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3" r:id="rId19"/>
    <p:sldId id="274" r:id="rId20"/>
    <p:sldId id="276" r:id="rId21"/>
    <p:sldId id="27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599"/>
  </p:normalViewPr>
  <p:slideViewPr>
    <p:cSldViewPr snapToGrid="0" snapToObjects="1">
      <p:cViewPr varScale="1">
        <p:scale>
          <a:sx n="90" d="100"/>
          <a:sy n="90" d="100"/>
        </p:scale>
        <p:origin x="232" y="9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5E26FD-A47F-4D71-AF7E-2AD02B015AFC}"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829A7DC3-F1B3-44CC-A0C9-E7ACA48A5E62}">
      <dgm:prSet/>
      <dgm:spPr/>
      <dgm:t>
        <a:bodyPr/>
        <a:lstStyle/>
        <a:p>
          <a:r>
            <a:rPr lang="en-US"/>
            <a:t>The images included in this slideshow are my own. These were collected over a period of 4 days.</a:t>
          </a:r>
        </a:p>
      </dgm:t>
    </dgm:pt>
    <dgm:pt modelId="{78EAF665-EBC3-4E7D-BA2F-56CC848E4F09}" type="parTrans" cxnId="{A7020405-83FD-4A67-923A-D1FBB8ADA721}">
      <dgm:prSet/>
      <dgm:spPr/>
      <dgm:t>
        <a:bodyPr/>
        <a:lstStyle/>
        <a:p>
          <a:endParaRPr lang="en-US"/>
        </a:p>
      </dgm:t>
    </dgm:pt>
    <dgm:pt modelId="{1D0D8993-AAAD-463D-B386-1AF56539A10D}" type="sibTrans" cxnId="{A7020405-83FD-4A67-923A-D1FBB8ADA721}">
      <dgm:prSet/>
      <dgm:spPr/>
      <dgm:t>
        <a:bodyPr/>
        <a:lstStyle/>
        <a:p>
          <a:endParaRPr lang="en-US"/>
        </a:p>
      </dgm:t>
    </dgm:pt>
    <dgm:pt modelId="{9D2952C8-C8AC-447B-9320-86FB9F6BAEB0}">
      <dgm:prSet/>
      <dgm:spPr/>
      <dgm:t>
        <a:bodyPr/>
        <a:lstStyle/>
        <a:p>
          <a:r>
            <a:rPr lang="en-US"/>
            <a:t>I visited many places such as the local nature reserve, the waterfalls, the cycle path and the black mountain. </a:t>
          </a:r>
        </a:p>
      </dgm:t>
    </dgm:pt>
    <dgm:pt modelId="{096BB8E6-5B2B-46EB-AC31-82D31DDDF6F8}" type="parTrans" cxnId="{89002CD0-6F2D-4A31-A8B4-B1EFD6BB1BF2}">
      <dgm:prSet/>
      <dgm:spPr/>
      <dgm:t>
        <a:bodyPr/>
        <a:lstStyle/>
        <a:p>
          <a:endParaRPr lang="en-US"/>
        </a:p>
      </dgm:t>
    </dgm:pt>
    <dgm:pt modelId="{266F86FC-AD57-407F-905F-ED832926F0C4}" type="sibTrans" cxnId="{89002CD0-6F2D-4A31-A8B4-B1EFD6BB1BF2}">
      <dgm:prSet/>
      <dgm:spPr/>
      <dgm:t>
        <a:bodyPr/>
        <a:lstStyle/>
        <a:p>
          <a:endParaRPr lang="en-US"/>
        </a:p>
      </dgm:t>
    </dgm:pt>
    <dgm:pt modelId="{FF02EFAB-E5F8-4E9C-B357-C4BA863A0D52}">
      <dgm:prSet/>
      <dgm:spPr/>
      <dgm:t>
        <a:bodyPr/>
        <a:lstStyle/>
        <a:p>
          <a:r>
            <a:rPr lang="en-US"/>
            <a:t>This slideshow includes not only pictures but my thoughts and feelings that I had throughout this experience.</a:t>
          </a:r>
        </a:p>
      </dgm:t>
    </dgm:pt>
    <dgm:pt modelId="{25F1BB49-451B-4267-8C62-0ED31DBB34D1}" type="parTrans" cxnId="{C16FFDA2-ECFD-4B2E-9EFA-A10AD9055FF1}">
      <dgm:prSet/>
      <dgm:spPr/>
      <dgm:t>
        <a:bodyPr/>
        <a:lstStyle/>
        <a:p>
          <a:endParaRPr lang="en-US"/>
        </a:p>
      </dgm:t>
    </dgm:pt>
    <dgm:pt modelId="{53F95B82-E8D2-45D7-B157-D61E4DC4FD2B}" type="sibTrans" cxnId="{C16FFDA2-ECFD-4B2E-9EFA-A10AD9055FF1}">
      <dgm:prSet/>
      <dgm:spPr/>
      <dgm:t>
        <a:bodyPr/>
        <a:lstStyle/>
        <a:p>
          <a:endParaRPr lang="en-US"/>
        </a:p>
      </dgm:t>
    </dgm:pt>
    <dgm:pt modelId="{D02978AE-EABD-4EBE-9184-AC01378ED78C}">
      <dgm:prSet/>
      <dgm:spPr/>
      <dgm:t>
        <a:bodyPr/>
        <a:lstStyle/>
        <a:p>
          <a:r>
            <a:rPr lang="en-US"/>
            <a:t>I have also included some poems and drawings. </a:t>
          </a:r>
        </a:p>
      </dgm:t>
    </dgm:pt>
    <dgm:pt modelId="{65CE3F98-5479-4E13-AFF5-52D223EE2F2D}" type="parTrans" cxnId="{E952F451-1D7A-405A-8670-D468C2D3B3D2}">
      <dgm:prSet/>
      <dgm:spPr/>
      <dgm:t>
        <a:bodyPr/>
        <a:lstStyle/>
        <a:p>
          <a:endParaRPr lang="en-US"/>
        </a:p>
      </dgm:t>
    </dgm:pt>
    <dgm:pt modelId="{B41183EA-5EDF-40A9-9DD5-53C973343030}" type="sibTrans" cxnId="{E952F451-1D7A-405A-8670-D468C2D3B3D2}">
      <dgm:prSet/>
      <dgm:spPr/>
      <dgm:t>
        <a:bodyPr/>
        <a:lstStyle/>
        <a:p>
          <a:endParaRPr lang="en-US"/>
        </a:p>
      </dgm:t>
    </dgm:pt>
    <dgm:pt modelId="{179B8174-E22C-4309-BBA4-7F4330DF0793}">
      <dgm:prSet/>
      <dgm:spPr/>
      <dgm:t>
        <a:bodyPr/>
        <a:lstStyle/>
        <a:p>
          <a:r>
            <a:rPr lang="en-US"/>
            <a:t>There are facts and research included also.</a:t>
          </a:r>
        </a:p>
      </dgm:t>
    </dgm:pt>
    <dgm:pt modelId="{26AEE34E-5EFA-4B31-807B-DC246EC238B3}" type="parTrans" cxnId="{7ADC7FB9-3802-4ACF-8A69-3DAEA06BEA24}">
      <dgm:prSet/>
      <dgm:spPr/>
      <dgm:t>
        <a:bodyPr/>
        <a:lstStyle/>
        <a:p>
          <a:endParaRPr lang="en-US"/>
        </a:p>
      </dgm:t>
    </dgm:pt>
    <dgm:pt modelId="{EEB43A76-921E-4E22-A12C-F27C41645E88}" type="sibTrans" cxnId="{7ADC7FB9-3802-4ACF-8A69-3DAEA06BEA24}">
      <dgm:prSet/>
      <dgm:spPr/>
      <dgm:t>
        <a:bodyPr/>
        <a:lstStyle/>
        <a:p>
          <a:endParaRPr lang="en-US"/>
        </a:p>
      </dgm:t>
    </dgm:pt>
    <dgm:pt modelId="{C39A213B-50C3-433E-9264-728CF0BB88E8}">
      <dgm:prSet/>
      <dgm:spPr/>
      <dgm:t>
        <a:bodyPr/>
        <a:lstStyle/>
        <a:p>
          <a:r>
            <a:rPr lang="en-US"/>
            <a:t>Please enjoy looking through what I got up to during my John Muir experience!</a:t>
          </a:r>
        </a:p>
      </dgm:t>
    </dgm:pt>
    <dgm:pt modelId="{6F4CAEFD-C574-41BB-BCAD-4C546EDAF401}" type="parTrans" cxnId="{DFADF165-8C97-44FB-9AE1-334D8269401E}">
      <dgm:prSet/>
      <dgm:spPr/>
      <dgm:t>
        <a:bodyPr/>
        <a:lstStyle/>
        <a:p>
          <a:endParaRPr lang="en-US"/>
        </a:p>
      </dgm:t>
    </dgm:pt>
    <dgm:pt modelId="{F05E4E68-787F-4A5E-A3F4-39325F5CDE13}" type="sibTrans" cxnId="{DFADF165-8C97-44FB-9AE1-334D8269401E}">
      <dgm:prSet/>
      <dgm:spPr/>
      <dgm:t>
        <a:bodyPr/>
        <a:lstStyle/>
        <a:p>
          <a:endParaRPr lang="en-US"/>
        </a:p>
      </dgm:t>
    </dgm:pt>
    <dgm:pt modelId="{A80C2A2C-CCF7-48A4-B43E-D082C63DDC61}" type="pres">
      <dgm:prSet presAssocID="{8C5E26FD-A47F-4D71-AF7E-2AD02B015AFC}" presName="root" presStyleCnt="0">
        <dgm:presLayoutVars>
          <dgm:dir/>
          <dgm:resizeHandles val="exact"/>
        </dgm:presLayoutVars>
      </dgm:prSet>
      <dgm:spPr/>
    </dgm:pt>
    <dgm:pt modelId="{51E78916-9141-4FEC-B8C5-626961857AA9}" type="pres">
      <dgm:prSet presAssocID="{8C5E26FD-A47F-4D71-AF7E-2AD02B015AFC}" presName="container" presStyleCnt="0">
        <dgm:presLayoutVars>
          <dgm:dir/>
          <dgm:resizeHandles val="exact"/>
        </dgm:presLayoutVars>
      </dgm:prSet>
      <dgm:spPr/>
    </dgm:pt>
    <dgm:pt modelId="{8F0903A6-30FC-4273-8287-756BAAD1393F}" type="pres">
      <dgm:prSet presAssocID="{829A7DC3-F1B3-44CC-A0C9-E7ACA48A5E62}" presName="compNode" presStyleCnt="0"/>
      <dgm:spPr/>
    </dgm:pt>
    <dgm:pt modelId="{AFFD038C-8050-432E-AC13-62423D5B524C}" type="pres">
      <dgm:prSet presAssocID="{829A7DC3-F1B3-44CC-A0C9-E7ACA48A5E62}" presName="iconBgRect" presStyleLbl="bgShp" presStyleIdx="0" presStyleCnt="6"/>
      <dgm:spPr/>
    </dgm:pt>
    <dgm:pt modelId="{292459BA-EA41-464B-899C-64D3E32F4205}" type="pres">
      <dgm:prSet presAssocID="{829A7DC3-F1B3-44CC-A0C9-E7ACA48A5E62}"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thly calendar"/>
        </a:ext>
      </dgm:extLst>
    </dgm:pt>
    <dgm:pt modelId="{9359464C-D135-42EB-BC78-CC74CC4A1D6D}" type="pres">
      <dgm:prSet presAssocID="{829A7DC3-F1B3-44CC-A0C9-E7ACA48A5E62}" presName="spaceRect" presStyleCnt="0"/>
      <dgm:spPr/>
    </dgm:pt>
    <dgm:pt modelId="{DB996A6C-4EED-4C84-8D43-491CB5098647}" type="pres">
      <dgm:prSet presAssocID="{829A7DC3-F1B3-44CC-A0C9-E7ACA48A5E62}" presName="textRect" presStyleLbl="revTx" presStyleIdx="0" presStyleCnt="6">
        <dgm:presLayoutVars>
          <dgm:chMax val="1"/>
          <dgm:chPref val="1"/>
        </dgm:presLayoutVars>
      </dgm:prSet>
      <dgm:spPr/>
    </dgm:pt>
    <dgm:pt modelId="{89E9D44E-5AED-4A34-BC36-6FF654EE88FE}" type="pres">
      <dgm:prSet presAssocID="{1D0D8993-AAAD-463D-B386-1AF56539A10D}" presName="sibTrans" presStyleLbl="sibTrans2D1" presStyleIdx="0" presStyleCnt="0"/>
      <dgm:spPr/>
    </dgm:pt>
    <dgm:pt modelId="{957C62D9-4CBE-4C6F-9AA5-94BBA0EFD720}" type="pres">
      <dgm:prSet presAssocID="{9D2952C8-C8AC-447B-9320-86FB9F6BAEB0}" presName="compNode" presStyleCnt="0"/>
      <dgm:spPr/>
    </dgm:pt>
    <dgm:pt modelId="{4400E3E6-1BD6-4293-BDBF-BECBF3AF06F4}" type="pres">
      <dgm:prSet presAssocID="{9D2952C8-C8AC-447B-9320-86FB9F6BAEB0}" presName="iconBgRect" presStyleLbl="bgShp" presStyleIdx="1" presStyleCnt="6"/>
      <dgm:spPr/>
    </dgm:pt>
    <dgm:pt modelId="{19F9362C-0654-4DA8-AB19-426BB8B7BFA5}" type="pres">
      <dgm:prSet presAssocID="{9D2952C8-C8AC-447B-9320-86FB9F6BAEB0}"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ll scene"/>
        </a:ext>
      </dgm:extLst>
    </dgm:pt>
    <dgm:pt modelId="{0CEF9CE2-61D4-456B-8597-B7431B3452A1}" type="pres">
      <dgm:prSet presAssocID="{9D2952C8-C8AC-447B-9320-86FB9F6BAEB0}" presName="spaceRect" presStyleCnt="0"/>
      <dgm:spPr/>
    </dgm:pt>
    <dgm:pt modelId="{4BE764AD-453E-41C7-B233-3C3C451EA2EE}" type="pres">
      <dgm:prSet presAssocID="{9D2952C8-C8AC-447B-9320-86FB9F6BAEB0}" presName="textRect" presStyleLbl="revTx" presStyleIdx="1" presStyleCnt="6">
        <dgm:presLayoutVars>
          <dgm:chMax val="1"/>
          <dgm:chPref val="1"/>
        </dgm:presLayoutVars>
      </dgm:prSet>
      <dgm:spPr/>
    </dgm:pt>
    <dgm:pt modelId="{C7A48C09-9B75-4E8A-896D-8C37B41DF3CD}" type="pres">
      <dgm:prSet presAssocID="{266F86FC-AD57-407F-905F-ED832926F0C4}" presName="sibTrans" presStyleLbl="sibTrans2D1" presStyleIdx="0" presStyleCnt="0"/>
      <dgm:spPr/>
    </dgm:pt>
    <dgm:pt modelId="{9895F5C9-0FDF-4200-8556-FCC16EFE454B}" type="pres">
      <dgm:prSet presAssocID="{FF02EFAB-E5F8-4E9C-B357-C4BA863A0D52}" presName="compNode" presStyleCnt="0"/>
      <dgm:spPr/>
    </dgm:pt>
    <dgm:pt modelId="{372DF930-7377-4980-8F78-6672BF77CA99}" type="pres">
      <dgm:prSet presAssocID="{FF02EFAB-E5F8-4E9C-B357-C4BA863A0D52}" presName="iconBgRect" presStyleLbl="bgShp" presStyleIdx="2" presStyleCnt="6"/>
      <dgm:spPr/>
    </dgm:pt>
    <dgm:pt modelId="{B654E440-389D-47EC-88F6-7E92B570D28A}" type="pres">
      <dgm:prSet presAssocID="{FF02EFAB-E5F8-4E9C-B357-C4BA863A0D52}"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ngel Face with Solid Fill"/>
        </a:ext>
      </dgm:extLst>
    </dgm:pt>
    <dgm:pt modelId="{7D643EA2-A438-47B8-B184-8ED2490B35FC}" type="pres">
      <dgm:prSet presAssocID="{FF02EFAB-E5F8-4E9C-B357-C4BA863A0D52}" presName="spaceRect" presStyleCnt="0"/>
      <dgm:spPr/>
    </dgm:pt>
    <dgm:pt modelId="{A7D45CF0-5949-4D17-B966-0F87EF73651C}" type="pres">
      <dgm:prSet presAssocID="{FF02EFAB-E5F8-4E9C-B357-C4BA863A0D52}" presName="textRect" presStyleLbl="revTx" presStyleIdx="2" presStyleCnt="6">
        <dgm:presLayoutVars>
          <dgm:chMax val="1"/>
          <dgm:chPref val="1"/>
        </dgm:presLayoutVars>
      </dgm:prSet>
      <dgm:spPr/>
    </dgm:pt>
    <dgm:pt modelId="{9B382318-19F0-4B97-9DC0-07E0D35030C4}" type="pres">
      <dgm:prSet presAssocID="{53F95B82-E8D2-45D7-B157-D61E4DC4FD2B}" presName="sibTrans" presStyleLbl="sibTrans2D1" presStyleIdx="0" presStyleCnt="0"/>
      <dgm:spPr/>
    </dgm:pt>
    <dgm:pt modelId="{EB995808-E0F3-4ACC-8439-ADD0E317132F}" type="pres">
      <dgm:prSet presAssocID="{D02978AE-EABD-4EBE-9184-AC01378ED78C}" presName="compNode" presStyleCnt="0"/>
      <dgm:spPr/>
    </dgm:pt>
    <dgm:pt modelId="{08EA31F7-13E1-4EE5-B7B2-4E0CA253DB02}" type="pres">
      <dgm:prSet presAssocID="{D02978AE-EABD-4EBE-9184-AC01378ED78C}" presName="iconBgRect" presStyleLbl="bgShp" presStyleIdx="3" presStyleCnt="6"/>
      <dgm:spPr/>
    </dgm:pt>
    <dgm:pt modelId="{97CFB945-2052-467F-8292-FB96125E1C7B}" type="pres">
      <dgm:prSet presAssocID="{D02978AE-EABD-4EBE-9184-AC01378ED78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mall paint brush"/>
        </a:ext>
      </dgm:extLst>
    </dgm:pt>
    <dgm:pt modelId="{7186F96D-374C-4D3A-9471-84D79124080A}" type="pres">
      <dgm:prSet presAssocID="{D02978AE-EABD-4EBE-9184-AC01378ED78C}" presName="spaceRect" presStyleCnt="0"/>
      <dgm:spPr/>
    </dgm:pt>
    <dgm:pt modelId="{794B67C0-3B0B-4676-BEBD-3A3CA66BAD1D}" type="pres">
      <dgm:prSet presAssocID="{D02978AE-EABD-4EBE-9184-AC01378ED78C}" presName="textRect" presStyleLbl="revTx" presStyleIdx="3" presStyleCnt="6">
        <dgm:presLayoutVars>
          <dgm:chMax val="1"/>
          <dgm:chPref val="1"/>
        </dgm:presLayoutVars>
      </dgm:prSet>
      <dgm:spPr/>
    </dgm:pt>
    <dgm:pt modelId="{AA957A08-2433-41A7-B44C-1E9817C3BF50}" type="pres">
      <dgm:prSet presAssocID="{B41183EA-5EDF-40A9-9DD5-53C973343030}" presName="sibTrans" presStyleLbl="sibTrans2D1" presStyleIdx="0" presStyleCnt="0"/>
      <dgm:spPr/>
    </dgm:pt>
    <dgm:pt modelId="{2ECC6759-EC48-4BEA-9A74-D47EB300E4AD}" type="pres">
      <dgm:prSet presAssocID="{179B8174-E22C-4309-BBA4-7F4330DF0793}" presName="compNode" presStyleCnt="0"/>
      <dgm:spPr/>
    </dgm:pt>
    <dgm:pt modelId="{3A79B15F-820D-4C42-965A-59F01A4AE890}" type="pres">
      <dgm:prSet presAssocID="{179B8174-E22C-4309-BBA4-7F4330DF0793}" presName="iconBgRect" presStyleLbl="bgShp" presStyleIdx="4" presStyleCnt="6"/>
      <dgm:spPr/>
    </dgm:pt>
    <dgm:pt modelId="{DA08B708-DAC2-4EC7-9342-B985C35D2730}" type="pres">
      <dgm:prSet presAssocID="{179B8174-E22C-4309-BBA4-7F4330DF0793}"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icroscope"/>
        </a:ext>
      </dgm:extLst>
    </dgm:pt>
    <dgm:pt modelId="{D9078432-2332-4693-AAD8-1FBB2A7463A9}" type="pres">
      <dgm:prSet presAssocID="{179B8174-E22C-4309-BBA4-7F4330DF0793}" presName="spaceRect" presStyleCnt="0"/>
      <dgm:spPr/>
    </dgm:pt>
    <dgm:pt modelId="{9F73223E-6A9C-407B-9332-5775ED9A0FC5}" type="pres">
      <dgm:prSet presAssocID="{179B8174-E22C-4309-BBA4-7F4330DF0793}" presName="textRect" presStyleLbl="revTx" presStyleIdx="4" presStyleCnt="6">
        <dgm:presLayoutVars>
          <dgm:chMax val="1"/>
          <dgm:chPref val="1"/>
        </dgm:presLayoutVars>
      </dgm:prSet>
      <dgm:spPr/>
    </dgm:pt>
    <dgm:pt modelId="{251EACC8-6557-47ED-BBB5-1F55864D5F3E}" type="pres">
      <dgm:prSet presAssocID="{EEB43A76-921E-4E22-A12C-F27C41645E88}" presName="sibTrans" presStyleLbl="sibTrans2D1" presStyleIdx="0" presStyleCnt="0"/>
      <dgm:spPr/>
    </dgm:pt>
    <dgm:pt modelId="{F07F8EF5-B417-4084-9DED-5E546C0102C9}" type="pres">
      <dgm:prSet presAssocID="{C39A213B-50C3-433E-9264-728CF0BB88E8}" presName="compNode" presStyleCnt="0"/>
      <dgm:spPr/>
    </dgm:pt>
    <dgm:pt modelId="{9F7C7DB4-7E96-44DB-B25B-758467315C2C}" type="pres">
      <dgm:prSet presAssocID="{C39A213B-50C3-433E-9264-728CF0BB88E8}" presName="iconBgRect" presStyleLbl="bgShp" presStyleIdx="5" presStyleCnt="6"/>
      <dgm:spPr/>
    </dgm:pt>
    <dgm:pt modelId="{847EFB24-5817-4456-9280-3B445BE7FD5F}" type="pres">
      <dgm:prSet presAssocID="{C39A213B-50C3-433E-9264-728CF0BB88E8}"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oustache Face with Solid Fill"/>
        </a:ext>
      </dgm:extLst>
    </dgm:pt>
    <dgm:pt modelId="{6A14B0D2-D00D-4ABF-95AD-A09CBF6217E3}" type="pres">
      <dgm:prSet presAssocID="{C39A213B-50C3-433E-9264-728CF0BB88E8}" presName="spaceRect" presStyleCnt="0"/>
      <dgm:spPr/>
    </dgm:pt>
    <dgm:pt modelId="{DEA38D5A-7821-4263-859C-219B57F8513F}" type="pres">
      <dgm:prSet presAssocID="{C39A213B-50C3-433E-9264-728CF0BB88E8}" presName="textRect" presStyleLbl="revTx" presStyleIdx="5" presStyleCnt="6">
        <dgm:presLayoutVars>
          <dgm:chMax val="1"/>
          <dgm:chPref val="1"/>
        </dgm:presLayoutVars>
      </dgm:prSet>
      <dgm:spPr/>
    </dgm:pt>
  </dgm:ptLst>
  <dgm:cxnLst>
    <dgm:cxn modelId="{4B29C700-0C58-4E09-ACF6-452D76682062}" type="presOf" srcId="{8C5E26FD-A47F-4D71-AF7E-2AD02B015AFC}" destId="{A80C2A2C-CCF7-48A4-B43E-D082C63DDC61}" srcOrd="0" destOrd="0" presId="urn:microsoft.com/office/officeart/2018/2/layout/IconCircleList"/>
    <dgm:cxn modelId="{A7020405-83FD-4A67-923A-D1FBB8ADA721}" srcId="{8C5E26FD-A47F-4D71-AF7E-2AD02B015AFC}" destId="{829A7DC3-F1B3-44CC-A0C9-E7ACA48A5E62}" srcOrd="0" destOrd="0" parTransId="{78EAF665-EBC3-4E7D-BA2F-56CC848E4F09}" sibTransId="{1D0D8993-AAAD-463D-B386-1AF56539A10D}"/>
    <dgm:cxn modelId="{452F0314-018A-4516-8A40-CC8DF16C82AA}" type="presOf" srcId="{FF02EFAB-E5F8-4E9C-B357-C4BA863A0D52}" destId="{A7D45CF0-5949-4D17-B966-0F87EF73651C}" srcOrd="0" destOrd="0" presId="urn:microsoft.com/office/officeart/2018/2/layout/IconCircleList"/>
    <dgm:cxn modelId="{65F7912A-9633-42AB-9276-B755FB16C452}" type="presOf" srcId="{829A7DC3-F1B3-44CC-A0C9-E7ACA48A5E62}" destId="{DB996A6C-4EED-4C84-8D43-491CB5098647}" srcOrd="0" destOrd="0" presId="urn:microsoft.com/office/officeart/2018/2/layout/IconCircleList"/>
    <dgm:cxn modelId="{E952F451-1D7A-405A-8670-D468C2D3B3D2}" srcId="{8C5E26FD-A47F-4D71-AF7E-2AD02B015AFC}" destId="{D02978AE-EABD-4EBE-9184-AC01378ED78C}" srcOrd="3" destOrd="0" parTransId="{65CE3F98-5479-4E13-AFF5-52D223EE2F2D}" sibTransId="{B41183EA-5EDF-40A9-9DD5-53C973343030}"/>
    <dgm:cxn modelId="{DCA8C85A-C2AE-4698-9D6C-20A8A02F009A}" type="presOf" srcId="{9D2952C8-C8AC-447B-9320-86FB9F6BAEB0}" destId="{4BE764AD-453E-41C7-B233-3C3C451EA2EE}" srcOrd="0" destOrd="0" presId="urn:microsoft.com/office/officeart/2018/2/layout/IconCircleList"/>
    <dgm:cxn modelId="{58F3515C-8634-4C49-A050-0D948324398B}" type="presOf" srcId="{266F86FC-AD57-407F-905F-ED832926F0C4}" destId="{C7A48C09-9B75-4E8A-896D-8C37B41DF3CD}" srcOrd="0" destOrd="0" presId="urn:microsoft.com/office/officeart/2018/2/layout/IconCircleList"/>
    <dgm:cxn modelId="{7416A260-B7A3-4390-8DAD-2EBE3DBA0007}" type="presOf" srcId="{53F95B82-E8D2-45D7-B157-D61E4DC4FD2B}" destId="{9B382318-19F0-4B97-9DC0-07E0D35030C4}" srcOrd="0" destOrd="0" presId="urn:microsoft.com/office/officeart/2018/2/layout/IconCircleList"/>
    <dgm:cxn modelId="{DFADF165-8C97-44FB-9AE1-334D8269401E}" srcId="{8C5E26FD-A47F-4D71-AF7E-2AD02B015AFC}" destId="{C39A213B-50C3-433E-9264-728CF0BB88E8}" srcOrd="5" destOrd="0" parTransId="{6F4CAEFD-C574-41BB-BCAD-4C546EDAF401}" sibTransId="{F05E4E68-787F-4A5E-A3F4-39325F5CDE13}"/>
    <dgm:cxn modelId="{29E41570-3F4D-47EA-8157-52F7AA5C1CDC}" type="presOf" srcId="{B41183EA-5EDF-40A9-9DD5-53C973343030}" destId="{AA957A08-2433-41A7-B44C-1E9817C3BF50}" srcOrd="0" destOrd="0" presId="urn:microsoft.com/office/officeart/2018/2/layout/IconCircleList"/>
    <dgm:cxn modelId="{2C88687E-D4A0-478A-98F0-85724401C038}" type="presOf" srcId="{EEB43A76-921E-4E22-A12C-F27C41645E88}" destId="{251EACC8-6557-47ED-BBB5-1F55864D5F3E}" srcOrd="0" destOrd="0" presId="urn:microsoft.com/office/officeart/2018/2/layout/IconCircleList"/>
    <dgm:cxn modelId="{819EBA9B-7D60-4A43-BF46-845B75F6B7B1}" type="presOf" srcId="{D02978AE-EABD-4EBE-9184-AC01378ED78C}" destId="{794B67C0-3B0B-4676-BEBD-3A3CA66BAD1D}" srcOrd="0" destOrd="0" presId="urn:microsoft.com/office/officeart/2018/2/layout/IconCircleList"/>
    <dgm:cxn modelId="{46A4069F-A441-4758-BB62-5D47D8B84480}" type="presOf" srcId="{1D0D8993-AAAD-463D-B386-1AF56539A10D}" destId="{89E9D44E-5AED-4A34-BC36-6FF654EE88FE}" srcOrd="0" destOrd="0" presId="urn:microsoft.com/office/officeart/2018/2/layout/IconCircleList"/>
    <dgm:cxn modelId="{C16FFDA2-ECFD-4B2E-9EFA-A10AD9055FF1}" srcId="{8C5E26FD-A47F-4D71-AF7E-2AD02B015AFC}" destId="{FF02EFAB-E5F8-4E9C-B357-C4BA863A0D52}" srcOrd="2" destOrd="0" parTransId="{25F1BB49-451B-4267-8C62-0ED31DBB34D1}" sibTransId="{53F95B82-E8D2-45D7-B157-D61E4DC4FD2B}"/>
    <dgm:cxn modelId="{D81B83A6-E1B5-40B5-ADE9-8DC7A9BE8DF0}" type="presOf" srcId="{C39A213B-50C3-433E-9264-728CF0BB88E8}" destId="{DEA38D5A-7821-4263-859C-219B57F8513F}" srcOrd="0" destOrd="0" presId="urn:microsoft.com/office/officeart/2018/2/layout/IconCircleList"/>
    <dgm:cxn modelId="{7ADC7FB9-3802-4ACF-8A69-3DAEA06BEA24}" srcId="{8C5E26FD-A47F-4D71-AF7E-2AD02B015AFC}" destId="{179B8174-E22C-4309-BBA4-7F4330DF0793}" srcOrd="4" destOrd="0" parTransId="{26AEE34E-5EFA-4B31-807B-DC246EC238B3}" sibTransId="{EEB43A76-921E-4E22-A12C-F27C41645E88}"/>
    <dgm:cxn modelId="{7DDBADBD-866D-4FA1-9C90-C5C9AB4A6073}" type="presOf" srcId="{179B8174-E22C-4309-BBA4-7F4330DF0793}" destId="{9F73223E-6A9C-407B-9332-5775ED9A0FC5}" srcOrd="0" destOrd="0" presId="urn:microsoft.com/office/officeart/2018/2/layout/IconCircleList"/>
    <dgm:cxn modelId="{89002CD0-6F2D-4A31-A8B4-B1EFD6BB1BF2}" srcId="{8C5E26FD-A47F-4D71-AF7E-2AD02B015AFC}" destId="{9D2952C8-C8AC-447B-9320-86FB9F6BAEB0}" srcOrd="1" destOrd="0" parTransId="{096BB8E6-5B2B-46EB-AC31-82D31DDDF6F8}" sibTransId="{266F86FC-AD57-407F-905F-ED832926F0C4}"/>
    <dgm:cxn modelId="{98C8DCA0-172D-4B12-BCEB-0F0063F46741}" type="presParOf" srcId="{A80C2A2C-CCF7-48A4-B43E-D082C63DDC61}" destId="{51E78916-9141-4FEC-B8C5-626961857AA9}" srcOrd="0" destOrd="0" presId="urn:microsoft.com/office/officeart/2018/2/layout/IconCircleList"/>
    <dgm:cxn modelId="{F7FC8BC4-18DA-4531-A095-D0D0D6DE9254}" type="presParOf" srcId="{51E78916-9141-4FEC-B8C5-626961857AA9}" destId="{8F0903A6-30FC-4273-8287-756BAAD1393F}" srcOrd="0" destOrd="0" presId="urn:microsoft.com/office/officeart/2018/2/layout/IconCircleList"/>
    <dgm:cxn modelId="{35CED3A9-EDC4-4789-A707-ADC2A8BDDD46}" type="presParOf" srcId="{8F0903A6-30FC-4273-8287-756BAAD1393F}" destId="{AFFD038C-8050-432E-AC13-62423D5B524C}" srcOrd="0" destOrd="0" presId="urn:microsoft.com/office/officeart/2018/2/layout/IconCircleList"/>
    <dgm:cxn modelId="{915CBD9D-B623-457E-88E8-723A51BAE41F}" type="presParOf" srcId="{8F0903A6-30FC-4273-8287-756BAAD1393F}" destId="{292459BA-EA41-464B-899C-64D3E32F4205}" srcOrd="1" destOrd="0" presId="urn:microsoft.com/office/officeart/2018/2/layout/IconCircleList"/>
    <dgm:cxn modelId="{35292EA8-67E0-4920-AC5C-4C3BD4FAA08D}" type="presParOf" srcId="{8F0903A6-30FC-4273-8287-756BAAD1393F}" destId="{9359464C-D135-42EB-BC78-CC74CC4A1D6D}" srcOrd="2" destOrd="0" presId="urn:microsoft.com/office/officeart/2018/2/layout/IconCircleList"/>
    <dgm:cxn modelId="{3C7B1664-F536-40FB-AB49-5FF0035BD815}" type="presParOf" srcId="{8F0903A6-30FC-4273-8287-756BAAD1393F}" destId="{DB996A6C-4EED-4C84-8D43-491CB5098647}" srcOrd="3" destOrd="0" presId="urn:microsoft.com/office/officeart/2018/2/layout/IconCircleList"/>
    <dgm:cxn modelId="{679B3DE8-A55E-41A8-815E-EE15D6872764}" type="presParOf" srcId="{51E78916-9141-4FEC-B8C5-626961857AA9}" destId="{89E9D44E-5AED-4A34-BC36-6FF654EE88FE}" srcOrd="1" destOrd="0" presId="urn:microsoft.com/office/officeart/2018/2/layout/IconCircleList"/>
    <dgm:cxn modelId="{56D88E80-76F1-4F68-9831-0D5AD8F5F208}" type="presParOf" srcId="{51E78916-9141-4FEC-B8C5-626961857AA9}" destId="{957C62D9-4CBE-4C6F-9AA5-94BBA0EFD720}" srcOrd="2" destOrd="0" presId="urn:microsoft.com/office/officeart/2018/2/layout/IconCircleList"/>
    <dgm:cxn modelId="{69DA1746-4BF1-42E8-B8EC-1ED89F9BCA39}" type="presParOf" srcId="{957C62D9-4CBE-4C6F-9AA5-94BBA0EFD720}" destId="{4400E3E6-1BD6-4293-BDBF-BECBF3AF06F4}" srcOrd="0" destOrd="0" presId="urn:microsoft.com/office/officeart/2018/2/layout/IconCircleList"/>
    <dgm:cxn modelId="{9854A0C3-E58A-4389-9180-5465EDB339BB}" type="presParOf" srcId="{957C62D9-4CBE-4C6F-9AA5-94BBA0EFD720}" destId="{19F9362C-0654-4DA8-AB19-426BB8B7BFA5}" srcOrd="1" destOrd="0" presId="urn:microsoft.com/office/officeart/2018/2/layout/IconCircleList"/>
    <dgm:cxn modelId="{BA4AA6B7-4534-4618-8679-C513BD01CA4C}" type="presParOf" srcId="{957C62D9-4CBE-4C6F-9AA5-94BBA0EFD720}" destId="{0CEF9CE2-61D4-456B-8597-B7431B3452A1}" srcOrd="2" destOrd="0" presId="urn:microsoft.com/office/officeart/2018/2/layout/IconCircleList"/>
    <dgm:cxn modelId="{376AA06D-D13A-4ECC-B31C-D0F3623A62A4}" type="presParOf" srcId="{957C62D9-4CBE-4C6F-9AA5-94BBA0EFD720}" destId="{4BE764AD-453E-41C7-B233-3C3C451EA2EE}" srcOrd="3" destOrd="0" presId="urn:microsoft.com/office/officeart/2018/2/layout/IconCircleList"/>
    <dgm:cxn modelId="{CD143234-41E7-4A0B-8358-BC6891841263}" type="presParOf" srcId="{51E78916-9141-4FEC-B8C5-626961857AA9}" destId="{C7A48C09-9B75-4E8A-896D-8C37B41DF3CD}" srcOrd="3" destOrd="0" presId="urn:microsoft.com/office/officeart/2018/2/layout/IconCircleList"/>
    <dgm:cxn modelId="{D000C181-0811-42AF-B8E7-50F93D53FC79}" type="presParOf" srcId="{51E78916-9141-4FEC-B8C5-626961857AA9}" destId="{9895F5C9-0FDF-4200-8556-FCC16EFE454B}" srcOrd="4" destOrd="0" presId="urn:microsoft.com/office/officeart/2018/2/layout/IconCircleList"/>
    <dgm:cxn modelId="{FFF89B83-D15A-42F8-958D-9449C708DA88}" type="presParOf" srcId="{9895F5C9-0FDF-4200-8556-FCC16EFE454B}" destId="{372DF930-7377-4980-8F78-6672BF77CA99}" srcOrd="0" destOrd="0" presId="urn:microsoft.com/office/officeart/2018/2/layout/IconCircleList"/>
    <dgm:cxn modelId="{862F8599-ECC8-410D-A764-1E47ACCF5D22}" type="presParOf" srcId="{9895F5C9-0FDF-4200-8556-FCC16EFE454B}" destId="{B654E440-389D-47EC-88F6-7E92B570D28A}" srcOrd="1" destOrd="0" presId="urn:microsoft.com/office/officeart/2018/2/layout/IconCircleList"/>
    <dgm:cxn modelId="{FD6731B4-1A8F-4F16-A865-8C4327C39418}" type="presParOf" srcId="{9895F5C9-0FDF-4200-8556-FCC16EFE454B}" destId="{7D643EA2-A438-47B8-B184-8ED2490B35FC}" srcOrd="2" destOrd="0" presId="urn:microsoft.com/office/officeart/2018/2/layout/IconCircleList"/>
    <dgm:cxn modelId="{AD244E3D-03C1-447A-8A91-623C8D3A073C}" type="presParOf" srcId="{9895F5C9-0FDF-4200-8556-FCC16EFE454B}" destId="{A7D45CF0-5949-4D17-B966-0F87EF73651C}" srcOrd="3" destOrd="0" presId="urn:microsoft.com/office/officeart/2018/2/layout/IconCircleList"/>
    <dgm:cxn modelId="{B7DC05DB-CF6E-4261-B9EC-D9B321B14FEC}" type="presParOf" srcId="{51E78916-9141-4FEC-B8C5-626961857AA9}" destId="{9B382318-19F0-4B97-9DC0-07E0D35030C4}" srcOrd="5" destOrd="0" presId="urn:microsoft.com/office/officeart/2018/2/layout/IconCircleList"/>
    <dgm:cxn modelId="{05C00E02-1132-44C8-9C95-701D8E4F6025}" type="presParOf" srcId="{51E78916-9141-4FEC-B8C5-626961857AA9}" destId="{EB995808-E0F3-4ACC-8439-ADD0E317132F}" srcOrd="6" destOrd="0" presId="urn:microsoft.com/office/officeart/2018/2/layout/IconCircleList"/>
    <dgm:cxn modelId="{33F5CD94-8DCA-4C3D-87DD-99142A6AC0CD}" type="presParOf" srcId="{EB995808-E0F3-4ACC-8439-ADD0E317132F}" destId="{08EA31F7-13E1-4EE5-B7B2-4E0CA253DB02}" srcOrd="0" destOrd="0" presId="urn:microsoft.com/office/officeart/2018/2/layout/IconCircleList"/>
    <dgm:cxn modelId="{81A80776-DF85-442A-82C2-BFCDCD266215}" type="presParOf" srcId="{EB995808-E0F3-4ACC-8439-ADD0E317132F}" destId="{97CFB945-2052-467F-8292-FB96125E1C7B}" srcOrd="1" destOrd="0" presId="urn:microsoft.com/office/officeart/2018/2/layout/IconCircleList"/>
    <dgm:cxn modelId="{9E6D7917-A6A8-439A-BCCD-EC75571CFD24}" type="presParOf" srcId="{EB995808-E0F3-4ACC-8439-ADD0E317132F}" destId="{7186F96D-374C-4D3A-9471-84D79124080A}" srcOrd="2" destOrd="0" presId="urn:microsoft.com/office/officeart/2018/2/layout/IconCircleList"/>
    <dgm:cxn modelId="{FD4B7C0C-F2B9-426F-BC90-FF7EF944AE2C}" type="presParOf" srcId="{EB995808-E0F3-4ACC-8439-ADD0E317132F}" destId="{794B67C0-3B0B-4676-BEBD-3A3CA66BAD1D}" srcOrd="3" destOrd="0" presId="urn:microsoft.com/office/officeart/2018/2/layout/IconCircleList"/>
    <dgm:cxn modelId="{17EA0F8E-2284-4EC5-AB69-80F8E745B5F6}" type="presParOf" srcId="{51E78916-9141-4FEC-B8C5-626961857AA9}" destId="{AA957A08-2433-41A7-B44C-1E9817C3BF50}" srcOrd="7" destOrd="0" presId="urn:microsoft.com/office/officeart/2018/2/layout/IconCircleList"/>
    <dgm:cxn modelId="{228A64BA-A08C-4967-8DFD-F1A7A7CA9023}" type="presParOf" srcId="{51E78916-9141-4FEC-B8C5-626961857AA9}" destId="{2ECC6759-EC48-4BEA-9A74-D47EB300E4AD}" srcOrd="8" destOrd="0" presId="urn:microsoft.com/office/officeart/2018/2/layout/IconCircleList"/>
    <dgm:cxn modelId="{711244CD-25B9-4B98-A60F-D3122183D187}" type="presParOf" srcId="{2ECC6759-EC48-4BEA-9A74-D47EB300E4AD}" destId="{3A79B15F-820D-4C42-965A-59F01A4AE890}" srcOrd="0" destOrd="0" presId="urn:microsoft.com/office/officeart/2018/2/layout/IconCircleList"/>
    <dgm:cxn modelId="{0FAC2368-5716-4311-9048-D1E17FE36A11}" type="presParOf" srcId="{2ECC6759-EC48-4BEA-9A74-D47EB300E4AD}" destId="{DA08B708-DAC2-4EC7-9342-B985C35D2730}" srcOrd="1" destOrd="0" presId="urn:microsoft.com/office/officeart/2018/2/layout/IconCircleList"/>
    <dgm:cxn modelId="{B75E5B95-A8A5-4738-8137-72498A070AE7}" type="presParOf" srcId="{2ECC6759-EC48-4BEA-9A74-D47EB300E4AD}" destId="{D9078432-2332-4693-AAD8-1FBB2A7463A9}" srcOrd="2" destOrd="0" presId="urn:microsoft.com/office/officeart/2018/2/layout/IconCircleList"/>
    <dgm:cxn modelId="{9DBF116F-0580-47B3-A51F-CD58288B188D}" type="presParOf" srcId="{2ECC6759-EC48-4BEA-9A74-D47EB300E4AD}" destId="{9F73223E-6A9C-407B-9332-5775ED9A0FC5}" srcOrd="3" destOrd="0" presId="urn:microsoft.com/office/officeart/2018/2/layout/IconCircleList"/>
    <dgm:cxn modelId="{C91B32C3-3F93-4226-87CB-A247072A511A}" type="presParOf" srcId="{51E78916-9141-4FEC-B8C5-626961857AA9}" destId="{251EACC8-6557-47ED-BBB5-1F55864D5F3E}" srcOrd="9" destOrd="0" presId="urn:microsoft.com/office/officeart/2018/2/layout/IconCircleList"/>
    <dgm:cxn modelId="{A74D6A89-9448-456B-A6FA-CF9574876195}" type="presParOf" srcId="{51E78916-9141-4FEC-B8C5-626961857AA9}" destId="{F07F8EF5-B417-4084-9DED-5E546C0102C9}" srcOrd="10" destOrd="0" presId="urn:microsoft.com/office/officeart/2018/2/layout/IconCircleList"/>
    <dgm:cxn modelId="{BC6D8F7E-ED34-4081-872B-4D1A2BE2558D}" type="presParOf" srcId="{F07F8EF5-B417-4084-9DED-5E546C0102C9}" destId="{9F7C7DB4-7E96-44DB-B25B-758467315C2C}" srcOrd="0" destOrd="0" presId="urn:microsoft.com/office/officeart/2018/2/layout/IconCircleList"/>
    <dgm:cxn modelId="{23FD779A-03DD-45EF-8A3E-D3A72FA700DE}" type="presParOf" srcId="{F07F8EF5-B417-4084-9DED-5E546C0102C9}" destId="{847EFB24-5817-4456-9280-3B445BE7FD5F}" srcOrd="1" destOrd="0" presId="urn:microsoft.com/office/officeart/2018/2/layout/IconCircleList"/>
    <dgm:cxn modelId="{27DAE775-36BB-4E41-B655-E538A0AFE22F}" type="presParOf" srcId="{F07F8EF5-B417-4084-9DED-5E546C0102C9}" destId="{6A14B0D2-D00D-4ABF-95AD-A09CBF6217E3}" srcOrd="2" destOrd="0" presId="urn:microsoft.com/office/officeart/2018/2/layout/IconCircleList"/>
    <dgm:cxn modelId="{5DAE0281-510A-4A1A-9365-ADBCF538DB9C}" type="presParOf" srcId="{F07F8EF5-B417-4084-9DED-5E546C0102C9}" destId="{DEA38D5A-7821-4263-859C-219B57F8513F}"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FD038C-8050-432E-AC13-62423D5B524C}">
      <dsp:nvSpPr>
        <dsp:cNvPr id="0" name=""/>
        <dsp:cNvSpPr/>
      </dsp:nvSpPr>
      <dsp:spPr>
        <a:xfrm>
          <a:off x="1538994" y="52097"/>
          <a:ext cx="865834" cy="86583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2459BA-EA41-464B-899C-64D3E32F4205}">
      <dsp:nvSpPr>
        <dsp:cNvPr id="0" name=""/>
        <dsp:cNvSpPr/>
      </dsp:nvSpPr>
      <dsp:spPr>
        <a:xfrm>
          <a:off x="1720819" y="233922"/>
          <a:ext cx="502184" cy="50218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B996A6C-4EED-4C84-8D43-491CB5098647}">
      <dsp:nvSpPr>
        <dsp:cNvPr id="0" name=""/>
        <dsp:cNvSpPr/>
      </dsp:nvSpPr>
      <dsp:spPr>
        <a:xfrm>
          <a:off x="2590365" y="52097"/>
          <a:ext cx="2040895" cy="865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US" sz="1300" kern="1200"/>
            <a:t>The images included in this slideshow are my own. These were collected over a period of 4 days.</a:t>
          </a:r>
        </a:p>
      </dsp:txBody>
      <dsp:txXfrm>
        <a:off x="2590365" y="52097"/>
        <a:ext cx="2040895" cy="865834"/>
      </dsp:txXfrm>
    </dsp:sp>
    <dsp:sp modelId="{4400E3E6-1BD6-4293-BDBF-BECBF3AF06F4}">
      <dsp:nvSpPr>
        <dsp:cNvPr id="0" name=""/>
        <dsp:cNvSpPr/>
      </dsp:nvSpPr>
      <dsp:spPr>
        <a:xfrm>
          <a:off x="4986871" y="52097"/>
          <a:ext cx="865834" cy="86583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F9362C-0654-4DA8-AB19-426BB8B7BFA5}">
      <dsp:nvSpPr>
        <dsp:cNvPr id="0" name=""/>
        <dsp:cNvSpPr/>
      </dsp:nvSpPr>
      <dsp:spPr>
        <a:xfrm>
          <a:off x="5168697" y="233922"/>
          <a:ext cx="502184" cy="50218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BE764AD-453E-41C7-B233-3C3C451EA2EE}">
      <dsp:nvSpPr>
        <dsp:cNvPr id="0" name=""/>
        <dsp:cNvSpPr/>
      </dsp:nvSpPr>
      <dsp:spPr>
        <a:xfrm>
          <a:off x="6038242" y="52097"/>
          <a:ext cx="2040895" cy="865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US" sz="1300" kern="1200"/>
            <a:t>I visited many places such as the local nature reserve, the waterfalls, the cycle path and the black mountain. </a:t>
          </a:r>
        </a:p>
      </dsp:txBody>
      <dsp:txXfrm>
        <a:off x="6038242" y="52097"/>
        <a:ext cx="2040895" cy="865834"/>
      </dsp:txXfrm>
    </dsp:sp>
    <dsp:sp modelId="{372DF930-7377-4980-8F78-6672BF77CA99}">
      <dsp:nvSpPr>
        <dsp:cNvPr id="0" name=""/>
        <dsp:cNvSpPr/>
      </dsp:nvSpPr>
      <dsp:spPr>
        <a:xfrm>
          <a:off x="1538994" y="1613823"/>
          <a:ext cx="865834" cy="86583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54E440-389D-47EC-88F6-7E92B570D28A}">
      <dsp:nvSpPr>
        <dsp:cNvPr id="0" name=""/>
        <dsp:cNvSpPr/>
      </dsp:nvSpPr>
      <dsp:spPr>
        <a:xfrm>
          <a:off x="1720819" y="1795648"/>
          <a:ext cx="502184" cy="50218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7D45CF0-5949-4D17-B966-0F87EF73651C}">
      <dsp:nvSpPr>
        <dsp:cNvPr id="0" name=""/>
        <dsp:cNvSpPr/>
      </dsp:nvSpPr>
      <dsp:spPr>
        <a:xfrm>
          <a:off x="2590365" y="1613823"/>
          <a:ext cx="2040895" cy="865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US" sz="1300" kern="1200"/>
            <a:t>This slideshow includes not only pictures but my thoughts and feelings that I had throughout this experience.</a:t>
          </a:r>
        </a:p>
      </dsp:txBody>
      <dsp:txXfrm>
        <a:off x="2590365" y="1613823"/>
        <a:ext cx="2040895" cy="865834"/>
      </dsp:txXfrm>
    </dsp:sp>
    <dsp:sp modelId="{08EA31F7-13E1-4EE5-B7B2-4E0CA253DB02}">
      <dsp:nvSpPr>
        <dsp:cNvPr id="0" name=""/>
        <dsp:cNvSpPr/>
      </dsp:nvSpPr>
      <dsp:spPr>
        <a:xfrm>
          <a:off x="4986871" y="1613823"/>
          <a:ext cx="865834" cy="86583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CFB945-2052-467F-8292-FB96125E1C7B}">
      <dsp:nvSpPr>
        <dsp:cNvPr id="0" name=""/>
        <dsp:cNvSpPr/>
      </dsp:nvSpPr>
      <dsp:spPr>
        <a:xfrm>
          <a:off x="5168697" y="1795648"/>
          <a:ext cx="502184" cy="50218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94B67C0-3B0B-4676-BEBD-3A3CA66BAD1D}">
      <dsp:nvSpPr>
        <dsp:cNvPr id="0" name=""/>
        <dsp:cNvSpPr/>
      </dsp:nvSpPr>
      <dsp:spPr>
        <a:xfrm>
          <a:off x="6038242" y="1613823"/>
          <a:ext cx="2040895" cy="865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US" sz="1300" kern="1200"/>
            <a:t>I have also included some poems and drawings. </a:t>
          </a:r>
        </a:p>
      </dsp:txBody>
      <dsp:txXfrm>
        <a:off x="6038242" y="1613823"/>
        <a:ext cx="2040895" cy="865834"/>
      </dsp:txXfrm>
    </dsp:sp>
    <dsp:sp modelId="{3A79B15F-820D-4C42-965A-59F01A4AE890}">
      <dsp:nvSpPr>
        <dsp:cNvPr id="0" name=""/>
        <dsp:cNvSpPr/>
      </dsp:nvSpPr>
      <dsp:spPr>
        <a:xfrm>
          <a:off x="1538994" y="3175550"/>
          <a:ext cx="865834" cy="865834"/>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08B708-DAC2-4EC7-9342-B985C35D2730}">
      <dsp:nvSpPr>
        <dsp:cNvPr id="0" name=""/>
        <dsp:cNvSpPr/>
      </dsp:nvSpPr>
      <dsp:spPr>
        <a:xfrm>
          <a:off x="1720819" y="3357375"/>
          <a:ext cx="502184" cy="50218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F73223E-6A9C-407B-9332-5775ED9A0FC5}">
      <dsp:nvSpPr>
        <dsp:cNvPr id="0" name=""/>
        <dsp:cNvSpPr/>
      </dsp:nvSpPr>
      <dsp:spPr>
        <a:xfrm>
          <a:off x="2590365" y="3175550"/>
          <a:ext cx="2040895" cy="865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US" sz="1300" kern="1200"/>
            <a:t>There are facts and research included also.</a:t>
          </a:r>
        </a:p>
      </dsp:txBody>
      <dsp:txXfrm>
        <a:off x="2590365" y="3175550"/>
        <a:ext cx="2040895" cy="865834"/>
      </dsp:txXfrm>
    </dsp:sp>
    <dsp:sp modelId="{9F7C7DB4-7E96-44DB-B25B-758467315C2C}">
      <dsp:nvSpPr>
        <dsp:cNvPr id="0" name=""/>
        <dsp:cNvSpPr/>
      </dsp:nvSpPr>
      <dsp:spPr>
        <a:xfrm>
          <a:off x="4986871" y="3175550"/>
          <a:ext cx="865834" cy="86583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7EFB24-5817-4456-9280-3B445BE7FD5F}">
      <dsp:nvSpPr>
        <dsp:cNvPr id="0" name=""/>
        <dsp:cNvSpPr/>
      </dsp:nvSpPr>
      <dsp:spPr>
        <a:xfrm>
          <a:off x="5168697" y="3357375"/>
          <a:ext cx="502184" cy="50218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EA38D5A-7821-4263-859C-219B57F8513F}">
      <dsp:nvSpPr>
        <dsp:cNvPr id="0" name=""/>
        <dsp:cNvSpPr/>
      </dsp:nvSpPr>
      <dsp:spPr>
        <a:xfrm>
          <a:off x="6038242" y="3175550"/>
          <a:ext cx="2040895" cy="865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US" sz="1300" kern="1200"/>
            <a:t>Please enjoy looking through what I got up to during my John Muir experience!</a:t>
          </a:r>
        </a:p>
      </dsp:txBody>
      <dsp:txXfrm>
        <a:off x="6038242" y="3175550"/>
        <a:ext cx="2040895" cy="865834"/>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6/9/20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6/9/20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6/9/20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ransition spd="slow">
    <p:push dir="u"/>
  </p:transition>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 Id="rId4" Type="http://schemas.openxmlformats.org/officeDocument/2006/relationships/image" Target="../media/image36.JPG"/></Relationships>
</file>

<file path=ppt/slides/_rels/slide1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ath with trees on the side of a road&#10;&#10;Description automatically generated">
            <a:extLst>
              <a:ext uri="{FF2B5EF4-FFF2-40B4-BE49-F238E27FC236}">
                <a16:creationId xmlns:a16="http://schemas.microsoft.com/office/drawing/2014/main" id="{4E9E0A2C-2692-E546-92E4-4D84774511E1}"/>
              </a:ext>
            </a:extLst>
          </p:cNvPr>
          <p:cNvPicPr>
            <a:picLocks noChangeAspect="1"/>
          </p:cNvPicPr>
          <p:nvPr/>
        </p:nvPicPr>
        <p:blipFill rotWithShape="1">
          <a:blip r:embed="rId2"/>
          <a:srcRect l="7180" t="12034" r="1" b="27703"/>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E9698320-8C02-5747-A098-4D39B7EAE9E7}"/>
              </a:ext>
            </a:extLst>
          </p:cNvPr>
          <p:cNvSpPr>
            <a:spLocks noGrp="1"/>
          </p:cNvSpPr>
          <p:nvPr>
            <p:ph type="ctrTitle"/>
          </p:nvPr>
        </p:nvSpPr>
        <p:spPr>
          <a:xfrm>
            <a:off x="668867" y="1678666"/>
            <a:ext cx="4088190" cy="2369093"/>
          </a:xfrm>
        </p:spPr>
        <p:txBody>
          <a:bodyPr>
            <a:normAutofit/>
          </a:bodyPr>
          <a:lstStyle/>
          <a:p>
            <a:r>
              <a:rPr lang="en-US" sz="4800"/>
              <a:t>Leanna Cresci	</a:t>
            </a:r>
          </a:p>
        </p:txBody>
      </p:sp>
      <p:sp>
        <p:nvSpPr>
          <p:cNvPr id="3" name="Subtitle 2">
            <a:extLst>
              <a:ext uri="{FF2B5EF4-FFF2-40B4-BE49-F238E27FC236}">
                <a16:creationId xmlns:a16="http://schemas.microsoft.com/office/drawing/2014/main" id="{4EAD7C95-14D9-C44D-8A64-B418ACF090CC}"/>
              </a:ext>
            </a:extLst>
          </p:cNvPr>
          <p:cNvSpPr>
            <a:spLocks noGrp="1"/>
          </p:cNvSpPr>
          <p:nvPr>
            <p:ph type="subTitle" idx="1"/>
          </p:nvPr>
        </p:nvSpPr>
        <p:spPr>
          <a:xfrm>
            <a:off x="677335" y="4050831"/>
            <a:ext cx="4079721" cy="1096901"/>
          </a:xfrm>
        </p:spPr>
        <p:txBody>
          <a:bodyPr>
            <a:normAutofit/>
          </a:bodyPr>
          <a:lstStyle/>
          <a:p>
            <a:r>
              <a:rPr lang="en-US" sz="1600"/>
              <a:t>John Muir Award- Digital Scrapbook 2020</a:t>
            </a:r>
          </a:p>
        </p:txBody>
      </p:sp>
      <p:cxnSp>
        <p:nvCxnSpPr>
          <p:cNvPr id="10" name="Straight Connector 9">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106073879"/>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2F5F5A-8B24-544E-AF11-08473A89D5F0}"/>
              </a:ext>
            </a:extLst>
          </p:cNvPr>
          <p:cNvSpPr>
            <a:spLocks noGrp="1"/>
          </p:cNvSpPr>
          <p:nvPr>
            <p:ph type="title"/>
          </p:nvPr>
        </p:nvSpPr>
        <p:spPr>
          <a:xfrm>
            <a:off x="1286933" y="609600"/>
            <a:ext cx="10197494" cy="1099457"/>
          </a:xfrm>
        </p:spPr>
        <p:txBody>
          <a:bodyPr>
            <a:normAutofit/>
          </a:bodyPr>
          <a:lstStyle/>
          <a:p>
            <a:r>
              <a:rPr lang="en-US" dirty="0"/>
              <a:t>The Experience…</a:t>
            </a:r>
          </a:p>
        </p:txBody>
      </p:sp>
      <p:sp>
        <p:nvSpPr>
          <p:cNvPr id="11" name="Isosceles Triangle 10">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04B61080-C02C-4EBA-8CB0-EC4E05F03727}"/>
              </a:ext>
            </a:extLst>
          </p:cNvPr>
          <p:cNvGraphicFramePr>
            <a:graphicFrameLocks noGrp="1"/>
          </p:cNvGraphicFramePr>
          <p:nvPr>
            <p:ph idx="1"/>
            <p:extLst>
              <p:ext uri="{D42A27DB-BD31-4B8C-83A1-F6EECF244321}">
                <p14:modId xmlns:p14="http://schemas.microsoft.com/office/powerpoint/2010/main" val="943097275"/>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4715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44" name="Rectangle 43">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6" name="Straight Connector 45">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8" name="Straight Connector 47">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50"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2"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4" name="Isosceles Triangle 53">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56"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8" name="Isosceles Triangle 57">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0" name="Freeform: Shape 59">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A green plant in a forest&#10;&#10;Description automatically generated">
            <a:extLst>
              <a:ext uri="{FF2B5EF4-FFF2-40B4-BE49-F238E27FC236}">
                <a16:creationId xmlns:a16="http://schemas.microsoft.com/office/drawing/2014/main" id="{D3C0327F-1258-974B-9CC2-20E8BB94D945}"/>
              </a:ext>
            </a:extLst>
          </p:cNvPr>
          <p:cNvPicPr>
            <a:picLocks noChangeAspect="1"/>
          </p:cNvPicPr>
          <p:nvPr/>
        </p:nvPicPr>
        <p:blipFill>
          <a:blip r:embed="rId2"/>
          <a:stretch>
            <a:fillRect/>
          </a:stretch>
        </p:blipFill>
        <p:spPr>
          <a:xfrm rot="5400000">
            <a:off x="380587" y="1744661"/>
            <a:ext cx="4610101" cy="3457575"/>
          </a:xfrm>
          <a:prstGeom prst="rect">
            <a:avLst/>
          </a:prstGeom>
        </p:spPr>
      </p:pic>
      <p:sp>
        <p:nvSpPr>
          <p:cNvPr id="9" name="TextBox 8">
            <a:extLst>
              <a:ext uri="{FF2B5EF4-FFF2-40B4-BE49-F238E27FC236}">
                <a16:creationId xmlns:a16="http://schemas.microsoft.com/office/drawing/2014/main" id="{F9D2EA47-B59D-DF42-908C-80C5238C12B6}"/>
              </a:ext>
            </a:extLst>
          </p:cNvPr>
          <p:cNvSpPr txBox="1"/>
          <p:nvPr/>
        </p:nvSpPr>
        <p:spPr>
          <a:xfrm>
            <a:off x="7124575" y="90192"/>
            <a:ext cx="4512988" cy="3317938"/>
          </a:xfrm>
          <a:prstGeom prst="rect">
            <a:avLst/>
          </a:prstGeom>
        </p:spPr>
        <p:txBody>
          <a:bodyPr vert="horz" lIns="91440" tIns="45720" rIns="91440" bIns="45720" rtlCol="0" anchor="t">
            <a:noAutofit/>
          </a:bodyPr>
          <a:lstStyle/>
          <a:p>
            <a:pPr>
              <a:lnSpc>
                <a:spcPct val="90000"/>
              </a:lnSpc>
              <a:spcBef>
                <a:spcPts val="1000"/>
              </a:spcBef>
              <a:buClr>
                <a:schemeClr val="accent1"/>
              </a:buClr>
              <a:buSzPct val="80000"/>
              <a:buFont typeface="Wingdings 3" charset="2"/>
              <a:buChar char=""/>
            </a:pPr>
            <a:r>
              <a:rPr lang="en-US" sz="1600" dirty="0">
                <a:solidFill>
                  <a:srgbClr val="FFFFFF"/>
                </a:solidFill>
              </a:rPr>
              <a:t>I explored my local environment to find out more about what is living around us and how nature supports them.</a:t>
            </a:r>
          </a:p>
          <a:p>
            <a:pPr>
              <a:lnSpc>
                <a:spcPct val="90000"/>
              </a:lnSpc>
              <a:spcBef>
                <a:spcPts val="1000"/>
              </a:spcBef>
              <a:buClr>
                <a:schemeClr val="accent1"/>
              </a:buClr>
              <a:buSzPct val="80000"/>
              <a:buFont typeface="Wingdings 3" charset="2"/>
              <a:buChar char=""/>
            </a:pPr>
            <a:endParaRPr lang="en-US" sz="1600" dirty="0">
              <a:solidFill>
                <a:srgbClr val="FFFFFF"/>
              </a:solidFill>
            </a:endParaRPr>
          </a:p>
          <a:p>
            <a:pPr>
              <a:lnSpc>
                <a:spcPct val="90000"/>
              </a:lnSpc>
              <a:spcBef>
                <a:spcPts val="1000"/>
              </a:spcBef>
              <a:buClr>
                <a:schemeClr val="accent1"/>
              </a:buClr>
              <a:buSzPct val="80000"/>
              <a:buFont typeface="Wingdings 3" charset="2"/>
              <a:buChar char=""/>
            </a:pPr>
            <a:r>
              <a:rPr lang="en-US" sz="1600" dirty="0">
                <a:solidFill>
                  <a:srgbClr val="FFFFFF"/>
                </a:solidFill>
              </a:rPr>
              <a:t>This image was taken at the local waterfalls also known as ’</a:t>
            </a:r>
            <a:r>
              <a:rPr lang="en-US" sz="1600" dirty="0" err="1">
                <a:solidFill>
                  <a:srgbClr val="FFFFFF"/>
                </a:solidFill>
              </a:rPr>
              <a:t>Pwll</a:t>
            </a:r>
            <a:r>
              <a:rPr lang="en-US" sz="1600" dirty="0">
                <a:solidFill>
                  <a:srgbClr val="FFFFFF"/>
                </a:solidFill>
              </a:rPr>
              <a:t> Y </a:t>
            </a:r>
            <a:r>
              <a:rPr lang="en-US" sz="1600" dirty="0" err="1">
                <a:solidFill>
                  <a:srgbClr val="FFFFFF"/>
                </a:solidFill>
              </a:rPr>
              <a:t>Wrach</a:t>
            </a:r>
            <a:r>
              <a:rPr lang="en-US" sz="1600" dirty="0">
                <a:solidFill>
                  <a:srgbClr val="FFFFFF"/>
                </a:solidFill>
              </a:rPr>
              <a:t>’ meaning  ’Pool of the Which’. I took this opportunity to find out why the waterfalls had been given this name and I was surprised to find out that there had once been a wool factory behind the waterfalls named ‘pool of the which’. I found this information online posted by Gareth Morgan in 2011.</a:t>
            </a:r>
          </a:p>
          <a:p>
            <a:pPr>
              <a:lnSpc>
                <a:spcPct val="90000"/>
              </a:lnSpc>
              <a:spcBef>
                <a:spcPts val="1000"/>
              </a:spcBef>
              <a:buClr>
                <a:schemeClr val="accent1"/>
              </a:buClr>
              <a:buSzPct val="80000"/>
              <a:buFont typeface="Wingdings 3" charset="2"/>
              <a:buChar char=""/>
            </a:pPr>
            <a:endParaRPr lang="en-US" sz="1600" dirty="0">
              <a:solidFill>
                <a:srgbClr val="FFFFFF"/>
              </a:solidFill>
            </a:endParaRPr>
          </a:p>
          <a:p>
            <a:pPr>
              <a:lnSpc>
                <a:spcPct val="90000"/>
              </a:lnSpc>
              <a:spcBef>
                <a:spcPts val="1000"/>
              </a:spcBef>
              <a:buClr>
                <a:schemeClr val="accent1"/>
              </a:buClr>
              <a:buSzPct val="80000"/>
              <a:buFont typeface="Wingdings 3" charset="2"/>
              <a:buChar char=""/>
            </a:pPr>
            <a:r>
              <a:rPr lang="en-US" sz="1600" dirty="0">
                <a:solidFill>
                  <a:srgbClr val="FFFFFF"/>
                </a:solidFill>
              </a:rPr>
              <a:t>During my vlog style recording that has been shared via </a:t>
            </a:r>
            <a:r>
              <a:rPr lang="en-US" sz="1600" dirty="0" err="1">
                <a:solidFill>
                  <a:srgbClr val="FFFFFF"/>
                </a:solidFill>
              </a:rPr>
              <a:t>onedrive</a:t>
            </a:r>
            <a:r>
              <a:rPr lang="en-US" sz="1600" dirty="0">
                <a:solidFill>
                  <a:srgbClr val="FFFFFF"/>
                </a:solidFill>
              </a:rPr>
              <a:t>, I mentioned that I would research what could be living in this type of waterfall and river. This is what I have found:</a:t>
            </a:r>
          </a:p>
          <a:p>
            <a:pPr>
              <a:lnSpc>
                <a:spcPct val="90000"/>
              </a:lnSpc>
              <a:spcBef>
                <a:spcPts val="1000"/>
              </a:spcBef>
              <a:buClr>
                <a:schemeClr val="accent1"/>
              </a:buClr>
              <a:buSzPct val="80000"/>
              <a:buFont typeface="Wingdings 3" charset="2"/>
              <a:buChar char=""/>
            </a:pPr>
            <a:endParaRPr lang="en-US" sz="1600" dirty="0">
              <a:solidFill>
                <a:srgbClr val="FFFFFF"/>
              </a:solidFill>
            </a:endParaRPr>
          </a:p>
          <a:p>
            <a:pPr>
              <a:lnSpc>
                <a:spcPct val="90000"/>
              </a:lnSpc>
              <a:spcBef>
                <a:spcPts val="1000"/>
              </a:spcBef>
              <a:buClr>
                <a:schemeClr val="accent1"/>
              </a:buClr>
              <a:buSzPct val="80000"/>
              <a:buFont typeface="Wingdings 3" charset="2"/>
              <a:buChar char=""/>
            </a:pPr>
            <a:r>
              <a:rPr lang="en-US" sz="1600" dirty="0">
                <a:solidFill>
                  <a:srgbClr val="FFFFFF"/>
                </a:solidFill>
              </a:rPr>
              <a:t>The fly type creature I could see above the water but unfortunately could not capture on my phone was likely to be a Mayfly. They are found in rivers all over the UK and play an important part in the energy transfer cycle that occurs in freshwaters. (Encyclopedia Britannia, no date).</a:t>
            </a:r>
          </a:p>
        </p:txBody>
      </p:sp>
    </p:spTree>
    <p:extLst>
      <p:ext uri="{BB962C8B-B14F-4D97-AF65-F5344CB8AC3E}">
        <p14:creationId xmlns:p14="http://schemas.microsoft.com/office/powerpoint/2010/main" val="382609018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4D026A2-7476-44B0-9648-BB98882F7B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48F8FC21-0A44-4045-95A1-B7935DBC60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0209B962-CD29-4D46-A7B0-10F6C7CF1C0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CC8D40CF-4D47-411D-A8B7-0E4B29E98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9B48A2AD-5257-4384-A7F5-A1EE4E6883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04C26DE3-844C-47DA-831E-E7D7BF617E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922D975E-0684-4AA6-9FB7-929B250D53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38ED5A9A-F0C7-4547-BC1E-22FC89BD26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2D743765-A245-4349-A5CE-4AB5F078F9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0AF7217B-D042-44D2-9FC7-71FAB6651A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1CC9171B-8BEB-48B1-B9BE-E9584522D0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2" name="Rectangle 21">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Isosceles Triangle 32">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5" name="Rectangle 34">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4699834-9673-A54D-930F-EEE6A2E959F9}"/>
              </a:ext>
            </a:extLst>
          </p:cNvPr>
          <p:cNvPicPr>
            <a:picLocks noChangeAspect="1"/>
          </p:cNvPicPr>
          <p:nvPr/>
        </p:nvPicPr>
        <p:blipFill>
          <a:blip r:embed="rId2"/>
          <a:stretch>
            <a:fillRect/>
          </a:stretch>
        </p:blipFill>
        <p:spPr>
          <a:xfrm rot="5400000">
            <a:off x="3801745" y="1705793"/>
            <a:ext cx="4590386" cy="3442789"/>
          </a:xfrm>
          <a:prstGeom prst="rect">
            <a:avLst/>
          </a:prstGeom>
        </p:spPr>
      </p:pic>
      <p:sp>
        <p:nvSpPr>
          <p:cNvPr id="6" name="Rectangle 5">
            <a:extLst>
              <a:ext uri="{FF2B5EF4-FFF2-40B4-BE49-F238E27FC236}">
                <a16:creationId xmlns:a16="http://schemas.microsoft.com/office/drawing/2014/main" id="{E8BCDDC8-16E4-1A45-A6BA-18FABEC7A874}"/>
              </a:ext>
            </a:extLst>
          </p:cNvPr>
          <p:cNvSpPr/>
          <p:nvPr/>
        </p:nvSpPr>
        <p:spPr>
          <a:xfrm>
            <a:off x="3379630" y="344362"/>
            <a:ext cx="5517546" cy="923330"/>
          </a:xfrm>
          <a:prstGeom prst="rect">
            <a:avLst/>
          </a:prstGeom>
          <a:noFill/>
        </p:spPr>
        <p:txBody>
          <a:bodyPr wrap="square" lIns="91440" tIns="45720" rIns="91440" bIns="45720">
            <a:spAutoFit/>
          </a:bodyPr>
          <a:lstStyle/>
          <a:p>
            <a:pPr algn="ctr"/>
            <a:r>
              <a:rPr lang="en-GB" sz="5400" b="1" cap="none" spc="0" dirty="0">
                <a:ln w="22225">
                  <a:solidFill>
                    <a:schemeClr val="accent2"/>
                  </a:solidFill>
                  <a:prstDash val="solid"/>
                </a:ln>
                <a:solidFill>
                  <a:schemeClr val="accent2">
                    <a:lumMod val="40000"/>
                    <a:lumOff val="60000"/>
                  </a:schemeClr>
                </a:solidFill>
                <a:effectLst/>
              </a:rPr>
              <a:t>Mini Beast Hotel</a:t>
            </a:r>
          </a:p>
        </p:txBody>
      </p:sp>
      <p:cxnSp>
        <p:nvCxnSpPr>
          <p:cNvPr id="8" name="Straight Arrow Connector 7">
            <a:extLst>
              <a:ext uri="{FF2B5EF4-FFF2-40B4-BE49-F238E27FC236}">
                <a16:creationId xmlns:a16="http://schemas.microsoft.com/office/drawing/2014/main" id="{03C2101A-B195-8B4D-9DAA-8655209D1C89}"/>
              </a:ext>
            </a:extLst>
          </p:cNvPr>
          <p:cNvCxnSpPr/>
          <p:nvPr/>
        </p:nvCxnSpPr>
        <p:spPr>
          <a:xfrm>
            <a:off x="3005959" y="1513490"/>
            <a:ext cx="1369584" cy="7357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AC6655A4-5505-334F-8DF9-E9AA60A59D3B}"/>
              </a:ext>
            </a:extLst>
          </p:cNvPr>
          <p:cNvSpPr txBox="1"/>
          <p:nvPr/>
        </p:nvSpPr>
        <p:spPr>
          <a:xfrm>
            <a:off x="1041509" y="806027"/>
            <a:ext cx="2175642" cy="1477328"/>
          </a:xfrm>
          <a:prstGeom prst="rect">
            <a:avLst/>
          </a:prstGeom>
          <a:noFill/>
        </p:spPr>
        <p:txBody>
          <a:bodyPr wrap="square" rtlCol="0">
            <a:spAutoFit/>
          </a:bodyPr>
          <a:lstStyle/>
          <a:p>
            <a:r>
              <a:rPr lang="en-US" dirty="0"/>
              <a:t>Created in a green area where many small creatures such as butterflies can be found</a:t>
            </a:r>
          </a:p>
        </p:txBody>
      </p:sp>
      <p:cxnSp>
        <p:nvCxnSpPr>
          <p:cNvPr id="23" name="Straight Arrow Connector 22">
            <a:extLst>
              <a:ext uri="{FF2B5EF4-FFF2-40B4-BE49-F238E27FC236}">
                <a16:creationId xmlns:a16="http://schemas.microsoft.com/office/drawing/2014/main" id="{FE0A582B-BB00-6F4E-A31B-1AB784BD3983}"/>
              </a:ext>
            </a:extLst>
          </p:cNvPr>
          <p:cNvCxnSpPr/>
          <p:nvPr/>
        </p:nvCxnSpPr>
        <p:spPr>
          <a:xfrm flipH="1" flipV="1">
            <a:off x="6621517" y="4687614"/>
            <a:ext cx="2712983" cy="3783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86054507-2E36-1546-8966-5C232E3EDF95}"/>
              </a:ext>
            </a:extLst>
          </p:cNvPr>
          <p:cNvSpPr txBox="1"/>
          <p:nvPr/>
        </p:nvSpPr>
        <p:spPr>
          <a:xfrm>
            <a:off x="9360860" y="4687614"/>
            <a:ext cx="2192899" cy="1754326"/>
          </a:xfrm>
          <a:prstGeom prst="rect">
            <a:avLst/>
          </a:prstGeom>
          <a:noFill/>
        </p:spPr>
        <p:txBody>
          <a:bodyPr wrap="square" rtlCol="0">
            <a:spAutoFit/>
          </a:bodyPr>
          <a:lstStyle/>
          <a:p>
            <a:r>
              <a:rPr lang="en-US" dirty="0"/>
              <a:t>I found that creatures are attracted to bright </a:t>
            </a:r>
            <a:r>
              <a:rPr lang="en-US" dirty="0" err="1"/>
              <a:t>colours</a:t>
            </a:r>
            <a:r>
              <a:rPr lang="en-US" dirty="0"/>
              <a:t> which is why I chose reds, pinks and purples</a:t>
            </a:r>
          </a:p>
        </p:txBody>
      </p:sp>
      <p:cxnSp>
        <p:nvCxnSpPr>
          <p:cNvPr id="37" name="Straight Arrow Connector 36">
            <a:extLst>
              <a:ext uri="{FF2B5EF4-FFF2-40B4-BE49-F238E27FC236}">
                <a16:creationId xmlns:a16="http://schemas.microsoft.com/office/drawing/2014/main" id="{9A0F14ED-7B26-7646-9CBC-5F99EE68BB50}"/>
              </a:ext>
            </a:extLst>
          </p:cNvPr>
          <p:cNvCxnSpPr/>
          <p:nvPr/>
        </p:nvCxnSpPr>
        <p:spPr>
          <a:xfrm flipH="1">
            <a:off x="5517931" y="1639614"/>
            <a:ext cx="2942897" cy="1156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3059EC89-E7CC-A54E-B60A-94F33F20604D}"/>
              </a:ext>
            </a:extLst>
          </p:cNvPr>
          <p:cNvSpPr txBox="1"/>
          <p:nvPr/>
        </p:nvSpPr>
        <p:spPr>
          <a:xfrm>
            <a:off x="8493098" y="1276159"/>
            <a:ext cx="3092931" cy="1015663"/>
          </a:xfrm>
          <a:prstGeom prst="rect">
            <a:avLst/>
          </a:prstGeom>
          <a:noFill/>
        </p:spPr>
        <p:txBody>
          <a:bodyPr wrap="square" rtlCol="0">
            <a:spAutoFit/>
          </a:bodyPr>
          <a:lstStyle/>
          <a:p>
            <a:endParaRPr lang="en-US" dirty="0"/>
          </a:p>
        </p:txBody>
      </p:sp>
      <p:sp>
        <p:nvSpPr>
          <p:cNvPr id="2" name="TextBox 1">
            <a:extLst>
              <a:ext uri="{FF2B5EF4-FFF2-40B4-BE49-F238E27FC236}">
                <a16:creationId xmlns:a16="http://schemas.microsoft.com/office/drawing/2014/main" id="{2AB1CD29-B683-C14D-90C7-A8D02B3E7EC4}"/>
              </a:ext>
            </a:extLst>
          </p:cNvPr>
          <p:cNvSpPr txBox="1"/>
          <p:nvPr/>
        </p:nvSpPr>
        <p:spPr>
          <a:xfrm>
            <a:off x="8589787" y="1267692"/>
            <a:ext cx="3125201" cy="2308324"/>
          </a:xfrm>
          <a:prstGeom prst="rect">
            <a:avLst/>
          </a:prstGeom>
          <a:noFill/>
        </p:spPr>
        <p:txBody>
          <a:bodyPr wrap="square" rtlCol="0">
            <a:spAutoFit/>
          </a:bodyPr>
          <a:lstStyle/>
          <a:p>
            <a:r>
              <a:rPr lang="en-US" dirty="0"/>
              <a:t>I chose a dandelion as they are known for being good for your lawn and help reduce erosion. Their deep taproots pulls nutrients from the soil and makes them available for other plants to help them grow.</a:t>
            </a:r>
          </a:p>
        </p:txBody>
      </p:sp>
      <p:cxnSp>
        <p:nvCxnSpPr>
          <p:cNvPr id="4" name="Straight Arrow Connector 3">
            <a:extLst>
              <a:ext uri="{FF2B5EF4-FFF2-40B4-BE49-F238E27FC236}">
                <a16:creationId xmlns:a16="http://schemas.microsoft.com/office/drawing/2014/main" id="{D3267962-D76B-824E-8CF4-7CCF3602DFE0}"/>
              </a:ext>
            </a:extLst>
          </p:cNvPr>
          <p:cNvCxnSpPr>
            <a:cxnSpLocks/>
          </p:cNvCxnSpPr>
          <p:nvPr/>
        </p:nvCxnSpPr>
        <p:spPr>
          <a:xfrm flipV="1">
            <a:off x="3375943" y="3854135"/>
            <a:ext cx="2166731" cy="9188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92F4D1C4-EEA3-AD4D-8537-636746360C45}"/>
              </a:ext>
            </a:extLst>
          </p:cNvPr>
          <p:cNvSpPr txBox="1"/>
          <p:nvPr/>
        </p:nvSpPr>
        <p:spPr>
          <a:xfrm>
            <a:off x="1203988" y="4133413"/>
            <a:ext cx="2175642" cy="2308324"/>
          </a:xfrm>
          <a:prstGeom prst="rect">
            <a:avLst/>
          </a:prstGeom>
          <a:noFill/>
        </p:spPr>
        <p:txBody>
          <a:bodyPr wrap="square" rtlCol="0">
            <a:spAutoFit/>
          </a:bodyPr>
          <a:lstStyle/>
          <a:p>
            <a:r>
              <a:rPr lang="en-US" dirty="0"/>
              <a:t>I found old pieces of </a:t>
            </a:r>
            <a:r>
              <a:rPr lang="en-US" dirty="0" err="1"/>
              <a:t>bradstone</a:t>
            </a:r>
            <a:r>
              <a:rPr lang="en-US" dirty="0"/>
              <a:t> that creatures such as woodlouse or better known in Wales as ‘</a:t>
            </a:r>
            <a:r>
              <a:rPr lang="en-US" dirty="0" err="1"/>
              <a:t>mochyn</a:t>
            </a:r>
            <a:r>
              <a:rPr lang="en-US" dirty="0"/>
              <a:t> y coed’ can use as a habitat</a:t>
            </a:r>
          </a:p>
        </p:txBody>
      </p:sp>
    </p:spTree>
    <p:extLst>
      <p:ext uri="{BB962C8B-B14F-4D97-AF65-F5344CB8AC3E}">
        <p14:creationId xmlns:p14="http://schemas.microsoft.com/office/powerpoint/2010/main" val="2173621921"/>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5ED22B-4ED3-B145-BB5D-3F4FD33665E6}"/>
              </a:ext>
            </a:extLst>
          </p:cNvPr>
          <p:cNvPicPr>
            <a:picLocks noChangeAspect="1"/>
          </p:cNvPicPr>
          <p:nvPr/>
        </p:nvPicPr>
        <p:blipFill>
          <a:blip r:embed="rId2"/>
          <a:stretch>
            <a:fillRect/>
          </a:stretch>
        </p:blipFill>
        <p:spPr>
          <a:xfrm rot="5400000">
            <a:off x="18909" y="1446409"/>
            <a:ext cx="3699524" cy="3234928"/>
          </a:xfrm>
          <a:prstGeom prst="rect">
            <a:avLst/>
          </a:prstGeom>
        </p:spPr>
      </p:pic>
      <p:pic>
        <p:nvPicPr>
          <p:cNvPr id="7" name="Picture 6">
            <a:extLst>
              <a:ext uri="{FF2B5EF4-FFF2-40B4-BE49-F238E27FC236}">
                <a16:creationId xmlns:a16="http://schemas.microsoft.com/office/drawing/2014/main" id="{1AD288EB-9A32-B54A-A9F3-0CDAC2417E21}"/>
              </a:ext>
            </a:extLst>
          </p:cNvPr>
          <p:cNvPicPr>
            <a:picLocks noChangeAspect="1"/>
          </p:cNvPicPr>
          <p:nvPr/>
        </p:nvPicPr>
        <p:blipFill>
          <a:blip r:embed="rId3"/>
          <a:stretch>
            <a:fillRect/>
          </a:stretch>
        </p:blipFill>
        <p:spPr>
          <a:xfrm rot="5400000">
            <a:off x="7182447" y="1658369"/>
            <a:ext cx="5214937" cy="3911203"/>
          </a:xfrm>
          <a:prstGeom prst="rect">
            <a:avLst/>
          </a:prstGeom>
        </p:spPr>
      </p:pic>
      <p:sp>
        <p:nvSpPr>
          <p:cNvPr id="8" name="Rectangle 7">
            <a:extLst>
              <a:ext uri="{FF2B5EF4-FFF2-40B4-BE49-F238E27FC236}">
                <a16:creationId xmlns:a16="http://schemas.microsoft.com/office/drawing/2014/main" id="{49FECA4E-8327-BB48-B1B1-59669D073C3C}"/>
              </a:ext>
            </a:extLst>
          </p:cNvPr>
          <p:cNvSpPr/>
          <p:nvPr/>
        </p:nvSpPr>
        <p:spPr>
          <a:xfrm>
            <a:off x="826483" y="83172"/>
            <a:ext cx="4001608"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5400" b="1" cap="none" spc="0" dirty="0">
                <a:ln/>
                <a:solidFill>
                  <a:schemeClr val="accent3"/>
                </a:solidFill>
                <a:effectLst/>
              </a:rPr>
              <a:t>The Daisy...</a:t>
            </a:r>
          </a:p>
        </p:txBody>
      </p:sp>
      <p:sp>
        <p:nvSpPr>
          <p:cNvPr id="9" name="TextBox 8">
            <a:extLst>
              <a:ext uri="{FF2B5EF4-FFF2-40B4-BE49-F238E27FC236}">
                <a16:creationId xmlns:a16="http://schemas.microsoft.com/office/drawing/2014/main" id="{3BF92A53-6725-E640-BCC7-00AC99BF09BB}"/>
              </a:ext>
            </a:extLst>
          </p:cNvPr>
          <p:cNvSpPr txBox="1"/>
          <p:nvPr/>
        </p:nvSpPr>
        <p:spPr>
          <a:xfrm>
            <a:off x="4025866" y="1214110"/>
            <a:ext cx="3268717" cy="2031325"/>
          </a:xfrm>
          <a:prstGeom prst="rect">
            <a:avLst/>
          </a:prstGeom>
          <a:noFill/>
        </p:spPr>
        <p:txBody>
          <a:bodyPr wrap="square" rtlCol="0">
            <a:spAutoFit/>
          </a:bodyPr>
          <a:lstStyle/>
          <a:p>
            <a:r>
              <a:rPr lang="en-US" dirty="0"/>
              <a:t>I wrote this poem while out on my daily walk with the hope of it being a reminder to myself in the future to remember how lucky we are to live in such a beautiful world.</a:t>
            </a:r>
          </a:p>
        </p:txBody>
      </p:sp>
      <p:sp>
        <p:nvSpPr>
          <p:cNvPr id="10" name="TextBox 9">
            <a:extLst>
              <a:ext uri="{FF2B5EF4-FFF2-40B4-BE49-F238E27FC236}">
                <a16:creationId xmlns:a16="http://schemas.microsoft.com/office/drawing/2014/main" id="{9C693355-2FEC-8540-BEC9-0425AC7C699C}"/>
              </a:ext>
            </a:extLst>
          </p:cNvPr>
          <p:cNvSpPr txBox="1"/>
          <p:nvPr/>
        </p:nvSpPr>
        <p:spPr>
          <a:xfrm>
            <a:off x="7914290" y="6390290"/>
            <a:ext cx="3048000" cy="369332"/>
          </a:xfrm>
          <a:prstGeom prst="rect">
            <a:avLst/>
          </a:prstGeom>
          <a:noFill/>
        </p:spPr>
        <p:txBody>
          <a:bodyPr wrap="square" rtlCol="0">
            <a:spAutoFit/>
          </a:bodyPr>
          <a:lstStyle/>
          <a:p>
            <a:r>
              <a:rPr lang="en-US" dirty="0"/>
              <a:t>Created 2</a:t>
            </a:r>
            <a:r>
              <a:rPr lang="en-US" baseline="30000" dirty="0"/>
              <a:t>nd</a:t>
            </a:r>
            <a:r>
              <a:rPr lang="en-US" dirty="0"/>
              <a:t> of June 2020.</a:t>
            </a:r>
          </a:p>
        </p:txBody>
      </p:sp>
      <p:sp>
        <p:nvSpPr>
          <p:cNvPr id="11" name="TextBox 10">
            <a:extLst>
              <a:ext uri="{FF2B5EF4-FFF2-40B4-BE49-F238E27FC236}">
                <a16:creationId xmlns:a16="http://schemas.microsoft.com/office/drawing/2014/main" id="{8FA87E3A-2D12-704A-939D-60C86091CF56}"/>
              </a:ext>
            </a:extLst>
          </p:cNvPr>
          <p:cNvSpPr txBox="1"/>
          <p:nvPr/>
        </p:nvSpPr>
        <p:spPr>
          <a:xfrm>
            <a:off x="411578" y="5097628"/>
            <a:ext cx="3153507" cy="1477328"/>
          </a:xfrm>
          <a:prstGeom prst="rect">
            <a:avLst/>
          </a:prstGeom>
          <a:noFill/>
        </p:spPr>
        <p:txBody>
          <a:bodyPr wrap="square" rtlCol="0">
            <a:spAutoFit/>
          </a:bodyPr>
          <a:lstStyle/>
          <a:p>
            <a:r>
              <a:rPr lang="en-US" dirty="0"/>
              <a:t>Daisies are a personal </a:t>
            </a:r>
            <a:r>
              <a:rPr lang="en-US" dirty="0" err="1"/>
              <a:t>favourite</a:t>
            </a:r>
            <a:r>
              <a:rPr lang="en-US" dirty="0"/>
              <a:t> of mine as they remind me of my childhood and making ‘daisy chains’ at school with friends.</a:t>
            </a:r>
          </a:p>
        </p:txBody>
      </p:sp>
      <p:sp>
        <p:nvSpPr>
          <p:cNvPr id="12" name="TextBox 11">
            <a:extLst>
              <a:ext uri="{FF2B5EF4-FFF2-40B4-BE49-F238E27FC236}">
                <a16:creationId xmlns:a16="http://schemas.microsoft.com/office/drawing/2014/main" id="{913E8F4A-4EAF-D648-BC4F-83B5CCE8BFF4}"/>
              </a:ext>
            </a:extLst>
          </p:cNvPr>
          <p:cNvSpPr txBox="1"/>
          <p:nvPr/>
        </p:nvSpPr>
        <p:spPr>
          <a:xfrm>
            <a:off x="4025866" y="3897972"/>
            <a:ext cx="2900856" cy="2031325"/>
          </a:xfrm>
          <a:prstGeom prst="rect">
            <a:avLst/>
          </a:prstGeom>
          <a:noFill/>
        </p:spPr>
        <p:txBody>
          <a:bodyPr wrap="square" rtlCol="0">
            <a:spAutoFit/>
          </a:bodyPr>
          <a:lstStyle/>
          <a:p>
            <a:r>
              <a:rPr lang="en-US" dirty="0"/>
              <a:t>I found during this experience that Daisies are often given to new mothers as a sign of innocence and purity and to congratulate them on their new baby.</a:t>
            </a:r>
          </a:p>
        </p:txBody>
      </p:sp>
    </p:spTree>
    <p:extLst>
      <p:ext uri="{BB962C8B-B14F-4D97-AF65-F5344CB8AC3E}">
        <p14:creationId xmlns:p14="http://schemas.microsoft.com/office/powerpoint/2010/main" val="1391889951"/>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6" name="TextBox 5">
            <a:extLst>
              <a:ext uri="{FF2B5EF4-FFF2-40B4-BE49-F238E27FC236}">
                <a16:creationId xmlns:a16="http://schemas.microsoft.com/office/drawing/2014/main" id="{EFE03A2D-A59B-3442-86F5-E12780C54C27}"/>
              </a:ext>
            </a:extLst>
          </p:cNvPr>
          <p:cNvSpPr txBox="1"/>
          <p:nvPr/>
        </p:nvSpPr>
        <p:spPr>
          <a:xfrm>
            <a:off x="4974336" y="1265314"/>
            <a:ext cx="6259455" cy="3249131"/>
          </a:xfrm>
          <a:prstGeom prst="rect">
            <a:avLst/>
          </a:prstGeom>
        </p:spPr>
        <p:txBody>
          <a:bodyPr vert="horz" lIns="91440" tIns="45720" rIns="91440" bIns="45720" rtlCol="0" anchor="b">
            <a:normAutofit/>
          </a:bodyPr>
          <a:lstStyle/>
          <a:p>
            <a:pPr>
              <a:lnSpc>
                <a:spcPct val="90000"/>
              </a:lnSpc>
              <a:spcBef>
                <a:spcPct val="0"/>
              </a:spcBef>
              <a:spcAft>
                <a:spcPts val="600"/>
              </a:spcAft>
            </a:pPr>
            <a:endParaRPr lang="en-US" kern="1200" dirty="0">
              <a:solidFill>
                <a:schemeClr val="accent1"/>
              </a:solidFill>
              <a:latin typeface="+mj-lt"/>
              <a:ea typeface="+mj-ea"/>
              <a:cs typeface="+mj-cs"/>
            </a:endParaRPr>
          </a:p>
        </p:txBody>
      </p:sp>
      <p:sp>
        <p:nvSpPr>
          <p:cNvPr id="23" name="Isosceles Triangle 22">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5" name="Picture 4">
            <a:extLst>
              <a:ext uri="{FF2B5EF4-FFF2-40B4-BE49-F238E27FC236}">
                <a16:creationId xmlns:a16="http://schemas.microsoft.com/office/drawing/2014/main" id="{2EE7B19F-58F4-0340-964F-B2DA612885B1}"/>
              </a:ext>
            </a:extLst>
          </p:cNvPr>
          <p:cNvPicPr>
            <a:picLocks noChangeAspect="1"/>
          </p:cNvPicPr>
          <p:nvPr/>
        </p:nvPicPr>
        <p:blipFill>
          <a:blip r:embed="rId2"/>
          <a:stretch>
            <a:fillRect/>
          </a:stretch>
        </p:blipFill>
        <p:spPr>
          <a:xfrm rot="5400000">
            <a:off x="860872" y="1807231"/>
            <a:ext cx="4335340" cy="3251505"/>
          </a:xfrm>
          <a:prstGeom prst="rect">
            <a:avLst/>
          </a:prstGeom>
        </p:spPr>
      </p:pic>
      <p:sp>
        <p:nvSpPr>
          <p:cNvPr id="7" name="Rectangle 6">
            <a:extLst>
              <a:ext uri="{FF2B5EF4-FFF2-40B4-BE49-F238E27FC236}">
                <a16:creationId xmlns:a16="http://schemas.microsoft.com/office/drawing/2014/main" id="{234161F6-8054-9144-B981-62C8170CC2CD}"/>
              </a:ext>
            </a:extLst>
          </p:cNvPr>
          <p:cNvSpPr/>
          <p:nvPr/>
        </p:nvSpPr>
        <p:spPr>
          <a:xfrm>
            <a:off x="4726218" y="965954"/>
            <a:ext cx="6096000" cy="3277820"/>
          </a:xfrm>
          <a:prstGeom prst="rect">
            <a:avLst/>
          </a:prstGeom>
        </p:spPr>
        <p:txBody>
          <a:bodyPr>
            <a:spAutoFit/>
          </a:bodyPr>
          <a:lstStyle/>
          <a:p>
            <a:pPr>
              <a:lnSpc>
                <a:spcPct val="90000"/>
              </a:lnSpc>
              <a:spcBef>
                <a:spcPct val="0"/>
              </a:spcBef>
              <a:spcAft>
                <a:spcPts val="600"/>
              </a:spcAft>
            </a:pPr>
            <a:r>
              <a:rPr lang="en-US" dirty="0">
                <a:solidFill>
                  <a:schemeClr val="accent1"/>
                </a:solidFill>
                <a:latin typeface="+mj-lt"/>
                <a:ea typeface="+mj-ea"/>
                <a:cs typeface="+mj-cs"/>
              </a:rPr>
              <a:t>Buttercup…</a:t>
            </a:r>
          </a:p>
          <a:p>
            <a:pPr>
              <a:lnSpc>
                <a:spcPct val="90000"/>
              </a:lnSpc>
              <a:spcBef>
                <a:spcPct val="0"/>
              </a:spcBef>
              <a:spcAft>
                <a:spcPts val="600"/>
              </a:spcAft>
            </a:pPr>
            <a:r>
              <a:rPr lang="en-US" dirty="0">
                <a:solidFill>
                  <a:schemeClr val="accent1"/>
                </a:solidFill>
                <a:latin typeface="+mj-lt"/>
                <a:ea typeface="+mj-ea"/>
                <a:cs typeface="+mj-cs"/>
              </a:rPr>
              <a:t>I am a buttercup, can’t you see?</a:t>
            </a:r>
          </a:p>
          <a:p>
            <a:pPr>
              <a:lnSpc>
                <a:spcPct val="90000"/>
              </a:lnSpc>
              <a:spcBef>
                <a:spcPct val="0"/>
              </a:spcBef>
              <a:spcAft>
                <a:spcPts val="600"/>
              </a:spcAft>
            </a:pPr>
            <a:r>
              <a:rPr lang="en-US" dirty="0">
                <a:solidFill>
                  <a:schemeClr val="accent1"/>
                </a:solidFill>
                <a:latin typeface="+mj-lt"/>
                <a:ea typeface="+mj-ea"/>
                <a:cs typeface="+mj-cs"/>
              </a:rPr>
              <a:t>I am small, yellow and pretty,</a:t>
            </a:r>
          </a:p>
          <a:p>
            <a:pPr>
              <a:lnSpc>
                <a:spcPct val="90000"/>
              </a:lnSpc>
              <a:spcBef>
                <a:spcPct val="0"/>
              </a:spcBef>
              <a:spcAft>
                <a:spcPts val="600"/>
              </a:spcAft>
            </a:pPr>
            <a:r>
              <a:rPr lang="en-US" dirty="0">
                <a:solidFill>
                  <a:schemeClr val="accent1"/>
                </a:solidFill>
                <a:latin typeface="+mj-lt"/>
                <a:ea typeface="+mj-ea"/>
                <a:cs typeface="+mj-cs"/>
              </a:rPr>
              <a:t>You may not see me in the city,</a:t>
            </a:r>
          </a:p>
          <a:p>
            <a:pPr>
              <a:lnSpc>
                <a:spcPct val="90000"/>
              </a:lnSpc>
              <a:spcBef>
                <a:spcPct val="0"/>
              </a:spcBef>
              <a:spcAft>
                <a:spcPts val="600"/>
              </a:spcAft>
            </a:pPr>
            <a:r>
              <a:rPr lang="en-US" dirty="0">
                <a:solidFill>
                  <a:schemeClr val="accent1"/>
                </a:solidFill>
                <a:latin typeface="+mj-lt"/>
                <a:ea typeface="+mj-ea"/>
                <a:cs typeface="+mj-cs"/>
              </a:rPr>
              <a:t>But if you get lucky,</a:t>
            </a:r>
          </a:p>
          <a:p>
            <a:pPr>
              <a:lnSpc>
                <a:spcPct val="90000"/>
              </a:lnSpc>
              <a:spcBef>
                <a:spcPct val="0"/>
              </a:spcBef>
              <a:spcAft>
                <a:spcPts val="600"/>
              </a:spcAft>
            </a:pPr>
            <a:r>
              <a:rPr lang="en-US" dirty="0">
                <a:solidFill>
                  <a:schemeClr val="accent1"/>
                </a:solidFill>
                <a:latin typeface="+mj-lt"/>
                <a:ea typeface="+mj-ea"/>
                <a:cs typeface="+mj-cs"/>
              </a:rPr>
              <a:t>While out exploring and mucky,</a:t>
            </a:r>
          </a:p>
          <a:p>
            <a:pPr>
              <a:lnSpc>
                <a:spcPct val="90000"/>
              </a:lnSpc>
              <a:spcBef>
                <a:spcPct val="0"/>
              </a:spcBef>
              <a:spcAft>
                <a:spcPts val="600"/>
              </a:spcAft>
            </a:pPr>
            <a:r>
              <a:rPr lang="en-US" dirty="0">
                <a:solidFill>
                  <a:schemeClr val="accent1"/>
                </a:solidFill>
                <a:latin typeface="+mj-lt"/>
                <a:ea typeface="+mj-ea"/>
                <a:cs typeface="+mj-cs"/>
              </a:rPr>
              <a:t>Just remember, I am a buttercup,</a:t>
            </a:r>
          </a:p>
          <a:p>
            <a:pPr>
              <a:lnSpc>
                <a:spcPct val="90000"/>
              </a:lnSpc>
              <a:spcBef>
                <a:spcPct val="0"/>
              </a:spcBef>
              <a:spcAft>
                <a:spcPts val="600"/>
              </a:spcAft>
            </a:pPr>
            <a:r>
              <a:rPr lang="en-US" dirty="0">
                <a:solidFill>
                  <a:schemeClr val="accent1"/>
                </a:solidFill>
                <a:latin typeface="+mj-lt"/>
                <a:ea typeface="+mj-ea"/>
                <a:cs typeface="+mj-cs"/>
              </a:rPr>
              <a:t>I am small, yellow and pretty.</a:t>
            </a:r>
          </a:p>
          <a:p>
            <a:pPr>
              <a:lnSpc>
                <a:spcPct val="90000"/>
              </a:lnSpc>
              <a:spcBef>
                <a:spcPct val="0"/>
              </a:spcBef>
              <a:spcAft>
                <a:spcPts val="600"/>
              </a:spcAft>
            </a:pPr>
            <a:endParaRPr lang="en-US" dirty="0">
              <a:solidFill>
                <a:schemeClr val="accent1"/>
              </a:solidFill>
              <a:latin typeface="+mj-lt"/>
              <a:ea typeface="+mj-ea"/>
              <a:cs typeface="+mj-cs"/>
            </a:endParaRPr>
          </a:p>
          <a:p>
            <a:pPr>
              <a:lnSpc>
                <a:spcPct val="90000"/>
              </a:lnSpc>
              <a:spcBef>
                <a:spcPct val="0"/>
              </a:spcBef>
              <a:spcAft>
                <a:spcPts val="600"/>
              </a:spcAft>
            </a:pPr>
            <a:r>
              <a:rPr lang="en-US" dirty="0">
                <a:solidFill>
                  <a:schemeClr val="accent1"/>
                </a:solidFill>
                <a:latin typeface="+mj-lt"/>
                <a:ea typeface="+mj-ea"/>
                <a:cs typeface="+mj-cs"/>
              </a:rPr>
              <a:t>4</a:t>
            </a:r>
            <a:r>
              <a:rPr lang="en-US" baseline="30000" dirty="0">
                <a:solidFill>
                  <a:schemeClr val="accent1"/>
                </a:solidFill>
                <a:latin typeface="+mj-lt"/>
                <a:ea typeface="+mj-ea"/>
                <a:cs typeface="+mj-cs"/>
              </a:rPr>
              <a:t>th</a:t>
            </a:r>
            <a:r>
              <a:rPr lang="en-US" dirty="0">
                <a:solidFill>
                  <a:schemeClr val="accent1"/>
                </a:solidFill>
                <a:latin typeface="+mj-lt"/>
                <a:ea typeface="+mj-ea"/>
                <a:cs typeface="+mj-cs"/>
              </a:rPr>
              <a:t> of June 2020.</a:t>
            </a:r>
          </a:p>
        </p:txBody>
      </p:sp>
      <p:sp>
        <p:nvSpPr>
          <p:cNvPr id="9" name="Rectangle 8">
            <a:extLst>
              <a:ext uri="{FF2B5EF4-FFF2-40B4-BE49-F238E27FC236}">
                <a16:creationId xmlns:a16="http://schemas.microsoft.com/office/drawing/2014/main" id="{9B28C3EA-215E-F247-AE91-AD104E5EC2DD}"/>
              </a:ext>
            </a:extLst>
          </p:cNvPr>
          <p:cNvSpPr/>
          <p:nvPr/>
        </p:nvSpPr>
        <p:spPr>
          <a:xfrm>
            <a:off x="946763" y="134772"/>
            <a:ext cx="9842631" cy="923330"/>
          </a:xfrm>
          <a:prstGeom prst="rect">
            <a:avLst/>
          </a:prstGeom>
          <a:noFill/>
        </p:spPr>
        <p:txBody>
          <a:bodyPr wrap="none" lIns="91440" tIns="45720" rIns="91440" bIns="45720">
            <a:spAutoFit/>
          </a:bodyPr>
          <a:lstStyle/>
          <a:p>
            <a:pPr algn="ctr"/>
            <a:r>
              <a:rPr lang="en-GB" sz="5400" b="1" cap="none" spc="0" dirty="0">
                <a:ln w="22225">
                  <a:solidFill>
                    <a:schemeClr val="accent2"/>
                  </a:solidFill>
                  <a:prstDash val="solid"/>
                </a:ln>
                <a:solidFill>
                  <a:schemeClr val="accent2">
                    <a:lumMod val="40000"/>
                    <a:lumOff val="60000"/>
                  </a:schemeClr>
                </a:solidFill>
                <a:effectLst/>
              </a:rPr>
              <a:t>A Poem about the Buttercup…</a:t>
            </a:r>
          </a:p>
        </p:txBody>
      </p:sp>
      <p:sp>
        <p:nvSpPr>
          <p:cNvPr id="8" name="TextBox 7">
            <a:extLst>
              <a:ext uri="{FF2B5EF4-FFF2-40B4-BE49-F238E27FC236}">
                <a16:creationId xmlns:a16="http://schemas.microsoft.com/office/drawing/2014/main" id="{E34170C8-505D-BA4C-9109-D9B1CCEE526D}"/>
              </a:ext>
            </a:extLst>
          </p:cNvPr>
          <p:cNvSpPr txBox="1"/>
          <p:nvPr/>
        </p:nvSpPr>
        <p:spPr>
          <a:xfrm>
            <a:off x="5594885" y="4240282"/>
            <a:ext cx="5201174" cy="2554545"/>
          </a:xfrm>
          <a:prstGeom prst="rect">
            <a:avLst/>
          </a:prstGeom>
          <a:no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600" b="1" spc="300" dirty="0"/>
              <a:t>Another childhood </a:t>
            </a:r>
            <a:r>
              <a:rPr lang="en-US" sz="1600" b="1" spc="300" dirty="0" err="1"/>
              <a:t>favourite</a:t>
            </a:r>
            <a:r>
              <a:rPr lang="en-US" sz="1600" b="1" spc="300" dirty="0"/>
              <a:t> of mine. I spent many hours as a child placing a buttercup under my friend’s chin to check if they liked butter! Although I now know this is just an old wives tale, I still find it interesting and is something I will be sharing as an Early Years practitioner. I am enjoying having memories come back to me during this experience.</a:t>
            </a:r>
          </a:p>
        </p:txBody>
      </p:sp>
    </p:spTree>
    <p:extLst>
      <p:ext uri="{BB962C8B-B14F-4D97-AF65-F5344CB8AC3E}">
        <p14:creationId xmlns:p14="http://schemas.microsoft.com/office/powerpoint/2010/main" val="3928691870"/>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7150F2-234A-F948-9E3B-DFAC974A5F35}"/>
              </a:ext>
            </a:extLst>
          </p:cNvPr>
          <p:cNvSpPr/>
          <p:nvPr/>
        </p:nvSpPr>
        <p:spPr>
          <a:xfrm>
            <a:off x="5209563" y="2160589"/>
            <a:ext cx="4064439" cy="3880773"/>
          </a:xfrm>
          <a:prstGeom prst="rect">
            <a:avLst/>
          </a:prstGeom>
        </p:spPr>
        <p:txBody>
          <a:bodyPr vert="horz" lIns="91440" tIns="45720" rIns="91440" bIns="45720" rtlCol="0">
            <a:normAutofit/>
          </a:bodyPr>
          <a:lstStyle/>
          <a:p>
            <a:pPr>
              <a:lnSpc>
                <a:spcPct val="90000"/>
              </a:lnSpc>
              <a:spcBef>
                <a:spcPts val="1000"/>
              </a:spcBef>
              <a:buClr>
                <a:schemeClr val="accent1"/>
              </a:buClr>
              <a:buSzPct val="80000"/>
              <a:buFont typeface="Wingdings 3" charset="2"/>
              <a:buChar char=""/>
            </a:pPr>
            <a:r>
              <a:rPr lang="en-US" sz="1500" cap="none" spc="0" dirty="0">
                <a:ln w="22225">
                  <a:solidFill>
                    <a:schemeClr val="accent2"/>
                  </a:solidFill>
                  <a:prstDash val="solid"/>
                </a:ln>
                <a:effectLst/>
                <a:latin typeface="Avenir Light" panose="020B0402020203020204" pitchFamily="34" charset="77"/>
                <a:cs typeface="Al Bayan Plain" pitchFamily="2" charset="-78"/>
              </a:rPr>
              <a:t>I took this image at the top of the Black Mountain. This image </a:t>
            </a:r>
            <a:r>
              <a:rPr lang="en-US" sz="1500" cap="none" spc="0" dirty="0" err="1">
                <a:ln w="22225">
                  <a:solidFill>
                    <a:schemeClr val="accent2"/>
                  </a:solidFill>
                  <a:prstDash val="solid"/>
                </a:ln>
                <a:effectLst/>
                <a:latin typeface="Avenir Light" panose="020B0402020203020204" pitchFamily="34" charset="77"/>
                <a:cs typeface="Al Bayan Plain" pitchFamily="2" charset="-78"/>
              </a:rPr>
              <a:t>symbolises</a:t>
            </a:r>
            <a:r>
              <a:rPr lang="en-US" sz="1500" cap="none" spc="0" dirty="0">
                <a:ln w="22225">
                  <a:solidFill>
                    <a:schemeClr val="accent2"/>
                  </a:solidFill>
                  <a:prstDash val="solid"/>
                </a:ln>
                <a:effectLst/>
                <a:latin typeface="Avenir Light" panose="020B0402020203020204" pitchFamily="34" charset="77"/>
                <a:cs typeface="Al Bayan Plain" pitchFamily="2" charset="-78"/>
              </a:rPr>
              <a:t> capturing the moment I thought about what lies beneath my feet. Before this experience I had not thought about the life under each rock, the grass the sheep rely on as their food and the air we all need to breathe. </a:t>
            </a:r>
          </a:p>
          <a:p>
            <a:pPr>
              <a:lnSpc>
                <a:spcPct val="90000"/>
              </a:lnSpc>
              <a:spcBef>
                <a:spcPts val="1000"/>
              </a:spcBef>
              <a:buClr>
                <a:schemeClr val="accent1"/>
              </a:buClr>
              <a:buSzPct val="80000"/>
              <a:buFont typeface="Wingdings 3" charset="2"/>
              <a:buChar char=""/>
            </a:pPr>
            <a:endParaRPr lang="en-US" sz="1500" cap="none" spc="0" dirty="0">
              <a:ln w="22225">
                <a:solidFill>
                  <a:schemeClr val="accent2"/>
                </a:solidFill>
                <a:prstDash val="solid"/>
              </a:ln>
              <a:effectLst/>
              <a:latin typeface="Avenir Light" panose="020B0402020203020204" pitchFamily="34" charset="77"/>
              <a:cs typeface="Al Bayan Plain" pitchFamily="2" charset="-78"/>
            </a:endParaRPr>
          </a:p>
          <a:p>
            <a:pPr>
              <a:lnSpc>
                <a:spcPct val="90000"/>
              </a:lnSpc>
              <a:spcBef>
                <a:spcPts val="1000"/>
              </a:spcBef>
              <a:buClr>
                <a:schemeClr val="accent1"/>
              </a:buClr>
              <a:buSzPct val="80000"/>
              <a:buFont typeface="Wingdings 3" charset="2"/>
              <a:buChar char=""/>
            </a:pPr>
            <a:r>
              <a:rPr lang="en-US" sz="1500" cap="none" spc="0" dirty="0">
                <a:ln w="22225">
                  <a:solidFill>
                    <a:schemeClr val="accent2"/>
                  </a:solidFill>
                  <a:prstDash val="solid"/>
                </a:ln>
                <a:effectLst/>
                <a:latin typeface="Avenir Light" panose="020B0402020203020204" pitchFamily="34" charset="77"/>
                <a:cs typeface="Al Bayan Plain" pitchFamily="2" charset="-78"/>
              </a:rPr>
              <a:t>It was at this moment I was grateful for the chance to get stuck into this experience. Not only did I feel grateful but I also </a:t>
            </a:r>
            <a:r>
              <a:rPr lang="en-US" sz="1500" cap="none" spc="0" dirty="0" err="1">
                <a:ln w="22225">
                  <a:solidFill>
                    <a:schemeClr val="accent2"/>
                  </a:solidFill>
                  <a:prstDash val="solid"/>
                </a:ln>
                <a:effectLst/>
                <a:latin typeface="Avenir Light" panose="020B0402020203020204" pitchFamily="34" charset="77"/>
                <a:cs typeface="Al Bayan Plain" pitchFamily="2" charset="-78"/>
              </a:rPr>
              <a:t>realised</a:t>
            </a:r>
            <a:r>
              <a:rPr lang="en-US" sz="1500" cap="none" spc="0" dirty="0">
                <a:ln w="22225">
                  <a:solidFill>
                    <a:schemeClr val="accent2"/>
                  </a:solidFill>
                  <a:prstDash val="solid"/>
                </a:ln>
                <a:effectLst/>
                <a:latin typeface="Avenir Light" panose="020B0402020203020204" pitchFamily="34" charset="77"/>
                <a:cs typeface="Al Bayan Plain" pitchFamily="2" charset="-78"/>
              </a:rPr>
              <a:t> that this is sustainability and that it is something I can do during my career, for the rest of my life.</a:t>
            </a:r>
          </a:p>
        </p:txBody>
      </p:sp>
      <p:pic>
        <p:nvPicPr>
          <p:cNvPr id="5" name="Picture 4">
            <a:extLst>
              <a:ext uri="{FF2B5EF4-FFF2-40B4-BE49-F238E27FC236}">
                <a16:creationId xmlns:a16="http://schemas.microsoft.com/office/drawing/2014/main" id="{515335D8-81C2-EA43-8B27-2E911AE1E3BA}"/>
              </a:ext>
            </a:extLst>
          </p:cNvPr>
          <p:cNvPicPr>
            <a:picLocks noChangeAspect="1"/>
          </p:cNvPicPr>
          <p:nvPr/>
        </p:nvPicPr>
        <p:blipFill rotWithShape="1">
          <a:blip r:embed="rId2"/>
          <a:srcRect t="15085" b="13411"/>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24" name="Isosceles Triangle 23">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209585160"/>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5EA39187-0197-4C1D-BE4A-06B353C7B2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8" name="Straight Connector 27">
              <a:extLst>
                <a:ext uri="{FF2B5EF4-FFF2-40B4-BE49-F238E27FC236}">
                  <a16:creationId xmlns:a16="http://schemas.microsoft.com/office/drawing/2014/main" id="{9E0FD730-D6BC-440A-89CF-7AA0C22C2F2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31382DE6-64CB-4577-89E8-47941290A9D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id="{3ABD17EF-A676-4770-A8C8-E83BA02300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5">
              <a:extLst>
                <a:ext uri="{FF2B5EF4-FFF2-40B4-BE49-F238E27FC236}">
                  <a16:creationId xmlns:a16="http://schemas.microsoft.com/office/drawing/2014/main" id="{380D4582-A9DE-4A6E-8537-EFC4F860C3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D66B8CF3-0959-4E8D-8F3A-AF62F21D99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7">
              <a:extLst>
                <a:ext uri="{FF2B5EF4-FFF2-40B4-BE49-F238E27FC236}">
                  <a16:creationId xmlns:a16="http://schemas.microsoft.com/office/drawing/2014/main" id="{97D4D559-2783-4E84-BB73-7F51D0235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Rectangle 28">
              <a:extLst>
                <a:ext uri="{FF2B5EF4-FFF2-40B4-BE49-F238E27FC236}">
                  <a16:creationId xmlns:a16="http://schemas.microsoft.com/office/drawing/2014/main" id="{8834FE36-E841-40B5-9465-1CFC99ED55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29">
              <a:extLst>
                <a:ext uri="{FF2B5EF4-FFF2-40B4-BE49-F238E27FC236}">
                  <a16:creationId xmlns:a16="http://schemas.microsoft.com/office/drawing/2014/main" id="{1A4197A1-AE79-4DC1-9E3A-845B40BA8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Isosceles Triangle 35">
              <a:extLst>
                <a:ext uri="{FF2B5EF4-FFF2-40B4-BE49-F238E27FC236}">
                  <a16:creationId xmlns:a16="http://schemas.microsoft.com/office/drawing/2014/main" id="{326F6688-CBD0-42EE-9B90-25100FE89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Isosceles Triangle 36">
              <a:extLst>
                <a:ext uri="{FF2B5EF4-FFF2-40B4-BE49-F238E27FC236}">
                  <a16:creationId xmlns:a16="http://schemas.microsoft.com/office/drawing/2014/main" id="{EF23F9BB-FC2E-48BA-8E63-A4436C28DA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6532E365-155B-D444-B435-A868EE16E6FE}"/>
              </a:ext>
            </a:extLst>
          </p:cNvPr>
          <p:cNvSpPr>
            <a:spLocks noGrp="1"/>
          </p:cNvSpPr>
          <p:nvPr>
            <p:ph type="title"/>
          </p:nvPr>
        </p:nvSpPr>
        <p:spPr>
          <a:xfrm>
            <a:off x="609601" y="4385066"/>
            <a:ext cx="10923638" cy="1317643"/>
          </a:xfrm>
        </p:spPr>
        <p:txBody>
          <a:bodyPr vert="horz" lIns="91440" tIns="45720" rIns="91440" bIns="45720" rtlCol="0" anchor="b">
            <a:normAutofit/>
          </a:bodyPr>
          <a:lstStyle/>
          <a:p>
            <a:r>
              <a:rPr lang="en-US" sz="5400"/>
              <a:t>Orange tip butterfly</a:t>
            </a:r>
          </a:p>
        </p:txBody>
      </p:sp>
      <p:sp>
        <p:nvSpPr>
          <p:cNvPr id="24" name="Content Placeholder 23">
            <a:extLst>
              <a:ext uri="{FF2B5EF4-FFF2-40B4-BE49-F238E27FC236}">
                <a16:creationId xmlns:a16="http://schemas.microsoft.com/office/drawing/2014/main" id="{F832B101-F92E-4AD7-8F63-64D55804CA43}"/>
              </a:ext>
            </a:extLst>
          </p:cNvPr>
          <p:cNvSpPr>
            <a:spLocks noGrp="1"/>
          </p:cNvSpPr>
          <p:nvPr>
            <p:ph idx="1"/>
          </p:nvPr>
        </p:nvSpPr>
        <p:spPr>
          <a:xfrm>
            <a:off x="609600" y="5702709"/>
            <a:ext cx="10923638" cy="521109"/>
          </a:xfrm>
        </p:spPr>
        <p:txBody>
          <a:bodyPr vert="horz" lIns="91440" tIns="45720" rIns="91440" bIns="45720" rtlCol="0" anchor="t">
            <a:normAutofit/>
          </a:bodyPr>
          <a:lstStyle/>
          <a:p>
            <a:pPr marL="0" indent="0">
              <a:buNone/>
            </a:pPr>
            <a:r>
              <a:rPr lang="en-US">
                <a:solidFill>
                  <a:schemeClr val="tx1">
                    <a:lumMod val="50000"/>
                    <a:lumOff val="50000"/>
                  </a:schemeClr>
                </a:solidFill>
              </a:rPr>
              <a:t>Found along the local cycle path</a:t>
            </a:r>
          </a:p>
        </p:txBody>
      </p:sp>
      <p:sp>
        <p:nvSpPr>
          <p:cNvPr id="39" name="Rectangle 38">
            <a:extLst>
              <a:ext uri="{FF2B5EF4-FFF2-40B4-BE49-F238E27FC236}">
                <a16:creationId xmlns:a16="http://schemas.microsoft.com/office/drawing/2014/main" id="{4F71A406-3CB7-4E4D-B434-24E6AA4F39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17723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5" name="Content Placeholder 4">
            <a:extLst>
              <a:ext uri="{FF2B5EF4-FFF2-40B4-BE49-F238E27FC236}">
                <a16:creationId xmlns:a16="http://schemas.microsoft.com/office/drawing/2014/main" id="{01A375DC-7048-AE4C-8604-9C428EDE70DF}"/>
              </a:ext>
            </a:extLst>
          </p:cNvPr>
          <p:cNvPicPr>
            <a:picLocks noChangeAspect="1"/>
          </p:cNvPicPr>
          <p:nvPr/>
        </p:nvPicPr>
        <p:blipFill rotWithShape="1">
          <a:blip r:embed="rId2"/>
          <a:srcRect l="13108" r="36164" b="2"/>
          <a:stretch/>
        </p:blipFill>
        <p:spPr>
          <a:xfrm rot="5400000">
            <a:off x="3917005" y="-936521"/>
            <a:ext cx="4092348" cy="6050280"/>
          </a:xfrm>
          <a:prstGeom prst="rect">
            <a:avLst/>
          </a:prstGeom>
        </p:spPr>
      </p:pic>
    </p:spTree>
    <p:extLst>
      <p:ext uri="{BB962C8B-B14F-4D97-AF65-F5344CB8AC3E}">
        <p14:creationId xmlns:p14="http://schemas.microsoft.com/office/powerpoint/2010/main" val="3008281259"/>
      </p:ext>
    </p:extLst>
  </p:cSld>
  <p:clrMapOvr>
    <a:overrideClrMapping bg1="dk1" tx1="lt1" bg2="dk2" tx2="lt2" accent1="accent1" accent2="accent2" accent3="accent3" accent4="accent4" accent5="accent5" accent6="accent6" hlink="hlink" folHlink="folHlink"/>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4D026A2-7476-44B0-9648-BB98882F7B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48F8FC21-0A44-4045-95A1-B7935DBC60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0209B962-CD29-4D46-A7B0-10F6C7CF1C0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CC8D40CF-4D47-411D-A8B7-0E4B29E98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9B48A2AD-5257-4384-A7F5-A1EE4E6883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04C26DE3-844C-47DA-831E-E7D7BF617E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922D975E-0684-4AA6-9FB7-929B250D53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38ED5A9A-F0C7-4547-BC1E-22FC89BD26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2D743765-A245-4349-A5CE-4AB5F078F9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0AF7217B-D042-44D2-9FC7-71FAB6651A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1CC9171B-8BEB-48B1-B9BE-E9584522D0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2" name="Rectangle 21">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Isosceles Triangle 32">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5" name="Rectangle 34">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2EEDE3E-F903-BB43-AF72-AE1BA0D7B497}"/>
              </a:ext>
            </a:extLst>
          </p:cNvPr>
          <p:cNvPicPr>
            <a:picLocks noChangeAspect="1"/>
          </p:cNvPicPr>
          <p:nvPr/>
        </p:nvPicPr>
        <p:blipFill>
          <a:blip r:embed="rId2"/>
          <a:stretch>
            <a:fillRect/>
          </a:stretch>
        </p:blipFill>
        <p:spPr>
          <a:xfrm rot="5400000">
            <a:off x="176739" y="1771547"/>
            <a:ext cx="4408585" cy="3306438"/>
          </a:xfrm>
          <a:prstGeom prst="rect">
            <a:avLst/>
          </a:prstGeom>
        </p:spPr>
      </p:pic>
      <p:sp>
        <p:nvSpPr>
          <p:cNvPr id="7" name="Rectangle 6">
            <a:extLst>
              <a:ext uri="{FF2B5EF4-FFF2-40B4-BE49-F238E27FC236}">
                <a16:creationId xmlns:a16="http://schemas.microsoft.com/office/drawing/2014/main" id="{6C2E4C46-FADD-784F-911D-5A8BDD023540}"/>
              </a:ext>
            </a:extLst>
          </p:cNvPr>
          <p:cNvSpPr/>
          <p:nvPr/>
        </p:nvSpPr>
        <p:spPr>
          <a:xfrm>
            <a:off x="4099397" y="523994"/>
            <a:ext cx="5346656" cy="923330"/>
          </a:xfrm>
          <a:prstGeom prst="rect">
            <a:avLst/>
          </a:prstGeom>
          <a:noFill/>
        </p:spPr>
        <p:txBody>
          <a:bodyPr wrap="none" lIns="91440" tIns="45720" rIns="91440" bIns="45720">
            <a:spAutoFit/>
          </a:bodyPr>
          <a:lstStyle/>
          <a:p>
            <a:pPr algn="ctr"/>
            <a:r>
              <a:rPr lang="en-GB" sz="5400" b="1" cap="none" spc="0" dirty="0">
                <a:ln w="22225">
                  <a:solidFill>
                    <a:schemeClr val="accent2"/>
                  </a:solidFill>
                  <a:prstDash val="solid"/>
                </a:ln>
                <a:solidFill>
                  <a:schemeClr val="accent2">
                    <a:lumMod val="40000"/>
                    <a:lumOff val="60000"/>
                  </a:schemeClr>
                </a:solidFill>
                <a:effectLst/>
              </a:rPr>
              <a:t>DID YOU KNOW?</a:t>
            </a:r>
          </a:p>
        </p:txBody>
      </p:sp>
      <p:sp>
        <p:nvSpPr>
          <p:cNvPr id="9" name="Rounded Rectangle 8">
            <a:extLst>
              <a:ext uri="{FF2B5EF4-FFF2-40B4-BE49-F238E27FC236}">
                <a16:creationId xmlns:a16="http://schemas.microsoft.com/office/drawing/2014/main" id="{09B9840F-10B9-9942-8E2D-84F75D7FB082}"/>
              </a:ext>
            </a:extLst>
          </p:cNvPr>
          <p:cNvSpPr/>
          <p:nvPr/>
        </p:nvSpPr>
        <p:spPr>
          <a:xfrm rot="320606">
            <a:off x="4473556" y="1794649"/>
            <a:ext cx="6668015" cy="2252990"/>
          </a:xfrm>
          <a:prstGeom prst="roundRect">
            <a:avLst>
              <a:gd name="adj" fmla="val 741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Box 20">
            <a:extLst>
              <a:ext uri="{FF2B5EF4-FFF2-40B4-BE49-F238E27FC236}">
                <a16:creationId xmlns:a16="http://schemas.microsoft.com/office/drawing/2014/main" id="{542464F3-B18C-FB42-9331-66E5CA6CE185}"/>
              </a:ext>
            </a:extLst>
          </p:cNvPr>
          <p:cNvSpPr txBox="1"/>
          <p:nvPr/>
        </p:nvSpPr>
        <p:spPr>
          <a:xfrm rot="341534">
            <a:off x="4582278" y="1893837"/>
            <a:ext cx="6471243" cy="2308324"/>
          </a:xfrm>
          <a:prstGeom prst="rect">
            <a:avLst/>
          </a:prstGeom>
          <a:noFill/>
        </p:spPr>
        <p:txBody>
          <a:bodyPr wrap="square" rtlCol="0">
            <a:spAutoFit/>
          </a:bodyPr>
          <a:lstStyle/>
          <a:p>
            <a:r>
              <a:rPr lang="en-US" dirty="0"/>
              <a:t>Near to where I took this picture, it is common to spot a Red Kite. Unfortunately, I was not lucky enough to spot one during my experience.</a:t>
            </a:r>
          </a:p>
          <a:p>
            <a:endParaRPr lang="en-US" dirty="0"/>
          </a:p>
          <a:p>
            <a:r>
              <a:rPr lang="en-US" dirty="0"/>
              <a:t>This bird is a large bird of prey with red wings. I once spotted a Red Kite just above these trees. This type of bird is known for living amongst the black mountains.</a:t>
            </a:r>
          </a:p>
          <a:p>
            <a:endParaRPr lang="en-US" dirty="0"/>
          </a:p>
        </p:txBody>
      </p:sp>
      <p:sp>
        <p:nvSpPr>
          <p:cNvPr id="34" name="Curved Left Arrow 33">
            <a:extLst>
              <a:ext uri="{FF2B5EF4-FFF2-40B4-BE49-F238E27FC236}">
                <a16:creationId xmlns:a16="http://schemas.microsoft.com/office/drawing/2014/main" id="{D6762E7B-DADD-0744-ACF1-1079DBFE6A05}"/>
              </a:ext>
            </a:extLst>
          </p:cNvPr>
          <p:cNvSpPr/>
          <p:nvPr/>
        </p:nvSpPr>
        <p:spPr>
          <a:xfrm rot="5590237">
            <a:off x="3898661" y="2865308"/>
            <a:ext cx="2676244" cy="5022875"/>
          </a:xfrm>
          <a:prstGeom prst="curvedLeftArrow">
            <a:avLst>
              <a:gd name="adj1" fmla="val 22187"/>
              <a:gd name="adj2" fmla="val 50000"/>
              <a:gd name="adj3" fmla="val 267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174946437"/>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7664F850-BA8B-47AE-B11A-225CAB8969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5" name="Straight Connector 14">
              <a:extLst>
                <a:ext uri="{FF2B5EF4-FFF2-40B4-BE49-F238E27FC236}">
                  <a16:creationId xmlns:a16="http://schemas.microsoft.com/office/drawing/2014/main" id="{634FC909-7343-4DEC-920F-098F56B476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24F22DB2-7E27-4CF7-8B17-254ECB9AE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C6E593B3-91A3-4687-8B8D-FE37A3714F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5">
              <a:extLst>
                <a:ext uri="{FF2B5EF4-FFF2-40B4-BE49-F238E27FC236}">
                  <a16:creationId xmlns:a16="http://schemas.microsoft.com/office/drawing/2014/main" id="{0C25B431-5C97-4B8D-B0A3-BFB8133C7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CA37B366-497E-4CB8-A678-A770CE2BD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7">
              <a:extLst>
                <a:ext uri="{FF2B5EF4-FFF2-40B4-BE49-F238E27FC236}">
                  <a16:creationId xmlns:a16="http://schemas.microsoft.com/office/drawing/2014/main" id="{CF707EDC-52B2-4D5C-8EC3-71C66EE8B3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8">
              <a:extLst>
                <a:ext uri="{FF2B5EF4-FFF2-40B4-BE49-F238E27FC236}">
                  <a16:creationId xmlns:a16="http://schemas.microsoft.com/office/drawing/2014/main" id="{BF8E2DE7-7466-4EDF-8D69-BCA91A88D3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9">
              <a:extLst>
                <a:ext uri="{FF2B5EF4-FFF2-40B4-BE49-F238E27FC236}">
                  <a16:creationId xmlns:a16="http://schemas.microsoft.com/office/drawing/2014/main" id="{229C2E15-76CD-409E-9D6B-10DAD8881E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a:extLst>
                <a:ext uri="{FF2B5EF4-FFF2-40B4-BE49-F238E27FC236}">
                  <a16:creationId xmlns:a16="http://schemas.microsoft.com/office/drawing/2014/main" id="{89A24369-AC96-4A98-AD98-47A7217ECC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a:extLst>
                <a:ext uri="{FF2B5EF4-FFF2-40B4-BE49-F238E27FC236}">
                  <a16:creationId xmlns:a16="http://schemas.microsoft.com/office/drawing/2014/main" id="{7D0DF9A3-4628-42F6-B0A4-44D97617E0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6" name="Rectangle 25">
            <a:extLst>
              <a:ext uri="{FF2B5EF4-FFF2-40B4-BE49-F238E27FC236}">
                <a16:creationId xmlns:a16="http://schemas.microsoft.com/office/drawing/2014/main" id="{7459C506-5F4B-4B75-9218-C7C3F87FA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8" name="Group 27">
            <a:extLst>
              <a:ext uri="{FF2B5EF4-FFF2-40B4-BE49-F238E27FC236}">
                <a16:creationId xmlns:a16="http://schemas.microsoft.com/office/drawing/2014/main" id="{BC659EEB-C3AE-4544-8263-417009DCDF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9" name="Straight Connector 28">
              <a:extLst>
                <a:ext uri="{FF2B5EF4-FFF2-40B4-BE49-F238E27FC236}">
                  <a16:creationId xmlns:a16="http://schemas.microsoft.com/office/drawing/2014/main" id="{D99DB6C6-36F9-4576-A558-95153EADBE4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id="{694E7916-EDE4-4B50-A4A1-6B28FDD4D9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5">
              <a:extLst>
                <a:ext uri="{FF2B5EF4-FFF2-40B4-BE49-F238E27FC236}">
                  <a16:creationId xmlns:a16="http://schemas.microsoft.com/office/drawing/2014/main" id="{6F6CB7BB-4370-4173-97F8-F636C0F149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B0F590BB-1F51-4138-A2D4-2E483C84FB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7">
              <a:extLst>
                <a:ext uri="{FF2B5EF4-FFF2-40B4-BE49-F238E27FC236}">
                  <a16:creationId xmlns:a16="http://schemas.microsoft.com/office/drawing/2014/main" id="{4A492863-9797-45A2-BAB3-514F10C5F2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Rectangle 28">
              <a:extLst>
                <a:ext uri="{FF2B5EF4-FFF2-40B4-BE49-F238E27FC236}">
                  <a16:creationId xmlns:a16="http://schemas.microsoft.com/office/drawing/2014/main" id="{7C1E33F6-6D0F-4ECF-92F4-6F71D8BAF3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29">
              <a:extLst>
                <a:ext uri="{FF2B5EF4-FFF2-40B4-BE49-F238E27FC236}">
                  <a16:creationId xmlns:a16="http://schemas.microsoft.com/office/drawing/2014/main" id="{73EEEA64-7411-474B-BD0E-60C24B3F4E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Isosceles Triangle 35">
              <a:extLst>
                <a:ext uri="{FF2B5EF4-FFF2-40B4-BE49-F238E27FC236}">
                  <a16:creationId xmlns:a16="http://schemas.microsoft.com/office/drawing/2014/main" id="{4F82A6DD-92BB-4443-B5A5-05240DD558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Isosceles Triangle 36">
              <a:extLst>
                <a:ext uri="{FF2B5EF4-FFF2-40B4-BE49-F238E27FC236}">
                  <a16:creationId xmlns:a16="http://schemas.microsoft.com/office/drawing/2014/main" id="{79832BCB-1DCF-46AC-9FFA-170791668D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39" name="Rectangle 38">
            <a:extLst>
              <a:ext uri="{FF2B5EF4-FFF2-40B4-BE49-F238E27FC236}">
                <a16:creationId xmlns:a16="http://schemas.microsoft.com/office/drawing/2014/main" id="{4E74DA95-CD7A-4D5E-9D27-67A759CE7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B8F0AC7-C07B-E248-B2A4-F6736F9B65A6}"/>
              </a:ext>
            </a:extLst>
          </p:cNvPr>
          <p:cNvPicPr>
            <a:picLocks noChangeAspect="1"/>
          </p:cNvPicPr>
          <p:nvPr/>
        </p:nvPicPr>
        <p:blipFill>
          <a:blip r:embed="rId2"/>
          <a:stretch>
            <a:fillRect/>
          </a:stretch>
        </p:blipFill>
        <p:spPr>
          <a:xfrm rot="5400000">
            <a:off x="2653518" y="2062811"/>
            <a:ext cx="3297132" cy="2472849"/>
          </a:xfrm>
          <a:prstGeom prst="rect">
            <a:avLst/>
          </a:prstGeom>
        </p:spPr>
      </p:pic>
      <p:cxnSp>
        <p:nvCxnSpPr>
          <p:cNvPr id="41" name="Straight Connector 40">
            <a:extLst>
              <a:ext uri="{FF2B5EF4-FFF2-40B4-BE49-F238E27FC236}">
                <a16:creationId xmlns:a16="http://schemas.microsoft.com/office/drawing/2014/main" id="{14AA3B5C-0C55-4FFF-9C45-8F9F7C074A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81305" y="1650669"/>
            <a:ext cx="0" cy="3431969"/>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A6550015-E1FA-D64A-84F3-65DB50770853}"/>
              </a:ext>
            </a:extLst>
          </p:cNvPr>
          <p:cNvPicPr>
            <a:picLocks noChangeAspect="1"/>
          </p:cNvPicPr>
          <p:nvPr/>
        </p:nvPicPr>
        <p:blipFill>
          <a:blip r:embed="rId3"/>
          <a:stretch>
            <a:fillRect/>
          </a:stretch>
        </p:blipFill>
        <p:spPr>
          <a:xfrm rot="5400000">
            <a:off x="6339152" y="2062822"/>
            <a:ext cx="3297120" cy="2472840"/>
          </a:xfrm>
          <a:prstGeom prst="rect">
            <a:avLst/>
          </a:prstGeom>
        </p:spPr>
      </p:pic>
      <p:sp>
        <p:nvSpPr>
          <p:cNvPr id="10" name="TextBox 9">
            <a:extLst>
              <a:ext uri="{FF2B5EF4-FFF2-40B4-BE49-F238E27FC236}">
                <a16:creationId xmlns:a16="http://schemas.microsoft.com/office/drawing/2014/main" id="{246E8AD9-9A29-6D43-BE45-85DED20004E8}"/>
              </a:ext>
            </a:extLst>
          </p:cNvPr>
          <p:cNvSpPr txBox="1"/>
          <p:nvPr/>
        </p:nvSpPr>
        <p:spPr>
          <a:xfrm>
            <a:off x="914400" y="600075"/>
            <a:ext cx="10501313" cy="923330"/>
          </a:xfrm>
          <a:prstGeom prst="rect">
            <a:avLst/>
          </a:prstGeom>
          <a:noFill/>
        </p:spPr>
        <p:txBody>
          <a:bodyPr wrap="square" rtlCol="0">
            <a:spAutoFit/>
          </a:bodyPr>
          <a:lstStyle/>
          <a:p>
            <a:r>
              <a:rPr lang="en-US" dirty="0"/>
              <a:t>In order to identify this flower we found at the Nature Reserve, We used an app called ‘Candide’. By doing this I was extending my knowledge on flowers. It did not only tell me its name but also facts such as:</a:t>
            </a:r>
          </a:p>
        </p:txBody>
      </p:sp>
      <p:cxnSp>
        <p:nvCxnSpPr>
          <p:cNvPr id="12" name="Straight Arrow Connector 11">
            <a:extLst>
              <a:ext uri="{FF2B5EF4-FFF2-40B4-BE49-F238E27FC236}">
                <a16:creationId xmlns:a16="http://schemas.microsoft.com/office/drawing/2014/main" id="{9B8BB0DE-36DA-304F-A74C-831EF4CD90EB}"/>
              </a:ext>
            </a:extLst>
          </p:cNvPr>
          <p:cNvCxnSpPr/>
          <p:nvPr/>
        </p:nvCxnSpPr>
        <p:spPr>
          <a:xfrm flipH="1">
            <a:off x="1871663" y="2557463"/>
            <a:ext cx="885825" cy="10324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6766DDBC-2FDC-284C-8612-344ADCAB314C}"/>
              </a:ext>
            </a:extLst>
          </p:cNvPr>
          <p:cNvSpPr txBox="1"/>
          <p:nvPr/>
        </p:nvSpPr>
        <p:spPr>
          <a:xfrm>
            <a:off x="704193" y="3681413"/>
            <a:ext cx="2263675" cy="923330"/>
          </a:xfrm>
          <a:prstGeom prst="rect">
            <a:avLst/>
          </a:prstGeom>
          <a:noFill/>
        </p:spPr>
        <p:txBody>
          <a:bodyPr wrap="square" rtlCol="0">
            <a:spAutoFit/>
          </a:bodyPr>
          <a:lstStyle/>
          <a:p>
            <a:r>
              <a:rPr lang="en-US" dirty="0"/>
              <a:t>They are found all over the UK during summer months</a:t>
            </a:r>
          </a:p>
        </p:txBody>
      </p:sp>
      <p:cxnSp>
        <p:nvCxnSpPr>
          <p:cNvPr id="27" name="Straight Arrow Connector 26">
            <a:extLst>
              <a:ext uri="{FF2B5EF4-FFF2-40B4-BE49-F238E27FC236}">
                <a16:creationId xmlns:a16="http://schemas.microsoft.com/office/drawing/2014/main" id="{A8DD8717-7DE0-0D40-ABA0-CF7C796540AE}"/>
              </a:ext>
            </a:extLst>
          </p:cNvPr>
          <p:cNvCxnSpPr/>
          <p:nvPr/>
        </p:nvCxnSpPr>
        <p:spPr>
          <a:xfrm>
            <a:off x="9448800" y="3510455"/>
            <a:ext cx="998483" cy="10942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DCB64008-B80D-3548-BDD2-4F9D6B050169}"/>
              </a:ext>
            </a:extLst>
          </p:cNvPr>
          <p:cNvSpPr txBox="1"/>
          <p:nvPr/>
        </p:nvSpPr>
        <p:spPr>
          <a:xfrm>
            <a:off x="8638680" y="4947802"/>
            <a:ext cx="2777034" cy="646331"/>
          </a:xfrm>
          <a:prstGeom prst="rect">
            <a:avLst/>
          </a:prstGeom>
          <a:noFill/>
        </p:spPr>
        <p:txBody>
          <a:bodyPr wrap="square" rtlCol="0">
            <a:spAutoFit/>
          </a:bodyPr>
          <a:lstStyle/>
          <a:p>
            <a:r>
              <a:rPr lang="en-US" dirty="0"/>
              <a:t>They are also known as ‘Eglantine Rose’ </a:t>
            </a:r>
          </a:p>
        </p:txBody>
      </p:sp>
      <p:cxnSp>
        <p:nvCxnSpPr>
          <p:cNvPr id="42" name="Straight Arrow Connector 41">
            <a:extLst>
              <a:ext uri="{FF2B5EF4-FFF2-40B4-BE49-F238E27FC236}">
                <a16:creationId xmlns:a16="http://schemas.microsoft.com/office/drawing/2014/main" id="{AA9DCD70-5529-B34C-8094-E2771FB10DEC}"/>
              </a:ext>
            </a:extLst>
          </p:cNvPr>
          <p:cNvCxnSpPr/>
          <p:nvPr/>
        </p:nvCxnSpPr>
        <p:spPr>
          <a:xfrm>
            <a:off x="4897821" y="3681413"/>
            <a:ext cx="199696" cy="15317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9007F5B1-4DD7-D142-AEAF-66AEB83D89BF}"/>
              </a:ext>
            </a:extLst>
          </p:cNvPr>
          <p:cNvSpPr txBox="1"/>
          <p:nvPr/>
        </p:nvSpPr>
        <p:spPr>
          <a:xfrm>
            <a:off x="3280071" y="5250934"/>
            <a:ext cx="3235500" cy="369332"/>
          </a:xfrm>
          <a:prstGeom prst="rect">
            <a:avLst/>
          </a:prstGeom>
          <a:noFill/>
        </p:spPr>
        <p:txBody>
          <a:bodyPr wrap="square" rtlCol="0">
            <a:spAutoFit/>
          </a:bodyPr>
          <a:lstStyle/>
          <a:p>
            <a:r>
              <a:rPr lang="en-US" dirty="0"/>
              <a:t>They smell similar to apples</a:t>
            </a:r>
          </a:p>
        </p:txBody>
      </p:sp>
    </p:spTree>
    <p:extLst>
      <p:ext uri="{BB962C8B-B14F-4D97-AF65-F5344CB8AC3E}">
        <p14:creationId xmlns:p14="http://schemas.microsoft.com/office/powerpoint/2010/main" val="3839588391"/>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5EA39187-0197-4C1D-BE4A-06B353C7B2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7" name="Straight Connector 16">
              <a:extLst>
                <a:ext uri="{FF2B5EF4-FFF2-40B4-BE49-F238E27FC236}">
                  <a16:creationId xmlns:a16="http://schemas.microsoft.com/office/drawing/2014/main" id="{9E0FD730-D6BC-440A-89CF-7AA0C22C2F2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31382DE6-64CB-4577-89E8-47941290A9D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9" name="Rectangle 23">
              <a:extLst>
                <a:ext uri="{FF2B5EF4-FFF2-40B4-BE49-F238E27FC236}">
                  <a16:creationId xmlns:a16="http://schemas.microsoft.com/office/drawing/2014/main" id="{3ABD17EF-A676-4770-A8C8-E83BA02300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5">
              <a:extLst>
                <a:ext uri="{FF2B5EF4-FFF2-40B4-BE49-F238E27FC236}">
                  <a16:creationId xmlns:a16="http://schemas.microsoft.com/office/drawing/2014/main" id="{380D4582-A9DE-4A6E-8537-EFC4F860C3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D66B8CF3-0959-4E8D-8F3A-AF62F21D99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7">
              <a:extLst>
                <a:ext uri="{FF2B5EF4-FFF2-40B4-BE49-F238E27FC236}">
                  <a16:creationId xmlns:a16="http://schemas.microsoft.com/office/drawing/2014/main" id="{97D4D559-2783-4E84-BB73-7F51D0235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8">
              <a:extLst>
                <a:ext uri="{FF2B5EF4-FFF2-40B4-BE49-F238E27FC236}">
                  <a16:creationId xmlns:a16="http://schemas.microsoft.com/office/drawing/2014/main" id="{8834FE36-E841-40B5-9465-1CFC99ED55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9">
              <a:extLst>
                <a:ext uri="{FF2B5EF4-FFF2-40B4-BE49-F238E27FC236}">
                  <a16:creationId xmlns:a16="http://schemas.microsoft.com/office/drawing/2014/main" id="{1A4197A1-AE79-4DC1-9E3A-845B40BA8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id="{326F6688-CBD0-42EE-9B90-25100FE89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5">
              <a:extLst>
                <a:ext uri="{FF2B5EF4-FFF2-40B4-BE49-F238E27FC236}">
                  <a16:creationId xmlns:a16="http://schemas.microsoft.com/office/drawing/2014/main" id="{EF23F9BB-FC2E-48BA-8E63-A4436C28DA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9" name="Rectangle 8">
            <a:extLst>
              <a:ext uri="{FF2B5EF4-FFF2-40B4-BE49-F238E27FC236}">
                <a16:creationId xmlns:a16="http://schemas.microsoft.com/office/drawing/2014/main" id="{6445FFBD-AFE3-1D40-B72B-F474F1327BA7}"/>
              </a:ext>
            </a:extLst>
          </p:cNvPr>
          <p:cNvSpPr/>
          <p:nvPr/>
        </p:nvSpPr>
        <p:spPr>
          <a:xfrm>
            <a:off x="985968" y="4473226"/>
            <a:ext cx="8288035" cy="1096650"/>
          </a:xfrm>
          <a:prstGeom prst="rect">
            <a:avLst/>
          </a:prstGeom>
        </p:spPr>
        <p:txBody>
          <a:bodyPr vert="horz" lIns="91440" tIns="45720" rIns="91440" bIns="45720" rtlCol="0" anchor="b">
            <a:normAutofit/>
          </a:bodyPr>
          <a:lstStyle/>
          <a:p>
            <a:pPr>
              <a:spcBef>
                <a:spcPct val="0"/>
              </a:spcBef>
              <a:spcAft>
                <a:spcPts val="600"/>
              </a:spcAft>
            </a:pPr>
            <a:r>
              <a:rPr lang="en-US" sz="4800" b="1" cap="none" spc="0">
                <a:ln w="22225">
                  <a:solidFill>
                    <a:schemeClr val="accent2"/>
                  </a:solidFill>
                  <a:prstDash val="solid"/>
                </a:ln>
                <a:solidFill>
                  <a:schemeClr val="accent1"/>
                </a:solidFill>
                <a:effectLst/>
                <a:latin typeface="+mj-lt"/>
                <a:ea typeface="+mj-ea"/>
                <a:cs typeface="+mj-cs"/>
              </a:rPr>
              <a:t>Fox Glove</a:t>
            </a:r>
          </a:p>
        </p:txBody>
      </p:sp>
      <p:pic>
        <p:nvPicPr>
          <p:cNvPr id="11" name="Picture 10">
            <a:extLst>
              <a:ext uri="{FF2B5EF4-FFF2-40B4-BE49-F238E27FC236}">
                <a16:creationId xmlns:a16="http://schemas.microsoft.com/office/drawing/2014/main" id="{9CD5C5BF-B7A5-AC47-961E-BCF9AC22224B}"/>
              </a:ext>
            </a:extLst>
          </p:cNvPr>
          <p:cNvPicPr>
            <a:picLocks noChangeAspect="1"/>
          </p:cNvPicPr>
          <p:nvPr/>
        </p:nvPicPr>
        <p:blipFill rotWithShape="1">
          <a:blip r:embed="rId2"/>
          <a:srcRect l="7199" r="25145" b="-3"/>
          <a:stretch/>
        </p:blipFill>
        <p:spPr>
          <a:xfrm rot="5400000">
            <a:off x="1183313" y="410663"/>
            <a:ext cx="3635025" cy="4029716"/>
          </a:xfrm>
          <a:prstGeom prst="rect">
            <a:avLst/>
          </a:prstGeom>
        </p:spPr>
      </p:pic>
      <p:pic>
        <p:nvPicPr>
          <p:cNvPr id="7" name="Picture 6">
            <a:extLst>
              <a:ext uri="{FF2B5EF4-FFF2-40B4-BE49-F238E27FC236}">
                <a16:creationId xmlns:a16="http://schemas.microsoft.com/office/drawing/2014/main" id="{33623C7C-0676-0344-823E-8D2B7527C44E}"/>
              </a:ext>
            </a:extLst>
          </p:cNvPr>
          <p:cNvPicPr>
            <a:picLocks noChangeAspect="1"/>
          </p:cNvPicPr>
          <p:nvPr/>
        </p:nvPicPr>
        <p:blipFill rotWithShape="1">
          <a:blip r:embed="rId3"/>
          <a:srcRect r="32344" b="-3"/>
          <a:stretch/>
        </p:blipFill>
        <p:spPr>
          <a:xfrm rot="5400000">
            <a:off x="5441631" y="410663"/>
            <a:ext cx="3635025" cy="4029716"/>
          </a:xfrm>
          <a:prstGeom prst="rect">
            <a:avLst/>
          </a:prstGeom>
        </p:spPr>
      </p:pic>
      <p:sp>
        <p:nvSpPr>
          <p:cNvPr id="12" name="Oval 11">
            <a:extLst>
              <a:ext uri="{FF2B5EF4-FFF2-40B4-BE49-F238E27FC236}">
                <a16:creationId xmlns:a16="http://schemas.microsoft.com/office/drawing/2014/main" id="{4744A758-1981-7443-AA59-88051689E98C}"/>
              </a:ext>
            </a:extLst>
          </p:cNvPr>
          <p:cNvSpPr/>
          <p:nvPr/>
        </p:nvSpPr>
        <p:spPr>
          <a:xfrm>
            <a:off x="2518452" y="973799"/>
            <a:ext cx="967698" cy="826426"/>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Up Arrow 12">
            <a:extLst>
              <a:ext uri="{FF2B5EF4-FFF2-40B4-BE49-F238E27FC236}">
                <a16:creationId xmlns:a16="http://schemas.microsoft.com/office/drawing/2014/main" id="{651BD391-0576-F840-8D97-53870F3D1969}"/>
              </a:ext>
            </a:extLst>
          </p:cNvPr>
          <p:cNvSpPr/>
          <p:nvPr/>
        </p:nvSpPr>
        <p:spPr>
          <a:xfrm rot="19470467">
            <a:off x="3710459" y="1083663"/>
            <a:ext cx="767167" cy="3730257"/>
          </a:xfrm>
          <a:prstGeom prst="up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2E9E81BA-24EB-8843-A83E-567326B2DA93}"/>
              </a:ext>
            </a:extLst>
          </p:cNvPr>
          <p:cNvSpPr txBox="1"/>
          <p:nvPr/>
        </p:nvSpPr>
        <p:spPr>
          <a:xfrm>
            <a:off x="4573448" y="4668318"/>
            <a:ext cx="4845704" cy="646331"/>
          </a:xfrm>
          <a:prstGeom prst="rect">
            <a:avLst/>
          </a:prstGeom>
          <a:noFill/>
        </p:spPr>
        <p:txBody>
          <a:bodyPr wrap="square" rtlCol="0">
            <a:spAutoFit/>
          </a:bodyPr>
          <a:lstStyle/>
          <a:p>
            <a:r>
              <a:rPr lang="en-US" dirty="0"/>
              <a:t>If you look closely, you can see a Bee flying away from this Fox Glove! </a:t>
            </a:r>
          </a:p>
        </p:txBody>
      </p:sp>
      <p:sp>
        <p:nvSpPr>
          <p:cNvPr id="15" name="TextBox 14">
            <a:extLst>
              <a:ext uri="{FF2B5EF4-FFF2-40B4-BE49-F238E27FC236}">
                <a16:creationId xmlns:a16="http://schemas.microsoft.com/office/drawing/2014/main" id="{0175C85C-F18A-6442-BB54-C9F7FDB53C64}"/>
              </a:ext>
            </a:extLst>
          </p:cNvPr>
          <p:cNvSpPr txBox="1"/>
          <p:nvPr/>
        </p:nvSpPr>
        <p:spPr>
          <a:xfrm>
            <a:off x="842597" y="5666154"/>
            <a:ext cx="10587403" cy="707886"/>
          </a:xfrm>
          <a:prstGeom prst="rect">
            <a:avLst/>
          </a:prstGeom>
          <a:noFill/>
        </p:spPr>
        <p:txBody>
          <a:bodyPr wrap="square" rtlCol="0">
            <a:spAutoFit/>
          </a:bodyPr>
          <a:lstStyle/>
          <a:p>
            <a:r>
              <a:rPr lang="en-US" sz="2000" dirty="0"/>
              <a:t>I did not </a:t>
            </a:r>
            <a:r>
              <a:rPr lang="en-US" sz="2000" dirty="0" err="1"/>
              <a:t>realise</a:t>
            </a:r>
            <a:r>
              <a:rPr lang="en-US" sz="2000" dirty="0"/>
              <a:t> how common fox gloves were prior to this experience. I also did not know they are also known as Digitalis </a:t>
            </a:r>
            <a:r>
              <a:rPr lang="en-US" sz="2000" dirty="0" err="1"/>
              <a:t>Purpurea</a:t>
            </a:r>
            <a:r>
              <a:rPr lang="en-US" sz="2000" dirty="0"/>
              <a:t>. It was also once used as a heart medicine!</a:t>
            </a:r>
          </a:p>
        </p:txBody>
      </p:sp>
    </p:spTree>
    <p:extLst>
      <p:ext uri="{BB962C8B-B14F-4D97-AF65-F5344CB8AC3E}">
        <p14:creationId xmlns:p14="http://schemas.microsoft.com/office/powerpoint/2010/main" val="61817016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EB0D40EF-BA14-42F1-9492-D38C59DCAB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8" name="Straight Connector 17">
              <a:extLst>
                <a:ext uri="{FF2B5EF4-FFF2-40B4-BE49-F238E27FC236}">
                  <a16:creationId xmlns:a16="http://schemas.microsoft.com/office/drawing/2014/main" id="{B2C3A70F-581F-48B1-AD94-04AF9A38D25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13EABD0F-494E-4C0C-8A0C-139AFC4283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0" name="Rectangle 23">
              <a:extLst>
                <a:ext uri="{FF2B5EF4-FFF2-40B4-BE49-F238E27FC236}">
                  <a16:creationId xmlns:a16="http://schemas.microsoft.com/office/drawing/2014/main" id="{739811F7-2462-4463-BE69-32CEBED03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5">
              <a:extLst>
                <a:ext uri="{FF2B5EF4-FFF2-40B4-BE49-F238E27FC236}">
                  <a16:creationId xmlns:a16="http://schemas.microsoft.com/office/drawing/2014/main" id="{D91A6F9F-54F1-461A-A043-E97203A85F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28681C3A-B98D-44BE-8120-45C3F3BA0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7">
              <a:extLst>
                <a:ext uri="{FF2B5EF4-FFF2-40B4-BE49-F238E27FC236}">
                  <a16:creationId xmlns:a16="http://schemas.microsoft.com/office/drawing/2014/main" id="{37478156-05FD-4D8F-AE53-B3D40AF29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8">
              <a:extLst>
                <a:ext uri="{FF2B5EF4-FFF2-40B4-BE49-F238E27FC236}">
                  <a16:creationId xmlns:a16="http://schemas.microsoft.com/office/drawing/2014/main" id="{A81F9C83-B446-4703-8B99-C01F0E403E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9">
              <a:extLst>
                <a:ext uri="{FF2B5EF4-FFF2-40B4-BE49-F238E27FC236}">
                  <a16:creationId xmlns:a16="http://schemas.microsoft.com/office/drawing/2014/main" id="{C2F5F0B6-D807-4AAE-852B-7BECE0CF45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5">
              <a:extLst>
                <a:ext uri="{FF2B5EF4-FFF2-40B4-BE49-F238E27FC236}">
                  <a16:creationId xmlns:a16="http://schemas.microsoft.com/office/drawing/2014/main" id="{0945AE7B-1E9E-491F-976F-1552730887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id="{A38028DA-F87E-4372-9295-BC98DB4007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9" name="Rectangle 28">
            <a:extLst>
              <a:ext uri="{FF2B5EF4-FFF2-40B4-BE49-F238E27FC236}">
                <a16:creationId xmlns:a16="http://schemas.microsoft.com/office/drawing/2014/main" id="{8267EEE4-6354-4F1C-9484-951F0EB92F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6" y="0"/>
            <a:ext cx="121856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6" name="Rectangle 5">
            <a:extLst>
              <a:ext uri="{FF2B5EF4-FFF2-40B4-BE49-F238E27FC236}">
                <a16:creationId xmlns:a16="http://schemas.microsoft.com/office/drawing/2014/main" id="{A38039E2-211E-E64C-A902-BA060DE77A0D}"/>
              </a:ext>
            </a:extLst>
          </p:cNvPr>
          <p:cNvSpPr/>
          <p:nvPr/>
        </p:nvSpPr>
        <p:spPr>
          <a:xfrm>
            <a:off x="989768" y="609600"/>
            <a:ext cx="5498361" cy="1320800"/>
          </a:xfrm>
          <a:prstGeom prst="rect">
            <a:avLst/>
          </a:prstGeom>
        </p:spPr>
        <p:txBody>
          <a:bodyPr vert="horz" lIns="91440" tIns="45720" rIns="91440" bIns="45720" rtlCol="0" anchor="ctr">
            <a:normAutofit/>
          </a:bodyPr>
          <a:lstStyle/>
          <a:p>
            <a:pPr>
              <a:spcBef>
                <a:spcPct val="0"/>
              </a:spcBef>
              <a:spcAft>
                <a:spcPts val="600"/>
              </a:spcAft>
            </a:pPr>
            <a:r>
              <a:rPr lang="en-US" sz="3600">
                <a:ln w="0"/>
                <a:solidFill>
                  <a:schemeClr val="accent1"/>
                </a:solidFill>
                <a:effectLst>
                  <a:outerShdw blurRad="38100" dist="19050" dir="2700000" algn="tl" rotWithShape="0">
                    <a:schemeClr val="dk1">
                      <a:alpha val="40000"/>
                    </a:schemeClr>
                  </a:outerShdw>
                </a:effectLst>
                <a:latin typeface="+mj-lt"/>
                <a:ea typeface="+mj-ea"/>
                <a:cs typeface="+mj-cs"/>
              </a:rPr>
              <a:t>I once again used the app to identify this flower.</a:t>
            </a:r>
            <a:endParaRPr lang="en-US" sz="3600" b="0" cap="none" spc="0">
              <a:ln w="0"/>
              <a:solidFill>
                <a:schemeClr val="accent1"/>
              </a:solidFill>
              <a:effectLst>
                <a:outerShdw blurRad="38100" dist="19050" dir="2700000" algn="tl" rotWithShape="0">
                  <a:schemeClr val="dk1">
                    <a:alpha val="40000"/>
                  </a:schemeClr>
                </a:outerShdw>
              </a:effectLst>
              <a:latin typeface="+mj-lt"/>
              <a:ea typeface="+mj-ea"/>
              <a:cs typeface="+mj-cs"/>
            </a:endParaRPr>
          </a:p>
        </p:txBody>
      </p:sp>
      <p:sp>
        <p:nvSpPr>
          <p:cNvPr id="31" name="Isosceles Triangle 30">
            <a:extLst>
              <a:ext uri="{FF2B5EF4-FFF2-40B4-BE49-F238E27FC236}">
                <a16:creationId xmlns:a16="http://schemas.microsoft.com/office/drawing/2014/main" id="{0E5A83F9-E6B8-40BD-9C0D-9A6F156507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rgbClr val="567C50">
              <a:alpha val="85000"/>
            </a:srgb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C5402844-2B2B-3249-94BD-A1E3CFDF02BA}"/>
              </a:ext>
            </a:extLst>
          </p:cNvPr>
          <p:cNvSpPr txBox="1"/>
          <p:nvPr/>
        </p:nvSpPr>
        <p:spPr>
          <a:xfrm>
            <a:off x="989770" y="2160589"/>
            <a:ext cx="5549732" cy="3880773"/>
          </a:xfrm>
          <a:prstGeom prst="rect">
            <a:avLst/>
          </a:prstGeom>
        </p:spPr>
        <p:txBody>
          <a:bodyPr vert="horz" lIns="91440" tIns="45720" rIns="91440" bIns="45720" rtlCol="0">
            <a:normAutofit/>
          </a:bodyPr>
          <a:lstStyle/>
          <a:p>
            <a:pPr>
              <a:spcBef>
                <a:spcPts val="1000"/>
              </a:spcBef>
              <a:buClr>
                <a:schemeClr val="accent1"/>
              </a:buClr>
              <a:buSzPct val="80000"/>
              <a:buFont typeface="Wingdings 3" charset="2"/>
              <a:buChar char=""/>
            </a:pPr>
            <a:r>
              <a:rPr lang="en-US" sz="3600" dirty="0">
                <a:solidFill>
                  <a:schemeClr val="tx1">
                    <a:lumMod val="75000"/>
                    <a:lumOff val="25000"/>
                  </a:schemeClr>
                </a:solidFill>
              </a:rPr>
              <a:t>I felt this was a good way of showing that cross curricula can be done outdoors! By mixing both digital competency with outdoor learning.</a:t>
            </a:r>
          </a:p>
        </p:txBody>
      </p:sp>
      <p:pic>
        <p:nvPicPr>
          <p:cNvPr id="3" name="Picture 2" descr="A green plant&#10;&#10;Description automatically generated">
            <a:extLst>
              <a:ext uri="{FF2B5EF4-FFF2-40B4-BE49-F238E27FC236}">
                <a16:creationId xmlns:a16="http://schemas.microsoft.com/office/drawing/2014/main" id="{CB5EFC1F-669F-F345-A7D4-B09AB569AD9C}"/>
              </a:ext>
            </a:extLst>
          </p:cNvPr>
          <p:cNvPicPr>
            <a:picLocks noChangeAspect="1"/>
          </p:cNvPicPr>
          <p:nvPr/>
        </p:nvPicPr>
        <p:blipFill rotWithShape="1">
          <a:blip r:embed="rId2"/>
          <a:srcRect l="1187" r="43279" b="-3"/>
          <a:stretch/>
        </p:blipFill>
        <p:spPr>
          <a:xfrm rot="5400000">
            <a:off x="8135940" y="-604458"/>
            <a:ext cx="3448424" cy="4657341"/>
          </a:xfrm>
          <a:prstGeom prst="rect">
            <a:avLst/>
          </a:prstGeom>
        </p:spPr>
      </p:pic>
      <p:pic>
        <p:nvPicPr>
          <p:cNvPr id="5" name="Picture 4" descr="A close up of a flower&#10;&#10;Description automatically generated">
            <a:extLst>
              <a:ext uri="{FF2B5EF4-FFF2-40B4-BE49-F238E27FC236}">
                <a16:creationId xmlns:a16="http://schemas.microsoft.com/office/drawing/2014/main" id="{4BDF9460-F086-0C48-930B-492F9A4878D3}"/>
              </a:ext>
            </a:extLst>
          </p:cNvPr>
          <p:cNvPicPr>
            <a:picLocks noChangeAspect="1"/>
          </p:cNvPicPr>
          <p:nvPr/>
        </p:nvPicPr>
        <p:blipFill rotWithShape="1">
          <a:blip r:embed="rId3"/>
          <a:srcRect t="39485" r="1" b="26463"/>
          <a:stretch/>
        </p:blipFill>
        <p:spPr>
          <a:xfrm>
            <a:off x="7528308" y="3437472"/>
            <a:ext cx="4657341" cy="3428996"/>
          </a:xfrm>
          <a:prstGeom prst="rect">
            <a:avLst/>
          </a:prstGeom>
        </p:spPr>
      </p:pic>
    </p:spTree>
    <p:extLst>
      <p:ext uri="{BB962C8B-B14F-4D97-AF65-F5344CB8AC3E}">
        <p14:creationId xmlns:p14="http://schemas.microsoft.com/office/powerpoint/2010/main" val="1492355499"/>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682B568-E115-A643-9829-D063F951CB57}"/>
              </a:ext>
            </a:extLst>
          </p:cNvPr>
          <p:cNvPicPr>
            <a:picLocks noChangeAspect="1"/>
          </p:cNvPicPr>
          <p:nvPr/>
        </p:nvPicPr>
        <p:blipFill>
          <a:blip r:embed="rId2"/>
          <a:stretch>
            <a:fillRect/>
          </a:stretch>
        </p:blipFill>
        <p:spPr>
          <a:xfrm rot="5400000">
            <a:off x="50601" y="1494829"/>
            <a:ext cx="5157787" cy="3868340"/>
          </a:xfrm>
          <a:prstGeom prst="rect">
            <a:avLst/>
          </a:prstGeom>
        </p:spPr>
      </p:pic>
      <p:pic>
        <p:nvPicPr>
          <p:cNvPr id="7" name="Picture 6">
            <a:extLst>
              <a:ext uri="{FF2B5EF4-FFF2-40B4-BE49-F238E27FC236}">
                <a16:creationId xmlns:a16="http://schemas.microsoft.com/office/drawing/2014/main" id="{183D1232-E8CE-034F-B16D-48586E6B73A2}"/>
              </a:ext>
            </a:extLst>
          </p:cNvPr>
          <p:cNvPicPr>
            <a:picLocks noChangeAspect="1"/>
          </p:cNvPicPr>
          <p:nvPr/>
        </p:nvPicPr>
        <p:blipFill>
          <a:blip r:embed="rId3"/>
          <a:stretch>
            <a:fillRect/>
          </a:stretch>
        </p:blipFill>
        <p:spPr>
          <a:xfrm rot="5400000">
            <a:off x="6607176" y="1333499"/>
            <a:ext cx="5587999" cy="4191000"/>
          </a:xfrm>
          <a:prstGeom prst="rect">
            <a:avLst/>
          </a:prstGeom>
        </p:spPr>
      </p:pic>
      <p:sp>
        <p:nvSpPr>
          <p:cNvPr id="8" name="Striped Right Arrow 7">
            <a:extLst>
              <a:ext uri="{FF2B5EF4-FFF2-40B4-BE49-F238E27FC236}">
                <a16:creationId xmlns:a16="http://schemas.microsoft.com/office/drawing/2014/main" id="{8749E7C1-D759-4844-A272-8FA205B92B82}"/>
              </a:ext>
            </a:extLst>
          </p:cNvPr>
          <p:cNvSpPr/>
          <p:nvPr/>
        </p:nvSpPr>
        <p:spPr>
          <a:xfrm rot="9032282">
            <a:off x="2800350" y="1671638"/>
            <a:ext cx="2300288" cy="714375"/>
          </a:xfrm>
          <a:prstGeom prst="stripedRightArrow">
            <a:avLst>
              <a:gd name="adj1" fmla="val 50000"/>
              <a:gd name="adj2" fmla="val 3356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B7BC92D-1050-8743-A229-3941243A40C4}"/>
              </a:ext>
            </a:extLst>
          </p:cNvPr>
          <p:cNvSpPr/>
          <p:nvPr/>
        </p:nvSpPr>
        <p:spPr>
          <a:xfrm>
            <a:off x="4369713" y="388440"/>
            <a:ext cx="2996525" cy="923330"/>
          </a:xfrm>
          <a:prstGeom prst="rect">
            <a:avLst/>
          </a:prstGeom>
          <a:noFill/>
        </p:spPr>
        <p:txBody>
          <a:bodyPr wrap="none" lIns="91440" tIns="45720" rIns="91440" bIns="45720">
            <a:spAutoFit/>
          </a:bodyPr>
          <a:lstStyle/>
          <a:p>
            <a:pPr algn="ctr"/>
            <a:r>
              <a:rPr lang="en-GB" sz="5400" b="1" cap="none" spc="0" dirty="0">
                <a:ln w="22225">
                  <a:solidFill>
                    <a:schemeClr val="accent2"/>
                  </a:solidFill>
                  <a:prstDash val="solid"/>
                </a:ln>
                <a:solidFill>
                  <a:schemeClr val="accent2">
                    <a:lumMod val="40000"/>
                    <a:lumOff val="60000"/>
                  </a:schemeClr>
                </a:solidFill>
                <a:effectLst/>
              </a:rPr>
              <a:t>Tadpoles</a:t>
            </a:r>
          </a:p>
        </p:txBody>
      </p:sp>
      <p:sp>
        <p:nvSpPr>
          <p:cNvPr id="10" name="TextBox 9">
            <a:extLst>
              <a:ext uri="{FF2B5EF4-FFF2-40B4-BE49-F238E27FC236}">
                <a16:creationId xmlns:a16="http://schemas.microsoft.com/office/drawing/2014/main" id="{C39495C9-4B1D-0A4B-A544-4336F0E2A3F8}"/>
              </a:ext>
            </a:extLst>
          </p:cNvPr>
          <p:cNvSpPr txBox="1"/>
          <p:nvPr/>
        </p:nvSpPr>
        <p:spPr>
          <a:xfrm>
            <a:off x="4855963" y="1796178"/>
            <a:ext cx="2157413" cy="4093428"/>
          </a:xfrm>
          <a:prstGeom prst="rect">
            <a:avLst/>
          </a:prstGeom>
          <a:noFill/>
        </p:spPr>
        <p:txBody>
          <a:bodyPr wrap="square" rtlCol="0">
            <a:spAutoFit/>
          </a:bodyPr>
          <a:lstStyle/>
          <a:p>
            <a:r>
              <a:rPr lang="en-US" sz="2000" dirty="0"/>
              <a:t>I was lucky enough to spot some tadpoles during my visit to the nature reserve. </a:t>
            </a:r>
          </a:p>
          <a:p>
            <a:endParaRPr lang="en-US" sz="2000" dirty="0"/>
          </a:p>
          <a:p>
            <a:r>
              <a:rPr lang="en-US" sz="2000" dirty="0"/>
              <a:t>I have early memories visiting this place to learn about the life cycle of a frog.</a:t>
            </a:r>
          </a:p>
        </p:txBody>
      </p:sp>
    </p:spTree>
    <p:extLst>
      <p:ext uri="{BB962C8B-B14F-4D97-AF65-F5344CB8AC3E}">
        <p14:creationId xmlns:p14="http://schemas.microsoft.com/office/powerpoint/2010/main" val="3489292154"/>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0" name="Straight Connector 29">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2"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Isosceles Triangle 33">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 name="Isosceles Triangle 37">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Isosceles Triangle 38">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extBox 1">
            <a:extLst>
              <a:ext uri="{FF2B5EF4-FFF2-40B4-BE49-F238E27FC236}">
                <a16:creationId xmlns:a16="http://schemas.microsoft.com/office/drawing/2014/main" id="{1639321A-E213-B843-A5A8-0438C86B1814}"/>
              </a:ext>
            </a:extLst>
          </p:cNvPr>
          <p:cNvSpPr txBox="1"/>
          <p:nvPr/>
        </p:nvSpPr>
        <p:spPr>
          <a:xfrm>
            <a:off x="985969" y="4473227"/>
            <a:ext cx="8288032" cy="1096648"/>
          </a:xfrm>
          <a:prstGeom prst="rect">
            <a:avLst/>
          </a:prstGeom>
        </p:spPr>
        <p:style>
          <a:lnRef idx="3">
            <a:schemeClr val="lt1"/>
          </a:lnRef>
          <a:fillRef idx="1">
            <a:schemeClr val="accent2"/>
          </a:fillRef>
          <a:effectRef idx="1">
            <a:schemeClr val="accent2"/>
          </a:effectRef>
          <a:fontRef idx="minor">
            <a:schemeClr val="lt1"/>
          </a:fontRef>
        </p:style>
        <p:txBody>
          <a:bodyPr vert="horz" lIns="91440" tIns="45720" rIns="91440" bIns="45720" rtlCol="0" anchor="b">
            <a:normAutofit/>
          </a:bodyPr>
          <a:lstStyle/>
          <a:p>
            <a:pPr>
              <a:lnSpc>
                <a:spcPct val="90000"/>
              </a:lnSpc>
              <a:spcBef>
                <a:spcPct val="0"/>
              </a:spcBef>
              <a:spcAft>
                <a:spcPts val="600"/>
              </a:spcAft>
            </a:pPr>
            <a:r>
              <a:rPr lang="en-US" sz="3400">
                <a:solidFill>
                  <a:schemeClr val="accent1"/>
                </a:solidFill>
                <a:latin typeface="+mj-lt"/>
                <a:ea typeface="+mj-ea"/>
                <a:cs typeface="+mj-cs"/>
              </a:rPr>
              <a:t>Here is some of the wildlife that can be spotted at our local nature reserve…</a:t>
            </a:r>
          </a:p>
        </p:txBody>
      </p:sp>
      <p:pic>
        <p:nvPicPr>
          <p:cNvPr id="3" name="Picture 2">
            <a:extLst>
              <a:ext uri="{FF2B5EF4-FFF2-40B4-BE49-F238E27FC236}">
                <a16:creationId xmlns:a16="http://schemas.microsoft.com/office/drawing/2014/main" id="{34787A2F-DC6B-0040-A1D4-837D7764AD6B}"/>
              </a:ext>
            </a:extLst>
          </p:cNvPr>
          <p:cNvPicPr>
            <a:picLocks noChangeAspect="1"/>
          </p:cNvPicPr>
          <p:nvPr/>
        </p:nvPicPr>
        <p:blipFill rotWithShape="1">
          <a:blip r:embed="rId2"/>
          <a:srcRect l="16720" r="50386" b="1"/>
          <a:stretch/>
        </p:blipFill>
        <p:spPr>
          <a:xfrm rot="5400000">
            <a:off x="3312472" y="-1716904"/>
            <a:ext cx="3635025" cy="8288033"/>
          </a:xfrm>
          <a:prstGeom prst="rect">
            <a:avLst/>
          </a:prstGeom>
        </p:spPr>
      </p:pic>
    </p:spTree>
    <p:extLst>
      <p:ext uri="{BB962C8B-B14F-4D97-AF65-F5344CB8AC3E}">
        <p14:creationId xmlns:p14="http://schemas.microsoft.com/office/powerpoint/2010/main" val="1444235580"/>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1" name="Rectangle 20">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B9DD0D5-ACD6-3B4B-BFB7-03254578DE3E}"/>
              </a:ext>
            </a:extLst>
          </p:cNvPr>
          <p:cNvPicPr>
            <a:picLocks noChangeAspect="1"/>
          </p:cNvPicPr>
          <p:nvPr/>
        </p:nvPicPr>
        <p:blipFill rotWithShape="1">
          <a:blip r:embed="rId2"/>
          <a:srcRect t="14849" r="1" b="16224"/>
          <a:stretch/>
        </p:blipFill>
        <p:spPr>
          <a:xfrm>
            <a:off x="568452" y="571500"/>
            <a:ext cx="11055096" cy="5715000"/>
          </a:xfrm>
          <a:prstGeom prst="rect">
            <a:avLst/>
          </a:prstGeom>
        </p:spPr>
      </p:pic>
    </p:spTree>
    <p:extLst>
      <p:ext uri="{BB962C8B-B14F-4D97-AF65-F5344CB8AC3E}">
        <p14:creationId xmlns:p14="http://schemas.microsoft.com/office/powerpoint/2010/main" val="476919661"/>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2" name="Group 31">
            <a:extLst>
              <a:ext uri="{FF2B5EF4-FFF2-40B4-BE49-F238E27FC236}">
                <a16:creationId xmlns:a16="http://schemas.microsoft.com/office/drawing/2014/main" id="{90A61547-2555-4DE2-A37F-A53E549174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3" name="Straight Connector 32">
              <a:extLst>
                <a:ext uri="{FF2B5EF4-FFF2-40B4-BE49-F238E27FC236}">
                  <a16:creationId xmlns:a16="http://schemas.microsoft.com/office/drawing/2014/main" id="{5C2447E0-8F0D-479C-94E4-82BC8EB68C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1F943397-DCDD-44CB-BBA9-9510B7698D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5" name="Rectangle 23">
              <a:extLst>
                <a:ext uri="{FF2B5EF4-FFF2-40B4-BE49-F238E27FC236}">
                  <a16:creationId xmlns:a16="http://schemas.microsoft.com/office/drawing/2014/main" id="{E2630ADC-31DB-4C48-AC4A-DAAE5A7B8E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Rectangle 25">
              <a:extLst>
                <a:ext uri="{FF2B5EF4-FFF2-40B4-BE49-F238E27FC236}">
                  <a16:creationId xmlns:a16="http://schemas.microsoft.com/office/drawing/2014/main" id="{2CA5C44E-F54E-47E0-8989-4D8686B33C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Isosceles Triangle 36">
              <a:extLst>
                <a:ext uri="{FF2B5EF4-FFF2-40B4-BE49-F238E27FC236}">
                  <a16:creationId xmlns:a16="http://schemas.microsoft.com/office/drawing/2014/main" id="{FF54E15E-830B-4375-A239-4C51954DEA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 name="Rectangle 27">
              <a:extLst>
                <a:ext uri="{FF2B5EF4-FFF2-40B4-BE49-F238E27FC236}">
                  <a16:creationId xmlns:a16="http://schemas.microsoft.com/office/drawing/2014/main" id="{CB37E322-FF7E-4872-BD6B-50A48CBEA5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Rectangle 28">
              <a:extLst>
                <a:ext uri="{FF2B5EF4-FFF2-40B4-BE49-F238E27FC236}">
                  <a16:creationId xmlns:a16="http://schemas.microsoft.com/office/drawing/2014/main" id="{710D0C1E-D2F8-45B2-AE14-1AC8E976F7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0" name="Rectangle 29">
              <a:extLst>
                <a:ext uri="{FF2B5EF4-FFF2-40B4-BE49-F238E27FC236}">
                  <a16:creationId xmlns:a16="http://schemas.microsoft.com/office/drawing/2014/main" id="{3216331B-17D0-4167-ABD2-B2198058C2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Isosceles Triangle 40">
              <a:extLst>
                <a:ext uri="{FF2B5EF4-FFF2-40B4-BE49-F238E27FC236}">
                  <a16:creationId xmlns:a16="http://schemas.microsoft.com/office/drawing/2014/main" id="{A53A7A96-3806-4BB3-91DE-6EED48AC78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41">
              <a:extLst>
                <a:ext uri="{FF2B5EF4-FFF2-40B4-BE49-F238E27FC236}">
                  <a16:creationId xmlns:a16="http://schemas.microsoft.com/office/drawing/2014/main" id="{F8C2B86C-EE71-466E-8991-503F9C9C1B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8" name="Rectangle 7">
            <a:extLst>
              <a:ext uri="{FF2B5EF4-FFF2-40B4-BE49-F238E27FC236}">
                <a16:creationId xmlns:a16="http://schemas.microsoft.com/office/drawing/2014/main" id="{4596D962-672A-2B47-9687-8E5054C686D4}"/>
              </a:ext>
            </a:extLst>
          </p:cNvPr>
          <p:cNvSpPr/>
          <p:nvPr/>
        </p:nvSpPr>
        <p:spPr>
          <a:xfrm>
            <a:off x="985968" y="4473225"/>
            <a:ext cx="8288035" cy="1095059"/>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700" b="1" cap="none" spc="0" dirty="0">
                <a:ln w="13462">
                  <a:solidFill>
                    <a:schemeClr val="bg1"/>
                  </a:solidFill>
                  <a:prstDash val="solid"/>
                </a:ln>
                <a:solidFill>
                  <a:schemeClr val="accent1"/>
                </a:solidFill>
                <a:effectLst>
                  <a:outerShdw dist="38100" dir="2700000" algn="bl" rotWithShape="0">
                    <a:schemeClr val="accent5"/>
                  </a:outerShdw>
                </a:effectLst>
                <a:latin typeface="+mj-lt"/>
                <a:ea typeface="+mj-ea"/>
                <a:cs typeface="+mj-cs"/>
              </a:rPr>
              <a:t>Pinecones growing on a Scots pine</a:t>
            </a:r>
          </a:p>
        </p:txBody>
      </p:sp>
      <p:pic>
        <p:nvPicPr>
          <p:cNvPr id="3" name="Picture 2">
            <a:extLst>
              <a:ext uri="{FF2B5EF4-FFF2-40B4-BE49-F238E27FC236}">
                <a16:creationId xmlns:a16="http://schemas.microsoft.com/office/drawing/2014/main" id="{064BA3B0-FD1B-AD44-91C9-5DA2901A1560}"/>
              </a:ext>
            </a:extLst>
          </p:cNvPr>
          <p:cNvPicPr>
            <a:picLocks noChangeAspect="1"/>
          </p:cNvPicPr>
          <p:nvPr/>
        </p:nvPicPr>
        <p:blipFill>
          <a:blip r:embed="rId2"/>
          <a:stretch>
            <a:fillRect/>
          </a:stretch>
        </p:blipFill>
        <p:spPr>
          <a:xfrm rot="5400000">
            <a:off x="1179645" y="1064895"/>
            <a:ext cx="3642357" cy="2731767"/>
          </a:xfrm>
          <a:prstGeom prst="rect">
            <a:avLst/>
          </a:prstGeom>
        </p:spPr>
      </p:pic>
      <p:pic>
        <p:nvPicPr>
          <p:cNvPr id="7" name="Picture 6">
            <a:extLst>
              <a:ext uri="{FF2B5EF4-FFF2-40B4-BE49-F238E27FC236}">
                <a16:creationId xmlns:a16="http://schemas.microsoft.com/office/drawing/2014/main" id="{233CDA1D-61C4-5E4B-AE81-C344436E74ED}"/>
              </a:ext>
            </a:extLst>
          </p:cNvPr>
          <p:cNvPicPr>
            <a:picLocks noChangeAspect="1"/>
          </p:cNvPicPr>
          <p:nvPr/>
        </p:nvPicPr>
        <p:blipFill>
          <a:blip r:embed="rId3"/>
          <a:stretch>
            <a:fillRect/>
          </a:stretch>
        </p:blipFill>
        <p:spPr>
          <a:xfrm rot="5400000">
            <a:off x="5437964" y="1064895"/>
            <a:ext cx="3642357" cy="2731767"/>
          </a:xfrm>
          <a:prstGeom prst="rect">
            <a:avLst/>
          </a:prstGeom>
        </p:spPr>
      </p:pic>
    </p:spTree>
    <p:extLst>
      <p:ext uri="{BB962C8B-B14F-4D97-AF65-F5344CB8AC3E}">
        <p14:creationId xmlns:p14="http://schemas.microsoft.com/office/powerpoint/2010/main" val="2067496007"/>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BFF60B97-5EB1-411D-9287-82F79E225F9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5" name="Straight Connector 14">
              <a:extLst>
                <a:ext uri="{FF2B5EF4-FFF2-40B4-BE49-F238E27FC236}">
                  <a16:creationId xmlns:a16="http://schemas.microsoft.com/office/drawing/2014/main" id="{D674D93F-5BDC-4ACB-A8CA-7E98165118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08928BCD-A664-442D-ABA1-C3CFBED999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BA984793-63CC-45CB-A884-996FAAC233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5">
              <a:extLst>
                <a:ext uri="{FF2B5EF4-FFF2-40B4-BE49-F238E27FC236}">
                  <a16:creationId xmlns:a16="http://schemas.microsoft.com/office/drawing/2014/main" id="{2F0C28C5-1A58-4CFD-AE80-A035DCD738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95D7054E-4DD9-45B4-9774-43146D6C73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7">
              <a:extLst>
                <a:ext uri="{FF2B5EF4-FFF2-40B4-BE49-F238E27FC236}">
                  <a16:creationId xmlns:a16="http://schemas.microsoft.com/office/drawing/2014/main" id="{B82025D2-80F5-4523-8D68-3831F8711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8">
              <a:extLst>
                <a:ext uri="{FF2B5EF4-FFF2-40B4-BE49-F238E27FC236}">
                  <a16:creationId xmlns:a16="http://schemas.microsoft.com/office/drawing/2014/main" id="{BC890E5E-6997-4B43-8F03-33C4CA22B6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9">
              <a:extLst>
                <a:ext uri="{FF2B5EF4-FFF2-40B4-BE49-F238E27FC236}">
                  <a16:creationId xmlns:a16="http://schemas.microsoft.com/office/drawing/2014/main" id="{A8F61413-378E-434E-BB32-C83A8B826E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a:extLst>
                <a:ext uri="{FF2B5EF4-FFF2-40B4-BE49-F238E27FC236}">
                  <a16:creationId xmlns:a16="http://schemas.microsoft.com/office/drawing/2014/main" id="{22FCA4F9-826F-46CC-97AA-E951F199A6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a:extLst>
                <a:ext uri="{FF2B5EF4-FFF2-40B4-BE49-F238E27FC236}">
                  <a16:creationId xmlns:a16="http://schemas.microsoft.com/office/drawing/2014/main" id="{96E65488-263B-49DE-A257-2F1775214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6" name="Rectangle 5">
            <a:extLst>
              <a:ext uri="{FF2B5EF4-FFF2-40B4-BE49-F238E27FC236}">
                <a16:creationId xmlns:a16="http://schemas.microsoft.com/office/drawing/2014/main" id="{8A33250B-9AFA-A145-B686-8DA72848BA51}"/>
              </a:ext>
            </a:extLst>
          </p:cNvPr>
          <p:cNvSpPr/>
          <p:nvPr/>
        </p:nvSpPr>
        <p:spPr>
          <a:xfrm>
            <a:off x="5937299" y="609600"/>
            <a:ext cx="3580877" cy="1284351"/>
          </a:xfrm>
          <a:prstGeom prst="rect">
            <a:avLst/>
          </a:prstGeom>
        </p:spPr>
        <p:txBody>
          <a:bodyPr vert="horz" lIns="91440" tIns="45720" rIns="91440" bIns="45720" rtlCol="0" anchor="t">
            <a:normAutofit/>
          </a:bodyPr>
          <a:lstStyle/>
          <a:p>
            <a:pPr>
              <a:spcBef>
                <a:spcPct val="0"/>
              </a:spcBef>
              <a:spcAft>
                <a:spcPts val="600"/>
              </a:spcAft>
            </a:pPr>
            <a:r>
              <a:rPr lang="en-US" sz="3600">
                <a:ln w="0"/>
                <a:solidFill>
                  <a:schemeClr val="accent1"/>
                </a:solidFill>
                <a:effectLst>
                  <a:outerShdw blurRad="38100" dist="19050" dir="2700000" algn="tl" rotWithShape="0">
                    <a:schemeClr val="dk1">
                      <a:alpha val="40000"/>
                    </a:schemeClr>
                  </a:outerShdw>
                </a:effectLst>
                <a:latin typeface="+mj-lt"/>
                <a:ea typeface="+mj-ea"/>
                <a:cs typeface="+mj-cs"/>
              </a:rPr>
              <a:t>Caring for our environment</a:t>
            </a:r>
            <a:endParaRPr lang="en-US" sz="3600" b="0" cap="none" spc="0">
              <a:ln w="0"/>
              <a:solidFill>
                <a:schemeClr val="accent1"/>
              </a:solidFill>
              <a:effectLst>
                <a:outerShdw blurRad="38100" dist="19050" dir="2700000" algn="tl" rotWithShape="0">
                  <a:schemeClr val="dk1">
                    <a:alpha val="40000"/>
                  </a:schemeClr>
                </a:outerShdw>
              </a:effectLst>
              <a:latin typeface="+mj-lt"/>
              <a:ea typeface="+mj-ea"/>
              <a:cs typeface="+mj-cs"/>
            </a:endParaRPr>
          </a:p>
        </p:txBody>
      </p:sp>
      <p:pic>
        <p:nvPicPr>
          <p:cNvPr id="5" name="Picture 4" descr="A bird that is standing in the grass&#10;&#10;Description automatically generated">
            <a:extLst>
              <a:ext uri="{FF2B5EF4-FFF2-40B4-BE49-F238E27FC236}">
                <a16:creationId xmlns:a16="http://schemas.microsoft.com/office/drawing/2014/main" id="{2608FA59-23A8-364B-A072-D1A1E0CBDB09}"/>
              </a:ext>
            </a:extLst>
          </p:cNvPr>
          <p:cNvPicPr>
            <a:picLocks noChangeAspect="1"/>
          </p:cNvPicPr>
          <p:nvPr/>
        </p:nvPicPr>
        <p:blipFill rotWithShape="1">
          <a:blip r:embed="rId2"/>
          <a:srcRect l="10872" r="24971" b="4"/>
          <a:stretch/>
        </p:blipFill>
        <p:spPr>
          <a:xfrm rot="5400000">
            <a:off x="197605" y="4321226"/>
            <a:ext cx="2339169" cy="2734380"/>
          </a:xfrm>
          <a:prstGeom prst="rect">
            <a:avLst/>
          </a:prstGeom>
        </p:spPr>
      </p:pic>
      <p:pic>
        <p:nvPicPr>
          <p:cNvPr id="8" name="Picture 7">
            <a:extLst>
              <a:ext uri="{FF2B5EF4-FFF2-40B4-BE49-F238E27FC236}">
                <a16:creationId xmlns:a16="http://schemas.microsoft.com/office/drawing/2014/main" id="{A62830D1-E6CD-A544-B7AE-03B1492AA5BB}"/>
              </a:ext>
            </a:extLst>
          </p:cNvPr>
          <p:cNvPicPr>
            <a:picLocks noChangeAspect="1"/>
          </p:cNvPicPr>
          <p:nvPr/>
        </p:nvPicPr>
        <p:blipFill rotWithShape="1">
          <a:blip r:embed="rId3"/>
          <a:srcRect l="6990" r="30595" b="-1"/>
          <a:stretch/>
        </p:blipFill>
        <p:spPr>
          <a:xfrm rot="5400000">
            <a:off x="458864" y="-458865"/>
            <a:ext cx="4551037" cy="5468767"/>
          </a:xfrm>
          <a:prstGeom prst="rect">
            <a:avLst/>
          </a:prstGeom>
        </p:spPr>
      </p:pic>
      <p:sp>
        <p:nvSpPr>
          <p:cNvPr id="26" name="Isosceles Triangle 8">
            <a:extLst>
              <a:ext uri="{FF2B5EF4-FFF2-40B4-BE49-F238E27FC236}">
                <a16:creationId xmlns:a16="http://schemas.microsoft.com/office/drawing/2014/main" id="{F19F8C88-9B7E-4596-8D09-DF90F41CA9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54022DEE-7AAF-E246-A412-FE799558E4CD}"/>
              </a:ext>
            </a:extLst>
          </p:cNvPr>
          <p:cNvSpPr txBox="1"/>
          <p:nvPr/>
        </p:nvSpPr>
        <p:spPr>
          <a:xfrm>
            <a:off x="5934803" y="2160590"/>
            <a:ext cx="3583374" cy="3773680"/>
          </a:xfrm>
          <a:prstGeom prst="rect">
            <a:avLst/>
          </a:prstGeom>
        </p:spPr>
        <p:txBody>
          <a:bodyPr vert="horz" lIns="91440" tIns="45720" rIns="91440" bIns="45720" rtlCol="0">
            <a:normAutofit/>
          </a:bodyPr>
          <a:lstStyle/>
          <a:p>
            <a:pPr>
              <a:spcBef>
                <a:spcPts val="1000"/>
              </a:spcBef>
              <a:buClr>
                <a:schemeClr val="accent1"/>
              </a:buClr>
              <a:buSzPct val="80000"/>
              <a:buFont typeface="Wingdings 3" charset="2"/>
              <a:buChar char=""/>
            </a:pPr>
            <a:r>
              <a:rPr lang="en-US">
                <a:solidFill>
                  <a:schemeClr val="tx1">
                    <a:lumMod val="75000"/>
                    <a:lumOff val="25000"/>
                  </a:schemeClr>
                </a:solidFill>
              </a:rPr>
              <a:t>Unfortunately, during one of my walks I noticed a lot of litter. After taking these pictures, I picked the litter up and put it in the bin. It has made me realise that we can not leave litter on the ground and even if we did not drop it ourselves it is still so important to pick it up. It another step closer to caring for our beautiful world.</a:t>
            </a:r>
          </a:p>
        </p:txBody>
      </p:sp>
      <p:pic>
        <p:nvPicPr>
          <p:cNvPr id="3" name="Picture 2" descr="A close up of a green field&#10;&#10;Description automatically generated">
            <a:extLst>
              <a:ext uri="{FF2B5EF4-FFF2-40B4-BE49-F238E27FC236}">
                <a16:creationId xmlns:a16="http://schemas.microsoft.com/office/drawing/2014/main" id="{C0A3C049-807A-224D-8A15-A85502CBFD1C}"/>
              </a:ext>
            </a:extLst>
          </p:cNvPr>
          <p:cNvPicPr>
            <a:picLocks noChangeAspect="1"/>
          </p:cNvPicPr>
          <p:nvPr/>
        </p:nvPicPr>
        <p:blipFill rotWithShape="1">
          <a:blip r:embed="rId4"/>
          <a:srcRect l="5011" r="30832" b="4"/>
          <a:stretch/>
        </p:blipFill>
        <p:spPr>
          <a:xfrm rot="5400000">
            <a:off x="2931988" y="4320653"/>
            <a:ext cx="2339169" cy="2734387"/>
          </a:xfrm>
          <a:prstGeom prst="rect">
            <a:avLst/>
          </a:prstGeom>
        </p:spPr>
      </p:pic>
    </p:spTree>
    <p:extLst>
      <p:ext uri="{BB962C8B-B14F-4D97-AF65-F5344CB8AC3E}">
        <p14:creationId xmlns:p14="http://schemas.microsoft.com/office/powerpoint/2010/main" val="238523257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waterfall&#10;&#10;Description automatically generated">
            <a:extLst>
              <a:ext uri="{FF2B5EF4-FFF2-40B4-BE49-F238E27FC236}">
                <a16:creationId xmlns:a16="http://schemas.microsoft.com/office/drawing/2014/main" id="{B1EA3A5D-7065-F34A-ABBF-A865D78013CA}"/>
              </a:ext>
            </a:extLst>
          </p:cNvPr>
          <p:cNvPicPr>
            <a:picLocks noChangeAspect="1"/>
          </p:cNvPicPr>
          <p:nvPr/>
        </p:nvPicPr>
        <p:blipFill>
          <a:blip r:embed="rId2"/>
          <a:stretch>
            <a:fillRect/>
          </a:stretch>
        </p:blipFill>
        <p:spPr>
          <a:xfrm rot="5400000">
            <a:off x="2625724" y="867569"/>
            <a:ext cx="6940551" cy="5205413"/>
          </a:xfrm>
          <a:prstGeom prst="rect">
            <a:avLst/>
          </a:prstGeom>
        </p:spPr>
      </p:pic>
      <p:sp>
        <p:nvSpPr>
          <p:cNvPr id="4" name="TextBox 3">
            <a:extLst>
              <a:ext uri="{FF2B5EF4-FFF2-40B4-BE49-F238E27FC236}">
                <a16:creationId xmlns:a16="http://schemas.microsoft.com/office/drawing/2014/main" id="{4362727D-A404-7642-B962-96740B28E98B}"/>
              </a:ext>
            </a:extLst>
          </p:cNvPr>
          <p:cNvSpPr txBox="1"/>
          <p:nvPr/>
        </p:nvSpPr>
        <p:spPr>
          <a:xfrm>
            <a:off x="171450" y="414338"/>
            <a:ext cx="2986088" cy="923330"/>
          </a:xfrm>
          <a:prstGeom prst="rect">
            <a:avLst/>
          </a:prstGeom>
          <a:noFill/>
        </p:spPr>
        <p:txBody>
          <a:bodyPr wrap="square" rtlCol="0">
            <a:spAutoFit/>
          </a:bodyPr>
          <a:lstStyle/>
          <a:p>
            <a:r>
              <a:rPr lang="en-GB" dirty="0"/>
              <a:t>A view from the black mountain on one of my daily walks.</a:t>
            </a:r>
          </a:p>
        </p:txBody>
      </p:sp>
      <p:sp>
        <p:nvSpPr>
          <p:cNvPr id="5" name="Right Arrow 4">
            <a:extLst>
              <a:ext uri="{FF2B5EF4-FFF2-40B4-BE49-F238E27FC236}">
                <a16:creationId xmlns:a16="http://schemas.microsoft.com/office/drawing/2014/main" id="{8013AB39-229E-DB44-97F3-E338C294314D}"/>
              </a:ext>
            </a:extLst>
          </p:cNvPr>
          <p:cNvSpPr/>
          <p:nvPr/>
        </p:nvSpPr>
        <p:spPr>
          <a:xfrm rot="20997916">
            <a:off x="2597532" y="3547899"/>
            <a:ext cx="2671762" cy="485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9FD0DDF-4D78-2642-8D5A-B3FEF7FE245A}"/>
              </a:ext>
            </a:extLst>
          </p:cNvPr>
          <p:cNvSpPr txBox="1"/>
          <p:nvPr/>
        </p:nvSpPr>
        <p:spPr>
          <a:xfrm>
            <a:off x="171450" y="3626069"/>
            <a:ext cx="2404195" cy="2585323"/>
          </a:xfrm>
          <a:prstGeom prst="rect">
            <a:avLst/>
          </a:prstGeom>
          <a:noFill/>
        </p:spPr>
        <p:txBody>
          <a:bodyPr wrap="square" rtlCol="0">
            <a:spAutoFit/>
          </a:bodyPr>
          <a:lstStyle/>
          <a:p>
            <a:r>
              <a:rPr lang="en-GB" dirty="0"/>
              <a:t>Here you can see some sheep that live on the mountain, they rely on the areas being clean without any litter to ensure they do not eat anything that they should not.</a:t>
            </a:r>
          </a:p>
        </p:txBody>
      </p:sp>
      <p:sp>
        <p:nvSpPr>
          <p:cNvPr id="7" name="TextBox 6">
            <a:extLst>
              <a:ext uri="{FF2B5EF4-FFF2-40B4-BE49-F238E27FC236}">
                <a16:creationId xmlns:a16="http://schemas.microsoft.com/office/drawing/2014/main" id="{79EE2DBF-E332-C946-909B-0B40CF366973}"/>
              </a:ext>
            </a:extLst>
          </p:cNvPr>
          <p:cNvSpPr txBox="1"/>
          <p:nvPr/>
        </p:nvSpPr>
        <p:spPr>
          <a:xfrm>
            <a:off x="8698706" y="439793"/>
            <a:ext cx="3531476" cy="923330"/>
          </a:xfrm>
          <a:prstGeom prst="rect">
            <a:avLst/>
          </a:prstGeom>
          <a:noFill/>
        </p:spPr>
        <p:txBody>
          <a:bodyPr wrap="square" rtlCol="0">
            <a:spAutoFit/>
          </a:bodyPr>
          <a:lstStyle/>
          <a:p>
            <a:r>
              <a:rPr lang="en-GB" dirty="0"/>
              <a:t>Here we have the open cast which is still used to this day find coal.</a:t>
            </a:r>
          </a:p>
        </p:txBody>
      </p:sp>
      <p:sp>
        <p:nvSpPr>
          <p:cNvPr id="8" name="Left Arrow 7">
            <a:extLst>
              <a:ext uri="{FF2B5EF4-FFF2-40B4-BE49-F238E27FC236}">
                <a16:creationId xmlns:a16="http://schemas.microsoft.com/office/drawing/2014/main" id="{EA386FFF-4A1A-8D41-B102-0FDFA39E1D12}"/>
              </a:ext>
            </a:extLst>
          </p:cNvPr>
          <p:cNvSpPr/>
          <p:nvPr/>
        </p:nvSpPr>
        <p:spPr>
          <a:xfrm rot="20666441">
            <a:off x="7489370" y="2082831"/>
            <a:ext cx="2375338" cy="60726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B544D61-C4E7-264C-B921-C87165E37F4A}"/>
              </a:ext>
            </a:extLst>
          </p:cNvPr>
          <p:cNvSpPr txBox="1"/>
          <p:nvPr/>
        </p:nvSpPr>
        <p:spPr>
          <a:xfrm>
            <a:off x="9080938" y="3153103"/>
            <a:ext cx="2890345" cy="3139321"/>
          </a:xfrm>
          <a:prstGeom prst="rect">
            <a:avLst/>
          </a:prstGeom>
          <a:noFill/>
        </p:spPr>
        <p:txBody>
          <a:bodyPr wrap="square" rtlCol="0">
            <a:spAutoFit/>
          </a:bodyPr>
          <a:lstStyle/>
          <a:p>
            <a:r>
              <a:rPr lang="en-GB" dirty="0"/>
              <a:t>Unfortunately, there are some negative aspects to the open cast that affect our environment such as pollution because of the vast amounts of dust. It is also an eyesore for the locals and many have had to move out of their homes so that the open cast can carry on.</a:t>
            </a:r>
          </a:p>
        </p:txBody>
      </p:sp>
    </p:spTree>
    <p:extLst>
      <p:ext uri="{BB962C8B-B14F-4D97-AF65-F5344CB8AC3E}">
        <p14:creationId xmlns:p14="http://schemas.microsoft.com/office/powerpoint/2010/main" val="122909408"/>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4" name="TextBox 3">
            <a:extLst>
              <a:ext uri="{FF2B5EF4-FFF2-40B4-BE49-F238E27FC236}">
                <a16:creationId xmlns:a16="http://schemas.microsoft.com/office/drawing/2014/main" id="{2D2F032A-841C-E547-9780-159C4B302590}"/>
              </a:ext>
            </a:extLst>
          </p:cNvPr>
          <p:cNvSpPr txBox="1"/>
          <p:nvPr/>
        </p:nvSpPr>
        <p:spPr>
          <a:xfrm>
            <a:off x="5771875" y="2290184"/>
            <a:ext cx="4763557" cy="134007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kern="1200" dirty="0">
                <a:solidFill>
                  <a:schemeClr val="accent1"/>
                </a:solidFill>
                <a:latin typeface="+mj-lt"/>
                <a:ea typeface="+mj-ea"/>
                <a:cs typeface="+mj-cs"/>
              </a:rPr>
              <a:t>Here we have a crow. Crows rely on trees in order to nest.</a:t>
            </a:r>
          </a:p>
        </p:txBody>
      </p:sp>
      <p:sp>
        <p:nvSpPr>
          <p:cNvPr id="21" name="Isosceles Triangle 20">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3" name="Picture 2" descr="A large green field with trees in the background&#10;&#10;Description automatically generated">
            <a:extLst>
              <a:ext uri="{FF2B5EF4-FFF2-40B4-BE49-F238E27FC236}">
                <a16:creationId xmlns:a16="http://schemas.microsoft.com/office/drawing/2014/main" id="{7AB7368B-00AE-4747-8708-E918F9755925}"/>
              </a:ext>
            </a:extLst>
          </p:cNvPr>
          <p:cNvPicPr>
            <a:picLocks noChangeAspect="1"/>
          </p:cNvPicPr>
          <p:nvPr/>
        </p:nvPicPr>
        <p:blipFill>
          <a:blip r:embed="rId2"/>
          <a:stretch>
            <a:fillRect/>
          </a:stretch>
        </p:blipFill>
        <p:spPr>
          <a:xfrm rot="5400000">
            <a:off x="860872" y="1807231"/>
            <a:ext cx="4335340" cy="3251505"/>
          </a:xfrm>
          <a:prstGeom prst="rect">
            <a:avLst/>
          </a:prstGeom>
        </p:spPr>
      </p:pic>
      <p:cxnSp>
        <p:nvCxnSpPr>
          <p:cNvPr id="6" name="Straight Arrow Connector 5">
            <a:extLst>
              <a:ext uri="{FF2B5EF4-FFF2-40B4-BE49-F238E27FC236}">
                <a16:creationId xmlns:a16="http://schemas.microsoft.com/office/drawing/2014/main" id="{FE4AAC7D-9D0A-414D-84B1-B26A19C08CEB}"/>
              </a:ext>
            </a:extLst>
          </p:cNvPr>
          <p:cNvCxnSpPr/>
          <p:nvPr/>
        </p:nvCxnSpPr>
        <p:spPr>
          <a:xfrm flipH="1" flipV="1">
            <a:off x="4155543" y="1871991"/>
            <a:ext cx="3114675" cy="4548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9258C7B-7980-EA41-A0F0-6A271167209B}"/>
              </a:ext>
            </a:extLst>
          </p:cNvPr>
          <p:cNvSpPr txBox="1"/>
          <p:nvPr/>
        </p:nvSpPr>
        <p:spPr>
          <a:xfrm>
            <a:off x="4923237" y="3987461"/>
            <a:ext cx="6300590" cy="2031325"/>
          </a:xfrm>
          <a:prstGeom prst="rect">
            <a:avLst/>
          </a:prstGeom>
          <a:noFill/>
        </p:spPr>
        <p:txBody>
          <a:bodyPr wrap="square" rtlCol="0">
            <a:spAutoFit/>
          </a:bodyPr>
          <a:lstStyle/>
          <a:p>
            <a:r>
              <a:rPr lang="en-GB" dirty="0"/>
              <a:t>Crows are disliked as they tend to damage crops.</a:t>
            </a:r>
          </a:p>
          <a:p>
            <a:r>
              <a:rPr lang="en-GB" dirty="0"/>
              <a:t>Crows are also susceptible to the West Nile virus and when it is spread, thousands of crows can die at one time. </a:t>
            </a:r>
          </a:p>
          <a:p>
            <a:r>
              <a:rPr lang="en-GB" dirty="0"/>
              <a:t>Many people believe that crows can spread the virus to humans but this is false.  </a:t>
            </a:r>
          </a:p>
          <a:p>
            <a:r>
              <a:rPr lang="en-GB" dirty="0"/>
              <a:t>Bird droppings act as fertiliser and can encourage growth of histoplasmosis fungus in the soil.</a:t>
            </a:r>
          </a:p>
        </p:txBody>
      </p:sp>
    </p:spTree>
    <p:extLst>
      <p:ext uri="{BB962C8B-B14F-4D97-AF65-F5344CB8AC3E}">
        <p14:creationId xmlns:p14="http://schemas.microsoft.com/office/powerpoint/2010/main" val="598615440"/>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5" name="Rectangle 4">
            <a:extLst>
              <a:ext uri="{FF2B5EF4-FFF2-40B4-BE49-F238E27FC236}">
                <a16:creationId xmlns:a16="http://schemas.microsoft.com/office/drawing/2014/main" id="{0A48FCE7-5E40-EB44-AC49-655087E1E8AC}"/>
              </a:ext>
            </a:extLst>
          </p:cNvPr>
          <p:cNvSpPr/>
          <p:nvPr/>
        </p:nvSpPr>
        <p:spPr>
          <a:xfrm>
            <a:off x="5536734" y="609600"/>
            <a:ext cx="3737268" cy="1320800"/>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2800" b="1" cap="none" spc="0">
                <a:ln w="22225">
                  <a:solidFill>
                    <a:schemeClr val="accent2"/>
                  </a:solidFill>
                  <a:prstDash val="solid"/>
                </a:ln>
                <a:solidFill>
                  <a:schemeClr val="accent1"/>
                </a:solidFill>
                <a:effectLst/>
                <a:latin typeface="+mj-lt"/>
                <a:ea typeface="+mj-ea"/>
                <a:cs typeface="+mj-cs"/>
              </a:rPr>
              <a:t>The most rewarding moment during my John Muir award</a:t>
            </a:r>
          </a:p>
        </p:txBody>
      </p:sp>
      <p:sp>
        <p:nvSpPr>
          <p:cNvPr id="6" name="TextBox 5">
            <a:extLst>
              <a:ext uri="{FF2B5EF4-FFF2-40B4-BE49-F238E27FC236}">
                <a16:creationId xmlns:a16="http://schemas.microsoft.com/office/drawing/2014/main" id="{7D242C8C-5FA8-1A4D-8711-CB06EAE39373}"/>
              </a:ext>
            </a:extLst>
          </p:cNvPr>
          <p:cNvSpPr txBox="1"/>
          <p:nvPr/>
        </p:nvSpPr>
        <p:spPr>
          <a:xfrm>
            <a:off x="5209563" y="2160589"/>
            <a:ext cx="4064439" cy="3880773"/>
          </a:xfrm>
          <a:prstGeom prst="rect">
            <a:avLst/>
          </a:prstGeom>
        </p:spPr>
        <p:txBody>
          <a:bodyPr vert="horz" lIns="91440" tIns="45720" rIns="91440" bIns="45720" rtlCol="0">
            <a:normAutofit/>
          </a:bodyPr>
          <a:lstStyle/>
          <a:p>
            <a:pPr>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rPr>
              <a:t>I noticed this Blue tit struggling to fly, I recorded myself helping it to turn over to help it fly off again. However, I did not manage to capture the moment it flew off. The video has been shared via one drive.</a:t>
            </a:r>
          </a:p>
          <a:p>
            <a:pPr>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rPr>
              <a:t>Helping this little bird made me feel empathy towards it and I believe even children in the Early Years could have understanding on how helping the bird would have an impact on the environment. </a:t>
            </a:r>
          </a:p>
          <a:p>
            <a:pPr>
              <a:lnSpc>
                <a:spcPct val="90000"/>
              </a:lnSpc>
              <a:spcBef>
                <a:spcPts val="1000"/>
              </a:spcBef>
              <a:buClr>
                <a:schemeClr val="accent1"/>
              </a:buClr>
              <a:buSzPct val="80000"/>
              <a:buFont typeface="Wingdings 3" charset="2"/>
              <a:buChar char=""/>
            </a:pPr>
            <a:r>
              <a:rPr lang="en-US" sz="1700" dirty="0">
                <a:solidFill>
                  <a:schemeClr val="tx1">
                    <a:lumMod val="75000"/>
                    <a:lumOff val="25000"/>
                  </a:schemeClr>
                </a:solidFill>
              </a:rPr>
              <a:t>At first, I thought the bird’s wing was injured but not long after turning it over a few times, it flew off.</a:t>
            </a:r>
          </a:p>
        </p:txBody>
      </p:sp>
      <p:pic>
        <p:nvPicPr>
          <p:cNvPr id="3" name="Picture 2" descr="A picture containing outdoor, building, man, side&#10;&#10;Description automatically generated">
            <a:extLst>
              <a:ext uri="{FF2B5EF4-FFF2-40B4-BE49-F238E27FC236}">
                <a16:creationId xmlns:a16="http://schemas.microsoft.com/office/drawing/2014/main" id="{DC957F41-F5F8-0F49-B996-2DE9869E9731}"/>
              </a:ext>
            </a:extLst>
          </p:cNvPr>
          <p:cNvPicPr>
            <a:picLocks noChangeAspect="1"/>
          </p:cNvPicPr>
          <p:nvPr/>
        </p:nvPicPr>
        <p:blipFill rotWithShape="1">
          <a:blip r:embed="rId2"/>
          <a:srcRect l="24084" r="16916"/>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23" name="Isosceles Triangle 22">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224822944"/>
      </p:ext>
    </p:extLst>
  </p:cSld>
  <p:clrMapOvr>
    <a:overrideClrMapping bg1="dk1" tx1="lt1" bg2="dk2" tx2="lt2" accent1="accent1" accent2="accent2" accent3="accent3" accent4="accent4" accent5="accent5" accent6="accent6" hlink="hlink" folHlink="folHlink"/>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1" name="Rectangle 20">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erson with a sunset in the background&#10;&#10;Description automatically generated">
            <a:extLst>
              <a:ext uri="{FF2B5EF4-FFF2-40B4-BE49-F238E27FC236}">
                <a16:creationId xmlns:a16="http://schemas.microsoft.com/office/drawing/2014/main" id="{FA2040DB-42FB-FC4C-83F2-5862BF4F65DD}"/>
              </a:ext>
            </a:extLst>
          </p:cNvPr>
          <p:cNvPicPr>
            <a:picLocks noChangeAspect="1"/>
          </p:cNvPicPr>
          <p:nvPr/>
        </p:nvPicPr>
        <p:blipFill>
          <a:blip r:embed="rId2"/>
          <a:stretch>
            <a:fillRect/>
          </a:stretch>
        </p:blipFill>
        <p:spPr>
          <a:xfrm>
            <a:off x="489002" y="480059"/>
            <a:ext cx="6120514" cy="5897879"/>
          </a:xfrm>
          <a:prstGeom prst="rect">
            <a:avLst/>
          </a:prstGeom>
        </p:spPr>
      </p:pic>
      <p:sp>
        <p:nvSpPr>
          <p:cNvPr id="4" name="TextBox 3">
            <a:extLst>
              <a:ext uri="{FF2B5EF4-FFF2-40B4-BE49-F238E27FC236}">
                <a16:creationId xmlns:a16="http://schemas.microsoft.com/office/drawing/2014/main" id="{C210B1F1-9FDF-DB46-910D-CDAF8A01FEF0}"/>
              </a:ext>
            </a:extLst>
          </p:cNvPr>
          <p:cNvSpPr txBox="1"/>
          <p:nvPr/>
        </p:nvSpPr>
        <p:spPr>
          <a:xfrm>
            <a:off x="6675999" y="540838"/>
            <a:ext cx="4954395" cy="6001643"/>
          </a:xfrm>
          <a:prstGeom prst="rect">
            <a:avLst/>
          </a:prstGeom>
          <a:noFill/>
        </p:spPr>
        <p:txBody>
          <a:bodyPr wrap="square" rtlCol="0">
            <a:spAutoFit/>
          </a:bodyPr>
          <a:lstStyle/>
          <a:p>
            <a:r>
              <a:rPr lang="en-GB" sz="2400" dirty="0">
                <a:cs typeface="Al Bayan Plain" pitchFamily="2" charset="-78"/>
              </a:rPr>
              <a:t>I would like to thank the Early Years team at UWTSD for the opportunity to do the John Muir award. It is an experience that has changed my mindset. It has motivated me to grasp every opportunity to explore, learn and share my knowledge with others. It has made me a better practitioner and helped me appreciate the beautiful world that we live in. </a:t>
            </a:r>
          </a:p>
          <a:p>
            <a:r>
              <a:rPr lang="en-GB" sz="2400" dirty="0">
                <a:cs typeface="Al Bayan Plain" pitchFamily="2" charset="-78"/>
              </a:rPr>
              <a:t>I hope you have enjoyed looking through my digital scrapbook.</a:t>
            </a:r>
          </a:p>
          <a:p>
            <a:r>
              <a:rPr lang="en-GB" sz="2400" dirty="0" err="1">
                <a:cs typeface="Al Bayan Plain" pitchFamily="2" charset="-78"/>
              </a:rPr>
              <a:t>Diolch</a:t>
            </a:r>
            <a:r>
              <a:rPr lang="en-GB" sz="2400" dirty="0">
                <a:cs typeface="Al Bayan Plain" pitchFamily="2" charset="-78"/>
              </a:rPr>
              <a:t>,</a:t>
            </a:r>
          </a:p>
          <a:p>
            <a:r>
              <a:rPr lang="en-GB" sz="2400" dirty="0">
                <a:cs typeface="Al Bayan Plain" pitchFamily="2" charset="-78"/>
              </a:rPr>
              <a:t>Leanna.</a:t>
            </a:r>
            <a:endParaRPr lang="en-GB" sz="2800" dirty="0">
              <a:cs typeface="Al Bayan Plain" pitchFamily="2" charset="-78"/>
            </a:endParaRPr>
          </a:p>
        </p:txBody>
      </p:sp>
    </p:spTree>
    <p:extLst>
      <p:ext uri="{BB962C8B-B14F-4D97-AF65-F5344CB8AC3E}">
        <p14:creationId xmlns:p14="http://schemas.microsoft.com/office/powerpoint/2010/main" val="1612408488"/>
      </p:ext>
    </p:extLst>
  </p:cSld>
  <p:clrMapOvr>
    <a:masterClrMapping/>
  </p:clrMapOvr>
  <p:transition spd="slow">
    <p:push dir="u"/>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0</TotalTime>
  <Words>1516</Words>
  <Application>Microsoft Macintosh PowerPoint</Application>
  <PresentationFormat>Widescreen</PresentationFormat>
  <Paragraphs>81</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Avenir Light</vt:lpstr>
      <vt:lpstr>Trebuchet MS</vt:lpstr>
      <vt:lpstr>Wingdings 3</vt:lpstr>
      <vt:lpstr>Facet</vt:lpstr>
      <vt:lpstr>Leanna Cresci </vt:lpstr>
      <vt:lpstr>The Experience…</vt:lpstr>
      <vt:lpstr>PowerPoint Presentation</vt:lpstr>
      <vt:lpstr>PowerPoint Presentation</vt:lpstr>
      <vt:lpstr>PowerPoint Presentation</vt:lpstr>
      <vt:lpstr>PowerPoint Presentation</vt:lpstr>
      <vt:lpstr>PowerPoint Presentation</vt:lpstr>
      <vt:lpstr>Orange tip butterfly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Leanna Cresci </dc:title>
  <dc:creator>Leanna Cresci (1807252)</dc:creator>
  <cp:lastModifiedBy>Leanna Cresci (1807252)</cp:lastModifiedBy>
  <cp:revision>2</cp:revision>
  <dcterms:created xsi:type="dcterms:W3CDTF">2020-06-09T10:59:49Z</dcterms:created>
  <dcterms:modified xsi:type="dcterms:W3CDTF">2020-06-09T11:00:31Z</dcterms:modified>
</cp:coreProperties>
</file>