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16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297" r:id="rId1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9819" autoAdjust="0"/>
  </p:normalViewPr>
  <p:slideViewPr>
    <p:cSldViewPr>
      <p:cViewPr>
        <p:scale>
          <a:sx n="99" d="100"/>
          <a:sy n="99" d="100"/>
        </p:scale>
        <p:origin x="-324" y="-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508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14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79690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257676" cy="498317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7266" y="1142984"/>
            <a:ext cx="4233890" cy="498317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472518" cy="797226"/>
          </a:xfrm>
        </p:spPr>
        <p:txBody>
          <a:bodyPr anchor="ctr"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543956" cy="498317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65.54.113.26/Publication/14414414/principles-of-survey-research-part-1-turning-lemons-into-lemonad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jcmc.indiana.edu/vol6/issue2/sheehan.html" TargetMode="External"/><Relationship Id="rId4" Type="http://schemas.openxmlformats.org/officeDocument/2006/relationships/hyperlink" Target="http://65.54.113.26/Publication/14414422/principles-of-survey-research-part-2-designing-a-surv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M2X8629</a:t>
            </a:r>
          </a:p>
          <a:p>
            <a:r>
              <a:rPr lang="en-GB" dirty="0" smtClean="0"/>
              <a:t>Lecture 13</a:t>
            </a:r>
          </a:p>
          <a:p>
            <a:r>
              <a:rPr lang="en-GB" smtClean="0"/>
              <a:t>Survey </a:t>
            </a:r>
            <a:r>
              <a:rPr lang="en-GB" dirty="0" smtClean="0"/>
              <a:t>Design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Surveys and 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(although not all) projects and almost all dissertations will involve a survey in some manner</a:t>
            </a:r>
          </a:p>
          <a:p>
            <a:endParaRPr lang="en-GB" dirty="0" smtClean="0"/>
          </a:p>
          <a:p>
            <a:r>
              <a:rPr lang="en-GB" dirty="0" smtClean="0"/>
              <a:t>A survey is not just a questionnaire, but rather a system for collecting information</a:t>
            </a:r>
          </a:p>
          <a:p>
            <a:endParaRPr lang="en-GB" dirty="0" smtClean="0"/>
          </a:p>
          <a:p>
            <a:r>
              <a:rPr lang="en-GB" dirty="0" smtClean="0"/>
              <a:t>This information may be used to </a:t>
            </a:r>
            <a:r>
              <a:rPr lang="en-GB" dirty="0" smtClean="0">
                <a:solidFill>
                  <a:srgbClr val="FFC000"/>
                </a:solidFill>
              </a:rPr>
              <a:t>describe, compare or explain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00B0F0"/>
                </a:solidFill>
              </a:rPr>
              <a:t>knowledge, attitudes and behaviour</a:t>
            </a:r>
          </a:p>
          <a:p>
            <a:endParaRPr lang="en-GB" dirty="0" smtClean="0"/>
          </a:p>
          <a:p>
            <a:r>
              <a:rPr lang="en-GB" dirty="0" smtClean="0"/>
              <a:t>The questionnaire is the </a:t>
            </a:r>
            <a:r>
              <a:rPr lang="en-GB" i="1" dirty="0" smtClean="0"/>
              <a:t>survey instrument </a:t>
            </a:r>
            <a:r>
              <a:rPr lang="en-GB" dirty="0" smtClean="0"/>
              <a:t>used to collect that information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Survey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survey instrument is part of a larger process that has many clearly-defined activities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Setting specific, measurable objectives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Planning and scheduling the survey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Ensuring that appropriate resources are available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Designing the survey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Preparing the data collection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Validating the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Selecting participants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Administering and scoring the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Analysing the data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Reporting the results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14974"/>
          </a:xfrm>
        </p:spPr>
        <p:txBody>
          <a:bodyPr>
            <a:normAutofit/>
          </a:bodyPr>
          <a:lstStyle/>
          <a:p>
            <a:r>
              <a:rPr lang="en-GB" dirty="0" smtClean="0"/>
              <a:t>Surveys come in several different types</a:t>
            </a:r>
          </a:p>
          <a:p>
            <a:r>
              <a:rPr lang="en-GB" dirty="0" smtClean="0"/>
              <a:t>Supervised surveys</a:t>
            </a:r>
          </a:p>
          <a:p>
            <a:pPr lvl="1"/>
            <a:r>
              <a:rPr lang="en-GB" dirty="0" smtClean="0"/>
              <a:t>Assign a supervisor to gather the information</a:t>
            </a:r>
          </a:p>
          <a:p>
            <a:pPr lvl="1"/>
            <a:r>
              <a:rPr lang="en-GB" dirty="0" smtClean="0"/>
              <a:t>The supervisor can work with either a single subject or a group of subjects at the same time</a:t>
            </a:r>
          </a:p>
          <a:p>
            <a:r>
              <a:rPr lang="en-GB" dirty="0" smtClean="0"/>
              <a:t>Semi-supervised</a:t>
            </a:r>
          </a:p>
          <a:p>
            <a:pPr lvl="1"/>
            <a:r>
              <a:rPr lang="en-GB" dirty="0" smtClean="0"/>
              <a:t>The researcher explains the objectives and the format, then lets the subjects provide information on their own</a:t>
            </a:r>
          </a:p>
          <a:p>
            <a:r>
              <a:rPr lang="en-GB" dirty="0" smtClean="0"/>
              <a:t>Unsupervised</a:t>
            </a:r>
          </a:p>
          <a:p>
            <a:pPr lvl="1"/>
            <a:r>
              <a:rPr lang="en-GB" dirty="0" smtClean="0"/>
              <a:t>The researcher sends out a list of questions to the subjects and expects them to return the completed forms</a:t>
            </a:r>
          </a:p>
          <a:p>
            <a:pPr lvl="1"/>
            <a:r>
              <a:rPr lang="en-GB" dirty="0" smtClean="0"/>
              <a:t>Online survey tools such as </a:t>
            </a:r>
            <a:r>
              <a:rPr lang="en-GB" dirty="0" err="1" smtClean="0"/>
              <a:t>SurveyMonkey</a:t>
            </a:r>
            <a:r>
              <a:rPr lang="en-GB" dirty="0" smtClean="0"/>
              <a:t> (www.surveymonkey.com)  are often used for unsupervised surveys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as important to define survey objectives as it is to define overall project/dissertation objectives</a:t>
            </a:r>
          </a:p>
          <a:p>
            <a:endParaRPr lang="en-GB" dirty="0" smtClean="0"/>
          </a:p>
          <a:p>
            <a:r>
              <a:rPr lang="en-GB" dirty="0" smtClean="0"/>
              <a:t>Each objective is a statement of the survey’s expected outcome</a:t>
            </a:r>
          </a:p>
          <a:p>
            <a:endParaRPr lang="en-GB" dirty="0" smtClean="0"/>
          </a:p>
          <a:p>
            <a:r>
              <a:rPr lang="en-GB" dirty="0" smtClean="0"/>
              <a:t>The statement of objectives must include definitions of all potentially ambiguous terms</a:t>
            </a:r>
          </a:p>
          <a:p>
            <a:pPr lvl="1"/>
            <a:r>
              <a:rPr lang="en-GB" dirty="0" smtClean="0"/>
              <a:t>This helps the researcher to avoid confusing the respondents</a:t>
            </a:r>
          </a:p>
          <a:p>
            <a:pPr lvl="1"/>
            <a:r>
              <a:rPr lang="en-GB" dirty="0" smtClean="0"/>
              <a:t>It also forces the researcher to think carefully about what the survey is trying to do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how are survey objectives identified?</a:t>
            </a:r>
          </a:p>
          <a:p>
            <a:endParaRPr lang="en-GB" dirty="0" smtClean="0"/>
          </a:p>
          <a:p>
            <a:r>
              <a:rPr lang="en-GB" dirty="0" smtClean="0"/>
              <a:t>They may be derived from</a:t>
            </a:r>
          </a:p>
          <a:p>
            <a:pPr lvl="1"/>
            <a:r>
              <a:rPr lang="en-GB" dirty="0" smtClean="0"/>
              <a:t>A perceived need – the need to know if people think that this software is better than that software</a:t>
            </a:r>
          </a:p>
          <a:p>
            <a:pPr lvl="1"/>
            <a:r>
              <a:rPr lang="en-GB" dirty="0" smtClean="0"/>
              <a:t>A question raised by a literature review – what do people do when faced with particular situations?</a:t>
            </a:r>
          </a:p>
          <a:p>
            <a:pPr lvl="1"/>
            <a:r>
              <a:rPr lang="en-GB" dirty="0" smtClean="0"/>
              <a:t>Asking experts – if you want to plan a survey on how people do software testing then it helps to ask software testing experts about the tools and technologies that might be used</a:t>
            </a:r>
          </a:p>
          <a:p>
            <a:pPr>
              <a:buNone/>
            </a:pP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essential that survey objectives are </a:t>
            </a:r>
            <a:r>
              <a:rPr lang="en-GB" i="1" dirty="0" smtClean="0"/>
              <a:t>clear</a:t>
            </a:r>
            <a:r>
              <a:rPr lang="en-GB" dirty="0" smtClean="0"/>
              <a:t> and </a:t>
            </a:r>
            <a:r>
              <a:rPr lang="en-GB" i="1" dirty="0" smtClean="0"/>
              <a:t>measurable</a:t>
            </a:r>
          </a:p>
          <a:p>
            <a:pPr lvl="1"/>
            <a:r>
              <a:rPr lang="en-GB" dirty="0" smtClean="0"/>
              <a:t>All subsequent activities in the survey process are based on the survey objectives</a:t>
            </a:r>
          </a:p>
          <a:p>
            <a:endParaRPr lang="en-GB" dirty="0" smtClean="0"/>
          </a:p>
          <a:p>
            <a:r>
              <a:rPr lang="en-GB" dirty="0" smtClean="0"/>
              <a:t>The objectives determine what the survey will ask, who will be asked, and how the information will be collected</a:t>
            </a:r>
          </a:p>
          <a:p>
            <a:r>
              <a:rPr lang="en-GB" dirty="0" smtClean="0"/>
              <a:t>They are often phrased as research questions or hypotheses, and so help identify the dependent and independent variables of the investigation</a:t>
            </a:r>
          </a:p>
          <a:p>
            <a:r>
              <a:rPr lang="en-GB" dirty="0" smtClean="0"/>
              <a:t>They confirm that a survey is the right way to do this research</a:t>
            </a:r>
          </a:p>
          <a:p>
            <a:pPr lvl="1"/>
            <a:r>
              <a:rPr lang="en-GB" dirty="0" smtClean="0"/>
              <a:t>If the survey objectives are fuzzy, then maybe a survey isn’t the best way to do this research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Designing a survey is like designing an experiment</a:t>
            </a:r>
          </a:p>
          <a:p>
            <a:r>
              <a:rPr lang="en-GB" dirty="0" smtClean="0"/>
              <a:t>The design must match the objectives so that the survey data and analysis answer the questions that are posed in the objectives</a:t>
            </a:r>
          </a:p>
          <a:p>
            <a:endParaRPr lang="en-GB" dirty="0" smtClean="0"/>
          </a:p>
          <a:p>
            <a:r>
              <a:rPr lang="en-GB" dirty="0" smtClean="0"/>
              <a:t>Normally a survey has one of two goals</a:t>
            </a:r>
          </a:p>
          <a:p>
            <a:pPr lvl="1"/>
            <a:r>
              <a:rPr lang="en-GB" dirty="0" smtClean="0"/>
              <a:t>The survey is to describe a phenomenon of interest – in this case the survey has a descriptive design</a:t>
            </a:r>
          </a:p>
          <a:p>
            <a:pPr lvl="1"/>
            <a:r>
              <a:rPr lang="en-GB" dirty="0" smtClean="0"/>
              <a:t>The survey aims to assess the impact of something – in this case the survey has an experimental design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design may be simple or complex, but it must be an effective way of obtaining the information we need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Descriptive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three types of descriptive design:</a:t>
            </a:r>
          </a:p>
          <a:p>
            <a:pPr lvl="1"/>
            <a:r>
              <a:rPr lang="en-GB" dirty="0" smtClean="0"/>
              <a:t>Cross-sectional</a:t>
            </a:r>
          </a:p>
          <a:p>
            <a:pPr lvl="1"/>
            <a:r>
              <a:rPr lang="en-GB" dirty="0" smtClean="0"/>
              <a:t>Cohort</a:t>
            </a:r>
          </a:p>
          <a:p>
            <a:pPr lvl="1"/>
            <a:r>
              <a:rPr lang="en-GB" dirty="0" smtClean="0"/>
              <a:t>Case control</a:t>
            </a:r>
          </a:p>
          <a:p>
            <a:r>
              <a:rPr lang="en-GB" dirty="0" smtClean="0"/>
              <a:t>Cross-sectional</a:t>
            </a:r>
          </a:p>
          <a:p>
            <a:pPr lvl="1"/>
            <a:r>
              <a:rPr lang="en-GB" dirty="0" smtClean="0"/>
              <a:t>Participants are asked for information at one fixed point in time</a:t>
            </a:r>
          </a:p>
          <a:p>
            <a:r>
              <a:rPr lang="en-GB" dirty="0" smtClean="0"/>
              <a:t>Cohort</a:t>
            </a:r>
          </a:p>
          <a:p>
            <a:pPr lvl="1"/>
            <a:r>
              <a:rPr lang="en-GB" dirty="0" smtClean="0"/>
              <a:t>This provides information about changes in a specific population (effectively a longitudinal study)</a:t>
            </a:r>
          </a:p>
          <a:p>
            <a:r>
              <a:rPr lang="en-GB" dirty="0" smtClean="0"/>
              <a:t>Case control</a:t>
            </a:r>
          </a:p>
          <a:p>
            <a:pPr lvl="1"/>
            <a:r>
              <a:rPr lang="en-GB" dirty="0" smtClean="0"/>
              <a:t>This is a retrospective study, where participants are asked about their previous experiences in order to help explain a current phenomenon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Experimental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five types of experimental design, each of which allows us to test a particular type of hypothesis</a:t>
            </a:r>
          </a:p>
          <a:p>
            <a:endParaRPr lang="en-GB" dirty="0" smtClean="0"/>
          </a:p>
          <a:p>
            <a:r>
              <a:rPr lang="en-GB" dirty="0" smtClean="0"/>
              <a:t>Concurrent control studies with random assignation of participants</a:t>
            </a:r>
          </a:p>
          <a:p>
            <a:pPr lvl="1"/>
            <a:r>
              <a:rPr lang="en-GB" dirty="0" smtClean="0"/>
              <a:t>Participants randomly assigned to groups and each group is treated differently</a:t>
            </a:r>
          </a:p>
          <a:p>
            <a:r>
              <a:rPr lang="en-GB" dirty="0" smtClean="0"/>
              <a:t> Concurrent control studies with non-random assignation of participants</a:t>
            </a:r>
          </a:p>
          <a:p>
            <a:pPr lvl="1"/>
            <a:r>
              <a:rPr lang="en-GB" dirty="0" smtClean="0"/>
              <a:t>Participants may already be in sensible groups, and each group is treated differently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Experimental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Self-control studies</a:t>
            </a:r>
          </a:p>
          <a:p>
            <a:pPr lvl="1"/>
            <a:r>
              <a:rPr lang="en-GB" dirty="0" smtClean="0"/>
              <a:t>These are effectively longitudinal studies where the subject takes part in the survey before and after something happens</a:t>
            </a:r>
          </a:p>
          <a:p>
            <a:endParaRPr lang="en-GB" dirty="0" smtClean="0"/>
          </a:p>
          <a:p>
            <a:r>
              <a:rPr lang="en-GB" dirty="0" smtClean="0"/>
              <a:t>Historical control studies</a:t>
            </a:r>
          </a:p>
          <a:p>
            <a:pPr lvl="1"/>
            <a:r>
              <a:rPr lang="en-GB" dirty="0" smtClean="0"/>
              <a:t>Comparisons between or among groups are based on data collected in other previous surveys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Studies using a combination of techniques</a:t>
            </a:r>
          </a:p>
          <a:p>
            <a:pPr lvl="1"/>
            <a:r>
              <a:rPr lang="en-GB" dirty="0" smtClean="0"/>
              <a:t>Studies which use two or more of the techniques given above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It’s not usually cost-effective (or even possible) to survey the entire population</a:t>
            </a:r>
          </a:p>
          <a:p>
            <a:r>
              <a:rPr lang="en-GB" dirty="0" smtClean="0"/>
              <a:t>Instead we survey a subset or </a:t>
            </a:r>
            <a:r>
              <a:rPr lang="en-GB" i="1" dirty="0" smtClean="0"/>
              <a:t>sample</a:t>
            </a:r>
            <a:r>
              <a:rPr lang="en-GB" dirty="0" smtClean="0"/>
              <a:t>, in the hope that their responses will accurately reflect those of the whole population</a:t>
            </a:r>
          </a:p>
          <a:p>
            <a:r>
              <a:rPr lang="en-GB" dirty="0" smtClean="0"/>
              <a:t>It is therefore important to pick a sample who are truly representative of the population we want to survey</a:t>
            </a:r>
          </a:p>
          <a:p>
            <a:r>
              <a:rPr lang="en-GB" dirty="0" smtClean="0"/>
              <a:t>In general, it is better to have a small group that accurately reflects the population than a large group that doesn’t</a:t>
            </a:r>
          </a:p>
          <a:p>
            <a:r>
              <a:rPr lang="en-GB" dirty="0" smtClean="0"/>
              <a:t>How to select a sample will be covered later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rate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Not every subject will respond to the survey</a:t>
            </a:r>
          </a:p>
          <a:p>
            <a:r>
              <a:rPr lang="en-GB" dirty="0" smtClean="0"/>
              <a:t>The proportion of people who </a:t>
            </a:r>
            <a:r>
              <a:rPr lang="en-GB" i="1" dirty="0" smtClean="0"/>
              <a:t>do</a:t>
            </a:r>
            <a:r>
              <a:rPr lang="en-GB" dirty="0" smtClean="0"/>
              <a:t> respond is known as the </a:t>
            </a:r>
            <a:r>
              <a:rPr lang="en-GB" i="1" dirty="0" smtClean="0"/>
              <a:t>response rate</a:t>
            </a:r>
            <a:endParaRPr lang="en-GB" dirty="0" smtClean="0"/>
          </a:p>
          <a:p>
            <a:r>
              <a:rPr lang="en-GB" dirty="0" smtClean="0"/>
              <a:t>If there is a low response rate then the validity of the survey can be severely compromised</a:t>
            </a:r>
          </a:p>
          <a:p>
            <a:pPr lvl="1"/>
            <a:r>
              <a:rPr lang="en-GB" dirty="0" smtClean="0"/>
              <a:t>If we know why a response rate is low, but still believe that the responding group accurately reflect the target population then this is okay</a:t>
            </a:r>
          </a:p>
          <a:p>
            <a:pPr lvl="1"/>
            <a:r>
              <a:rPr lang="en-GB" dirty="0" smtClean="0"/>
              <a:t>If we don’t know why the response rate is low then we cannot be sure that the sample does still accurately reflect the target population</a:t>
            </a:r>
          </a:p>
          <a:p>
            <a:r>
              <a:rPr lang="en-GB" dirty="0" smtClean="0"/>
              <a:t>Email survey response rates are generally very low, but can be increased by </a:t>
            </a:r>
            <a:r>
              <a:rPr lang="en-GB" i="1" dirty="0" smtClean="0"/>
              <a:t>over-sampling, </a:t>
            </a:r>
            <a:r>
              <a:rPr lang="en-GB" dirty="0" smtClean="0"/>
              <a:t>i.e. sending the questionnaire out to more people than we actually need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Next lecture: Constructing the survey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Homework: Read</a:t>
            </a:r>
          </a:p>
          <a:p>
            <a:pPr lvl="1">
              <a:buNone/>
            </a:pPr>
            <a:r>
              <a:rPr lang="en-GB" sz="1800" u="sng" dirty="0" smtClean="0">
                <a:hlinkClick r:id="rId3"/>
              </a:rPr>
              <a:t>Principles of survey research part 1: turning lemons into lemonade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Barbara A. </a:t>
            </a:r>
            <a:r>
              <a:rPr lang="en-GB" sz="1800" dirty="0" err="1" smtClean="0"/>
              <a:t>Kitchenham</a:t>
            </a:r>
            <a:r>
              <a:rPr lang="en-GB" sz="1800" dirty="0" smtClean="0"/>
              <a:t>, Shari Lawrence </a:t>
            </a:r>
            <a:r>
              <a:rPr lang="en-GB" sz="1800" dirty="0" err="1" smtClean="0"/>
              <a:t>Pfleeger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ACM </a:t>
            </a:r>
            <a:r>
              <a:rPr lang="en-GB" sz="1800" dirty="0" err="1" smtClean="0"/>
              <a:t>Sigsoft</a:t>
            </a:r>
            <a:r>
              <a:rPr lang="en-GB" sz="1800" dirty="0" smtClean="0"/>
              <a:t> Software Engineering Notes , vol. 26, no. 6, pp. 16-18, 2001</a:t>
            </a:r>
          </a:p>
          <a:p>
            <a:pPr lvl="1">
              <a:buNone/>
            </a:pPr>
            <a:r>
              <a:rPr lang="en-GB" sz="1800" u="sng" dirty="0" smtClean="0">
                <a:hlinkClick r:id="rId4"/>
              </a:rPr>
              <a:t>Principles of survey research part 2: designing a survey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Barbara A. </a:t>
            </a:r>
            <a:r>
              <a:rPr lang="en-GB" sz="1800" dirty="0" err="1" smtClean="0"/>
              <a:t>Kitchenham</a:t>
            </a:r>
            <a:r>
              <a:rPr lang="en-GB" sz="1800" dirty="0" smtClean="0"/>
              <a:t>, Shari Lawrence </a:t>
            </a:r>
            <a:r>
              <a:rPr lang="en-GB" sz="1800" dirty="0" err="1" smtClean="0"/>
              <a:t>Pfleeger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ACM </a:t>
            </a:r>
            <a:r>
              <a:rPr lang="en-GB" sz="1800" dirty="0" err="1" smtClean="0"/>
              <a:t>Sigsoft</a:t>
            </a:r>
            <a:r>
              <a:rPr lang="en-GB" sz="1800" dirty="0" smtClean="0"/>
              <a:t> Software Engineering Notes , vol. 27, no. 1, pp. 18-20, 2002</a:t>
            </a:r>
          </a:p>
          <a:p>
            <a:pPr lvl="1">
              <a:buNone/>
            </a:pPr>
            <a:r>
              <a:rPr lang="en-GB" sz="1800" dirty="0" smtClean="0">
                <a:hlinkClick r:id="rId5"/>
              </a:rPr>
              <a:t>E-mail Survey Response Rates: A Review</a:t>
            </a:r>
            <a:endParaRPr lang="en-GB" sz="1800" dirty="0" smtClean="0"/>
          </a:p>
          <a:p>
            <a:pPr lvl="1">
              <a:buNone/>
            </a:pPr>
            <a:r>
              <a:rPr lang="en-GB" sz="1800" dirty="0" smtClean="0"/>
              <a:t>Kim Sheehan</a:t>
            </a:r>
          </a:p>
          <a:p>
            <a:pPr lvl="1">
              <a:buNone/>
            </a:pPr>
            <a:r>
              <a:rPr lang="en-GB" sz="1800" dirty="0" smtClean="0"/>
              <a:t>Journal of Computer-Mediated Communication, vol. 6, no. 2, 2001</a:t>
            </a:r>
          </a:p>
          <a:p>
            <a:pPr lvl="1">
              <a:buNone/>
            </a:pPr>
            <a:endParaRPr lang="en-GB" sz="1800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12642</TotalTime>
  <Words>1003</Words>
  <Application>Microsoft Office PowerPoint</Application>
  <PresentationFormat>On-screen Show (4:3)</PresentationFormat>
  <Paragraphs>134</Paragraphs>
  <Slides>14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Technic</vt:lpstr>
      <vt:lpstr>Research &amp; Development Methods</vt:lpstr>
      <vt:lpstr>Surveys and questionnaires</vt:lpstr>
      <vt:lpstr>The Survey Process</vt:lpstr>
      <vt:lpstr>Survey Types</vt:lpstr>
      <vt:lpstr>Survey objectives</vt:lpstr>
      <vt:lpstr>Survey objectives</vt:lpstr>
      <vt:lpstr>Survey objectives</vt:lpstr>
      <vt:lpstr>Survey design</vt:lpstr>
      <vt:lpstr>Descriptive designs</vt:lpstr>
      <vt:lpstr>Experimental designs</vt:lpstr>
      <vt:lpstr>Experimental designs</vt:lpstr>
      <vt:lpstr>Sample size</vt:lpstr>
      <vt:lpstr>Response rate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Gareth</cp:lastModifiedBy>
  <cp:revision>1099</cp:revision>
  <dcterms:created xsi:type="dcterms:W3CDTF">2006-01-28T12:00:35Z</dcterms:created>
  <dcterms:modified xsi:type="dcterms:W3CDTF">2013-11-06T19:26:50Z</dcterms:modified>
</cp:coreProperties>
</file>