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74" r:id="rId3"/>
    <p:sldId id="275" r:id="rId4"/>
    <p:sldId id="276" r:id="rId5"/>
    <p:sldId id="277" r:id="rId6"/>
    <p:sldId id="278" r:id="rId7"/>
    <p:sldId id="279" r:id="rId8"/>
    <p:sldId id="280" r:id="rId9"/>
    <p:sldId id="281" r:id="rId10"/>
    <p:sldId id="282" r:id="rId11"/>
    <p:sldId id="283" r:id="rId12"/>
    <p:sldId id="284" r:id="rId13"/>
    <p:sldId id="259" r:id="rId14"/>
    <p:sldId id="257" r:id="rId15"/>
    <p:sldId id="258" r:id="rId16"/>
    <p:sldId id="261" r:id="rId17"/>
    <p:sldId id="292"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 id="285" r:id="rId31"/>
    <p:sldId id="286" r:id="rId32"/>
    <p:sldId id="287" r:id="rId33"/>
    <p:sldId id="288" r:id="rId34"/>
    <p:sldId id="289" r:id="rId35"/>
    <p:sldId id="290" r:id="rId36"/>
    <p:sldId id="291"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81A88-BFBA-4262-B11E-7EDE9603068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30B38D1-7164-439A-BCEB-096A5AA7ACEB}">
      <dgm:prSet/>
      <dgm:spPr/>
      <dgm:t>
        <a:bodyPr/>
        <a:lstStyle/>
        <a:p>
          <a:r>
            <a:rPr lang="en-GB"/>
            <a:t>•A group of 4 young girl referred to prevent due to mispronouncing “CUCUMBER” as “COOKERBOMB” (Thomas, 2022).</a:t>
          </a:r>
          <a:endParaRPr lang="en-US"/>
        </a:p>
      </dgm:t>
    </dgm:pt>
    <dgm:pt modelId="{C999F707-19DC-49E4-B231-ADD2535454A3}" type="parTrans" cxnId="{84D2ED40-A7F8-4E07-9C38-FCA5833174CC}">
      <dgm:prSet/>
      <dgm:spPr/>
      <dgm:t>
        <a:bodyPr/>
        <a:lstStyle/>
        <a:p>
          <a:endParaRPr lang="en-US"/>
        </a:p>
      </dgm:t>
    </dgm:pt>
    <dgm:pt modelId="{09CD26C3-42B5-48B4-8361-17BA06AAA937}" type="sibTrans" cxnId="{84D2ED40-A7F8-4E07-9C38-FCA5833174CC}">
      <dgm:prSet/>
      <dgm:spPr/>
      <dgm:t>
        <a:bodyPr/>
        <a:lstStyle/>
        <a:p>
          <a:endParaRPr lang="en-US"/>
        </a:p>
      </dgm:t>
    </dgm:pt>
    <dgm:pt modelId="{451FCED3-7C99-4259-A0BE-A293738C836F}">
      <dgm:prSet/>
      <dgm:spPr/>
      <dgm:t>
        <a:bodyPr/>
        <a:lstStyle/>
        <a:p>
          <a:r>
            <a:rPr lang="en-GB"/>
            <a:t>•Welsh women stopped at airport and questioned about suspected involvement with Kurdish Political Party, PKK (O’Brien. 2023).</a:t>
          </a:r>
          <a:endParaRPr lang="en-US"/>
        </a:p>
      </dgm:t>
    </dgm:pt>
    <dgm:pt modelId="{C83EBB1E-B8D0-4FD9-8DA1-505BAEBEF8C0}" type="parTrans" cxnId="{F8948C42-BE27-491C-8B7A-D60DE199B3E7}">
      <dgm:prSet/>
      <dgm:spPr/>
      <dgm:t>
        <a:bodyPr/>
        <a:lstStyle/>
        <a:p>
          <a:endParaRPr lang="en-US"/>
        </a:p>
      </dgm:t>
    </dgm:pt>
    <dgm:pt modelId="{28A96E94-BA03-41EC-9BF5-718FCBB525FB}" type="sibTrans" cxnId="{F8948C42-BE27-491C-8B7A-D60DE199B3E7}">
      <dgm:prSet/>
      <dgm:spPr/>
      <dgm:t>
        <a:bodyPr/>
        <a:lstStyle/>
        <a:p>
          <a:endParaRPr lang="en-US"/>
        </a:p>
      </dgm:t>
    </dgm:pt>
    <dgm:pt modelId="{411C0A14-5BFC-4018-AB9B-C59D1F63BF67}" type="pres">
      <dgm:prSet presAssocID="{38381A88-BFBA-4262-B11E-7EDE9603068E}" presName="hierChild1" presStyleCnt="0">
        <dgm:presLayoutVars>
          <dgm:chPref val="1"/>
          <dgm:dir/>
          <dgm:animOne val="branch"/>
          <dgm:animLvl val="lvl"/>
          <dgm:resizeHandles/>
        </dgm:presLayoutVars>
      </dgm:prSet>
      <dgm:spPr/>
    </dgm:pt>
    <dgm:pt modelId="{6D49D8E3-F39B-43DB-8139-F9884D0FBE59}" type="pres">
      <dgm:prSet presAssocID="{A30B38D1-7164-439A-BCEB-096A5AA7ACEB}" presName="hierRoot1" presStyleCnt="0"/>
      <dgm:spPr/>
    </dgm:pt>
    <dgm:pt modelId="{4BAEF3A5-7040-4A4D-BA35-CCC37C5C3060}" type="pres">
      <dgm:prSet presAssocID="{A30B38D1-7164-439A-BCEB-096A5AA7ACEB}" presName="composite" presStyleCnt="0"/>
      <dgm:spPr/>
    </dgm:pt>
    <dgm:pt modelId="{340E9631-A828-4ACA-937F-D72B88B39293}" type="pres">
      <dgm:prSet presAssocID="{A30B38D1-7164-439A-BCEB-096A5AA7ACEB}" presName="background" presStyleLbl="node0" presStyleIdx="0" presStyleCnt="2"/>
      <dgm:spPr/>
    </dgm:pt>
    <dgm:pt modelId="{70AC80AE-48F9-4A90-B7EA-7465598C6C8C}" type="pres">
      <dgm:prSet presAssocID="{A30B38D1-7164-439A-BCEB-096A5AA7ACEB}" presName="text" presStyleLbl="fgAcc0" presStyleIdx="0" presStyleCnt="2">
        <dgm:presLayoutVars>
          <dgm:chPref val="3"/>
        </dgm:presLayoutVars>
      </dgm:prSet>
      <dgm:spPr/>
    </dgm:pt>
    <dgm:pt modelId="{30137CA5-0938-4FC9-A69B-634669627137}" type="pres">
      <dgm:prSet presAssocID="{A30B38D1-7164-439A-BCEB-096A5AA7ACEB}" presName="hierChild2" presStyleCnt="0"/>
      <dgm:spPr/>
    </dgm:pt>
    <dgm:pt modelId="{10BC067A-9101-47A1-B474-78164FEB5E51}" type="pres">
      <dgm:prSet presAssocID="{451FCED3-7C99-4259-A0BE-A293738C836F}" presName="hierRoot1" presStyleCnt="0"/>
      <dgm:spPr/>
    </dgm:pt>
    <dgm:pt modelId="{630F9320-D47C-4DCA-BE56-D83AD8857F2F}" type="pres">
      <dgm:prSet presAssocID="{451FCED3-7C99-4259-A0BE-A293738C836F}" presName="composite" presStyleCnt="0"/>
      <dgm:spPr/>
    </dgm:pt>
    <dgm:pt modelId="{D12F68DF-5C40-4E7C-9980-F2B535B99A44}" type="pres">
      <dgm:prSet presAssocID="{451FCED3-7C99-4259-A0BE-A293738C836F}" presName="background" presStyleLbl="node0" presStyleIdx="1" presStyleCnt="2"/>
      <dgm:spPr/>
    </dgm:pt>
    <dgm:pt modelId="{F0F5A350-4529-4AE5-A6B3-8F081C3E0447}" type="pres">
      <dgm:prSet presAssocID="{451FCED3-7C99-4259-A0BE-A293738C836F}" presName="text" presStyleLbl="fgAcc0" presStyleIdx="1" presStyleCnt="2">
        <dgm:presLayoutVars>
          <dgm:chPref val="3"/>
        </dgm:presLayoutVars>
      </dgm:prSet>
      <dgm:spPr/>
    </dgm:pt>
    <dgm:pt modelId="{EF40EA0D-0F25-4918-825B-ACB6516E7606}" type="pres">
      <dgm:prSet presAssocID="{451FCED3-7C99-4259-A0BE-A293738C836F}" presName="hierChild2" presStyleCnt="0"/>
      <dgm:spPr/>
    </dgm:pt>
  </dgm:ptLst>
  <dgm:cxnLst>
    <dgm:cxn modelId="{7030E22C-297B-4FF5-BD15-57DF28F7A670}" type="presOf" srcId="{A30B38D1-7164-439A-BCEB-096A5AA7ACEB}" destId="{70AC80AE-48F9-4A90-B7EA-7465598C6C8C}" srcOrd="0" destOrd="0" presId="urn:microsoft.com/office/officeart/2005/8/layout/hierarchy1"/>
    <dgm:cxn modelId="{84D2ED40-A7F8-4E07-9C38-FCA5833174CC}" srcId="{38381A88-BFBA-4262-B11E-7EDE9603068E}" destId="{A30B38D1-7164-439A-BCEB-096A5AA7ACEB}" srcOrd="0" destOrd="0" parTransId="{C999F707-19DC-49E4-B231-ADD2535454A3}" sibTransId="{09CD26C3-42B5-48B4-8361-17BA06AAA937}"/>
    <dgm:cxn modelId="{F8948C42-BE27-491C-8B7A-D60DE199B3E7}" srcId="{38381A88-BFBA-4262-B11E-7EDE9603068E}" destId="{451FCED3-7C99-4259-A0BE-A293738C836F}" srcOrd="1" destOrd="0" parTransId="{C83EBB1E-B8D0-4FD9-8DA1-505BAEBEF8C0}" sibTransId="{28A96E94-BA03-41EC-9BF5-718FCBB525FB}"/>
    <dgm:cxn modelId="{B13A7D57-D933-45AF-8040-9C8D70729062}" type="presOf" srcId="{38381A88-BFBA-4262-B11E-7EDE9603068E}" destId="{411C0A14-5BFC-4018-AB9B-C59D1F63BF67}" srcOrd="0" destOrd="0" presId="urn:microsoft.com/office/officeart/2005/8/layout/hierarchy1"/>
    <dgm:cxn modelId="{9A34D784-9A92-4FC8-BB49-9ED3D9D7394C}" type="presOf" srcId="{451FCED3-7C99-4259-A0BE-A293738C836F}" destId="{F0F5A350-4529-4AE5-A6B3-8F081C3E0447}" srcOrd="0" destOrd="0" presId="urn:microsoft.com/office/officeart/2005/8/layout/hierarchy1"/>
    <dgm:cxn modelId="{C646A6D7-3345-4890-A9E4-5B0C487E1D71}" type="presParOf" srcId="{411C0A14-5BFC-4018-AB9B-C59D1F63BF67}" destId="{6D49D8E3-F39B-43DB-8139-F9884D0FBE59}" srcOrd="0" destOrd="0" presId="urn:microsoft.com/office/officeart/2005/8/layout/hierarchy1"/>
    <dgm:cxn modelId="{5147254B-AD8C-4DC4-AA0F-BFE7109A3C80}" type="presParOf" srcId="{6D49D8E3-F39B-43DB-8139-F9884D0FBE59}" destId="{4BAEF3A5-7040-4A4D-BA35-CCC37C5C3060}" srcOrd="0" destOrd="0" presId="urn:microsoft.com/office/officeart/2005/8/layout/hierarchy1"/>
    <dgm:cxn modelId="{EE068E47-E0B0-47B2-869C-E69722D42650}" type="presParOf" srcId="{4BAEF3A5-7040-4A4D-BA35-CCC37C5C3060}" destId="{340E9631-A828-4ACA-937F-D72B88B39293}" srcOrd="0" destOrd="0" presId="urn:microsoft.com/office/officeart/2005/8/layout/hierarchy1"/>
    <dgm:cxn modelId="{83BFBF8C-B285-4C23-B690-857C0338BEB0}" type="presParOf" srcId="{4BAEF3A5-7040-4A4D-BA35-CCC37C5C3060}" destId="{70AC80AE-48F9-4A90-B7EA-7465598C6C8C}" srcOrd="1" destOrd="0" presId="urn:microsoft.com/office/officeart/2005/8/layout/hierarchy1"/>
    <dgm:cxn modelId="{7F21F53C-A65A-4973-89BA-445E01279E24}" type="presParOf" srcId="{6D49D8E3-F39B-43DB-8139-F9884D0FBE59}" destId="{30137CA5-0938-4FC9-A69B-634669627137}" srcOrd="1" destOrd="0" presId="urn:microsoft.com/office/officeart/2005/8/layout/hierarchy1"/>
    <dgm:cxn modelId="{4CDBD81E-7150-4BC0-84BB-18DDA4592A26}" type="presParOf" srcId="{411C0A14-5BFC-4018-AB9B-C59D1F63BF67}" destId="{10BC067A-9101-47A1-B474-78164FEB5E51}" srcOrd="1" destOrd="0" presId="urn:microsoft.com/office/officeart/2005/8/layout/hierarchy1"/>
    <dgm:cxn modelId="{61605DA3-0B3B-42D9-AC20-4CCFF6C277DD}" type="presParOf" srcId="{10BC067A-9101-47A1-B474-78164FEB5E51}" destId="{630F9320-D47C-4DCA-BE56-D83AD8857F2F}" srcOrd="0" destOrd="0" presId="urn:microsoft.com/office/officeart/2005/8/layout/hierarchy1"/>
    <dgm:cxn modelId="{F09608DC-1A5A-4649-B8F4-51BB8442435A}" type="presParOf" srcId="{630F9320-D47C-4DCA-BE56-D83AD8857F2F}" destId="{D12F68DF-5C40-4E7C-9980-F2B535B99A44}" srcOrd="0" destOrd="0" presId="urn:microsoft.com/office/officeart/2005/8/layout/hierarchy1"/>
    <dgm:cxn modelId="{4B0B861E-5556-453F-B07C-23E98A1EFB02}" type="presParOf" srcId="{630F9320-D47C-4DCA-BE56-D83AD8857F2F}" destId="{F0F5A350-4529-4AE5-A6B3-8F081C3E0447}" srcOrd="1" destOrd="0" presId="urn:microsoft.com/office/officeart/2005/8/layout/hierarchy1"/>
    <dgm:cxn modelId="{70AD802B-A9AE-45EF-B9D1-AE46A5E790BD}" type="presParOf" srcId="{10BC067A-9101-47A1-B474-78164FEB5E51}" destId="{EF40EA0D-0F25-4918-825B-ACB6516E760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E21E9-1D17-443E-86C8-DE522D7BA42C}" type="doc">
      <dgm:prSet loTypeId="urn:microsoft.com/office/officeart/2005/8/layout/matrix2" loCatId="matrix" qsTypeId="urn:microsoft.com/office/officeart/2005/8/quickstyle/simple4" qsCatId="simple" csTypeId="urn:microsoft.com/office/officeart/2005/8/colors/colorful2" csCatId="colorful" phldr="1"/>
      <dgm:spPr/>
      <dgm:t>
        <a:bodyPr/>
        <a:lstStyle/>
        <a:p>
          <a:endParaRPr lang="en-US"/>
        </a:p>
      </dgm:t>
    </dgm:pt>
    <dgm:pt modelId="{1BF6CB5E-A214-4908-A4E9-AEFB00BDCE0E}">
      <dgm:prSet/>
      <dgm:spPr/>
      <dgm:t>
        <a:bodyPr/>
        <a:lstStyle/>
        <a:p>
          <a:r>
            <a:rPr lang="en-GB" dirty="0"/>
            <a:t>Many Muslims feel that they have been treated unfairly by the police when stopped (Lewis and Marsden, 2020).</a:t>
          </a:r>
          <a:endParaRPr lang="en-US" dirty="0"/>
        </a:p>
      </dgm:t>
    </dgm:pt>
    <dgm:pt modelId="{A46CADC1-8FD7-4B53-AAFD-54D22AE87BC7}" type="parTrans" cxnId="{A0D53B6A-29FE-409B-8AE6-1D38B734D6AE}">
      <dgm:prSet/>
      <dgm:spPr/>
      <dgm:t>
        <a:bodyPr/>
        <a:lstStyle/>
        <a:p>
          <a:endParaRPr lang="en-US"/>
        </a:p>
      </dgm:t>
    </dgm:pt>
    <dgm:pt modelId="{36CEDF93-5F6F-49C2-BDA1-FC6C323F8BE2}" type="sibTrans" cxnId="{A0D53B6A-29FE-409B-8AE6-1D38B734D6AE}">
      <dgm:prSet/>
      <dgm:spPr/>
      <dgm:t>
        <a:bodyPr/>
        <a:lstStyle/>
        <a:p>
          <a:endParaRPr lang="en-US"/>
        </a:p>
      </dgm:t>
    </dgm:pt>
    <dgm:pt modelId="{ECE8ED2F-274F-4FFB-A07D-ABBF4B4E4257}">
      <dgm:prSet/>
      <dgm:spPr/>
      <dgm:t>
        <a:bodyPr/>
        <a:lstStyle/>
        <a:p>
          <a:r>
            <a:rPr lang="en-GB"/>
            <a:t>Muslims are treated as Suspect community (Choudhury and Fenwick, 2011). </a:t>
          </a:r>
          <a:endParaRPr lang="en-US"/>
        </a:p>
      </dgm:t>
    </dgm:pt>
    <dgm:pt modelId="{349CBB34-8D70-45B7-8654-7964A48EC159}" type="parTrans" cxnId="{12E98AB6-2E1A-4EFE-87A7-0A4A5915B9CF}">
      <dgm:prSet/>
      <dgm:spPr/>
      <dgm:t>
        <a:bodyPr/>
        <a:lstStyle/>
        <a:p>
          <a:endParaRPr lang="en-US"/>
        </a:p>
      </dgm:t>
    </dgm:pt>
    <dgm:pt modelId="{20B25D0A-DD28-485E-AC66-E43CBBED7223}" type="sibTrans" cxnId="{12E98AB6-2E1A-4EFE-87A7-0A4A5915B9CF}">
      <dgm:prSet/>
      <dgm:spPr/>
      <dgm:t>
        <a:bodyPr/>
        <a:lstStyle/>
        <a:p>
          <a:endParaRPr lang="en-US"/>
        </a:p>
      </dgm:t>
    </dgm:pt>
    <dgm:pt modelId="{6AED4D67-B915-4304-81AF-8C3FAF766471}">
      <dgm:prSet/>
      <dgm:spPr/>
      <dgm:t>
        <a:bodyPr/>
        <a:lstStyle/>
        <a:p>
          <a:r>
            <a:rPr lang="en-GB"/>
            <a:t>Human Rights must be protected in order to stop radicalisation from happening (Shafieioun and Haq, 2023).</a:t>
          </a:r>
          <a:endParaRPr lang="en-US"/>
        </a:p>
      </dgm:t>
    </dgm:pt>
    <dgm:pt modelId="{129DBEED-0D69-40CD-9C80-D5E36652365F}" type="parTrans" cxnId="{4356A899-3A7A-493A-9FCB-093CAA7FF707}">
      <dgm:prSet/>
      <dgm:spPr/>
      <dgm:t>
        <a:bodyPr/>
        <a:lstStyle/>
        <a:p>
          <a:endParaRPr lang="en-US"/>
        </a:p>
      </dgm:t>
    </dgm:pt>
    <dgm:pt modelId="{61A479F0-A0AD-4FE8-B296-310CE69828FA}" type="sibTrans" cxnId="{4356A899-3A7A-493A-9FCB-093CAA7FF707}">
      <dgm:prSet/>
      <dgm:spPr/>
      <dgm:t>
        <a:bodyPr/>
        <a:lstStyle/>
        <a:p>
          <a:endParaRPr lang="en-US"/>
        </a:p>
      </dgm:t>
    </dgm:pt>
    <dgm:pt modelId="{87BFED36-3EE3-43B2-9A1D-575A87E60BA9}">
      <dgm:prSet/>
      <dgm:spPr/>
      <dgm:t>
        <a:bodyPr/>
        <a:lstStyle/>
        <a:p>
          <a:r>
            <a:rPr lang="en-GB" b="0" i="0"/>
            <a:t>labeling groups or individuals as “terrorists” does not simply describe them but also shapes public attitudes (Clement and Scalia, 2021).</a:t>
          </a:r>
          <a:endParaRPr lang="en-US"/>
        </a:p>
      </dgm:t>
    </dgm:pt>
    <dgm:pt modelId="{2ED0D8DE-D95B-4421-82A9-F65A6D82A905}" type="parTrans" cxnId="{606B0486-9289-4A03-92BA-7CA0ED189BA7}">
      <dgm:prSet/>
      <dgm:spPr/>
      <dgm:t>
        <a:bodyPr/>
        <a:lstStyle/>
        <a:p>
          <a:endParaRPr lang="en-US"/>
        </a:p>
      </dgm:t>
    </dgm:pt>
    <dgm:pt modelId="{9740C949-64DD-4500-8523-CEE2A5758234}" type="sibTrans" cxnId="{606B0486-9289-4A03-92BA-7CA0ED189BA7}">
      <dgm:prSet/>
      <dgm:spPr/>
      <dgm:t>
        <a:bodyPr/>
        <a:lstStyle/>
        <a:p>
          <a:endParaRPr lang="en-US"/>
        </a:p>
      </dgm:t>
    </dgm:pt>
    <dgm:pt modelId="{0C26D8EC-D29F-4E1D-9C2B-6F4C92A62D6D}" type="pres">
      <dgm:prSet presAssocID="{A13E21E9-1D17-443E-86C8-DE522D7BA42C}" presName="matrix" presStyleCnt="0">
        <dgm:presLayoutVars>
          <dgm:chMax val="1"/>
          <dgm:dir/>
          <dgm:resizeHandles val="exact"/>
        </dgm:presLayoutVars>
      </dgm:prSet>
      <dgm:spPr/>
    </dgm:pt>
    <dgm:pt modelId="{DE44EE6C-1887-4FDC-8660-299E91F927EF}" type="pres">
      <dgm:prSet presAssocID="{A13E21E9-1D17-443E-86C8-DE522D7BA42C}" presName="axisShape" presStyleLbl="bgShp" presStyleIdx="0" presStyleCnt="1" custScaleX="140746"/>
      <dgm:spPr/>
    </dgm:pt>
    <dgm:pt modelId="{8AB5C25B-AEFC-4AF7-8A03-E3EE300F7461}" type="pres">
      <dgm:prSet presAssocID="{A13E21E9-1D17-443E-86C8-DE522D7BA42C}" presName="rect1" presStyleLbl="node1" presStyleIdx="0" presStyleCnt="4">
        <dgm:presLayoutVars>
          <dgm:chMax val="0"/>
          <dgm:chPref val="0"/>
          <dgm:bulletEnabled val="1"/>
        </dgm:presLayoutVars>
      </dgm:prSet>
      <dgm:spPr/>
    </dgm:pt>
    <dgm:pt modelId="{BD47628B-0E3B-4BD0-A969-12AAC4F0A3B8}" type="pres">
      <dgm:prSet presAssocID="{A13E21E9-1D17-443E-86C8-DE522D7BA42C}" presName="rect2" presStyleLbl="node1" presStyleIdx="1" presStyleCnt="4">
        <dgm:presLayoutVars>
          <dgm:chMax val="0"/>
          <dgm:chPref val="0"/>
          <dgm:bulletEnabled val="1"/>
        </dgm:presLayoutVars>
      </dgm:prSet>
      <dgm:spPr/>
    </dgm:pt>
    <dgm:pt modelId="{E4B8F4F5-C5AB-4082-A365-A700A1865239}" type="pres">
      <dgm:prSet presAssocID="{A13E21E9-1D17-443E-86C8-DE522D7BA42C}" presName="rect3" presStyleLbl="node1" presStyleIdx="2" presStyleCnt="4">
        <dgm:presLayoutVars>
          <dgm:chMax val="0"/>
          <dgm:chPref val="0"/>
          <dgm:bulletEnabled val="1"/>
        </dgm:presLayoutVars>
      </dgm:prSet>
      <dgm:spPr/>
    </dgm:pt>
    <dgm:pt modelId="{21EE2F19-F824-4EC9-95A6-9B69DD45317D}" type="pres">
      <dgm:prSet presAssocID="{A13E21E9-1D17-443E-86C8-DE522D7BA42C}" presName="rect4" presStyleLbl="node1" presStyleIdx="3" presStyleCnt="4">
        <dgm:presLayoutVars>
          <dgm:chMax val="0"/>
          <dgm:chPref val="0"/>
          <dgm:bulletEnabled val="1"/>
        </dgm:presLayoutVars>
      </dgm:prSet>
      <dgm:spPr/>
    </dgm:pt>
  </dgm:ptLst>
  <dgm:cxnLst>
    <dgm:cxn modelId="{6815EB3D-95B1-48BB-834F-9F7255FC730E}" type="presOf" srcId="{A13E21E9-1D17-443E-86C8-DE522D7BA42C}" destId="{0C26D8EC-D29F-4E1D-9C2B-6F4C92A62D6D}" srcOrd="0" destOrd="0" presId="urn:microsoft.com/office/officeart/2005/8/layout/matrix2"/>
    <dgm:cxn modelId="{E12F9969-FAE5-48A7-90E6-80FA79774DBE}" type="presOf" srcId="{ECE8ED2F-274F-4FFB-A07D-ABBF4B4E4257}" destId="{BD47628B-0E3B-4BD0-A969-12AAC4F0A3B8}" srcOrd="0" destOrd="0" presId="urn:microsoft.com/office/officeart/2005/8/layout/matrix2"/>
    <dgm:cxn modelId="{A0D53B6A-29FE-409B-8AE6-1D38B734D6AE}" srcId="{A13E21E9-1D17-443E-86C8-DE522D7BA42C}" destId="{1BF6CB5E-A214-4908-A4E9-AEFB00BDCE0E}" srcOrd="0" destOrd="0" parTransId="{A46CADC1-8FD7-4B53-AAFD-54D22AE87BC7}" sibTransId="{36CEDF93-5F6F-49C2-BDA1-FC6C323F8BE2}"/>
    <dgm:cxn modelId="{606B0486-9289-4A03-92BA-7CA0ED189BA7}" srcId="{A13E21E9-1D17-443E-86C8-DE522D7BA42C}" destId="{87BFED36-3EE3-43B2-9A1D-575A87E60BA9}" srcOrd="3" destOrd="0" parTransId="{2ED0D8DE-D95B-4421-82A9-F65A6D82A905}" sibTransId="{9740C949-64DD-4500-8523-CEE2A5758234}"/>
    <dgm:cxn modelId="{4356A899-3A7A-493A-9FCB-093CAA7FF707}" srcId="{A13E21E9-1D17-443E-86C8-DE522D7BA42C}" destId="{6AED4D67-B915-4304-81AF-8C3FAF766471}" srcOrd="2" destOrd="0" parTransId="{129DBEED-0D69-40CD-9C80-D5E36652365F}" sibTransId="{61A479F0-A0AD-4FE8-B296-310CE69828FA}"/>
    <dgm:cxn modelId="{59B67D9B-BDAB-4D5F-9400-B5722A424FBE}" type="presOf" srcId="{87BFED36-3EE3-43B2-9A1D-575A87E60BA9}" destId="{21EE2F19-F824-4EC9-95A6-9B69DD45317D}" srcOrd="0" destOrd="0" presId="urn:microsoft.com/office/officeart/2005/8/layout/matrix2"/>
    <dgm:cxn modelId="{12E98AB6-2E1A-4EFE-87A7-0A4A5915B9CF}" srcId="{A13E21E9-1D17-443E-86C8-DE522D7BA42C}" destId="{ECE8ED2F-274F-4FFB-A07D-ABBF4B4E4257}" srcOrd="1" destOrd="0" parTransId="{349CBB34-8D70-45B7-8654-7964A48EC159}" sibTransId="{20B25D0A-DD28-485E-AC66-E43CBBED7223}"/>
    <dgm:cxn modelId="{FBA407D1-EEE3-4D80-9FAD-AF48C3090C6A}" type="presOf" srcId="{1BF6CB5E-A214-4908-A4E9-AEFB00BDCE0E}" destId="{8AB5C25B-AEFC-4AF7-8A03-E3EE300F7461}" srcOrd="0" destOrd="0" presId="urn:microsoft.com/office/officeart/2005/8/layout/matrix2"/>
    <dgm:cxn modelId="{92C3D2E6-E34F-45B9-A29C-A783F48C26AA}" type="presOf" srcId="{6AED4D67-B915-4304-81AF-8C3FAF766471}" destId="{E4B8F4F5-C5AB-4082-A365-A700A1865239}" srcOrd="0" destOrd="0" presId="urn:microsoft.com/office/officeart/2005/8/layout/matrix2"/>
    <dgm:cxn modelId="{8A96FFA8-3DB3-450F-BBF4-C9E99255CBF3}" type="presParOf" srcId="{0C26D8EC-D29F-4E1D-9C2B-6F4C92A62D6D}" destId="{DE44EE6C-1887-4FDC-8660-299E91F927EF}" srcOrd="0" destOrd="0" presId="urn:microsoft.com/office/officeart/2005/8/layout/matrix2"/>
    <dgm:cxn modelId="{140F7EA7-629B-44BD-B5F9-77C17E1A3162}" type="presParOf" srcId="{0C26D8EC-D29F-4E1D-9C2B-6F4C92A62D6D}" destId="{8AB5C25B-AEFC-4AF7-8A03-E3EE300F7461}" srcOrd="1" destOrd="0" presId="urn:microsoft.com/office/officeart/2005/8/layout/matrix2"/>
    <dgm:cxn modelId="{A1EAA3A1-2DEA-443B-BB66-5BEA213ED515}" type="presParOf" srcId="{0C26D8EC-D29F-4E1D-9C2B-6F4C92A62D6D}" destId="{BD47628B-0E3B-4BD0-A969-12AAC4F0A3B8}" srcOrd="2" destOrd="0" presId="urn:microsoft.com/office/officeart/2005/8/layout/matrix2"/>
    <dgm:cxn modelId="{DC7F24FA-AB89-4039-81D7-CEA985DA7053}" type="presParOf" srcId="{0C26D8EC-D29F-4E1D-9C2B-6F4C92A62D6D}" destId="{E4B8F4F5-C5AB-4082-A365-A700A1865239}" srcOrd="3" destOrd="0" presId="urn:microsoft.com/office/officeart/2005/8/layout/matrix2"/>
    <dgm:cxn modelId="{650770A0-50CC-45ED-965E-B6FC3877EDAC}" type="presParOf" srcId="{0C26D8EC-D29F-4E1D-9C2B-6F4C92A62D6D}" destId="{21EE2F19-F824-4EC9-95A6-9B69DD45317D}"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0EF629-5A95-4A2E-8FF5-69C2292BA40C}"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D0F46082-4364-4F19-B09F-0EA9B74D6D89}">
      <dgm:prSet/>
      <dgm:spPr/>
      <dgm:t>
        <a:bodyPr/>
        <a:lstStyle/>
        <a:p>
          <a:r>
            <a:rPr lang="en-US"/>
            <a:t>Labelling</a:t>
          </a:r>
        </a:p>
      </dgm:t>
    </dgm:pt>
    <dgm:pt modelId="{F149BB15-0D56-4E89-BB42-95B858D97ABC}" type="parTrans" cxnId="{F82352E7-9AF9-40BC-8AFD-900A8FF83E9D}">
      <dgm:prSet/>
      <dgm:spPr/>
      <dgm:t>
        <a:bodyPr/>
        <a:lstStyle/>
        <a:p>
          <a:endParaRPr lang="en-US"/>
        </a:p>
      </dgm:t>
    </dgm:pt>
    <dgm:pt modelId="{DE0DD873-E89F-42BD-A6E3-113808B01ABA}" type="sibTrans" cxnId="{F82352E7-9AF9-40BC-8AFD-900A8FF83E9D}">
      <dgm:prSet/>
      <dgm:spPr/>
      <dgm:t>
        <a:bodyPr/>
        <a:lstStyle/>
        <a:p>
          <a:endParaRPr lang="en-US"/>
        </a:p>
      </dgm:t>
    </dgm:pt>
    <dgm:pt modelId="{A43D80FF-3CEA-478C-9FAC-D17E9BD3E881}">
      <dgm:prSet/>
      <dgm:spPr/>
      <dgm:t>
        <a:bodyPr/>
        <a:lstStyle/>
        <a:p>
          <a:r>
            <a:rPr lang="en-US"/>
            <a:t>Labelling an act as ‘terrorism’ or ‘freedom fighting based on under advantage individuals (Baele, Sterck, Slingeneyer et al, 2017).</a:t>
          </a:r>
        </a:p>
      </dgm:t>
    </dgm:pt>
    <dgm:pt modelId="{D5748334-A4A4-4939-A20D-DC18D08CF6F5}" type="parTrans" cxnId="{8744455C-D649-4148-B16F-4B400DE4FF56}">
      <dgm:prSet/>
      <dgm:spPr/>
      <dgm:t>
        <a:bodyPr/>
        <a:lstStyle/>
        <a:p>
          <a:endParaRPr lang="en-US"/>
        </a:p>
      </dgm:t>
    </dgm:pt>
    <dgm:pt modelId="{72E8DA62-4E8C-48A8-84FD-F14F99F86B95}" type="sibTrans" cxnId="{8744455C-D649-4148-B16F-4B400DE4FF56}">
      <dgm:prSet/>
      <dgm:spPr/>
      <dgm:t>
        <a:bodyPr/>
        <a:lstStyle/>
        <a:p>
          <a:endParaRPr lang="en-US"/>
        </a:p>
      </dgm:t>
    </dgm:pt>
    <dgm:pt modelId="{71542EC2-9B24-4078-AFB0-FA30D17F5FA5}">
      <dgm:prSet/>
      <dgm:spPr/>
      <dgm:t>
        <a:bodyPr/>
        <a:lstStyle/>
        <a:p>
          <a:r>
            <a:rPr lang="en-US"/>
            <a:t>Labelling</a:t>
          </a:r>
        </a:p>
      </dgm:t>
    </dgm:pt>
    <dgm:pt modelId="{8D64DDC1-06AB-4A7C-92DA-57192594F707}" type="parTrans" cxnId="{2CF447EA-92DE-42CC-978A-574C92431764}">
      <dgm:prSet/>
      <dgm:spPr/>
      <dgm:t>
        <a:bodyPr/>
        <a:lstStyle/>
        <a:p>
          <a:endParaRPr lang="en-US"/>
        </a:p>
      </dgm:t>
    </dgm:pt>
    <dgm:pt modelId="{6E40E819-4ED9-495C-AA79-9A4A01D5C1D5}" type="sibTrans" cxnId="{2CF447EA-92DE-42CC-978A-574C92431764}">
      <dgm:prSet/>
      <dgm:spPr/>
      <dgm:t>
        <a:bodyPr/>
        <a:lstStyle/>
        <a:p>
          <a:endParaRPr lang="en-US"/>
        </a:p>
      </dgm:t>
    </dgm:pt>
    <dgm:pt modelId="{DC57268D-BD71-4150-8D32-CB9023CB77E2}">
      <dgm:prSet/>
      <dgm:spPr/>
      <dgm:t>
        <a:bodyPr/>
        <a:lstStyle/>
        <a:p>
          <a:r>
            <a:rPr lang="en-US"/>
            <a:t>Labelling theory works within policing aswell, as the CPS target minority communities for examples they are more likely to be stop and search and arrested, in comparison (Bryne, Alexander, Khan, et al, 2020).</a:t>
          </a:r>
        </a:p>
      </dgm:t>
    </dgm:pt>
    <dgm:pt modelId="{365AB3B1-088B-4A84-91C0-8235879FE282}" type="parTrans" cxnId="{BC7DFB03-7F0C-4CE6-97A1-F164D9508844}">
      <dgm:prSet/>
      <dgm:spPr/>
      <dgm:t>
        <a:bodyPr/>
        <a:lstStyle/>
        <a:p>
          <a:endParaRPr lang="en-US"/>
        </a:p>
      </dgm:t>
    </dgm:pt>
    <dgm:pt modelId="{601BC668-3C19-4757-B328-24741BBD8133}" type="sibTrans" cxnId="{BC7DFB03-7F0C-4CE6-97A1-F164D9508844}">
      <dgm:prSet/>
      <dgm:spPr/>
      <dgm:t>
        <a:bodyPr/>
        <a:lstStyle/>
        <a:p>
          <a:endParaRPr lang="en-US"/>
        </a:p>
      </dgm:t>
    </dgm:pt>
    <dgm:pt modelId="{7A6910A4-55D7-4CA3-A154-AAFBE0FCAF2E}" type="pres">
      <dgm:prSet presAssocID="{440EF629-5A95-4A2E-8FF5-69C2292BA40C}" presName="Name0" presStyleCnt="0">
        <dgm:presLayoutVars>
          <dgm:dir/>
          <dgm:animLvl val="lvl"/>
          <dgm:resizeHandles val="exact"/>
        </dgm:presLayoutVars>
      </dgm:prSet>
      <dgm:spPr/>
    </dgm:pt>
    <dgm:pt modelId="{A82AFC80-F7E0-4C71-BF67-EB934F595571}" type="pres">
      <dgm:prSet presAssocID="{D0F46082-4364-4F19-B09F-0EA9B74D6D89}" presName="linNode" presStyleCnt="0"/>
      <dgm:spPr/>
    </dgm:pt>
    <dgm:pt modelId="{C74F3048-6FEF-499A-9537-28B447E3A962}" type="pres">
      <dgm:prSet presAssocID="{D0F46082-4364-4F19-B09F-0EA9B74D6D89}" presName="parentText" presStyleLbl="alignNode1" presStyleIdx="0" presStyleCnt="2">
        <dgm:presLayoutVars>
          <dgm:chMax val="1"/>
          <dgm:bulletEnabled/>
        </dgm:presLayoutVars>
      </dgm:prSet>
      <dgm:spPr/>
    </dgm:pt>
    <dgm:pt modelId="{FE8A21CE-69F4-4008-A32A-1070A0D95073}" type="pres">
      <dgm:prSet presAssocID="{D0F46082-4364-4F19-B09F-0EA9B74D6D89}" presName="descendantText" presStyleLbl="alignAccFollowNode1" presStyleIdx="0" presStyleCnt="2">
        <dgm:presLayoutVars>
          <dgm:bulletEnabled/>
        </dgm:presLayoutVars>
      </dgm:prSet>
      <dgm:spPr/>
    </dgm:pt>
    <dgm:pt modelId="{D6B4F0A5-3D4B-4D69-9571-61AA7CD3A21E}" type="pres">
      <dgm:prSet presAssocID="{DE0DD873-E89F-42BD-A6E3-113808B01ABA}" presName="sp" presStyleCnt="0"/>
      <dgm:spPr/>
    </dgm:pt>
    <dgm:pt modelId="{39E8C0C7-27E0-4C9B-9385-8CA90DD288B0}" type="pres">
      <dgm:prSet presAssocID="{71542EC2-9B24-4078-AFB0-FA30D17F5FA5}" presName="linNode" presStyleCnt="0"/>
      <dgm:spPr/>
    </dgm:pt>
    <dgm:pt modelId="{A90A524B-25A7-49D3-8B23-DC3E61E54F99}" type="pres">
      <dgm:prSet presAssocID="{71542EC2-9B24-4078-AFB0-FA30D17F5FA5}" presName="parentText" presStyleLbl="alignNode1" presStyleIdx="1" presStyleCnt="2">
        <dgm:presLayoutVars>
          <dgm:chMax val="1"/>
          <dgm:bulletEnabled/>
        </dgm:presLayoutVars>
      </dgm:prSet>
      <dgm:spPr/>
    </dgm:pt>
    <dgm:pt modelId="{A91D7E5C-05E3-464D-8E5A-B4DA50681181}" type="pres">
      <dgm:prSet presAssocID="{71542EC2-9B24-4078-AFB0-FA30D17F5FA5}" presName="descendantText" presStyleLbl="alignAccFollowNode1" presStyleIdx="1" presStyleCnt="2">
        <dgm:presLayoutVars>
          <dgm:bulletEnabled/>
        </dgm:presLayoutVars>
      </dgm:prSet>
      <dgm:spPr/>
    </dgm:pt>
  </dgm:ptLst>
  <dgm:cxnLst>
    <dgm:cxn modelId="{BC7DFB03-7F0C-4CE6-97A1-F164D9508844}" srcId="{71542EC2-9B24-4078-AFB0-FA30D17F5FA5}" destId="{DC57268D-BD71-4150-8D32-CB9023CB77E2}" srcOrd="0" destOrd="0" parTransId="{365AB3B1-088B-4A84-91C0-8235879FE282}" sibTransId="{601BC668-3C19-4757-B328-24741BBD8133}"/>
    <dgm:cxn modelId="{29A00B18-DFEC-41B2-BB62-C6471F346431}" type="presOf" srcId="{D0F46082-4364-4F19-B09F-0EA9B74D6D89}" destId="{C74F3048-6FEF-499A-9537-28B447E3A962}" srcOrd="0" destOrd="0" presId="urn:microsoft.com/office/officeart/2016/7/layout/VerticalSolidActionList"/>
    <dgm:cxn modelId="{391D4F37-8B2B-4177-BD99-1D97DF6BA74B}" type="presOf" srcId="{440EF629-5A95-4A2E-8FF5-69C2292BA40C}" destId="{7A6910A4-55D7-4CA3-A154-AAFBE0FCAF2E}" srcOrd="0" destOrd="0" presId="urn:microsoft.com/office/officeart/2016/7/layout/VerticalSolidActionList"/>
    <dgm:cxn modelId="{8744455C-D649-4148-B16F-4B400DE4FF56}" srcId="{D0F46082-4364-4F19-B09F-0EA9B74D6D89}" destId="{A43D80FF-3CEA-478C-9FAC-D17E9BD3E881}" srcOrd="0" destOrd="0" parTransId="{D5748334-A4A4-4939-A20D-DC18D08CF6F5}" sibTransId="{72E8DA62-4E8C-48A8-84FD-F14F99F86B95}"/>
    <dgm:cxn modelId="{6A78E595-DBAC-49EF-B0A5-B361028FBBE2}" type="presOf" srcId="{DC57268D-BD71-4150-8D32-CB9023CB77E2}" destId="{A91D7E5C-05E3-464D-8E5A-B4DA50681181}" srcOrd="0" destOrd="0" presId="urn:microsoft.com/office/officeart/2016/7/layout/VerticalSolidActionList"/>
    <dgm:cxn modelId="{F82352E7-9AF9-40BC-8AFD-900A8FF83E9D}" srcId="{440EF629-5A95-4A2E-8FF5-69C2292BA40C}" destId="{D0F46082-4364-4F19-B09F-0EA9B74D6D89}" srcOrd="0" destOrd="0" parTransId="{F149BB15-0D56-4E89-BB42-95B858D97ABC}" sibTransId="{DE0DD873-E89F-42BD-A6E3-113808B01ABA}"/>
    <dgm:cxn modelId="{2CF447EA-92DE-42CC-978A-574C92431764}" srcId="{440EF629-5A95-4A2E-8FF5-69C2292BA40C}" destId="{71542EC2-9B24-4078-AFB0-FA30D17F5FA5}" srcOrd="1" destOrd="0" parTransId="{8D64DDC1-06AB-4A7C-92DA-57192594F707}" sibTransId="{6E40E819-4ED9-495C-AA79-9A4A01D5C1D5}"/>
    <dgm:cxn modelId="{EA8CE8EE-BC7E-49D3-BBD0-BD9499F881C1}" type="presOf" srcId="{A43D80FF-3CEA-478C-9FAC-D17E9BD3E881}" destId="{FE8A21CE-69F4-4008-A32A-1070A0D95073}" srcOrd="0" destOrd="0" presId="urn:microsoft.com/office/officeart/2016/7/layout/VerticalSolidActionList"/>
    <dgm:cxn modelId="{FD538AF4-AC5D-49E1-BF39-F05FE36EEC5A}" type="presOf" srcId="{71542EC2-9B24-4078-AFB0-FA30D17F5FA5}" destId="{A90A524B-25A7-49D3-8B23-DC3E61E54F99}" srcOrd="0" destOrd="0" presId="urn:microsoft.com/office/officeart/2016/7/layout/VerticalSolidActionList"/>
    <dgm:cxn modelId="{5385B0DD-37D5-4AC8-90A4-C51ACAED7986}" type="presParOf" srcId="{7A6910A4-55D7-4CA3-A154-AAFBE0FCAF2E}" destId="{A82AFC80-F7E0-4C71-BF67-EB934F595571}" srcOrd="0" destOrd="0" presId="urn:microsoft.com/office/officeart/2016/7/layout/VerticalSolidActionList"/>
    <dgm:cxn modelId="{10803E67-E56B-412E-8565-C49D2230F239}" type="presParOf" srcId="{A82AFC80-F7E0-4C71-BF67-EB934F595571}" destId="{C74F3048-6FEF-499A-9537-28B447E3A962}" srcOrd="0" destOrd="0" presId="urn:microsoft.com/office/officeart/2016/7/layout/VerticalSolidActionList"/>
    <dgm:cxn modelId="{DFE8DA9F-7A43-4481-ABEC-4697F02B996C}" type="presParOf" srcId="{A82AFC80-F7E0-4C71-BF67-EB934F595571}" destId="{FE8A21CE-69F4-4008-A32A-1070A0D95073}" srcOrd="1" destOrd="0" presId="urn:microsoft.com/office/officeart/2016/7/layout/VerticalSolidActionList"/>
    <dgm:cxn modelId="{235F1707-388D-4ABA-A40B-E811FA6D10E2}" type="presParOf" srcId="{7A6910A4-55D7-4CA3-A154-AAFBE0FCAF2E}" destId="{D6B4F0A5-3D4B-4D69-9571-61AA7CD3A21E}" srcOrd="1" destOrd="0" presId="urn:microsoft.com/office/officeart/2016/7/layout/VerticalSolidActionList"/>
    <dgm:cxn modelId="{DE935C08-3515-43DF-8BBD-18572BF87FCB}" type="presParOf" srcId="{7A6910A4-55D7-4CA3-A154-AAFBE0FCAF2E}" destId="{39E8C0C7-27E0-4C9B-9385-8CA90DD288B0}" srcOrd="2" destOrd="0" presId="urn:microsoft.com/office/officeart/2016/7/layout/VerticalSolidActionList"/>
    <dgm:cxn modelId="{A18142F6-F249-4D6E-8A7A-6F95A8191358}" type="presParOf" srcId="{39E8C0C7-27E0-4C9B-9385-8CA90DD288B0}" destId="{A90A524B-25A7-49D3-8B23-DC3E61E54F99}" srcOrd="0" destOrd="0" presId="urn:microsoft.com/office/officeart/2016/7/layout/VerticalSolidActionList"/>
    <dgm:cxn modelId="{B9AAA595-7A7B-466F-98DC-B71521CE4B91}" type="presParOf" srcId="{39E8C0C7-27E0-4C9B-9385-8CA90DD288B0}" destId="{A91D7E5C-05E3-464D-8E5A-B4DA50681181}"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DF3C23-A32E-4C53-9C44-2C47605037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8EB81E-4C40-4E17-9599-D15FEE49DB8E}">
      <dgm:prSet/>
      <dgm:spPr/>
      <dgm:t>
        <a:bodyPr/>
        <a:lstStyle/>
        <a:p>
          <a:r>
            <a:rPr lang="en-GB"/>
            <a:t>Concerns over counter terrorism laws in the UK increasingly targeting Muslim communities</a:t>
          </a:r>
          <a:endParaRPr lang="en-US"/>
        </a:p>
      </dgm:t>
    </dgm:pt>
    <dgm:pt modelId="{6666B71A-6A9E-4F26-96C0-E420BEEF00B2}" type="parTrans" cxnId="{BAAC7120-2ADC-4B71-AE6C-A82829070DB2}">
      <dgm:prSet/>
      <dgm:spPr/>
      <dgm:t>
        <a:bodyPr/>
        <a:lstStyle/>
        <a:p>
          <a:endParaRPr lang="en-US"/>
        </a:p>
      </dgm:t>
    </dgm:pt>
    <dgm:pt modelId="{BC2DA140-9422-4912-AD8A-F2092DED13EC}" type="sibTrans" cxnId="{BAAC7120-2ADC-4B71-AE6C-A82829070DB2}">
      <dgm:prSet/>
      <dgm:spPr/>
      <dgm:t>
        <a:bodyPr/>
        <a:lstStyle/>
        <a:p>
          <a:endParaRPr lang="en-US"/>
        </a:p>
      </dgm:t>
    </dgm:pt>
    <dgm:pt modelId="{C741EE24-CD96-493E-BC66-5B7D12D51DC2}">
      <dgm:prSet/>
      <dgm:spPr/>
      <dgm:t>
        <a:bodyPr/>
        <a:lstStyle/>
        <a:p>
          <a:r>
            <a:rPr lang="en-GB"/>
            <a:t>Counter terrorism measures believed to ''further sustain and increase terrorism related activity'' (Choudhury.T and Fenwick.H, 2011)</a:t>
          </a:r>
          <a:endParaRPr lang="en-US"/>
        </a:p>
      </dgm:t>
    </dgm:pt>
    <dgm:pt modelId="{3F416B37-E1F4-4935-A6AE-2EFBDAB8E4D7}" type="parTrans" cxnId="{48623122-D3CE-4D27-AF48-ED45FF2DCDD6}">
      <dgm:prSet/>
      <dgm:spPr/>
      <dgm:t>
        <a:bodyPr/>
        <a:lstStyle/>
        <a:p>
          <a:endParaRPr lang="en-US"/>
        </a:p>
      </dgm:t>
    </dgm:pt>
    <dgm:pt modelId="{D51EA9B2-EF08-4D84-B684-1747C556F789}" type="sibTrans" cxnId="{48623122-D3CE-4D27-AF48-ED45FF2DCDD6}">
      <dgm:prSet/>
      <dgm:spPr/>
      <dgm:t>
        <a:bodyPr/>
        <a:lstStyle/>
        <a:p>
          <a:endParaRPr lang="en-US"/>
        </a:p>
      </dgm:t>
    </dgm:pt>
    <dgm:pt modelId="{898535D9-6762-4D87-875A-6AE705007635}" type="pres">
      <dgm:prSet presAssocID="{6BDF3C23-A32E-4C53-9C44-2C476050370C}" presName="root" presStyleCnt="0">
        <dgm:presLayoutVars>
          <dgm:dir/>
          <dgm:resizeHandles val="exact"/>
        </dgm:presLayoutVars>
      </dgm:prSet>
      <dgm:spPr/>
    </dgm:pt>
    <dgm:pt modelId="{72BB20C9-8521-4C3D-A276-DA4C2107669A}" type="pres">
      <dgm:prSet presAssocID="{E88EB81E-4C40-4E17-9599-D15FEE49DB8E}" presName="compNode" presStyleCnt="0"/>
      <dgm:spPr/>
    </dgm:pt>
    <dgm:pt modelId="{A8E3385A-67D6-4B9A-9420-71843016CBB7}" type="pres">
      <dgm:prSet presAssocID="{E88EB81E-4C40-4E17-9599-D15FEE49DB8E}" presName="bgRect" presStyleLbl="bgShp" presStyleIdx="0" presStyleCnt="2"/>
      <dgm:spPr/>
    </dgm:pt>
    <dgm:pt modelId="{4098A70A-CEFA-4417-935F-61E76FF75CC8}" type="pres">
      <dgm:prSet presAssocID="{E88EB81E-4C40-4E17-9599-D15FEE49D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53096CDD-AC7D-4998-9EB9-72E0BAE636F5}" type="pres">
      <dgm:prSet presAssocID="{E88EB81E-4C40-4E17-9599-D15FEE49DB8E}" presName="spaceRect" presStyleCnt="0"/>
      <dgm:spPr/>
    </dgm:pt>
    <dgm:pt modelId="{9AB135BB-5B0F-47A9-B704-4B5790C6670D}" type="pres">
      <dgm:prSet presAssocID="{E88EB81E-4C40-4E17-9599-D15FEE49DB8E}" presName="parTx" presStyleLbl="revTx" presStyleIdx="0" presStyleCnt="2">
        <dgm:presLayoutVars>
          <dgm:chMax val="0"/>
          <dgm:chPref val="0"/>
        </dgm:presLayoutVars>
      </dgm:prSet>
      <dgm:spPr/>
    </dgm:pt>
    <dgm:pt modelId="{5C55AE65-A850-4986-9476-4013EB21660B}" type="pres">
      <dgm:prSet presAssocID="{BC2DA140-9422-4912-AD8A-F2092DED13EC}" presName="sibTrans" presStyleCnt="0"/>
      <dgm:spPr/>
    </dgm:pt>
    <dgm:pt modelId="{9747B2E3-A903-4C2C-A9E3-9FDE381926F1}" type="pres">
      <dgm:prSet presAssocID="{C741EE24-CD96-493E-BC66-5B7D12D51DC2}" presName="compNode" presStyleCnt="0"/>
      <dgm:spPr/>
    </dgm:pt>
    <dgm:pt modelId="{8216C650-3C76-4CFD-ACD4-AED9A71DC03A}" type="pres">
      <dgm:prSet presAssocID="{C741EE24-CD96-493E-BC66-5B7D12D51DC2}" presName="bgRect" presStyleLbl="bgShp" presStyleIdx="1" presStyleCnt="2"/>
      <dgm:spPr/>
    </dgm:pt>
    <dgm:pt modelId="{524568A9-084D-4AB7-A6D1-840B42B1935E}" type="pres">
      <dgm:prSet presAssocID="{C741EE24-CD96-493E-BC66-5B7D12D51D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E3FFBED2-1D62-4602-AFC1-348070C80C40}" type="pres">
      <dgm:prSet presAssocID="{C741EE24-CD96-493E-BC66-5B7D12D51DC2}" presName="spaceRect" presStyleCnt="0"/>
      <dgm:spPr/>
    </dgm:pt>
    <dgm:pt modelId="{A8CFFEEF-D106-46CA-A063-CDA7C58BE622}" type="pres">
      <dgm:prSet presAssocID="{C741EE24-CD96-493E-BC66-5B7D12D51DC2}" presName="parTx" presStyleLbl="revTx" presStyleIdx="1" presStyleCnt="2">
        <dgm:presLayoutVars>
          <dgm:chMax val="0"/>
          <dgm:chPref val="0"/>
        </dgm:presLayoutVars>
      </dgm:prSet>
      <dgm:spPr/>
    </dgm:pt>
  </dgm:ptLst>
  <dgm:cxnLst>
    <dgm:cxn modelId="{6CE3FC15-7763-49AB-A818-09E5FB983984}" type="presOf" srcId="{6BDF3C23-A32E-4C53-9C44-2C476050370C}" destId="{898535D9-6762-4D87-875A-6AE705007635}" srcOrd="0" destOrd="0" presId="urn:microsoft.com/office/officeart/2018/2/layout/IconVerticalSolidList"/>
    <dgm:cxn modelId="{BAAC7120-2ADC-4B71-AE6C-A82829070DB2}" srcId="{6BDF3C23-A32E-4C53-9C44-2C476050370C}" destId="{E88EB81E-4C40-4E17-9599-D15FEE49DB8E}" srcOrd="0" destOrd="0" parTransId="{6666B71A-6A9E-4F26-96C0-E420BEEF00B2}" sibTransId="{BC2DA140-9422-4912-AD8A-F2092DED13EC}"/>
    <dgm:cxn modelId="{48623122-D3CE-4D27-AF48-ED45FF2DCDD6}" srcId="{6BDF3C23-A32E-4C53-9C44-2C476050370C}" destId="{C741EE24-CD96-493E-BC66-5B7D12D51DC2}" srcOrd="1" destOrd="0" parTransId="{3F416B37-E1F4-4935-A6AE-2EFBDAB8E4D7}" sibTransId="{D51EA9B2-EF08-4D84-B684-1747C556F789}"/>
    <dgm:cxn modelId="{AE557648-87C1-4140-95DF-87F04CBEDAF6}" type="presOf" srcId="{C741EE24-CD96-493E-BC66-5B7D12D51DC2}" destId="{A8CFFEEF-D106-46CA-A063-CDA7C58BE622}" srcOrd="0" destOrd="0" presId="urn:microsoft.com/office/officeart/2018/2/layout/IconVerticalSolidList"/>
    <dgm:cxn modelId="{51007575-2490-44D1-83FF-B51A1C3CE263}" type="presOf" srcId="{E88EB81E-4C40-4E17-9599-D15FEE49DB8E}" destId="{9AB135BB-5B0F-47A9-B704-4B5790C6670D}" srcOrd="0" destOrd="0" presId="urn:microsoft.com/office/officeart/2018/2/layout/IconVerticalSolidList"/>
    <dgm:cxn modelId="{3A8290A6-1A17-4110-82D0-5A40884B951A}" type="presParOf" srcId="{898535D9-6762-4D87-875A-6AE705007635}" destId="{72BB20C9-8521-4C3D-A276-DA4C2107669A}" srcOrd="0" destOrd="0" presId="urn:microsoft.com/office/officeart/2018/2/layout/IconVerticalSolidList"/>
    <dgm:cxn modelId="{0DB7CF3B-A698-47E8-B123-9290A775932C}" type="presParOf" srcId="{72BB20C9-8521-4C3D-A276-DA4C2107669A}" destId="{A8E3385A-67D6-4B9A-9420-71843016CBB7}" srcOrd="0" destOrd="0" presId="urn:microsoft.com/office/officeart/2018/2/layout/IconVerticalSolidList"/>
    <dgm:cxn modelId="{7EBEF1B2-8F6A-4FB8-A1B7-AED28E6E9E2B}" type="presParOf" srcId="{72BB20C9-8521-4C3D-A276-DA4C2107669A}" destId="{4098A70A-CEFA-4417-935F-61E76FF75CC8}" srcOrd="1" destOrd="0" presId="urn:microsoft.com/office/officeart/2018/2/layout/IconVerticalSolidList"/>
    <dgm:cxn modelId="{FEF01363-B8EA-45B3-AAED-D77432B6C637}" type="presParOf" srcId="{72BB20C9-8521-4C3D-A276-DA4C2107669A}" destId="{53096CDD-AC7D-4998-9EB9-72E0BAE636F5}" srcOrd="2" destOrd="0" presId="urn:microsoft.com/office/officeart/2018/2/layout/IconVerticalSolidList"/>
    <dgm:cxn modelId="{0424EB05-2087-4915-8774-EB604F5163D6}" type="presParOf" srcId="{72BB20C9-8521-4C3D-A276-DA4C2107669A}" destId="{9AB135BB-5B0F-47A9-B704-4B5790C6670D}" srcOrd="3" destOrd="0" presId="urn:microsoft.com/office/officeart/2018/2/layout/IconVerticalSolidList"/>
    <dgm:cxn modelId="{AD299FC1-A796-410A-B96A-E9236FE8F6FE}" type="presParOf" srcId="{898535D9-6762-4D87-875A-6AE705007635}" destId="{5C55AE65-A850-4986-9476-4013EB21660B}" srcOrd="1" destOrd="0" presId="urn:microsoft.com/office/officeart/2018/2/layout/IconVerticalSolidList"/>
    <dgm:cxn modelId="{7E4D71C7-0064-4841-A074-1E2362C94877}" type="presParOf" srcId="{898535D9-6762-4D87-875A-6AE705007635}" destId="{9747B2E3-A903-4C2C-A9E3-9FDE381926F1}" srcOrd="2" destOrd="0" presId="urn:microsoft.com/office/officeart/2018/2/layout/IconVerticalSolidList"/>
    <dgm:cxn modelId="{1A4DDDF8-8288-4937-B2E7-D3FE229759A4}" type="presParOf" srcId="{9747B2E3-A903-4C2C-A9E3-9FDE381926F1}" destId="{8216C650-3C76-4CFD-ACD4-AED9A71DC03A}" srcOrd="0" destOrd="0" presId="urn:microsoft.com/office/officeart/2018/2/layout/IconVerticalSolidList"/>
    <dgm:cxn modelId="{4B7ED9CA-5FB4-4683-93A5-BEEE7F4C421E}" type="presParOf" srcId="{9747B2E3-A903-4C2C-A9E3-9FDE381926F1}" destId="{524568A9-084D-4AB7-A6D1-840B42B1935E}" srcOrd="1" destOrd="0" presId="urn:microsoft.com/office/officeart/2018/2/layout/IconVerticalSolidList"/>
    <dgm:cxn modelId="{18BD6D8E-F0ED-4580-88BD-9E19C9002FC1}" type="presParOf" srcId="{9747B2E3-A903-4C2C-A9E3-9FDE381926F1}" destId="{E3FFBED2-1D62-4602-AFC1-348070C80C40}" srcOrd="2" destOrd="0" presId="urn:microsoft.com/office/officeart/2018/2/layout/IconVerticalSolidList"/>
    <dgm:cxn modelId="{62A042E6-FE76-4647-A9C3-A1474D7FEE02}" type="presParOf" srcId="{9747B2E3-A903-4C2C-A9E3-9FDE381926F1}" destId="{A8CFFEEF-D106-46CA-A063-CDA7C58BE6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E9631-A828-4ACA-937F-D72B88B39293}">
      <dsp:nvSpPr>
        <dsp:cNvPr id="0" name=""/>
        <dsp:cNvSpPr/>
      </dsp:nvSpPr>
      <dsp:spPr>
        <a:xfrm>
          <a:off x="1329" y="141566"/>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C80AE-48F9-4A90-B7EA-7465598C6C8C}">
      <dsp:nvSpPr>
        <dsp:cNvPr id="0" name=""/>
        <dsp:cNvSpPr/>
      </dsp:nvSpPr>
      <dsp:spPr>
        <a:xfrm>
          <a:off x="519818" y="634131"/>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group of 4 young girl referred to prevent due to mispronouncing “CUCUMBER” as “COOKERBOMB” (Thomas, 2022).</a:t>
          </a:r>
          <a:endParaRPr lang="en-US" sz="3000" kern="1200"/>
        </a:p>
      </dsp:txBody>
      <dsp:txXfrm>
        <a:off x="606606" y="720919"/>
        <a:ext cx="4492825" cy="2789588"/>
      </dsp:txXfrm>
    </dsp:sp>
    <dsp:sp modelId="{D12F68DF-5C40-4E7C-9980-F2B535B99A44}">
      <dsp:nvSpPr>
        <dsp:cNvPr id="0" name=""/>
        <dsp:cNvSpPr/>
      </dsp:nvSpPr>
      <dsp:spPr>
        <a:xfrm>
          <a:off x="5704709" y="141566"/>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5A350-4529-4AE5-A6B3-8F081C3E0447}">
      <dsp:nvSpPr>
        <dsp:cNvPr id="0" name=""/>
        <dsp:cNvSpPr/>
      </dsp:nvSpPr>
      <dsp:spPr>
        <a:xfrm>
          <a:off x="6223198" y="634131"/>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•Welsh women stopped at airport and questioned about suspected involvement with Kurdish Political Party, PKK (O’Brien. 2023).</a:t>
          </a:r>
          <a:endParaRPr lang="en-US" sz="3000" kern="1200"/>
        </a:p>
      </dsp:txBody>
      <dsp:txXfrm>
        <a:off x="6309986" y="720919"/>
        <a:ext cx="4492825" cy="27895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4EE6C-1887-4FDC-8660-299E91F927EF}">
      <dsp:nvSpPr>
        <dsp:cNvPr id="0" name=""/>
        <dsp:cNvSpPr/>
      </dsp:nvSpPr>
      <dsp:spPr>
        <a:xfrm>
          <a:off x="1726854" y="0"/>
          <a:ext cx="7438127" cy="5284788"/>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AB5C25B-AEFC-4AF7-8A03-E3EE300F7461}">
      <dsp:nvSpPr>
        <dsp:cNvPr id="0" name=""/>
        <dsp:cNvSpPr/>
      </dsp:nvSpPr>
      <dsp:spPr>
        <a:xfrm>
          <a:off x="3147035" y="343511"/>
          <a:ext cx="2113915" cy="21139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Many Muslims feel that they have been treated unfairly by the police when stopped (Lewis and Marsden, 2020).</a:t>
          </a:r>
          <a:endParaRPr lang="en-US" sz="1600" kern="1200" dirty="0"/>
        </a:p>
      </dsp:txBody>
      <dsp:txXfrm>
        <a:off x="3250228" y="446704"/>
        <a:ext cx="1907529" cy="1907529"/>
      </dsp:txXfrm>
    </dsp:sp>
    <dsp:sp modelId="{BD47628B-0E3B-4BD0-A969-12AAC4F0A3B8}">
      <dsp:nvSpPr>
        <dsp:cNvPr id="0" name=""/>
        <dsp:cNvSpPr/>
      </dsp:nvSpPr>
      <dsp:spPr>
        <a:xfrm>
          <a:off x="5630886" y="343511"/>
          <a:ext cx="2113915" cy="2113915"/>
        </a:xfrm>
        <a:prstGeom prst="roundRect">
          <a:avLst/>
        </a:prstGeom>
        <a:gradFill rotWithShape="0">
          <a:gsLst>
            <a:gs pos="0">
              <a:schemeClr val="accent2">
                <a:hueOff val="2357366"/>
                <a:satOff val="-8879"/>
                <a:lumOff val="7451"/>
                <a:alphaOff val="0"/>
                <a:satMod val="103000"/>
                <a:lumMod val="102000"/>
                <a:tint val="94000"/>
              </a:schemeClr>
            </a:gs>
            <a:gs pos="50000">
              <a:schemeClr val="accent2">
                <a:hueOff val="2357366"/>
                <a:satOff val="-8879"/>
                <a:lumOff val="7451"/>
                <a:alphaOff val="0"/>
                <a:satMod val="110000"/>
                <a:lumMod val="100000"/>
                <a:shade val="100000"/>
              </a:schemeClr>
            </a:gs>
            <a:gs pos="100000">
              <a:schemeClr val="accent2">
                <a:hueOff val="2357366"/>
                <a:satOff val="-8879"/>
                <a:lumOff val="7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Muslims are treated as Suspect community (Choudhury and Fenwick, 2011). </a:t>
          </a:r>
          <a:endParaRPr lang="en-US" sz="1600" kern="1200"/>
        </a:p>
      </dsp:txBody>
      <dsp:txXfrm>
        <a:off x="5734079" y="446704"/>
        <a:ext cx="1907529" cy="1907529"/>
      </dsp:txXfrm>
    </dsp:sp>
    <dsp:sp modelId="{E4B8F4F5-C5AB-4082-A365-A700A1865239}">
      <dsp:nvSpPr>
        <dsp:cNvPr id="0" name=""/>
        <dsp:cNvSpPr/>
      </dsp:nvSpPr>
      <dsp:spPr>
        <a:xfrm>
          <a:off x="3147035" y="2827361"/>
          <a:ext cx="2113915" cy="2113915"/>
        </a:xfrm>
        <a:prstGeom prst="roundRect">
          <a:avLst/>
        </a:prstGeom>
        <a:gradFill rotWithShape="0">
          <a:gsLst>
            <a:gs pos="0">
              <a:schemeClr val="accent2">
                <a:hueOff val="4714731"/>
                <a:satOff val="-17759"/>
                <a:lumOff val="14902"/>
                <a:alphaOff val="0"/>
                <a:satMod val="103000"/>
                <a:lumMod val="102000"/>
                <a:tint val="94000"/>
              </a:schemeClr>
            </a:gs>
            <a:gs pos="50000">
              <a:schemeClr val="accent2">
                <a:hueOff val="4714731"/>
                <a:satOff val="-17759"/>
                <a:lumOff val="14902"/>
                <a:alphaOff val="0"/>
                <a:satMod val="110000"/>
                <a:lumMod val="100000"/>
                <a:shade val="100000"/>
              </a:schemeClr>
            </a:gs>
            <a:gs pos="100000">
              <a:schemeClr val="accent2">
                <a:hueOff val="4714731"/>
                <a:satOff val="-17759"/>
                <a:lumOff val="14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Human Rights must be protected in order to stop radicalisation from happening (Shafieioun and Haq, 2023).</a:t>
          </a:r>
          <a:endParaRPr lang="en-US" sz="1600" kern="1200"/>
        </a:p>
      </dsp:txBody>
      <dsp:txXfrm>
        <a:off x="3250228" y="2930554"/>
        <a:ext cx="1907529" cy="1907529"/>
      </dsp:txXfrm>
    </dsp:sp>
    <dsp:sp modelId="{21EE2F19-F824-4EC9-95A6-9B69DD45317D}">
      <dsp:nvSpPr>
        <dsp:cNvPr id="0" name=""/>
        <dsp:cNvSpPr/>
      </dsp:nvSpPr>
      <dsp:spPr>
        <a:xfrm>
          <a:off x="5630886" y="2827361"/>
          <a:ext cx="2113915" cy="2113915"/>
        </a:xfrm>
        <a:prstGeom prst="roundRect">
          <a:avLst/>
        </a:prstGeom>
        <a:gradFill rotWithShape="0">
          <a:gsLst>
            <a:gs pos="0">
              <a:schemeClr val="accent2">
                <a:hueOff val="7072097"/>
                <a:satOff val="-26638"/>
                <a:lumOff val="22353"/>
                <a:alphaOff val="0"/>
                <a:satMod val="103000"/>
                <a:lumMod val="102000"/>
                <a:tint val="94000"/>
              </a:schemeClr>
            </a:gs>
            <a:gs pos="50000">
              <a:schemeClr val="accent2">
                <a:hueOff val="7072097"/>
                <a:satOff val="-26638"/>
                <a:lumOff val="22353"/>
                <a:alphaOff val="0"/>
                <a:satMod val="110000"/>
                <a:lumMod val="100000"/>
                <a:shade val="100000"/>
              </a:schemeClr>
            </a:gs>
            <a:gs pos="100000">
              <a:schemeClr val="accent2">
                <a:hueOff val="7072097"/>
                <a:satOff val="-26638"/>
                <a:lumOff val="2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labeling groups or individuals as “terrorists” does not simply describe them but also shapes public attitudes (Clement and Scalia, 2021).</a:t>
          </a:r>
          <a:endParaRPr lang="en-US" sz="1600" kern="1200"/>
        </a:p>
      </dsp:txBody>
      <dsp:txXfrm>
        <a:off x="5734079" y="2930554"/>
        <a:ext cx="1907529" cy="1907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A21CE-69F4-4008-A32A-1070A0D95073}">
      <dsp:nvSpPr>
        <dsp:cNvPr id="0" name=""/>
        <dsp:cNvSpPr/>
      </dsp:nvSpPr>
      <dsp:spPr>
        <a:xfrm>
          <a:off x="2178185" y="313"/>
          <a:ext cx="8712742" cy="17308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51" tIns="439634" rIns="169051" bIns="439634" numCol="1" spcCol="1270" anchor="ctr" anchorCtr="0">
          <a:noAutofit/>
        </a:bodyPr>
        <a:lstStyle/>
        <a:p>
          <a:pPr marL="0" lvl="0" indent="0" algn="l" defTabSz="889000">
            <a:lnSpc>
              <a:spcPct val="90000"/>
            </a:lnSpc>
            <a:spcBef>
              <a:spcPct val="0"/>
            </a:spcBef>
            <a:spcAft>
              <a:spcPct val="35000"/>
            </a:spcAft>
            <a:buNone/>
          </a:pPr>
          <a:r>
            <a:rPr lang="en-US" sz="2000" kern="1200"/>
            <a:t>Labelling an act as ‘terrorism’ or ‘freedom fighting based on under advantage individuals (Baele, Sterck, Slingeneyer et al, 2017).</a:t>
          </a:r>
        </a:p>
      </dsp:txBody>
      <dsp:txXfrm>
        <a:off x="2178185" y="313"/>
        <a:ext cx="8712742" cy="1730841"/>
      </dsp:txXfrm>
    </dsp:sp>
    <dsp:sp modelId="{C74F3048-6FEF-499A-9537-28B447E3A962}">
      <dsp:nvSpPr>
        <dsp:cNvPr id="0" name=""/>
        <dsp:cNvSpPr/>
      </dsp:nvSpPr>
      <dsp:spPr>
        <a:xfrm>
          <a:off x="0" y="313"/>
          <a:ext cx="2178185" cy="17308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62" tIns="170969" rIns="115262" bIns="170969" numCol="1" spcCol="1270" anchor="ctr" anchorCtr="0">
          <a:noAutofit/>
        </a:bodyPr>
        <a:lstStyle/>
        <a:p>
          <a:pPr marL="0" lvl="0" indent="0" algn="ctr" defTabSz="1111250">
            <a:lnSpc>
              <a:spcPct val="90000"/>
            </a:lnSpc>
            <a:spcBef>
              <a:spcPct val="0"/>
            </a:spcBef>
            <a:spcAft>
              <a:spcPct val="35000"/>
            </a:spcAft>
            <a:buNone/>
          </a:pPr>
          <a:r>
            <a:rPr lang="en-US" sz="2500" kern="1200"/>
            <a:t>Labelling</a:t>
          </a:r>
        </a:p>
      </dsp:txBody>
      <dsp:txXfrm>
        <a:off x="0" y="313"/>
        <a:ext cx="2178185" cy="1730841"/>
      </dsp:txXfrm>
    </dsp:sp>
    <dsp:sp modelId="{A91D7E5C-05E3-464D-8E5A-B4DA50681181}">
      <dsp:nvSpPr>
        <dsp:cNvPr id="0" name=""/>
        <dsp:cNvSpPr/>
      </dsp:nvSpPr>
      <dsp:spPr>
        <a:xfrm>
          <a:off x="2178185" y="1835005"/>
          <a:ext cx="8712742" cy="17308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51" tIns="439634" rIns="169051" bIns="439634" numCol="1" spcCol="1270" anchor="ctr" anchorCtr="0">
          <a:noAutofit/>
        </a:bodyPr>
        <a:lstStyle/>
        <a:p>
          <a:pPr marL="0" lvl="0" indent="0" algn="l" defTabSz="889000">
            <a:lnSpc>
              <a:spcPct val="90000"/>
            </a:lnSpc>
            <a:spcBef>
              <a:spcPct val="0"/>
            </a:spcBef>
            <a:spcAft>
              <a:spcPct val="35000"/>
            </a:spcAft>
            <a:buNone/>
          </a:pPr>
          <a:r>
            <a:rPr lang="en-US" sz="2000" kern="1200"/>
            <a:t>Labelling theory works within policing aswell, as the CPS target minority communities for examples they are more likely to be stop and search and arrested, in comparison (Bryne, Alexander, Khan, et al, 2020).</a:t>
          </a:r>
        </a:p>
      </dsp:txBody>
      <dsp:txXfrm>
        <a:off x="2178185" y="1835005"/>
        <a:ext cx="8712742" cy="1730841"/>
      </dsp:txXfrm>
    </dsp:sp>
    <dsp:sp modelId="{A90A524B-25A7-49D3-8B23-DC3E61E54F99}">
      <dsp:nvSpPr>
        <dsp:cNvPr id="0" name=""/>
        <dsp:cNvSpPr/>
      </dsp:nvSpPr>
      <dsp:spPr>
        <a:xfrm>
          <a:off x="0" y="1835005"/>
          <a:ext cx="2178185" cy="17308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62" tIns="170969" rIns="115262" bIns="170969" numCol="1" spcCol="1270" anchor="ctr" anchorCtr="0">
          <a:noAutofit/>
        </a:bodyPr>
        <a:lstStyle/>
        <a:p>
          <a:pPr marL="0" lvl="0" indent="0" algn="ctr" defTabSz="1111250">
            <a:lnSpc>
              <a:spcPct val="90000"/>
            </a:lnSpc>
            <a:spcBef>
              <a:spcPct val="0"/>
            </a:spcBef>
            <a:spcAft>
              <a:spcPct val="35000"/>
            </a:spcAft>
            <a:buNone/>
          </a:pPr>
          <a:r>
            <a:rPr lang="en-US" sz="2500" kern="1200"/>
            <a:t>Labelling</a:t>
          </a:r>
        </a:p>
      </dsp:txBody>
      <dsp:txXfrm>
        <a:off x="0" y="1835005"/>
        <a:ext cx="2178185" cy="17308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3385A-67D6-4B9A-9420-71843016CBB7}">
      <dsp:nvSpPr>
        <dsp:cNvPr id="0" name=""/>
        <dsp:cNvSpPr/>
      </dsp:nvSpPr>
      <dsp:spPr>
        <a:xfrm>
          <a:off x="0" y="607565"/>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8A70A-CEFA-4417-935F-61E76FF75CC8}">
      <dsp:nvSpPr>
        <dsp:cNvPr id="0" name=""/>
        <dsp:cNvSpPr/>
      </dsp:nvSpPr>
      <dsp:spPr>
        <a:xfrm>
          <a:off x="339301" y="859938"/>
          <a:ext cx="616912" cy="6169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B135BB-5B0F-47A9-B704-4B5790C6670D}">
      <dsp:nvSpPr>
        <dsp:cNvPr id="0" name=""/>
        <dsp:cNvSpPr/>
      </dsp:nvSpPr>
      <dsp:spPr>
        <a:xfrm>
          <a:off x="1295516" y="607565"/>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1066800">
            <a:lnSpc>
              <a:spcPct val="90000"/>
            </a:lnSpc>
            <a:spcBef>
              <a:spcPct val="0"/>
            </a:spcBef>
            <a:spcAft>
              <a:spcPct val="35000"/>
            </a:spcAft>
            <a:buNone/>
          </a:pPr>
          <a:r>
            <a:rPr lang="en-GB" sz="2400" kern="1200"/>
            <a:t>Concerns over counter terrorism laws in the UK increasingly targeting Muslim communities</a:t>
          </a:r>
          <a:endParaRPr lang="en-US" sz="2400" kern="1200"/>
        </a:p>
      </dsp:txBody>
      <dsp:txXfrm>
        <a:off x="1295516" y="607565"/>
        <a:ext cx="9595412" cy="1121658"/>
      </dsp:txXfrm>
    </dsp:sp>
    <dsp:sp modelId="{8216C650-3C76-4CFD-ACD4-AED9A71DC03A}">
      <dsp:nvSpPr>
        <dsp:cNvPr id="0" name=""/>
        <dsp:cNvSpPr/>
      </dsp:nvSpPr>
      <dsp:spPr>
        <a:xfrm>
          <a:off x="0" y="2009638"/>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568A9-084D-4AB7-A6D1-840B42B1935E}">
      <dsp:nvSpPr>
        <dsp:cNvPr id="0" name=""/>
        <dsp:cNvSpPr/>
      </dsp:nvSpPr>
      <dsp:spPr>
        <a:xfrm>
          <a:off x="339301" y="2262012"/>
          <a:ext cx="616912" cy="6169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CFFEEF-D106-46CA-A063-CDA7C58BE622}">
      <dsp:nvSpPr>
        <dsp:cNvPr id="0" name=""/>
        <dsp:cNvSpPr/>
      </dsp:nvSpPr>
      <dsp:spPr>
        <a:xfrm>
          <a:off x="1295516" y="2009638"/>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1066800">
            <a:lnSpc>
              <a:spcPct val="90000"/>
            </a:lnSpc>
            <a:spcBef>
              <a:spcPct val="0"/>
            </a:spcBef>
            <a:spcAft>
              <a:spcPct val="35000"/>
            </a:spcAft>
            <a:buNone/>
          </a:pPr>
          <a:r>
            <a:rPr lang="en-GB" sz="2400" kern="1200"/>
            <a:t>Counter terrorism measures believed to ''further sustain and increase terrorism related activity'' (Choudhury.T and Fenwick.H, 2011)</a:t>
          </a:r>
          <a:endParaRPr lang="en-US" sz="2400" kern="1200"/>
        </a:p>
      </dsp:txBody>
      <dsp:txXfrm>
        <a:off x="1295516" y="2009638"/>
        <a:ext cx="9595412" cy="11216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1/17/2025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79188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1/17/2025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19418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1/17/2025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8340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1/17/2025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6355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1/17/2025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7451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1/17/2025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19253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1/17/2025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7197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1/17/2025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18336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1/17/2025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1851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1/17/2025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23613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1/17/2025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138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1/17/2025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218574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80/17539153.2019.1568853" TargetMode="External"/><Relationship Id="rId2" Type="http://schemas.openxmlformats.org/officeDocument/2006/relationships/hyperlink" Target="https://doi.org/10.1080/13613324.2021.2019002" TargetMode="External"/><Relationship Id="rId1" Type="http://schemas.openxmlformats.org/officeDocument/2006/relationships/slideLayout" Target="../slideLayouts/slideLayout2.xml"/><Relationship Id="rId5" Type="http://schemas.openxmlformats.org/officeDocument/2006/relationships/hyperlink" Target="https://doi.org/10.1080/23322969.2018.1424561" TargetMode="External"/><Relationship Id="rId4" Type="http://schemas.openxmlformats.org/officeDocument/2006/relationships/hyperlink" Target="https://doi.org/10.1017/lst.2017.14"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80/17539153.2021.1876550" TargetMode="External"/><Relationship Id="rId2" Type="http://schemas.openxmlformats.org/officeDocument/2006/relationships/hyperlink" Target="https://doi.org/10.1002/berj.3527"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111/j.1467-856X.2010.00422.x" TargetMode="External"/><Relationship Id="rId2" Type="http://schemas.openxmlformats.org/officeDocument/2006/relationships/hyperlink" Target="https://doi.org/10.1093/jcsl/krv021" TargetMode="External"/><Relationship Id="rId1" Type="http://schemas.openxmlformats.org/officeDocument/2006/relationships/slideLayout" Target="../slideLayouts/slideLayout7.xml"/><Relationship Id="rId5" Type="http://schemas.openxmlformats.org/officeDocument/2006/relationships/hyperlink" Target="https://doi.org/10.1080/09546553.2019.1638255" TargetMode="External"/><Relationship Id="rId4" Type="http://schemas.openxmlformats.org/officeDocument/2006/relationships/hyperlink" Target="https://doi.org/10.1080/1057610x.2020.1727098"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o are the British Counter-Terrorism police, how many officers are there,  are they armed and what do they do? | The Sun">
            <a:extLst>
              <a:ext uri="{FF2B5EF4-FFF2-40B4-BE49-F238E27FC236}">
                <a16:creationId xmlns:a16="http://schemas.microsoft.com/office/drawing/2014/main" id="{61573B12-F133-A2E5-7CBF-E0B8BA171CCC}"/>
              </a:ext>
            </a:extLst>
          </p:cNvPr>
          <p:cNvPicPr>
            <a:picLocks noChangeAspect="1"/>
          </p:cNvPicPr>
          <p:nvPr/>
        </p:nvPicPr>
        <p:blipFill>
          <a:blip r:embed="rId2"/>
          <a:srcRect b="15730"/>
          <a:stretch/>
        </p:blipFill>
        <p:spPr>
          <a:xfrm>
            <a:off x="20" y="10"/>
            <a:ext cx="12191979" cy="6857989"/>
          </a:xfrm>
          <a:prstGeom prst="rect">
            <a:avLst/>
          </a:prstGeom>
        </p:spPr>
      </p:pic>
      <p:sp>
        <p:nvSpPr>
          <p:cNvPr id="23" name="Rectangle 2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914400"/>
            <a:ext cx="4892948" cy="3427867"/>
          </a:xfrm>
        </p:spPr>
        <p:txBody>
          <a:bodyPr anchor="t">
            <a:normAutofit/>
          </a:bodyPr>
          <a:lstStyle/>
          <a:p>
            <a:pPr>
              <a:lnSpc>
                <a:spcPct val="90000"/>
              </a:lnSpc>
            </a:pPr>
            <a:r>
              <a:rPr lang="en-GB" sz="4600">
                <a:solidFill>
                  <a:srgbClr val="FFFFFF"/>
                </a:solidFill>
              </a:rPr>
              <a:t>The Impact of Counter Terrorism Laws on Minority Communities</a:t>
            </a:r>
          </a:p>
        </p:txBody>
      </p:sp>
      <p:sp>
        <p:nvSpPr>
          <p:cNvPr id="3" name="Subtitle 2"/>
          <p:cNvSpPr>
            <a:spLocks noGrp="1"/>
          </p:cNvSpPr>
          <p:nvPr>
            <p:ph type="subTitle" idx="1"/>
          </p:nvPr>
        </p:nvSpPr>
        <p:spPr>
          <a:xfrm>
            <a:off x="650970" y="5253051"/>
            <a:ext cx="4892948" cy="812923"/>
          </a:xfrm>
        </p:spPr>
        <p:txBody>
          <a:bodyPr anchor="t">
            <a:normAutofit/>
          </a:bodyPr>
          <a:lstStyle/>
          <a:p>
            <a:r>
              <a:rPr lang="en-GB">
                <a:solidFill>
                  <a:srgbClr val="FFFFFF"/>
                </a:solidFill>
              </a:rPr>
              <a:t>Dominik Ksiazek, Matthew Daniel, Jack Banner.</a:t>
            </a:r>
          </a:p>
        </p:txBody>
      </p:sp>
      <p:cxnSp>
        <p:nvCxnSpPr>
          <p:cNvPr id="25" name="Straight Connector 2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ndon bombings of 2005 | History, Facts, &amp; Map | Britannica">
            <a:extLst>
              <a:ext uri="{FF2B5EF4-FFF2-40B4-BE49-F238E27FC236}">
                <a16:creationId xmlns:a16="http://schemas.microsoft.com/office/drawing/2014/main" id="{1C005D8E-F309-A322-F9DC-9A6D321B92F3}"/>
              </a:ext>
            </a:extLst>
          </p:cNvPr>
          <p:cNvPicPr>
            <a:picLocks noChangeAspect="1"/>
          </p:cNvPicPr>
          <p:nvPr/>
        </p:nvPicPr>
        <p:blipFill>
          <a:blip r:embed="rId2"/>
          <a:srcRect l="11072" r="10669" b="1"/>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720C48E-828F-DB35-24E4-F06006492544}"/>
              </a:ext>
            </a:extLst>
          </p:cNvPr>
          <p:cNvSpPr>
            <a:spLocks noGrp="1"/>
          </p:cNvSpPr>
          <p:nvPr>
            <p:ph type="title"/>
          </p:nvPr>
        </p:nvSpPr>
        <p:spPr>
          <a:xfrm>
            <a:off x="640079" y="914400"/>
            <a:ext cx="4261104" cy="1097280"/>
          </a:xfrm>
        </p:spPr>
        <p:txBody>
          <a:bodyPr anchor="t">
            <a:normAutofit/>
          </a:bodyPr>
          <a:lstStyle/>
          <a:p>
            <a:pPr>
              <a:lnSpc>
                <a:spcPct val="90000"/>
              </a:lnSpc>
            </a:pPr>
            <a:r>
              <a:rPr lang="en-GB" sz="2500"/>
              <a:t>The Impact of 9/11 and 7/7 on UK Counter-Terrorism</a:t>
            </a:r>
            <a:endParaRPr lang="en-US" sz="2500"/>
          </a:p>
        </p:txBody>
      </p:sp>
      <p:sp>
        <p:nvSpPr>
          <p:cNvPr id="3" name="Content Placeholder 2">
            <a:extLst>
              <a:ext uri="{FF2B5EF4-FFF2-40B4-BE49-F238E27FC236}">
                <a16:creationId xmlns:a16="http://schemas.microsoft.com/office/drawing/2014/main" id="{8ABE25EA-EF41-5617-6A77-2B6A3AAE3985}"/>
              </a:ext>
            </a:extLst>
          </p:cNvPr>
          <p:cNvSpPr>
            <a:spLocks noGrp="1"/>
          </p:cNvSpPr>
          <p:nvPr>
            <p:ph idx="1"/>
          </p:nvPr>
        </p:nvSpPr>
        <p:spPr>
          <a:xfrm>
            <a:off x="640079" y="2176036"/>
            <a:ext cx="4261104" cy="4121887"/>
          </a:xfrm>
        </p:spPr>
        <p:txBody>
          <a:bodyPr vert="horz" lIns="91440" tIns="45720" rIns="91440" bIns="45720" rtlCol="0" anchor="t">
            <a:normAutofit/>
          </a:bodyPr>
          <a:lstStyle/>
          <a:p>
            <a:pPr>
              <a:lnSpc>
                <a:spcPct val="110000"/>
              </a:lnSpc>
            </a:pPr>
            <a:r>
              <a:rPr lang="en-GB" sz="1700" b="1" dirty="0">
                <a:ea typeface="+mn-lt"/>
                <a:cs typeface="+mn-lt"/>
              </a:rPr>
              <a:t>Key Events</a:t>
            </a:r>
            <a:r>
              <a:rPr lang="en-GB" sz="1700" dirty="0">
                <a:ea typeface="+mn-lt"/>
                <a:cs typeface="+mn-lt"/>
              </a:rPr>
              <a:t>:</a:t>
            </a:r>
            <a:endParaRPr lang="en-GB" sz="1700" dirty="0"/>
          </a:p>
          <a:p>
            <a:pPr>
              <a:lnSpc>
                <a:spcPct val="110000"/>
              </a:lnSpc>
            </a:pPr>
            <a:r>
              <a:rPr lang="en-GB" sz="1700" dirty="0">
                <a:ea typeface="+mn-lt"/>
                <a:cs typeface="+mn-lt"/>
              </a:rPr>
              <a:t>9/11 attacks (2001).</a:t>
            </a:r>
            <a:endParaRPr lang="en-GB" sz="1700" dirty="0"/>
          </a:p>
          <a:p>
            <a:pPr>
              <a:lnSpc>
                <a:spcPct val="110000"/>
              </a:lnSpc>
            </a:pPr>
            <a:r>
              <a:rPr lang="en-GB" sz="1700" dirty="0">
                <a:ea typeface="+mn-lt"/>
                <a:cs typeface="+mn-lt"/>
              </a:rPr>
              <a:t>7/7 London bombings (2005).</a:t>
            </a:r>
            <a:endParaRPr lang="en-GB" sz="1700" dirty="0"/>
          </a:p>
          <a:p>
            <a:pPr>
              <a:lnSpc>
                <a:spcPct val="110000"/>
              </a:lnSpc>
            </a:pPr>
            <a:r>
              <a:rPr lang="en-GB" sz="1700" b="1" dirty="0">
                <a:ea typeface="+mn-lt"/>
                <a:cs typeface="+mn-lt"/>
              </a:rPr>
              <a:t>Policy Response</a:t>
            </a:r>
            <a:r>
              <a:rPr lang="en-GB" sz="1700" dirty="0">
                <a:ea typeface="+mn-lt"/>
                <a:cs typeface="+mn-lt"/>
              </a:rPr>
              <a:t>:</a:t>
            </a:r>
            <a:endParaRPr lang="en-GB" sz="1700" dirty="0"/>
          </a:p>
          <a:p>
            <a:pPr>
              <a:lnSpc>
                <a:spcPct val="110000"/>
              </a:lnSpc>
            </a:pPr>
            <a:r>
              <a:rPr lang="en-GB" sz="1700" dirty="0">
                <a:ea typeface="+mn-lt"/>
                <a:cs typeface="+mn-lt"/>
              </a:rPr>
              <a:t>Sweeping counter-terrorism laws introduced.</a:t>
            </a:r>
            <a:endParaRPr lang="en-GB" sz="1700" dirty="0"/>
          </a:p>
          <a:p>
            <a:pPr>
              <a:lnSpc>
                <a:spcPct val="110000"/>
              </a:lnSpc>
            </a:pPr>
            <a:r>
              <a:rPr lang="en-GB" sz="1700" dirty="0">
                <a:ea typeface="+mn-lt"/>
                <a:cs typeface="+mn-lt"/>
              </a:rPr>
              <a:t>Aimed to pre-empt terrorism, neutralize risks, and safeguard public safety.</a:t>
            </a:r>
            <a:endParaRPr lang="en-GB" sz="1700" dirty="0"/>
          </a:p>
          <a:p>
            <a:pPr>
              <a:lnSpc>
                <a:spcPct val="110000"/>
              </a:lnSpc>
            </a:pPr>
            <a:r>
              <a:rPr lang="en-GB" sz="1700" b="1" dirty="0">
                <a:ea typeface="+mn-lt"/>
                <a:cs typeface="+mn-lt"/>
              </a:rPr>
              <a:t>Core Question</a:t>
            </a:r>
            <a:r>
              <a:rPr lang="en-GB" sz="1700" dirty="0">
                <a:ea typeface="+mn-lt"/>
                <a:cs typeface="+mn-lt"/>
              </a:rPr>
              <a:t>:</a:t>
            </a:r>
            <a:endParaRPr lang="en-GB" sz="1700" dirty="0"/>
          </a:p>
          <a:p>
            <a:pPr>
              <a:lnSpc>
                <a:spcPct val="110000"/>
              </a:lnSpc>
            </a:pPr>
            <a:r>
              <a:rPr lang="en-GB" sz="1700" dirty="0">
                <a:ea typeface="+mn-lt"/>
                <a:cs typeface="+mn-lt"/>
              </a:rPr>
              <a:t>Do these laws achieve their goals, or do they embed systemic flaws?</a:t>
            </a:r>
            <a:endParaRPr lang="en-GB" sz="1700" dirty="0"/>
          </a:p>
          <a:p>
            <a:pPr>
              <a:lnSpc>
                <a:spcPct val="110000"/>
              </a:lnSpc>
            </a:pPr>
            <a:endParaRPr lang="en-GB" sz="1700"/>
          </a:p>
        </p:txBody>
      </p:sp>
      <p:sp>
        <p:nvSpPr>
          <p:cNvPr id="5" name="TextBox 4">
            <a:extLst>
              <a:ext uri="{FF2B5EF4-FFF2-40B4-BE49-F238E27FC236}">
                <a16:creationId xmlns:a16="http://schemas.microsoft.com/office/drawing/2014/main" id="{C6393E93-E383-5141-5A95-106B0B00972D}"/>
              </a:ext>
            </a:extLst>
          </p:cNvPr>
          <p:cNvSpPr txBox="1"/>
          <p:nvPr/>
        </p:nvSpPr>
        <p:spPr>
          <a:xfrm>
            <a:off x="220784" y="6482862"/>
            <a:ext cx="56544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(Mcgarrity, Lynch and Williams, 2012; Murray, 2015)</a:t>
            </a:r>
            <a:endParaRPr lang="en-US" dirty="0"/>
          </a:p>
        </p:txBody>
      </p:sp>
    </p:spTree>
    <p:extLst>
      <p:ext uri="{BB962C8B-B14F-4D97-AF65-F5344CB8AC3E}">
        <p14:creationId xmlns:p14="http://schemas.microsoft.com/office/powerpoint/2010/main" val="3892818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FDC928-74A1-5B61-38ED-4EAB88CE25B6}"/>
              </a:ext>
            </a:extLst>
          </p:cNvPr>
          <p:cNvSpPr>
            <a:spLocks noGrp="1"/>
          </p:cNvSpPr>
          <p:nvPr>
            <p:ph type="title"/>
          </p:nvPr>
        </p:nvSpPr>
        <p:spPr>
          <a:xfrm>
            <a:off x="640080" y="914399"/>
            <a:ext cx="10847494" cy="1171069"/>
          </a:xfrm>
        </p:spPr>
        <p:txBody>
          <a:bodyPr anchor="t">
            <a:normAutofit/>
          </a:bodyPr>
          <a:lstStyle/>
          <a:p>
            <a:r>
              <a:rPr lang="en-GB" sz="3700"/>
              <a:t>The Terrorism Act 2000: Powers and Controversies</a:t>
            </a:r>
            <a:endParaRPr lang="en-US" sz="3700"/>
          </a:p>
        </p:txBody>
      </p:sp>
      <p:sp>
        <p:nvSpPr>
          <p:cNvPr id="3" name="Content Placeholder 2">
            <a:extLst>
              <a:ext uri="{FF2B5EF4-FFF2-40B4-BE49-F238E27FC236}">
                <a16:creationId xmlns:a16="http://schemas.microsoft.com/office/drawing/2014/main" id="{3B67C579-7BCE-3DD7-F6DE-4EB65A27B3D3}"/>
              </a:ext>
            </a:extLst>
          </p:cNvPr>
          <p:cNvSpPr>
            <a:spLocks noGrp="1"/>
          </p:cNvSpPr>
          <p:nvPr>
            <p:ph idx="1"/>
          </p:nvPr>
        </p:nvSpPr>
        <p:spPr>
          <a:xfrm>
            <a:off x="6104304" y="2256287"/>
            <a:ext cx="5384233" cy="3760459"/>
          </a:xfrm>
        </p:spPr>
        <p:txBody>
          <a:bodyPr vert="horz" lIns="91440" tIns="45720" rIns="91440" bIns="45720" rtlCol="0" anchor="t">
            <a:normAutofit/>
          </a:bodyPr>
          <a:lstStyle/>
          <a:p>
            <a:pPr>
              <a:lnSpc>
                <a:spcPct val="110000"/>
              </a:lnSpc>
            </a:pPr>
            <a:r>
              <a:rPr lang="en-GB" sz="1300" b="1">
                <a:ea typeface="+mn-lt"/>
                <a:cs typeface="+mn-lt"/>
              </a:rPr>
              <a:t>Key Provisions</a:t>
            </a:r>
            <a:r>
              <a:rPr lang="en-GB" sz="1300">
                <a:ea typeface="+mn-lt"/>
                <a:cs typeface="+mn-lt"/>
              </a:rPr>
              <a:t>:</a:t>
            </a:r>
            <a:endParaRPr lang="en-US" sz="1300">
              <a:ea typeface="+mn-lt"/>
              <a:cs typeface="+mn-lt"/>
            </a:endParaRPr>
          </a:p>
          <a:p>
            <a:pPr>
              <a:lnSpc>
                <a:spcPct val="110000"/>
              </a:lnSpc>
            </a:pPr>
            <a:r>
              <a:rPr lang="en-GB" sz="1300">
                <a:ea typeface="+mn-lt"/>
                <a:cs typeface="+mn-lt"/>
              </a:rPr>
              <a:t>Stop, search, and detention without charge (up to 14 days).</a:t>
            </a:r>
          </a:p>
          <a:p>
            <a:pPr>
              <a:lnSpc>
                <a:spcPct val="110000"/>
              </a:lnSpc>
            </a:pPr>
            <a:r>
              <a:rPr lang="en-GB" sz="1300">
                <a:ea typeface="+mn-lt"/>
                <a:cs typeface="+mn-lt"/>
              </a:rPr>
              <a:t>Schedule 7: Stop-and-question at borders without suspicion.</a:t>
            </a:r>
          </a:p>
          <a:p>
            <a:pPr>
              <a:lnSpc>
                <a:spcPct val="110000"/>
              </a:lnSpc>
            </a:pPr>
            <a:r>
              <a:rPr lang="en-GB" sz="1300" b="1">
                <a:ea typeface="+mn-lt"/>
                <a:cs typeface="+mn-lt"/>
              </a:rPr>
              <a:t>Critical Issues</a:t>
            </a:r>
            <a:r>
              <a:rPr lang="en-GB" sz="1300">
                <a:ea typeface="+mn-lt"/>
                <a:cs typeface="+mn-lt"/>
              </a:rPr>
              <a:t>:</a:t>
            </a:r>
          </a:p>
          <a:p>
            <a:pPr>
              <a:lnSpc>
                <a:spcPct val="110000"/>
              </a:lnSpc>
            </a:pPr>
            <a:r>
              <a:rPr lang="en-GB" sz="1300">
                <a:ea typeface="+mn-lt"/>
                <a:cs typeface="+mn-lt"/>
              </a:rPr>
              <a:t>Disproportionate targeting of ethnic minorities.</a:t>
            </a:r>
          </a:p>
          <a:p>
            <a:pPr>
              <a:lnSpc>
                <a:spcPct val="110000"/>
              </a:lnSpc>
            </a:pPr>
            <a:r>
              <a:rPr lang="en-GB" sz="1300">
                <a:ea typeface="+mn-lt"/>
                <a:cs typeface="+mn-lt"/>
              </a:rPr>
              <a:t>Black and Asian individuals stopped significantly more often.</a:t>
            </a:r>
          </a:p>
          <a:p>
            <a:pPr>
              <a:lnSpc>
                <a:spcPct val="110000"/>
              </a:lnSpc>
            </a:pPr>
            <a:r>
              <a:rPr lang="en-GB" sz="1300" b="1">
                <a:ea typeface="+mn-lt"/>
                <a:cs typeface="+mn-lt"/>
              </a:rPr>
              <a:t>Reflection</a:t>
            </a:r>
            <a:r>
              <a:rPr lang="en-GB" sz="1300">
                <a:ea typeface="+mn-lt"/>
                <a:cs typeface="+mn-lt"/>
              </a:rPr>
              <a:t>:</a:t>
            </a:r>
          </a:p>
          <a:p>
            <a:pPr>
              <a:lnSpc>
                <a:spcPct val="110000"/>
              </a:lnSpc>
            </a:pPr>
            <a:r>
              <a:rPr lang="en-GB" sz="1300">
                <a:ea typeface="+mn-lt"/>
                <a:cs typeface="+mn-lt"/>
              </a:rPr>
              <a:t>Are these powers equitably applied, or do they embed systemic bias?</a:t>
            </a:r>
            <a:endParaRPr lang="en-US" sz="1300">
              <a:ea typeface="+mn-lt"/>
              <a:cs typeface="+mn-lt"/>
            </a:endParaRPr>
          </a:p>
        </p:txBody>
      </p:sp>
      <p:pic>
        <p:nvPicPr>
          <p:cNvPr id="4" name="Picture 3" descr="Will the government's counter-extremism programme criminalise dissent? -  Institute of Race Relations">
            <a:extLst>
              <a:ext uri="{FF2B5EF4-FFF2-40B4-BE49-F238E27FC236}">
                <a16:creationId xmlns:a16="http://schemas.microsoft.com/office/drawing/2014/main" id="{5B0ADCC2-C5E0-156E-BB54-015646085FB8}"/>
              </a:ext>
            </a:extLst>
          </p:cNvPr>
          <p:cNvPicPr>
            <a:picLocks noChangeAspect="1"/>
          </p:cNvPicPr>
          <p:nvPr/>
        </p:nvPicPr>
        <p:blipFill>
          <a:blip r:embed="rId2"/>
          <a:stretch>
            <a:fillRect/>
          </a:stretch>
        </p:blipFill>
        <p:spPr>
          <a:xfrm>
            <a:off x="713232" y="2256287"/>
            <a:ext cx="4512550" cy="3760459"/>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876922C-5CE1-2922-AAAC-16951F3828E4}"/>
              </a:ext>
            </a:extLst>
          </p:cNvPr>
          <p:cNvSpPr txBox="1"/>
          <p:nvPr/>
        </p:nvSpPr>
        <p:spPr>
          <a:xfrm>
            <a:off x="7801707" y="6453554"/>
            <a:ext cx="40913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(Choudhury and Fenwick, 2012; Wood and Gardiner, 2019)</a:t>
            </a:r>
            <a:endParaRPr lang="en-US" dirty="0"/>
          </a:p>
        </p:txBody>
      </p:sp>
    </p:spTree>
    <p:extLst>
      <p:ext uri="{BB962C8B-B14F-4D97-AF65-F5344CB8AC3E}">
        <p14:creationId xmlns:p14="http://schemas.microsoft.com/office/powerpoint/2010/main" val="196555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F1071-FFE3-92BC-B148-840355D308B9}"/>
              </a:ext>
            </a:extLst>
          </p:cNvPr>
          <p:cNvSpPr>
            <a:spLocks noGrp="1"/>
          </p:cNvSpPr>
          <p:nvPr>
            <p:ph type="title"/>
          </p:nvPr>
        </p:nvSpPr>
        <p:spPr>
          <a:xfrm>
            <a:off x="640079" y="1371601"/>
            <a:ext cx="10890929" cy="1097280"/>
          </a:xfrm>
        </p:spPr>
        <p:txBody>
          <a:bodyPr anchor="t">
            <a:normAutofit/>
          </a:bodyPr>
          <a:lstStyle/>
          <a:p>
            <a:r>
              <a:rPr lang="en-GB" dirty="0"/>
              <a:t>Prevent Duty: Aims and Challenges</a:t>
            </a:r>
            <a:endParaRPr lang="en-US" dirty="0"/>
          </a:p>
        </p:txBody>
      </p:sp>
      <p:sp>
        <p:nvSpPr>
          <p:cNvPr id="3" name="Content Placeholder 2">
            <a:extLst>
              <a:ext uri="{FF2B5EF4-FFF2-40B4-BE49-F238E27FC236}">
                <a16:creationId xmlns:a16="http://schemas.microsoft.com/office/drawing/2014/main" id="{3D8850F8-0550-B40F-014D-542F2EC9DB6F}"/>
              </a:ext>
            </a:extLst>
          </p:cNvPr>
          <p:cNvSpPr>
            <a:spLocks noGrp="1"/>
          </p:cNvSpPr>
          <p:nvPr>
            <p:ph idx="1"/>
          </p:nvPr>
        </p:nvSpPr>
        <p:spPr>
          <a:xfrm>
            <a:off x="640079" y="2633472"/>
            <a:ext cx="10890929" cy="3666744"/>
          </a:xfrm>
        </p:spPr>
        <p:txBody>
          <a:bodyPr vert="horz" lIns="91440" tIns="45720" rIns="91440" bIns="45720" rtlCol="0" anchor="t">
            <a:normAutofit/>
          </a:bodyPr>
          <a:lstStyle/>
          <a:p>
            <a:pPr>
              <a:lnSpc>
                <a:spcPct val="110000"/>
              </a:lnSpc>
            </a:pPr>
            <a:r>
              <a:rPr lang="en-GB" b="1" dirty="0">
                <a:ea typeface="+mn-lt"/>
                <a:cs typeface="+mn-lt"/>
              </a:rPr>
              <a:t>What is Prevent Duty?</a:t>
            </a:r>
            <a:endParaRPr lang="en-GB">
              <a:ea typeface="+mn-lt"/>
              <a:cs typeface="+mn-lt"/>
            </a:endParaRPr>
          </a:p>
          <a:p>
            <a:pPr>
              <a:lnSpc>
                <a:spcPct val="110000"/>
              </a:lnSpc>
            </a:pPr>
            <a:r>
              <a:rPr lang="en-GB" dirty="0">
                <a:ea typeface="+mn-lt"/>
                <a:cs typeface="+mn-lt"/>
              </a:rPr>
              <a:t>Introduced in 2015 as part of the Counter-Terrorism and Security Act.</a:t>
            </a:r>
            <a:endParaRPr lang="en-GB">
              <a:ea typeface="+mn-lt"/>
              <a:cs typeface="+mn-lt"/>
            </a:endParaRPr>
          </a:p>
          <a:p>
            <a:pPr>
              <a:lnSpc>
                <a:spcPct val="110000"/>
              </a:lnSpc>
            </a:pPr>
            <a:r>
              <a:rPr lang="en-GB" dirty="0">
                <a:ea typeface="+mn-lt"/>
                <a:cs typeface="+mn-lt"/>
              </a:rPr>
              <a:t>Mandates public institutions to monitor and report signs of radicalisation.</a:t>
            </a:r>
          </a:p>
          <a:p>
            <a:pPr>
              <a:lnSpc>
                <a:spcPct val="110000"/>
              </a:lnSpc>
            </a:pPr>
            <a:r>
              <a:rPr lang="en-GB" b="1" dirty="0">
                <a:ea typeface="+mn-lt"/>
                <a:cs typeface="+mn-lt"/>
              </a:rPr>
              <a:t>Key Issues</a:t>
            </a:r>
            <a:r>
              <a:rPr lang="en-GB" dirty="0">
                <a:ea typeface="+mn-lt"/>
                <a:cs typeface="+mn-lt"/>
              </a:rPr>
              <a:t>:</a:t>
            </a:r>
            <a:endParaRPr lang="en-GB">
              <a:ea typeface="+mn-lt"/>
              <a:cs typeface="+mn-lt"/>
            </a:endParaRPr>
          </a:p>
          <a:p>
            <a:pPr>
              <a:lnSpc>
                <a:spcPct val="110000"/>
              </a:lnSpc>
            </a:pPr>
            <a:r>
              <a:rPr lang="en-GB" dirty="0">
                <a:ea typeface="+mn-lt"/>
                <a:cs typeface="+mn-lt"/>
              </a:rPr>
              <a:t>Vague definitions like “non-violent extremism.”</a:t>
            </a:r>
            <a:endParaRPr lang="en-GB">
              <a:ea typeface="+mn-lt"/>
              <a:cs typeface="+mn-lt"/>
            </a:endParaRPr>
          </a:p>
          <a:p>
            <a:pPr>
              <a:lnSpc>
                <a:spcPct val="110000"/>
              </a:lnSpc>
            </a:pPr>
            <a:r>
              <a:rPr lang="en-GB" dirty="0">
                <a:ea typeface="+mn-lt"/>
                <a:cs typeface="+mn-lt"/>
              </a:rPr>
              <a:t>Overreach and subjective interpretations.</a:t>
            </a:r>
            <a:endParaRPr lang="en-GB">
              <a:ea typeface="+mn-lt"/>
              <a:cs typeface="+mn-lt"/>
            </a:endParaRPr>
          </a:p>
          <a:p>
            <a:pPr>
              <a:lnSpc>
                <a:spcPct val="110000"/>
              </a:lnSpc>
            </a:pPr>
            <a:r>
              <a:rPr lang="en-GB" b="1" dirty="0">
                <a:ea typeface="+mn-lt"/>
                <a:cs typeface="+mn-lt"/>
              </a:rPr>
              <a:t>Impact</a:t>
            </a:r>
            <a:r>
              <a:rPr lang="en-GB" dirty="0">
                <a:ea typeface="+mn-lt"/>
                <a:cs typeface="+mn-lt"/>
              </a:rPr>
              <a:t>:</a:t>
            </a:r>
            <a:endParaRPr lang="en-GB">
              <a:ea typeface="+mn-lt"/>
              <a:cs typeface="+mn-lt"/>
            </a:endParaRPr>
          </a:p>
          <a:p>
            <a:pPr>
              <a:lnSpc>
                <a:spcPct val="110000"/>
              </a:lnSpc>
            </a:pPr>
            <a:r>
              <a:rPr lang="en-GB" dirty="0">
                <a:ea typeface="+mn-lt"/>
                <a:cs typeface="+mn-lt"/>
              </a:rPr>
              <a:t>Undermines trust in public institutions</a:t>
            </a:r>
            <a:endParaRPr lang="en-GB">
              <a:ea typeface="+mn-lt"/>
              <a:cs typeface="+mn-lt"/>
            </a:endParaRPr>
          </a:p>
          <a:p>
            <a:pPr>
              <a:lnSpc>
                <a:spcPct val="110000"/>
              </a:lnSpc>
            </a:pPr>
            <a:endParaRPr lang="en-GB"/>
          </a:p>
        </p:txBody>
      </p:sp>
      <p:cxnSp>
        <p:nvCxnSpPr>
          <p:cNvPr id="10" name="Straight Connector 9">
            <a:extLst>
              <a:ext uri="{FF2B5EF4-FFF2-40B4-BE49-F238E27FC236}">
                <a16:creationId xmlns:a16="http://schemas.microsoft.com/office/drawing/2014/main" id="{EB1E2835-13A9-CE41-5BA6-8BF45C9EE0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88D8D56-2AA5-0A98-220F-8FFC9C0332F0}"/>
              </a:ext>
            </a:extLst>
          </p:cNvPr>
          <p:cNvSpPr txBox="1"/>
          <p:nvPr/>
        </p:nvSpPr>
        <p:spPr>
          <a:xfrm>
            <a:off x="8925169" y="6502400"/>
            <a:ext cx="31144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(Thomas, 2010; Lakhani and James, 2021)</a:t>
            </a:r>
            <a:endParaRPr lang="en-US" dirty="0"/>
          </a:p>
        </p:txBody>
      </p:sp>
    </p:spTree>
    <p:extLst>
      <p:ext uri="{BB962C8B-B14F-4D97-AF65-F5344CB8AC3E}">
        <p14:creationId xmlns:p14="http://schemas.microsoft.com/office/powerpoint/2010/main" val="2373717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80+ Project Case Study Stock Illustrations, Royalty-Free Vector Graphics &amp;  Clip Art - iStock">
            <a:extLst>
              <a:ext uri="{FF2B5EF4-FFF2-40B4-BE49-F238E27FC236}">
                <a16:creationId xmlns:a16="http://schemas.microsoft.com/office/drawing/2014/main" id="{4A16E8D7-FD03-AC8E-3C0A-B9E42C1BFDE6}"/>
              </a:ext>
            </a:extLst>
          </p:cNvPr>
          <p:cNvPicPr>
            <a:picLocks noChangeAspect="1"/>
          </p:cNvPicPr>
          <p:nvPr/>
        </p:nvPicPr>
        <p:blipFill>
          <a:blip r:embed="rId2"/>
          <a:srcRect l="8497" r="9006" b="1"/>
          <a:stretch/>
        </p:blipFill>
        <p:spPr>
          <a:xfrm>
            <a:off x="20" y="914399"/>
            <a:ext cx="4416532" cy="5353523"/>
          </a:xfrm>
          <a:prstGeom prst="rect">
            <a:avLst/>
          </a:prstGeom>
        </p:spPr>
      </p:pic>
      <p:cxnSp>
        <p:nvCxnSpPr>
          <p:cNvPr id="21" name="Straight Connector 2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FD5DF-145F-783B-C64B-B64742BDE629}"/>
              </a:ext>
            </a:extLst>
          </p:cNvPr>
          <p:cNvSpPr>
            <a:spLocks noGrp="1"/>
          </p:cNvSpPr>
          <p:nvPr>
            <p:ph type="title"/>
          </p:nvPr>
        </p:nvSpPr>
        <p:spPr>
          <a:xfrm>
            <a:off x="5029200" y="914400"/>
            <a:ext cx="6501810" cy="1097280"/>
          </a:xfrm>
        </p:spPr>
        <p:txBody>
          <a:bodyPr anchor="t">
            <a:normAutofit/>
          </a:bodyPr>
          <a:lstStyle/>
          <a:p>
            <a:r>
              <a:rPr lang="en-GB"/>
              <a:t>Prevent Case Study:</a:t>
            </a:r>
          </a:p>
        </p:txBody>
      </p:sp>
      <p:sp>
        <p:nvSpPr>
          <p:cNvPr id="3" name="Content Placeholder 2">
            <a:extLst>
              <a:ext uri="{FF2B5EF4-FFF2-40B4-BE49-F238E27FC236}">
                <a16:creationId xmlns:a16="http://schemas.microsoft.com/office/drawing/2014/main" id="{ED072A37-E6D5-3AB2-C1B8-7A9ECCE4AF72}"/>
              </a:ext>
            </a:extLst>
          </p:cNvPr>
          <p:cNvSpPr>
            <a:spLocks noGrp="1"/>
          </p:cNvSpPr>
          <p:nvPr>
            <p:ph idx="1"/>
          </p:nvPr>
        </p:nvSpPr>
        <p:spPr>
          <a:xfrm>
            <a:off x="5029200" y="2176036"/>
            <a:ext cx="6501810" cy="4121885"/>
          </a:xfrm>
        </p:spPr>
        <p:txBody>
          <a:bodyPr vert="horz" lIns="91440" tIns="45720" rIns="91440" bIns="45720" rtlCol="0">
            <a:normAutofit/>
          </a:bodyPr>
          <a:lstStyle/>
          <a:p>
            <a:pPr>
              <a:lnSpc>
                <a:spcPct val="110000"/>
              </a:lnSpc>
            </a:pPr>
            <a:r>
              <a:rPr lang="en-GB" sz="1100" b="1">
                <a:ea typeface="+mn-lt"/>
                <a:cs typeface="+mn-lt"/>
              </a:rPr>
              <a:t>Case Example</a:t>
            </a:r>
            <a:r>
              <a:rPr lang="en-GB" sz="1100">
                <a:ea typeface="+mn-lt"/>
                <a:cs typeface="+mn-lt"/>
              </a:rPr>
              <a:t>:</a:t>
            </a:r>
            <a:endParaRPr lang="en-US" sz="1100">
              <a:ea typeface="+mn-lt"/>
              <a:cs typeface="+mn-lt"/>
            </a:endParaRPr>
          </a:p>
          <a:p>
            <a:pPr>
              <a:lnSpc>
                <a:spcPct val="110000"/>
              </a:lnSpc>
            </a:pPr>
            <a:r>
              <a:rPr lang="en-GB" sz="1100">
                <a:ea typeface="+mn-lt"/>
                <a:cs typeface="+mn-lt"/>
              </a:rPr>
              <a:t>Student referred under Prevent for asking about electronic switches in a design and technology lesson.</a:t>
            </a:r>
          </a:p>
          <a:p>
            <a:pPr>
              <a:lnSpc>
                <a:spcPct val="110000"/>
              </a:lnSpc>
            </a:pPr>
            <a:r>
              <a:rPr lang="en-GB" sz="1100">
                <a:ea typeface="+mn-lt"/>
                <a:cs typeface="+mn-lt"/>
              </a:rPr>
              <a:t>Teacher linked the question to radicalisation concerns, citing the area’s multicultural demographics.</a:t>
            </a:r>
          </a:p>
          <a:p>
            <a:pPr>
              <a:lnSpc>
                <a:spcPct val="110000"/>
              </a:lnSpc>
            </a:pPr>
            <a:r>
              <a:rPr lang="en-GB" sz="1100">
                <a:ea typeface="+mn-lt"/>
                <a:cs typeface="+mn-lt"/>
              </a:rPr>
              <a:t>Outcome: No credible threat identified, but referral caused unnecessary scrutiny.</a:t>
            </a:r>
          </a:p>
          <a:p>
            <a:pPr>
              <a:lnSpc>
                <a:spcPct val="110000"/>
              </a:lnSpc>
            </a:pPr>
            <a:r>
              <a:rPr lang="en-GB" sz="1100" b="1">
                <a:ea typeface="+mn-lt"/>
                <a:cs typeface="+mn-lt"/>
              </a:rPr>
              <a:t>Systemic Issues</a:t>
            </a:r>
            <a:r>
              <a:rPr lang="en-GB" sz="1100">
                <a:ea typeface="+mn-lt"/>
                <a:cs typeface="+mn-lt"/>
              </a:rPr>
              <a:t>:</a:t>
            </a:r>
          </a:p>
          <a:p>
            <a:pPr>
              <a:lnSpc>
                <a:spcPct val="110000"/>
              </a:lnSpc>
            </a:pPr>
            <a:r>
              <a:rPr lang="en-GB" sz="1100">
                <a:ea typeface="+mn-lt"/>
                <a:cs typeface="+mn-lt"/>
              </a:rPr>
              <a:t>Unconscious bias linking cultural diversity to risk.</a:t>
            </a:r>
          </a:p>
          <a:p>
            <a:pPr>
              <a:lnSpc>
                <a:spcPct val="110000"/>
              </a:lnSpc>
            </a:pPr>
            <a:r>
              <a:rPr lang="en-GB" sz="1100">
                <a:ea typeface="+mn-lt"/>
                <a:cs typeface="+mn-lt"/>
              </a:rPr>
              <a:t>Vague guidelines leading to misinterpretation of behaviours.</a:t>
            </a:r>
          </a:p>
          <a:p>
            <a:pPr>
              <a:lnSpc>
                <a:spcPct val="110000"/>
              </a:lnSpc>
            </a:pPr>
            <a:r>
              <a:rPr lang="en-GB" sz="1100" b="1">
                <a:ea typeface="+mn-lt"/>
                <a:cs typeface="+mn-lt"/>
              </a:rPr>
              <a:t>Implications</a:t>
            </a:r>
            <a:r>
              <a:rPr lang="en-GB" sz="1100">
                <a:ea typeface="+mn-lt"/>
                <a:cs typeface="+mn-lt"/>
              </a:rPr>
              <a:t>:</a:t>
            </a:r>
          </a:p>
          <a:p>
            <a:pPr>
              <a:lnSpc>
                <a:spcPct val="110000"/>
              </a:lnSpc>
            </a:pPr>
            <a:r>
              <a:rPr lang="en-GB" sz="1100">
                <a:ea typeface="+mn-lt"/>
                <a:cs typeface="+mn-lt"/>
              </a:rPr>
              <a:t>Unnecessary referrals erode trust within communities.</a:t>
            </a:r>
          </a:p>
          <a:p>
            <a:pPr>
              <a:lnSpc>
                <a:spcPct val="110000"/>
              </a:lnSpc>
            </a:pPr>
            <a:r>
              <a:rPr lang="en-GB" sz="1100">
                <a:ea typeface="+mn-lt"/>
                <a:cs typeface="+mn-lt"/>
              </a:rPr>
              <a:t>Resources diverted from genuine risks.</a:t>
            </a:r>
            <a:endParaRPr lang="en-GB" sz="1100"/>
          </a:p>
          <a:p>
            <a:pPr>
              <a:lnSpc>
                <a:spcPct val="110000"/>
              </a:lnSpc>
            </a:pPr>
            <a:r>
              <a:rPr lang="en-GB" sz="1100">
                <a:ea typeface="+mn-lt"/>
                <a:cs typeface="+mn-lt"/>
              </a:rPr>
              <a:t>Alienation increases, undermining the goal of preventing radicalisation.</a:t>
            </a:r>
          </a:p>
          <a:p>
            <a:pPr>
              <a:lnSpc>
                <a:spcPct val="110000"/>
              </a:lnSpc>
            </a:pPr>
            <a:endParaRPr lang="en-GB" sz="1100">
              <a:ea typeface="+mn-lt"/>
              <a:cs typeface="+mn-lt"/>
            </a:endParaRPr>
          </a:p>
        </p:txBody>
      </p:sp>
      <p:sp>
        <p:nvSpPr>
          <p:cNvPr id="5" name="TextBox 4">
            <a:extLst>
              <a:ext uri="{FF2B5EF4-FFF2-40B4-BE49-F238E27FC236}">
                <a16:creationId xmlns:a16="http://schemas.microsoft.com/office/drawing/2014/main" id="{5771311E-C8D5-486F-A6C2-ABBA4D5DEFC0}"/>
              </a:ext>
            </a:extLst>
          </p:cNvPr>
          <p:cNvSpPr txBox="1"/>
          <p:nvPr/>
        </p:nvSpPr>
        <p:spPr>
          <a:xfrm>
            <a:off x="9091246" y="631678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a:latin typeface="Times New Roman"/>
                <a:cs typeface="Times New Roman"/>
              </a:rPr>
              <a:t>(Jerome, Elwick and Kazim, 2019)</a:t>
            </a:r>
            <a:endParaRPr lang="en-US"/>
          </a:p>
        </p:txBody>
      </p:sp>
    </p:spTree>
    <p:extLst>
      <p:ext uri="{BB962C8B-B14F-4D97-AF65-F5344CB8AC3E}">
        <p14:creationId xmlns:p14="http://schemas.microsoft.com/office/powerpoint/2010/main" val="12614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wnload Fear, Shadow, Disorder. Royalty-Free Stock Illustration Image -  Pixabay">
            <a:extLst>
              <a:ext uri="{FF2B5EF4-FFF2-40B4-BE49-F238E27FC236}">
                <a16:creationId xmlns:a16="http://schemas.microsoft.com/office/drawing/2014/main" id="{5831FBCD-4C04-59DD-5581-4F369B4CF40D}"/>
              </a:ext>
            </a:extLst>
          </p:cNvPr>
          <p:cNvPicPr>
            <a:picLocks noChangeAspect="1"/>
          </p:cNvPicPr>
          <p:nvPr/>
        </p:nvPicPr>
        <p:blipFill>
          <a:blip r:embed="rId2"/>
          <a:srcRect l="8245" r="38130" b="-2"/>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1D2B33C-4EBE-6C69-69FA-4462CA4F5173}"/>
              </a:ext>
            </a:extLst>
          </p:cNvPr>
          <p:cNvSpPr>
            <a:spLocks noGrp="1"/>
          </p:cNvSpPr>
          <p:nvPr>
            <p:ph type="title"/>
          </p:nvPr>
        </p:nvSpPr>
        <p:spPr>
          <a:xfrm>
            <a:off x="5029200" y="914400"/>
            <a:ext cx="6501810" cy="1097280"/>
          </a:xfrm>
        </p:spPr>
        <p:txBody>
          <a:bodyPr anchor="t">
            <a:normAutofit/>
          </a:bodyPr>
          <a:lstStyle/>
          <a:p>
            <a:pPr>
              <a:lnSpc>
                <a:spcPct val="90000"/>
              </a:lnSpc>
            </a:pPr>
            <a:r>
              <a:rPr lang="en-GB" sz="3400">
                <a:ea typeface="+mj-lt"/>
                <a:cs typeface="+mj-lt"/>
              </a:rPr>
              <a:t>The Role of Fear and Public Anxiety</a:t>
            </a:r>
            <a:endParaRPr lang="en-US" sz="3400"/>
          </a:p>
        </p:txBody>
      </p:sp>
      <p:sp>
        <p:nvSpPr>
          <p:cNvPr id="3" name="Content Placeholder 2">
            <a:extLst>
              <a:ext uri="{FF2B5EF4-FFF2-40B4-BE49-F238E27FC236}">
                <a16:creationId xmlns:a16="http://schemas.microsoft.com/office/drawing/2014/main" id="{D36086A6-F035-181A-F0C4-5A459F99AB09}"/>
              </a:ext>
            </a:extLst>
          </p:cNvPr>
          <p:cNvSpPr>
            <a:spLocks noGrp="1"/>
          </p:cNvSpPr>
          <p:nvPr>
            <p:ph idx="1"/>
          </p:nvPr>
        </p:nvSpPr>
        <p:spPr>
          <a:xfrm>
            <a:off x="5029200" y="2176036"/>
            <a:ext cx="6501810" cy="4121885"/>
          </a:xfrm>
        </p:spPr>
        <p:txBody>
          <a:bodyPr vert="horz" lIns="91440" tIns="45720" rIns="91440" bIns="45720" rtlCol="0" anchor="t">
            <a:normAutofit/>
          </a:bodyPr>
          <a:lstStyle/>
          <a:p>
            <a:pPr>
              <a:lnSpc>
                <a:spcPct val="110000"/>
              </a:lnSpc>
            </a:pPr>
            <a:r>
              <a:rPr lang="en-GB" sz="1700" b="1" dirty="0">
                <a:ea typeface="+mn-lt"/>
                <a:cs typeface="+mn-lt"/>
              </a:rPr>
              <a:t>Post-9/11 Climate</a:t>
            </a:r>
            <a:r>
              <a:rPr lang="en-GB" sz="1700" dirty="0">
                <a:ea typeface="+mn-lt"/>
                <a:cs typeface="+mn-lt"/>
              </a:rPr>
              <a:t>:</a:t>
            </a:r>
            <a:endParaRPr lang="en-GB" sz="1700" dirty="0"/>
          </a:p>
          <a:p>
            <a:pPr>
              <a:lnSpc>
                <a:spcPct val="110000"/>
              </a:lnSpc>
            </a:pPr>
            <a:r>
              <a:rPr lang="en-GB" sz="1700" dirty="0">
                <a:ea typeface="+mn-lt"/>
                <a:cs typeface="+mn-lt"/>
              </a:rPr>
              <a:t>Fear and urgency drove policy decisions.</a:t>
            </a:r>
            <a:endParaRPr lang="en-GB" sz="1700"/>
          </a:p>
          <a:p>
            <a:pPr>
              <a:lnSpc>
                <a:spcPct val="110000"/>
              </a:lnSpc>
            </a:pPr>
            <a:r>
              <a:rPr lang="en-GB" sz="1700" dirty="0">
                <a:ea typeface="+mn-lt"/>
                <a:cs typeface="+mn-lt"/>
              </a:rPr>
              <a:t>Governments prioritised visible security measures.</a:t>
            </a:r>
            <a:endParaRPr lang="en-GB" sz="1700" dirty="0"/>
          </a:p>
          <a:p>
            <a:pPr>
              <a:lnSpc>
                <a:spcPct val="110000"/>
              </a:lnSpc>
            </a:pPr>
            <a:r>
              <a:rPr lang="en-GB" sz="1700" b="1" dirty="0">
                <a:ea typeface="+mn-lt"/>
                <a:cs typeface="+mn-lt"/>
              </a:rPr>
              <a:t>Cultural Narratives</a:t>
            </a:r>
            <a:r>
              <a:rPr lang="en-GB" sz="1700" dirty="0">
                <a:ea typeface="+mn-lt"/>
                <a:cs typeface="+mn-lt"/>
              </a:rPr>
              <a:t>:</a:t>
            </a:r>
            <a:endParaRPr lang="en-GB" sz="1700"/>
          </a:p>
          <a:p>
            <a:pPr>
              <a:lnSpc>
                <a:spcPct val="110000"/>
              </a:lnSpc>
            </a:pPr>
            <a:r>
              <a:rPr lang="en-GB" sz="1700" dirty="0">
                <a:ea typeface="+mn-lt"/>
                <a:cs typeface="+mn-lt"/>
              </a:rPr>
              <a:t>Media and political discourse framed certain communities as “at risk.”</a:t>
            </a:r>
            <a:endParaRPr lang="en-GB" sz="1700"/>
          </a:p>
          <a:p>
            <a:pPr>
              <a:lnSpc>
                <a:spcPct val="110000"/>
              </a:lnSpc>
            </a:pPr>
            <a:r>
              <a:rPr lang="en-GB" sz="1700" b="1" dirty="0">
                <a:ea typeface="+mn-lt"/>
                <a:cs typeface="+mn-lt"/>
              </a:rPr>
              <a:t>Feedback Loop</a:t>
            </a:r>
            <a:r>
              <a:rPr lang="en-GB" sz="1700" dirty="0">
                <a:ea typeface="+mn-lt"/>
                <a:cs typeface="+mn-lt"/>
              </a:rPr>
              <a:t>:</a:t>
            </a:r>
            <a:endParaRPr lang="en-GB" sz="1700"/>
          </a:p>
          <a:p>
            <a:pPr>
              <a:lnSpc>
                <a:spcPct val="110000"/>
              </a:lnSpc>
            </a:pPr>
            <a:r>
              <a:rPr lang="en-GB" sz="1700" dirty="0">
                <a:ea typeface="+mn-lt"/>
                <a:cs typeface="+mn-lt"/>
              </a:rPr>
              <a:t>Public fear justifies broad powers.</a:t>
            </a:r>
            <a:endParaRPr lang="en-GB" sz="1700"/>
          </a:p>
          <a:p>
            <a:pPr>
              <a:lnSpc>
                <a:spcPct val="110000"/>
              </a:lnSpc>
            </a:pPr>
            <a:r>
              <a:rPr lang="en-GB" sz="1700" dirty="0">
                <a:ea typeface="+mn-lt"/>
                <a:cs typeface="+mn-lt"/>
              </a:rPr>
              <a:t>Policies reinforce perceptions of minority communities as threats.</a:t>
            </a:r>
            <a:endParaRPr lang="en-GB" sz="1700" dirty="0"/>
          </a:p>
          <a:p>
            <a:pPr marL="0" indent="0">
              <a:lnSpc>
                <a:spcPct val="110000"/>
              </a:lnSpc>
              <a:buNone/>
            </a:pPr>
            <a:endParaRPr lang="en-GB" sz="1700"/>
          </a:p>
        </p:txBody>
      </p:sp>
      <p:sp>
        <p:nvSpPr>
          <p:cNvPr id="5" name="TextBox 4">
            <a:extLst>
              <a:ext uri="{FF2B5EF4-FFF2-40B4-BE49-F238E27FC236}">
                <a16:creationId xmlns:a16="http://schemas.microsoft.com/office/drawing/2014/main" id="{046C7822-02C2-6A7B-2B47-07F3E6D2D387}"/>
              </a:ext>
            </a:extLst>
          </p:cNvPr>
          <p:cNvSpPr txBox="1"/>
          <p:nvPr/>
        </p:nvSpPr>
        <p:spPr>
          <a:xfrm>
            <a:off x="8085015" y="6502400"/>
            <a:ext cx="54395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(Jenkins, Jacobsen and Anders Henriksen, 2014; Roach, 2011)</a:t>
            </a:r>
            <a:endParaRPr lang="en-US" dirty="0"/>
          </a:p>
        </p:txBody>
      </p:sp>
    </p:spTree>
    <p:extLst>
      <p:ext uri="{BB962C8B-B14F-4D97-AF65-F5344CB8AC3E}">
        <p14:creationId xmlns:p14="http://schemas.microsoft.com/office/powerpoint/2010/main" val="792522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206E2-7461-1FF6-B43C-D51F9DFA17CC}"/>
              </a:ext>
            </a:extLst>
          </p:cNvPr>
          <p:cNvSpPr>
            <a:spLocks noGrp="1"/>
          </p:cNvSpPr>
          <p:nvPr>
            <p:ph type="title"/>
          </p:nvPr>
        </p:nvSpPr>
        <p:spPr/>
        <p:txBody>
          <a:bodyPr/>
          <a:lstStyle/>
          <a:p>
            <a:r>
              <a:rPr lang="en-GB" dirty="0"/>
              <a:t>Systemic Issues: Vague Definitions</a:t>
            </a:r>
            <a:endParaRPr lang="en-US" dirty="0"/>
          </a:p>
        </p:txBody>
      </p:sp>
      <p:sp>
        <p:nvSpPr>
          <p:cNvPr id="3" name="Content Placeholder 2">
            <a:extLst>
              <a:ext uri="{FF2B5EF4-FFF2-40B4-BE49-F238E27FC236}">
                <a16:creationId xmlns:a16="http://schemas.microsoft.com/office/drawing/2014/main" id="{D020CFC0-59F5-9B20-AAB9-42FA1A97D684}"/>
              </a:ext>
            </a:extLst>
          </p:cNvPr>
          <p:cNvSpPr>
            <a:spLocks noGrp="1"/>
          </p:cNvSpPr>
          <p:nvPr>
            <p:ph idx="1"/>
          </p:nvPr>
        </p:nvSpPr>
        <p:spPr/>
        <p:txBody>
          <a:bodyPr vert="horz" lIns="91440" tIns="45720" rIns="91440" bIns="45720" rtlCol="0" anchor="t">
            <a:normAutofit/>
          </a:bodyPr>
          <a:lstStyle/>
          <a:p>
            <a:r>
              <a:rPr lang="en-GB" b="1" dirty="0">
                <a:ea typeface="+mn-lt"/>
                <a:cs typeface="+mn-lt"/>
              </a:rPr>
              <a:t>Deliberate Vagueness</a:t>
            </a:r>
            <a:r>
              <a:rPr lang="en-GB" dirty="0">
                <a:ea typeface="+mn-lt"/>
                <a:cs typeface="+mn-lt"/>
              </a:rPr>
              <a:t>:</a:t>
            </a:r>
            <a:endParaRPr lang="en-GB" dirty="0"/>
          </a:p>
          <a:p>
            <a:r>
              <a:rPr lang="en-GB" dirty="0">
                <a:ea typeface="+mn-lt"/>
                <a:cs typeface="+mn-lt"/>
              </a:rPr>
              <a:t>Terms like “acts against public order” lack clarity.</a:t>
            </a:r>
            <a:endParaRPr lang="en-GB" dirty="0"/>
          </a:p>
          <a:p>
            <a:r>
              <a:rPr lang="en-GB" dirty="0">
                <a:ea typeface="+mn-lt"/>
                <a:cs typeface="+mn-lt"/>
              </a:rPr>
              <a:t>Flexibility enables subjective interpretation.</a:t>
            </a:r>
            <a:endParaRPr lang="en-GB" dirty="0"/>
          </a:p>
          <a:p>
            <a:r>
              <a:rPr lang="en-GB" b="1" dirty="0">
                <a:ea typeface="+mn-lt"/>
                <a:cs typeface="+mn-lt"/>
              </a:rPr>
              <a:t>Impacts</a:t>
            </a:r>
            <a:r>
              <a:rPr lang="en-GB" dirty="0">
                <a:ea typeface="+mn-lt"/>
                <a:cs typeface="+mn-lt"/>
              </a:rPr>
              <a:t>:</a:t>
            </a:r>
            <a:endParaRPr lang="en-GB" dirty="0"/>
          </a:p>
          <a:p>
            <a:r>
              <a:rPr lang="en-GB" dirty="0">
                <a:ea typeface="+mn-lt"/>
                <a:cs typeface="+mn-lt"/>
              </a:rPr>
              <a:t>Inconsistent application of laws.</a:t>
            </a:r>
            <a:endParaRPr lang="en-GB" dirty="0"/>
          </a:p>
          <a:p>
            <a:r>
              <a:rPr lang="en-GB" dirty="0">
                <a:ea typeface="+mn-lt"/>
                <a:cs typeface="+mn-lt"/>
              </a:rPr>
              <a:t>Profiling and unnecessary interventions.</a:t>
            </a:r>
            <a:endParaRPr lang="en-GB" dirty="0"/>
          </a:p>
          <a:p>
            <a:endParaRPr lang="en-GB" dirty="0"/>
          </a:p>
        </p:txBody>
      </p:sp>
      <p:sp>
        <p:nvSpPr>
          <p:cNvPr id="4" name="TextBox 3">
            <a:extLst>
              <a:ext uri="{FF2B5EF4-FFF2-40B4-BE49-F238E27FC236}">
                <a16:creationId xmlns:a16="http://schemas.microsoft.com/office/drawing/2014/main" id="{DF71F3A4-17E8-8DE1-3428-13072A9E1E43}"/>
              </a:ext>
            </a:extLst>
          </p:cNvPr>
          <p:cNvSpPr txBox="1"/>
          <p:nvPr/>
        </p:nvSpPr>
        <p:spPr>
          <a:xfrm>
            <a:off x="8788400" y="63558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(Edwards, 2018)</a:t>
            </a:r>
            <a:endParaRPr lang="en-US"/>
          </a:p>
        </p:txBody>
      </p:sp>
    </p:spTree>
    <p:extLst>
      <p:ext uri="{BB962C8B-B14F-4D97-AF65-F5344CB8AC3E}">
        <p14:creationId xmlns:p14="http://schemas.microsoft.com/office/powerpoint/2010/main" val="4033205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en the Censor Comes - Freedom to Read">
            <a:extLst>
              <a:ext uri="{FF2B5EF4-FFF2-40B4-BE49-F238E27FC236}">
                <a16:creationId xmlns:a16="http://schemas.microsoft.com/office/drawing/2014/main" id="{3537A414-1FD1-6A62-B482-5C763D3FFB7C}"/>
              </a:ext>
            </a:extLst>
          </p:cNvPr>
          <p:cNvPicPr>
            <a:picLocks noChangeAspect="1"/>
          </p:cNvPicPr>
          <p:nvPr/>
        </p:nvPicPr>
        <p:blipFill>
          <a:blip r:embed="rId2"/>
          <a:srcRect t="4521" b="20479"/>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DA886-9EDB-8253-C40B-E46CC6B2B131}"/>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700"/>
              <a:t>The Chilling Effect of Prevent</a:t>
            </a:r>
            <a:endParaRPr lang="en-US" sz="3700"/>
          </a:p>
        </p:txBody>
      </p:sp>
      <p:sp>
        <p:nvSpPr>
          <p:cNvPr id="3" name="Content Placeholder 2">
            <a:extLst>
              <a:ext uri="{FF2B5EF4-FFF2-40B4-BE49-F238E27FC236}">
                <a16:creationId xmlns:a16="http://schemas.microsoft.com/office/drawing/2014/main" id="{D3B955EC-AD07-78DC-E600-5CFD70606671}"/>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sz="1700" b="1">
                <a:ea typeface="+mn-lt"/>
                <a:cs typeface="+mn-lt"/>
              </a:rPr>
              <a:t>Impact on Individuals</a:t>
            </a:r>
            <a:r>
              <a:rPr lang="en-GB" sz="1700">
                <a:ea typeface="+mn-lt"/>
                <a:cs typeface="+mn-lt"/>
              </a:rPr>
              <a:t>:</a:t>
            </a:r>
            <a:endParaRPr lang="en-GB" sz="1700"/>
          </a:p>
          <a:p>
            <a:pPr>
              <a:lnSpc>
                <a:spcPct val="110000"/>
              </a:lnSpc>
            </a:pPr>
            <a:r>
              <a:rPr lang="en-GB" sz="1700">
                <a:ea typeface="+mn-lt"/>
                <a:cs typeface="+mn-lt"/>
              </a:rPr>
              <a:t>2019 study: Muslim students self-censor political and religious discussions.</a:t>
            </a:r>
            <a:endParaRPr lang="en-GB" sz="1700"/>
          </a:p>
          <a:p>
            <a:pPr>
              <a:lnSpc>
                <a:spcPct val="110000"/>
              </a:lnSpc>
            </a:pPr>
            <a:r>
              <a:rPr lang="en-GB" sz="1700" b="1">
                <a:ea typeface="+mn-lt"/>
                <a:cs typeface="+mn-lt"/>
              </a:rPr>
              <a:t>Wider Consequences</a:t>
            </a:r>
            <a:r>
              <a:rPr lang="en-GB" sz="1700">
                <a:ea typeface="+mn-lt"/>
                <a:cs typeface="+mn-lt"/>
              </a:rPr>
              <a:t>:</a:t>
            </a:r>
            <a:endParaRPr lang="en-GB" sz="1700"/>
          </a:p>
          <a:p>
            <a:pPr>
              <a:lnSpc>
                <a:spcPct val="110000"/>
              </a:lnSpc>
            </a:pPr>
            <a:r>
              <a:rPr lang="en-GB" sz="1700">
                <a:ea typeface="+mn-lt"/>
                <a:cs typeface="+mn-lt"/>
              </a:rPr>
              <a:t>Freedom of expression eroded by fear of being flagged.</a:t>
            </a:r>
            <a:endParaRPr lang="en-GB" sz="1700"/>
          </a:p>
          <a:p>
            <a:pPr>
              <a:lnSpc>
                <a:spcPct val="110000"/>
              </a:lnSpc>
            </a:pPr>
            <a:r>
              <a:rPr lang="en-GB" sz="1700">
                <a:ea typeface="+mn-lt"/>
                <a:cs typeface="+mn-lt"/>
              </a:rPr>
              <a:t>Environments of self-censorship in scrutinized communities.</a:t>
            </a:r>
            <a:endParaRPr lang="en-GB" sz="1700"/>
          </a:p>
          <a:p>
            <a:pPr>
              <a:lnSpc>
                <a:spcPct val="110000"/>
              </a:lnSpc>
            </a:pPr>
            <a:endParaRPr lang="en-GB" sz="17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158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C1742-CAF1-DA71-DEEB-4544B10AF956}"/>
              </a:ext>
            </a:extLst>
          </p:cNvPr>
          <p:cNvSpPr>
            <a:spLocks noGrp="1"/>
          </p:cNvSpPr>
          <p:nvPr>
            <p:ph type="title"/>
          </p:nvPr>
        </p:nvSpPr>
        <p:spPr/>
        <p:txBody>
          <a:bodyPr/>
          <a:lstStyle/>
          <a:p>
            <a:r>
              <a:rPr lang="en-GB" dirty="0"/>
              <a:t>Alienation: A Pathway to Radicalization</a:t>
            </a:r>
            <a:endParaRPr lang="en-US" dirty="0"/>
          </a:p>
        </p:txBody>
      </p:sp>
      <p:sp>
        <p:nvSpPr>
          <p:cNvPr id="3" name="Content Placeholder 2">
            <a:extLst>
              <a:ext uri="{FF2B5EF4-FFF2-40B4-BE49-F238E27FC236}">
                <a16:creationId xmlns:a16="http://schemas.microsoft.com/office/drawing/2014/main" id="{41DC5037-6F84-E1A6-E6EE-CFB4A3E1371C}"/>
              </a:ext>
            </a:extLst>
          </p:cNvPr>
          <p:cNvSpPr>
            <a:spLocks noGrp="1"/>
          </p:cNvSpPr>
          <p:nvPr>
            <p:ph idx="1"/>
          </p:nvPr>
        </p:nvSpPr>
        <p:spPr/>
        <p:txBody>
          <a:bodyPr vert="horz" lIns="91440" tIns="45720" rIns="91440" bIns="45720" rtlCol="0" anchor="t">
            <a:normAutofit/>
          </a:bodyPr>
          <a:lstStyle/>
          <a:p>
            <a:r>
              <a:rPr lang="en-GB" b="1">
                <a:ea typeface="+mn-lt"/>
                <a:cs typeface="+mn-lt"/>
              </a:rPr>
              <a:t>Impact of Schedule 7</a:t>
            </a:r>
            <a:r>
              <a:rPr lang="en-GB">
                <a:ea typeface="+mn-lt"/>
                <a:cs typeface="+mn-lt"/>
              </a:rPr>
              <a:t>:</a:t>
            </a:r>
            <a:endParaRPr lang="en-GB"/>
          </a:p>
          <a:p>
            <a:r>
              <a:rPr lang="en-GB">
                <a:ea typeface="+mn-lt"/>
                <a:cs typeface="+mn-lt"/>
              </a:rPr>
              <a:t>Repeated stops create feelings of mistrust and exclusion.</a:t>
            </a:r>
            <a:endParaRPr lang="en-GB"/>
          </a:p>
          <a:p>
            <a:r>
              <a:rPr lang="en-GB">
                <a:ea typeface="+mn-lt"/>
                <a:cs typeface="+mn-lt"/>
              </a:rPr>
              <a:t>Message sent: “You are not trusted.”</a:t>
            </a:r>
            <a:endParaRPr lang="en-GB"/>
          </a:p>
          <a:p>
            <a:r>
              <a:rPr lang="en-GB" b="1">
                <a:ea typeface="+mn-lt"/>
                <a:cs typeface="+mn-lt"/>
              </a:rPr>
              <a:t>Broader Consequences</a:t>
            </a:r>
            <a:r>
              <a:rPr lang="en-GB">
                <a:ea typeface="+mn-lt"/>
                <a:cs typeface="+mn-lt"/>
              </a:rPr>
              <a:t>:</a:t>
            </a:r>
            <a:endParaRPr lang="en-GB"/>
          </a:p>
          <a:p>
            <a:r>
              <a:rPr lang="en-GB">
                <a:ea typeface="+mn-lt"/>
                <a:cs typeface="+mn-lt"/>
              </a:rPr>
              <a:t>Alienation fosters disengagement from society.</a:t>
            </a:r>
            <a:endParaRPr lang="en-GB"/>
          </a:p>
          <a:p>
            <a:r>
              <a:rPr lang="en-GB" dirty="0">
                <a:ea typeface="+mn-lt"/>
                <a:cs typeface="+mn-lt"/>
              </a:rPr>
              <a:t>Increased risk of turning to extremist ideologies.</a:t>
            </a:r>
            <a:endParaRPr lang="en-GB" dirty="0"/>
          </a:p>
        </p:txBody>
      </p:sp>
      <p:sp>
        <p:nvSpPr>
          <p:cNvPr id="4" name="TextBox 3">
            <a:extLst>
              <a:ext uri="{FF2B5EF4-FFF2-40B4-BE49-F238E27FC236}">
                <a16:creationId xmlns:a16="http://schemas.microsoft.com/office/drawing/2014/main" id="{4B580CBF-DE49-669C-C9E9-415D0E5F24A0}"/>
              </a:ext>
            </a:extLst>
          </p:cNvPr>
          <p:cNvSpPr txBox="1"/>
          <p:nvPr/>
        </p:nvSpPr>
        <p:spPr>
          <a:xfrm>
            <a:off x="7069016" y="6482861"/>
            <a:ext cx="5126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(Abbas, Awan and Marsden, 2021; Busher, Choudhury and Thomas, 2019)</a:t>
            </a:r>
            <a:endParaRPr lang="en-US" dirty="0"/>
          </a:p>
        </p:txBody>
      </p:sp>
    </p:spTree>
    <p:extLst>
      <p:ext uri="{BB962C8B-B14F-4D97-AF65-F5344CB8AC3E}">
        <p14:creationId xmlns:p14="http://schemas.microsoft.com/office/powerpoint/2010/main" val="606438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60E9D-D823-12D0-1BDB-90926E1702DB}"/>
              </a:ext>
            </a:extLst>
          </p:cNvPr>
          <p:cNvSpPr>
            <a:spLocks noGrp="1"/>
          </p:cNvSpPr>
          <p:nvPr>
            <p:ph type="title"/>
          </p:nvPr>
        </p:nvSpPr>
        <p:spPr>
          <a:xfrm>
            <a:off x="640080" y="914401"/>
            <a:ext cx="4876801" cy="1569516"/>
          </a:xfrm>
        </p:spPr>
        <p:txBody>
          <a:bodyPr anchor="t">
            <a:normAutofit/>
          </a:bodyPr>
          <a:lstStyle/>
          <a:p>
            <a:r>
              <a:rPr lang="en-GB"/>
              <a:t>Prevent and Surveillance Culture</a:t>
            </a:r>
            <a:endParaRPr lang="en-US"/>
          </a:p>
        </p:txBody>
      </p:sp>
      <p:sp>
        <p:nvSpPr>
          <p:cNvPr id="3" name="Content Placeholder 2">
            <a:extLst>
              <a:ext uri="{FF2B5EF4-FFF2-40B4-BE49-F238E27FC236}">
                <a16:creationId xmlns:a16="http://schemas.microsoft.com/office/drawing/2014/main" id="{BAB0483F-F732-7F0C-35E5-96C96B6D4554}"/>
              </a:ext>
            </a:extLst>
          </p:cNvPr>
          <p:cNvSpPr>
            <a:spLocks noGrp="1"/>
          </p:cNvSpPr>
          <p:nvPr>
            <p:ph idx="1"/>
          </p:nvPr>
        </p:nvSpPr>
        <p:spPr>
          <a:xfrm>
            <a:off x="6400799" y="960119"/>
            <a:ext cx="5130210" cy="5022661"/>
          </a:xfrm>
        </p:spPr>
        <p:txBody>
          <a:bodyPr vert="horz" lIns="91440" tIns="45720" rIns="91440" bIns="45720" rtlCol="0">
            <a:normAutofit/>
          </a:bodyPr>
          <a:lstStyle/>
          <a:p>
            <a:r>
              <a:rPr lang="en-GB" b="1" dirty="0">
                <a:ea typeface="+mn-lt"/>
                <a:cs typeface="+mn-lt"/>
              </a:rPr>
              <a:t>Shift in Public Institutions</a:t>
            </a:r>
            <a:r>
              <a:rPr lang="en-GB" dirty="0">
                <a:ea typeface="+mn-lt"/>
                <a:cs typeface="+mn-lt"/>
              </a:rPr>
              <a:t>:</a:t>
            </a:r>
            <a:endParaRPr lang="en-GB" dirty="0"/>
          </a:p>
          <a:p>
            <a:r>
              <a:rPr lang="en-GB" dirty="0">
                <a:ea typeface="+mn-lt"/>
                <a:cs typeface="+mn-lt"/>
              </a:rPr>
              <a:t>Teachers and doctors act as monitors rather than supporters.</a:t>
            </a:r>
            <a:endParaRPr lang="en-GB" dirty="0"/>
          </a:p>
          <a:p>
            <a:r>
              <a:rPr lang="en-GB" dirty="0">
                <a:ea typeface="+mn-lt"/>
                <a:cs typeface="+mn-lt"/>
              </a:rPr>
              <a:t>Prevent transforms spaces of care into surveillance hubs.</a:t>
            </a:r>
            <a:endParaRPr lang="en-GB" dirty="0"/>
          </a:p>
          <a:p>
            <a:r>
              <a:rPr lang="en-GB" b="1" dirty="0">
                <a:ea typeface="+mn-lt"/>
                <a:cs typeface="+mn-lt"/>
              </a:rPr>
              <a:t>Impact</a:t>
            </a:r>
            <a:r>
              <a:rPr lang="en-GB" dirty="0">
                <a:ea typeface="+mn-lt"/>
                <a:cs typeface="+mn-lt"/>
              </a:rPr>
              <a:t>:</a:t>
            </a:r>
            <a:endParaRPr lang="en-GB" dirty="0"/>
          </a:p>
          <a:p>
            <a:r>
              <a:rPr lang="en-GB" dirty="0">
                <a:ea typeface="+mn-lt"/>
                <a:cs typeface="+mn-lt"/>
              </a:rPr>
              <a:t>Discourages individuals from seeking help or engaging openly.</a:t>
            </a:r>
            <a:endParaRPr lang="en-GB" dirty="0"/>
          </a:p>
          <a:p>
            <a:r>
              <a:rPr lang="en-GB" dirty="0">
                <a:ea typeface="+mn-lt"/>
                <a:cs typeface="+mn-lt"/>
              </a:rPr>
              <a:t>Undermines trust and community cohesion.</a:t>
            </a:r>
            <a:endParaRPr lang="en-GB" dirty="0"/>
          </a:p>
          <a:p>
            <a:endParaRPr lang="en-GB" dirty="0"/>
          </a:p>
        </p:txBody>
      </p:sp>
      <p:pic>
        <p:nvPicPr>
          <p:cNvPr id="4" name="Picture 3" descr="Security Camera Graphic Images – Browse 49,984 Stock Photos, Vectors, and  Video | Adobe Stock">
            <a:extLst>
              <a:ext uri="{FF2B5EF4-FFF2-40B4-BE49-F238E27FC236}">
                <a16:creationId xmlns:a16="http://schemas.microsoft.com/office/drawing/2014/main" id="{8BDD72AC-8CF8-5283-54B7-921A5113E673}"/>
              </a:ext>
            </a:extLst>
          </p:cNvPr>
          <p:cNvPicPr>
            <a:picLocks noChangeAspect="1"/>
          </p:cNvPicPr>
          <p:nvPr/>
        </p:nvPicPr>
        <p:blipFill>
          <a:blip r:embed="rId2"/>
          <a:stretch>
            <a:fillRect/>
          </a:stretch>
        </p:blipFill>
        <p:spPr>
          <a:xfrm>
            <a:off x="713232" y="2857499"/>
            <a:ext cx="4682050" cy="3125269"/>
          </a:xfrm>
          <a:prstGeom prst="rect">
            <a:avLst/>
          </a:prstGeom>
        </p:spPr>
      </p:pic>
      <p:cxnSp>
        <p:nvCxnSpPr>
          <p:cNvPr id="11" name="Straight Connector 10">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CC26D35-DE14-BC4F-4B8A-DBCD07FFAA43}"/>
              </a:ext>
            </a:extLst>
          </p:cNvPr>
          <p:cNvSpPr txBox="1"/>
          <p:nvPr/>
        </p:nvSpPr>
        <p:spPr>
          <a:xfrm>
            <a:off x="9315938" y="645355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(Imran Awan </a:t>
            </a:r>
            <a:r>
              <a:rPr lang="en-US" sz="1200" i="1">
                <a:latin typeface="Times New Roman"/>
                <a:cs typeface="Times New Roman"/>
              </a:rPr>
              <a:t>et al.</a:t>
            </a:r>
            <a:r>
              <a:rPr lang="en-US" sz="1200">
                <a:latin typeface="Times New Roman"/>
                <a:cs typeface="Times New Roman"/>
              </a:rPr>
              <a:t>, 2019)</a:t>
            </a:r>
            <a:endParaRPr lang="en-US"/>
          </a:p>
        </p:txBody>
      </p:sp>
    </p:spTree>
    <p:extLst>
      <p:ext uri="{BB962C8B-B14F-4D97-AF65-F5344CB8AC3E}">
        <p14:creationId xmlns:p14="http://schemas.microsoft.com/office/powerpoint/2010/main" val="1138219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6FC5E-E16A-2011-9767-B9D7978B5680}"/>
              </a:ext>
            </a:extLst>
          </p:cNvPr>
          <p:cNvSpPr>
            <a:spLocks noGrp="1"/>
          </p:cNvSpPr>
          <p:nvPr>
            <p:ph type="title"/>
          </p:nvPr>
        </p:nvSpPr>
        <p:spPr>
          <a:xfrm>
            <a:off x="640080" y="914401"/>
            <a:ext cx="4876801" cy="1569516"/>
          </a:xfrm>
        </p:spPr>
        <p:txBody>
          <a:bodyPr anchor="t">
            <a:normAutofit/>
          </a:bodyPr>
          <a:lstStyle/>
          <a:p>
            <a:pPr>
              <a:lnSpc>
                <a:spcPct val="90000"/>
              </a:lnSpc>
            </a:pPr>
            <a:r>
              <a:rPr lang="en-GB" sz="3400"/>
              <a:t>Inefficiencies in Counter-Terrorism Policies</a:t>
            </a:r>
            <a:endParaRPr lang="en-US" sz="3400"/>
          </a:p>
        </p:txBody>
      </p:sp>
      <p:sp>
        <p:nvSpPr>
          <p:cNvPr id="3" name="Content Placeholder 2">
            <a:extLst>
              <a:ext uri="{FF2B5EF4-FFF2-40B4-BE49-F238E27FC236}">
                <a16:creationId xmlns:a16="http://schemas.microsoft.com/office/drawing/2014/main" id="{69A29A3F-6BD3-7BDB-6B47-E16F012B2197}"/>
              </a:ext>
            </a:extLst>
          </p:cNvPr>
          <p:cNvSpPr>
            <a:spLocks noGrp="1"/>
          </p:cNvSpPr>
          <p:nvPr>
            <p:ph idx="1"/>
          </p:nvPr>
        </p:nvSpPr>
        <p:spPr>
          <a:xfrm>
            <a:off x="4593492" y="1614659"/>
            <a:ext cx="6927748" cy="3625660"/>
          </a:xfrm>
        </p:spPr>
        <p:txBody>
          <a:bodyPr vert="horz" lIns="91440" tIns="45720" rIns="91440" bIns="45720" rtlCol="0" anchor="t">
            <a:normAutofit fontScale="70000" lnSpcReduction="20000"/>
          </a:bodyPr>
          <a:lstStyle/>
          <a:p>
            <a:r>
              <a:rPr lang="en-GB" b="1" dirty="0">
                <a:ea typeface="+mn-lt"/>
                <a:cs typeface="+mn-lt"/>
              </a:rPr>
              <a:t>Prevent Referrals</a:t>
            </a:r>
            <a:r>
              <a:rPr lang="en-GB" dirty="0">
                <a:ea typeface="+mn-lt"/>
                <a:cs typeface="+mn-lt"/>
              </a:rPr>
              <a:t>:</a:t>
            </a:r>
          </a:p>
          <a:p>
            <a:r>
              <a:rPr lang="en-GB" dirty="0">
                <a:ea typeface="+mn-lt"/>
                <a:cs typeface="+mn-lt"/>
              </a:rPr>
              <a:t>Thousands annually, fewer than 10% actionable.</a:t>
            </a:r>
          </a:p>
          <a:p>
            <a:r>
              <a:rPr lang="en-GB" b="1" dirty="0">
                <a:ea typeface="+mn-lt"/>
                <a:cs typeface="+mn-lt"/>
              </a:rPr>
              <a:t>Schedule 7 Stops</a:t>
            </a:r>
            <a:r>
              <a:rPr lang="en-GB" dirty="0">
                <a:ea typeface="+mn-lt"/>
                <a:cs typeface="+mn-lt"/>
              </a:rPr>
              <a:t>:</a:t>
            </a:r>
          </a:p>
          <a:p>
            <a:r>
              <a:rPr lang="en-GB" dirty="0">
                <a:ea typeface="+mn-lt"/>
                <a:cs typeface="+mn-lt"/>
              </a:rPr>
              <a:t>Thousands of stops at UK borders annually; majority yield no credible threat.</a:t>
            </a:r>
          </a:p>
          <a:p>
            <a:r>
              <a:rPr lang="en-GB" b="1" dirty="0">
                <a:ea typeface="+mn-lt"/>
                <a:cs typeface="+mn-lt"/>
              </a:rPr>
              <a:t>Key Consequences</a:t>
            </a:r>
            <a:r>
              <a:rPr lang="en-GB" dirty="0">
                <a:ea typeface="+mn-lt"/>
                <a:cs typeface="+mn-lt"/>
              </a:rPr>
              <a:t>:</a:t>
            </a:r>
          </a:p>
          <a:p>
            <a:r>
              <a:rPr lang="en-GB" dirty="0">
                <a:ea typeface="+mn-lt"/>
                <a:cs typeface="+mn-lt"/>
              </a:rPr>
              <a:t>Wasted public resources.</a:t>
            </a:r>
          </a:p>
          <a:p>
            <a:r>
              <a:rPr lang="en-GB" dirty="0">
                <a:ea typeface="+mn-lt"/>
                <a:cs typeface="+mn-lt"/>
              </a:rPr>
              <a:t>Erosion of trust between institutions and minority communities.</a:t>
            </a:r>
            <a:endParaRPr lang="en-GB" dirty="0"/>
          </a:p>
          <a:p>
            <a:r>
              <a:rPr lang="en-GB" dirty="0">
                <a:ea typeface="+mn-lt"/>
                <a:cs typeface="+mn-lt"/>
              </a:rPr>
              <a:t>Reduced cooperation with law enforcement.</a:t>
            </a:r>
            <a:endParaRPr lang="en-GB" dirty="0"/>
          </a:p>
          <a:p>
            <a:r>
              <a:rPr lang="en-GB" b="1" dirty="0">
                <a:ea typeface="+mn-lt"/>
                <a:cs typeface="+mn-lt"/>
              </a:rPr>
              <a:t>Self-Reinforcing Cycle</a:t>
            </a:r>
            <a:r>
              <a:rPr lang="en-GB" dirty="0">
                <a:ea typeface="+mn-lt"/>
                <a:cs typeface="+mn-lt"/>
              </a:rPr>
              <a:t>:</a:t>
            </a:r>
            <a:endParaRPr lang="en-GB" dirty="0"/>
          </a:p>
          <a:p>
            <a:r>
              <a:rPr lang="en-GB" dirty="0">
                <a:ea typeface="+mn-lt"/>
                <a:cs typeface="+mn-lt"/>
              </a:rPr>
              <a:t>Inefficiency → Mistrust → Grievances → Radicalisation risks.</a:t>
            </a:r>
          </a:p>
          <a:p>
            <a:endParaRPr lang="en-GB" dirty="0"/>
          </a:p>
        </p:txBody>
      </p:sp>
      <p:pic>
        <p:nvPicPr>
          <p:cNvPr id="4" name="Picture 3" descr="Cost Operation: Over 4,029 Royalty-Free Licensable Stock Illustrations &amp;  Drawings | Shutterstock">
            <a:extLst>
              <a:ext uri="{FF2B5EF4-FFF2-40B4-BE49-F238E27FC236}">
                <a16:creationId xmlns:a16="http://schemas.microsoft.com/office/drawing/2014/main" id="{EDEB4240-5BDA-5D7B-B3C2-3212888E2280}"/>
              </a:ext>
            </a:extLst>
          </p:cNvPr>
          <p:cNvPicPr>
            <a:picLocks noChangeAspect="1"/>
          </p:cNvPicPr>
          <p:nvPr/>
        </p:nvPicPr>
        <p:blipFill>
          <a:blip r:embed="rId2"/>
          <a:stretch>
            <a:fillRect/>
          </a:stretch>
        </p:blipFill>
        <p:spPr>
          <a:xfrm>
            <a:off x="713232" y="2857499"/>
            <a:ext cx="3125269" cy="3125269"/>
          </a:xfrm>
          <a:prstGeom prst="rect">
            <a:avLst/>
          </a:prstGeom>
        </p:spPr>
      </p:pic>
      <p:cxnSp>
        <p:nvCxnSpPr>
          <p:cNvPr id="11" name="Straight Connector 10">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75D8C63-5012-5ACE-EB3D-617D49DB5FB4}"/>
              </a:ext>
            </a:extLst>
          </p:cNvPr>
          <p:cNvSpPr txBox="1"/>
          <p:nvPr/>
        </p:nvSpPr>
        <p:spPr>
          <a:xfrm>
            <a:off x="9452708" y="645355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(Walker and Cawley, 2020)</a:t>
            </a:r>
            <a:endParaRPr lang="en-US"/>
          </a:p>
        </p:txBody>
      </p:sp>
    </p:spTree>
    <p:extLst>
      <p:ext uri="{BB962C8B-B14F-4D97-AF65-F5344CB8AC3E}">
        <p14:creationId xmlns:p14="http://schemas.microsoft.com/office/powerpoint/2010/main" val="383353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13B3C-4B9A-7754-0AED-4AEE27757130}"/>
              </a:ext>
            </a:extLst>
          </p:cNvPr>
          <p:cNvSpPr>
            <a:spLocks noGrp="1"/>
          </p:cNvSpPr>
          <p:nvPr>
            <p:ph type="title"/>
          </p:nvPr>
        </p:nvSpPr>
        <p:spPr/>
        <p:txBody>
          <a:bodyPr/>
          <a:lstStyle/>
          <a:p>
            <a:r>
              <a:rPr lang="en-GB" dirty="0"/>
              <a:t>Treating Symptoms, Not Causes</a:t>
            </a:r>
            <a:endParaRPr lang="en-US" dirty="0"/>
          </a:p>
        </p:txBody>
      </p:sp>
      <p:sp>
        <p:nvSpPr>
          <p:cNvPr id="3" name="Content Placeholder 2">
            <a:extLst>
              <a:ext uri="{FF2B5EF4-FFF2-40B4-BE49-F238E27FC236}">
                <a16:creationId xmlns:a16="http://schemas.microsoft.com/office/drawing/2014/main" id="{CAF6DE50-77DE-6A41-F0B0-AA70A8FB6506}"/>
              </a:ext>
            </a:extLst>
          </p:cNvPr>
          <p:cNvSpPr>
            <a:spLocks noGrp="1"/>
          </p:cNvSpPr>
          <p:nvPr>
            <p:ph idx="1"/>
          </p:nvPr>
        </p:nvSpPr>
        <p:spPr/>
        <p:txBody>
          <a:bodyPr vert="horz" lIns="91440" tIns="45720" rIns="91440" bIns="45720" rtlCol="0" anchor="t">
            <a:normAutofit/>
          </a:bodyPr>
          <a:lstStyle/>
          <a:p>
            <a:r>
              <a:rPr lang="en-GB" b="1" dirty="0">
                <a:ea typeface="+mn-lt"/>
                <a:cs typeface="+mn-lt"/>
              </a:rPr>
              <a:t>Root Causes Ignored</a:t>
            </a:r>
            <a:r>
              <a:rPr lang="en-GB" dirty="0">
                <a:ea typeface="+mn-lt"/>
                <a:cs typeface="+mn-lt"/>
              </a:rPr>
              <a:t>:</a:t>
            </a:r>
            <a:endParaRPr lang="en-GB"/>
          </a:p>
          <a:p>
            <a:r>
              <a:rPr lang="en-GB" dirty="0">
                <a:ea typeface="+mn-lt"/>
                <a:cs typeface="+mn-lt"/>
              </a:rPr>
              <a:t>Policies focus on symptoms of terrorism rather than structural conditions.</a:t>
            </a:r>
            <a:endParaRPr lang="en-GB" dirty="0"/>
          </a:p>
          <a:p>
            <a:r>
              <a:rPr lang="en-GB" b="1" dirty="0">
                <a:ea typeface="+mn-lt"/>
                <a:cs typeface="+mn-lt"/>
              </a:rPr>
              <a:t>Perpetuating a Cycle</a:t>
            </a:r>
            <a:r>
              <a:rPr lang="en-GB" dirty="0">
                <a:ea typeface="+mn-lt"/>
                <a:cs typeface="+mn-lt"/>
              </a:rPr>
              <a:t>:</a:t>
            </a:r>
            <a:endParaRPr lang="en-GB"/>
          </a:p>
          <a:p>
            <a:r>
              <a:rPr lang="en-GB" dirty="0">
                <a:ea typeface="+mn-lt"/>
                <a:cs typeface="+mn-lt"/>
              </a:rPr>
              <a:t>Alienation → Mistrust → Inefficiency.</a:t>
            </a:r>
            <a:endParaRPr lang="en-GB"/>
          </a:p>
          <a:p>
            <a:r>
              <a:rPr lang="en-GB" b="1" dirty="0">
                <a:ea typeface="+mn-lt"/>
                <a:cs typeface="+mn-lt"/>
              </a:rPr>
              <a:t>Core Issue</a:t>
            </a:r>
            <a:r>
              <a:rPr lang="en-GB" dirty="0">
                <a:ea typeface="+mn-lt"/>
                <a:cs typeface="+mn-lt"/>
              </a:rPr>
              <a:t>:</a:t>
            </a:r>
            <a:endParaRPr lang="en-GB" dirty="0"/>
          </a:p>
          <a:p>
            <a:r>
              <a:rPr lang="en-GB" dirty="0">
                <a:ea typeface="+mn-lt"/>
                <a:cs typeface="+mn-lt"/>
              </a:rPr>
              <a:t>Laws undermine long-term security by failing to address systemic inequality.</a:t>
            </a:r>
            <a:endParaRPr lang="en-GB" dirty="0"/>
          </a:p>
        </p:txBody>
      </p:sp>
      <p:sp>
        <p:nvSpPr>
          <p:cNvPr id="4" name="TextBox 3">
            <a:extLst>
              <a:ext uri="{FF2B5EF4-FFF2-40B4-BE49-F238E27FC236}">
                <a16:creationId xmlns:a16="http://schemas.microsoft.com/office/drawing/2014/main" id="{7A28C5D1-9180-B295-4F2F-EA1AC44FB3CB}"/>
              </a:ext>
            </a:extLst>
          </p:cNvPr>
          <p:cNvSpPr txBox="1"/>
          <p:nvPr/>
        </p:nvSpPr>
        <p:spPr>
          <a:xfrm>
            <a:off x="10683631" y="646332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(Gearon, 2018)</a:t>
            </a:r>
            <a:endParaRPr lang="en-US"/>
          </a:p>
        </p:txBody>
      </p:sp>
    </p:spTree>
    <p:extLst>
      <p:ext uri="{BB962C8B-B14F-4D97-AF65-F5344CB8AC3E}">
        <p14:creationId xmlns:p14="http://schemas.microsoft.com/office/powerpoint/2010/main" val="1185450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gures of houses in different position and sizes">
            <a:extLst>
              <a:ext uri="{FF2B5EF4-FFF2-40B4-BE49-F238E27FC236}">
                <a16:creationId xmlns:a16="http://schemas.microsoft.com/office/drawing/2014/main" id="{C414ED7C-BA4D-213D-42FD-3D32B16B7059}"/>
              </a:ext>
            </a:extLst>
          </p:cNvPr>
          <p:cNvPicPr>
            <a:picLocks noChangeAspect="1"/>
          </p:cNvPicPr>
          <p:nvPr/>
        </p:nvPicPr>
        <p:blipFill>
          <a:blip r:embed="rId2">
            <a:alphaModFix amt="40000"/>
          </a:blip>
          <a:srcRect t="4547" r="9091" b="4546"/>
          <a:stretch/>
        </p:blipFill>
        <p:spPr>
          <a:xfrm>
            <a:off x="20" y="152"/>
            <a:ext cx="12191980" cy="6857848"/>
          </a:xfrm>
          <a:prstGeom prst="rect">
            <a:avLst/>
          </a:prstGeom>
        </p:spPr>
      </p:pic>
      <p:sp>
        <p:nvSpPr>
          <p:cNvPr id="2" name="Title 1">
            <a:extLst>
              <a:ext uri="{FF2B5EF4-FFF2-40B4-BE49-F238E27FC236}">
                <a16:creationId xmlns:a16="http://schemas.microsoft.com/office/drawing/2014/main" id="{C907D59B-E363-C731-CF20-D182A3927EB3}"/>
              </a:ext>
            </a:extLst>
          </p:cNvPr>
          <p:cNvSpPr>
            <a:spLocks noGrp="1"/>
          </p:cNvSpPr>
          <p:nvPr>
            <p:ph type="ctrTitle"/>
          </p:nvPr>
        </p:nvSpPr>
        <p:spPr>
          <a:xfrm>
            <a:off x="640080" y="985233"/>
            <a:ext cx="5758628" cy="3355853"/>
          </a:xfrm>
        </p:spPr>
        <p:txBody>
          <a:bodyPr anchor="t">
            <a:normAutofit/>
          </a:bodyPr>
          <a:lstStyle/>
          <a:p>
            <a:r>
              <a:rPr lang="en-GB" sz="6000" b="0">
                <a:solidFill>
                  <a:srgbClr val="FFFFFF"/>
                </a:solidFill>
                <a:latin typeface="Aptos Display"/>
              </a:rPr>
              <a:t>Community Perspectives and Lived Experiences</a:t>
            </a:r>
            <a:endParaRPr lang="en-US" sz="6000">
              <a:solidFill>
                <a:srgbClr val="FFFFFF"/>
              </a:solidFill>
            </a:endParaRPr>
          </a:p>
        </p:txBody>
      </p:sp>
      <p:cxnSp>
        <p:nvCxnSpPr>
          <p:cNvPr id="19" name="Straight Connector 18">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1913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39A79-1D85-2C9C-0B50-59741B4E038E}"/>
              </a:ext>
            </a:extLst>
          </p:cNvPr>
          <p:cNvSpPr>
            <a:spLocks noGrp="1"/>
          </p:cNvSpPr>
          <p:nvPr>
            <p:ph type="title"/>
          </p:nvPr>
        </p:nvSpPr>
        <p:spPr>
          <a:xfrm>
            <a:off x="640079" y="570750"/>
            <a:ext cx="10890929" cy="1387934"/>
          </a:xfrm>
        </p:spPr>
        <p:txBody>
          <a:bodyPr anchor="b">
            <a:normAutofit/>
          </a:bodyPr>
          <a:lstStyle/>
          <a:p>
            <a:r>
              <a:rPr lang="en-GB"/>
              <a:t>Lived Experiences</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EB9936-7D07-E901-EBFB-C67CFE92E94B}"/>
              </a:ext>
            </a:extLst>
          </p:cNvPr>
          <p:cNvGraphicFramePr>
            <a:graphicFrameLocks noGrp="1"/>
          </p:cNvGraphicFramePr>
          <p:nvPr>
            <p:ph idx="1"/>
            <p:extLst>
              <p:ext uri="{D42A27DB-BD31-4B8C-83A1-F6EECF244321}">
                <p14:modId xmlns:p14="http://schemas.microsoft.com/office/powerpoint/2010/main" val="155732139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8014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90B7-C6D2-BD6C-97AF-D78CECC46C7B}"/>
              </a:ext>
            </a:extLst>
          </p:cNvPr>
          <p:cNvSpPr>
            <a:spLocks noGrp="1"/>
          </p:cNvSpPr>
          <p:nvPr>
            <p:ph type="title"/>
          </p:nvPr>
        </p:nvSpPr>
        <p:spPr/>
        <p:txBody>
          <a:bodyPr/>
          <a:lstStyle/>
          <a:p>
            <a:r>
              <a:rPr lang="en-GB"/>
              <a:t>Impact on the People</a:t>
            </a:r>
          </a:p>
        </p:txBody>
      </p:sp>
      <p:pic>
        <p:nvPicPr>
          <p:cNvPr id="5" name="Picture 4" descr="A green and orange bars with white text&#10;&#10;AI-generated content may be incorrect.">
            <a:extLst>
              <a:ext uri="{FF2B5EF4-FFF2-40B4-BE49-F238E27FC236}">
                <a16:creationId xmlns:a16="http://schemas.microsoft.com/office/drawing/2014/main" id="{A0BFC86E-A5D7-0BF8-3D32-17DABF69455D}"/>
              </a:ext>
            </a:extLst>
          </p:cNvPr>
          <p:cNvPicPr>
            <a:picLocks noChangeAspect="1"/>
          </p:cNvPicPr>
          <p:nvPr/>
        </p:nvPicPr>
        <p:blipFill>
          <a:blip r:embed="rId2"/>
          <a:stretch>
            <a:fillRect/>
          </a:stretch>
        </p:blipFill>
        <p:spPr>
          <a:xfrm>
            <a:off x="335797" y="2469372"/>
            <a:ext cx="11533323" cy="3895290"/>
          </a:xfrm>
          <a:prstGeom prst="rect">
            <a:avLst/>
          </a:prstGeom>
        </p:spPr>
      </p:pic>
    </p:spTree>
    <p:extLst>
      <p:ext uri="{BB962C8B-B14F-4D97-AF65-F5344CB8AC3E}">
        <p14:creationId xmlns:p14="http://schemas.microsoft.com/office/powerpoint/2010/main" val="590760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E335F4D4-8439-D733-E659-CE22977DE808}"/>
              </a:ext>
            </a:extLst>
          </p:cNvPr>
          <p:cNvPicPr>
            <a:picLocks noChangeAspect="1"/>
          </p:cNvPicPr>
          <p:nvPr/>
        </p:nvPicPr>
        <p:blipFill>
          <a:blip r:embed="rId2"/>
          <a:srcRect t="21042" r="-2" b="-2"/>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DF32C-934E-A678-097A-E14A07F639EB}"/>
              </a:ext>
            </a:extLst>
          </p:cNvPr>
          <p:cNvSpPr>
            <a:spLocks noGrp="1"/>
          </p:cNvSpPr>
          <p:nvPr>
            <p:ph type="ctrTitle"/>
          </p:nvPr>
        </p:nvSpPr>
        <p:spPr>
          <a:xfrm>
            <a:off x="640080" y="914400"/>
            <a:ext cx="4892948" cy="3427867"/>
          </a:xfrm>
        </p:spPr>
        <p:txBody>
          <a:bodyPr anchor="t">
            <a:normAutofit/>
          </a:bodyPr>
          <a:lstStyle/>
          <a:p>
            <a:r>
              <a:rPr lang="en-GB" b="0">
                <a:solidFill>
                  <a:srgbClr val="FFFFFF"/>
                </a:solidFill>
                <a:latin typeface="Aptos Display"/>
              </a:rPr>
              <a:t>Community Level Consequences</a:t>
            </a:r>
            <a:endParaRPr lang="en-US">
              <a:solidFill>
                <a:srgbClr val="FFFFFF"/>
              </a:solidFill>
            </a:endParaRPr>
          </a:p>
        </p:txBody>
      </p:sp>
      <p:cxnSp>
        <p:nvCxnSpPr>
          <p:cNvPr id="12" name="Straight Connector 1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906354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20C0-6238-E3A3-8610-41A66BF23949}"/>
              </a:ext>
            </a:extLst>
          </p:cNvPr>
          <p:cNvSpPr>
            <a:spLocks noGrp="1"/>
          </p:cNvSpPr>
          <p:nvPr>
            <p:ph type="title"/>
          </p:nvPr>
        </p:nvSpPr>
        <p:spPr>
          <a:xfrm>
            <a:off x="2066108" y="283030"/>
            <a:ext cx="10890929" cy="1097280"/>
          </a:xfrm>
        </p:spPr>
        <p:txBody>
          <a:bodyPr/>
          <a:lstStyle/>
          <a:p>
            <a:r>
              <a:rPr lang="en-GB" u="sng" dirty="0"/>
              <a:t>Break Down In Trust?</a:t>
            </a:r>
          </a:p>
        </p:txBody>
      </p:sp>
      <p:graphicFrame>
        <p:nvGraphicFramePr>
          <p:cNvPr id="4" name="Content Placeholder 2">
            <a:extLst>
              <a:ext uri="{FF2B5EF4-FFF2-40B4-BE49-F238E27FC236}">
                <a16:creationId xmlns:a16="http://schemas.microsoft.com/office/drawing/2014/main" id="{511FEFE2-E63A-C171-9ABC-E0466D6C8696}"/>
              </a:ext>
            </a:extLst>
          </p:cNvPr>
          <p:cNvGraphicFramePr>
            <a:graphicFrameLocks noGrp="1"/>
          </p:cNvGraphicFramePr>
          <p:nvPr>
            <p:ph idx="1"/>
            <p:extLst>
              <p:ext uri="{D42A27DB-BD31-4B8C-83A1-F6EECF244321}">
                <p14:modId xmlns:p14="http://schemas.microsoft.com/office/powerpoint/2010/main" val="1238001694"/>
              </p:ext>
            </p:extLst>
          </p:nvPr>
        </p:nvGraphicFramePr>
        <p:xfrm>
          <a:off x="552135" y="1380310"/>
          <a:ext cx="10891837" cy="5284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4146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91A03-10C0-80DD-8052-5B7A99D8FB67}"/>
              </a:ext>
            </a:extLst>
          </p:cNvPr>
          <p:cNvSpPr>
            <a:spLocks noGrp="1"/>
          </p:cNvSpPr>
          <p:nvPr>
            <p:ph type="title"/>
          </p:nvPr>
        </p:nvSpPr>
        <p:spPr/>
        <p:txBody>
          <a:bodyPr>
            <a:normAutofit fontScale="90000"/>
          </a:bodyPr>
          <a:lstStyle/>
          <a:p>
            <a:r>
              <a:rPr lang="en-GB" b="0" dirty="0">
                <a:latin typeface="Aptos Display"/>
              </a:rPr>
              <a:t>What is the Labelling Theory and how they analyse  these policies to reinforce stereotypes and inequality?</a:t>
            </a:r>
            <a:endParaRPr lang="en-US" dirty="0"/>
          </a:p>
        </p:txBody>
      </p:sp>
      <p:graphicFrame>
        <p:nvGraphicFramePr>
          <p:cNvPr id="13" name="Content Placeholder 2">
            <a:extLst>
              <a:ext uri="{FF2B5EF4-FFF2-40B4-BE49-F238E27FC236}">
                <a16:creationId xmlns:a16="http://schemas.microsoft.com/office/drawing/2014/main" id="{80C5A395-7DA2-4EAD-B6F6-A8A7178C8398}"/>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975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Drawings on colourful paper">
            <a:extLst>
              <a:ext uri="{FF2B5EF4-FFF2-40B4-BE49-F238E27FC236}">
                <a16:creationId xmlns:a16="http://schemas.microsoft.com/office/drawing/2014/main" id="{240ADE31-0F84-4F15-42C2-FBF1C287AD06}"/>
              </a:ext>
            </a:extLst>
          </p:cNvPr>
          <p:cNvPicPr>
            <a:picLocks noChangeAspect="1"/>
          </p:cNvPicPr>
          <p:nvPr/>
        </p:nvPicPr>
        <p:blipFill>
          <a:blip r:embed="rId2"/>
          <a:srcRect l="13457" r="39441" b="-3"/>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89C27E86-3510-A30F-73A6-0550BAD7CC68}"/>
              </a:ext>
            </a:extLst>
          </p:cNvPr>
          <p:cNvSpPr>
            <a:spLocks noGrp="1"/>
          </p:cNvSpPr>
          <p:nvPr>
            <p:ph type="title"/>
          </p:nvPr>
        </p:nvSpPr>
        <p:spPr>
          <a:xfrm>
            <a:off x="640080" y="1371600"/>
            <a:ext cx="5852160" cy="1097280"/>
          </a:xfrm>
        </p:spPr>
        <p:txBody>
          <a:bodyPr anchor="t">
            <a:normAutofit/>
          </a:bodyPr>
          <a:lstStyle/>
          <a:p>
            <a:r>
              <a:rPr lang="en-GB"/>
              <a:t>Broader Societal Effects </a:t>
            </a:r>
          </a:p>
        </p:txBody>
      </p:sp>
      <p:sp>
        <p:nvSpPr>
          <p:cNvPr id="3" name="Content Placeholder 2">
            <a:extLst>
              <a:ext uri="{FF2B5EF4-FFF2-40B4-BE49-F238E27FC236}">
                <a16:creationId xmlns:a16="http://schemas.microsoft.com/office/drawing/2014/main" id="{B97E2393-A051-F573-EB68-BFFD7E49B83F}"/>
              </a:ext>
            </a:extLst>
          </p:cNvPr>
          <p:cNvSpPr>
            <a:spLocks noGrp="1"/>
          </p:cNvSpPr>
          <p:nvPr>
            <p:ph idx="1"/>
          </p:nvPr>
        </p:nvSpPr>
        <p:spPr>
          <a:xfrm>
            <a:off x="640080" y="2633236"/>
            <a:ext cx="5852160" cy="3664685"/>
          </a:xfrm>
        </p:spPr>
        <p:txBody>
          <a:bodyPr vert="horz" lIns="91440" tIns="45720" rIns="91440" bIns="45720" rtlCol="0">
            <a:normAutofit/>
          </a:bodyPr>
          <a:lstStyle/>
          <a:p>
            <a:pPr>
              <a:lnSpc>
                <a:spcPct val="110000"/>
              </a:lnSpc>
            </a:pPr>
            <a:r>
              <a:rPr lang="en-GB" sz="1900">
                <a:ea typeface="+mn-lt"/>
                <a:cs typeface="+mn-lt"/>
              </a:rPr>
              <a:t>Reduced amount of cooperation from the public (Gordon-Smith, 2019).</a:t>
            </a:r>
            <a:endParaRPr lang="en-GB" sz="1900"/>
          </a:p>
          <a:p>
            <a:pPr>
              <a:lnSpc>
                <a:spcPct val="110000"/>
              </a:lnSpc>
            </a:pPr>
            <a:r>
              <a:rPr lang="en-GB" sz="1900">
                <a:ea typeface="+mn-lt"/>
                <a:cs typeface="+mn-lt"/>
              </a:rPr>
              <a:t>Fear from public, these labels can make it harder to create harmony and get communities to work together (DeAngelis, 2009).</a:t>
            </a:r>
            <a:endParaRPr lang="en-GB" sz="1900"/>
          </a:p>
          <a:p>
            <a:pPr>
              <a:lnSpc>
                <a:spcPct val="110000"/>
              </a:lnSpc>
            </a:pPr>
            <a:r>
              <a:rPr lang="en-GB" sz="1900">
                <a:ea typeface="+mn-lt"/>
                <a:cs typeface="+mn-lt"/>
              </a:rPr>
              <a:t>Can lead to members of the public have a sense of trauma and stress (DeAngelis, 2009).</a:t>
            </a:r>
            <a:endParaRPr lang="en-GB" sz="1900"/>
          </a:p>
          <a:p>
            <a:pPr>
              <a:lnSpc>
                <a:spcPct val="110000"/>
              </a:lnSpc>
            </a:pPr>
            <a:r>
              <a:rPr lang="en-GB" sz="1900">
                <a:ea typeface="+mn-lt"/>
                <a:cs typeface="+mn-lt"/>
              </a:rPr>
              <a:t>Ultimately there is a disconnect between the goals set out by the government and what is actually happening within society. </a:t>
            </a:r>
            <a:endParaRPr lang="en-GB" sz="1900"/>
          </a:p>
          <a:p>
            <a:pPr>
              <a:lnSpc>
                <a:spcPct val="110000"/>
              </a:lnSpc>
            </a:pPr>
            <a:endParaRPr lang="en-GB" sz="1900"/>
          </a:p>
          <a:p>
            <a:pPr>
              <a:lnSpc>
                <a:spcPct val="110000"/>
              </a:lnSpc>
            </a:pPr>
            <a:endParaRPr lang="en-GB" sz="1900"/>
          </a:p>
          <a:p>
            <a:pPr>
              <a:lnSpc>
                <a:spcPct val="110000"/>
              </a:lnSpc>
            </a:pPr>
            <a:endParaRPr lang="en-GB" sz="1900"/>
          </a:p>
        </p:txBody>
      </p:sp>
    </p:spTree>
    <p:extLst>
      <p:ext uri="{BB962C8B-B14F-4D97-AF65-F5344CB8AC3E}">
        <p14:creationId xmlns:p14="http://schemas.microsoft.com/office/powerpoint/2010/main" val="288459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mino effect white cut-outs and one blue cutout">
            <a:extLst>
              <a:ext uri="{FF2B5EF4-FFF2-40B4-BE49-F238E27FC236}">
                <a16:creationId xmlns:a16="http://schemas.microsoft.com/office/drawing/2014/main" id="{F1DF9492-15BB-6DAA-56AD-21498A240510}"/>
              </a:ext>
            </a:extLst>
          </p:cNvPr>
          <p:cNvPicPr>
            <a:picLocks noChangeAspect="1"/>
          </p:cNvPicPr>
          <p:nvPr/>
        </p:nvPicPr>
        <p:blipFill>
          <a:blip r:embed="rId2"/>
          <a:srcRect t="15666" r="-2" b="-2"/>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DFB2E-DCEB-5EB2-39C2-351A0FFCBC9E}"/>
              </a:ext>
            </a:extLst>
          </p:cNvPr>
          <p:cNvSpPr>
            <a:spLocks noGrp="1"/>
          </p:cNvSpPr>
          <p:nvPr>
            <p:ph type="ctrTitle"/>
          </p:nvPr>
        </p:nvSpPr>
        <p:spPr>
          <a:xfrm>
            <a:off x="640080" y="914400"/>
            <a:ext cx="4892948" cy="3427867"/>
          </a:xfrm>
        </p:spPr>
        <p:txBody>
          <a:bodyPr anchor="t">
            <a:normAutofit/>
          </a:bodyPr>
          <a:lstStyle/>
          <a:p>
            <a:r>
              <a:rPr lang="en-GB">
                <a:solidFill>
                  <a:srgbClr val="FFFFFF"/>
                </a:solidFill>
              </a:rPr>
              <a:t>Effectiveness and Unintended Consequences</a:t>
            </a:r>
            <a:endParaRPr lang="en-US">
              <a:solidFill>
                <a:srgbClr val="FFFFFF"/>
              </a:solidFill>
            </a:endParaRPr>
          </a:p>
        </p:txBody>
      </p:sp>
      <p:cxnSp>
        <p:nvCxnSpPr>
          <p:cNvPr id="12" name="Straight Connector 1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759963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711,000+ Efficiency Stock Photos, Pictures &amp; Royalty-Free Images - iStock |  Efficiency icon, Efficiency concept, Business efficiency">
            <a:extLst>
              <a:ext uri="{FF2B5EF4-FFF2-40B4-BE49-F238E27FC236}">
                <a16:creationId xmlns:a16="http://schemas.microsoft.com/office/drawing/2014/main" id="{530A59FD-1B95-D1AC-D6D8-A42191BAC89E}"/>
              </a:ext>
            </a:extLst>
          </p:cNvPr>
          <p:cNvPicPr>
            <a:picLocks noChangeAspect="1"/>
          </p:cNvPicPr>
          <p:nvPr/>
        </p:nvPicPr>
        <p:blipFill>
          <a:blip r:embed="rId2"/>
          <a:srcRect t="2597"/>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962EE-E522-E8F4-9D32-B2C7AB09BB76}"/>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100"/>
              <a:t>Effectiveness of Counter Terrorism Laws</a:t>
            </a:r>
            <a:endParaRPr lang="en-US" sz="3100"/>
          </a:p>
        </p:txBody>
      </p:sp>
      <p:sp>
        <p:nvSpPr>
          <p:cNvPr id="3" name="Content Placeholder 2">
            <a:extLst>
              <a:ext uri="{FF2B5EF4-FFF2-40B4-BE49-F238E27FC236}">
                <a16:creationId xmlns:a16="http://schemas.microsoft.com/office/drawing/2014/main" id="{713875CE-6AF7-629E-EBAA-B6F9977BCE99}"/>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sz="1900" dirty="0"/>
              <a:t>At least ''221 terrorism related arrests in the year ending 2023'' (Home Office, 2024)</a:t>
            </a:r>
          </a:p>
          <a:p>
            <a:pPr>
              <a:lnSpc>
                <a:spcPct val="110000"/>
              </a:lnSpc>
            </a:pPr>
            <a:r>
              <a:rPr lang="en-GB" sz="1900"/>
              <a:t>32% increase from the previous year</a:t>
            </a:r>
          </a:p>
          <a:p>
            <a:pPr>
              <a:lnSpc>
                <a:spcPct val="110000"/>
              </a:lnSpc>
            </a:pPr>
            <a:r>
              <a:rPr lang="en-GB" sz="1900"/>
              <a:t>81 of these 221 arrests charged and 68 considered terrorism related</a:t>
            </a:r>
          </a:p>
          <a:p>
            <a:pPr>
              <a:lnSpc>
                <a:spcPct val="110000"/>
              </a:lnSpc>
            </a:pPr>
            <a:r>
              <a:rPr lang="en-GB" sz="1900"/>
              <a:t>27 out of 28 prosecuted cases led to terrorism related convictions </a:t>
            </a:r>
          </a:p>
          <a:p>
            <a:pPr>
              <a:lnSpc>
                <a:spcPct val="110000"/>
              </a:lnSpc>
            </a:pPr>
            <a:endParaRPr lang="en-GB" sz="19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0963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4,921,700+ Data Stock Photos, Pictures &amp; Royalty-Free Images - iStock | Data  icon, Big data, Infographic">
            <a:extLst>
              <a:ext uri="{FF2B5EF4-FFF2-40B4-BE49-F238E27FC236}">
                <a16:creationId xmlns:a16="http://schemas.microsoft.com/office/drawing/2014/main" id="{DC4AC0E0-FF8C-AB98-877B-792772356EFE}"/>
              </a:ext>
            </a:extLst>
          </p:cNvPr>
          <p:cNvPicPr>
            <a:picLocks noChangeAspect="1"/>
          </p:cNvPicPr>
          <p:nvPr/>
        </p:nvPicPr>
        <p:blipFill>
          <a:blip r:embed="rId2"/>
          <a:srcRect t="8537"/>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4679E5-81C8-CA32-0FE7-06539E0939DA}"/>
              </a:ext>
            </a:extLst>
          </p:cNvPr>
          <p:cNvSpPr>
            <a:spLocks noGrp="1"/>
          </p:cNvSpPr>
          <p:nvPr>
            <p:ph idx="1"/>
          </p:nvPr>
        </p:nvSpPr>
        <p:spPr>
          <a:xfrm>
            <a:off x="999502" y="2349351"/>
            <a:ext cx="4665546" cy="2329529"/>
          </a:xfrm>
        </p:spPr>
        <p:txBody>
          <a:bodyPr vert="horz" lIns="91440" tIns="45720" rIns="91440" bIns="45720" rtlCol="0" anchor="t">
            <a:normAutofit/>
          </a:bodyPr>
          <a:lstStyle/>
          <a:p>
            <a:pPr>
              <a:lnSpc>
                <a:spcPct val="110000"/>
              </a:lnSpc>
            </a:pPr>
            <a:r>
              <a:rPr lang="en-GB" sz="1900" dirty="0">
                <a:latin typeface="Grandview Display"/>
                <a:ea typeface="Meiryo"/>
              </a:rPr>
              <a:t>Data suggests terrorism related offences are rising quickly</a:t>
            </a:r>
            <a:endParaRPr lang="en-GB" sz="1900" dirty="0">
              <a:latin typeface="Grandview Display"/>
            </a:endParaRPr>
          </a:p>
          <a:p>
            <a:pPr>
              <a:lnSpc>
                <a:spcPct val="110000"/>
              </a:lnSpc>
            </a:pPr>
            <a:r>
              <a:rPr lang="en-GB" sz="1900" dirty="0">
                <a:latin typeface="Grandview Display"/>
                <a:ea typeface="Meiryo"/>
              </a:rPr>
              <a:t>Not many arrests are being charged </a:t>
            </a:r>
            <a:endParaRPr lang="en-GB" sz="1900" dirty="0">
              <a:latin typeface="Grandview Display"/>
            </a:endParaRPr>
          </a:p>
          <a:p>
            <a:pPr>
              <a:lnSpc>
                <a:spcPct val="110000"/>
              </a:lnSpc>
            </a:pPr>
            <a:r>
              <a:rPr lang="en-GB" sz="1900" dirty="0">
                <a:latin typeface="Grandview Display"/>
                <a:ea typeface="Meiryo"/>
              </a:rPr>
              <a:t>Data also indicates that are majority of terrorism related arrests are not receiving terrorism related convictions</a:t>
            </a:r>
            <a:endParaRPr lang="en-GB" sz="1900" dirty="0">
              <a:latin typeface="Grandview Display"/>
            </a:endParaRPr>
          </a:p>
          <a:p>
            <a:pPr marL="0" indent="0">
              <a:lnSpc>
                <a:spcPct val="110000"/>
              </a:lnSpc>
              <a:buNone/>
            </a:pPr>
            <a:endParaRPr lang="en-GB" sz="1900" dirty="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56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78E81-CE0D-DB2A-84B1-27A5362A1ED4}"/>
              </a:ext>
            </a:extLst>
          </p:cNvPr>
          <p:cNvSpPr>
            <a:spLocks noGrp="1"/>
          </p:cNvSpPr>
          <p:nvPr>
            <p:ph type="title"/>
          </p:nvPr>
        </p:nvSpPr>
        <p:spPr>
          <a:xfrm>
            <a:off x="640080" y="570750"/>
            <a:ext cx="10890929" cy="1387934"/>
          </a:xfrm>
        </p:spPr>
        <p:txBody>
          <a:bodyPr anchor="b">
            <a:normAutofit/>
          </a:bodyPr>
          <a:lstStyle/>
          <a:p>
            <a:r>
              <a:rPr lang="en-GB" dirty="0"/>
              <a:t>Prevent Strategy Overview </a:t>
            </a:r>
            <a:endParaRPr lang="en-US" dirty="0"/>
          </a:p>
        </p:txBody>
      </p:sp>
      <p:sp>
        <p:nvSpPr>
          <p:cNvPr id="3" name="Content Placeholder 2">
            <a:extLst>
              <a:ext uri="{FF2B5EF4-FFF2-40B4-BE49-F238E27FC236}">
                <a16:creationId xmlns:a16="http://schemas.microsoft.com/office/drawing/2014/main" id="{AE64C146-E5E8-AF25-C07A-A01AF92395F4}"/>
              </a:ext>
            </a:extLst>
          </p:cNvPr>
          <p:cNvSpPr>
            <a:spLocks noGrp="1"/>
          </p:cNvSpPr>
          <p:nvPr>
            <p:ph idx="1"/>
          </p:nvPr>
        </p:nvSpPr>
        <p:spPr>
          <a:xfrm>
            <a:off x="640080" y="2761673"/>
            <a:ext cx="10890929" cy="3536241"/>
          </a:xfrm>
        </p:spPr>
        <p:txBody>
          <a:bodyPr vert="horz" lIns="91440" tIns="45720" rIns="91440" bIns="45720" rtlCol="0">
            <a:normAutofit/>
          </a:bodyPr>
          <a:lstStyle/>
          <a:p>
            <a:r>
              <a:rPr lang="en-GB">
                <a:latin typeface="Grandview Display"/>
                <a:ea typeface="Meiryo"/>
                <a:cs typeface="+mn-lt"/>
              </a:rPr>
              <a:t>UK initiative aimed at ''identifying and intervening with cases of individuals becoming terrorists or supporting terrorism'' (Home Office, 2015)</a:t>
            </a:r>
            <a:endParaRPr lang="en-GB">
              <a:latin typeface="Grandview Display"/>
              <a:ea typeface="+mn-lt"/>
              <a:cs typeface="+mn-lt"/>
            </a:endParaRPr>
          </a:p>
          <a:p>
            <a:r>
              <a:rPr lang="en-GB">
                <a:latin typeface="Grandview Display"/>
                <a:ea typeface="Meiryo"/>
                <a:cs typeface="+mn-lt"/>
              </a:rPr>
              <a:t>6813 referrals made to Prevent in the year ending March 2023''(Home Office, 2024)</a:t>
            </a:r>
            <a:endParaRPr lang="en-GB">
              <a:latin typeface="Grandview Display"/>
              <a:ea typeface="+mn-lt"/>
              <a:cs typeface="+mn-lt"/>
            </a:endParaRPr>
          </a:p>
          <a:p>
            <a:r>
              <a:rPr lang="en-GB">
                <a:latin typeface="Grandview Display"/>
                <a:ea typeface="Meiryo"/>
                <a:cs typeface="+mn-lt"/>
              </a:rPr>
              <a:t>6.4% increase from the previous year</a:t>
            </a:r>
            <a:endParaRPr lang="en-GB">
              <a:latin typeface="Grandview Display"/>
              <a:ea typeface="+mn-lt"/>
              <a:cs typeface="+mn-lt"/>
            </a:endParaRPr>
          </a:p>
          <a:p>
            <a:r>
              <a:rPr lang="en-GB">
                <a:latin typeface="Grandview Display"/>
                <a:ea typeface="Meiryo"/>
                <a:cs typeface="+mn-lt"/>
              </a:rPr>
              <a:t>Only 1113 referrals were brought to a channel panel and only 645 received support</a:t>
            </a:r>
            <a:endParaRPr lang="en-GB">
              <a:latin typeface="Grandview Display"/>
              <a:ea typeface="+mn-lt"/>
              <a:cs typeface="+mn-lt"/>
            </a:endParaRPr>
          </a:p>
          <a:p>
            <a:endParaRPr lang="en-GB" dirty="0"/>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7593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white papers with numbers on them&#10;&#10;AI-generated content may be incorrect.">
            <a:extLst>
              <a:ext uri="{FF2B5EF4-FFF2-40B4-BE49-F238E27FC236}">
                <a16:creationId xmlns:a16="http://schemas.microsoft.com/office/drawing/2014/main" id="{6AE088AD-C101-9018-DC69-5251C1EF0FD2}"/>
              </a:ext>
            </a:extLst>
          </p:cNvPr>
          <p:cNvPicPr>
            <a:picLocks noChangeAspect="1"/>
          </p:cNvPicPr>
          <p:nvPr/>
        </p:nvPicPr>
        <p:blipFill>
          <a:blip r:embed="rId2"/>
          <a:srcRect t="15255" r="1" b="26218"/>
          <a:stretch/>
        </p:blipFill>
        <p:spPr>
          <a:xfrm>
            <a:off x="20" y="535709"/>
            <a:ext cx="8229580" cy="5820640"/>
          </a:xfrm>
          <a:prstGeom prst="rect">
            <a:avLst/>
          </a:prstGeom>
        </p:spPr>
      </p:pic>
      <p:cxnSp>
        <p:nvCxnSpPr>
          <p:cNvPr id="12" name="Straight Connector 11">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8DD9F82-0C5E-DDB9-E89F-2F08E2B40D6B}"/>
              </a:ext>
            </a:extLst>
          </p:cNvPr>
          <p:cNvSpPr txBox="1"/>
          <p:nvPr/>
        </p:nvSpPr>
        <p:spPr>
          <a:xfrm>
            <a:off x="8705274" y="1149243"/>
            <a:ext cx="2811880" cy="45875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3210" indent="-283210">
              <a:lnSpc>
                <a:spcPct val="110000"/>
              </a:lnSpc>
              <a:spcAft>
                <a:spcPts val="600"/>
              </a:spcAft>
              <a:buSzPct val="87000"/>
              <a:buFont typeface="Arial" panose="020B0604020202020204" pitchFamily="34" charset="0"/>
              <a:buChar char="•"/>
            </a:pPr>
            <a:r>
              <a:rPr lang="en-US" sz="1600" b="1" spc="150" dirty="0"/>
              <a:t>Statistics suggest that referrals submitted to Prevent increased</a:t>
            </a:r>
          </a:p>
          <a:p>
            <a:pPr marL="283210" indent="-283210">
              <a:lnSpc>
                <a:spcPct val="110000"/>
              </a:lnSpc>
              <a:spcAft>
                <a:spcPts val="600"/>
              </a:spcAft>
              <a:buSzPct val="87000"/>
              <a:buFont typeface="Arial" panose="020B0604020202020204" pitchFamily="34" charset="0"/>
              <a:buChar char="•"/>
            </a:pPr>
            <a:endParaRPr lang="en-US" sz="1600" dirty="0"/>
          </a:p>
          <a:p>
            <a:pPr marL="283210" indent="-283210">
              <a:lnSpc>
                <a:spcPct val="110000"/>
              </a:lnSpc>
              <a:spcAft>
                <a:spcPts val="600"/>
              </a:spcAft>
              <a:buSzPct val="87000"/>
              <a:buFont typeface="Arial" panose="020B0604020202020204" pitchFamily="34" charset="0"/>
              <a:buChar char="•"/>
            </a:pPr>
            <a:r>
              <a:rPr lang="en-US" sz="1600" b="1" spc="150" dirty="0"/>
              <a:t>Only a small number of the cases were actually brought to attention </a:t>
            </a:r>
          </a:p>
          <a:p>
            <a:pPr marL="283210" indent="-283210">
              <a:lnSpc>
                <a:spcPct val="110000"/>
              </a:lnSpc>
              <a:spcAft>
                <a:spcPts val="600"/>
              </a:spcAft>
              <a:buSzPct val="87000"/>
              <a:buFont typeface="Arial" panose="020B0604020202020204" pitchFamily="34" charset="0"/>
              <a:buChar char="•"/>
            </a:pPr>
            <a:endParaRPr lang="en-US" sz="1600" dirty="0"/>
          </a:p>
          <a:p>
            <a:pPr marL="283210" indent="-283210">
              <a:lnSpc>
                <a:spcPct val="110000"/>
              </a:lnSpc>
              <a:spcAft>
                <a:spcPts val="600"/>
              </a:spcAft>
              <a:buSzPct val="87000"/>
              <a:buFont typeface="Arial" panose="020B0604020202020204" pitchFamily="34" charset="0"/>
              <a:buChar char="•"/>
            </a:pPr>
            <a:r>
              <a:rPr lang="en-US" sz="1600" b="1" spc="150" dirty="0"/>
              <a:t>Increasing number of cases yet a decrease in attention and support to handle the cases themselves</a:t>
            </a:r>
          </a:p>
        </p:txBody>
      </p:sp>
    </p:spTree>
    <p:extLst>
      <p:ext uri="{BB962C8B-B14F-4D97-AF65-F5344CB8AC3E}">
        <p14:creationId xmlns:p14="http://schemas.microsoft.com/office/powerpoint/2010/main" val="1719066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8E5B7-4F38-A805-D830-CF2EA4008168}"/>
              </a:ext>
            </a:extLst>
          </p:cNvPr>
          <p:cNvSpPr>
            <a:spLocks noGrp="1"/>
          </p:cNvSpPr>
          <p:nvPr>
            <p:ph type="title"/>
          </p:nvPr>
        </p:nvSpPr>
        <p:spPr>
          <a:xfrm>
            <a:off x="640079" y="570750"/>
            <a:ext cx="10890929" cy="1387934"/>
          </a:xfrm>
        </p:spPr>
        <p:txBody>
          <a:bodyPr anchor="b">
            <a:normAutofit/>
          </a:bodyPr>
          <a:lstStyle/>
          <a:p>
            <a:r>
              <a:rPr lang="en-GB" dirty="0"/>
              <a:t>Alienation of minority communities</a:t>
            </a:r>
            <a:endParaRPr lang="en-US" dirty="0"/>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AA70424-D85D-1E8A-32AA-AE2E4A6E9274}"/>
              </a:ext>
            </a:extLst>
          </p:cNvPr>
          <p:cNvGraphicFramePr>
            <a:graphicFrameLocks noGrp="1"/>
          </p:cNvGraphicFramePr>
          <p:nvPr>
            <p:ph idx="1"/>
            <p:extLst>
              <p:ext uri="{D42A27DB-BD31-4B8C-83A1-F6EECF244321}">
                <p14:modId xmlns:p14="http://schemas.microsoft.com/office/powerpoint/2010/main" val="285518157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05083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488,400+ Community Stock Illustrations, Royalty-Free Vector Graphics &amp; Clip  Art - iStock | Volunteer, Community icon, Charity">
            <a:extLst>
              <a:ext uri="{FF2B5EF4-FFF2-40B4-BE49-F238E27FC236}">
                <a16:creationId xmlns:a16="http://schemas.microsoft.com/office/drawing/2014/main" id="{3527E4D7-0658-BF0D-DBEA-DEC11B44919C}"/>
              </a:ext>
            </a:extLst>
          </p:cNvPr>
          <p:cNvPicPr>
            <a:picLocks noChangeAspect="1"/>
          </p:cNvPicPr>
          <p:nvPr/>
        </p:nvPicPr>
        <p:blipFill>
          <a:blip r:embed="rId2"/>
          <a:srcRect r="11111"/>
          <a:stretch/>
        </p:blipFill>
        <p:spPr>
          <a:xfrm>
            <a:off x="1" y="10"/>
            <a:ext cx="12192000" cy="6857990"/>
          </a:xfrm>
          <a:prstGeom prst="rect">
            <a:avLst/>
          </a:prstGeom>
        </p:spPr>
      </p:pic>
      <p:sp useBgFill="1">
        <p:nvSpPr>
          <p:cNvPr id="19" name="Rectangle 18">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1EC1D-7CF4-7E6B-DC7D-070D6C817D57}"/>
              </a:ext>
            </a:extLst>
          </p:cNvPr>
          <p:cNvSpPr>
            <a:spLocks noGrp="1"/>
          </p:cNvSpPr>
          <p:nvPr>
            <p:ph type="title"/>
          </p:nvPr>
        </p:nvSpPr>
        <p:spPr>
          <a:xfrm>
            <a:off x="898737" y="1562101"/>
            <a:ext cx="4359744" cy="2738530"/>
          </a:xfrm>
        </p:spPr>
        <p:txBody>
          <a:bodyPr vert="horz" lIns="91440" tIns="45720" rIns="91440" bIns="45720" rtlCol="0" anchor="t">
            <a:normAutofit/>
          </a:bodyPr>
          <a:lstStyle/>
          <a:p>
            <a:pPr>
              <a:lnSpc>
                <a:spcPct val="90000"/>
              </a:lnSpc>
            </a:pPr>
            <a:r>
              <a:rPr lang="en-US" sz="2600" b="1" kern="1200" dirty="0">
                <a:latin typeface="+mj-lt"/>
                <a:ea typeface="+mj-ea"/>
                <a:cs typeface="+mj-cs"/>
              </a:rPr>
              <a:t>Study in 2019 showed that ''Prevent induced a sense of anxiety and self-censorship in the vast majority of Muslim students who took part in the surveys'' (Tahir.A, 2021)</a:t>
            </a:r>
          </a:p>
          <a:p>
            <a:pPr>
              <a:lnSpc>
                <a:spcPct val="90000"/>
              </a:lnSpc>
            </a:pPr>
            <a:endParaRPr lang="en-US" sz="2600" b="1" kern="120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EE2E5EFB-A577-247D-86E9-31A9A5E8CCA6}"/>
              </a:ext>
            </a:extLst>
          </p:cNvPr>
          <p:cNvSpPr>
            <a:spLocks noGrp="1"/>
          </p:cNvSpPr>
          <p:nvPr>
            <p:ph type="body" idx="1"/>
          </p:nvPr>
        </p:nvSpPr>
        <p:spPr>
          <a:xfrm>
            <a:off x="900273" y="4771686"/>
            <a:ext cx="4358208" cy="933760"/>
          </a:xfrm>
        </p:spPr>
        <p:txBody>
          <a:bodyPr vert="horz" lIns="91440" tIns="45720" rIns="91440" bIns="45720" rtlCol="0" anchor="b">
            <a:normAutofit/>
          </a:bodyPr>
          <a:lstStyle/>
          <a:p>
            <a:r>
              <a:rPr lang="en-US" sz="1100" b="1" cap="all" spc="300" dirty="0"/>
              <a:t>Impact of this research suggests a possible impact on cooperation between police and </a:t>
            </a:r>
            <a:r>
              <a:rPr lang="en-US" sz="1100" b="1" cap="all" spc="300" dirty="0" err="1"/>
              <a:t>scrutinised</a:t>
            </a:r>
            <a:r>
              <a:rPr lang="en-US" sz="1100" b="1" cap="all" spc="300" dirty="0"/>
              <a:t> individuals and communities </a:t>
            </a:r>
          </a:p>
          <a:p>
            <a:endParaRPr lang="en-US" sz="1100" b="1" cap="all" spc="300"/>
          </a:p>
        </p:txBody>
      </p:sp>
      <p:cxnSp>
        <p:nvCxnSpPr>
          <p:cNvPr id="20" name="Straight Connector 19">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336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d alarm light with people on the background">
            <a:extLst>
              <a:ext uri="{FF2B5EF4-FFF2-40B4-BE49-F238E27FC236}">
                <a16:creationId xmlns:a16="http://schemas.microsoft.com/office/drawing/2014/main" id="{B475BFFE-B579-F77F-457B-721C94EC9103}"/>
              </a:ext>
            </a:extLst>
          </p:cNvPr>
          <p:cNvPicPr>
            <a:picLocks noChangeAspect="1"/>
          </p:cNvPicPr>
          <p:nvPr/>
        </p:nvPicPr>
        <p:blipFill>
          <a:blip r:embed="rId2"/>
          <a:srcRect l="22901" r="9636" b="-1"/>
          <a:stretch/>
        </p:blipFill>
        <p:spPr>
          <a:xfrm>
            <a:off x="20" y="10"/>
            <a:ext cx="6931132" cy="6857990"/>
          </a:xfrm>
          <a:prstGeom prst="rect">
            <a:avLst/>
          </a:prstGeom>
        </p:spPr>
      </p:pic>
      <p:sp>
        <p:nvSpPr>
          <p:cNvPr id="2" name="Title 1">
            <a:extLst>
              <a:ext uri="{FF2B5EF4-FFF2-40B4-BE49-F238E27FC236}">
                <a16:creationId xmlns:a16="http://schemas.microsoft.com/office/drawing/2014/main" id="{39140E63-CA60-C3E7-3890-ABFF269E171D}"/>
              </a:ext>
            </a:extLst>
          </p:cNvPr>
          <p:cNvSpPr>
            <a:spLocks noGrp="1"/>
          </p:cNvSpPr>
          <p:nvPr>
            <p:ph type="title"/>
          </p:nvPr>
        </p:nvSpPr>
        <p:spPr>
          <a:xfrm>
            <a:off x="7537528" y="1032764"/>
            <a:ext cx="4308672" cy="3224045"/>
          </a:xfrm>
        </p:spPr>
        <p:txBody>
          <a:bodyPr vert="horz" lIns="91440" tIns="45720" rIns="91440" bIns="45720" rtlCol="0" anchor="b">
            <a:normAutofit/>
          </a:bodyPr>
          <a:lstStyle/>
          <a:p>
            <a:pPr>
              <a:lnSpc>
                <a:spcPct val="90000"/>
              </a:lnSpc>
            </a:pPr>
            <a:r>
              <a:rPr lang="en-US" sz="2300" b="1" kern="1200">
                <a:solidFill>
                  <a:schemeClr val="tx1"/>
                </a:solidFill>
                <a:latin typeface="+mj-lt"/>
                <a:ea typeface="+mj-ea"/>
                <a:cs typeface="+mj-cs"/>
              </a:rPr>
              <a:t>Counter terrorism measures could actually undermine the values they aim to protect from terrorism, ''these measures may simultaneously increase the threat of terrorism and diminish security in the long term'' (Michaelson.C, 2006) </a:t>
            </a:r>
          </a:p>
        </p:txBody>
      </p:sp>
      <p:cxnSp>
        <p:nvCxnSpPr>
          <p:cNvPr id="21" name="Straight Connector 2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363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Close-up of a pen on a piece of paper&#10;&#10;AI-generated content may be incorrect.">
            <a:extLst>
              <a:ext uri="{FF2B5EF4-FFF2-40B4-BE49-F238E27FC236}">
                <a16:creationId xmlns:a16="http://schemas.microsoft.com/office/drawing/2014/main" id="{90794BF0-942C-8C4F-33C0-6809BCC15349}"/>
              </a:ext>
            </a:extLst>
          </p:cNvPr>
          <p:cNvPicPr>
            <a:picLocks noChangeAspect="1"/>
          </p:cNvPicPr>
          <p:nvPr/>
        </p:nvPicPr>
        <p:blipFill>
          <a:blip r:embed="rId2"/>
          <a:srcRect l="5022" r="958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405B5C21-E992-B94B-800E-30E84F5AD207}"/>
              </a:ext>
            </a:extLst>
          </p:cNvPr>
          <p:cNvSpPr>
            <a:spLocks noGrp="1"/>
          </p:cNvSpPr>
          <p:nvPr>
            <p:ph type="title"/>
          </p:nvPr>
        </p:nvSpPr>
        <p:spPr>
          <a:xfrm>
            <a:off x="640080" y="1371600"/>
            <a:ext cx="5852160" cy="1097280"/>
          </a:xfrm>
        </p:spPr>
        <p:txBody>
          <a:bodyPr anchor="t">
            <a:normAutofit/>
          </a:bodyPr>
          <a:lstStyle/>
          <a:p>
            <a:pPr>
              <a:lnSpc>
                <a:spcPct val="90000"/>
              </a:lnSpc>
            </a:pPr>
            <a:r>
              <a:rPr lang="en-GB" sz="2800"/>
              <a:t>Proposed Policy Improvements for UK Counter-Terrorism Measures  </a:t>
            </a:r>
            <a:endParaRPr lang="en-US" sz="2800"/>
          </a:p>
        </p:txBody>
      </p:sp>
      <p:sp>
        <p:nvSpPr>
          <p:cNvPr id="3" name="Content Placeholder 2">
            <a:extLst>
              <a:ext uri="{FF2B5EF4-FFF2-40B4-BE49-F238E27FC236}">
                <a16:creationId xmlns:a16="http://schemas.microsoft.com/office/drawing/2014/main" id="{8768E95B-F87C-FC14-78EC-25CD29ADD3C8}"/>
              </a:ext>
            </a:extLst>
          </p:cNvPr>
          <p:cNvSpPr>
            <a:spLocks noGrp="1"/>
          </p:cNvSpPr>
          <p:nvPr>
            <p:ph idx="1"/>
          </p:nvPr>
        </p:nvSpPr>
        <p:spPr>
          <a:xfrm>
            <a:off x="640080" y="2633236"/>
            <a:ext cx="5852160" cy="3664685"/>
          </a:xfrm>
        </p:spPr>
        <p:txBody>
          <a:bodyPr vert="horz" lIns="91440" tIns="45720" rIns="91440" bIns="45720" rtlCol="0">
            <a:normAutofit/>
          </a:bodyPr>
          <a:lstStyle/>
          <a:p>
            <a:r>
              <a:rPr lang="en-GB" dirty="0"/>
              <a:t>''establishing transparency and better oversight on how the Prevent strategy is implemented'' (Home Office, 2024)</a:t>
            </a:r>
          </a:p>
          <a:p>
            <a:r>
              <a:rPr lang="en-GB" dirty="0"/>
              <a:t>Further community engagement between the police and the public to help rebuild trust</a:t>
            </a:r>
          </a:p>
          <a:p>
            <a:r>
              <a:rPr lang="en-GB" dirty="0"/>
              <a:t>Providing further oversight on counter terrorism so that they don’t interfere with civil rights and liberties </a:t>
            </a:r>
          </a:p>
          <a:p>
            <a:endParaRPr lang="en-GB" dirty="0"/>
          </a:p>
        </p:txBody>
      </p:sp>
    </p:spTree>
    <p:extLst>
      <p:ext uri="{BB962C8B-B14F-4D97-AF65-F5344CB8AC3E}">
        <p14:creationId xmlns:p14="http://schemas.microsoft.com/office/powerpoint/2010/main" val="759435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711,500+ Conclusion Stock Photos, Pictures &amp; Royalty-Free Images - iStock |  Choice, Thinking, Choose">
            <a:extLst>
              <a:ext uri="{FF2B5EF4-FFF2-40B4-BE49-F238E27FC236}">
                <a16:creationId xmlns:a16="http://schemas.microsoft.com/office/drawing/2014/main" id="{2F88B305-118A-B1FE-0BC0-5F6D2660CBCA}"/>
              </a:ext>
            </a:extLst>
          </p:cNvPr>
          <p:cNvPicPr>
            <a:picLocks noChangeAspect="1"/>
          </p:cNvPicPr>
          <p:nvPr/>
        </p:nvPicPr>
        <p:blipFill>
          <a:blip r:embed="rId2"/>
          <a:srcRect b="12791"/>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94FA3-0C32-4C9A-8355-5C90301C18F0}"/>
              </a:ext>
            </a:extLst>
          </p:cNvPr>
          <p:cNvSpPr>
            <a:spLocks noGrp="1"/>
          </p:cNvSpPr>
          <p:nvPr>
            <p:ph type="title"/>
          </p:nvPr>
        </p:nvSpPr>
        <p:spPr>
          <a:xfrm>
            <a:off x="1049451" y="1352492"/>
            <a:ext cx="4665540" cy="1143000"/>
          </a:xfrm>
        </p:spPr>
        <p:txBody>
          <a:bodyPr anchor="t">
            <a:normAutofit/>
          </a:bodyPr>
          <a:lstStyle/>
          <a:p>
            <a:r>
              <a:rPr lang="en-GB" dirty="0"/>
              <a:t>Conclusion</a:t>
            </a:r>
            <a:endParaRPr lang="en-US" dirty="0"/>
          </a:p>
        </p:txBody>
      </p:sp>
      <p:sp>
        <p:nvSpPr>
          <p:cNvPr id="3" name="Content Placeholder 2">
            <a:extLst>
              <a:ext uri="{FF2B5EF4-FFF2-40B4-BE49-F238E27FC236}">
                <a16:creationId xmlns:a16="http://schemas.microsoft.com/office/drawing/2014/main" id="{7BB7E950-1860-59AB-060C-926C63A091CA}"/>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dirty="0"/>
              <a:t>Counter terrorism measures must ensure they don't overlap with civil liberties </a:t>
            </a:r>
            <a:endParaRPr lang="en-GB"/>
          </a:p>
          <a:p>
            <a:pPr>
              <a:lnSpc>
                <a:spcPct val="110000"/>
              </a:lnSpc>
            </a:pPr>
            <a:r>
              <a:rPr lang="en-GB"/>
              <a:t>Must ensure they do no target ethnic minorities or engage in racial profiling</a:t>
            </a:r>
          </a:p>
          <a:p>
            <a:pPr>
              <a:lnSpc>
                <a:spcPct val="110000"/>
              </a:lnSpc>
            </a:pPr>
            <a:r>
              <a:rPr lang="en-GB" dirty="0"/>
              <a:t>Must ensure they do not harm or damage the trust built with ethnic minorities</a:t>
            </a:r>
            <a:endParaRPr lang="en-GB"/>
          </a:p>
          <a:p>
            <a:pPr marL="0" indent="0">
              <a:lnSpc>
                <a:spcPct val="110000"/>
              </a:lnSpc>
              <a:buNone/>
            </a:pPr>
            <a:endParaRPr lang="en-GB"/>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39511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E6416-A58A-90C0-F308-76984199E9BD}"/>
              </a:ext>
            </a:extLst>
          </p:cNvPr>
          <p:cNvSpPr>
            <a:spLocks noGrp="1"/>
          </p:cNvSpPr>
          <p:nvPr>
            <p:ph type="title"/>
          </p:nvPr>
        </p:nvSpPr>
        <p:spPr/>
        <p:txBody>
          <a:bodyPr/>
          <a:lstStyle/>
          <a:p>
            <a:r>
              <a:rPr lang="en-GB" dirty="0"/>
              <a:t>Jack's Reference List</a:t>
            </a:r>
          </a:p>
        </p:txBody>
      </p:sp>
      <p:sp>
        <p:nvSpPr>
          <p:cNvPr id="3" name="Content Placeholder 2">
            <a:extLst>
              <a:ext uri="{FF2B5EF4-FFF2-40B4-BE49-F238E27FC236}">
                <a16:creationId xmlns:a16="http://schemas.microsoft.com/office/drawing/2014/main" id="{3899854C-6F85-3E39-E475-985EDF552727}"/>
              </a:ext>
            </a:extLst>
          </p:cNvPr>
          <p:cNvSpPr>
            <a:spLocks noGrp="1"/>
          </p:cNvSpPr>
          <p:nvPr>
            <p:ph idx="1"/>
          </p:nvPr>
        </p:nvSpPr>
        <p:spPr/>
        <p:txBody>
          <a:bodyPr vert="horz" lIns="91440" tIns="45720" rIns="91440" bIns="45720" rtlCol="0" anchor="t">
            <a:noAutofit/>
          </a:bodyPr>
          <a:lstStyle/>
          <a:p>
            <a:r>
              <a:rPr lang="en-GB" sz="1400" dirty="0">
                <a:latin typeface="Times New Roman"/>
                <a:cs typeface="Times New Roman"/>
              </a:rPr>
              <a:t>Abbas, T., Awan, I. and Marsden, J. (2021) ‘Pushed to the edge: the consequences of the “Prevent Duty” in de-radicalising pre-crime thought among British Muslim university students’, </a:t>
            </a:r>
            <a:r>
              <a:rPr lang="en-GB" sz="1400" i="1" dirty="0">
                <a:latin typeface="Times New Roman"/>
                <a:cs typeface="Times New Roman"/>
              </a:rPr>
              <a:t>Race Ethnicity and Education</a:t>
            </a:r>
            <a:r>
              <a:rPr lang="en-GB" sz="1400" dirty="0">
                <a:latin typeface="Times New Roman"/>
                <a:cs typeface="Times New Roman"/>
              </a:rPr>
              <a:t>, 26(6), pp. 719–734. Available at: </a:t>
            </a:r>
            <a:r>
              <a:rPr lang="en-GB" sz="1400" dirty="0">
                <a:latin typeface="Times New Roman"/>
                <a:cs typeface="Times New Roman"/>
                <a:hlinkClick r:id="rId2"/>
              </a:rPr>
              <a:t>https://doi.org/10.1080/13613324.2021.2019002</a:t>
            </a:r>
            <a:r>
              <a:rPr lang="en-GB" sz="1400" dirty="0">
                <a:latin typeface="Times New Roman"/>
                <a:cs typeface="Times New Roman"/>
              </a:rPr>
              <a:t>.</a:t>
            </a:r>
            <a:endParaRPr lang="en-GB" sz="1400"/>
          </a:p>
          <a:p>
            <a:r>
              <a:rPr lang="en-GB" sz="1400" dirty="0">
                <a:latin typeface="Times New Roman"/>
                <a:cs typeface="Times New Roman"/>
              </a:rPr>
              <a:t>Busher, J., Choudhury, T. and Thomas, P. (2019) ‘The enactment of the counter-terrorism “Prevent duty” in British schools and colleges: beyond reluctant accommodation or straightforward policy acceptance’, </a:t>
            </a:r>
            <a:r>
              <a:rPr lang="en-GB" sz="1400" i="1" dirty="0">
                <a:latin typeface="Times New Roman"/>
                <a:cs typeface="Times New Roman"/>
              </a:rPr>
              <a:t>Critical Studies on Terrorism</a:t>
            </a:r>
            <a:r>
              <a:rPr lang="en-GB" sz="1400" dirty="0">
                <a:latin typeface="Times New Roman"/>
                <a:cs typeface="Times New Roman"/>
              </a:rPr>
              <a:t>, 12(3), pp. 1–23. Available at: </a:t>
            </a:r>
            <a:r>
              <a:rPr lang="en-GB" sz="1400" dirty="0">
                <a:latin typeface="Times New Roman"/>
                <a:cs typeface="Times New Roman"/>
                <a:hlinkClick r:id="rId3"/>
              </a:rPr>
              <a:t>https://doi.org/10.1080/17539153.2019.1568853</a:t>
            </a:r>
            <a:r>
              <a:rPr lang="en-GB" sz="1400" dirty="0">
                <a:latin typeface="Times New Roman"/>
                <a:cs typeface="Times New Roman"/>
              </a:rPr>
              <a:t>.</a:t>
            </a:r>
            <a:endParaRPr lang="en-GB" sz="1400"/>
          </a:p>
          <a:p>
            <a:r>
              <a:rPr lang="en-GB" sz="1400" dirty="0">
                <a:latin typeface="Times New Roman"/>
                <a:cs typeface="Times New Roman"/>
              </a:rPr>
              <a:t>Choudhury, T. and Fenwick, H. (2012) ‘ Chapter The impact of counter-terrorism measures on Muslim communities 1’, in H. Fenwick (ed.) </a:t>
            </a:r>
            <a:r>
              <a:rPr lang="en-GB" sz="1400" i="1" dirty="0">
                <a:latin typeface="Times New Roman"/>
                <a:cs typeface="Times New Roman"/>
              </a:rPr>
              <a:t>Developments in Counter-Terrorist Measures and Uses of Technology</a:t>
            </a:r>
            <a:r>
              <a:rPr lang="en-GB" sz="1400" dirty="0">
                <a:latin typeface="Times New Roman"/>
                <a:cs typeface="Times New Roman"/>
              </a:rPr>
              <a:t>. London: Routledge.</a:t>
            </a:r>
            <a:endParaRPr lang="en-GB" sz="1400"/>
          </a:p>
          <a:p>
            <a:r>
              <a:rPr lang="en-GB" sz="1400" dirty="0">
                <a:latin typeface="Times New Roman"/>
                <a:cs typeface="Times New Roman"/>
              </a:rPr>
              <a:t>Edwards, P. (2018) ‘Counter-terrorism and counter-law: an archetypal critique’, </a:t>
            </a:r>
            <a:r>
              <a:rPr lang="en-GB" sz="1400" i="1" dirty="0">
                <a:latin typeface="Times New Roman"/>
                <a:cs typeface="Times New Roman"/>
              </a:rPr>
              <a:t>Legal Studies</a:t>
            </a:r>
            <a:r>
              <a:rPr lang="en-GB" sz="1400" dirty="0">
                <a:latin typeface="Times New Roman"/>
                <a:cs typeface="Times New Roman"/>
              </a:rPr>
              <a:t>, 38(2), pp. 279–297. Available at: </a:t>
            </a:r>
            <a:r>
              <a:rPr lang="en-GB" sz="1400" dirty="0">
                <a:latin typeface="Times New Roman"/>
                <a:cs typeface="Times New Roman"/>
                <a:hlinkClick r:id="rId4"/>
              </a:rPr>
              <a:t>https://doi.org/10.1017/lst.2017.14</a:t>
            </a:r>
            <a:r>
              <a:rPr lang="en-GB" sz="1400" dirty="0">
                <a:latin typeface="Times New Roman"/>
                <a:cs typeface="Times New Roman"/>
              </a:rPr>
              <a:t>.</a:t>
            </a:r>
            <a:endParaRPr lang="en-GB" sz="1400"/>
          </a:p>
          <a:p>
            <a:r>
              <a:rPr lang="en-GB" sz="1400" dirty="0">
                <a:latin typeface="Times New Roman"/>
                <a:cs typeface="Times New Roman"/>
              </a:rPr>
              <a:t>Gearon, L. (2018) ‘Terrorism and counter-terrorism policy and research in UK universities (1997–2017): an analytic-structural review of the literature and related sources’, </a:t>
            </a:r>
            <a:r>
              <a:rPr lang="en-GB" sz="1400" i="1" dirty="0">
                <a:latin typeface="Times New Roman"/>
                <a:cs typeface="Times New Roman"/>
              </a:rPr>
              <a:t>Policy Reviews in Higher Education</a:t>
            </a:r>
            <a:r>
              <a:rPr lang="en-GB" sz="1400" dirty="0">
                <a:latin typeface="Times New Roman"/>
                <a:cs typeface="Times New Roman"/>
              </a:rPr>
              <a:t>, 2(1), pp. 32–60. Available at: </a:t>
            </a:r>
            <a:r>
              <a:rPr lang="en-GB" sz="1400" dirty="0">
                <a:latin typeface="Times New Roman"/>
                <a:cs typeface="Times New Roman"/>
                <a:hlinkClick r:id="rId5"/>
              </a:rPr>
              <a:t>https://doi.org/10.1080/23322969.2018.1424561</a:t>
            </a:r>
            <a:r>
              <a:rPr lang="en-GB" sz="1400" dirty="0">
                <a:latin typeface="Times New Roman"/>
                <a:cs typeface="Times New Roman"/>
              </a:rPr>
              <a:t>.</a:t>
            </a:r>
            <a:endParaRPr lang="en-GB" sz="1400"/>
          </a:p>
        </p:txBody>
      </p:sp>
    </p:spTree>
    <p:extLst>
      <p:ext uri="{BB962C8B-B14F-4D97-AF65-F5344CB8AC3E}">
        <p14:creationId xmlns:p14="http://schemas.microsoft.com/office/powerpoint/2010/main" val="36115908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90A5A1-3573-7017-3CF6-0017043D7997}"/>
              </a:ext>
            </a:extLst>
          </p:cNvPr>
          <p:cNvSpPr txBox="1"/>
          <p:nvPr/>
        </p:nvSpPr>
        <p:spPr>
          <a:xfrm>
            <a:off x="442058" y="535679"/>
            <a:ext cx="113030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latin typeface="Times New Roman"/>
                <a:cs typeface="Times New Roman"/>
              </a:rPr>
              <a:t>Imran Awan </a:t>
            </a:r>
            <a:r>
              <a:rPr lang="en-GB" i="1" dirty="0">
                <a:latin typeface="Times New Roman"/>
                <a:cs typeface="Times New Roman"/>
              </a:rPr>
              <a:t>et al.</a:t>
            </a:r>
            <a:r>
              <a:rPr lang="en-GB" dirty="0">
                <a:latin typeface="Times New Roman"/>
                <a:cs typeface="Times New Roman"/>
              </a:rPr>
              <a:t> (2019) </a:t>
            </a:r>
            <a:r>
              <a:rPr lang="en-GB" i="1" dirty="0">
                <a:latin typeface="Times New Roman"/>
                <a:cs typeface="Times New Roman"/>
              </a:rPr>
              <a:t>Terrorism in the Classroom : Security, Surveillance and a Public Duty to Act</a:t>
            </a:r>
            <a:r>
              <a:rPr lang="en-GB" dirty="0">
                <a:latin typeface="Times New Roman"/>
                <a:cs typeface="Times New Roman"/>
              </a:rPr>
              <a:t>. Cham: Springer International Publishing.</a:t>
            </a: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Jenkins, D., Jacobsen, A. and Anders Henriksen (2014) </a:t>
            </a:r>
            <a:r>
              <a:rPr lang="en-GB" i="1" dirty="0">
                <a:latin typeface="Times New Roman"/>
                <a:cs typeface="Times New Roman"/>
              </a:rPr>
              <a:t>The long decade : how 9/11 changed the law</a:t>
            </a:r>
            <a:r>
              <a:rPr lang="en-GB" dirty="0">
                <a:latin typeface="Times New Roman"/>
                <a:cs typeface="Times New Roman"/>
              </a:rPr>
              <a:t>. Oxford: Oxford University Press.</a:t>
            </a: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Jerome, L., Elwick, A. and Kazim, R. (2019) ‘The impact of the Prevent duty on schools: A review of the evidence’, </a:t>
            </a:r>
            <a:r>
              <a:rPr lang="en-GB" i="1" dirty="0">
                <a:latin typeface="Times New Roman"/>
                <a:cs typeface="Times New Roman"/>
              </a:rPr>
              <a:t>British Educational Research Journal</a:t>
            </a:r>
            <a:r>
              <a:rPr lang="en-GB" dirty="0">
                <a:latin typeface="Times New Roman"/>
                <a:cs typeface="Times New Roman"/>
              </a:rPr>
              <a:t>, 45(4). Available at: </a:t>
            </a:r>
            <a:r>
              <a:rPr lang="en-GB" dirty="0">
                <a:latin typeface="Times New Roman"/>
                <a:cs typeface="Times New Roman"/>
                <a:hlinkClick r:id="rId2"/>
              </a:rPr>
              <a:t>https://doi.org/10.1002/berj.3527</a:t>
            </a:r>
            <a:r>
              <a:rPr lang="en-GB" dirty="0">
                <a:latin typeface="Times New Roman"/>
                <a:cs typeface="Times New Roman"/>
              </a:rPr>
              <a:t>.</a:t>
            </a:r>
            <a:endParaRPr lang="en-GB"/>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a:latin typeface="Times New Roman"/>
                <a:cs typeface="Times New Roman"/>
              </a:rPr>
              <a:t>Lakhani, S. and James, N. (2021) ‘“Prevent duty”: empirical reflections on the challenges of addressing far-right extremism within secondary schools and colleges in the UK’, </a:t>
            </a:r>
            <a:r>
              <a:rPr lang="en-GB" i="1">
                <a:latin typeface="Times New Roman"/>
                <a:cs typeface="Times New Roman"/>
              </a:rPr>
              <a:t>Critical Studies on Terrorism</a:t>
            </a:r>
            <a:r>
              <a:rPr lang="en-GB">
                <a:latin typeface="Times New Roman"/>
                <a:cs typeface="Times New Roman"/>
              </a:rPr>
              <a:t>, 14(1), pp. 67–89. Available at: </a:t>
            </a:r>
            <a:r>
              <a:rPr lang="en-GB" dirty="0">
                <a:latin typeface="Times New Roman"/>
                <a:cs typeface="Times New Roman"/>
                <a:hlinkClick r:id="rId3"/>
              </a:rPr>
              <a:t>https://doi.org/10.1080/17539153.2021.1876550</a:t>
            </a:r>
            <a:r>
              <a:rPr lang="en-GB" dirty="0">
                <a:latin typeface="Times New Roman"/>
                <a:cs typeface="Times New Roman"/>
              </a:rPr>
              <a:t>.</a:t>
            </a:r>
            <a:endParaRPr lang="en-GB"/>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a:latin typeface="Times New Roman"/>
                <a:cs typeface="Times New Roman"/>
              </a:rPr>
              <a:t>Mcgarrity, N., Lynch, A. and Williams, G. (2012) </a:t>
            </a:r>
            <a:r>
              <a:rPr lang="en-GB" i="1">
                <a:latin typeface="Times New Roman"/>
                <a:cs typeface="Times New Roman"/>
              </a:rPr>
              <a:t>Counter-terrorism and beyond : the culture of law and justice after 9/11</a:t>
            </a:r>
            <a:r>
              <a:rPr lang="en-GB">
                <a:latin typeface="Times New Roman"/>
                <a:cs typeface="Times New Roman"/>
              </a:rPr>
              <a:t>. London: Routledge.</a:t>
            </a:r>
            <a:endParaRPr lang="en-GB"/>
          </a:p>
          <a:p>
            <a:pPr marL="285750" indent="-285750" algn="l">
              <a:buFont typeface="Arial"/>
              <a:buChar char="•"/>
            </a:pPr>
            <a:endParaRPr lang="en-GB" dirty="0"/>
          </a:p>
        </p:txBody>
      </p:sp>
    </p:spTree>
    <p:extLst>
      <p:ext uri="{BB962C8B-B14F-4D97-AF65-F5344CB8AC3E}">
        <p14:creationId xmlns:p14="http://schemas.microsoft.com/office/powerpoint/2010/main" val="1366869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FBA84-72ED-999C-34ED-B5BE19237F40}"/>
              </a:ext>
            </a:extLst>
          </p:cNvPr>
          <p:cNvSpPr txBox="1"/>
          <p:nvPr/>
        </p:nvSpPr>
        <p:spPr>
          <a:xfrm>
            <a:off x="442058" y="535679"/>
            <a:ext cx="113030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latin typeface="Times New Roman"/>
                <a:cs typeface="Times New Roman"/>
              </a:rPr>
              <a:t>Murray, C.R.G. (2015) ‘Nudging or Fudging? The UK Courts’ Counterterrorism Jurisprudence Since 9/11’, </a:t>
            </a:r>
            <a:r>
              <a:rPr lang="en-GB" i="1" dirty="0">
                <a:latin typeface="Times New Roman"/>
                <a:cs typeface="Times New Roman"/>
              </a:rPr>
              <a:t>Journal of Conflict and Security Law</a:t>
            </a:r>
            <a:r>
              <a:rPr lang="en-GB" dirty="0">
                <a:latin typeface="Times New Roman"/>
                <a:cs typeface="Times New Roman"/>
              </a:rPr>
              <a:t>, 21(1), pp. 91–113. Available at: </a:t>
            </a:r>
            <a:r>
              <a:rPr lang="en-GB" dirty="0">
                <a:latin typeface="Times New Roman"/>
                <a:cs typeface="Times New Roman"/>
                <a:hlinkClick r:id="rId2"/>
              </a:rPr>
              <a:t>https://doi.org/10.1093/jcsl/krv021</a:t>
            </a:r>
            <a:r>
              <a:rPr lang="en-GB" dirty="0">
                <a:latin typeface="Times New Roman"/>
                <a:cs typeface="Times New Roman"/>
              </a:rPr>
              <a:t>.</a:t>
            </a:r>
            <a:endParaRPr lang="en-US"/>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Roach, K. (2011) </a:t>
            </a:r>
            <a:r>
              <a:rPr lang="en-GB" i="1" dirty="0">
                <a:latin typeface="Times New Roman"/>
                <a:cs typeface="Times New Roman"/>
              </a:rPr>
              <a:t>The 9/11 Effect</a:t>
            </a:r>
            <a:r>
              <a:rPr lang="en-GB" dirty="0">
                <a:latin typeface="Times New Roman"/>
                <a:cs typeface="Times New Roman"/>
              </a:rPr>
              <a:t>. Cambridge: Cambridge University Press.</a:t>
            </a: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Thomas, P. (2010) ‘Failed and Friendless: The UK’s “Preventing Violent Extremism” Programme’, </a:t>
            </a:r>
            <a:r>
              <a:rPr lang="en-GB" i="1" dirty="0">
                <a:latin typeface="Times New Roman"/>
                <a:cs typeface="Times New Roman"/>
              </a:rPr>
              <a:t>The British Journal of Politics and International Relations</a:t>
            </a:r>
            <a:r>
              <a:rPr lang="en-GB" dirty="0">
                <a:latin typeface="Times New Roman"/>
                <a:cs typeface="Times New Roman"/>
              </a:rPr>
              <a:t>, 12(3), pp. 442–458. Available at: </a:t>
            </a:r>
            <a:r>
              <a:rPr lang="en-GB" dirty="0">
                <a:latin typeface="Times New Roman"/>
                <a:cs typeface="Times New Roman"/>
                <a:hlinkClick r:id="rId3"/>
              </a:rPr>
              <a:t>https://doi.org/10.1111/j.1467-856X.2010.00422.x</a:t>
            </a:r>
            <a:r>
              <a:rPr lang="en-GB" dirty="0">
                <a:latin typeface="Times New Roman"/>
                <a:cs typeface="Times New Roman"/>
              </a:rPr>
              <a:t>.</a:t>
            </a:r>
            <a:endParaRPr lang="en-GB"/>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Walker, C. and Cawley, O. (2020) ‘The </a:t>
            </a:r>
            <a:r>
              <a:rPr lang="en-GB" err="1">
                <a:latin typeface="Times New Roman"/>
                <a:cs typeface="Times New Roman"/>
              </a:rPr>
              <a:t>Juridification</a:t>
            </a:r>
            <a:r>
              <a:rPr lang="en-GB" dirty="0">
                <a:latin typeface="Times New Roman"/>
                <a:cs typeface="Times New Roman"/>
              </a:rPr>
              <a:t> of the UK’s Counter Terrorism Prevent Policy’, </a:t>
            </a:r>
            <a:r>
              <a:rPr lang="en-GB" i="1" dirty="0">
                <a:latin typeface="Times New Roman"/>
                <a:cs typeface="Times New Roman"/>
              </a:rPr>
              <a:t>Studies in Conflict &amp; Terrorism</a:t>
            </a:r>
            <a:r>
              <a:rPr lang="en-GB" dirty="0">
                <a:latin typeface="Times New Roman"/>
                <a:cs typeface="Times New Roman"/>
              </a:rPr>
              <a:t>, 45(11), pp. 1–26. Available at: </a:t>
            </a:r>
            <a:r>
              <a:rPr lang="en-GB" dirty="0">
                <a:latin typeface="Times New Roman"/>
                <a:cs typeface="Times New Roman"/>
                <a:hlinkClick r:id="rId4"/>
              </a:rPr>
              <a:t>https://doi.org/10.1080/1057610x.2020.1727098</a:t>
            </a:r>
            <a:r>
              <a:rPr lang="en-GB" dirty="0">
                <a:latin typeface="Times New Roman"/>
                <a:cs typeface="Times New Roman"/>
              </a:rPr>
              <a:t>.</a:t>
            </a:r>
            <a:endParaRPr lang="en-GB">
              <a:latin typeface="Grandview Display"/>
              <a:cs typeface="Times New Roman"/>
            </a:endParaRP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Wood, S. and Gardiner, S. (2019) ‘Policing U.K. Airports and Schedule 7 of the Terrorism Act 2000: The Young Passengers’ Perception of Security Measures’, </a:t>
            </a:r>
            <a:r>
              <a:rPr lang="en-GB" i="1" dirty="0">
                <a:latin typeface="Times New Roman"/>
                <a:cs typeface="Times New Roman"/>
              </a:rPr>
              <a:t>Terrorism and Political Violence</a:t>
            </a:r>
            <a:r>
              <a:rPr lang="en-GB" dirty="0">
                <a:latin typeface="Times New Roman"/>
                <a:cs typeface="Times New Roman"/>
              </a:rPr>
              <a:t>, 33(8), pp. 1–22. Available at: </a:t>
            </a:r>
            <a:r>
              <a:rPr lang="en-GB" dirty="0">
                <a:latin typeface="Times New Roman"/>
                <a:cs typeface="Times New Roman"/>
                <a:hlinkClick r:id="rId5"/>
              </a:rPr>
              <a:t>https://doi.org/10.1080/09546553.2019.1638255</a:t>
            </a:r>
            <a:r>
              <a:rPr lang="en-GB" dirty="0">
                <a:latin typeface="Times New Roman"/>
                <a:cs typeface="Times New Roman"/>
              </a:rPr>
              <a:t>.</a:t>
            </a:r>
            <a:endParaRPr lang="en-GB"/>
          </a:p>
        </p:txBody>
      </p:sp>
    </p:spTree>
    <p:extLst>
      <p:ext uri="{BB962C8B-B14F-4D97-AF65-F5344CB8AC3E}">
        <p14:creationId xmlns:p14="http://schemas.microsoft.com/office/powerpoint/2010/main" val="4597771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screenshot of a black and white text&#10;&#10;AI-generated content may be incorrect.">
            <a:extLst>
              <a:ext uri="{FF2B5EF4-FFF2-40B4-BE49-F238E27FC236}">
                <a16:creationId xmlns:a16="http://schemas.microsoft.com/office/drawing/2014/main" id="{8770DBCC-E450-4FB0-55DC-2CC121EE0D85}"/>
              </a:ext>
            </a:extLst>
          </p:cNvPr>
          <p:cNvPicPr>
            <a:picLocks noChangeAspect="1"/>
          </p:cNvPicPr>
          <p:nvPr/>
        </p:nvPicPr>
        <p:blipFill>
          <a:blip r:embed="rId2"/>
          <a:srcRect r="2" b="10921"/>
          <a:stretch/>
        </p:blipFill>
        <p:spPr>
          <a:xfrm>
            <a:off x="5261956" y="10"/>
            <a:ext cx="6930043" cy="6857990"/>
          </a:xfrm>
          <a:prstGeom prst="rect">
            <a:avLst/>
          </a:prstGeom>
        </p:spPr>
      </p:pic>
      <p:sp>
        <p:nvSpPr>
          <p:cNvPr id="2" name="Title 1">
            <a:extLst>
              <a:ext uri="{FF2B5EF4-FFF2-40B4-BE49-F238E27FC236}">
                <a16:creationId xmlns:a16="http://schemas.microsoft.com/office/drawing/2014/main" id="{7088A17D-484C-AA89-4492-366AE8D0F3BB}"/>
              </a:ext>
            </a:extLst>
          </p:cNvPr>
          <p:cNvSpPr>
            <a:spLocks noGrp="1"/>
          </p:cNvSpPr>
          <p:nvPr>
            <p:ph type="title"/>
          </p:nvPr>
        </p:nvSpPr>
        <p:spPr>
          <a:xfrm>
            <a:off x="592271" y="2066192"/>
            <a:ext cx="4124557" cy="2723174"/>
          </a:xfrm>
        </p:spPr>
        <p:txBody>
          <a:bodyPr vert="horz" lIns="91440" tIns="45720" rIns="91440" bIns="45720" rtlCol="0" anchor="t">
            <a:normAutofit fontScale="90000"/>
          </a:bodyPr>
          <a:lstStyle/>
          <a:p>
            <a:r>
              <a:rPr lang="en-US" sz="5800" b="1" kern="1200">
                <a:solidFill>
                  <a:schemeClr val="tx1"/>
                </a:solidFill>
                <a:latin typeface="+mj-lt"/>
                <a:ea typeface="+mj-ea"/>
                <a:cs typeface="+mj-cs"/>
              </a:rPr>
              <a:t>Matthew's Reference List</a:t>
            </a:r>
          </a:p>
        </p:txBody>
      </p:sp>
      <p:cxnSp>
        <p:nvCxnSpPr>
          <p:cNvPr id="13" name="Straight Connector 12">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21592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FED38EAF-E1C6-85E6-07B1-7F1E1A3747E5}"/>
              </a:ext>
            </a:extLst>
          </p:cNvPr>
          <p:cNvPicPr>
            <a:picLocks noChangeAspect="1"/>
          </p:cNvPicPr>
          <p:nvPr/>
        </p:nvPicPr>
        <p:blipFill>
          <a:blip r:embed="rId2"/>
          <a:stretch>
            <a:fillRect/>
          </a:stretch>
        </p:blipFill>
        <p:spPr>
          <a:xfrm>
            <a:off x="2852029" y="0"/>
            <a:ext cx="6487943" cy="6858000"/>
          </a:xfrm>
          <a:prstGeom prst="rect">
            <a:avLst/>
          </a:prstGeom>
        </p:spPr>
      </p:pic>
    </p:spTree>
    <p:extLst>
      <p:ext uri="{BB962C8B-B14F-4D97-AF65-F5344CB8AC3E}">
        <p14:creationId xmlns:p14="http://schemas.microsoft.com/office/powerpoint/2010/main" val="18450943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0174D-CBC2-7D91-30FA-132B84F4BAF1}"/>
              </a:ext>
            </a:extLst>
          </p:cNvPr>
          <p:cNvSpPr>
            <a:spLocks noGrp="1"/>
          </p:cNvSpPr>
          <p:nvPr>
            <p:ph type="title"/>
          </p:nvPr>
        </p:nvSpPr>
        <p:spPr/>
        <p:txBody>
          <a:bodyPr/>
          <a:lstStyle/>
          <a:p>
            <a:r>
              <a:rPr lang="en-GB" dirty="0"/>
              <a:t>Dom's Reference List</a:t>
            </a:r>
          </a:p>
        </p:txBody>
      </p:sp>
      <p:pic>
        <p:nvPicPr>
          <p:cNvPr id="4" name="Picture 3" descr="A black screen with yellow text&#10;&#10;AI-generated content may be incorrect.">
            <a:extLst>
              <a:ext uri="{FF2B5EF4-FFF2-40B4-BE49-F238E27FC236}">
                <a16:creationId xmlns:a16="http://schemas.microsoft.com/office/drawing/2014/main" id="{7CD6E110-7BF2-C736-2166-70F8B98DC739}"/>
              </a:ext>
            </a:extLst>
          </p:cNvPr>
          <p:cNvPicPr>
            <a:picLocks noChangeAspect="1"/>
          </p:cNvPicPr>
          <p:nvPr/>
        </p:nvPicPr>
        <p:blipFill>
          <a:blip r:embed="rId2"/>
          <a:stretch>
            <a:fillRect/>
          </a:stretch>
        </p:blipFill>
        <p:spPr>
          <a:xfrm>
            <a:off x="742461" y="2184905"/>
            <a:ext cx="10677770" cy="4422498"/>
          </a:xfrm>
          <a:prstGeom prst="rect">
            <a:avLst/>
          </a:prstGeom>
        </p:spPr>
      </p:pic>
    </p:spTree>
    <p:extLst>
      <p:ext uri="{BB962C8B-B14F-4D97-AF65-F5344CB8AC3E}">
        <p14:creationId xmlns:p14="http://schemas.microsoft.com/office/powerpoint/2010/main" val="8177903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 screen&#10;&#10;AI-generated content may be incorrect.">
            <a:extLst>
              <a:ext uri="{FF2B5EF4-FFF2-40B4-BE49-F238E27FC236}">
                <a16:creationId xmlns:a16="http://schemas.microsoft.com/office/drawing/2014/main" id="{35351957-27F0-CCED-4E7A-98D51F4B365D}"/>
              </a:ext>
            </a:extLst>
          </p:cNvPr>
          <p:cNvPicPr>
            <a:picLocks noChangeAspect="1"/>
          </p:cNvPicPr>
          <p:nvPr/>
        </p:nvPicPr>
        <p:blipFill>
          <a:blip r:embed="rId2"/>
          <a:stretch>
            <a:fillRect/>
          </a:stretch>
        </p:blipFill>
        <p:spPr>
          <a:xfrm>
            <a:off x="2307358" y="0"/>
            <a:ext cx="7577284" cy="6858000"/>
          </a:xfrm>
          <a:prstGeom prst="rect">
            <a:avLst/>
          </a:prstGeom>
        </p:spPr>
      </p:pic>
    </p:spTree>
    <p:extLst>
      <p:ext uri="{BB962C8B-B14F-4D97-AF65-F5344CB8AC3E}">
        <p14:creationId xmlns:p14="http://schemas.microsoft.com/office/powerpoint/2010/main" val="234111075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2163</Words>
  <Application>Microsoft Office PowerPoint</Application>
  <PresentationFormat>Widescreen</PresentationFormat>
  <Paragraphs>194</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 Display</vt:lpstr>
      <vt:lpstr>Arial</vt:lpstr>
      <vt:lpstr>Grandview Display</vt:lpstr>
      <vt:lpstr>Times New Roman</vt:lpstr>
      <vt:lpstr>DashVTI</vt:lpstr>
      <vt:lpstr>The Impact of Counter Terrorism Laws on Minority Communities</vt:lpstr>
      <vt:lpstr>The Impact of 9/11 and 7/7 on UK Counter-Terrorism</vt:lpstr>
      <vt:lpstr>The Terrorism Act 2000: Powers and Controversies</vt:lpstr>
      <vt:lpstr>Prevent Duty: Aims and Challenges</vt:lpstr>
      <vt:lpstr>Prevent Case Study:</vt:lpstr>
      <vt:lpstr>The Role of Fear and Public Anxiety</vt:lpstr>
      <vt:lpstr>Systemic Issues: Vague Definitions</vt:lpstr>
      <vt:lpstr>The Chilling Effect of Prevent</vt:lpstr>
      <vt:lpstr>Alienation: A Pathway to Radicalization</vt:lpstr>
      <vt:lpstr>Prevent and Surveillance Culture</vt:lpstr>
      <vt:lpstr>Inefficiencies in Counter-Terrorism Policies</vt:lpstr>
      <vt:lpstr>Treating Symptoms, Not Causes</vt:lpstr>
      <vt:lpstr>Community Perspectives and Lived Experiences</vt:lpstr>
      <vt:lpstr>Lived Experiences</vt:lpstr>
      <vt:lpstr>Impact on the People</vt:lpstr>
      <vt:lpstr>Community Level Consequences</vt:lpstr>
      <vt:lpstr>Break Down In Trust?</vt:lpstr>
      <vt:lpstr>What is the Labelling Theory and how they analyse  these policies to reinforce stereotypes and inequality?</vt:lpstr>
      <vt:lpstr>Broader Societal Effects </vt:lpstr>
      <vt:lpstr>Effectiveness and Unintended Consequences</vt:lpstr>
      <vt:lpstr>Effectiveness of Counter Terrorism Laws</vt:lpstr>
      <vt:lpstr>PowerPoint Presentation</vt:lpstr>
      <vt:lpstr>Prevent Strategy Overview </vt:lpstr>
      <vt:lpstr>PowerPoint Presentation</vt:lpstr>
      <vt:lpstr>Alienation of minority communities</vt:lpstr>
      <vt:lpstr>Study in 2019 showed that ''Prevent induced a sense of anxiety and self-censorship in the vast majority of Muslim students who took part in the surveys'' (Tahir.A, 2021) </vt:lpstr>
      <vt:lpstr>Counter terrorism measures could actually undermine the values they aim to protect from terrorism, ''these measures may simultaneously increase the threat of terrorism and diminish security in the long term'' (Michaelson.C, 2006) </vt:lpstr>
      <vt:lpstr>Proposed Policy Improvements for UK Counter-Terrorism Measures  </vt:lpstr>
      <vt:lpstr>Conclusion</vt:lpstr>
      <vt:lpstr>Jack's Reference List</vt:lpstr>
      <vt:lpstr>PowerPoint Presentation</vt:lpstr>
      <vt:lpstr>PowerPoint Presentation</vt:lpstr>
      <vt:lpstr>Matthew's Reference List</vt:lpstr>
      <vt:lpstr>PowerPoint Presentation</vt:lpstr>
      <vt:lpstr>Dom's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Matthew Daniell</cp:lastModifiedBy>
  <cp:revision>288</cp:revision>
  <dcterms:created xsi:type="dcterms:W3CDTF">2025-01-11T18:43:58Z</dcterms:created>
  <dcterms:modified xsi:type="dcterms:W3CDTF">2025-01-17T23:21:20Z</dcterms:modified>
</cp:coreProperties>
</file>