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5"/>
  </p:notesMasterIdLst>
  <p:sldIdLst>
    <p:sldId id="257" r:id="rId2"/>
    <p:sldId id="258" r:id="rId3"/>
    <p:sldId id="256" r:id="rId4"/>
    <p:sldId id="267" r:id="rId5"/>
    <p:sldId id="259" r:id="rId6"/>
    <p:sldId id="261" r:id="rId7"/>
    <p:sldId id="262" r:id="rId8"/>
    <p:sldId id="266" r:id="rId9"/>
    <p:sldId id="268" r:id="rId10"/>
    <p:sldId id="269" r:id="rId11"/>
    <p:sldId id="263" r:id="rId12"/>
    <p:sldId id="282" r:id="rId13"/>
    <p:sldId id="270" r:id="rId14"/>
    <p:sldId id="272" r:id="rId15"/>
    <p:sldId id="273" r:id="rId16"/>
    <p:sldId id="271" r:id="rId17"/>
    <p:sldId id="278" r:id="rId18"/>
    <p:sldId id="280" r:id="rId19"/>
    <p:sldId id="281" r:id="rId20"/>
    <p:sldId id="279" r:id="rId21"/>
    <p:sldId id="264" r:id="rId22"/>
    <p:sldId id="274" r:id="rId23"/>
    <p:sldId id="265" r:id="rId24"/>
  </p:sldIdLst>
  <p:sldSz cx="12192000" cy="6858000"/>
  <p:notesSz cx="6858000" cy="9144000"/>
  <p:embeddedFontLst>
    <p:embeddedFont>
      <p:font typeface="DengXian" panose="02010600030101010101" pitchFamily="2" charset="-122"/>
      <p:regular r:id="rId26"/>
      <p:bold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81A891-4F34-44AC-9223-0756C54C8EE7}" v="5" dt="2025-02-10T11:14:21.865"/>
    <p1510:client id="{B246132A-2A86-4B35-94E3-4890D38808E9}" v="2" dt="2025-02-10T12:08:17.7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63" d="100"/>
          <a:sy n="63" d="100"/>
        </p:scale>
        <p:origin x="8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B246132A-2A86-4B35-94E3-4890D38808E9}"/>
    <pc:docChg chg="delSld">
      <pc:chgData name="Simona Ferraraccio" userId="c9694aeb-2f50-401b-8abf-67f8a7106701" providerId="ADAL" clId="{B246132A-2A86-4B35-94E3-4890D38808E9}" dt="2025-02-10T12:08:17.787" v="0" actId="2696"/>
      <pc:docMkLst>
        <pc:docMk/>
      </pc:docMkLst>
      <pc:sldChg chg="del">
        <pc:chgData name="Simona Ferraraccio" userId="c9694aeb-2f50-401b-8abf-67f8a7106701" providerId="ADAL" clId="{B246132A-2A86-4B35-94E3-4890D38808E9}" dt="2025-02-10T12:08:17.787" v="0" actId="2696"/>
        <pc:sldMkLst>
          <pc:docMk/>
          <pc:sldMk cId="3944837547" sldId="275"/>
        </pc:sldMkLst>
      </pc:sldChg>
    </pc:docChg>
  </pc:docChgLst>
  <pc:docChgLst>
    <pc:chgData name="Simona Ferraraccio" userId="c9694aeb-2f50-401b-8abf-67f8a7106701" providerId="ADAL" clId="{6A81A891-4F34-44AC-9223-0756C54C8EE7}"/>
    <pc:docChg chg="custSel addSld modSld">
      <pc:chgData name="Simona Ferraraccio" userId="c9694aeb-2f50-401b-8abf-67f8a7106701" providerId="ADAL" clId="{6A81A891-4F34-44AC-9223-0756C54C8EE7}" dt="2025-02-10T11:14:21.865" v="5" actId="26606"/>
      <pc:docMkLst>
        <pc:docMk/>
      </pc:docMkLst>
      <pc:sldChg chg="addSp delSp modSp new mod setBg">
        <pc:chgData name="Simona Ferraraccio" userId="c9694aeb-2f50-401b-8abf-67f8a7106701" providerId="ADAL" clId="{6A81A891-4F34-44AC-9223-0756C54C8EE7}" dt="2025-02-10T11:14:21.865" v="5" actId="26606"/>
        <pc:sldMkLst>
          <pc:docMk/>
          <pc:sldMk cId="1497663610" sldId="282"/>
        </pc:sldMkLst>
        <pc:spChg chg="del">
          <ac:chgData name="Simona Ferraraccio" userId="c9694aeb-2f50-401b-8abf-67f8a7106701" providerId="ADAL" clId="{6A81A891-4F34-44AC-9223-0756C54C8EE7}" dt="2025-02-10T11:12:02.469" v="1" actId="478"/>
          <ac:spMkLst>
            <pc:docMk/>
            <pc:sldMk cId="1497663610" sldId="282"/>
            <ac:spMk id="2" creationId="{39ECF560-B050-EA80-38FA-5736AF336B88}"/>
          </ac:spMkLst>
        </pc:spChg>
        <pc:spChg chg="del">
          <ac:chgData name="Simona Ferraraccio" userId="c9694aeb-2f50-401b-8abf-67f8a7106701" providerId="ADAL" clId="{6A81A891-4F34-44AC-9223-0756C54C8EE7}" dt="2025-02-10T11:14:17.262" v="2" actId="931"/>
          <ac:spMkLst>
            <pc:docMk/>
            <pc:sldMk cId="1497663610" sldId="282"/>
            <ac:spMk id="3" creationId="{E96C2400-0B0F-D7DF-C8E7-C417EB0F7F4C}"/>
          </ac:spMkLst>
        </pc:spChg>
        <pc:spChg chg="mod">
          <ac:chgData name="Simona Ferraraccio" userId="c9694aeb-2f50-401b-8abf-67f8a7106701" providerId="ADAL" clId="{6A81A891-4F34-44AC-9223-0756C54C8EE7}" dt="2025-02-10T11:14:21.865" v="5" actId="26606"/>
          <ac:spMkLst>
            <pc:docMk/>
            <pc:sldMk cId="1497663610" sldId="282"/>
            <ac:spMk id="4" creationId="{E8F3D715-C347-EBE5-96F7-1E2037E20594}"/>
          </ac:spMkLst>
        </pc:spChg>
        <pc:spChg chg="mod">
          <ac:chgData name="Simona Ferraraccio" userId="c9694aeb-2f50-401b-8abf-67f8a7106701" providerId="ADAL" clId="{6A81A891-4F34-44AC-9223-0756C54C8EE7}" dt="2025-02-10T11:14:21.865" v="5" actId="26606"/>
          <ac:spMkLst>
            <pc:docMk/>
            <pc:sldMk cId="1497663610" sldId="282"/>
            <ac:spMk id="5" creationId="{C2CBA397-3E6F-1E1F-978F-5766571F5D08}"/>
          </ac:spMkLst>
        </pc:spChg>
        <pc:spChg chg="add">
          <ac:chgData name="Simona Ferraraccio" userId="c9694aeb-2f50-401b-8abf-67f8a7106701" providerId="ADAL" clId="{6A81A891-4F34-44AC-9223-0756C54C8EE7}" dt="2025-02-10T11:14:21.865" v="5" actId="26606"/>
          <ac:spMkLst>
            <pc:docMk/>
            <pc:sldMk cId="1497663610" sldId="282"/>
            <ac:spMk id="12" creationId="{42A4FC2C-047E-45A5-965D-8E1E3BF09BC6}"/>
          </ac:spMkLst>
        </pc:spChg>
        <pc:picChg chg="add mod">
          <ac:chgData name="Simona Ferraraccio" userId="c9694aeb-2f50-401b-8abf-67f8a7106701" providerId="ADAL" clId="{6A81A891-4F34-44AC-9223-0756C54C8EE7}" dt="2025-02-10T11:14:21.865" v="5" actId="26606"/>
          <ac:picMkLst>
            <pc:docMk/>
            <pc:sldMk cId="1497663610" sldId="282"/>
            <ac:picMk id="7" creationId="{4F5A4724-ACD2-D114-8D80-F59AC6126CFC}"/>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image" Target="../media/image22.jpg"/><Relationship Id="rId6" Type="http://schemas.openxmlformats.org/officeDocument/2006/relationships/image" Target="../media/image27.png"/><Relationship Id="rId5" Type="http://schemas.openxmlformats.org/officeDocument/2006/relationships/image" Target="../media/image26.jpg"/><Relationship Id="rId4" Type="http://schemas.openxmlformats.org/officeDocument/2006/relationships/image" Target="../media/image25.png"/></Relationships>
</file>

<file path=ppt/diagrams/_rels/data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image" Target="../media/image34.jpg"/><Relationship Id="rId6" Type="http://schemas.openxmlformats.org/officeDocument/2006/relationships/image" Target="../media/image38.jpg"/><Relationship Id="rId5" Type="http://schemas.openxmlformats.org/officeDocument/2006/relationships/image" Target="../media/image27.png"/><Relationship Id="rId4" Type="http://schemas.openxmlformats.org/officeDocument/2006/relationships/image" Target="../media/image37.jpg"/></Relationships>
</file>

<file path=ppt/diagrams/_rels/drawing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image" Target="../media/image22.jpg"/><Relationship Id="rId6" Type="http://schemas.openxmlformats.org/officeDocument/2006/relationships/image" Target="../media/image27.png"/><Relationship Id="rId5" Type="http://schemas.openxmlformats.org/officeDocument/2006/relationships/image" Target="../media/image26.jpg"/><Relationship Id="rId4" Type="http://schemas.openxmlformats.org/officeDocument/2006/relationships/image" Target="../media/image2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image" Target="../media/image34.jpg"/><Relationship Id="rId6" Type="http://schemas.openxmlformats.org/officeDocument/2006/relationships/image" Target="../media/image38.jpg"/><Relationship Id="rId5" Type="http://schemas.openxmlformats.org/officeDocument/2006/relationships/image" Target="../media/image27.png"/><Relationship Id="rId4" Type="http://schemas.openxmlformats.org/officeDocument/2006/relationships/image" Target="../media/image37.jpg"/></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31D1A8-B56E-492B-AA8A-FBE883AB1D8E}"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1A8E996-B841-48B3-B24B-90074D5B2107}">
      <dgm:prSet phldrT="[Text]" custT="1"/>
      <dgm:spPr/>
      <dgm:t>
        <a:bodyPr/>
        <a:lstStyle/>
        <a:p>
          <a:r>
            <a:rPr lang="en-GB" sz="1800" dirty="0"/>
            <a:t>1. Equity in Access to Health Services</a:t>
          </a:r>
        </a:p>
      </dgm:t>
    </dgm:pt>
    <dgm:pt modelId="{5D38A210-4DAA-4038-AB9A-77282B160D3B}" type="parTrans" cxnId="{56183CF5-38D8-4580-B4DE-FFBCABA58163}">
      <dgm:prSet/>
      <dgm:spPr/>
      <dgm:t>
        <a:bodyPr/>
        <a:lstStyle/>
        <a:p>
          <a:endParaRPr lang="en-GB"/>
        </a:p>
      </dgm:t>
    </dgm:pt>
    <dgm:pt modelId="{EABB0877-77D9-41EB-9EF7-5F7F5D62531E}" type="sibTrans" cxnId="{56183CF5-38D8-4580-B4DE-FFBCABA58163}">
      <dgm:prSet/>
      <dgm:spPr/>
      <dgm:t>
        <a:bodyPr/>
        <a:lstStyle/>
        <a:p>
          <a:endParaRPr lang="en-GB"/>
        </a:p>
      </dgm:t>
    </dgm:pt>
    <dgm:pt modelId="{D231A841-3376-45F3-8138-7F09AB0BD366}">
      <dgm:prSet phldrT="[Text]" custT="1"/>
      <dgm:spPr/>
      <dgm:t>
        <a:bodyPr/>
        <a:lstStyle/>
        <a:p>
          <a:r>
            <a:rPr lang="en-GB" sz="1800" dirty="0"/>
            <a:t>2. Quality of Health Services</a:t>
          </a:r>
        </a:p>
      </dgm:t>
    </dgm:pt>
    <dgm:pt modelId="{E8E34E71-CB35-4390-AAC2-E35064AF95E2}" type="parTrans" cxnId="{F6CC843C-4A00-47E8-A247-8BF7F8B78664}">
      <dgm:prSet/>
      <dgm:spPr/>
      <dgm:t>
        <a:bodyPr/>
        <a:lstStyle/>
        <a:p>
          <a:endParaRPr lang="en-GB"/>
        </a:p>
      </dgm:t>
    </dgm:pt>
    <dgm:pt modelId="{A9A1F8A4-3D8B-4301-873F-9270B1DD9B2A}" type="sibTrans" cxnId="{F6CC843C-4A00-47E8-A247-8BF7F8B78664}">
      <dgm:prSet/>
      <dgm:spPr/>
      <dgm:t>
        <a:bodyPr/>
        <a:lstStyle/>
        <a:p>
          <a:endParaRPr lang="en-GB"/>
        </a:p>
      </dgm:t>
    </dgm:pt>
    <dgm:pt modelId="{C77E0C17-F8E7-4988-9A84-50FDE4B8BC67}">
      <dgm:prSet phldrT="[Text]" custT="1"/>
      <dgm:spPr/>
      <dgm:t>
        <a:bodyPr/>
        <a:lstStyle/>
        <a:p>
          <a:r>
            <a:rPr lang="en-GB" sz="1800" dirty="0"/>
            <a:t>3. Universality</a:t>
          </a:r>
        </a:p>
      </dgm:t>
    </dgm:pt>
    <dgm:pt modelId="{DE81ADD7-0574-41EE-9A4A-8E40FBD610D7}" type="parTrans" cxnId="{3818EB0A-DED4-4E70-B743-E24F13ED657A}">
      <dgm:prSet/>
      <dgm:spPr/>
      <dgm:t>
        <a:bodyPr/>
        <a:lstStyle/>
        <a:p>
          <a:endParaRPr lang="en-GB"/>
        </a:p>
      </dgm:t>
    </dgm:pt>
    <dgm:pt modelId="{5FBB7DD4-AA40-49AA-90DA-F903AF646E05}" type="sibTrans" cxnId="{3818EB0A-DED4-4E70-B743-E24F13ED657A}">
      <dgm:prSet/>
      <dgm:spPr/>
      <dgm:t>
        <a:bodyPr/>
        <a:lstStyle/>
        <a:p>
          <a:endParaRPr lang="en-GB"/>
        </a:p>
      </dgm:t>
    </dgm:pt>
    <dgm:pt modelId="{1C6788DF-C3DE-4356-9F9F-7A780109148E}" type="pres">
      <dgm:prSet presAssocID="{0931D1A8-B56E-492B-AA8A-FBE883AB1D8E}" presName="linear" presStyleCnt="0">
        <dgm:presLayoutVars>
          <dgm:dir/>
          <dgm:animLvl val="lvl"/>
          <dgm:resizeHandles val="exact"/>
        </dgm:presLayoutVars>
      </dgm:prSet>
      <dgm:spPr/>
    </dgm:pt>
    <dgm:pt modelId="{661DC0D4-7FC0-40BE-9150-4A80B0242505}" type="pres">
      <dgm:prSet presAssocID="{A1A8E996-B841-48B3-B24B-90074D5B2107}" presName="parentLin" presStyleCnt="0"/>
      <dgm:spPr/>
    </dgm:pt>
    <dgm:pt modelId="{B7061C9A-83D1-46D5-944C-11E27FFBAE7E}" type="pres">
      <dgm:prSet presAssocID="{A1A8E996-B841-48B3-B24B-90074D5B2107}" presName="parentLeftMargin" presStyleLbl="node1" presStyleIdx="0" presStyleCnt="3"/>
      <dgm:spPr/>
    </dgm:pt>
    <dgm:pt modelId="{53A1F26D-129A-4862-9765-E418FF383D4C}" type="pres">
      <dgm:prSet presAssocID="{A1A8E996-B841-48B3-B24B-90074D5B2107}" presName="parentText" presStyleLbl="node1" presStyleIdx="0" presStyleCnt="3" custLinFactNeighborY="2866">
        <dgm:presLayoutVars>
          <dgm:chMax val="0"/>
          <dgm:bulletEnabled val="1"/>
        </dgm:presLayoutVars>
      </dgm:prSet>
      <dgm:spPr/>
    </dgm:pt>
    <dgm:pt modelId="{303DE1D8-AA0B-4763-86F2-270A88EC0DBE}" type="pres">
      <dgm:prSet presAssocID="{A1A8E996-B841-48B3-B24B-90074D5B2107}" presName="negativeSpace" presStyleCnt="0"/>
      <dgm:spPr/>
    </dgm:pt>
    <dgm:pt modelId="{B648918E-5A37-4A6B-824F-FDF962B1A026}" type="pres">
      <dgm:prSet presAssocID="{A1A8E996-B841-48B3-B24B-90074D5B2107}" presName="childText" presStyleLbl="conFgAcc1" presStyleIdx="0" presStyleCnt="3" custLinFactNeighborX="0" custLinFactNeighborY="12524">
        <dgm:presLayoutVars>
          <dgm:bulletEnabled val="1"/>
        </dgm:presLayoutVars>
      </dgm:prSet>
      <dgm:spPr/>
    </dgm:pt>
    <dgm:pt modelId="{94AC6600-84B1-41AC-B0E3-17EBBF0058A9}" type="pres">
      <dgm:prSet presAssocID="{EABB0877-77D9-41EB-9EF7-5F7F5D62531E}" presName="spaceBetweenRectangles" presStyleCnt="0"/>
      <dgm:spPr/>
    </dgm:pt>
    <dgm:pt modelId="{5068C1F9-05DF-491C-BF0B-B82CCAAAF34F}" type="pres">
      <dgm:prSet presAssocID="{D231A841-3376-45F3-8138-7F09AB0BD366}" presName="parentLin" presStyleCnt="0"/>
      <dgm:spPr/>
    </dgm:pt>
    <dgm:pt modelId="{5285160D-F333-4DAB-B0FF-CF75AA021B3E}" type="pres">
      <dgm:prSet presAssocID="{D231A841-3376-45F3-8138-7F09AB0BD366}" presName="parentLeftMargin" presStyleLbl="node1" presStyleIdx="0" presStyleCnt="3"/>
      <dgm:spPr/>
    </dgm:pt>
    <dgm:pt modelId="{C54ACD2E-CBE4-40F8-B101-A48F72313885}" type="pres">
      <dgm:prSet presAssocID="{D231A841-3376-45F3-8138-7F09AB0BD366}" presName="parentText" presStyleLbl="node1" presStyleIdx="1" presStyleCnt="3" custLinFactNeighborY="2866">
        <dgm:presLayoutVars>
          <dgm:chMax val="0"/>
          <dgm:bulletEnabled val="1"/>
        </dgm:presLayoutVars>
      </dgm:prSet>
      <dgm:spPr/>
    </dgm:pt>
    <dgm:pt modelId="{1589C53E-1C6D-4859-B0CE-B702349E4CE4}" type="pres">
      <dgm:prSet presAssocID="{D231A841-3376-45F3-8138-7F09AB0BD366}" presName="negativeSpace" presStyleCnt="0"/>
      <dgm:spPr/>
    </dgm:pt>
    <dgm:pt modelId="{542AC409-630D-4870-A8BA-F1FCF0F9840E}" type="pres">
      <dgm:prSet presAssocID="{D231A841-3376-45F3-8138-7F09AB0BD366}" presName="childText" presStyleLbl="conFgAcc1" presStyleIdx="1" presStyleCnt="3" custLinFactNeighborX="-384" custLinFactNeighborY="4806">
        <dgm:presLayoutVars>
          <dgm:bulletEnabled val="1"/>
        </dgm:presLayoutVars>
      </dgm:prSet>
      <dgm:spPr/>
    </dgm:pt>
    <dgm:pt modelId="{8994344B-F1E8-45F5-BF3A-35742C6C7B66}" type="pres">
      <dgm:prSet presAssocID="{A9A1F8A4-3D8B-4301-873F-9270B1DD9B2A}" presName="spaceBetweenRectangles" presStyleCnt="0"/>
      <dgm:spPr/>
    </dgm:pt>
    <dgm:pt modelId="{6B098F20-403C-4E98-98C4-989BF93D8941}" type="pres">
      <dgm:prSet presAssocID="{C77E0C17-F8E7-4988-9A84-50FDE4B8BC67}" presName="parentLin" presStyleCnt="0"/>
      <dgm:spPr/>
    </dgm:pt>
    <dgm:pt modelId="{A04DC677-69DE-4AF1-A79B-46CC9B7E498F}" type="pres">
      <dgm:prSet presAssocID="{C77E0C17-F8E7-4988-9A84-50FDE4B8BC67}" presName="parentLeftMargin" presStyleLbl="node1" presStyleIdx="1" presStyleCnt="3"/>
      <dgm:spPr/>
    </dgm:pt>
    <dgm:pt modelId="{D83D9834-024B-42B4-9CD0-3E8BE3A159B9}" type="pres">
      <dgm:prSet presAssocID="{C77E0C17-F8E7-4988-9A84-50FDE4B8BC67}" presName="parentText" presStyleLbl="node1" presStyleIdx="2" presStyleCnt="3" custLinFactNeighborX="3116" custLinFactNeighborY="7477">
        <dgm:presLayoutVars>
          <dgm:chMax val="0"/>
          <dgm:bulletEnabled val="1"/>
        </dgm:presLayoutVars>
      </dgm:prSet>
      <dgm:spPr/>
    </dgm:pt>
    <dgm:pt modelId="{28047BA4-04D9-4016-A849-54C2B07DB8F9}" type="pres">
      <dgm:prSet presAssocID="{C77E0C17-F8E7-4988-9A84-50FDE4B8BC67}" presName="negativeSpace" presStyleCnt="0"/>
      <dgm:spPr/>
    </dgm:pt>
    <dgm:pt modelId="{AB8661A3-CD21-430E-95F2-ED5EA30C38AE}" type="pres">
      <dgm:prSet presAssocID="{C77E0C17-F8E7-4988-9A84-50FDE4B8BC67}" presName="childText" presStyleLbl="conFgAcc1" presStyleIdx="2" presStyleCnt="3" custLinFactY="3775" custLinFactNeighborY="100000">
        <dgm:presLayoutVars>
          <dgm:bulletEnabled val="1"/>
        </dgm:presLayoutVars>
      </dgm:prSet>
      <dgm:spPr/>
    </dgm:pt>
  </dgm:ptLst>
  <dgm:cxnLst>
    <dgm:cxn modelId="{3818EB0A-DED4-4E70-B743-E24F13ED657A}" srcId="{0931D1A8-B56E-492B-AA8A-FBE883AB1D8E}" destId="{C77E0C17-F8E7-4988-9A84-50FDE4B8BC67}" srcOrd="2" destOrd="0" parTransId="{DE81ADD7-0574-41EE-9A4A-8E40FBD610D7}" sibTransId="{5FBB7DD4-AA40-49AA-90DA-F903AF646E05}"/>
    <dgm:cxn modelId="{58224711-B4AE-4EC9-A32F-8C54E3435A07}" type="presOf" srcId="{D231A841-3376-45F3-8138-7F09AB0BD366}" destId="{5285160D-F333-4DAB-B0FF-CF75AA021B3E}" srcOrd="0" destOrd="0" presId="urn:microsoft.com/office/officeart/2005/8/layout/list1"/>
    <dgm:cxn modelId="{9707A92C-F424-42E4-BEE5-2724503F24C8}" type="presOf" srcId="{C77E0C17-F8E7-4988-9A84-50FDE4B8BC67}" destId="{D83D9834-024B-42B4-9CD0-3E8BE3A159B9}" srcOrd="1" destOrd="0" presId="urn:microsoft.com/office/officeart/2005/8/layout/list1"/>
    <dgm:cxn modelId="{F6CC843C-4A00-47E8-A247-8BF7F8B78664}" srcId="{0931D1A8-B56E-492B-AA8A-FBE883AB1D8E}" destId="{D231A841-3376-45F3-8138-7F09AB0BD366}" srcOrd="1" destOrd="0" parTransId="{E8E34E71-CB35-4390-AAC2-E35064AF95E2}" sibTransId="{A9A1F8A4-3D8B-4301-873F-9270B1DD9B2A}"/>
    <dgm:cxn modelId="{4E932E50-A1AD-480C-9A87-9D23EE58CCFC}" type="presOf" srcId="{D231A841-3376-45F3-8138-7F09AB0BD366}" destId="{C54ACD2E-CBE4-40F8-B101-A48F72313885}" srcOrd="1" destOrd="0" presId="urn:microsoft.com/office/officeart/2005/8/layout/list1"/>
    <dgm:cxn modelId="{87974F7B-28DC-45C8-BD75-E1D5557C2506}" type="presOf" srcId="{A1A8E996-B841-48B3-B24B-90074D5B2107}" destId="{53A1F26D-129A-4862-9765-E418FF383D4C}" srcOrd="1" destOrd="0" presId="urn:microsoft.com/office/officeart/2005/8/layout/list1"/>
    <dgm:cxn modelId="{BACEB88D-0D83-44FB-88B6-250699AD989D}" type="presOf" srcId="{0931D1A8-B56E-492B-AA8A-FBE883AB1D8E}" destId="{1C6788DF-C3DE-4356-9F9F-7A780109148E}" srcOrd="0" destOrd="0" presId="urn:microsoft.com/office/officeart/2005/8/layout/list1"/>
    <dgm:cxn modelId="{97D144CF-54D2-485A-B8D3-5725A5EC8CB5}" type="presOf" srcId="{C77E0C17-F8E7-4988-9A84-50FDE4B8BC67}" destId="{A04DC677-69DE-4AF1-A79B-46CC9B7E498F}" srcOrd="0" destOrd="0" presId="urn:microsoft.com/office/officeart/2005/8/layout/list1"/>
    <dgm:cxn modelId="{D6BBDCF1-E73B-46D6-925C-837D32BA708F}" type="presOf" srcId="{A1A8E996-B841-48B3-B24B-90074D5B2107}" destId="{B7061C9A-83D1-46D5-944C-11E27FFBAE7E}" srcOrd="0" destOrd="0" presId="urn:microsoft.com/office/officeart/2005/8/layout/list1"/>
    <dgm:cxn modelId="{56183CF5-38D8-4580-B4DE-FFBCABA58163}" srcId="{0931D1A8-B56E-492B-AA8A-FBE883AB1D8E}" destId="{A1A8E996-B841-48B3-B24B-90074D5B2107}" srcOrd="0" destOrd="0" parTransId="{5D38A210-4DAA-4038-AB9A-77282B160D3B}" sibTransId="{EABB0877-77D9-41EB-9EF7-5F7F5D62531E}"/>
    <dgm:cxn modelId="{73967CA3-E8C7-4475-9663-ACAF0CD257C8}" type="presParOf" srcId="{1C6788DF-C3DE-4356-9F9F-7A780109148E}" destId="{661DC0D4-7FC0-40BE-9150-4A80B0242505}" srcOrd="0" destOrd="0" presId="urn:microsoft.com/office/officeart/2005/8/layout/list1"/>
    <dgm:cxn modelId="{4079C658-3578-49EC-A5B0-31E76273A561}" type="presParOf" srcId="{661DC0D4-7FC0-40BE-9150-4A80B0242505}" destId="{B7061C9A-83D1-46D5-944C-11E27FFBAE7E}" srcOrd="0" destOrd="0" presId="urn:microsoft.com/office/officeart/2005/8/layout/list1"/>
    <dgm:cxn modelId="{D4842A79-CE50-49E7-B76D-9DBF1462C49F}" type="presParOf" srcId="{661DC0D4-7FC0-40BE-9150-4A80B0242505}" destId="{53A1F26D-129A-4862-9765-E418FF383D4C}" srcOrd="1" destOrd="0" presId="urn:microsoft.com/office/officeart/2005/8/layout/list1"/>
    <dgm:cxn modelId="{12902F6B-F18A-44A0-B381-6BE82EA7B0FC}" type="presParOf" srcId="{1C6788DF-C3DE-4356-9F9F-7A780109148E}" destId="{303DE1D8-AA0B-4763-86F2-270A88EC0DBE}" srcOrd="1" destOrd="0" presId="urn:microsoft.com/office/officeart/2005/8/layout/list1"/>
    <dgm:cxn modelId="{B89FCE17-56E1-43B3-AEFD-7B909E82A59A}" type="presParOf" srcId="{1C6788DF-C3DE-4356-9F9F-7A780109148E}" destId="{B648918E-5A37-4A6B-824F-FDF962B1A026}" srcOrd="2" destOrd="0" presId="urn:microsoft.com/office/officeart/2005/8/layout/list1"/>
    <dgm:cxn modelId="{B875EDC3-BB0D-4C03-A182-4C38CC7528EB}" type="presParOf" srcId="{1C6788DF-C3DE-4356-9F9F-7A780109148E}" destId="{94AC6600-84B1-41AC-B0E3-17EBBF0058A9}" srcOrd="3" destOrd="0" presId="urn:microsoft.com/office/officeart/2005/8/layout/list1"/>
    <dgm:cxn modelId="{E886EED4-924E-492D-9371-38753F8320C0}" type="presParOf" srcId="{1C6788DF-C3DE-4356-9F9F-7A780109148E}" destId="{5068C1F9-05DF-491C-BF0B-B82CCAAAF34F}" srcOrd="4" destOrd="0" presId="urn:microsoft.com/office/officeart/2005/8/layout/list1"/>
    <dgm:cxn modelId="{0ECF5552-E3F2-49E6-A131-4FDDDDA46D84}" type="presParOf" srcId="{5068C1F9-05DF-491C-BF0B-B82CCAAAF34F}" destId="{5285160D-F333-4DAB-B0FF-CF75AA021B3E}" srcOrd="0" destOrd="0" presId="urn:microsoft.com/office/officeart/2005/8/layout/list1"/>
    <dgm:cxn modelId="{005CC039-431F-4817-87E0-540B1C2CFA03}" type="presParOf" srcId="{5068C1F9-05DF-491C-BF0B-B82CCAAAF34F}" destId="{C54ACD2E-CBE4-40F8-B101-A48F72313885}" srcOrd="1" destOrd="0" presId="urn:microsoft.com/office/officeart/2005/8/layout/list1"/>
    <dgm:cxn modelId="{545D7650-EFEE-4A15-83FD-759872C746E2}" type="presParOf" srcId="{1C6788DF-C3DE-4356-9F9F-7A780109148E}" destId="{1589C53E-1C6D-4859-B0CE-B702349E4CE4}" srcOrd="5" destOrd="0" presId="urn:microsoft.com/office/officeart/2005/8/layout/list1"/>
    <dgm:cxn modelId="{AB03F668-BEC9-4D74-8ED9-EE2EA74705E9}" type="presParOf" srcId="{1C6788DF-C3DE-4356-9F9F-7A780109148E}" destId="{542AC409-630D-4870-A8BA-F1FCF0F9840E}" srcOrd="6" destOrd="0" presId="urn:microsoft.com/office/officeart/2005/8/layout/list1"/>
    <dgm:cxn modelId="{8D0A2062-7F73-49C7-8EF1-2C064B94422E}" type="presParOf" srcId="{1C6788DF-C3DE-4356-9F9F-7A780109148E}" destId="{8994344B-F1E8-45F5-BF3A-35742C6C7B66}" srcOrd="7" destOrd="0" presId="urn:microsoft.com/office/officeart/2005/8/layout/list1"/>
    <dgm:cxn modelId="{838231B9-6C79-4A1C-92E0-1D598B6A5A8B}" type="presParOf" srcId="{1C6788DF-C3DE-4356-9F9F-7A780109148E}" destId="{6B098F20-403C-4E98-98C4-989BF93D8941}" srcOrd="8" destOrd="0" presId="urn:microsoft.com/office/officeart/2005/8/layout/list1"/>
    <dgm:cxn modelId="{3E9286D1-078F-4CAA-8B49-744BEF7DBBBB}" type="presParOf" srcId="{6B098F20-403C-4E98-98C4-989BF93D8941}" destId="{A04DC677-69DE-4AF1-A79B-46CC9B7E498F}" srcOrd="0" destOrd="0" presId="urn:microsoft.com/office/officeart/2005/8/layout/list1"/>
    <dgm:cxn modelId="{EDC0D798-E2FC-4A71-91DD-16C06253EB21}" type="presParOf" srcId="{6B098F20-403C-4E98-98C4-989BF93D8941}" destId="{D83D9834-024B-42B4-9CD0-3E8BE3A159B9}" srcOrd="1" destOrd="0" presId="urn:microsoft.com/office/officeart/2005/8/layout/list1"/>
    <dgm:cxn modelId="{4FCC6971-8F19-4FB8-92EA-4EB18C4FB05F}" type="presParOf" srcId="{1C6788DF-C3DE-4356-9F9F-7A780109148E}" destId="{28047BA4-04D9-4016-A849-54C2B07DB8F9}" srcOrd="9" destOrd="0" presId="urn:microsoft.com/office/officeart/2005/8/layout/list1"/>
    <dgm:cxn modelId="{71DCD648-2DEC-40F8-A806-5AE04AF2C0DF}" type="presParOf" srcId="{1C6788DF-C3DE-4356-9F9F-7A780109148E}" destId="{AB8661A3-CD21-430E-95F2-ED5EA30C38AE}"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8A3907-C3E1-4D33-96C0-CBFD6FAD7B5E}" type="doc">
      <dgm:prSet loTypeId="urn:microsoft.com/office/officeart/2005/8/layout/pyramid2" loCatId="list" qsTypeId="urn:microsoft.com/office/officeart/2005/8/quickstyle/simple1" qsCatId="simple" csTypeId="urn:microsoft.com/office/officeart/2005/8/colors/accent3_1" csCatId="accent3" phldr="1"/>
      <dgm:spPr/>
    </dgm:pt>
    <dgm:pt modelId="{B1C8F166-C10D-40CE-89DA-EADA906DEB82}">
      <dgm:prSet phldrT="[Text]" custT="1"/>
      <dgm:spPr/>
      <dgm:t>
        <a:bodyPr/>
        <a:lstStyle/>
        <a:p>
          <a:r>
            <a:rPr lang="en-GB" sz="1800"/>
            <a:t>SAFE</a:t>
          </a:r>
        </a:p>
      </dgm:t>
    </dgm:pt>
    <dgm:pt modelId="{D813837D-CB4A-4CC0-9607-D4212573AF09}" type="parTrans" cxnId="{E4760636-0C34-471F-8399-98EC7D6D4409}">
      <dgm:prSet/>
      <dgm:spPr/>
      <dgm:t>
        <a:bodyPr/>
        <a:lstStyle/>
        <a:p>
          <a:endParaRPr lang="en-GB"/>
        </a:p>
      </dgm:t>
    </dgm:pt>
    <dgm:pt modelId="{1AE492BB-973A-42D0-B9E5-AFF0DAF4302D}" type="sibTrans" cxnId="{E4760636-0C34-471F-8399-98EC7D6D4409}">
      <dgm:prSet/>
      <dgm:spPr/>
      <dgm:t>
        <a:bodyPr/>
        <a:lstStyle/>
        <a:p>
          <a:endParaRPr lang="en-GB"/>
        </a:p>
      </dgm:t>
    </dgm:pt>
    <dgm:pt modelId="{F333F3A5-4F5F-4EBF-B102-2FF4A6BD982A}">
      <dgm:prSet phldrT="[Text]" custT="1"/>
      <dgm:spPr/>
      <dgm:t>
        <a:bodyPr/>
        <a:lstStyle/>
        <a:p>
          <a:r>
            <a:rPr lang="en-GB" sz="1800"/>
            <a:t>EFFECTIVE</a:t>
          </a:r>
        </a:p>
      </dgm:t>
    </dgm:pt>
    <dgm:pt modelId="{D0436447-0009-4E07-8153-F33B18E08974}" type="parTrans" cxnId="{4EEB65AA-CDD3-419E-AB3A-CC459F403A3C}">
      <dgm:prSet/>
      <dgm:spPr/>
      <dgm:t>
        <a:bodyPr/>
        <a:lstStyle/>
        <a:p>
          <a:endParaRPr lang="en-GB"/>
        </a:p>
      </dgm:t>
    </dgm:pt>
    <dgm:pt modelId="{FFA33689-9860-417B-B3D7-E32F31E30C3B}" type="sibTrans" cxnId="{4EEB65AA-CDD3-419E-AB3A-CC459F403A3C}">
      <dgm:prSet/>
      <dgm:spPr/>
      <dgm:t>
        <a:bodyPr/>
        <a:lstStyle/>
        <a:p>
          <a:endParaRPr lang="en-GB"/>
        </a:p>
      </dgm:t>
    </dgm:pt>
    <dgm:pt modelId="{EC41E5A2-F9B4-4ACA-8629-BDD99712743B}">
      <dgm:prSet phldrT="[Text]" custT="1"/>
      <dgm:spPr/>
      <dgm:t>
        <a:bodyPr/>
        <a:lstStyle/>
        <a:p>
          <a:r>
            <a:rPr lang="en-GB" sz="1800"/>
            <a:t>PATIENT-CENTERED</a:t>
          </a:r>
        </a:p>
      </dgm:t>
    </dgm:pt>
    <dgm:pt modelId="{41487D1A-117B-417D-B6F2-1BF34E44E29E}" type="parTrans" cxnId="{D968D6F0-B616-4973-91B6-BF39E92EEF87}">
      <dgm:prSet/>
      <dgm:spPr/>
      <dgm:t>
        <a:bodyPr/>
        <a:lstStyle/>
        <a:p>
          <a:endParaRPr lang="en-GB"/>
        </a:p>
      </dgm:t>
    </dgm:pt>
    <dgm:pt modelId="{5E7E397C-AB48-42D2-A0C6-26E21372684E}" type="sibTrans" cxnId="{D968D6F0-B616-4973-91B6-BF39E92EEF87}">
      <dgm:prSet/>
      <dgm:spPr/>
      <dgm:t>
        <a:bodyPr/>
        <a:lstStyle/>
        <a:p>
          <a:endParaRPr lang="en-GB"/>
        </a:p>
      </dgm:t>
    </dgm:pt>
    <dgm:pt modelId="{9FA5E924-3B9D-4180-B88F-64C0E5FCA70F}">
      <dgm:prSet custT="1"/>
      <dgm:spPr/>
      <dgm:t>
        <a:bodyPr/>
        <a:lstStyle/>
        <a:p>
          <a:r>
            <a:rPr lang="en-GB" sz="1800"/>
            <a:t>TIMELY</a:t>
          </a:r>
        </a:p>
      </dgm:t>
    </dgm:pt>
    <dgm:pt modelId="{63D521E4-0B20-4841-BE33-6D94366F2CCA}" type="parTrans" cxnId="{2F252D1D-D6BD-4D8D-B27D-209319608853}">
      <dgm:prSet/>
      <dgm:spPr/>
      <dgm:t>
        <a:bodyPr/>
        <a:lstStyle/>
        <a:p>
          <a:endParaRPr lang="en-GB"/>
        </a:p>
      </dgm:t>
    </dgm:pt>
    <dgm:pt modelId="{5C8F2A6D-9074-4F54-9FDA-60238442770E}" type="sibTrans" cxnId="{2F252D1D-D6BD-4D8D-B27D-209319608853}">
      <dgm:prSet/>
      <dgm:spPr/>
      <dgm:t>
        <a:bodyPr/>
        <a:lstStyle/>
        <a:p>
          <a:endParaRPr lang="en-GB"/>
        </a:p>
      </dgm:t>
    </dgm:pt>
    <dgm:pt modelId="{4A11A43D-020D-4B61-A016-EC726A10E3BE}">
      <dgm:prSet custT="1"/>
      <dgm:spPr/>
      <dgm:t>
        <a:bodyPr/>
        <a:lstStyle/>
        <a:p>
          <a:r>
            <a:rPr lang="en-GB" sz="1800"/>
            <a:t>EFFICIENT</a:t>
          </a:r>
        </a:p>
      </dgm:t>
    </dgm:pt>
    <dgm:pt modelId="{7B7749C7-4ECF-488C-B444-9A479D320F6A}" type="parTrans" cxnId="{D21C5672-45D2-4A9B-A8AC-F25A6ACF9A9F}">
      <dgm:prSet/>
      <dgm:spPr/>
      <dgm:t>
        <a:bodyPr/>
        <a:lstStyle/>
        <a:p>
          <a:endParaRPr lang="en-GB"/>
        </a:p>
      </dgm:t>
    </dgm:pt>
    <dgm:pt modelId="{C0507195-6EFD-4129-BDE1-81EE8F10A0D3}" type="sibTrans" cxnId="{D21C5672-45D2-4A9B-A8AC-F25A6ACF9A9F}">
      <dgm:prSet/>
      <dgm:spPr/>
      <dgm:t>
        <a:bodyPr/>
        <a:lstStyle/>
        <a:p>
          <a:endParaRPr lang="en-GB"/>
        </a:p>
      </dgm:t>
    </dgm:pt>
    <dgm:pt modelId="{66B52A26-721A-4174-B078-3BCC75E3401F}">
      <dgm:prSet custT="1"/>
      <dgm:spPr/>
      <dgm:t>
        <a:bodyPr/>
        <a:lstStyle/>
        <a:p>
          <a:r>
            <a:rPr lang="en-GB" sz="1800"/>
            <a:t>EQUITABLE</a:t>
          </a:r>
        </a:p>
      </dgm:t>
    </dgm:pt>
    <dgm:pt modelId="{CA8AC17D-1707-41EA-AEC4-B209DDFCBC44}" type="parTrans" cxnId="{5D94A0CD-7D54-4F50-B225-6724A828B9DF}">
      <dgm:prSet/>
      <dgm:spPr/>
      <dgm:t>
        <a:bodyPr/>
        <a:lstStyle/>
        <a:p>
          <a:endParaRPr lang="en-GB"/>
        </a:p>
      </dgm:t>
    </dgm:pt>
    <dgm:pt modelId="{E68AF3E3-4D2B-4DA2-9593-AA6ABB61C75F}" type="sibTrans" cxnId="{5D94A0CD-7D54-4F50-B225-6724A828B9DF}">
      <dgm:prSet/>
      <dgm:spPr/>
      <dgm:t>
        <a:bodyPr/>
        <a:lstStyle/>
        <a:p>
          <a:endParaRPr lang="en-GB"/>
        </a:p>
      </dgm:t>
    </dgm:pt>
    <dgm:pt modelId="{89A92D04-2624-4363-A7EB-784B37D9E3A8}" type="pres">
      <dgm:prSet presAssocID="{138A3907-C3E1-4D33-96C0-CBFD6FAD7B5E}" presName="compositeShape" presStyleCnt="0">
        <dgm:presLayoutVars>
          <dgm:dir/>
          <dgm:resizeHandles/>
        </dgm:presLayoutVars>
      </dgm:prSet>
      <dgm:spPr/>
    </dgm:pt>
    <dgm:pt modelId="{C490FE6D-3DB5-4B08-83D3-F4A009597596}" type="pres">
      <dgm:prSet presAssocID="{138A3907-C3E1-4D33-96C0-CBFD6FAD7B5E}" presName="pyramid" presStyleLbl="node1" presStyleIdx="0" presStyleCnt="1" custLinFactNeighborX="-480" custLinFactNeighborY="-376"/>
      <dgm:spPr/>
    </dgm:pt>
    <dgm:pt modelId="{74697091-5E6C-4202-82FB-EAABCD9D6D4D}" type="pres">
      <dgm:prSet presAssocID="{138A3907-C3E1-4D33-96C0-CBFD6FAD7B5E}" presName="theList" presStyleCnt="0"/>
      <dgm:spPr/>
    </dgm:pt>
    <dgm:pt modelId="{9E073621-EDD5-485C-9340-EC6592F00177}" type="pres">
      <dgm:prSet presAssocID="{B1C8F166-C10D-40CE-89DA-EADA906DEB82}" presName="aNode" presStyleLbl="fgAcc1" presStyleIdx="0" presStyleCnt="6" custScaleX="156219" custLinFactNeighborX="16978">
        <dgm:presLayoutVars>
          <dgm:bulletEnabled val="1"/>
        </dgm:presLayoutVars>
      </dgm:prSet>
      <dgm:spPr/>
    </dgm:pt>
    <dgm:pt modelId="{BDEF82AB-232B-4B34-B34C-68088DDECA42}" type="pres">
      <dgm:prSet presAssocID="{B1C8F166-C10D-40CE-89DA-EADA906DEB82}" presName="aSpace" presStyleCnt="0"/>
      <dgm:spPr/>
    </dgm:pt>
    <dgm:pt modelId="{68A127DD-14AF-49AD-8EB9-35C2AA17169A}" type="pres">
      <dgm:prSet presAssocID="{F333F3A5-4F5F-4EBF-B102-2FF4A6BD982A}" presName="aNode" presStyleLbl="fgAcc1" presStyleIdx="1" presStyleCnt="6" custScaleX="156219" custLinFactNeighborX="16978">
        <dgm:presLayoutVars>
          <dgm:bulletEnabled val="1"/>
        </dgm:presLayoutVars>
      </dgm:prSet>
      <dgm:spPr/>
    </dgm:pt>
    <dgm:pt modelId="{BBAD3E54-2441-40BF-91EF-875A4AED7AE9}" type="pres">
      <dgm:prSet presAssocID="{F333F3A5-4F5F-4EBF-B102-2FF4A6BD982A}" presName="aSpace" presStyleCnt="0"/>
      <dgm:spPr/>
    </dgm:pt>
    <dgm:pt modelId="{03DC9866-AC29-4779-BDEB-835FC215223F}" type="pres">
      <dgm:prSet presAssocID="{EC41E5A2-F9B4-4ACA-8629-BDD99712743B}" presName="aNode" presStyleLbl="fgAcc1" presStyleIdx="2" presStyleCnt="6" custScaleX="156219" custLinFactNeighborX="16978">
        <dgm:presLayoutVars>
          <dgm:bulletEnabled val="1"/>
        </dgm:presLayoutVars>
      </dgm:prSet>
      <dgm:spPr/>
    </dgm:pt>
    <dgm:pt modelId="{7BF309DD-40D6-4C36-980F-854D0F9CA59F}" type="pres">
      <dgm:prSet presAssocID="{EC41E5A2-F9B4-4ACA-8629-BDD99712743B}" presName="aSpace" presStyleCnt="0"/>
      <dgm:spPr/>
    </dgm:pt>
    <dgm:pt modelId="{8CB8384C-C019-4628-9FE2-B9515B39D397}" type="pres">
      <dgm:prSet presAssocID="{9FA5E924-3B9D-4180-B88F-64C0E5FCA70F}" presName="aNode" presStyleLbl="fgAcc1" presStyleIdx="3" presStyleCnt="6" custScaleX="156219" custLinFactNeighborX="16978">
        <dgm:presLayoutVars>
          <dgm:bulletEnabled val="1"/>
        </dgm:presLayoutVars>
      </dgm:prSet>
      <dgm:spPr/>
    </dgm:pt>
    <dgm:pt modelId="{79007507-601A-4787-B2A4-853833FCA628}" type="pres">
      <dgm:prSet presAssocID="{9FA5E924-3B9D-4180-B88F-64C0E5FCA70F}" presName="aSpace" presStyleCnt="0"/>
      <dgm:spPr/>
    </dgm:pt>
    <dgm:pt modelId="{533137B6-DF51-43B9-AC86-DA09EFD528B0}" type="pres">
      <dgm:prSet presAssocID="{4A11A43D-020D-4B61-A016-EC726A10E3BE}" presName="aNode" presStyleLbl="fgAcc1" presStyleIdx="4" presStyleCnt="6" custScaleX="156219" custLinFactNeighborX="16978">
        <dgm:presLayoutVars>
          <dgm:bulletEnabled val="1"/>
        </dgm:presLayoutVars>
      </dgm:prSet>
      <dgm:spPr/>
    </dgm:pt>
    <dgm:pt modelId="{86B6D1DD-5D65-4BAE-A77E-A83E8C6057A6}" type="pres">
      <dgm:prSet presAssocID="{4A11A43D-020D-4B61-A016-EC726A10E3BE}" presName="aSpace" presStyleCnt="0"/>
      <dgm:spPr/>
    </dgm:pt>
    <dgm:pt modelId="{5C163CD9-10A2-4A8E-AF5E-4E4FC92D9042}" type="pres">
      <dgm:prSet presAssocID="{66B52A26-721A-4174-B078-3BCC75E3401F}" presName="aNode" presStyleLbl="fgAcc1" presStyleIdx="5" presStyleCnt="6" custScaleX="156219" custLinFactNeighborX="16978">
        <dgm:presLayoutVars>
          <dgm:bulletEnabled val="1"/>
        </dgm:presLayoutVars>
      </dgm:prSet>
      <dgm:spPr/>
    </dgm:pt>
    <dgm:pt modelId="{2BFC3ED0-5529-432D-B03B-FAA510916336}" type="pres">
      <dgm:prSet presAssocID="{66B52A26-721A-4174-B078-3BCC75E3401F}" presName="aSpace" presStyleCnt="0"/>
      <dgm:spPr/>
    </dgm:pt>
  </dgm:ptLst>
  <dgm:cxnLst>
    <dgm:cxn modelId="{2F252D1D-D6BD-4D8D-B27D-209319608853}" srcId="{138A3907-C3E1-4D33-96C0-CBFD6FAD7B5E}" destId="{9FA5E924-3B9D-4180-B88F-64C0E5FCA70F}" srcOrd="3" destOrd="0" parTransId="{63D521E4-0B20-4841-BE33-6D94366F2CCA}" sibTransId="{5C8F2A6D-9074-4F54-9FDA-60238442770E}"/>
    <dgm:cxn modelId="{A3B75D23-F7ED-4BDF-A27F-0226E784F11B}" type="presOf" srcId="{B1C8F166-C10D-40CE-89DA-EADA906DEB82}" destId="{9E073621-EDD5-485C-9340-EC6592F00177}" srcOrd="0" destOrd="0" presId="urn:microsoft.com/office/officeart/2005/8/layout/pyramid2"/>
    <dgm:cxn modelId="{E4760636-0C34-471F-8399-98EC7D6D4409}" srcId="{138A3907-C3E1-4D33-96C0-CBFD6FAD7B5E}" destId="{B1C8F166-C10D-40CE-89DA-EADA906DEB82}" srcOrd="0" destOrd="0" parTransId="{D813837D-CB4A-4CC0-9607-D4212573AF09}" sibTransId="{1AE492BB-973A-42D0-B9E5-AFF0DAF4302D}"/>
    <dgm:cxn modelId="{0847703A-2881-4DC7-8B59-09831BEBA3E6}" type="presOf" srcId="{66B52A26-721A-4174-B078-3BCC75E3401F}" destId="{5C163CD9-10A2-4A8E-AF5E-4E4FC92D9042}" srcOrd="0" destOrd="0" presId="urn:microsoft.com/office/officeart/2005/8/layout/pyramid2"/>
    <dgm:cxn modelId="{D21C5672-45D2-4A9B-A8AC-F25A6ACF9A9F}" srcId="{138A3907-C3E1-4D33-96C0-CBFD6FAD7B5E}" destId="{4A11A43D-020D-4B61-A016-EC726A10E3BE}" srcOrd="4" destOrd="0" parTransId="{7B7749C7-4ECF-488C-B444-9A479D320F6A}" sibTransId="{C0507195-6EFD-4129-BDE1-81EE8F10A0D3}"/>
    <dgm:cxn modelId="{450D797C-AF47-4A92-B795-3C17960E35AB}" type="presOf" srcId="{F333F3A5-4F5F-4EBF-B102-2FF4A6BD982A}" destId="{68A127DD-14AF-49AD-8EB9-35C2AA17169A}" srcOrd="0" destOrd="0" presId="urn:microsoft.com/office/officeart/2005/8/layout/pyramid2"/>
    <dgm:cxn modelId="{B668D98C-6870-4AAE-9B51-E0DB6B4669DE}" type="presOf" srcId="{138A3907-C3E1-4D33-96C0-CBFD6FAD7B5E}" destId="{89A92D04-2624-4363-A7EB-784B37D9E3A8}" srcOrd="0" destOrd="0" presId="urn:microsoft.com/office/officeart/2005/8/layout/pyramid2"/>
    <dgm:cxn modelId="{F4C74598-2946-418B-8261-AB7C19ED5DDA}" type="presOf" srcId="{4A11A43D-020D-4B61-A016-EC726A10E3BE}" destId="{533137B6-DF51-43B9-AC86-DA09EFD528B0}" srcOrd="0" destOrd="0" presId="urn:microsoft.com/office/officeart/2005/8/layout/pyramid2"/>
    <dgm:cxn modelId="{4EEB65AA-CDD3-419E-AB3A-CC459F403A3C}" srcId="{138A3907-C3E1-4D33-96C0-CBFD6FAD7B5E}" destId="{F333F3A5-4F5F-4EBF-B102-2FF4A6BD982A}" srcOrd="1" destOrd="0" parTransId="{D0436447-0009-4E07-8153-F33B18E08974}" sibTransId="{FFA33689-9860-417B-B3D7-E32F31E30C3B}"/>
    <dgm:cxn modelId="{37A562AD-0207-4F67-906D-F6BCC863BFFF}" type="presOf" srcId="{EC41E5A2-F9B4-4ACA-8629-BDD99712743B}" destId="{03DC9866-AC29-4779-BDEB-835FC215223F}" srcOrd="0" destOrd="0" presId="urn:microsoft.com/office/officeart/2005/8/layout/pyramid2"/>
    <dgm:cxn modelId="{5D94A0CD-7D54-4F50-B225-6724A828B9DF}" srcId="{138A3907-C3E1-4D33-96C0-CBFD6FAD7B5E}" destId="{66B52A26-721A-4174-B078-3BCC75E3401F}" srcOrd="5" destOrd="0" parTransId="{CA8AC17D-1707-41EA-AEC4-B209DDFCBC44}" sibTransId="{E68AF3E3-4D2B-4DA2-9593-AA6ABB61C75F}"/>
    <dgm:cxn modelId="{24DAFFDC-9362-40D4-AA19-7969A6EBE1B9}" type="presOf" srcId="{9FA5E924-3B9D-4180-B88F-64C0E5FCA70F}" destId="{8CB8384C-C019-4628-9FE2-B9515B39D397}" srcOrd="0" destOrd="0" presId="urn:microsoft.com/office/officeart/2005/8/layout/pyramid2"/>
    <dgm:cxn modelId="{D968D6F0-B616-4973-91B6-BF39E92EEF87}" srcId="{138A3907-C3E1-4D33-96C0-CBFD6FAD7B5E}" destId="{EC41E5A2-F9B4-4ACA-8629-BDD99712743B}" srcOrd="2" destOrd="0" parTransId="{41487D1A-117B-417D-B6F2-1BF34E44E29E}" sibTransId="{5E7E397C-AB48-42D2-A0C6-26E21372684E}"/>
    <dgm:cxn modelId="{C2A6FBE8-CAFF-4A13-9938-513B585C16E7}" type="presParOf" srcId="{89A92D04-2624-4363-A7EB-784B37D9E3A8}" destId="{C490FE6D-3DB5-4B08-83D3-F4A009597596}" srcOrd="0" destOrd="0" presId="urn:microsoft.com/office/officeart/2005/8/layout/pyramid2"/>
    <dgm:cxn modelId="{2C8E2AF0-B5A0-4179-929F-4E56F024A331}" type="presParOf" srcId="{89A92D04-2624-4363-A7EB-784B37D9E3A8}" destId="{74697091-5E6C-4202-82FB-EAABCD9D6D4D}" srcOrd="1" destOrd="0" presId="urn:microsoft.com/office/officeart/2005/8/layout/pyramid2"/>
    <dgm:cxn modelId="{0D209459-7850-4196-B1C6-E6F6FE41DCEE}" type="presParOf" srcId="{74697091-5E6C-4202-82FB-EAABCD9D6D4D}" destId="{9E073621-EDD5-485C-9340-EC6592F00177}" srcOrd="0" destOrd="0" presId="urn:microsoft.com/office/officeart/2005/8/layout/pyramid2"/>
    <dgm:cxn modelId="{DD35FD50-58DF-426F-A099-B3923D732385}" type="presParOf" srcId="{74697091-5E6C-4202-82FB-EAABCD9D6D4D}" destId="{BDEF82AB-232B-4B34-B34C-68088DDECA42}" srcOrd="1" destOrd="0" presId="urn:microsoft.com/office/officeart/2005/8/layout/pyramid2"/>
    <dgm:cxn modelId="{320AE948-07B6-42B2-8974-1FE5C47E67CB}" type="presParOf" srcId="{74697091-5E6C-4202-82FB-EAABCD9D6D4D}" destId="{68A127DD-14AF-49AD-8EB9-35C2AA17169A}" srcOrd="2" destOrd="0" presId="urn:microsoft.com/office/officeart/2005/8/layout/pyramid2"/>
    <dgm:cxn modelId="{8F4C19F3-2DC9-40AA-9C63-CB03219CE597}" type="presParOf" srcId="{74697091-5E6C-4202-82FB-EAABCD9D6D4D}" destId="{BBAD3E54-2441-40BF-91EF-875A4AED7AE9}" srcOrd="3" destOrd="0" presId="urn:microsoft.com/office/officeart/2005/8/layout/pyramid2"/>
    <dgm:cxn modelId="{971B28C6-19D7-403F-8951-8428524BEF17}" type="presParOf" srcId="{74697091-5E6C-4202-82FB-EAABCD9D6D4D}" destId="{03DC9866-AC29-4779-BDEB-835FC215223F}" srcOrd="4" destOrd="0" presId="urn:microsoft.com/office/officeart/2005/8/layout/pyramid2"/>
    <dgm:cxn modelId="{5611A5E6-C097-47A2-9797-0A2B5E60A71D}" type="presParOf" srcId="{74697091-5E6C-4202-82FB-EAABCD9D6D4D}" destId="{7BF309DD-40D6-4C36-980F-854D0F9CA59F}" srcOrd="5" destOrd="0" presId="urn:microsoft.com/office/officeart/2005/8/layout/pyramid2"/>
    <dgm:cxn modelId="{60EC222B-5417-4F6B-B39F-9C9166FB872E}" type="presParOf" srcId="{74697091-5E6C-4202-82FB-EAABCD9D6D4D}" destId="{8CB8384C-C019-4628-9FE2-B9515B39D397}" srcOrd="6" destOrd="0" presId="urn:microsoft.com/office/officeart/2005/8/layout/pyramid2"/>
    <dgm:cxn modelId="{B3AD453F-4561-461E-BAD5-C5065E24CA4F}" type="presParOf" srcId="{74697091-5E6C-4202-82FB-EAABCD9D6D4D}" destId="{79007507-601A-4787-B2A4-853833FCA628}" srcOrd="7" destOrd="0" presId="urn:microsoft.com/office/officeart/2005/8/layout/pyramid2"/>
    <dgm:cxn modelId="{6AC4A746-FF25-411D-ADEA-E22539E47940}" type="presParOf" srcId="{74697091-5E6C-4202-82FB-EAABCD9D6D4D}" destId="{533137B6-DF51-43B9-AC86-DA09EFD528B0}" srcOrd="8" destOrd="0" presId="urn:microsoft.com/office/officeart/2005/8/layout/pyramid2"/>
    <dgm:cxn modelId="{003B816B-6105-4268-A6DC-C74C1CC98F5D}" type="presParOf" srcId="{74697091-5E6C-4202-82FB-EAABCD9D6D4D}" destId="{86B6D1DD-5D65-4BAE-A77E-A83E8C6057A6}" srcOrd="9" destOrd="0" presId="urn:microsoft.com/office/officeart/2005/8/layout/pyramid2"/>
    <dgm:cxn modelId="{B22016D3-9103-49F2-A435-5E2843BBC4EF}" type="presParOf" srcId="{74697091-5E6C-4202-82FB-EAABCD9D6D4D}" destId="{5C163CD9-10A2-4A8E-AF5E-4E4FC92D9042}" srcOrd="10" destOrd="0" presId="urn:microsoft.com/office/officeart/2005/8/layout/pyramid2"/>
    <dgm:cxn modelId="{9BDA6B34-70E5-486D-970D-663E6E5C5150}" type="presParOf" srcId="{74697091-5E6C-4202-82FB-EAABCD9D6D4D}" destId="{2BFC3ED0-5529-432D-B03B-FAA510916336}" srcOrd="11" destOrd="0" presId="urn:microsoft.com/office/officeart/2005/8/layout/pyramid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7BA7E0-9877-4B7C-B26B-28F2670D03E7}"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E8142845-B5C4-4048-936A-344E90D480B2}">
      <dgm:prSet phldrT="[Text]" custT="1"/>
      <dgm:spPr/>
      <dgm:t>
        <a:bodyPr/>
        <a:lstStyle/>
        <a:p>
          <a:r>
            <a:rPr lang="en-GB" sz="3200" dirty="0"/>
            <a:t>Beveridge Model</a:t>
          </a:r>
        </a:p>
      </dgm:t>
    </dgm:pt>
    <dgm:pt modelId="{7E2626B2-E2CA-4756-B030-4E74736D9E23}" type="parTrans" cxnId="{26ED28CA-867C-4A74-ADA8-AC8CE12DFF70}">
      <dgm:prSet/>
      <dgm:spPr/>
      <dgm:t>
        <a:bodyPr/>
        <a:lstStyle/>
        <a:p>
          <a:endParaRPr lang="en-GB" sz="1600"/>
        </a:p>
      </dgm:t>
    </dgm:pt>
    <dgm:pt modelId="{8319CF6C-40F1-4372-889E-7DBD5B64B04F}" type="sibTrans" cxnId="{26ED28CA-867C-4A74-ADA8-AC8CE12DFF70}">
      <dgm:prSet/>
      <dgm:spPr/>
      <dgm:t>
        <a:bodyPr/>
        <a:lstStyle/>
        <a:p>
          <a:endParaRPr lang="en-GB" sz="1600"/>
        </a:p>
      </dgm:t>
    </dgm:pt>
    <dgm:pt modelId="{EA6D6EC8-E66B-4ADB-9C99-1226B31BF5E0}">
      <dgm:prSet phldrT="[Text]" custT="1"/>
      <dgm:spPr/>
      <dgm:t>
        <a:bodyPr/>
        <a:lstStyle/>
        <a:p>
          <a:r>
            <a:rPr lang="en-GB" sz="3200" dirty="0"/>
            <a:t>Bismark Model</a:t>
          </a:r>
        </a:p>
      </dgm:t>
    </dgm:pt>
    <dgm:pt modelId="{FE21E9B0-F1D3-4F13-9307-03ECB83D19BE}" type="parTrans" cxnId="{ED9C6EC0-38FD-4931-B67E-2AA57537B1A0}">
      <dgm:prSet/>
      <dgm:spPr/>
      <dgm:t>
        <a:bodyPr/>
        <a:lstStyle/>
        <a:p>
          <a:endParaRPr lang="en-GB" sz="1600"/>
        </a:p>
      </dgm:t>
    </dgm:pt>
    <dgm:pt modelId="{0499FED3-AF2A-43D7-8458-49FD822FBF62}" type="sibTrans" cxnId="{ED9C6EC0-38FD-4931-B67E-2AA57537B1A0}">
      <dgm:prSet/>
      <dgm:spPr/>
      <dgm:t>
        <a:bodyPr/>
        <a:lstStyle/>
        <a:p>
          <a:endParaRPr lang="en-GB" sz="1600"/>
        </a:p>
      </dgm:t>
    </dgm:pt>
    <dgm:pt modelId="{A94C916B-59A4-4262-8F12-CEF68E6731E7}">
      <dgm:prSet phldrT="[Text]" custT="1"/>
      <dgm:spPr/>
      <dgm:t>
        <a:bodyPr/>
        <a:lstStyle/>
        <a:p>
          <a:r>
            <a:rPr lang="en-GB" sz="3200" dirty="0"/>
            <a:t>National Health Insurance model </a:t>
          </a:r>
        </a:p>
      </dgm:t>
    </dgm:pt>
    <dgm:pt modelId="{06DBAA82-D4B2-4041-AAA3-317AAA508A43}" type="parTrans" cxnId="{31763589-E7D7-472D-9C88-50D8750BFB83}">
      <dgm:prSet/>
      <dgm:spPr/>
      <dgm:t>
        <a:bodyPr/>
        <a:lstStyle/>
        <a:p>
          <a:endParaRPr lang="en-GB" sz="1600"/>
        </a:p>
      </dgm:t>
    </dgm:pt>
    <dgm:pt modelId="{F758B1DF-70DA-4B83-8C57-DF47BD2A4FB3}" type="sibTrans" cxnId="{31763589-E7D7-472D-9C88-50D8750BFB83}">
      <dgm:prSet/>
      <dgm:spPr/>
      <dgm:t>
        <a:bodyPr/>
        <a:lstStyle/>
        <a:p>
          <a:endParaRPr lang="en-GB" sz="1600"/>
        </a:p>
      </dgm:t>
    </dgm:pt>
    <dgm:pt modelId="{5E6E8780-68D5-4663-B496-9919E53FE368}">
      <dgm:prSet custT="1"/>
      <dgm:spPr/>
      <dgm:t>
        <a:bodyPr/>
        <a:lstStyle/>
        <a:p>
          <a:r>
            <a:rPr lang="en-GB" sz="3200" dirty="0"/>
            <a:t>Out-of-pocket payments</a:t>
          </a:r>
        </a:p>
      </dgm:t>
    </dgm:pt>
    <dgm:pt modelId="{003BBA2C-B58A-4B6E-AB2E-5E545649DDEF}" type="parTrans" cxnId="{A7D67A27-C5D1-4978-8279-41DE514F2C54}">
      <dgm:prSet/>
      <dgm:spPr/>
      <dgm:t>
        <a:bodyPr/>
        <a:lstStyle/>
        <a:p>
          <a:endParaRPr lang="en-GB" sz="1600"/>
        </a:p>
      </dgm:t>
    </dgm:pt>
    <dgm:pt modelId="{9DB9CC43-055D-4E58-945A-3D756CE1EBCB}" type="sibTrans" cxnId="{A7D67A27-C5D1-4978-8279-41DE514F2C54}">
      <dgm:prSet/>
      <dgm:spPr/>
      <dgm:t>
        <a:bodyPr/>
        <a:lstStyle/>
        <a:p>
          <a:endParaRPr lang="en-GB" sz="1600"/>
        </a:p>
      </dgm:t>
    </dgm:pt>
    <dgm:pt modelId="{0B46E9FE-22C2-4146-BA65-987B0E39A75A}">
      <dgm:prSet custT="1"/>
      <dgm:spPr/>
      <dgm:t>
        <a:bodyPr/>
        <a:lstStyle/>
        <a:p>
          <a:r>
            <a:rPr lang="en-GB" sz="3200" dirty="0"/>
            <a:t>Private Insurance Model </a:t>
          </a:r>
        </a:p>
      </dgm:t>
    </dgm:pt>
    <dgm:pt modelId="{F40C9B0A-7589-49A2-9856-F51B1FFA00F7}" type="parTrans" cxnId="{61DC2AE1-CBAF-47A4-9313-8FA46563BB81}">
      <dgm:prSet/>
      <dgm:spPr/>
      <dgm:t>
        <a:bodyPr/>
        <a:lstStyle/>
        <a:p>
          <a:endParaRPr lang="en-GB" sz="1600"/>
        </a:p>
      </dgm:t>
    </dgm:pt>
    <dgm:pt modelId="{0BB866DB-1498-444A-9F51-EB512D2D6D0A}" type="sibTrans" cxnId="{61DC2AE1-CBAF-47A4-9313-8FA46563BB81}">
      <dgm:prSet/>
      <dgm:spPr/>
      <dgm:t>
        <a:bodyPr/>
        <a:lstStyle/>
        <a:p>
          <a:endParaRPr lang="en-GB" sz="1600"/>
        </a:p>
      </dgm:t>
    </dgm:pt>
    <dgm:pt modelId="{0B14F7E8-8504-490E-9261-0168EDEDC514}" type="pres">
      <dgm:prSet presAssocID="{E07BA7E0-9877-4B7C-B26B-28F2670D03E7}" presName="Name0" presStyleCnt="0">
        <dgm:presLayoutVars>
          <dgm:chMax val="7"/>
          <dgm:chPref val="7"/>
          <dgm:dir/>
        </dgm:presLayoutVars>
      </dgm:prSet>
      <dgm:spPr/>
    </dgm:pt>
    <dgm:pt modelId="{5BD4C7A6-90D8-491C-8ED9-ED2752B86169}" type="pres">
      <dgm:prSet presAssocID="{E07BA7E0-9877-4B7C-B26B-28F2670D03E7}" presName="Name1" presStyleCnt="0"/>
      <dgm:spPr/>
    </dgm:pt>
    <dgm:pt modelId="{5B19E87C-BFCE-4AA9-BDF9-6C13BBEAF66B}" type="pres">
      <dgm:prSet presAssocID="{E07BA7E0-9877-4B7C-B26B-28F2670D03E7}" presName="cycle" presStyleCnt="0"/>
      <dgm:spPr/>
    </dgm:pt>
    <dgm:pt modelId="{9B615963-2C3C-4395-816E-4D1C4D9C0D1C}" type="pres">
      <dgm:prSet presAssocID="{E07BA7E0-9877-4B7C-B26B-28F2670D03E7}" presName="srcNode" presStyleLbl="node1" presStyleIdx="0" presStyleCnt="5"/>
      <dgm:spPr/>
    </dgm:pt>
    <dgm:pt modelId="{E5A4F9B7-0C90-40E7-B071-1771836CC12C}" type="pres">
      <dgm:prSet presAssocID="{E07BA7E0-9877-4B7C-B26B-28F2670D03E7}" presName="conn" presStyleLbl="parChTrans1D2" presStyleIdx="0" presStyleCnt="1"/>
      <dgm:spPr/>
    </dgm:pt>
    <dgm:pt modelId="{1394B56B-522A-41E4-8EF5-4F97A9F8184F}" type="pres">
      <dgm:prSet presAssocID="{E07BA7E0-9877-4B7C-B26B-28F2670D03E7}" presName="extraNode" presStyleLbl="node1" presStyleIdx="0" presStyleCnt="5"/>
      <dgm:spPr/>
    </dgm:pt>
    <dgm:pt modelId="{A78D3A2B-7D0D-4B04-9C26-29D322DCE9F7}" type="pres">
      <dgm:prSet presAssocID="{E07BA7E0-9877-4B7C-B26B-28F2670D03E7}" presName="dstNode" presStyleLbl="node1" presStyleIdx="0" presStyleCnt="5"/>
      <dgm:spPr/>
    </dgm:pt>
    <dgm:pt modelId="{078C8A16-CBA7-4F89-B6BE-4689405C5403}" type="pres">
      <dgm:prSet presAssocID="{E8142845-B5C4-4048-936A-344E90D480B2}" presName="text_1" presStyleLbl="node1" presStyleIdx="0" presStyleCnt="5">
        <dgm:presLayoutVars>
          <dgm:bulletEnabled val="1"/>
        </dgm:presLayoutVars>
      </dgm:prSet>
      <dgm:spPr/>
    </dgm:pt>
    <dgm:pt modelId="{45250EE1-482A-4DFC-B468-BA9FBB4FD778}" type="pres">
      <dgm:prSet presAssocID="{E8142845-B5C4-4048-936A-344E90D480B2}" presName="accent_1" presStyleCnt="0"/>
      <dgm:spPr/>
    </dgm:pt>
    <dgm:pt modelId="{20E52578-8DA8-4A69-B585-748D3F7431D4}" type="pres">
      <dgm:prSet presAssocID="{E8142845-B5C4-4048-936A-344E90D480B2}" presName="accentRepeatNode" presStyleLbl="solidFgAcc1" presStyleIdx="0" presStyleCnt="5"/>
      <dgm:spPr/>
    </dgm:pt>
    <dgm:pt modelId="{3D775FC6-CD48-41D1-BD3C-3E921C447BEA}" type="pres">
      <dgm:prSet presAssocID="{EA6D6EC8-E66B-4ADB-9C99-1226B31BF5E0}" presName="text_2" presStyleLbl="node1" presStyleIdx="1" presStyleCnt="5">
        <dgm:presLayoutVars>
          <dgm:bulletEnabled val="1"/>
        </dgm:presLayoutVars>
      </dgm:prSet>
      <dgm:spPr/>
    </dgm:pt>
    <dgm:pt modelId="{448A769C-9910-46C4-928A-3079C07BF19B}" type="pres">
      <dgm:prSet presAssocID="{EA6D6EC8-E66B-4ADB-9C99-1226B31BF5E0}" presName="accent_2" presStyleCnt="0"/>
      <dgm:spPr/>
    </dgm:pt>
    <dgm:pt modelId="{B18D578C-DA1F-495D-854C-D342E9402358}" type="pres">
      <dgm:prSet presAssocID="{EA6D6EC8-E66B-4ADB-9C99-1226B31BF5E0}" presName="accentRepeatNode" presStyleLbl="solidFgAcc1" presStyleIdx="1" presStyleCnt="5"/>
      <dgm:spPr/>
    </dgm:pt>
    <dgm:pt modelId="{5253D20E-3580-42A8-971C-795742EF810D}" type="pres">
      <dgm:prSet presAssocID="{A94C916B-59A4-4262-8F12-CEF68E6731E7}" presName="text_3" presStyleLbl="node1" presStyleIdx="2" presStyleCnt="5">
        <dgm:presLayoutVars>
          <dgm:bulletEnabled val="1"/>
        </dgm:presLayoutVars>
      </dgm:prSet>
      <dgm:spPr/>
    </dgm:pt>
    <dgm:pt modelId="{0BB24004-FDB9-4467-8619-C67DBC43F90C}" type="pres">
      <dgm:prSet presAssocID="{A94C916B-59A4-4262-8F12-CEF68E6731E7}" presName="accent_3" presStyleCnt="0"/>
      <dgm:spPr/>
    </dgm:pt>
    <dgm:pt modelId="{6533A7E5-9D8A-403E-86E0-959C7E0ACB00}" type="pres">
      <dgm:prSet presAssocID="{A94C916B-59A4-4262-8F12-CEF68E6731E7}" presName="accentRepeatNode" presStyleLbl="solidFgAcc1" presStyleIdx="2" presStyleCnt="5"/>
      <dgm:spPr/>
    </dgm:pt>
    <dgm:pt modelId="{48755571-C0C9-44C7-833C-86741F813731}" type="pres">
      <dgm:prSet presAssocID="{5E6E8780-68D5-4663-B496-9919E53FE368}" presName="text_4" presStyleLbl="node1" presStyleIdx="3" presStyleCnt="5">
        <dgm:presLayoutVars>
          <dgm:bulletEnabled val="1"/>
        </dgm:presLayoutVars>
      </dgm:prSet>
      <dgm:spPr/>
    </dgm:pt>
    <dgm:pt modelId="{2A8777B8-23B2-4E05-B258-AAB2EB0B4CB3}" type="pres">
      <dgm:prSet presAssocID="{5E6E8780-68D5-4663-B496-9919E53FE368}" presName="accent_4" presStyleCnt="0"/>
      <dgm:spPr/>
    </dgm:pt>
    <dgm:pt modelId="{E33082A4-AB61-4461-9548-75A208951F15}" type="pres">
      <dgm:prSet presAssocID="{5E6E8780-68D5-4663-B496-9919E53FE368}" presName="accentRepeatNode" presStyleLbl="solidFgAcc1" presStyleIdx="3" presStyleCnt="5"/>
      <dgm:spPr/>
    </dgm:pt>
    <dgm:pt modelId="{F63AED6F-C1E9-4C46-AF05-4670B2326F39}" type="pres">
      <dgm:prSet presAssocID="{0B46E9FE-22C2-4146-BA65-987B0E39A75A}" presName="text_5" presStyleLbl="node1" presStyleIdx="4" presStyleCnt="5">
        <dgm:presLayoutVars>
          <dgm:bulletEnabled val="1"/>
        </dgm:presLayoutVars>
      </dgm:prSet>
      <dgm:spPr/>
    </dgm:pt>
    <dgm:pt modelId="{FB47C0F4-4AD2-4A75-B3EB-37665535AE82}" type="pres">
      <dgm:prSet presAssocID="{0B46E9FE-22C2-4146-BA65-987B0E39A75A}" presName="accent_5" presStyleCnt="0"/>
      <dgm:spPr/>
    </dgm:pt>
    <dgm:pt modelId="{A73D2D1A-CD58-4FF0-A454-5020F854E0FE}" type="pres">
      <dgm:prSet presAssocID="{0B46E9FE-22C2-4146-BA65-987B0E39A75A}" presName="accentRepeatNode" presStyleLbl="solidFgAcc1" presStyleIdx="4" presStyleCnt="5"/>
      <dgm:spPr/>
    </dgm:pt>
  </dgm:ptLst>
  <dgm:cxnLst>
    <dgm:cxn modelId="{E5E98A02-E015-456B-AD4C-A546B570B773}" type="presOf" srcId="{E8142845-B5C4-4048-936A-344E90D480B2}" destId="{078C8A16-CBA7-4F89-B6BE-4689405C5403}" srcOrd="0" destOrd="0" presId="urn:microsoft.com/office/officeart/2008/layout/VerticalCurvedList"/>
    <dgm:cxn modelId="{A7D67A27-C5D1-4978-8279-41DE514F2C54}" srcId="{E07BA7E0-9877-4B7C-B26B-28F2670D03E7}" destId="{5E6E8780-68D5-4663-B496-9919E53FE368}" srcOrd="3" destOrd="0" parTransId="{003BBA2C-B58A-4B6E-AB2E-5E545649DDEF}" sibTransId="{9DB9CC43-055D-4E58-945A-3D756CE1EBCB}"/>
    <dgm:cxn modelId="{31763589-E7D7-472D-9C88-50D8750BFB83}" srcId="{E07BA7E0-9877-4B7C-B26B-28F2670D03E7}" destId="{A94C916B-59A4-4262-8F12-CEF68E6731E7}" srcOrd="2" destOrd="0" parTransId="{06DBAA82-D4B2-4041-AAA3-317AAA508A43}" sibTransId="{F758B1DF-70DA-4B83-8C57-DF47BD2A4FB3}"/>
    <dgm:cxn modelId="{690D0D8C-0450-49F4-B7FB-8975AD7C6C5A}" type="presOf" srcId="{EA6D6EC8-E66B-4ADB-9C99-1226B31BF5E0}" destId="{3D775FC6-CD48-41D1-BD3C-3E921C447BEA}" srcOrd="0" destOrd="0" presId="urn:microsoft.com/office/officeart/2008/layout/VerticalCurvedList"/>
    <dgm:cxn modelId="{43E80F8E-55AB-4B4B-BAF6-E11B3323EF64}" type="presOf" srcId="{8319CF6C-40F1-4372-889E-7DBD5B64B04F}" destId="{E5A4F9B7-0C90-40E7-B071-1771836CC12C}" srcOrd="0" destOrd="0" presId="urn:microsoft.com/office/officeart/2008/layout/VerticalCurvedList"/>
    <dgm:cxn modelId="{FC787DAB-1603-46A5-838B-06A9CF7729F3}" type="presOf" srcId="{A94C916B-59A4-4262-8F12-CEF68E6731E7}" destId="{5253D20E-3580-42A8-971C-795742EF810D}" srcOrd="0" destOrd="0" presId="urn:microsoft.com/office/officeart/2008/layout/VerticalCurvedList"/>
    <dgm:cxn modelId="{ED9C6EC0-38FD-4931-B67E-2AA57537B1A0}" srcId="{E07BA7E0-9877-4B7C-B26B-28F2670D03E7}" destId="{EA6D6EC8-E66B-4ADB-9C99-1226B31BF5E0}" srcOrd="1" destOrd="0" parTransId="{FE21E9B0-F1D3-4F13-9307-03ECB83D19BE}" sibTransId="{0499FED3-AF2A-43D7-8458-49FD822FBF62}"/>
    <dgm:cxn modelId="{26ED28CA-867C-4A74-ADA8-AC8CE12DFF70}" srcId="{E07BA7E0-9877-4B7C-B26B-28F2670D03E7}" destId="{E8142845-B5C4-4048-936A-344E90D480B2}" srcOrd="0" destOrd="0" parTransId="{7E2626B2-E2CA-4756-B030-4E74736D9E23}" sibTransId="{8319CF6C-40F1-4372-889E-7DBD5B64B04F}"/>
    <dgm:cxn modelId="{754A42CF-36A0-49C8-9DA1-2C4803AFBB91}" type="presOf" srcId="{0B46E9FE-22C2-4146-BA65-987B0E39A75A}" destId="{F63AED6F-C1E9-4C46-AF05-4670B2326F39}" srcOrd="0" destOrd="0" presId="urn:microsoft.com/office/officeart/2008/layout/VerticalCurvedList"/>
    <dgm:cxn modelId="{961AA2DC-5974-479A-9256-8DF97A34EBE4}" type="presOf" srcId="{E07BA7E0-9877-4B7C-B26B-28F2670D03E7}" destId="{0B14F7E8-8504-490E-9261-0168EDEDC514}" srcOrd="0" destOrd="0" presId="urn:microsoft.com/office/officeart/2008/layout/VerticalCurvedList"/>
    <dgm:cxn modelId="{61DC2AE1-CBAF-47A4-9313-8FA46563BB81}" srcId="{E07BA7E0-9877-4B7C-B26B-28F2670D03E7}" destId="{0B46E9FE-22C2-4146-BA65-987B0E39A75A}" srcOrd="4" destOrd="0" parTransId="{F40C9B0A-7589-49A2-9856-F51B1FFA00F7}" sibTransId="{0BB866DB-1498-444A-9F51-EB512D2D6D0A}"/>
    <dgm:cxn modelId="{CBD819EB-3049-4AC9-8EC8-64B1EC243256}" type="presOf" srcId="{5E6E8780-68D5-4663-B496-9919E53FE368}" destId="{48755571-C0C9-44C7-833C-86741F813731}" srcOrd="0" destOrd="0" presId="urn:microsoft.com/office/officeart/2008/layout/VerticalCurvedList"/>
    <dgm:cxn modelId="{8E5C25A5-0D57-4600-9CD7-FB8566648DBF}" type="presParOf" srcId="{0B14F7E8-8504-490E-9261-0168EDEDC514}" destId="{5BD4C7A6-90D8-491C-8ED9-ED2752B86169}" srcOrd="0" destOrd="0" presId="urn:microsoft.com/office/officeart/2008/layout/VerticalCurvedList"/>
    <dgm:cxn modelId="{62EFD04C-F56C-4E1E-995F-22202B99ADF7}" type="presParOf" srcId="{5BD4C7A6-90D8-491C-8ED9-ED2752B86169}" destId="{5B19E87C-BFCE-4AA9-BDF9-6C13BBEAF66B}" srcOrd="0" destOrd="0" presId="urn:microsoft.com/office/officeart/2008/layout/VerticalCurvedList"/>
    <dgm:cxn modelId="{7DD8A178-E0D7-4C64-A83A-19800F5261FC}" type="presParOf" srcId="{5B19E87C-BFCE-4AA9-BDF9-6C13BBEAF66B}" destId="{9B615963-2C3C-4395-816E-4D1C4D9C0D1C}" srcOrd="0" destOrd="0" presId="urn:microsoft.com/office/officeart/2008/layout/VerticalCurvedList"/>
    <dgm:cxn modelId="{BB880884-D59C-464E-A190-49025AB4D96A}" type="presParOf" srcId="{5B19E87C-BFCE-4AA9-BDF9-6C13BBEAF66B}" destId="{E5A4F9B7-0C90-40E7-B071-1771836CC12C}" srcOrd="1" destOrd="0" presId="urn:microsoft.com/office/officeart/2008/layout/VerticalCurvedList"/>
    <dgm:cxn modelId="{AF2B89A8-84B1-45EC-BFD7-F7B62B82D5B9}" type="presParOf" srcId="{5B19E87C-BFCE-4AA9-BDF9-6C13BBEAF66B}" destId="{1394B56B-522A-41E4-8EF5-4F97A9F8184F}" srcOrd="2" destOrd="0" presId="urn:microsoft.com/office/officeart/2008/layout/VerticalCurvedList"/>
    <dgm:cxn modelId="{B5519FE1-C1E0-4009-AA57-7B01C6782FC6}" type="presParOf" srcId="{5B19E87C-BFCE-4AA9-BDF9-6C13BBEAF66B}" destId="{A78D3A2B-7D0D-4B04-9C26-29D322DCE9F7}" srcOrd="3" destOrd="0" presId="urn:microsoft.com/office/officeart/2008/layout/VerticalCurvedList"/>
    <dgm:cxn modelId="{332F5F5C-24B1-46A1-A8CA-8696B578047F}" type="presParOf" srcId="{5BD4C7A6-90D8-491C-8ED9-ED2752B86169}" destId="{078C8A16-CBA7-4F89-B6BE-4689405C5403}" srcOrd="1" destOrd="0" presId="urn:microsoft.com/office/officeart/2008/layout/VerticalCurvedList"/>
    <dgm:cxn modelId="{F7C48D9C-65B9-4A4C-B733-724519BA4E37}" type="presParOf" srcId="{5BD4C7A6-90D8-491C-8ED9-ED2752B86169}" destId="{45250EE1-482A-4DFC-B468-BA9FBB4FD778}" srcOrd="2" destOrd="0" presId="urn:microsoft.com/office/officeart/2008/layout/VerticalCurvedList"/>
    <dgm:cxn modelId="{7A400DDE-6760-4407-8EBB-82C227713F89}" type="presParOf" srcId="{45250EE1-482A-4DFC-B468-BA9FBB4FD778}" destId="{20E52578-8DA8-4A69-B585-748D3F7431D4}" srcOrd="0" destOrd="0" presId="urn:microsoft.com/office/officeart/2008/layout/VerticalCurvedList"/>
    <dgm:cxn modelId="{A5EF3AA4-0EF9-45E3-9DAF-0626C15BAC3E}" type="presParOf" srcId="{5BD4C7A6-90D8-491C-8ED9-ED2752B86169}" destId="{3D775FC6-CD48-41D1-BD3C-3E921C447BEA}" srcOrd="3" destOrd="0" presId="urn:microsoft.com/office/officeart/2008/layout/VerticalCurvedList"/>
    <dgm:cxn modelId="{940BF6E6-11FA-4566-9C72-D3C1406DB4A1}" type="presParOf" srcId="{5BD4C7A6-90D8-491C-8ED9-ED2752B86169}" destId="{448A769C-9910-46C4-928A-3079C07BF19B}" srcOrd="4" destOrd="0" presId="urn:microsoft.com/office/officeart/2008/layout/VerticalCurvedList"/>
    <dgm:cxn modelId="{3EEF4BFF-EDC7-4EB1-A096-E604D7068850}" type="presParOf" srcId="{448A769C-9910-46C4-928A-3079C07BF19B}" destId="{B18D578C-DA1F-495D-854C-D342E9402358}" srcOrd="0" destOrd="0" presId="urn:microsoft.com/office/officeart/2008/layout/VerticalCurvedList"/>
    <dgm:cxn modelId="{0DC08075-449C-4820-AACD-2E5ADE190559}" type="presParOf" srcId="{5BD4C7A6-90D8-491C-8ED9-ED2752B86169}" destId="{5253D20E-3580-42A8-971C-795742EF810D}" srcOrd="5" destOrd="0" presId="urn:microsoft.com/office/officeart/2008/layout/VerticalCurvedList"/>
    <dgm:cxn modelId="{562F116F-616D-4801-B028-800D9C47D460}" type="presParOf" srcId="{5BD4C7A6-90D8-491C-8ED9-ED2752B86169}" destId="{0BB24004-FDB9-4467-8619-C67DBC43F90C}" srcOrd="6" destOrd="0" presId="urn:microsoft.com/office/officeart/2008/layout/VerticalCurvedList"/>
    <dgm:cxn modelId="{1D660FF6-2D8C-4ACB-8D02-DCE004782F6B}" type="presParOf" srcId="{0BB24004-FDB9-4467-8619-C67DBC43F90C}" destId="{6533A7E5-9D8A-403E-86E0-959C7E0ACB00}" srcOrd="0" destOrd="0" presId="urn:microsoft.com/office/officeart/2008/layout/VerticalCurvedList"/>
    <dgm:cxn modelId="{79F8D627-0EB0-4F10-8DDC-6B88506E29B0}" type="presParOf" srcId="{5BD4C7A6-90D8-491C-8ED9-ED2752B86169}" destId="{48755571-C0C9-44C7-833C-86741F813731}" srcOrd="7" destOrd="0" presId="urn:microsoft.com/office/officeart/2008/layout/VerticalCurvedList"/>
    <dgm:cxn modelId="{FC626C87-F1C1-4024-A1AA-C3B7354A6BC9}" type="presParOf" srcId="{5BD4C7A6-90D8-491C-8ED9-ED2752B86169}" destId="{2A8777B8-23B2-4E05-B258-AAB2EB0B4CB3}" srcOrd="8" destOrd="0" presId="urn:microsoft.com/office/officeart/2008/layout/VerticalCurvedList"/>
    <dgm:cxn modelId="{599ABA90-FC0C-423E-B1BA-6E1C658D1526}" type="presParOf" srcId="{2A8777B8-23B2-4E05-B258-AAB2EB0B4CB3}" destId="{E33082A4-AB61-4461-9548-75A208951F15}" srcOrd="0" destOrd="0" presId="urn:microsoft.com/office/officeart/2008/layout/VerticalCurvedList"/>
    <dgm:cxn modelId="{36FF374F-E8F9-44F6-9CB0-A11589F239F6}" type="presParOf" srcId="{5BD4C7A6-90D8-491C-8ED9-ED2752B86169}" destId="{F63AED6F-C1E9-4C46-AF05-4670B2326F39}" srcOrd="9" destOrd="0" presId="urn:microsoft.com/office/officeart/2008/layout/VerticalCurvedList"/>
    <dgm:cxn modelId="{B0A7A227-9338-4805-AB85-ED8E424F1633}" type="presParOf" srcId="{5BD4C7A6-90D8-491C-8ED9-ED2752B86169}" destId="{FB47C0F4-4AD2-4A75-B3EB-37665535AE82}" srcOrd="10" destOrd="0" presId="urn:microsoft.com/office/officeart/2008/layout/VerticalCurvedList"/>
    <dgm:cxn modelId="{659E69A4-14CF-40BB-8C9B-96F72360C832}" type="presParOf" srcId="{FB47C0F4-4AD2-4A75-B3EB-37665535AE82}" destId="{A73D2D1A-CD58-4FF0-A454-5020F854E0F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7805B3-AE80-4DB7-96B6-191E8FCDFD23}"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A4382FED-4068-4EE2-AEDF-E254FC35575A}">
      <dgm:prSet phldrT="[Text]" custT="1"/>
      <dgm:spPr/>
      <dgm:t>
        <a:bodyPr/>
        <a:lstStyle/>
        <a:p>
          <a:r>
            <a:rPr lang="en-GB" sz="2000" dirty="0"/>
            <a:t>Universal coverage</a:t>
          </a:r>
        </a:p>
      </dgm:t>
    </dgm:pt>
    <dgm:pt modelId="{AEA50D96-BF1B-4332-A68E-63A9B5A7DBE6}" type="parTrans" cxnId="{299BDD75-C73F-47DD-A2A3-E3A713F76B8D}">
      <dgm:prSet/>
      <dgm:spPr/>
      <dgm:t>
        <a:bodyPr/>
        <a:lstStyle/>
        <a:p>
          <a:endParaRPr lang="en-GB" sz="3200"/>
        </a:p>
      </dgm:t>
    </dgm:pt>
    <dgm:pt modelId="{B4B79DE1-27ED-4873-A6A4-86D3CA3A9895}" type="sibTrans" cxnId="{299BDD75-C73F-47DD-A2A3-E3A713F76B8D}">
      <dgm:prSet/>
      <dgm:spPr/>
      <dgm:t>
        <a:bodyPr/>
        <a:lstStyle/>
        <a:p>
          <a:endParaRPr lang="en-GB" sz="3200"/>
        </a:p>
      </dgm:t>
    </dgm:pt>
    <dgm:pt modelId="{A96281F3-ADE2-4EC6-98CD-A01F84628DAB}">
      <dgm:prSet phldrT="[Text]" custT="1"/>
      <dgm:spPr/>
      <dgm:t>
        <a:bodyPr/>
        <a:lstStyle/>
        <a:p>
          <a:r>
            <a:rPr lang="en-GB" sz="2000" dirty="0"/>
            <a:t>Publicly funded</a:t>
          </a:r>
        </a:p>
      </dgm:t>
    </dgm:pt>
    <dgm:pt modelId="{4F8BFE51-ABD3-4E76-96F7-9642EC34EECF}" type="parTrans" cxnId="{BF32088C-4275-486B-85C5-371F58BBBB51}">
      <dgm:prSet/>
      <dgm:spPr/>
      <dgm:t>
        <a:bodyPr/>
        <a:lstStyle/>
        <a:p>
          <a:endParaRPr lang="en-GB" sz="3200"/>
        </a:p>
      </dgm:t>
    </dgm:pt>
    <dgm:pt modelId="{1718A48F-9689-4C1B-827E-AD76BCCEB75B}" type="sibTrans" cxnId="{BF32088C-4275-486B-85C5-371F58BBBB51}">
      <dgm:prSet/>
      <dgm:spPr/>
      <dgm:t>
        <a:bodyPr/>
        <a:lstStyle/>
        <a:p>
          <a:endParaRPr lang="en-GB" sz="3200"/>
        </a:p>
      </dgm:t>
    </dgm:pt>
    <dgm:pt modelId="{CFF5227A-08AA-452D-BAD8-4834F66C9652}">
      <dgm:prSet phldrT="[Text]" custT="1"/>
      <dgm:spPr/>
      <dgm:t>
        <a:bodyPr/>
        <a:lstStyle/>
        <a:p>
          <a:pPr algn="ctr"/>
          <a:r>
            <a:rPr lang="en-GB" sz="2000" dirty="0"/>
            <a:t>Comprehensive services</a:t>
          </a:r>
        </a:p>
      </dgm:t>
    </dgm:pt>
    <dgm:pt modelId="{95422FCF-6D51-46A9-B731-8B7C02463367}" type="parTrans" cxnId="{CF7FABC2-883E-42A9-9971-FA3A90835FE6}">
      <dgm:prSet/>
      <dgm:spPr/>
      <dgm:t>
        <a:bodyPr/>
        <a:lstStyle/>
        <a:p>
          <a:endParaRPr lang="en-GB" sz="3200"/>
        </a:p>
      </dgm:t>
    </dgm:pt>
    <dgm:pt modelId="{50314B5E-7CB2-49FD-8D9C-F2893F510568}" type="sibTrans" cxnId="{CF7FABC2-883E-42A9-9971-FA3A90835FE6}">
      <dgm:prSet/>
      <dgm:spPr/>
      <dgm:t>
        <a:bodyPr/>
        <a:lstStyle/>
        <a:p>
          <a:endParaRPr lang="en-GB" sz="3200"/>
        </a:p>
      </dgm:t>
    </dgm:pt>
    <dgm:pt modelId="{6421C4E6-9B2C-4ACB-B41A-529A5AB74B75}">
      <dgm:prSet phldrT="[Text]" custT="1"/>
      <dgm:spPr/>
      <dgm:t>
        <a:bodyPr/>
        <a:lstStyle/>
        <a:p>
          <a:r>
            <a:rPr lang="en-GB" sz="2000" dirty="0"/>
            <a:t>Free at the point of service</a:t>
          </a:r>
        </a:p>
      </dgm:t>
    </dgm:pt>
    <dgm:pt modelId="{EB02B187-D0B7-4C1C-A56D-D15A8E67495B}" type="parTrans" cxnId="{D8B44244-FBE4-46DE-BA00-B9F7CDE40122}">
      <dgm:prSet/>
      <dgm:spPr/>
      <dgm:t>
        <a:bodyPr/>
        <a:lstStyle/>
        <a:p>
          <a:endParaRPr lang="en-GB" sz="3200"/>
        </a:p>
      </dgm:t>
    </dgm:pt>
    <dgm:pt modelId="{D358836C-39CD-443B-99F2-F47217E4A31D}" type="sibTrans" cxnId="{D8B44244-FBE4-46DE-BA00-B9F7CDE40122}">
      <dgm:prSet/>
      <dgm:spPr/>
      <dgm:t>
        <a:bodyPr/>
        <a:lstStyle/>
        <a:p>
          <a:endParaRPr lang="en-GB" sz="3200"/>
        </a:p>
      </dgm:t>
    </dgm:pt>
    <dgm:pt modelId="{4997F591-738B-462A-8F4F-BE216CE480F6}">
      <dgm:prSet custT="1"/>
      <dgm:spPr/>
      <dgm:t>
        <a:bodyPr/>
        <a:lstStyle/>
        <a:p>
          <a:r>
            <a:rPr lang="en-GB" sz="2000" dirty="0"/>
            <a:t>Government control</a:t>
          </a:r>
        </a:p>
      </dgm:t>
    </dgm:pt>
    <dgm:pt modelId="{2F37F62A-339C-4E0B-8C65-F3A48EEEF8BD}" type="parTrans" cxnId="{8B8BBF72-A341-4161-AF12-F4548CC3EBDF}">
      <dgm:prSet/>
      <dgm:spPr/>
      <dgm:t>
        <a:bodyPr/>
        <a:lstStyle/>
        <a:p>
          <a:endParaRPr lang="en-GB" sz="3200"/>
        </a:p>
      </dgm:t>
    </dgm:pt>
    <dgm:pt modelId="{36F35BAF-360A-4668-BBF0-B9CBCF941107}" type="sibTrans" cxnId="{8B8BBF72-A341-4161-AF12-F4548CC3EBDF}">
      <dgm:prSet/>
      <dgm:spPr/>
      <dgm:t>
        <a:bodyPr/>
        <a:lstStyle/>
        <a:p>
          <a:endParaRPr lang="en-GB" sz="3200"/>
        </a:p>
      </dgm:t>
    </dgm:pt>
    <dgm:pt modelId="{98B3092F-47B7-460A-8944-84476E63F309}" type="pres">
      <dgm:prSet presAssocID="{347805B3-AE80-4DB7-96B6-191E8FCDFD23}" presName="Name0" presStyleCnt="0">
        <dgm:presLayoutVars>
          <dgm:dir/>
          <dgm:resizeHandles val="exact"/>
        </dgm:presLayoutVars>
      </dgm:prSet>
      <dgm:spPr/>
    </dgm:pt>
    <dgm:pt modelId="{98F77031-C225-4FEC-8F6A-728285B185BC}" type="pres">
      <dgm:prSet presAssocID="{A4382FED-4068-4EE2-AEDF-E254FC35575A}" presName="Name5" presStyleLbl="vennNode1" presStyleIdx="0" presStyleCnt="5">
        <dgm:presLayoutVars>
          <dgm:bulletEnabled val="1"/>
        </dgm:presLayoutVars>
      </dgm:prSet>
      <dgm:spPr/>
    </dgm:pt>
    <dgm:pt modelId="{E01B3F94-BD79-4C20-B539-6887600782E9}" type="pres">
      <dgm:prSet presAssocID="{B4B79DE1-27ED-4873-A6A4-86D3CA3A9895}" presName="space" presStyleCnt="0"/>
      <dgm:spPr/>
    </dgm:pt>
    <dgm:pt modelId="{E48D0C03-2681-42CA-8667-BF37DA3BD1A8}" type="pres">
      <dgm:prSet presAssocID="{A96281F3-ADE2-4EC6-98CD-A01F84628DAB}" presName="Name5" presStyleLbl="vennNode1" presStyleIdx="1" presStyleCnt="5">
        <dgm:presLayoutVars>
          <dgm:bulletEnabled val="1"/>
        </dgm:presLayoutVars>
      </dgm:prSet>
      <dgm:spPr/>
    </dgm:pt>
    <dgm:pt modelId="{CEC6B8C8-40E2-4050-BF35-477DC6BA9BA2}" type="pres">
      <dgm:prSet presAssocID="{1718A48F-9689-4C1B-827E-AD76BCCEB75B}" presName="space" presStyleCnt="0"/>
      <dgm:spPr/>
    </dgm:pt>
    <dgm:pt modelId="{0874F476-D017-4CA4-A2CC-4E987FF7FA09}" type="pres">
      <dgm:prSet presAssocID="{CFF5227A-08AA-452D-BAD8-4834F66C9652}" presName="Name5" presStyleLbl="vennNode1" presStyleIdx="2" presStyleCnt="5" custScaleX="100684">
        <dgm:presLayoutVars>
          <dgm:bulletEnabled val="1"/>
        </dgm:presLayoutVars>
      </dgm:prSet>
      <dgm:spPr/>
    </dgm:pt>
    <dgm:pt modelId="{C8B8BEEA-7096-4691-8304-75BFC2620DC0}" type="pres">
      <dgm:prSet presAssocID="{50314B5E-7CB2-49FD-8D9C-F2893F510568}" presName="space" presStyleCnt="0"/>
      <dgm:spPr/>
    </dgm:pt>
    <dgm:pt modelId="{D45E1738-55E8-455D-B5BB-1251ED8CD0BC}" type="pres">
      <dgm:prSet presAssocID="{6421C4E6-9B2C-4ACB-B41A-529A5AB74B75}" presName="Name5" presStyleLbl="vennNode1" presStyleIdx="3" presStyleCnt="5" custLinFactNeighborX="0">
        <dgm:presLayoutVars>
          <dgm:bulletEnabled val="1"/>
        </dgm:presLayoutVars>
      </dgm:prSet>
      <dgm:spPr/>
    </dgm:pt>
    <dgm:pt modelId="{6A7DE040-4864-4B61-A647-1A26DB54EBEF}" type="pres">
      <dgm:prSet presAssocID="{D358836C-39CD-443B-99F2-F47217E4A31D}" presName="space" presStyleCnt="0"/>
      <dgm:spPr/>
    </dgm:pt>
    <dgm:pt modelId="{4E14D1B0-E10A-40ED-9061-98495874E77B}" type="pres">
      <dgm:prSet presAssocID="{4997F591-738B-462A-8F4F-BE216CE480F6}" presName="Name5" presStyleLbl="vennNode1" presStyleIdx="4" presStyleCnt="5">
        <dgm:presLayoutVars>
          <dgm:bulletEnabled val="1"/>
        </dgm:presLayoutVars>
      </dgm:prSet>
      <dgm:spPr/>
    </dgm:pt>
  </dgm:ptLst>
  <dgm:cxnLst>
    <dgm:cxn modelId="{CC366D5B-FA22-4F72-97C4-088DE3873F7A}" type="presOf" srcId="{4997F591-738B-462A-8F4F-BE216CE480F6}" destId="{4E14D1B0-E10A-40ED-9061-98495874E77B}" srcOrd="0" destOrd="0" presId="urn:microsoft.com/office/officeart/2005/8/layout/venn3"/>
    <dgm:cxn modelId="{D8B44244-FBE4-46DE-BA00-B9F7CDE40122}" srcId="{347805B3-AE80-4DB7-96B6-191E8FCDFD23}" destId="{6421C4E6-9B2C-4ACB-B41A-529A5AB74B75}" srcOrd="3" destOrd="0" parTransId="{EB02B187-D0B7-4C1C-A56D-D15A8E67495B}" sibTransId="{D358836C-39CD-443B-99F2-F47217E4A31D}"/>
    <dgm:cxn modelId="{8B8BBF72-A341-4161-AF12-F4548CC3EBDF}" srcId="{347805B3-AE80-4DB7-96B6-191E8FCDFD23}" destId="{4997F591-738B-462A-8F4F-BE216CE480F6}" srcOrd="4" destOrd="0" parTransId="{2F37F62A-339C-4E0B-8C65-F3A48EEEF8BD}" sibTransId="{36F35BAF-360A-4668-BBF0-B9CBCF941107}"/>
    <dgm:cxn modelId="{299BDD75-C73F-47DD-A2A3-E3A713F76B8D}" srcId="{347805B3-AE80-4DB7-96B6-191E8FCDFD23}" destId="{A4382FED-4068-4EE2-AEDF-E254FC35575A}" srcOrd="0" destOrd="0" parTransId="{AEA50D96-BF1B-4332-A68E-63A9B5A7DBE6}" sibTransId="{B4B79DE1-27ED-4873-A6A4-86D3CA3A9895}"/>
    <dgm:cxn modelId="{BF32088C-4275-486B-85C5-371F58BBBB51}" srcId="{347805B3-AE80-4DB7-96B6-191E8FCDFD23}" destId="{A96281F3-ADE2-4EC6-98CD-A01F84628DAB}" srcOrd="1" destOrd="0" parTransId="{4F8BFE51-ABD3-4E76-96F7-9642EC34EECF}" sibTransId="{1718A48F-9689-4C1B-827E-AD76BCCEB75B}"/>
    <dgm:cxn modelId="{EF39C9A2-4E29-4DF5-BD62-579340C6E390}" type="presOf" srcId="{347805B3-AE80-4DB7-96B6-191E8FCDFD23}" destId="{98B3092F-47B7-460A-8944-84476E63F309}" srcOrd="0" destOrd="0" presId="urn:microsoft.com/office/officeart/2005/8/layout/venn3"/>
    <dgm:cxn modelId="{DDE9F4AC-30BF-470F-A688-F8FF3F1C5603}" type="presOf" srcId="{A96281F3-ADE2-4EC6-98CD-A01F84628DAB}" destId="{E48D0C03-2681-42CA-8667-BF37DA3BD1A8}" srcOrd="0" destOrd="0" presId="urn:microsoft.com/office/officeart/2005/8/layout/venn3"/>
    <dgm:cxn modelId="{CF7FABC2-883E-42A9-9971-FA3A90835FE6}" srcId="{347805B3-AE80-4DB7-96B6-191E8FCDFD23}" destId="{CFF5227A-08AA-452D-BAD8-4834F66C9652}" srcOrd="2" destOrd="0" parTransId="{95422FCF-6D51-46A9-B731-8B7C02463367}" sibTransId="{50314B5E-7CB2-49FD-8D9C-F2893F510568}"/>
    <dgm:cxn modelId="{CE4CFADB-0191-4A9A-9071-A505CE9D5123}" type="presOf" srcId="{A4382FED-4068-4EE2-AEDF-E254FC35575A}" destId="{98F77031-C225-4FEC-8F6A-728285B185BC}" srcOrd="0" destOrd="0" presId="urn:microsoft.com/office/officeart/2005/8/layout/venn3"/>
    <dgm:cxn modelId="{6CC5E5E7-61F2-446F-A859-25FAE2CDA356}" type="presOf" srcId="{6421C4E6-9B2C-4ACB-B41A-529A5AB74B75}" destId="{D45E1738-55E8-455D-B5BB-1251ED8CD0BC}" srcOrd="0" destOrd="0" presId="urn:microsoft.com/office/officeart/2005/8/layout/venn3"/>
    <dgm:cxn modelId="{635489EA-755E-4B4A-907E-09E436332FB2}" type="presOf" srcId="{CFF5227A-08AA-452D-BAD8-4834F66C9652}" destId="{0874F476-D017-4CA4-A2CC-4E987FF7FA09}" srcOrd="0" destOrd="0" presId="urn:microsoft.com/office/officeart/2005/8/layout/venn3"/>
    <dgm:cxn modelId="{71B093F7-8B03-4730-8F17-35177EC3BD57}" type="presParOf" srcId="{98B3092F-47B7-460A-8944-84476E63F309}" destId="{98F77031-C225-4FEC-8F6A-728285B185BC}" srcOrd="0" destOrd="0" presId="urn:microsoft.com/office/officeart/2005/8/layout/venn3"/>
    <dgm:cxn modelId="{C0E39C73-6058-4142-9154-FE9B003F0FBA}" type="presParOf" srcId="{98B3092F-47B7-460A-8944-84476E63F309}" destId="{E01B3F94-BD79-4C20-B539-6887600782E9}" srcOrd="1" destOrd="0" presId="urn:microsoft.com/office/officeart/2005/8/layout/venn3"/>
    <dgm:cxn modelId="{A472AC1B-EF62-49BE-AB30-D8C412AB0341}" type="presParOf" srcId="{98B3092F-47B7-460A-8944-84476E63F309}" destId="{E48D0C03-2681-42CA-8667-BF37DA3BD1A8}" srcOrd="2" destOrd="0" presId="urn:microsoft.com/office/officeart/2005/8/layout/venn3"/>
    <dgm:cxn modelId="{79B3C57D-1B92-4D00-9C3E-B8B7F4EB2E25}" type="presParOf" srcId="{98B3092F-47B7-460A-8944-84476E63F309}" destId="{CEC6B8C8-40E2-4050-BF35-477DC6BA9BA2}" srcOrd="3" destOrd="0" presId="urn:microsoft.com/office/officeart/2005/8/layout/venn3"/>
    <dgm:cxn modelId="{4A5B7CAD-BCA9-43AC-B271-833B57C2BECF}" type="presParOf" srcId="{98B3092F-47B7-460A-8944-84476E63F309}" destId="{0874F476-D017-4CA4-A2CC-4E987FF7FA09}" srcOrd="4" destOrd="0" presId="urn:microsoft.com/office/officeart/2005/8/layout/venn3"/>
    <dgm:cxn modelId="{511D34B9-E623-4315-B874-5155E283C870}" type="presParOf" srcId="{98B3092F-47B7-460A-8944-84476E63F309}" destId="{C8B8BEEA-7096-4691-8304-75BFC2620DC0}" srcOrd="5" destOrd="0" presId="urn:microsoft.com/office/officeart/2005/8/layout/venn3"/>
    <dgm:cxn modelId="{D6A9AA8B-236A-44EC-A78F-C3C815110F25}" type="presParOf" srcId="{98B3092F-47B7-460A-8944-84476E63F309}" destId="{D45E1738-55E8-455D-B5BB-1251ED8CD0BC}" srcOrd="6" destOrd="0" presId="urn:microsoft.com/office/officeart/2005/8/layout/venn3"/>
    <dgm:cxn modelId="{607AA975-767F-448E-80BA-78951B322613}" type="presParOf" srcId="{98B3092F-47B7-460A-8944-84476E63F309}" destId="{6A7DE040-4864-4B61-A647-1A26DB54EBEF}" srcOrd="7" destOrd="0" presId="urn:microsoft.com/office/officeart/2005/8/layout/venn3"/>
    <dgm:cxn modelId="{B481D582-E0C8-4689-9B04-B9C201DD65E8}" type="presParOf" srcId="{98B3092F-47B7-460A-8944-84476E63F309}" destId="{4E14D1B0-E10A-40ED-9061-98495874E77B}"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363BFE-0383-4C2B-BC20-6629530D85D2}" type="doc">
      <dgm:prSet loTypeId="urn:microsoft.com/office/officeart/2005/8/layout/vList3" loCatId="list" qsTypeId="urn:microsoft.com/office/officeart/2005/8/quickstyle/simple1" qsCatId="simple" csTypeId="urn:microsoft.com/office/officeart/2005/8/colors/accent1_1" csCatId="accent1" phldr="1"/>
      <dgm:spPr/>
      <dgm:t>
        <a:bodyPr/>
        <a:lstStyle/>
        <a:p>
          <a:endParaRPr lang="en-GB"/>
        </a:p>
      </dgm:t>
    </dgm:pt>
    <dgm:pt modelId="{5CD55B76-E768-4B3A-A810-2E283E91946B}">
      <dgm:prSet phldrT="[Text]" custT="1"/>
      <dgm:spPr/>
      <dgm:t>
        <a:bodyPr/>
        <a:lstStyle/>
        <a:p>
          <a:r>
            <a:rPr lang="en-GB" sz="2100" dirty="0"/>
            <a:t>Taxes</a:t>
          </a:r>
        </a:p>
      </dgm:t>
    </dgm:pt>
    <dgm:pt modelId="{CEA88073-B8E0-4B87-B6B0-EB06DDA2575B}" type="parTrans" cxnId="{3181E121-44F2-4A5E-8FD1-C106AB55A0B6}">
      <dgm:prSet/>
      <dgm:spPr/>
      <dgm:t>
        <a:bodyPr/>
        <a:lstStyle/>
        <a:p>
          <a:endParaRPr lang="en-GB"/>
        </a:p>
      </dgm:t>
    </dgm:pt>
    <dgm:pt modelId="{DA2A8E45-1932-4631-BB6E-534FB5E5721F}" type="sibTrans" cxnId="{3181E121-44F2-4A5E-8FD1-C106AB55A0B6}">
      <dgm:prSet/>
      <dgm:spPr/>
      <dgm:t>
        <a:bodyPr/>
        <a:lstStyle/>
        <a:p>
          <a:endParaRPr lang="en-GB"/>
        </a:p>
      </dgm:t>
    </dgm:pt>
    <dgm:pt modelId="{42C698D0-A842-4778-91DF-A7B73BB64691}">
      <dgm:prSet phldrT="[Text]" custT="1"/>
      <dgm:spPr/>
      <dgm:t>
        <a:bodyPr/>
        <a:lstStyle/>
        <a:p>
          <a:r>
            <a:rPr lang="en-GB" sz="2100" dirty="0"/>
            <a:t>Single-payer centralisation</a:t>
          </a:r>
        </a:p>
      </dgm:t>
    </dgm:pt>
    <dgm:pt modelId="{89568F29-A282-4B38-8D04-B2D4E5CF73F9}" type="parTrans" cxnId="{BE59096C-E038-472A-8A73-8A95D72290AA}">
      <dgm:prSet/>
      <dgm:spPr/>
      <dgm:t>
        <a:bodyPr/>
        <a:lstStyle/>
        <a:p>
          <a:endParaRPr lang="en-GB"/>
        </a:p>
      </dgm:t>
    </dgm:pt>
    <dgm:pt modelId="{9E698DEF-398F-4716-9871-E6D4AD5C48B3}" type="sibTrans" cxnId="{BE59096C-E038-472A-8A73-8A95D72290AA}">
      <dgm:prSet/>
      <dgm:spPr/>
      <dgm:t>
        <a:bodyPr/>
        <a:lstStyle/>
        <a:p>
          <a:endParaRPr lang="en-GB"/>
        </a:p>
      </dgm:t>
    </dgm:pt>
    <dgm:pt modelId="{BEF18058-8A6A-49E5-A6ED-F3C20BBC4791}">
      <dgm:prSet phldrT="[Text]" custT="1"/>
      <dgm:spPr/>
      <dgm:t>
        <a:bodyPr/>
        <a:lstStyle/>
        <a:p>
          <a:r>
            <a:rPr lang="en-GB" sz="2100" dirty="0"/>
            <a:t>Universal Coverage guarantee</a:t>
          </a:r>
        </a:p>
      </dgm:t>
    </dgm:pt>
    <dgm:pt modelId="{CD834326-38C6-4421-9653-29B8D6BFE25F}" type="parTrans" cxnId="{06163346-0F5F-4000-80DF-E690E5C8822D}">
      <dgm:prSet/>
      <dgm:spPr/>
      <dgm:t>
        <a:bodyPr/>
        <a:lstStyle/>
        <a:p>
          <a:endParaRPr lang="en-GB"/>
        </a:p>
      </dgm:t>
    </dgm:pt>
    <dgm:pt modelId="{332D66DD-A814-481B-BF4F-B24EBDCC882B}" type="sibTrans" cxnId="{06163346-0F5F-4000-80DF-E690E5C8822D}">
      <dgm:prSet/>
      <dgm:spPr/>
      <dgm:t>
        <a:bodyPr/>
        <a:lstStyle/>
        <a:p>
          <a:endParaRPr lang="en-GB"/>
        </a:p>
      </dgm:t>
    </dgm:pt>
    <dgm:pt modelId="{9A1A57D1-02D8-4C53-A75D-3BF5B035B249}">
      <dgm:prSet custT="1"/>
      <dgm:spPr/>
      <dgm:t>
        <a:bodyPr/>
        <a:lstStyle/>
        <a:p>
          <a:r>
            <a:rPr lang="en-GB" sz="2100" dirty="0"/>
            <a:t>Government as gatekeeper</a:t>
          </a:r>
        </a:p>
      </dgm:t>
    </dgm:pt>
    <dgm:pt modelId="{C41DFC93-E05F-47DD-B688-9F4609357354}" type="parTrans" cxnId="{AD7C5B33-201B-4786-B4D2-6DB7F7AAE082}">
      <dgm:prSet/>
      <dgm:spPr/>
      <dgm:t>
        <a:bodyPr/>
        <a:lstStyle/>
        <a:p>
          <a:endParaRPr lang="en-GB"/>
        </a:p>
      </dgm:t>
    </dgm:pt>
    <dgm:pt modelId="{A7489F52-C5BD-49AF-9BA7-FC360FEA88E4}" type="sibTrans" cxnId="{AD7C5B33-201B-4786-B4D2-6DB7F7AAE082}">
      <dgm:prSet/>
      <dgm:spPr/>
      <dgm:t>
        <a:bodyPr/>
        <a:lstStyle/>
        <a:p>
          <a:endParaRPr lang="en-GB"/>
        </a:p>
      </dgm:t>
    </dgm:pt>
    <dgm:pt modelId="{8EC11416-540A-4784-8601-D96134822876}">
      <dgm:prSet custT="1"/>
      <dgm:spPr/>
      <dgm:t>
        <a:bodyPr/>
        <a:lstStyle/>
        <a:p>
          <a:r>
            <a:rPr lang="en-GB" sz="2100" dirty="0"/>
            <a:t>Public providers as backbone</a:t>
          </a:r>
        </a:p>
      </dgm:t>
    </dgm:pt>
    <dgm:pt modelId="{D4C12943-B836-4A47-874F-CC8117FF2D53}" type="parTrans" cxnId="{A6614E21-A16C-4552-8FDA-F61991FF818C}">
      <dgm:prSet/>
      <dgm:spPr/>
      <dgm:t>
        <a:bodyPr/>
        <a:lstStyle/>
        <a:p>
          <a:endParaRPr lang="en-GB"/>
        </a:p>
      </dgm:t>
    </dgm:pt>
    <dgm:pt modelId="{D0465E0B-BBCB-4AED-9547-DD4338784394}" type="sibTrans" cxnId="{A6614E21-A16C-4552-8FDA-F61991FF818C}">
      <dgm:prSet/>
      <dgm:spPr/>
      <dgm:t>
        <a:bodyPr/>
        <a:lstStyle/>
        <a:p>
          <a:endParaRPr lang="en-GB"/>
        </a:p>
      </dgm:t>
    </dgm:pt>
    <dgm:pt modelId="{2E74397E-3744-493B-A0BA-338B829463F4}">
      <dgm:prSet custT="1"/>
      <dgm:spPr/>
      <dgm:t>
        <a:bodyPr/>
        <a:lstStyle/>
        <a:p>
          <a:pPr algn="l"/>
          <a:r>
            <a:rPr lang="en-GB" sz="2000" dirty="0"/>
            <a:t>Access based on needs, not ability to pay</a:t>
          </a:r>
        </a:p>
      </dgm:t>
    </dgm:pt>
    <dgm:pt modelId="{834D8346-33AE-4FDF-AE86-2B0B845E6F48}" type="parTrans" cxnId="{C32AB754-3007-48CC-B0C6-A86FB64F0982}">
      <dgm:prSet/>
      <dgm:spPr/>
      <dgm:t>
        <a:bodyPr/>
        <a:lstStyle/>
        <a:p>
          <a:endParaRPr lang="en-GB"/>
        </a:p>
      </dgm:t>
    </dgm:pt>
    <dgm:pt modelId="{9516D965-B679-4449-A171-0AE172AE3F0A}" type="sibTrans" cxnId="{C32AB754-3007-48CC-B0C6-A86FB64F0982}">
      <dgm:prSet/>
      <dgm:spPr/>
      <dgm:t>
        <a:bodyPr/>
        <a:lstStyle/>
        <a:p>
          <a:endParaRPr lang="en-GB"/>
        </a:p>
      </dgm:t>
    </dgm:pt>
    <dgm:pt modelId="{391D6055-F6B0-42D3-9159-E404E6F6B63C}" type="pres">
      <dgm:prSet presAssocID="{C4363BFE-0383-4C2B-BC20-6629530D85D2}" presName="linearFlow" presStyleCnt="0">
        <dgm:presLayoutVars>
          <dgm:dir/>
          <dgm:resizeHandles val="exact"/>
        </dgm:presLayoutVars>
      </dgm:prSet>
      <dgm:spPr/>
    </dgm:pt>
    <dgm:pt modelId="{FC50744D-E2FE-4145-86D3-9D9893CE7754}" type="pres">
      <dgm:prSet presAssocID="{5CD55B76-E768-4B3A-A810-2E283E91946B}" presName="composite" presStyleCnt="0"/>
      <dgm:spPr/>
    </dgm:pt>
    <dgm:pt modelId="{1364E25F-BB7A-43FA-AFF6-C03A049A501B}" type="pres">
      <dgm:prSet presAssocID="{5CD55B76-E768-4B3A-A810-2E283E91946B}" presName="imgShp" presStyleLbl="fgImgPlac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l="-7000" r="-7000"/>
          </a:stretch>
        </a:blipFill>
      </dgm:spPr>
    </dgm:pt>
    <dgm:pt modelId="{15E7AABB-C383-48CA-8480-C9FB9049E130}" type="pres">
      <dgm:prSet presAssocID="{5CD55B76-E768-4B3A-A810-2E283E91946B}" presName="txShp" presStyleLbl="node1" presStyleIdx="0" presStyleCnt="6">
        <dgm:presLayoutVars>
          <dgm:bulletEnabled val="1"/>
        </dgm:presLayoutVars>
      </dgm:prSet>
      <dgm:spPr/>
    </dgm:pt>
    <dgm:pt modelId="{09028493-46E3-4CE2-88E7-8A6D2AC8D825}" type="pres">
      <dgm:prSet presAssocID="{DA2A8E45-1932-4631-BB6E-534FB5E5721F}" presName="spacing" presStyleCnt="0"/>
      <dgm:spPr/>
    </dgm:pt>
    <dgm:pt modelId="{86F36715-6952-4B43-A4D2-04E2B1F59E72}" type="pres">
      <dgm:prSet presAssocID="{42C698D0-A842-4778-91DF-A7B73BB64691}" presName="composite" presStyleCnt="0"/>
      <dgm:spPr/>
    </dgm:pt>
    <dgm:pt modelId="{E2CF136B-7C16-4CE0-B96D-9952609F82C8}" type="pres">
      <dgm:prSet presAssocID="{42C698D0-A842-4778-91DF-A7B73BB64691}" presName="imgShp" presStyleLbl="fgImgPlace1" presStyleIdx="1" presStyleCnt="6"/>
      <dgm:spPr>
        <a:blipFill>
          <a:blip xmlns:r="http://schemas.openxmlformats.org/officeDocument/2006/relationships" r:embed="rId2">
            <a:extLst>
              <a:ext uri="{28A0092B-C50C-407E-A947-70E740481C1C}">
                <a14:useLocalDpi xmlns:a14="http://schemas.microsoft.com/office/drawing/2010/main" val="0"/>
              </a:ext>
            </a:extLst>
          </a:blip>
          <a:srcRect/>
          <a:stretch>
            <a:fillRect l="-88000" r="-88000"/>
          </a:stretch>
        </a:blipFill>
      </dgm:spPr>
    </dgm:pt>
    <dgm:pt modelId="{8B12B2DB-E251-4EE1-B0E1-14BF7E611830}" type="pres">
      <dgm:prSet presAssocID="{42C698D0-A842-4778-91DF-A7B73BB64691}" presName="txShp" presStyleLbl="node1" presStyleIdx="1" presStyleCnt="6">
        <dgm:presLayoutVars>
          <dgm:bulletEnabled val="1"/>
        </dgm:presLayoutVars>
      </dgm:prSet>
      <dgm:spPr/>
    </dgm:pt>
    <dgm:pt modelId="{D717D173-FD34-4C17-857D-2A822063533F}" type="pres">
      <dgm:prSet presAssocID="{9E698DEF-398F-4716-9871-E6D4AD5C48B3}" presName="spacing" presStyleCnt="0"/>
      <dgm:spPr/>
    </dgm:pt>
    <dgm:pt modelId="{F0F8BDDE-388E-4A1E-B1A7-417332573E99}" type="pres">
      <dgm:prSet presAssocID="{BEF18058-8A6A-49E5-A6ED-F3C20BBC4791}" presName="composite" presStyleCnt="0"/>
      <dgm:spPr/>
    </dgm:pt>
    <dgm:pt modelId="{739F9C35-5AD3-451B-9D48-7F9B603983DC}" type="pres">
      <dgm:prSet presAssocID="{BEF18058-8A6A-49E5-A6ED-F3C20BBC4791}" presName="imgShp" presStyleLbl="fgImgPlace1" presStyleIdx="2" presStyleCnt="6"/>
      <dgm:spPr>
        <a:blipFill>
          <a:blip xmlns:r="http://schemas.openxmlformats.org/officeDocument/2006/relationships" r:embed="rId3">
            <a:extLst>
              <a:ext uri="{28A0092B-C50C-407E-A947-70E740481C1C}">
                <a14:useLocalDpi xmlns:a14="http://schemas.microsoft.com/office/drawing/2010/main" val="0"/>
              </a:ext>
            </a:extLst>
          </a:blip>
          <a:srcRect/>
          <a:stretch>
            <a:fillRect l="-36000" r="-36000"/>
          </a:stretch>
        </a:blipFill>
      </dgm:spPr>
    </dgm:pt>
    <dgm:pt modelId="{5E0F209E-6325-4054-8330-25D73959258E}" type="pres">
      <dgm:prSet presAssocID="{BEF18058-8A6A-49E5-A6ED-F3C20BBC4791}" presName="txShp" presStyleLbl="node1" presStyleIdx="2" presStyleCnt="6">
        <dgm:presLayoutVars>
          <dgm:bulletEnabled val="1"/>
        </dgm:presLayoutVars>
      </dgm:prSet>
      <dgm:spPr/>
    </dgm:pt>
    <dgm:pt modelId="{F110823F-BB16-4A6E-9460-35AC1207824F}" type="pres">
      <dgm:prSet presAssocID="{332D66DD-A814-481B-BF4F-B24EBDCC882B}" presName="spacing" presStyleCnt="0"/>
      <dgm:spPr/>
    </dgm:pt>
    <dgm:pt modelId="{9D2EA996-7288-4043-9F29-6AFCF426B9EC}" type="pres">
      <dgm:prSet presAssocID="{9A1A57D1-02D8-4C53-A75D-3BF5B035B249}" presName="composite" presStyleCnt="0"/>
      <dgm:spPr/>
    </dgm:pt>
    <dgm:pt modelId="{022E2A51-7670-4C86-A2B4-56FDC4FD9BB0}" type="pres">
      <dgm:prSet presAssocID="{9A1A57D1-02D8-4C53-A75D-3BF5B035B249}" presName="imgShp" presStyleLbl="fgImgPlace1" presStyleIdx="3" presStyleCnt="6"/>
      <dgm:spPr>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dgm:spPr>
    </dgm:pt>
    <dgm:pt modelId="{4D308C6F-5AAB-40A6-83B8-85A4D6C802C0}" type="pres">
      <dgm:prSet presAssocID="{9A1A57D1-02D8-4C53-A75D-3BF5B035B249}" presName="txShp" presStyleLbl="node1" presStyleIdx="3" presStyleCnt="6">
        <dgm:presLayoutVars>
          <dgm:bulletEnabled val="1"/>
        </dgm:presLayoutVars>
      </dgm:prSet>
      <dgm:spPr/>
    </dgm:pt>
    <dgm:pt modelId="{485C59B2-1C14-4F20-B2EC-AC0FC995DFC8}" type="pres">
      <dgm:prSet presAssocID="{A7489F52-C5BD-49AF-9BA7-FC360FEA88E4}" presName="spacing" presStyleCnt="0"/>
      <dgm:spPr/>
    </dgm:pt>
    <dgm:pt modelId="{B1FA0AAC-679C-4E6A-85E7-CE5A0E07EA17}" type="pres">
      <dgm:prSet presAssocID="{8EC11416-540A-4784-8601-D96134822876}" presName="composite" presStyleCnt="0"/>
      <dgm:spPr/>
    </dgm:pt>
    <dgm:pt modelId="{F977A9E8-68EE-4DCF-B561-D5B8F12C709B}" type="pres">
      <dgm:prSet presAssocID="{8EC11416-540A-4784-8601-D96134822876}" presName="imgShp" presStyleLbl="fgImgPlace1" presStyleIdx="4" presStyleCnt="6"/>
      <dgm:spPr>
        <a:blipFill>
          <a:blip xmlns:r="http://schemas.openxmlformats.org/officeDocument/2006/relationships" r:embed="rId5">
            <a:extLst>
              <a:ext uri="{28A0092B-C50C-407E-A947-70E740481C1C}">
                <a14:useLocalDpi xmlns:a14="http://schemas.microsoft.com/office/drawing/2010/main" val="0"/>
              </a:ext>
            </a:extLst>
          </a:blip>
          <a:srcRect/>
          <a:stretch>
            <a:fillRect l="-13000" r="-13000"/>
          </a:stretch>
        </a:blipFill>
      </dgm:spPr>
    </dgm:pt>
    <dgm:pt modelId="{FF8F0F38-84E1-4981-BEDC-E789FDCAE00A}" type="pres">
      <dgm:prSet presAssocID="{8EC11416-540A-4784-8601-D96134822876}" presName="txShp" presStyleLbl="node1" presStyleIdx="4" presStyleCnt="6">
        <dgm:presLayoutVars>
          <dgm:bulletEnabled val="1"/>
        </dgm:presLayoutVars>
      </dgm:prSet>
      <dgm:spPr/>
    </dgm:pt>
    <dgm:pt modelId="{1113BF45-2199-414A-A6AA-88DB979D6200}" type="pres">
      <dgm:prSet presAssocID="{D0465E0B-BBCB-4AED-9547-DD4338784394}" presName="spacing" presStyleCnt="0"/>
      <dgm:spPr/>
    </dgm:pt>
    <dgm:pt modelId="{C3558FFD-3DF9-4CBE-92EC-005F4260CA21}" type="pres">
      <dgm:prSet presAssocID="{2E74397E-3744-493B-A0BA-338B829463F4}" presName="composite" presStyleCnt="0"/>
      <dgm:spPr/>
    </dgm:pt>
    <dgm:pt modelId="{7593A728-2FBC-4931-B0FA-69EFECF65F79}" type="pres">
      <dgm:prSet presAssocID="{2E74397E-3744-493B-A0BA-338B829463F4}" presName="imgShp" presStyleLbl="fgImgPlace1" presStyleIdx="5" presStyleCnt="6"/>
      <dgm:spPr>
        <a:blipFill>
          <a:blip xmlns:r="http://schemas.openxmlformats.org/officeDocument/2006/relationships" r:embed="rId6">
            <a:extLst>
              <a:ext uri="{28A0092B-C50C-407E-A947-70E740481C1C}">
                <a14:useLocalDpi xmlns:a14="http://schemas.microsoft.com/office/drawing/2010/main" val="0"/>
              </a:ext>
            </a:extLst>
          </a:blip>
          <a:srcRect/>
          <a:stretch>
            <a:fillRect l="-45000" r="-45000"/>
          </a:stretch>
        </a:blipFill>
      </dgm:spPr>
    </dgm:pt>
    <dgm:pt modelId="{75FE2EAE-7368-4F8B-9035-C9BFB255E53C}" type="pres">
      <dgm:prSet presAssocID="{2E74397E-3744-493B-A0BA-338B829463F4}" presName="txShp" presStyleLbl="node1" presStyleIdx="5" presStyleCnt="6">
        <dgm:presLayoutVars>
          <dgm:bulletEnabled val="1"/>
        </dgm:presLayoutVars>
      </dgm:prSet>
      <dgm:spPr/>
    </dgm:pt>
  </dgm:ptLst>
  <dgm:cxnLst>
    <dgm:cxn modelId="{86F6630B-9244-425A-A149-CA144F3E23FD}" type="presOf" srcId="{5CD55B76-E768-4B3A-A810-2E283E91946B}" destId="{15E7AABB-C383-48CA-8480-C9FB9049E130}" srcOrd="0" destOrd="0" presId="urn:microsoft.com/office/officeart/2005/8/layout/vList3"/>
    <dgm:cxn modelId="{A6614E21-A16C-4552-8FDA-F61991FF818C}" srcId="{C4363BFE-0383-4C2B-BC20-6629530D85D2}" destId="{8EC11416-540A-4784-8601-D96134822876}" srcOrd="4" destOrd="0" parTransId="{D4C12943-B836-4A47-874F-CC8117FF2D53}" sibTransId="{D0465E0B-BBCB-4AED-9547-DD4338784394}"/>
    <dgm:cxn modelId="{3181E121-44F2-4A5E-8FD1-C106AB55A0B6}" srcId="{C4363BFE-0383-4C2B-BC20-6629530D85D2}" destId="{5CD55B76-E768-4B3A-A810-2E283E91946B}" srcOrd="0" destOrd="0" parTransId="{CEA88073-B8E0-4B87-B6B0-EB06DDA2575B}" sibTransId="{DA2A8E45-1932-4631-BB6E-534FB5E5721F}"/>
    <dgm:cxn modelId="{BE33AA28-4733-4906-8926-3A98D6BE5EB8}" type="presOf" srcId="{42C698D0-A842-4778-91DF-A7B73BB64691}" destId="{8B12B2DB-E251-4EE1-B0E1-14BF7E611830}" srcOrd="0" destOrd="0" presId="urn:microsoft.com/office/officeart/2005/8/layout/vList3"/>
    <dgm:cxn modelId="{AD7C5B33-201B-4786-B4D2-6DB7F7AAE082}" srcId="{C4363BFE-0383-4C2B-BC20-6629530D85D2}" destId="{9A1A57D1-02D8-4C53-A75D-3BF5B035B249}" srcOrd="3" destOrd="0" parTransId="{C41DFC93-E05F-47DD-B688-9F4609357354}" sibTransId="{A7489F52-C5BD-49AF-9BA7-FC360FEA88E4}"/>
    <dgm:cxn modelId="{06163346-0F5F-4000-80DF-E690E5C8822D}" srcId="{C4363BFE-0383-4C2B-BC20-6629530D85D2}" destId="{BEF18058-8A6A-49E5-A6ED-F3C20BBC4791}" srcOrd="2" destOrd="0" parTransId="{CD834326-38C6-4421-9653-29B8D6BFE25F}" sibTransId="{332D66DD-A814-481B-BF4F-B24EBDCC882B}"/>
    <dgm:cxn modelId="{BE59096C-E038-472A-8A73-8A95D72290AA}" srcId="{C4363BFE-0383-4C2B-BC20-6629530D85D2}" destId="{42C698D0-A842-4778-91DF-A7B73BB64691}" srcOrd="1" destOrd="0" parTransId="{89568F29-A282-4B38-8D04-B2D4E5CF73F9}" sibTransId="{9E698DEF-398F-4716-9871-E6D4AD5C48B3}"/>
    <dgm:cxn modelId="{C32AB754-3007-48CC-B0C6-A86FB64F0982}" srcId="{C4363BFE-0383-4C2B-BC20-6629530D85D2}" destId="{2E74397E-3744-493B-A0BA-338B829463F4}" srcOrd="5" destOrd="0" parTransId="{834D8346-33AE-4FDF-AE86-2B0B845E6F48}" sibTransId="{9516D965-B679-4449-A171-0AE172AE3F0A}"/>
    <dgm:cxn modelId="{147D4C75-69EF-49F1-9AA4-5220C1FA761B}" type="presOf" srcId="{8EC11416-540A-4784-8601-D96134822876}" destId="{FF8F0F38-84E1-4981-BEDC-E789FDCAE00A}" srcOrd="0" destOrd="0" presId="urn:microsoft.com/office/officeart/2005/8/layout/vList3"/>
    <dgm:cxn modelId="{10F2D48C-D08E-4653-B18B-0479564E4637}" type="presOf" srcId="{9A1A57D1-02D8-4C53-A75D-3BF5B035B249}" destId="{4D308C6F-5AAB-40A6-83B8-85A4D6C802C0}" srcOrd="0" destOrd="0" presId="urn:microsoft.com/office/officeart/2005/8/layout/vList3"/>
    <dgm:cxn modelId="{660F13B5-3856-4672-86FE-8EF39E0C83CF}" type="presOf" srcId="{C4363BFE-0383-4C2B-BC20-6629530D85D2}" destId="{391D6055-F6B0-42D3-9159-E404E6F6B63C}" srcOrd="0" destOrd="0" presId="urn:microsoft.com/office/officeart/2005/8/layout/vList3"/>
    <dgm:cxn modelId="{419AE5BD-7B41-4BA8-ADAF-E05A4F830220}" type="presOf" srcId="{2E74397E-3744-493B-A0BA-338B829463F4}" destId="{75FE2EAE-7368-4F8B-9035-C9BFB255E53C}" srcOrd="0" destOrd="0" presId="urn:microsoft.com/office/officeart/2005/8/layout/vList3"/>
    <dgm:cxn modelId="{04E721F5-B738-4FF8-9E13-CE6201FC67CA}" type="presOf" srcId="{BEF18058-8A6A-49E5-A6ED-F3C20BBC4791}" destId="{5E0F209E-6325-4054-8330-25D73959258E}" srcOrd="0" destOrd="0" presId="urn:microsoft.com/office/officeart/2005/8/layout/vList3"/>
    <dgm:cxn modelId="{4A60BDD7-EB31-492A-B908-7FA7CB681449}" type="presParOf" srcId="{391D6055-F6B0-42D3-9159-E404E6F6B63C}" destId="{FC50744D-E2FE-4145-86D3-9D9893CE7754}" srcOrd="0" destOrd="0" presId="urn:microsoft.com/office/officeart/2005/8/layout/vList3"/>
    <dgm:cxn modelId="{6917E532-6ED4-4563-869D-0A25E7C99C3F}" type="presParOf" srcId="{FC50744D-E2FE-4145-86D3-9D9893CE7754}" destId="{1364E25F-BB7A-43FA-AFF6-C03A049A501B}" srcOrd="0" destOrd="0" presId="urn:microsoft.com/office/officeart/2005/8/layout/vList3"/>
    <dgm:cxn modelId="{3D516DA9-DC8E-4E85-AC57-8F252ADA5C2D}" type="presParOf" srcId="{FC50744D-E2FE-4145-86D3-9D9893CE7754}" destId="{15E7AABB-C383-48CA-8480-C9FB9049E130}" srcOrd="1" destOrd="0" presId="urn:microsoft.com/office/officeart/2005/8/layout/vList3"/>
    <dgm:cxn modelId="{C2C7AAA2-FCEE-4B80-A7A1-386F83EF87CF}" type="presParOf" srcId="{391D6055-F6B0-42D3-9159-E404E6F6B63C}" destId="{09028493-46E3-4CE2-88E7-8A6D2AC8D825}" srcOrd="1" destOrd="0" presId="urn:microsoft.com/office/officeart/2005/8/layout/vList3"/>
    <dgm:cxn modelId="{B95AC16E-271C-406D-8A51-E5AA4F585932}" type="presParOf" srcId="{391D6055-F6B0-42D3-9159-E404E6F6B63C}" destId="{86F36715-6952-4B43-A4D2-04E2B1F59E72}" srcOrd="2" destOrd="0" presId="urn:microsoft.com/office/officeart/2005/8/layout/vList3"/>
    <dgm:cxn modelId="{BA7010F6-76FC-4C81-8AC8-0EAC56DFFCED}" type="presParOf" srcId="{86F36715-6952-4B43-A4D2-04E2B1F59E72}" destId="{E2CF136B-7C16-4CE0-B96D-9952609F82C8}" srcOrd="0" destOrd="0" presId="urn:microsoft.com/office/officeart/2005/8/layout/vList3"/>
    <dgm:cxn modelId="{31642901-722D-4CB7-949E-47E4204DE13C}" type="presParOf" srcId="{86F36715-6952-4B43-A4D2-04E2B1F59E72}" destId="{8B12B2DB-E251-4EE1-B0E1-14BF7E611830}" srcOrd="1" destOrd="0" presId="urn:microsoft.com/office/officeart/2005/8/layout/vList3"/>
    <dgm:cxn modelId="{EDADD27D-CB61-4AE5-9895-7C525FE7DA4F}" type="presParOf" srcId="{391D6055-F6B0-42D3-9159-E404E6F6B63C}" destId="{D717D173-FD34-4C17-857D-2A822063533F}" srcOrd="3" destOrd="0" presId="urn:microsoft.com/office/officeart/2005/8/layout/vList3"/>
    <dgm:cxn modelId="{A16BEA3B-FE50-4E4F-B5CE-5DFB8D9185B8}" type="presParOf" srcId="{391D6055-F6B0-42D3-9159-E404E6F6B63C}" destId="{F0F8BDDE-388E-4A1E-B1A7-417332573E99}" srcOrd="4" destOrd="0" presId="urn:microsoft.com/office/officeart/2005/8/layout/vList3"/>
    <dgm:cxn modelId="{E038B284-609D-45C8-9FCF-E9F2489ACF0F}" type="presParOf" srcId="{F0F8BDDE-388E-4A1E-B1A7-417332573E99}" destId="{739F9C35-5AD3-451B-9D48-7F9B603983DC}" srcOrd="0" destOrd="0" presId="urn:microsoft.com/office/officeart/2005/8/layout/vList3"/>
    <dgm:cxn modelId="{6B46C506-9284-4C98-B373-796074CBB182}" type="presParOf" srcId="{F0F8BDDE-388E-4A1E-B1A7-417332573E99}" destId="{5E0F209E-6325-4054-8330-25D73959258E}" srcOrd="1" destOrd="0" presId="urn:microsoft.com/office/officeart/2005/8/layout/vList3"/>
    <dgm:cxn modelId="{0A63AAB2-F6DC-49FE-B570-22D94BE58429}" type="presParOf" srcId="{391D6055-F6B0-42D3-9159-E404E6F6B63C}" destId="{F110823F-BB16-4A6E-9460-35AC1207824F}" srcOrd="5" destOrd="0" presId="urn:microsoft.com/office/officeart/2005/8/layout/vList3"/>
    <dgm:cxn modelId="{7FCA32AD-B145-41D1-943A-C076BF4E4143}" type="presParOf" srcId="{391D6055-F6B0-42D3-9159-E404E6F6B63C}" destId="{9D2EA996-7288-4043-9F29-6AFCF426B9EC}" srcOrd="6" destOrd="0" presId="urn:microsoft.com/office/officeart/2005/8/layout/vList3"/>
    <dgm:cxn modelId="{1A5879CF-D284-453F-93E1-96D9450C60D2}" type="presParOf" srcId="{9D2EA996-7288-4043-9F29-6AFCF426B9EC}" destId="{022E2A51-7670-4C86-A2B4-56FDC4FD9BB0}" srcOrd="0" destOrd="0" presId="urn:microsoft.com/office/officeart/2005/8/layout/vList3"/>
    <dgm:cxn modelId="{46AFAE3E-D876-4DE1-8D12-D993878CDB64}" type="presParOf" srcId="{9D2EA996-7288-4043-9F29-6AFCF426B9EC}" destId="{4D308C6F-5AAB-40A6-83B8-85A4D6C802C0}" srcOrd="1" destOrd="0" presId="urn:microsoft.com/office/officeart/2005/8/layout/vList3"/>
    <dgm:cxn modelId="{3D985198-1315-4FC1-91F4-B74061184B3E}" type="presParOf" srcId="{391D6055-F6B0-42D3-9159-E404E6F6B63C}" destId="{485C59B2-1C14-4F20-B2EC-AC0FC995DFC8}" srcOrd="7" destOrd="0" presId="urn:microsoft.com/office/officeart/2005/8/layout/vList3"/>
    <dgm:cxn modelId="{22BA4EBB-E974-426F-BB61-6010EFD83676}" type="presParOf" srcId="{391D6055-F6B0-42D3-9159-E404E6F6B63C}" destId="{B1FA0AAC-679C-4E6A-85E7-CE5A0E07EA17}" srcOrd="8" destOrd="0" presId="urn:microsoft.com/office/officeart/2005/8/layout/vList3"/>
    <dgm:cxn modelId="{A471E7CD-18D6-4EC3-BBB9-51DB5DA0BC5F}" type="presParOf" srcId="{B1FA0AAC-679C-4E6A-85E7-CE5A0E07EA17}" destId="{F977A9E8-68EE-4DCF-B561-D5B8F12C709B}" srcOrd="0" destOrd="0" presId="urn:microsoft.com/office/officeart/2005/8/layout/vList3"/>
    <dgm:cxn modelId="{A8E56BB8-8691-48E6-AAE6-2035515BFEB0}" type="presParOf" srcId="{B1FA0AAC-679C-4E6A-85E7-CE5A0E07EA17}" destId="{FF8F0F38-84E1-4981-BEDC-E789FDCAE00A}" srcOrd="1" destOrd="0" presId="urn:microsoft.com/office/officeart/2005/8/layout/vList3"/>
    <dgm:cxn modelId="{053726F0-92FB-4299-8091-E62106F1B40E}" type="presParOf" srcId="{391D6055-F6B0-42D3-9159-E404E6F6B63C}" destId="{1113BF45-2199-414A-A6AA-88DB979D6200}" srcOrd="9" destOrd="0" presId="urn:microsoft.com/office/officeart/2005/8/layout/vList3"/>
    <dgm:cxn modelId="{FBBBC6D8-7667-4A2A-AF3B-C956B82B865D}" type="presParOf" srcId="{391D6055-F6B0-42D3-9159-E404E6F6B63C}" destId="{C3558FFD-3DF9-4CBE-92EC-005F4260CA21}" srcOrd="10" destOrd="0" presId="urn:microsoft.com/office/officeart/2005/8/layout/vList3"/>
    <dgm:cxn modelId="{14863CC3-5368-46BB-862E-B2F8626FFDB7}" type="presParOf" srcId="{C3558FFD-3DF9-4CBE-92EC-005F4260CA21}" destId="{7593A728-2FBC-4931-B0FA-69EFECF65F79}" srcOrd="0" destOrd="0" presId="urn:microsoft.com/office/officeart/2005/8/layout/vList3"/>
    <dgm:cxn modelId="{50D4B357-776D-4973-8737-00658B250F9D}" type="presParOf" srcId="{C3558FFD-3DF9-4CBE-92EC-005F4260CA21}" destId="{75FE2EAE-7368-4F8B-9035-C9BFB255E53C}"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DC1458-5F92-473D-88BC-1F6A011143B6}" type="doc">
      <dgm:prSet loTypeId="urn:microsoft.com/office/officeart/2005/8/layout/hierarchy3" loCatId="list" qsTypeId="urn:microsoft.com/office/officeart/2005/8/quickstyle/simple1" qsCatId="simple" csTypeId="urn:microsoft.com/office/officeart/2005/8/colors/accent0_1" csCatId="mainScheme" phldr="1"/>
      <dgm:spPr/>
      <dgm:t>
        <a:bodyPr/>
        <a:lstStyle/>
        <a:p>
          <a:endParaRPr lang="en-GB"/>
        </a:p>
      </dgm:t>
    </dgm:pt>
    <dgm:pt modelId="{E5A013FF-E9DA-44EB-9BA4-E6E83C5C172E}">
      <dgm:prSet phldrT="[Text]" custT="1"/>
      <dgm:spPr/>
      <dgm:t>
        <a:bodyPr/>
        <a:lstStyle/>
        <a:p>
          <a:r>
            <a:rPr lang="en-GB" sz="3600" dirty="0"/>
            <a:t>Strengths</a:t>
          </a:r>
        </a:p>
      </dgm:t>
    </dgm:pt>
    <dgm:pt modelId="{0CA9C94E-EB3F-4F71-BE8B-8B8278BD10EF}" type="parTrans" cxnId="{C933D234-2EF9-4FB7-8ABE-4C32855C4D1E}">
      <dgm:prSet/>
      <dgm:spPr/>
      <dgm:t>
        <a:bodyPr/>
        <a:lstStyle/>
        <a:p>
          <a:endParaRPr lang="en-GB" sz="1400"/>
        </a:p>
      </dgm:t>
    </dgm:pt>
    <dgm:pt modelId="{36D6DF3A-5D65-46C1-B6BE-ED1EC0D75B42}" type="sibTrans" cxnId="{C933D234-2EF9-4FB7-8ABE-4C32855C4D1E}">
      <dgm:prSet/>
      <dgm:spPr/>
      <dgm:t>
        <a:bodyPr/>
        <a:lstStyle/>
        <a:p>
          <a:endParaRPr lang="en-GB" sz="1400"/>
        </a:p>
      </dgm:t>
    </dgm:pt>
    <dgm:pt modelId="{2E99929F-4B39-4134-A0A0-2A2017D9F571}">
      <dgm:prSet phldrT="[Text]" custT="1"/>
      <dgm:spPr/>
      <dgm:t>
        <a:bodyPr/>
        <a:lstStyle/>
        <a:p>
          <a:r>
            <a:rPr lang="en-GB" sz="2000" dirty="0"/>
            <a:t>SOCIAL JUSTICE AND EQUITY</a:t>
          </a:r>
        </a:p>
      </dgm:t>
    </dgm:pt>
    <dgm:pt modelId="{8CFFDEBC-AAD5-4EA2-BF16-B433BB847C86}" type="parTrans" cxnId="{53286DB1-91A8-4025-A14A-1FE910BE419B}">
      <dgm:prSet/>
      <dgm:spPr/>
      <dgm:t>
        <a:bodyPr/>
        <a:lstStyle/>
        <a:p>
          <a:endParaRPr lang="en-GB" sz="1400"/>
        </a:p>
      </dgm:t>
    </dgm:pt>
    <dgm:pt modelId="{FF2A442A-0546-4501-BBBB-B868482CEFE0}" type="sibTrans" cxnId="{53286DB1-91A8-4025-A14A-1FE910BE419B}">
      <dgm:prSet/>
      <dgm:spPr/>
      <dgm:t>
        <a:bodyPr/>
        <a:lstStyle/>
        <a:p>
          <a:endParaRPr lang="en-GB" sz="1400"/>
        </a:p>
      </dgm:t>
    </dgm:pt>
    <dgm:pt modelId="{3663DB5F-7560-47BA-B781-43195E16533B}">
      <dgm:prSet phldrT="[Text]" custT="1"/>
      <dgm:spPr/>
      <dgm:t>
        <a:bodyPr/>
        <a:lstStyle/>
        <a:p>
          <a:r>
            <a:rPr lang="en-GB" sz="2000" dirty="0"/>
            <a:t>FINANCIAL SECURITY</a:t>
          </a:r>
        </a:p>
      </dgm:t>
    </dgm:pt>
    <dgm:pt modelId="{7CD8E29A-CAE4-4AD5-9CAB-4E6B21E5D397}" type="parTrans" cxnId="{3FD36C89-E092-45AA-A9CB-6279D5D8F994}">
      <dgm:prSet/>
      <dgm:spPr/>
      <dgm:t>
        <a:bodyPr/>
        <a:lstStyle/>
        <a:p>
          <a:endParaRPr lang="en-GB" sz="1400"/>
        </a:p>
      </dgm:t>
    </dgm:pt>
    <dgm:pt modelId="{17A8576F-19AB-4601-B71C-4DD8D089D2E4}" type="sibTrans" cxnId="{3FD36C89-E092-45AA-A9CB-6279D5D8F994}">
      <dgm:prSet/>
      <dgm:spPr/>
      <dgm:t>
        <a:bodyPr/>
        <a:lstStyle/>
        <a:p>
          <a:endParaRPr lang="en-GB" sz="1400"/>
        </a:p>
      </dgm:t>
    </dgm:pt>
    <dgm:pt modelId="{49FAADA2-6FA2-4755-AA87-AB3BD8012DA3}">
      <dgm:prSet phldrT="[Text]" custT="1"/>
      <dgm:spPr/>
      <dgm:t>
        <a:bodyPr/>
        <a:lstStyle/>
        <a:p>
          <a:r>
            <a:rPr lang="en-GB" sz="3600" dirty="0"/>
            <a:t>Challenges</a:t>
          </a:r>
        </a:p>
      </dgm:t>
    </dgm:pt>
    <dgm:pt modelId="{4F5E92E7-BD19-4C8E-933F-367BE784D701}" type="parTrans" cxnId="{FDC7B3E7-3E0A-45EC-A0AD-A4AD1437E5B2}">
      <dgm:prSet/>
      <dgm:spPr/>
      <dgm:t>
        <a:bodyPr/>
        <a:lstStyle/>
        <a:p>
          <a:endParaRPr lang="en-GB" sz="1400"/>
        </a:p>
      </dgm:t>
    </dgm:pt>
    <dgm:pt modelId="{30E56A41-0651-41E2-85DD-0C9BBCFA132F}" type="sibTrans" cxnId="{FDC7B3E7-3E0A-45EC-A0AD-A4AD1437E5B2}">
      <dgm:prSet/>
      <dgm:spPr/>
      <dgm:t>
        <a:bodyPr/>
        <a:lstStyle/>
        <a:p>
          <a:endParaRPr lang="en-GB" sz="1400"/>
        </a:p>
      </dgm:t>
    </dgm:pt>
    <dgm:pt modelId="{68296FA8-9994-4F8A-87BA-233E5BA206AC}">
      <dgm:prSet phldrT="[Text]" custT="1"/>
      <dgm:spPr/>
      <dgm:t>
        <a:bodyPr/>
        <a:lstStyle/>
        <a:p>
          <a:r>
            <a:rPr lang="en-GB" sz="2000" dirty="0"/>
            <a:t>RISING HEALTHCARE COSTS</a:t>
          </a:r>
        </a:p>
      </dgm:t>
    </dgm:pt>
    <dgm:pt modelId="{010D2C99-1EA9-4BCB-B47F-22440F49B1E7}" type="parTrans" cxnId="{3A96765F-D8CA-40A5-B9FC-EF01D6DC4A0C}">
      <dgm:prSet/>
      <dgm:spPr/>
      <dgm:t>
        <a:bodyPr/>
        <a:lstStyle/>
        <a:p>
          <a:endParaRPr lang="en-GB" sz="1400"/>
        </a:p>
      </dgm:t>
    </dgm:pt>
    <dgm:pt modelId="{693943CD-5ED5-4D31-9A78-020B80FCBD72}" type="sibTrans" cxnId="{3A96765F-D8CA-40A5-B9FC-EF01D6DC4A0C}">
      <dgm:prSet/>
      <dgm:spPr/>
      <dgm:t>
        <a:bodyPr/>
        <a:lstStyle/>
        <a:p>
          <a:endParaRPr lang="en-GB" sz="1400"/>
        </a:p>
      </dgm:t>
    </dgm:pt>
    <dgm:pt modelId="{3265EAEF-2341-43D5-9AA6-D3EABFEAD5DF}">
      <dgm:prSet phldrT="[Text]" custT="1"/>
      <dgm:spPr/>
      <dgm:t>
        <a:bodyPr/>
        <a:lstStyle/>
        <a:p>
          <a:r>
            <a:rPr lang="en-GB" sz="2000" dirty="0"/>
            <a:t>LIMITED CHOICE AND COMPETITION</a:t>
          </a:r>
        </a:p>
      </dgm:t>
    </dgm:pt>
    <dgm:pt modelId="{BC5E7595-E42D-483A-A64E-34FB3FB9D37D}" type="parTrans" cxnId="{1F62121E-F9FF-4BD4-842D-0BCE2A7BF790}">
      <dgm:prSet/>
      <dgm:spPr/>
      <dgm:t>
        <a:bodyPr/>
        <a:lstStyle/>
        <a:p>
          <a:endParaRPr lang="en-GB" sz="1400"/>
        </a:p>
      </dgm:t>
    </dgm:pt>
    <dgm:pt modelId="{B31434EA-B7F2-4807-B815-548FFC24E828}" type="sibTrans" cxnId="{1F62121E-F9FF-4BD4-842D-0BCE2A7BF790}">
      <dgm:prSet/>
      <dgm:spPr/>
      <dgm:t>
        <a:bodyPr/>
        <a:lstStyle/>
        <a:p>
          <a:endParaRPr lang="en-GB" sz="1400"/>
        </a:p>
      </dgm:t>
    </dgm:pt>
    <dgm:pt modelId="{DF877739-9DA6-4F44-9E7D-882130B28126}">
      <dgm:prSet/>
      <dgm:spPr/>
      <dgm:t>
        <a:bodyPr/>
        <a:lstStyle/>
        <a:p>
          <a:r>
            <a:rPr lang="en-GB"/>
            <a:t>STANDARDISED QUALITY and ACCESS</a:t>
          </a:r>
        </a:p>
      </dgm:t>
    </dgm:pt>
    <dgm:pt modelId="{00D3B0FA-1577-461C-80CD-A4A22F49E3D7}" type="parTrans" cxnId="{5B16052A-C1D2-4E90-B08B-5C8DBC508A90}">
      <dgm:prSet/>
      <dgm:spPr/>
      <dgm:t>
        <a:bodyPr/>
        <a:lstStyle/>
        <a:p>
          <a:endParaRPr lang="en-GB"/>
        </a:p>
      </dgm:t>
    </dgm:pt>
    <dgm:pt modelId="{B983EBD6-49A7-42DA-B060-6EF1BDDE3D0B}" type="sibTrans" cxnId="{5B16052A-C1D2-4E90-B08B-5C8DBC508A90}">
      <dgm:prSet/>
      <dgm:spPr/>
      <dgm:t>
        <a:bodyPr/>
        <a:lstStyle/>
        <a:p>
          <a:endParaRPr lang="en-GB"/>
        </a:p>
      </dgm:t>
    </dgm:pt>
    <dgm:pt modelId="{6337513C-16B5-4D99-8F09-1DF00ADEE25D}">
      <dgm:prSet/>
      <dgm:spPr/>
      <dgm:t>
        <a:bodyPr/>
        <a:lstStyle/>
        <a:p>
          <a:r>
            <a:rPr lang="en-GB" dirty="0"/>
            <a:t>POLITICAL SUSTAINABILITY</a:t>
          </a:r>
        </a:p>
      </dgm:t>
    </dgm:pt>
    <dgm:pt modelId="{02859D15-0E82-4396-BF0A-622CBF171C4D}" type="parTrans" cxnId="{FA051301-F107-42BB-9DA9-847944080509}">
      <dgm:prSet/>
      <dgm:spPr/>
      <dgm:t>
        <a:bodyPr/>
        <a:lstStyle/>
        <a:p>
          <a:endParaRPr lang="en-GB"/>
        </a:p>
      </dgm:t>
    </dgm:pt>
    <dgm:pt modelId="{AAD2C3D2-A259-4850-B384-FBF5C144E7F7}" type="sibTrans" cxnId="{FA051301-F107-42BB-9DA9-847944080509}">
      <dgm:prSet/>
      <dgm:spPr/>
      <dgm:t>
        <a:bodyPr/>
        <a:lstStyle/>
        <a:p>
          <a:endParaRPr lang="en-GB"/>
        </a:p>
      </dgm:t>
    </dgm:pt>
    <dgm:pt modelId="{6E24258B-6594-40C3-8F82-25E60CA88F35}" type="pres">
      <dgm:prSet presAssocID="{21DC1458-5F92-473D-88BC-1F6A011143B6}" presName="diagram" presStyleCnt="0">
        <dgm:presLayoutVars>
          <dgm:chPref val="1"/>
          <dgm:dir/>
          <dgm:animOne val="branch"/>
          <dgm:animLvl val="lvl"/>
          <dgm:resizeHandles/>
        </dgm:presLayoutVars>
      </dgm:prSet>
      <dgm:spPr/>
    </dgm:pt>
    <dgm:pt modelId="{C7EF6E05-4420-4A6F-BA8B-D9A4D8476F19}" type="pres">
      <dgm:prSet presAssocID="{E5A013FF-E9DA-44EB-9BA4-E6E83C5C172E}" presName="root" presStyleCnt="0"/>
      <dgm:spPr/>
    </dgm:pt>
    <dgm:pt modelId="{1D7D3F60-1AC6-4F60-BBF2-54A789ED137F}" type="pres">
      <dgm:prSet presAssocID="{E5A013FF-E9DA-44EB-9BA4-E6E83C5C172E}" presName="rootComposite" presStyleCnt="0"/>
      <dgm:spPr/>
    </dgm:pt>
    <dgm:pt modelId="{D387609C-E63E-4F52-A260-EE0A5FD59687}" type="pres">
      <dgm:prSet presAssocID="{E5A013FF-E9DA-44EB-9BA4-E6E83C5C172E}" presName="rootText" presStyleLbl="node1" presStyleIdx="0" presStyleCnt="2" custScaleX="124899"/>
      <dgm:spPr/>
    </dgm:pt>
    <dgm:pt modelId="{74A95B29-0653-4E02-9542-E734AAD2B708}" type="pres">
      <dgm:prSet presAssocID="{E5A013FF-E9DA-44EB-9BA4-E6E83C5C172E}" presName="rootConnector" presStyleLbl="node1" presStyleIdx="0" presStyleCnt="2"/>
      <dgm:spPr/>
    </dgm:pt>
    <dgm:pt modelId="{92999641-1536-4618-94D0-97579609B189}" type="pres">
      <dgm:prSet presAssocID="{E5A013FF-E9DA-44EB-9BA4-E6E83C5C172E}" presName="childShape" presStyleCnt="0"/>
      <dgm:spPr/>
    </dgm:pt>
    <dgm:pt modelId="{B46AD5DC-B55F-48C5-B8DC-526B736E18A4}" type="pres">
      <dgm:prSet presAssocID="{8CFFDEBC-AAD5-4EA2-BF16-B433BB847C86}" presName="Name13" presStyleLbl="parChTrans1D2" presStyleIdx="0" presStyleCnt="6"/>
      <dgm:spPr/>
    </dgm:pt>
    <dgm:pt modelId="{464837AF-624B-4B85-B9F9-11F317062612}" type="pres">
      <dgm:prSet presAssocID="{2E99929F-4B39-4134-A0A0-2A2017D9F571}" presName="childText" presStyleLbl="bgAcc1" presStyleIdx="0" presStyleCnt="6" custScaleX="128649">
        <dgm:presLayoutVars>
          <dgm:bulletEnabled val="1"/>
        </dgm:presLayoutVars>
      </dgm:prSet>
      <dgm:spPr/>
    </dgm:pt>
    <dgm:pt modelId="{E98EC241-74CB-469D-BC63-50D8221FFDD4}" type="pres">
      <dgm:prSet presAssocID="{7CD8E29A-CAE4-4AD5-9CAB-4E6B21E5D397}" presName="Name13" presStyleLbl="parChTrans1D2" presStyleIdx="1" presStyleCnt="6"/>
      <dgm:spPr/>
    </dgm:pt>
    <dgm:pt modelId="{1DEB642D-A9E3-41B0-9897-BB16465B7DF0}" type="pres">
      <dgm:prSet presAssocID="{3663DB5F-7560-47BA-B781-43195E16533B}" presName="childText" presStyleLbl="bgAcc1" presStyleIdx="1" presStyleCnt="6" custScaleX="128649">
        <dgm:presLayoutVars>
          <dgm:bulletEnabled val="1"/>
        </dgm:presLayoutVars>
      </dgm:prSet>
      <dgm:spPr/>
    </dgm:pt>
    <dgm:pt modelId="{633CEB32-16A9-46C5-83D4-88D3DBAFA7CE}" type="pres">
      <dgm:prSet presAssocID="{00D3B0FA-1577-461C-80CD-A4A22F49E3D7}" presName="Name13" presStyleLbl="parChTrans1D2" presStyleIdx="2" presStyleCnt="6"/>
      <dgm:spPr/>
    </dgm:pt>
    <dgm:pt modelId="{B49BA9F8-692B-4494-BBE6-1F7F910B28AE}" type="pres">
      <dgm:prSet presAssocID="{DF877739-9DA6-4F44-9E7D-882130B28126}" presName="childText" presStyleLbl="bgAcc1" presStyleIdx="2" presStyleCnt="6" custScaleX="128649">
        <dgm:presLayoutVars>
          <dgm:bulletEnabled val="1"/>
        </dgm:presLayoutVars>
      </dgm:prSet>
      <dgm:spPr/>
    </dgm:pt>
    <dgm:pt modelId="{E25228D3-026D-417F-8835-2730E7C8984E}" type="pres">
      <dgm:prSet presAssocID="{49FAADA2-6FA2-4755-AA87-AB3BD8012DA3}" presName="root" presStyleCnt="0"/>
      <dgm:spPr/>
    </dgm:pt>
    <dgm:pt modelId="{0184A7FB-1868-450D-9D4D-9CE40782C764}" type="pres">
      <dgm:prSet presAssocID="{49FAADA2-6FA2-4755-AA87-AB3BD8012DA3}" presName="rootComposite" presStyleCnt="0"/>
      <dgm:spPr/>
    </dgm:pt>
    <dgm:pt modelId="{47976741-16A2-43F1-BAE9-301B8AB60489}" type="pres">
      <dgm:prSet presAssocID="{49FAADA2-6FA2-4755-AA87-AB3BD8012DA3}" presName="rootText" presStyleLbl="node1" presStyleIdx="1" presStyleCnt="2" custScaleX="124808"/>
      <dgm:spPr/>
    </dgm:pt>
    <dgm:pt modelId="{DCD38A13-77B2-4309-9E0C-4B32D6D6A1B2}" type="pres">
      <dgm:prSet presAssocID="{49FAADA2-6FA2-4755-AA87-AB3BD8012DA3}" presName="rootConnector" presStyleLbl="node1" presStyleIdx="1" presStyleCnt="2"/>
      <dgm:spPr/>
    </dgm:pt>
    <dgm:pt modelId="{9C9B3CF6-0898-40CB-B737-32460ACFBACB}" type="pres">
      <dgm:prSet presAssocID="{49FAADA2-6FA2-4755-AA87-AB3BD8012DA3}" presName="childShape" presStyleCnt="0"/>
      <dgm:spPr/>
    </dgm:pt>
    <dgm:pt modelId="{43689B0E-474A-4AF1-A614-AC812C55B1F2}" type="pres">
      <dgm:prSet presAssocID="{010D2C99-1EA9-4BCB-B47F-22440F49B1E7}" presName="Name13" presStyleLbl="parChTrans1D2" presStyleIdx="3" presStyleCnt="6"/>
      <dgm:spPr/>
    </dgm:pt>
    <dgm:pt modelId="{48A29073-CC7F-45B1-897D-1D536983FEA9}" type="pres">
      <dgm:prSet presAssocID="{68296FA8-9994-4F8A-87BA-233E5BA206AC}" presName="childText" presStyleLbl="bgAcc1" presStyleIdx="3" presStyleCnt="6" custScaleX="128649">
        <dgm:presLayoutVars>
          <dgm:bulletEnabled val="1"/>
        </dgm:presLayoutVars>
      </dgm:prSet>
      <dgm:spPr/>
    </dgm:pt>
    <dgm:pt modelId="{BDD5C84B-A971-4863-A842-1E6CAFE7A520}" type="pres">
      <dgm:prSet presAssocID="{BC5E7595-E42D-483A-A64E-34FB3FB9D37D}" presName="Name13" presStyleLbl="parChTrans1D2" presStyleIdx="4" presStyleCnt="6"/>
      <dgm:spPr/>
    </dgm:pt>
    <dgm:pt modelId="{A8516221-34A2-4FC7-9375-F0C63298FDB0}" type="pres">
      <dgm:prSet presAssocID="{3265EAEF-2341-43D5-9AA6-D3EABFEAD5DF}" presName="childText" presStyleLbl="bgAcc1" presStyleIdx="4" presStyleCnt="6" custScaleX="130830">
        <dgm:presLayoutVars>
          <dgm:bulletEnabled val="1"/>
        </dgm:presLayoutVars>
      </dgm:prSet>
      <dgm:spPr/>
    </dgm:pt>
    <dgm:pt modelId="{5B297392-D6E9-4112-A246-7CD938793753}" type="pres">
      <dgm:prSet presAssocID="{02859D15-0E82-4396-BF0A-622CBF171C4D}" presName="Name13" presStyleLbl="parChTrans1D2" presStyleIdx="5" presStyleCnt="6"/>
      <dgm:spPr/>
    </dgm:pt>
    <dgm:pt modelId="{CE709510-EEEE-4C97-965B-1CA9D0296163}" type="pres">
      <dgm:prSet presAssocID="{6337513C-16B5-4D99-8F09-1DF00ADEE25D}" presName="childText" presStyleLbl="bgAcc1" presStyleIdx="5" presStyleCnt="6" custScaleX="128649">
        <dgm:presLayoutVars>
          <dgm:bulletEnabled val="1"/>
        </dgm:presLayoutVars>
      </dgm:prSet>
      <dgm:spPr/>
    </dgm:pt>
  </dgm:ptLst>
  <dgm:cxnLst>
    <dgm:cxn modelId="{FA051301-F107-42BB-9DA9-847944080509}" srcId="{49FAADA2-6FA2-4755-AA87-AB3BD8012DA3}" destId="{6337513C-16B5-4D99-8F09-1DF00ADEE25D}" srcOrd="2" destOrd="0" parTransId="{02859D15-0E82-4396-BF0A-622CBF171C4D}" sibTransId="{AAD2C3D2-A259-4850-B384-FBF5C144E7F7}"/>
    <dgm:cxn modelId="{1F62121E-F9FF-4BD4-842D-0BCE2A7BF790}" srcId="{49FAADA2-6FA2-4755-AA87-AB3BD8012DA3}" destId="{3265EAEF-2341-43D5-9AA6-D3EABFEAD5DF}" srcOrd="1" destOrd="0" parTransId="{BC5E7595-E42D-483A-A64E-34FB3FB9D37D}" sibTransId="{B31434EA-B7F2-4807-B815-548FFC24E828}"/>
    <dgm:cxn modelId="{5B16052A-C1D2-4E90-B08B-5C8DBC508A90}" srcId="{E5A013FF-E9DA-44EB-9BA4-E6E83C5C172E}" destId="{DF877739-9DA6-4F44-9E7D-882130B28126}" srcOrd="2" destOrd="0" parTransId="{00D3B0FA-1577-461C-80CD-A4A22F49E3D7}" sibTransId="{B983EBD6-49A7-42DA-B060-6EF1BDDE3D0B}"/>
    <dgm:cxn modelId="{C933D234-2EF9-4FB7-8ABE-4C32855C4D1E}" srcId="{21DC1458-5F92-473D-88BC-1F6A011143B6}" destId="{E5A013FF-E9DA-44EB-9BA4-E6E83C5C172E}" srcOrd="0" destOrd="0" parTransId="{0CA9C94E-EB3F-4F71-BE8B-8B8278BD10EF}" sibTransId="{36D6DF3A-5D65-46C1-B6BE-ED1EC0D75B42}"/>
    <dgm:cxn modelId="{5CDF2B36-E3F5-4D59-BF1F-E6FF6A0BF72E}" type="presOf" srcId="{E5A013FF-E9DA-44EB-9BA4-E6E83C5C172E}" destId="{74A95B29-0653-4E02-9542-E734AAD2B708}" srcOrd="1" destOrd="0" presId="urn:microsoft.com/office/officeart/2005/8/layout/hierarchy3"/>
    <dgm:cxn modelId="{DC1E913B-167D-4616-AAD9-2DCEB6BE9677}" type="presOf" srcId="{8CFFDEBC-AAD5-4EA2-BF16-B433BB847C86}" destId="{B46AD5DC-B55F-48C5-B8DC-526B736E18A4}" srcOrd="0" destOrd="0" presId="urn:microsoft.com/office/officeart/2005/8/layout/hierarchy3"/>
    <dgm:cxn modelId="{3A96765F-D8CA-40A5-B9FC-EF01D6DC4A0C}" srcId="{49FAADA2-6FA2-4755-AA87-AB3BD8012DA3}" destId="{68296FA8-9994-4F8A-87BA-233E5BA206AC}" srcOrd="0" destOrd="0" parTransId="{010D2C99-1EA9-4BCB-B47F-22440F49B1E7}" sibTransId="{693943CD-5ED5-4D31-9A78-020B80FCBD72}"/>
    <dgm:cxn modelId="{0D5C4443-8B9F-4B44-97AB-6E8BC2EB893D}" type="presOf" srcId="{3265EAEF-2341-43D5-9AA6-D3EABFEAD5DF}" destId="{A8516221-34A2-4FC7-9375-F0C63298FDB0}" srcOrd="0" destOrd="0" presId="urn:microsoft.com/office/officeart/2005/8/layout/hierarchy3"/>
    <dgm:cxn modelId="{DB082B7C-7277-45D0-BE8E-1E22030FA3BC}" type="presOf" srcId="{02859D15-0E82-4396-BF0A-622CBF171C4D}" destId="{5B297392-D6E9-4112-A246-7CD938793753}" srcOrd="0" destOrd="0" presId="urn:microsoft.com/office/officeart/2005/8/layout/hierarchy3"/>
    <dgm:cxn modelId="{A5781683-A0EC-447E-AD90-D23B9076B8FE}" type="presOf" srcId="{DF877739-9DA6-4F44-9E7D-882130B28126}" destId="{B49BA9F8-692B-4494-BBE6-1F7F910B28AE}" srcOrd="0" destOrd="0" presId="urn:microsoft.com/office/officeart/2005/8/layout/hierarchy3"/>
    <dgm:cxn modelId="{3FD36C89-E092-45AA-A9CB-6279D5D8F994}" srcId="{E5A013FF-E9DA-44EB-9BA4-E6E83C5C172E}" destId="{3663DB5F-7560-47BA-B781-43195E16533B}" srcOrd="1" destOrd="0" parTransId="{7CD8E29A-CAE4-4AD5-9CAB-4E6B21E5D397}" sibTransId="{17A8576F-19AB-4601-B71C-4DD8D089D2E4}"/>
    <dgm:cxn modelId="{56DBB3A6-FEFE-49B9-867A-76A11158F809}" type="presOf" srcId="{6337513C-16B5-4D99-8F09-1DF00ADEE25D}" destId="{CE709510-EEEE-4C97-965B-1CA9D0296163}" srcOrd="0" destOrd="0" presId="urn:microsoft.com/office/officeart/2005/8/layout/hierarchy3"/>
    <dgm:cxn modelId="{35B546AA-FF34-4EEE-8BD9-0CEA288DE777}" type="presOf" srcId="{2E99929F-4B39-4134-A0A0-2A2017D9F571}" destId="{464837AF-624B-4B85-B9F9-11F317062612}" srcOrd="0" destOrd="0" presId="urn:microsoft.com/office/officeart/2005/8/layout/hierarchy3"/>
    <dgm:cxn modelId="{53286DB1-91A8-4025-A14A-1FE910BE419B}" srcId="{E5A013FF-E9DA-44EB-9BA4-E6E83C5C172E}" destId="{2E99929F-4B39-4134-A0A0-2A2017D9F571}" srcOrd="0" destOrd="0" parTransId="{8CFFDEBC-AAD5-4EA2-BF16-B433BB847C86}" sibTransId="{FF2A442A-0546-4501-BBBB-B868482CEFE0}"/>
    <dgm:cxn modelId="{1C31FCB3-0247-4303-B86B-0C968CD4BFE1}" type="presOf" srcId="{7CD8E29A-CAE4-4AD5-9CAB-4E6B21E5D397}" destId="{E98EC241-74CB-469D-BC63-50D8221FFDD4}" srcOrd="0" destOrd="0" presId="urn:microsoft.com/office/officeart/2005/8/layout/hierarchy3"/>
    <dgm:cxn modelId="{27D951C1-1898-4B6B-9B92-31F3BE14A88C}" type="presOf" srcId="{3663DB5F-7560-47BA-B781-43195E16533B}" destId="{1DEB642D-A9E3-41B0-9897-BB16465B7DF0}" srcOrd="0" destOrd="0" presId="urn:microsoft.com/office/officeart/2005/8/layout/hierarchy3"/>
    <dgm:cxn modelId="{85888FC4-97BE-45F1-8545-FEE0CA264950}" type="presOf" srcId="{68296FA8-9994-4F8A-87BA-233E5BA206AC}" destId="{48A29073-CC7F-45B1-897D-1D536983FEA9}" srcOrd="0" destOrd="0" presId="urn:microsoft.com/office/officeart/2005/8/layout/hierarchy3"/>
    <dgm:cxn modelId="{F9E2BCD6-6501-4E47-B4E6-950F14D38639}" type="presOf" srcId="{00D3B0FA-1577-461C-80CD-A4A22F49E3D7}" destId="{633CEB32-16A9-46C5-83D4-88D3DBAFA7CE}" srcOrd="0" destOrd="0" presId="urn:microsoft.com/office/officeart/2005/8/layout/hierarchy3"/>
    <dgm:cxn modelId="{74E7FED8-1929-4B31-9C62-D77172343B94}" type="presOf" srcId="{49FAADA2-6FA2-4755-AA87-AB3BD8012DA3}" destId="{DCD38A13-77B2-4309-9E0C-4B32D6D6A1B2}" srcOrd="1" destOrd="0" presId="urn:microsoft.com/office/officeart/2005/8/layout/hierarchy3"/>
    <dgm:cxn modelId="{5157C9E1-10D7-45BB-92A6-EC69A6919429}" type="presOf" srcId="{BC5E7595-E42D-483A-A64E-34FB3FB9D37D}" destId="{BDD5C84B-A971-4863-A842-1E6CAFE7A520}" srcOrd="0" destOrd="0" presId="urn:microsoft.com/office/officeart/2005/8/layout/hierarchy3"/>
    <dgm:cxn modelId="{FDC7B3E7-3E0A-45EC-A0AD-A4AD1437E5B2}" srcId="{21DC1458-5F92-473D-88BC-1F6A011143B6}" destId="{49FAADA2-6FA2-4755-AA87-AB3BD8012DA3}" srcOrd="1" destOrd="0" parTransId="{4F5E92E7-BD19-4C8E-933F-367BE784D701}" sibTransId="{30E56A41-0651-41E2-85DD-0C9BBCFA132F}"/>
    <dgm:cxn modelId="{4E6F5EE9-E8F7-436D-8077-69D62EDB1196}" type="presOf" srcId="{49FAADA2-6FA2-4755-AA87-AB3BD8012DA3}" destId="{47976741-16A2-43F1-BAE9-301B8AB60489}" srcOrd="0" destOrd="0" presId="urn:microsoft.com/office/officeart/2005/8/layout/hierarchy3"/>
    <dgm:cxn modelId="{1095DAEE-9F7C-4887-A6DF-64ED11E509F6}" type="presOf" srcId="{E5A013FF-E9DA-44EB-9BA4-E6E83C5C172E}" destId="{D387609C-E63E-4F52-A260-EE0A5FD59687}" srcOrd="0" destOrd="0" presId="urn:microsoft.com/office/officeart/2005/8/layout/hierarchy3"/>
    <dgm:cxn modelId="{8F1DA7F3-B6E1-4E8C-A5A3-E04A6E54C185}" type="presOf" srcId="{010D2C99-1EA9-4BCB-B47F-22440F49B1E7}" destId="{43689B0E-474A-4AF1-A614-AC812C55B1F2}" srcOrd="0" destOrd="0" presId="urn:microsoft.com/office/officeart/2005/8/layout/hierarchy3"/>
    <dgm:cxn modelId="{8B63C7F4-50C2-4582-B8DA-E21DE8D28448}" type="presOf" srcId="{21DC1458-5F92-473D-88BC-1F6A011143B6}" destId="{6E24258B-6594-40C3-8F82-25E60CA88F35}" srcOrd="0" destOrd="0" presId="urn:microsoft.com/office/officeart/2005/8/layout/hierarchy3"/>
    <dgm:cxn modelId="{47893A57-A468-4139-B315-AA5406D79C6A}" type="presParOf" srcId="{6E24258B-6594-40C3-8F82-25E60CA88F35}" destId="{C7EF6E05-4420-4A6F-BA8B-D9A4D8476F19}" srcOrd="0" destOrd="0" presId="urn:microsoft.com/office/officeart/2005/8/layout/hierarchy3"/>
    <dgm:cxn modelId="{1FEA966F-3FFA-47BE-BAEF-781C98EA4B73}" type="presParOf" srcId="{C7EF6E05-4420-4A6F-BA8B-D9A4D8476F19}" destId="{1D7D3F60-1AC6-4F60-BBF2-54A789ED137F}" srcOrd="0" destOrd="0" presId="urn:microsoft.com/office/officeart/2005/8/layout/hierarchy3"/>
    <dgm:cxn modelId="{861EBF33-C776-419B-B678-17CF680995E7}" type="presParOf" srcId="{1D7D3F60-1AC6-4F60-BBF2-54A789ED137F}" destId="{D387609C-E63E-4F52-A260-EE0A5FD59687}" srcOrd="0" destOrd="0" presId="urn:microsoft.com/office/officeart/2005/8/layout/hierarchy3"/>
    <dgm:cxn modelId="{02BA2975-402E-4FFB-94A4-A0951855333D}" type="presParOf" srcId="{1D7D3F60-1AC6-4F60-BBF2-54A789ED137F}" destId="{74A95B29-0653-4E02-9542-E734AAD2B708}" srcOrd="1" destOrd="0" presId="urn:microsoft.com/office/officeart/2005/8/layout/hierarchy3"/>
    <dgm:cxn modelId="{EDB13D86-B600-42C6-946C-A20148163BEA}" type="presParOf" srcId="{C7EF6E05-4420-4A6F-BA8B-D9A4D8476F19}" destId="{92999641-1536-4618-94D0-97579609B189}" srcOrd="1" destOrd="0" presId="urn:microsoft.com/office/officeart/2005/8/layout/hierarchy3"/>
    <dgm:cxn modelId="{5BB1C39E-3E9A-4E50-A847-0256F30BC1E2}" type="presParOf" srcId="{92999641-1536-4618-94D0-97579609B189}" destId="{B46AD5DC-B55F-48C5-B8DC-526B736E18A4}" srcOrd="0" destOrd="0" presId="urn:microsoft.com/office/officeart/2005/8/layout/hierarchy3"/>
    <dgm:cxn modelId="{4E994D65-3557-4889-93B6-9F24C16DCD64}" type="presParOf" srcId="{92999641-1536-4618-94D0-97579609B189}" destId="{464837AF-624B-4B85-B9F9-11F317062612}" srcOrd="1" destOrd="0" presId="urn:microsoft.com/office/officeart/2005/8/layout/hierarchy3"/>
    <dgm:cxn modelId="{D6A18D1C-D18E-4FA1-A15F-E9D391F0BC81}" type="presParOf" srcId="{92999641-1536-4618-94D0-97579609B189}" destId="{E98EC241-74CB-469D-BC63-50D8221FFDD4}" srcOrd="2" destOrd="0" presId="urn:microsoft.com/office/officeart/2005/8/layout/hierarchy3"/>
    <dgm:cxn modelId="{600BE90D-C1AD-42CE-9631-3E5AA135FAA0}" type="presParOf" srcId="{92999641-1536-4618-94D0-97579609B189}" destId="{1DEB642D-A9E3-41B0-9897-BB16465B7DF0}" srcOrd="3" destOrd="0" presId="urn:microsoft.com/office/officeart/2005/8/layout/hierarchy3"/>
    <dgm:cxn modelId="{90BC6266-3B7F-4B5E-9912-D888353CB62B}" type="presParOf" srcId="{92999641-1536-4618-94D0-97579609B189}" destId="{633CEB32-16A9-46C5-83D4-88D3DBAFA7CE}" srcOrd="4" destOrd="0" presId="urn:microsoft.com/office/officeart/2005/8/layout/hierarchy3"/>
    <dgm:cxn modelId="{64353AD9-E3D9-49A4-AEC9-8F6C753ACD9F}" type="presParOf" srcId="{92999641-1536-4618-94D0-97579609B189}" destId="{B49BA9F8-692B-4494-BBE6-1F7F910B28AE}" srcOrd="5" destOrd="0" presId="urn:microsoft.com/office/officeart/2005/8/layout/hierarchy3"/>
    <dgm:cxn modelId="{43AB43DB-574F-4D02-B236-7EAAC68AF7BC}" type="presParOf" srcId="{6E24258B-6594-40C3-8F82-25E60CA88F35}" destId="{E25228D3-026D-417F-8835-2730E7C8984E}" srcOrd="1" destOrd="0" presId="urn:microsoft.com/office/officeart/2005/8/layout/hierarchy3"/>
    <dgm:cxn modelId="{5DD48D2C-C6A6-41F6-9FD2-C809008E5F1F}" type="presParOf" srcId="{E25228D3-026D-417F-8835-2730E7C8984E}" destId="{0184A7FB-1868-450D-9D4D-9CE40782C764}" srcOrd="0" destOrd="0" presId="urn:microsoft.com/office/officeart/2005/8/layout/hierarchy3"/>
    <dgm:cxn modelId="{ABACBC81-287E-4EDB-9A81-82BB775300C6}" type="presParOf" srcId="{0184A7FB-1868-450D-9D4D-9CE40782C764}" destId="{47976741-16A2-43F1-BAE9-301B8AB60489}" srcOrd="0" destOrd="0" presId="urn:microsoft.com/office/officeart/2005/8/layout/hierarchy3"/>
    <dgm:cxn modelId="{066A2695-DEDF-48B7-8958-31E802629564}" type="presParOf" srcId="{0184A7FB-1868-450D-9D4D-9CE40782C764}" destId="{DCD38A13-77B2-4309-9E0C-4B32D6D6A1B2}" srcOrd="1" destOrd="0" presId="urn:microsoft.com/office/officeart/2005/8/layout/hierarchy3"/>
    <dgm:cxn modelId="{86231D3F-038E-42F3-9E0F-98841A8DD0FE}" type="presParOf" srcId="{E25228D3-026D-417F-8835-2730E7C8984E}" destId="{9C9B3CF6-0898-40CB-B737-32460ACFBACB}" srcOrd="1" destOrd="0" presId="urn:microsoft.com/office/officeart/2005/8/layout/hierarchy3"/>
    <dgm:cxn modelId="{12D35E0A-964A-458A-AD21-CE5AC5E599C0}" type="presParOf" srcId="{9C9B3CF6-0898-40CB-B737-32460ACFBACB}" destId="{43689B0E-474A-4AF1-A614-AC812C55B1F2}" srcOrd="0" destOrd="0" presId="urn:microsoft.com/office/officeart/2005/8/layout/hierarchy3"/>
    <dgm:cxn modelId="{DC23747D-948F-4890-823F-871ADE69B8C3}" type="presParOf" srcId="{9C9B3CF6-0898-40CB-B737-32460ACFBACB}" destId="{48A29073-CC7F-45B1-897D-1D536983FEA9}" srcOrd="1" destOrd="0" presId="urn:microsoft.com/office/officeart/2005/8/layout/hierarchy3"/>
    <dgm:cxn modelId="{19DC5D93-A940-41E9-A49D-F53334592228}" type="presParOf" srcId="{9C9B3CF6-0898-40CB-B737-32460ACFBACB}" destId="{BDD5C84B-A971-4863-A842-1E6CAFE7A520}" srcOrd="2" destOrd="0" presId="urn:microsoft.com/office/officeart/2005/8/layout/hierarchy3"/>
    <dgm:cxn modelId="{23FB7115-8014-449D-81E2-F285A595EF9D}" type="presParOf" srcId="{9C9B3CF6-0898-40CB-B737-32460ACFBACB}" destId="{A8516221-34A2-4FC7-9375-F0C63298FDB0}" srcOrd="3" destOrd="0" presId="urn:microsoft.com/office/officeart/2005/8/layout/hierarchy3"/>
    <dgm:cxn modelId="{2D9B2BD2-A994-4024-8C50-20AF4996946B}" type="presParOf" srcId="{9C9B3CF6-0898-40CB-B737-32460ACFBACB}" destId="{5B297392-D6E9-4112-A246-7CD938793753}" srcOrd="4" destOrd="0" presId="urn:microsoft.com/office/officeart/2005/8/layout/hierarchy3"/>
    <dgm:cxn modelId="{84955EDA-178C-4EF3-8F93-F7052487EBBF}" type="presParOf" srcId="{9C9B3CF6-0898-40CB-B737-32460ACFBACB}" destId="{CE709510-EEEE-4C97-965B-1CA9D0296163}" srcOrd="5"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A856EA-1526-46A9-9124-02814E0DEE1F}" type="doc">
      <dgm:prSet loTypeId="urn:microsoft.com/office/officeart/2011/layout/CircleProcess" loCatId="process" qsTypeId="urn:microsoft.com/office/officeart/2005/8/quickstyle/simple1" qsCatId="simple" csTypeId="urn:microsoft.com/office/officeart/2005/8/colors/accent2_2" csCatId="accent2" phldr="1"/>
      <dgm:spPr/>
      <dgm:t>
        <a:bodyPr/>
        <a:lstStyle/>
        <a:p>
          <a:endParaRPr lang="en-GB"/>
        </a:p>
      </dgm:t>
    </dgm:pt>
    <dgm:pt modelId="{75B1277B-EEF5-4A90-B7B7-33E6858B3FE9}">
      <dgm:prSet phldrT="[Text]"/>
      <dgm:spPr/>
      <dgm:t>
        <a:bodyPr/>
        <a:lstStyle/>
        <a:p>
          <a:r>
            <a:rPr lang="en-GB" dirty="0"/>
            <a:t>Mandatory Health Insurance </a:t>
          </a:r>
        </a:p>
      </dgm:t>
    </dgm:pt>
    <dgm:pt modelId="{9F334996-99D8-4305-BC75-31F81A526FE4}" type="parTrans" cxnId="{CA96BB25-AEED-4626-BA02-0D30CCF8E301}">
      <dgm:prSet/>
      <dgm:spPr/>
      <dgm:t>
        <a:bodyPr/>
        <a:lstStyle/>
        <a:p>
          <a:endParaRPr lang="en-GB"/>
        </a:p>
      </dgm:t>
    </dgm:pt>
    <dgm:pt modelId="{1DE98BFF-092C-43C3-A83D-7F27539455ED}" type="sibTrans" cxnId="{CA96BB25-AEED-4626-BA02-0D30CCF8E301}">
      <dgm:prSet/>
      <dgm:spPr/>
      <dgm:t>
        <a:bodyPr/>
        <a:lstStyle/>
        <a:p>
          <a:endParaRPr lang="en-GB"/>
        </a:p>
      </dgm:t>
    </dgm:pt>
    <dgm:pt modelId="{434227B9-4285-481E-9C44-9AB7FFBA3C0D}">
      <dgm:prSet phldrT="[Text]"/>
      <dgm:spPr/>
      <dgm:t>
        <a:bodyPr/>
        <a:lstStyle/>
        <a:p>
          <a:r>
            <a:rPr lang="en-GB" dirty="0"/>
            <a:t>Payroll contributions</a:t>
          </a:r>
        </a:p>
      </dgm:t>
    </dgm:pt>
    <dgm:pt modelId="{50C2634C-94AC-4FF6-848F-1A092E96EE3A}" type="parTrans" cxnId="{3B1C03D5-90F5-4D62-86B5-95C2E37D4B25}">
      <dgm:prSet/>
      <dgm:spPr/>
      <dgm:t>
        <a:bodyPr/>
        <a:lstStyle/>
        <a:p>
          <a:endParaRPr lang="en-GB"/>
        </a:p>
      </dgm:t>
    </dgm:pt>
    <dgm:pt modelId="{FB53C268-3123-41ED-8E97-E309E8A4880B}" type="sibTrans" cxnId="{3B1C03D5-90F5-4D62-86B5-95C2E37D4B25}">
      <dgm:prSet/>
      <dgm:spPr/>
      <dgm:t>
        <a:bodyPr/>
        <a:lstStyle/>
        <a:p>
          <a:endParaRPr lang="en-GB"/>
        </a:p>
      </dgm:t>
    </dgm:pt>
    <dgm:pt modelId="{BD3DC1D9-6C00-4EE1-A670-8F691A1E795A}">
      <dgm:prSet phldrT="[Text]"/>
      <dgm:spPr/>
      <dgm:t>
        <a:bodyPr/>
        <a:lstStyle/>
        <a:p>
          <a:r>
            <a:rPr lang="en-GB" dirty="0"/>
            <a:t>Private Insurance Fund</a:t>
          </a:r>
        </a:p>
      </dgm:t>
    </dgm:pt>
    <dgm:pt modelId="{7EAD6126-F4B0-4432-A4E6-143D396AEF0D}" type="parTrans" cxnId="{D6BFA8C6-6988-46AC-9D9B-356280181836}">
      <dgm:prSet/>
      <dgm:spPr/>
      <dgm:t>
        <a:bodyPr/>
        <a:lstStyle/>
        <a:p>
          <a:endParaRPr lang="en-GB"/>
        </a:p>
      </dgm:t>
    </dgm:pt>
    <dgm:pt modelId="{24BB30D7-6298-4A19-91D1-8BC98AF0B4B2}" type="sibTrans" cxnId="{D6BFA8C6-6988-46AC-9D9B-356280181836}">
      <dgm:prSet/>
      <dgm:spPr/>
      <dgm:t>
        <a:bodyPr/>
        <a:lstStyle/>
        <a:p>
          <a:endParaRPr lang="en-GB"/>
        </a:p>
      </dgm:t>
    </dgm:pt>
    <dgm:pt modelId="{DD6FD5CC-26B1-4F49-815E-82BF42A425EE}">
      <dgm:prSet/>
      <dgm:spPr/>
      <dgm:t>
        <a:bodyPr/>
        <a:lstStyle/>
        <a:p>
          <a:r>
            <a:rPr lang="en-GB" dirty="0"/>
            <a:t>State regulation</a:t>
          </a:r>
        </a:p>
      </dgm:t>
    </dgm:pt>
    <dgm:pt modelId="{F80E3E59-04BA-469C-A0C2-1E26AB4F3F89}" type="parTrans" cxnId="{4A683DB4-6237-4015-B744-C28FD4F8BF7A}">
      <dgm:prSet/>
      <dgm:spPr/>
      <dgm:t>
        <a:bodyPr/>
        <a:lstStyle/>
        <a:p>
          <a:endParaRPr lang="en-GB"/>
        </a:p>
      </dgm:t>
    </dgm:pt>
    <dgm:pt modelId="{A3344AAE-0EBA-4DED-8208-2E04581193C2}" type="sibTrans" cxnId="{4A683DB4-6237-4015-B744-C28FD4F8BF7A}">
      <dgm:prSet/>
      <dgm:spPr/>
      <dgm:t>
        <a:bodyPr/>
        <a:lstStyle/>
        <a:p>
          <a:endParaRPr lang="en-GB"/>
        </a:p>
      </dgm:t>
    </dgm:pt>
    <dgm:pt modelId="{D4F7AB0C-2D7F-4C62-AA0D-5FC998A9FD82}" type="pres">
      <dgm:prSet presAssocID="{C9A856EA-1526-46A9-9124-02814E0DEE1F}" presName="Name0" presStyleCnt="0">
        <dgm:presLayoutVars>
          <dgm:chMax val="11"/>
          <dgm:chPref val="11"/>
          <dgm:dir/>
          <dgm:resizeHandles/>
        </dgm:presLayoutVars>
      </dgm:prSet>
      <dgm:spPr/>
    </dgm:pt>
    <dgm:pt modelId="{2AC0A9E2-086C-4CCF-9372-8CDC14552DB7}" type="pres">
      <dgm:prSet presAssocID="{DD6FD5CC-26B1-4F49-815E-82BF42A425EE}" presName="Accent4" presStyleCnt="0"/>
      <dgm:spPr/>
    </dgm:pt>
    <dgm:pt modelId="{13A5FE0D-8AA5-43A7-8C28-DFAD790E7FA5}" type="pres">
      <dgm:prSet presAssocID="{DD6FD5CC-26B1-4F49-815E-82BF42A425EE}" presName="Accent" presStyleLbl="node1" presStyleIdx="0" presStyleCnt="4"/>
      <dgm:spPr/>
    </dgm:pt>
    <dgm:pt modelId="{1B27EC9B-72D1-48DD-8C84-D48A282F1E79}" type="pres">
      <dgm:prSet presAssocID="{DD6FD5CC-26B1-4F49-815E-82BF42A425EE}" presName="ParentBackground4" presStyleCnt="0"/>
      <dgm:spPr/>
    </dgm:pt>
    <dgm:pt modelId="{ACB8CBAC-142A-4618-873E-5D5AC4BD38A7}" type="pres">
      <dgm:prSet presAssocID="{DD6FD5CC-26B1-4F49-815E-82BF42A425EE}" presName="ParentBackground" presStyleLbl="fgAcc1" presStyleIdx="0" presStyleCnt="4"/>
      <dgm:spPr/>
    </dgm:pt>
    <dgm:pt modelId="{3052029B-537B-4B37-9551-75ABEB60C3B1}" type="pres">
      <dgm:prSet presAssocID="{DD6FD5CC-26B1-4F49-815E-82BF42A425EE}" presName="Parent4" presStyleLbl="revTx" presStyleIdx="0" presStyleCnt="0">
        <dgm:presLayoutVars>
          <dgm:chMax val="1"/>
          <dgm:chPref val="1"/>
          <dgm:bulletEnabled val="1"/>
        </dgm:presLayoutVars>
      </dgm:prSet>
      <dgm:spPr/>
    </dgm:pt>
    <dgm:pt modelId="{8BFD1FBB-C94E-406A-9249-8429FB53F1E9}" type="pres">
      <dgm:prSet presAssocID="{BD3DC1D9-6C00-4EE1-A670-8F691A1E795A}" presName="Accent3" presStyleCnt="0"/>
      <dgm:spPr/>
    </dgm:pt>
    <dgm:pt modelId="{1CCAD82C-1092-4C19-BFE0-FC414291EC28}" type="pres">
      <dgm:prSet presAssocID="{BD3DC1D9-6C00-4EE1-A670-8F691A1E795A}" presName="Accent" presStyleLbl="node1" presStyleIdx="1" presStyleCnt="4"/>
      <dgm:spPr/>
    </dgm:pt>
    <dgm:pt modelId="{2B91DE57-0FFD-43C8-9851-F3B47529E090}" type="pres">
      <dgm:prSet presAssocID="{BD3DC1D9-6C00-4EE1-A670-8F691A1E795A}" presName="ParentBackground3" presStyleCnt="0"/>
      <dgm:spPr/>
    </dgm:pt>
    <dgm:pt modelId="{098DF98C-AA4E-4216-A670-29AD473D26C5}" type="pres">
      <dgm:prSet presAssocID="{BD3DC1D9-6C00-4EE1-A670-8F691A1E795A}" presName="ParentBackground" presStyleLbl="fgAcc1" presStyleIdx="1" presStyleCnt="4"/>
      <dgm:spPr/>
    </dgm:pt>
    <dgm:pt modelId="{F25B6AC2-5913-4A07-A5F7-F23E8DE6347D}" type="pres">
      <dgm:prSet presAssocID="{BD3DC1D9-6C00-4EE1-A670-8F691A1E795A}" presName="Parent3" presStyleLbl="revTx" presStyleIdx="0" presStyleCnt="0">
        <dgm:presLayoutVars>
          <dgm:chMax val="1"/>
          <dgm:chPref val="1"/>
          <dgm:bulletEnabled val="1"/>
        </dgm:presLayoutVars>
      </dgm:prSet>
      <dgm:spPr/>
    </dgm:pt>
    <dgm:pt modelId="{7A5B855C-38F5-4457-A51D-ADEBA0959838}" type="pres">
      <dgm:prSet presAssocID="{434227B9-4285-481E-9C44-9AB7FFBA3C0D}" presName="Accent2" presStyleCnt="0"/>
      <dgm:spPr/>
    </dgm:pt>
    <dgm:pt modelId="{43022273-E10B-4EB5-9EA5-27F2DD1B5C91}" type="pres">
      <dgm:prSet presAssocID="{434227B9-4285-481E-9C44-9AB7FFBA3C0D}" presName="Accent" presStyleLbl="node1" presStyleIdx="2" presStyleCnt="4"/>
      <dgm:spPr/>
    </dgm:pt>
    <dgm:pt modelId="{A0BD1DE1-C410-44C4-85F7-736CA1E40819}" type="pres">
      <dgm:prSet presAssocID="{434227B9-4285-481E-9C44-9AB7FFBA3C0D}" presName="ParentBackground2" presStyleCnt="0"/>
      <dgm:spPr/>
    </dgm:pt>
    <dgm:pt modelId="{4A551CDF-3507-4A86-BE91-4C5C022F42CA}" type="pres">
      <dgm:prSet presAssocID="{434227B9-4285-481E-9C44-9AB7FFBA3C0D}" presName="ParentBackground" presStyleLbl="fgAcc1" presStyleIdx="2" presStyleCnt="4"/>
      <dgm:spPr/>
    </dgm:pt>
    <dgm:pt modelId="{839DD610-F855-4D82-BF1C-1C0B2042BE37}" type="pres">
      <dgm:prSet presAssocID="{434227B9-4285-481E-9C44-9AB7FFBA3C0D}" presName="Parent2" presStyleLbl="revTx" presStyleIdx="0" presStyleCnt="0">
        <dgm:presLayoutVars>
          <dgm:chMax val="1"/>
          <dgm:chPref val="1"/>
          <dgm:bulletEnabled val="1"/>
        </dgm:presLayoutVars>
      </dgm:prSet>
      <dgm:spPr/>
    </dgm:pt>
    <dgm:pt modelId="{B3B5B2B0-63E0-4AB4-BBB5-74D66CE8566E}" type="pres">
      <dgm:prSet presAssocID="{75B1277B-EEF5-4A90-B7B7-33E6858B3FE9}" presName="Accent1" presStyleCnt="0"/>
      <dgm:spPr/>
    </dgm:pt>
    <dgm:pt modelId="{F55EA009-D8F6-4847-9455-46D91148143C}" type="pres">
      <dgm:prSet presAssocID="{75B1277B-EEF5-4A90-B7B7-33E6858B3FE9}" presName="Accent" presStyleLbl="node1" presStyleIdx="3" presStyleCnt="4"/>
      <dgm:spPr/>
    </dgm:pt>
    <dgm:pt modelId="{A2FE56C5-0E29-437E-A78E-5D027E166022}" type="pres">
      <dgm:prSet presAssocID="{75B1277B-EEF5-4A90-B7B7-33E6858B3FE9}" presName="ParentBackground1" presStyleCnt="0"/>
      <dgm:spPr/>
    </dgm:pt>
    <dgm:pt modelId="{DB81CD03-C45F-46E8-A123-50DA9F71D54C}" type="pres">
      <dgm:prSet presAssocID="{75B1277B-EEF5-4A90-B7B7-33E6858B3FE9}" presName="ParentBackground" presStyleLbl="fgAcc1" presStyleIdx="3" presStyleCnt="4"/>
      <dgm:spPr/>
    </dgm:pt>
    <dgm:pt modelId="{52E0DE26-9C90-4D0D-BBED-2599A1766A75}" type="pres">
      <dgm:prSet presAssocID="{75B1277B-EEF5-4A90-B7B7-33E6858B3FE9}" presName="Parent1" presStyleLbl="revTx" presStyleIdx="0" presStyleCnt="0">
        <dgm:presLayoutVars>
          <dgm:chMax val="1"/>
          <dgm:chPref val="1"/>
          <dgm:bulletEnabled val="1"/>
        </dgm:presLayoutVars>
      </dgm:prSet>
      <dgm:spPr/>
    </dgm:pt>
  </dgm:ptLst>
  <dgm:cxnLst>
    <dgm:cxn modelId="{828CE50B-BD00-48CA-AE53-CF63AAAEC33C}" type="presOf" srcId="{BD3DC1D9-6C00-4EE1-A670-8F691A1E795A}" destId="{098DF98C-AA4E-4216-A670-29AD473D26C5}" srcOrd="0" destOrd="0" presId="urn:microsoft.com/office/officeart/2011/layout/CircleProcess"/>
    <dgm:cxn modelId="{CA96BB25-AEED-4626-BA02-0D30CCF8E301}" srcId="{C9A856EA-1526-46A9-9124-02814E0DEE1F}" destId="{75B1277B-EEF5-4A90-B7B7-33E6858B3FE9}" srcOrd="0" destOrd="0" parTransId="{9F334996-99D8-4305-BC75-31F81A526FE4}" sibTransId="{1DE98BFF-092C-43C3-A83D-7F27539455ED}"/>
    <dgm:cxn modelId="{864C8D65-C1B1-4262-835D-562F450B86D8}" type="presOf" srcId="{C9A856EA-1526-46A9-9124-02814E0DEE1F}" destId="{D4F7AB0C-2D7F-4C62-AA0D-5FC998A9FD82}" srcOrd="0" destOrd="0" presId="urn:microsoft.com/office/officeart/2011/layout/CircleProcess"/>
    <dgm:cxn modelId="{7B83D26F-B5FB-4EEC-A7F6-A1306CD4BF7A}" type="presOf" srcId="{434227B9-4285-481E-9C44-9AB7FFBA3C0D}" destId="{4A551CDF-3507-4A86-BE91-4C5C022F42CA}" srcOrd="0" destOrd="0" presId="urn:microsoft.com/office/officeart/2011/layout/CircleProcess"/>
    <dgm:cxn modelId="{0180ED70-7725-46CC-9E97-25B3A494813C}" type="presOf" srcId="{75B1277B-EEF5-4A90-B7B7-33E6858B3FE9}" destId="{52E0DE26-9C90-4D0D-BBED-2599A1766A75}" srcOrd="1" destOrd="0" presId="urn:microsoft.com/office/officeart/2011/layout/CircleProcess"/>
    <dgm:cxn modelId="{66965280-8727-44DC-B7DF-71BE4DD91326}" type="presOf" srcId="{434227B9-4285-481E-9C44-9AB7FFBA3C0D}" destId="{839DD610-F855-4D82-BF1C-1C0B2042BE37}" srcOrd="1" destOrd="0" presId="urn:microsoft.com/office/officeart/2011/layout/CircleProcess"/>
    <dgm:cxn modelId="{803A3FA5-F14C-4C90-B52D-BCFE19DA07FF}" type="presOf" srcId="{DD6FD5CC-26B1-4F49-815E-82BF42A425EE}" destId="{3052029B-537B-4B37-9551-75ABEB60C3B1}" srcOrd="1" destOrd="0" presId="urn:microsoft.com/office/officeart/2011/layout/CircleProcess"/>
    <dgm:cxn modelId="{4A683DB4-6237-4015-B744-C28FD4F8BF7A}" srcId="{C9A856EA-1526-46A9-9124-02814E0DEE1F}" destId="{DD6FD5CC-26B1-4F49-815E-82BF42A425EE}" srcOrd="3" destOrd="0" parTransId="{F80E3E59-04BA-469C-A0C2-1E26AB4F3F89}" sibTransId="{A3344AAE-0EBA-4DED-8208-2E04581193C2}"/>
    <dgm:cxn modelId="{D6BFA8C6-6988-46AC-9D9B-356280181836}" srcId="{C9A856EA-1526-46A9-9124-02814E0DEE1F}" destId="{BD3DC1D9-6C00-4EE1-A670-8F691A1E795A}" srcOrd="2" destOrd="0" parTransId="{7EAD6126-F4B0-4432-A4E6-143D396AEF0D}" sibTransId="{24BB30D7-6298-4A19-91D1-8BC98AF0B4B2}"/>
    <dgm:cxn modelId="{619836CC-8BE8-49A4-8D05-31B66A0CC755}" type="presOf" srcId="{75B1277B-EEF5-4A90-B7B7-33E6858B3FE9}" destId="{DB81CD03-C45F-46E8-A123-50DA9F71D54C}" srcOrd="0" destOrd="0" presId="urn:microsoft.com/office/officeart/2011/layout/CircleProcess"/>
    <dgm:cxn modelId="{3B1C03D5-90F5-4D62-86B5-95C2E37D4B25}" srcId="{C9A856EA-1526-46A9-9124-02814E0DEE1F}" destId="{434227B9-4285-481E-9C44-9AB7FFBA3C0D}" srcOrd="1" destOrd="0" parTransId="{50C2634C-94AC-4FF6-848F-1A092E96EE3A}" sibTransId="{FB53C268-3123-41ED-8E97-E309E8A4880B}"/>
    <dgm:cxn modelId="{5D7EB3E8-6251-45B8-88F0-4DE3D5630FBF}" type="presOf" srcId="{BD3DC1D9-6C00-4EE1-A670-8F691A1E795A}" destId="{F25B6AC2-5913-4A07-A5F7-F23E8DE6347D}" srcOrd="1" destOrd="0" presId="urn:microsoft.com/office/officeart/2011/layout/CircleProcess"/>
    <dgm:cxn modelId="{C7E782EE-55AE-4BC4-9CB3-31B1D6458F18}" type="presOf" srcId="{DD6FD5CC-26B1-4F49-815E-82BF42A425EE}" destId="{ACB8CBAC-142A-4618-873E-5D5AC4BD38A7}" srcOrd="0" destOrd="0" presId="urn:microsoft.com/office/officeart/2011/layout/CircleProcess"/>
    <dgm:cxn modelId="{FB51DF8A-5DB6-42CD-B7EB-CCCEACFAB436}" type="presParOf" srcId="{D4F7AB0C-2D7F-4C62-AA0D-5FC998A9FD82}" destId="{2AC0A9E2-086C-4CCF-9372-8CDC14552DB7}" srcOrd="0" destOrd="0" presId="urn:microsoft.com/office/officeart/2011/layout/CircleProcess"/>
    <dgm:cxn modelId="{98D3FCC7-614D-43E4-B339-AE69FDF9BD53}" type="presParOf" srcId="{2AC0A9E2-086C-4CCF-9372-8CDC14552DB7}" destId="{13A5FE0D-8AA5-43A7-8C28-DFAD790E7FA5}" srcOrd="0" destOrd="0" presId="urn:microsoft.com/office/officeart/2011/layout/CircleProcess"/>
    <dgm:cxn modelId="{FCB257D0-B2E2-4EE2-B14C-C5D179DE76F1}" type="presParOf" srcId="{D4F7AB0C-2D7F-4C62-AA0D-5FC998A9FD82}" destId="{1B27EC9B-72D1-48DD-8C84-D48A282F1E79}" srcOrd="1" destOrd="0" presId="urn:microsoft.com/office/officeart/2011/layout/CircleProcess"/>
    <dgm:cxn modelId="{8B01947B-2A4B-4729-87D4-042F92EC0989}" type="presParOf" srcId="{1B27EC9B-72D1-48DD-8C84-D48A282F1E79}" destId="{ACB8CBAC-142A-4618-873E-5D5AC4BD38A7}" srcOrd="0" destOrd="0" presId="urn:microsoft.com/office/officeart/2011/layout/CircleProcess"/>
    <dgm:cxn modelId="{EF3B2562-29C8-4A5F-A8FA-47FAD6F070AD}" type="presParOf" srcId="{D4F7AB0C-2D7F-4C62-AA0D-5FC998A9FD82}" destId="{3052029B-537B-4B37-9551-75ABEB60C3B1}" srcOrd="2" destOrd="0" presId="urn:microsoft.com/office/officeart/2011/layout/CircleProcess"/>
    <dgm:cxn modelId="{E8B27982-CBD7-41C6-91AB-57146EA2A587}" type="presParOf" srcId="{D4F7AB0C-2D7F-4C62-AA0D-5FC998A9FD82}" destId="{8BFD1FBB-C94E-406A-9249-8429FB53F1E9}" srcOrd="3" destOrd="0" presId="urn:microsoft.com/office/officeart/2011/layout/CircleProcess"/>
    <dgm:cxn modelId="{EEB526A8-43FD-40E3-99DF-01A505F53240}" type="presParOf" srcId="{8BFD1FBB-C94E-406A-9249-8429FB53F1E9}" destId="{1CCAD82C-1092-4C19-BFE0-FC414291EC28}" srcOrd="0" destOrd="0" presId="urn:microsoft.com/office/officeart/2011/layout/CircleProcess"/>
    <dgm:cxn modelId="{A0122269-9A44-4133-AFB4-EB32776F354A}" type="presParOf" srcId="{D4F7AB0C-2D7F-4C62-AA0D-5FC998A9FD82}" destId="{2B91DE57-0FFD-43C8-9851-F3B47529E090}" srcOrd="4" destOrd="0" presId="urn:microsoft.com/office/officeart/2011/layout/CircleProcess"/>
    <dgm:cxn modelId="{DAF25957-CE94-4DFA-BFA9-AE03772330EC}" type="presParOf" srcId="{2B91DE57-0FFD-43C8-9851-F3B47529E090}" destId="{098DF98C-AA4E-4216-A670-29AD473D26C5}" srcOrd="0" destOrd="0" presId="urn:microsoft.com/office/officeart/2011/layout/CircleProcess"/>
    <dgm:cxn modelId="{875DF5FE-CC85-4F67-88B6-4EDCE475AE7A}" type="presParOf" srcId="{D4F7AB0C-2D7F-4C62-AA0D-5FC998A9FD82}" destId="{F25B6AC2-5913-4A07-A5F7-F23E8DE6347D}" srcOrd="5" destOrd="0" presId="urn:microsoft.com/office/officeart/2011/layout/CircleProcess"/>
    <dgm:cxn modelId="{D45E6653-2BD9-4A16-B755-5F81744C1889}" type="presParOf" srcId="{D4F7AB0C-2D7F-4C62-AA0D-5FC998A9FD82}" destId="{7A5B855C-38F5-4457-A51D-ADEBA0959838}" srcOrd="6" destOrd="0" presId="urn:microsoft.com/office/officeart/2011/layout/CircleProcess"/>
    <dgm:cxn modelId="{FDA5CA51-2C8E-426D-BE56-ADC479BD0DB2}" type="presParOf" srcId="{7A5B855C-38F5-4457-A51D-ADEBA0959838}" destId="{43022273-E10B-4EB5-9EA5-27F2DD1B5C91}" srcOrd="0" destOrd="0" presId="urn:microsoft.com/office/officeart/2011/layout/CircleProcess"/>
    <dgm:cxn modelId="{7B05D262-9B2A-48AF-A94E-D144E8039F22}" type="presParOf" srcId="{D4F7AB0C-2D7F-4C62-AA0D-5FC998A9FD82}" destId="{A0BD1DE1-C410-44C4-85F7-736CA1E40819}" srcOrd="7" destOrd="0" presId="urn:microsoft.com/office/officeart/2011/layout/CircleProcess"/>
    <dgm:cxn modelId="{5F9B5D95-585D-4C9A-8AC1-3F9DFDF9DD24}" type="presParOf" srcId="{A0BD1DE1-C410-44C4-85F7-736CA1E40819}" destId="{4A551CDF-3507-4A86-BE91-4C5C022F42CA}" srcOrd="0" destOrd="0" presId="urn:microsoft.com/office/officeart/2011/layout/CircleProcess"/>
    <dgm:cxn modelId="{9C2BCA50-05A1-48C9-B5A5-880FB5B8AF8F}" type="presParOf" srcId="{D4F7AB0C-2D7F-4C62-AA0D-5FC998A9FD82}" destId="{839DD610-F855-4D82-BF1C-1C0B2042BE37}" srcOrd="8" destOrd="0" presId="urn:microsoft.com/office/officeart/2011/layout/CircleProcess"/>
    <dgm:cxn modelId="{9929F92F-2F62-417F-9AF3-FBC381690CBC}" type="presParOf" srcId="{D4F7AB0C-2D7F-4C62-AA0D-5FC998A9FD82}" destId="{B3B5B2B0-63E0-4AB4-BBB5-74D66CE8566E}" srcOrd="9" destOrd="0" presId="urn:microsoft.com/office/officeart/2011/layout/CircleProcess"/>
    <dgm:cxn modelId="{37ABA096-1520-4D21-927D-2ACEE2162EB3}" type="presParOf" srcId="{B3B5B2B0-63E0-4AB4-BBB5-74D66CE8566E}" destId="{F55EA009-D8F6-4847-9455-46D91148143C}" srcOrd="0" destOrd="0" presId="urn:microsoft.com/office/officeart/2011/layout/CircleProcess"/>
    <dgm:cxn modelId="{E888B806-1FF2-4B36-B38E-5AD4A1E47020}" type="presParOf" srcId="{D4F7AB0C-2D7F-4C62-AA0D-5FC998A9FD82}" destId="{A2FE56C5-0E29-437E-A78E-5D027E166022}" srcOrd="10" destOrd="0" presId="urn:microsoft.com/office/officeart/2011/layout/CircleProcess"/>
    <dgm:cxn modelId="{07C9930E-7BA8-4FFF-AB23-0F9D19C9320B}" type="presParOf" srcId="{A2FE56C5-0E29-437E-A78E-5D027E166022}" destId="{DB81CD03-C45F-46E8-A123-50DA9F71D54C}" srcOrd="0" destOrd="0" presId="urn:microsoft.com/office/officeart/2011/layout/CircleProcess"/>
    <dgm:cxn modelId="{1A3AC32F-9D93-41BA-A661-45A556D6ED50}" type="presParOf" srcId="{D4F7AB0C-2D7F-4C62-AA0D-5FC998A9FD82}" destId="{52E0DE26-9C90-4D0D-BBED-2599A1766A75}" srcOrd="11" destOrd="0" presId="urn:microsoft.com/office/officeart/2011/layout/Circle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A534127-A7D1-48D2-B910-A77DAFA0D89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C8A70AE2-3BD7-4853-B398-59B4336646D9}">
      <dgm:prSet phldrT="[Text]" custT="1"/>
      <dgm:spPr/>
      <dgm:t>
        <a:bodyPr/>
        <a:lstStyle/>
        <a:p>
          <a:r>
            <a:rPr lang="en-GB" sz="1800" b="1" dirty="0"/>
            <a:t>PAYROLL CONTRIBUTIONS KICK IN</a:t>
          </a:r>
        </a:p>
        <a:p>
          <a:r>
            <a:rPr lang="en-GB" sz="1400" dirty="0"/>
            <a:t>Instead of relying on general taxes, the Bismarck model is funded through mandatory payroll contributions meaning that both, employers and employees dedicate a fixed percentage of their salaries towards healthcare insurance.</a:t>
          </a:r>
          <a:r>
            <a:rPr lang="en-GB" sz="1400" b="1" dirty="0"/>
            <a:t> </a:t>
          </a:r>
          <a:endParaRPr lang="en-GB" sz="1100" b="1" dirty="0"/>
        </a:p>
      </dgm:t>
    </dgm:pt>
    <dgm:pt modelId="{01B93433-A8DF-40C7-8836-EFBA33CBFF44}" type="parTrans" cxnId="{9115C63C-B793-4DF1-8680-C224BEC5EA4F}">
      <dgm:prSet/>
      <dgm:spPr/>
      <dgm:t>
        <a:bodyPr/>
        <a:lstStyle/>
        <a:p>
          <a:endParaRPr lang="en-GB"/>
        </a:p>
      </dgm:t>
    </dgm:pt>
    <dgm:pt modelId="{D5B34573-6205-4438-9290-EFF11CF56414}" type="sibTrans" cxnId="{9115C63C-B793-4DF1-8680-C224BEC5EA4F}">
      <dgm:prSet/>
      <dgm:spPr/>
      <dgm:t>
        <a:bodyPr/>
        <a:lstStyle/>
        <a:p>
          <a:endParaRPr lang="en-GB"/>
        </a:p>
      </dgm:t>
    </dgm:pt>
    <dgm:pt modelId="{483959D3-723B-457B-83B6-64AFA10D56FF}">
      <dgm:prSet phldrT="[Text]" custT="1"/>
      <dgm:spPr/>
      <dgm:t>
        <a:bodyPr/>
        <a:lstStyle/>
        <a:p>
          <a:r>
            <a:rPr lang="en-GB" sz="1800" b="1" dirty="0"/>
            <a:t>SICKNESS FUNDS TAKE THE LEADS</a:t>
          </a:r>
        </a:p>
        <a:p>
          <a:r>
            <a:rPr lang="en-GB" sz="1400" dirty="0"/>
            <a:t>Private insurance companies often called as “sickness funds”  serve as the primary providers of health insurance. Under this model they collect the payroll contributions and are responsible for covering healthcare costs for their members.</a:t>
          </a:r>
        </a:p>
      </dgm:t>
    </dgm:pt>
    <dgm:pt modelId="{480A2833-12A9-433B-BCFA-B6F2AD8AAA41}" type="parTrans" cxnId="{5534D7F6-B327-47F7-A546-AC22A59592CC}">
      <dgm:prSet/>
      <dgm:spPr/>
      <dgm:t>
        <a:bodyPr/>
        <a:lstStyle/>
        <a:p>
          <a:endParaRPr lang="en-GB"/>
        </a:p>
      </dgm:t>
    </dgm:pt>
    <dgm:pt modelId="{9F4AB240-A482-4505-A512-B8AEFD4E4040}" type="sibTrans" cxnId="{5534D7F6-B327-47F7-A546-AC22A59592CC}">
      <dgm:prSet/>
      <dgm:spPr/>
      <dgm:t>
        <a:bodyPr/>
        <a:lstStyle/>
        <a:p>
          <a:endParaRPr lang="en-GB"/>
        </a:p>
      </dgm:t>
    </dgm:pt>
    <dgm:pt modelId="{D4F714DC-A1C0-4160-848A-EC1E01382E46}">
      <dgm:prSet phldrT="[Text]" custT="1"/>
      <dgm:spPr/>
      <dgm:t>
        <a:bodyPr/>
        <a:lstStyle/>
        <a:p>
          <a:r>
            <a:rPr lang="en-GB" sz="1800" b="1" dirty="0"/>
            <a:t>Enrolment made Mandatory</a:t>
          </a:r>
        </a:p>
        <a:p>
          <a:r>
            <a:rPr lang="en-GB" sz="1400" dirty="0"/>
            <a:t>To ensure broad coverage, everyone in the country is required to enrol in a health insurance plan. This eliminated gaps in coverage due to factors like unemployment or changes in job.</a:t>
          </a:r>
          <a:endParaRPr lang="en-GB" sz="1400" b="1" dirty="0"/>
        </a:p>
      </dgm:t>
    </dgm:pt>
    <dgm:pt modelId="{6AFB2249-2F38-4323-91B2-F87874B7ED6F}" type="parTrans" cxnId="{8734D129-90D4-412F-ADAF-C1C3D69C77BA}">
      <dgm:prSet/>
      <dgm:spPr/>
      <dgm:t>
        <a:bodyPr/>
        <a:lstStyle/>
        <a:p>
          <a:endParaRPr lang="en-GB"/>
        </a:p>
      </dgm:t>
    </dgm:pt>
    <dgm:pt modelId="{B1B3E2AE-0109-4E79-A30D-91AD7F51E368}" type="sibTrans" cxnId="{8734D129-90D4-412F-ADAF-C1C3D69C77BA}">
      <dgm:prSet/>
      <dgm:spPr/>
      <dgm:t>
        <a:bodyPr/>
        <a:lstStyle/>
        <a:p>
          <a:endParaRPr lang="en-GB"/>
        </a:p>
      </dgm:t>
    </dgm:pt>
    <dgm:pt modelId="{615E4A78-BC30-4E01-B59F-0F3AC9E74A04}">
      <dgm:prSet custT="1"/>
      <dgm:spPr/>
      <dgm:t>
        <a:bodyPr/>
        <a:lstStyle/>
        <a:p>
          <a:r>
            <a:rPr lang="en-GB" sz="1800" b="1" dirty="0"/>
            <a:t>COMPETITION BOOSTS EFFICIENCY</a:t>
          </a:r>
        </a:p>
        <a:p>
          <a:r>
            <a:rPr lang="en-GB" sz="1400" dirty="0"/>
            <a:t>Unlike a single-payer system, the Bismarck model encourage competition among these sickness funds. They attract members by offering attractive benefits negotiating with providers for lower costs and potentially driving innovation in service delivery.</a:t>
          </a:r>
        </a:p>
      </dgm:t>
    </dgm:pt>
    <dgm:pt modelId="{830E379B-88B7-4652-BA51-683D50546108}" type="parTrans" cxnId="{D8C6EDF1-0567-4A45-8E60-F22DCAC2926B}">
      <dgm:prSet/>
      <dgm:spPr/>
      <dgm:t>
        <a:bodyPr/>
        <a:lstStyle/>
        <a:p>
          <a:endParaRPr lang="en-GB"/>
        </a:p>
      </dgm:t>
    </dgm:pt>
    <dgm:pt modelId="{ABA4AA80-C752-4BFF-B525-CD32D868F3D7}" type="sibTrans" cxnId="{D8C6EDF1-0567-4A45-8E60-F22DCAC2926B}">
      <dgm:prSet/>
      <dgm:spPr/>
      <dgm:t>
        <a:bodyPr/>
        <a:lstStyle/>
        <a:p>
          <a:endParaRPr lang="en-GB"/>
        </a:p>
      </dgm:t>
    </dgm:pt>
    <dgm:pt modelId="{AA83CF9C-E153-4656-9F7F-4D2A0D1AD104}">
      <dgm:prSet custT="1"/>
      <dgm:spPr/>
      <dgm:t>
        <a:bodyPr/>
        <a:lstStyle/>
        <a:p>
          <a:r>
            <a:rPr lang="en-GB" sz="1800" b="1" dirty="0"/>
            <a:t>GOVERNMENT SETS THE RULES</a:t>
          </a:r>
        </a:p>
        <a:p>
          <a:r>
            <a:rPr lang="en-GB" sz="1400" dirty="0"/>
            <a:t>While private funds manage their insurance aspects, the government plays a crucial role in regulating the system. It sets minimum standards for coverage, ensures the financial credits of the funds and oversees overall quality and cost control. </a:t>
          </a:r>
          <a:r>
            <a:rPr lang="en-GB" sz="1400" b="1" dirty="0"/>
            <a:t> </a:t>
          </a:r>
          <a:endParaRPr lang="en-GB" sz="1400" dirty="0"/>
        </a:p>
      </dgm:t>
    </dgm:pt>
    <dgm:pt modelId="{08F1ED07-037E-4AE8-975C-47254DF92EE8}" type="parTrans" cxnId="{00A54D8C-C7CF-4D80-BC8F-85A38A85C61A}">
      <dgm:prSet/>
      <dgm:spPr/>
      <dgm:t>
        <a:bodyPr/>
        <a:lstStyle/>
        <a:p>
          <a:endParaRPr lang="en-GB"/>
        </a:p>
      </dgm:t>
    </dgm:pt>
    <dgm:pt modelId="{52B0B8B6-83A2-422B-AC5A-BDD92ED08E77}" type="sibTrans" cxnId="{00A54D8C-C7CF-4D80-BC8F-85A38A85C61A}">
      <dgm:prSet/>
      <dgm:spPr/>
      <dgm:t>
        <a:bodyPr/>
        <a:lstStyle/>
        <a:p>
          <a:endParaRPr lang="en-GB"/>
        </a:p>
      </dgm:t>
    </dgm:pt>
    <dgm:pt modelId="{02BC0C9B-5DDC-4BF3-B6E7-DF6A644A6031}">
      <dgm:prSet custT="1"/>
      <dgm:spPr/>
      <dgm:t>
        <a:bodyPr/>
        <a:lstStyle/>
        <a:p>
          <a:pPr>
            <a:buFont typeface="+mj-lt"/>
            <a:buAutoNum type="arabicPeriod"/>
          </a:pPr>
          <a:r>
            <a:rPr lang="en-GB" sz="1800" b="1" dirty="0"/>
            <a:t>ACCESSING HEALTHCARE WHEN NEEDED</a:t>
          </a:r>
        </a:p>
        <a:p>
          <a:pPr>
            <a:buFont typeface="+mj-lt"/>
            <a:buAutoNum type="arabicPeriod"/>
          </a:pPr>
          <a:r>
            <a:rPr lang="en-GB" sz="1400" dirty="0"/>
            <a:t>When individual require medical care, they present their insurance card from their chosen sickness fund to the healthcare provider. The fund then covers the costs of the services ensuring access without significant out-of-pocket expenses.</a:t>
          </a:r>
        </a:p>
      </dgm:t>
    </dgm:pt>
    <dgm:pt modelId="{C77AE4DE-4E97-45A8-9D46-59F72AFBC504}" type="parTrans" cxnId="{1AAC6365-7C11-4760-92DD-FC4041F310B3}">
      <dgm:prSet/>
      <dgm:spPr/>
      <dgm:t>
        <a:bodyPr/>
        <a:lstStyle/>
        <a:p>
          <a:endParaRPr lang="en-GB"/>
        </a:p>
      </dgm:t>
    </dgm:pt>
    <dgm:pt modelId="{A87CD2FF-5FE6-4D4B-80EE-D78167C8AF0C}" type="sibTrans" cxnId="{1AAC6365-7C11-4760-92DD-FC4041F310B3}">
      <dgm:prSet/>
      <dgm:spPr/>
      <dgm:t>
        <a:bodyPr/>
        <a:lstStyle/>
        <a:p>
          <a:endParaRPr lang="en-GB"/>
        </a:p>
      </dgm:t>
    </dgm:pt>
    <dgm:pt modelId="{41ADEAE0-C0D1-4942-9DC5-DEE7374AB5B7}" type="pres">
      <dgm:prSet presAssocID="{0A534127-A7D1-48D2-B910-A77DAFA0D89C}" presName="Name0" presStyleCnt="0">
        <dgm:presLayoutVars>
          <dgm:dir/>
          <dgm:resizeHandles val="exact"/>
        </dgm:presLayoutVars>
      </dgm:prSet>
      <dgm:spPr/>
    </dgm:pt>
    <dgm:pt modelId="{95CAFAB1-B0D0-48BA-8963-9CA344E63F73}" type="pres">
      <dgm:prSet presAssocID="{C8A70AE2-3BD7-4853-B398-59B4336646D9}" presName="composite" presStyleCnt="0"/>
      <dgm:spPr/>
    </dgm:pt>
    <dgm:pt modelId="{4E0A681D-2178-455A-A7B4-18F7A0911792}" type="pres">
      <dgm:prSet presAssocID="{C8A70AE2-3BD7-4853-B398-59B4336646D9}" presName="rect1" presStyleLbl="trAlignAcc1" presStyleIdx="0" presStyleCnt="6" custScaleX="124377" custLinFactNeighborX="-4385" custLinFactNeighborY="-7492">
        <dgm:presLayoutVars>
          <dgm:bulletEnabled val="1"/>
        </dgm:presLayoutVars>
      </dgm:prSet>
      <dgm:spPr/>
    </dgm:pt>
    <dgm:pt modelId="{051D6615-CF39-4205-8A6A-54C92E62EE8D}" type="pres">
      <dgm:prSet presAssocID="{C8A70AE2-3BD7-4853-B398-59B4336646D9}" presName="rect2" presStyleLbl="fgImgPlace1" presStyleIdx="0" presStyleCnt="6" custLinFactX="-6555" custLinFactNeighborX="-100000"/>
      <dgm:spPr>
        <a:blipFill>
          <a:blip xmlns:r="http://schemas.openxmlformats.org/officeDocument/2006/relationships" r:embed="rId1">
            <a:extLst>
              <a:ext uri="{28A0092B-C50C-407E-A947-70E740481C1C}">
                <a14:useLocalDpi xmlns:a14="http://schemas.microsoft.com/office/drawing/2010/main" val="0"/>
              </a:ext>
            </a:extLst>
          </a:blip>
          <a:srcRect/>
          <a:stretch>
            <a:fillRect l="-57000" r="-57000"/>
          </a:stretch>
        </a:blipFill>
      </dgm:spPr>
    </dgm:pt>
    <dgm:pt modelId="{31653681-9E6B-4358-9934-CD34F00630D2}" type="pres">
      <dgm:prSet presAssocID="{D5B34573-6205-4438-9290-EFF11CF56414}" presName="sibTrans" presStyleCnt="0"/>
      <dgm:spPr/>
    </dgm:pt>
    <dgm:pt modelId="{C12DCEDD-9300-4A0A-AE61-64D5EFE2039F}" type="pres">
      <dgm:prSet presAssocID="{483959D3-723B-457B-83B6-64AFA10D56FF}" presName="composite" presStyleCnt="0"/>
      <dgm:spPr/>
    </dgm:pt>
    <dgm:pt modelId="{EEF30029-4E5A-4966-A744-75E69ABCED02}" type="pres">
      <dgm:prSet presAssocID="{483959D3-723B-457B-83B6-64AFA10D56FF}" presName="rect1" presStyleLbl="trAlignAcc1" presStyleIdx="1" presStyleCnt="6" custScaleX="119799" custLinFactNeighborX="2600" custLinFactNeighborY="-7891">
        <dgm:presLayoutVars>
          <dgm:bulletEnabled val="1"/>
        </dgm:presLayoutVars>
      </dgm:prSet>
      <dgm:spPr/>
    </dgm:pt>
    <dgm:pt modelId="{74C6DCFE-B8AD-4FD1-93B7-CC7B412E67AB}" type="pres">
      <dgm:prSet presAssocID="{483959D3-723B-457B-83B6-64AFA10D56FF}" presName="rect2" presStyleLbl="fgImgPlace1" presStyleIdx="1" presStyleCnt="6" custLinFactNeighborX="-20763"/>
      <dgm:spPr>
        <a:blipFill>
          <a:blip xmlns:r="http://schemas.openxmlformats.org/officeDocument/2006/relationships" r:embed="rId2">
            <a:extLst>
              <a:ext uri="{28A0092B-C50C-407E-A947-70E740481C1C}">
                <a14:useLocalDpi xmlns:a14="http://schemas.microsoft.com/office/drawing/2010/main" val="0"/>
              </a:ext>
            </a:extLst>
          </a:blip>
          <a:srcRect/>
          <a:stretch>
            <a:fillRect l="-62000" r="-62000"/>
          </a:stretch>
        </a:blipFill>
      </dgm:spPr>
    </dgm:pt>
    <dgm:pt modelId="{BBADD8C3-33C1-4E68-9B68-C56FE138BEE8}" type="pres">
      <dgm:prSet presAssocID="{9F4AB240-A482-4505-A512-B8AEFD4E4040}" presName="sibTrans" presStyleCnt="0"/>
      <dgm:spPr/>
    </dgm:pt>
    <dgm:pt modelId="{447D351C-E99A-4C9B-B3C5-244E91C0E6CE}" type="pres">
      <dgm:prSet presAssocID="{D4F714DC-A1C0-4160-848A-EC1E01382E46}" presName="composite" presStyleCnt="0"/>
      <dgm:spPr/>
    </dgm:pt>
    <dgm:pt modelId="{3D2D2245-0DB4-49D6-BCD3-DABC76503B7D}" type="pres">
      <dgm:prSet presAssocID="{D4F714DC-A1C0-4160-848A-EC1E01382E46}" presName="rect1" presStyleLbl="trAlignAcc1" presStyleIdx="2" presStyleCnt="6" custScaleX="124377" custLinFactNeighborX="-4090" custLinFactNeighborY="-13336">
        <dgm:presLayoutVars>
          <dgm:bulletEnabled val="1"/>
        </dgm:presLayoutVars>
      </dgm:prSet>
      <dgm:spPr/>
    </dgm:pt>
    <dgm:pt modelId="{91929329-A387-4796-B762-BFFEC19B43B2}" type="pres">
      <dgm:prSet presAssocID="{D4F714DC-A1C0-4160-848A-EC1E01382E46}" presName="rect2" presStyleLbl="fgImgPlace1" presStyleIdx="2" presStyleCnt="6" custLinFactNeighborX="-63277" custLinFactNeighborY="-5272"/>
      <dgm:spPr>
        <a:blipFill>
          <a:blip xmlns:r="http://schemas.openxmlformats.org/officeDocument/2006/relationships" r:embed="rId3">
            <a:extLst>
              <a:ext uri="{28A0092B-C50C-407E-A947-70E740481C1C}">
                <a14:useLocalDpi xmlns:a14="http://schemas.microsoft.com/office/drawing/2010/main" val="0"/>
              </a:ext>
            </a:extLst>
          </a:blip>
          <a:srcRect/>
          <a:stretch>
            <a:fillRect l="-63000" r="-63000"/>
          </a:stretch>
        </a:blipFill>
      </dgm:spPr>
    </dgm:pt>
    <dgm:pt modelId="{9CF05E34-5594-4D3F-917A-819FB209E1E1}" type="pres">
      <dgm:prSet presAssocID="{B1B3E2AE-0109-4E79-A30D-91AD7F51E368}" presName="sibTrans" presStyleCnt="0"/>
      <dgm:spPr/>
    </dgm:pt>
    <dgm:pt modelId="{6AC8F561-0A64-4D15-832A-A2EC67C533A1}" type="pres">
      <dgm:prSet presAssocID="{615E4A78-BC30-4E01-B59F-0F3AC9E74A04}" presName="composite" presStyleCnt="0"/>
      <dgm:spPr/>
    </dgm:pt>
    <dgm:pt modelId="{B7F9C1CB-16D7-47F8-BF18-887084EDD5F5}" type="pres">
      <dgm:prSet presAssocID="{615E4A78-BC30-4E01-B59F-0F3AC9E74A04}" presName="rect1" presStyleLbl="trAlignAcc1" presStyleIdx="3" presStyleCnt="6" custScaleX="118756" custLinFactNeighborX="3266" custLinFactNeighborY="-7202">
        <dgm:presLayoutVars>
          <dgm:bulletEnabled val="1"/>
        </dgm:presLayoutVars>
      </dgm:prSet>
      <dgm:spPr/>
    </dgm:pt>
    <dgm:pt modelId="{CAD47DA6-45E7-4DAA-8179-8C2AB3942308}" type="pres">
      <dgm:prSet presAssocID="{615E4A78-BC30-4E01-B59F-0F3AC9E74A04}" presName="rect2" presStyleLbl="fgImgPlace1" presStyleIdx="3" presStyleCnt="6" custLinFactNeighborX="-15713" custLinFactNeighborY="738"/>
      <dgm:spPr>
        <a:blipFill>
          <a:blip xmlns:r="http://schemas.openxmlformats.org/officeDocument/2006/relationships" r:embed="rId4">
            <a:extLst>
              <a:ext uri="{28A0092B-C50C-407E-A947-70E740481C1C}">
                <a14:useLocalDpi xmlns:a14="http://schemas.microsoft.com/office/drawing/2010/main" val="0"/>
              </a:ext>
            </a:extLst>
          </a:blip>
          <a:srcRect/>
          <a:stretch>
            <a:fillRect l="-63000" r="-63000"/>
          </a:stretch>
        </a:blipFill>
      </dgm:spPr>
    </dgm:pt>
    <dgm:pt modelId="{D2ED33DA-3B96-40AB-8D93-63981100139F}" type="pres">
      <dgm:prSet presAssocID="{ABA4AA80-C752-4BFF-B525-CD32D868F3D7}" presName="sibTrans" presStyleCnt="0"/>
      <dgm:spPr/>
    </dgm:pt>
    <dgm:pt modelId="{FD33E37F-4E0B-4807-A24A-6E42D1BA84C4}" type="pres">
      <dgm:prSet presAssocID="{02BC0C9B-5DDC-4BF3-B6E7-DF6A644A6031}" presName="composite" presStyleCnt="0"/>
      <dgm:spPr/>
    </dgm:pt>
    <dgm:pt modelId="{EE06C840-1C7C-4F65-B434-F23E5852A7B1}" type="pres">
      <dgm:prSet presAssocID="{02BC0C9B-5DDC-4BF3-B6E7-DF6A644A6031}" presName="rect1" presStyleLbl="trAlignAcc1" presStyleIdx="4" presStyleCnt="6" custScaleX="123237" custLinFactNeighborX="-4809" custLinFactNeighborY="-15669">
        <dgm:presLayoutVars>
          <dgm:bulletEnabled val="1"/>
        </dgm:presLayoutVars>
      </dgm:prSet>
      <dgm:spPr/>
    </dgm:pt>
    <dgm:pt modelId="{0EB667C5-E59E-46ED-BDDE-F881440E8005}" type="pres">
      <dgm:prSet presAssocID="{02BC0C9B-5DDC-4BF3-B6E7-DF6A644A6031}" presName="rect2" presStyleLbl="fgImgPlace1" presStyleIdx="4" presStyleCnt="6" custScaleX="102613" custLinFactNeighborX="-78107" custLinFactNeighborY="-8332"/>
      <dgm:spPr>
        <a:blipFill>
          <a:blip xmlns:r="http://schemas.openxmlformats.org/officeDocument/2006/relationships" r:embed="rId5">
            <a:extLst>
              <a:ext uri="{28A0092B-C50C-407E-A947-70E740481C1C}">
                <a14:useLocalDpi xmlns:a14="http://schemas.microsoft.com/office/drawing/2010/main" val="0"/>
              </a:ext>
            </a:extLst>
          </a:blip>
          <a:srcRect/>
          <a:stretch>
            <a:fillRect l="-89000" r="-89000"/>
          </a:stretch>
        </a:blipFill>
      </dgm:spPr>
    </dgm:pt>
    <dgm:pt modelId="{81EAAC70-08A1-406C-B62B-9B3BB54ED3EC}" type="pres">
      <dgm:prSet presAssocID="{A87CD2FF-5FE6-4D4B-80EE-D78167C8AF0C}" presName="sibTrans" presStyleCnt="0"/>
      <dgm:spPr/>
    </dgm:pt>
    <dgm:pt modelId="{B0FD6346-7CA6-448F-8DBB-2CB6BF6C58A1}" type="pres">
      <dgm:prSet presAssocID="{AA83CF9C-E153-4656-9F7F-4D2A0D1AD104}" presName="composite" presStyleCnt="0"/>
      <dgm:spPr/>
    </dgm:pt>
    <dgm:pt modelId="{7B1145A8-1AEA-4490-8030-490B3073EB37}" type="pres">
      <dgm:prSet presAssocID="{AA83CF9C-E153-4656-9F7F-4D2A0D1AD104}" presName="rect1" presStyleLbl="trAlignAcc1" presStyleIdx="5" presStyleCnt="6" custScaleX="116480" custLinFactNeighborX="5183" custLinFactNeighborY="-12456">
        <dgm:presLayoutVars>
          <dgm:bulletEnabled val="1"/>
        </dgm:presLayoutVars>
      </dgm:prSet>
      <dgm:spPr/>
    </dgm:pt>
    <dgm:pt modelId="{B9BD36B9-F457-4D87-8C18-62A78788B81E}" type="pres">
      <dgm:prSet presAssocID="{AA83CF9C-E153-4656-9F7F-4D2A0D1AD104}" presName="rect2" presStyleLbl="fgImgPlace1" presStyleIdx="5" presStyleCnt="6" custLinFactNeighborX="-5933" custLinFactNeighborY="-4613"/>
      <dgm:spPr>
        <a:blipFill>
          <a:blip xmlns:r="http://schemas.openxmlformats.org/officeDocument/2006/relationships" r:embed="rId6">
            <a:extLst>
              <a:ext uri="{28A0092B-C50C-407E-A947-70E740481C1C}">
                <a14:useLocalDpi xmlns:a14="http://schemas.microsoft.com/office/drawing/2010/main" val="0"/>
              </a:ext>
            </a:extLst>
          </a:blip>
          <a:srcRect/>
          <a:stretch>
            <a:fillRect l="-42000" r="-42000"/>
          </a:stretch>
        </a:blipFill>
      </dgm:spPr>
    </dgm:pt>
  </dgm:ptLst>
  <dgm:cxnLst>
    <dgm:cxn modelId="{E4E25509-C44F-4806-AC4F-F28A9E2B411D}" type="presOf" srcId="{02BC0C9B-5DDC-4BF3-B6E7-DF6A644A6031}" destId="{EE06C840-1C7C-4F65-B434-F23E5852A7B1}" srcOrd="0" destOrd="0" presId="urn:microsoft.com/office/officeart/2008/layout/PictureStrips"/>
    <dgm:cxn modelId="{E097A112-709C-48D2-9E50-69DDBB69309F}" type="presOf" srcId="{0A534127-A7D1-48D2-B910-A77DAFA0D89C}" destId="{41ADEAE0-C0D1-4942-9DC5-DEE7374AB5B7}" srcOrd="0" destOrd="0" presId="urn:microsoft.com/office/officeart/2008/layout/PictureStrips"/>
    <dgm:cxn modelId="{8734D129-90D4-412F-ADAF-C1C3D69C77BA}" srcId="{0A534127-A7D1-48D2-B910-A77DAFA0D89C}" destId="{D4F714DC-A1C0-4160-848A-EC1E01382E46}" srcOrd="2" destOrd="0" parTransId="{6AFB2249-2F38-4323-91B2-F87874B7ED6F}" sibTransId="{B1B3E2AE-0109-4E79-A30D-91AD7F51E368}"/>
    <dgm:cxn modelId="{E79B3A2A-F474-4426-83EE-1F124450F188}" type="presOf" srcId="{D4F714DC-A1C0-4160-848A-EC1E01382E46}" destId="{3D2D2245-0DB4-49D6-BCD3-DABC76503B7D}" srcOrd="0" destOrd="0" presId="urn:microsoft.com/office/officeart/2008/layout/PictureStrips"/>
    <dgm:cxn modelId="{DE3A3E35-B504-4D4C-B079-6C384AC2D4AF}" type="presOf" srcId="{AA83CF9C-E153-4656-9F7F-4D2A0D1AD104}" destId="{7B1145A8-1AEA-4490-8030-490B3073EB37}" srcOrd="0" destOrd="0" presId="urn:microsoft.com/office/officeart/2008/layout/PictureStrips"/>
    <dgm:cxn modelId="{9115C63C-B793-4DF1-8680-C224BEC5EA4F}" srcId="{0A534127-A7D1-48D2-B910-A77DAFA0D89C}" destId="{C8A70AE2-3BD7-4853-B398-59B4336646D9}" srcOrd="0" destOrd="0" parTransId="{01B93433-A8DF-40C7-8836-EFBA33CBFF44}" sibTransId="{D5B34573-6205-4438-9290-EFF11CF56414}"/>
    <dgm:cxn modelId="{1AAC6365-7C11-4760-92DD-FC4041F310B3}" srcId="{0A534127-A7D1-48D2-B910-A77DAFA0D89C}" destId="{02BC0C9B-5DDC-4BF3-B6E7-DF6A644A6031}" srcOrd="4" destOrd="0" parTransId="{C77AE4DE-4E97-45A8-9D46-59F72AFBC504}" sibTransId="{A87CD2FF-5FE6-4D4B-80EE-D78167C8AF0C}"/>
    <dgm:cxn modelId="{9BBADC50-57EC-4E5A-B594-09682C98AA54}" type="presOf" srcId="{615E4A78-BC30-4E01-B59F-0F3AC9E74A04}" destId="{B7F9C1CB-16D7-47F8-BF18-887084EDD5F5}" srcOrd="0" destOrd="0" presId="urn:microsoft.com/office/officeart/2008/layout/PictureStrips"/>
    <dgm:cxn modelId="{00A54D8C-C7CF-4D80-BC8F-85A38A85C61A}" srcId="{0A534127-A7D1-48D2-B910-A77DAFA0D89C}" destId="{AA83CF9C-E153-4656-9F7F-4D2A0D1AD104}" srcOrd="5" destOrd="0" parTransId="{08F1ED07-037E-4AE8-975C-47254DF92EE8}" sibTransId="{52B0B8B6-83A2-422B-AC5A-BDD92ED08E77}"/>
    <dgm:cxn modelId="{1E4DDDAA-B8F4-43FE-A756-6038F8F7ACE7}" type="presOf" srcId="{483959D3-723B-457B-83B6-64AFA10D56FF}" destId="{EEF30029-4E5A-4966-A744-75E69ABCED02}" srcOrd="0" destOrd="0" presId="urn:microsoft.com/office/officeart/2008/layout/PictureStrips"/>
    <dgm:cxn modelId="{9E9DD0D5-0B60-4FB0-87AF-9E7E6A27D38F}" type="presOf" srcId="{C8A70AE2-3BD7-4853-B398-59B4336646D9}" destId="{4E0A681D-2178-455A-A7B4-18F7A0911792}" srcOrd="0" destOrd="0" presId="urn:microsoft.com/office/officeart/2008/layout/PictureStrips"/>
    <dgm:cxn modelId="{D8C6EDF1-0567-4A45-8E60-F22DCAC2926B}" srcId="{0A534127-A7D1-48D2-B910-A77DAFA0D89C}" destId="{615E4A78-BC30-4E01-B59F-0F3AC9E74A04}" srcOrd="3" destOrd="0" parTransId="{830E379B-88B7-4652-BA51-683D50546108}" sibTransId="{ABA4AA80-C752-4BFF-B525-CD32D868F3D7}"/>
    <dgm:cxn modelId="{5534D7F6-B327-47F7-A546-AC22A59592CC}" srcId="{0A534127-A7D1-48D2-B910-A77DAFA0D89C}" destId="{483959D3-723B-457B-83B6-64AFA10D56FF}" srcOrd="1" destOrd="0" parTransId="{480A2833-12A9-433B-BCFA-B6F2AD8AAA41}" sibTransId="{9F4AB240-A482-4505-A512-B8AEFD4E4040}"/>
    <dgm:cxn modelId="{A6E29E7F-7814-4FC4-BF9B-FFAC3CD99D66}" type="presParOf" srcId="{41ADEAE0-C0D1-4942-9DC5-DEE7374AB5B7}" destId="{95CAFAB1-B0D0-48BA-8963-9CA344E63F73}" srcOrd="0" destOrd="0" presId="urn:microsoft.com/office/officeart/2008/layout/PictureStrips"/>
    <dgm:cxn modelId="{908F6517-AA74-418A-A9DE-350A8D9B275F}" type="presParOf" srcId="{95CAFAB1-B0D0-48BA-8963-9CA344E63F73}" destId="{4E0A681D-2178-455A-A7B4-18F7A0911792}" srcOrd="0" destOrd="0" presId="urn:microsoft.com/office/officeart/2008/layout/PictureStrips"/>
    <dgm:cxn modelId="{4C9ADB18-B697-4BCD-B2A0-A85551B434EA}" type="presParOf" srcId="{95CAFAB1-B0D0-48BA-8963-9CA344E63F73}" destId="{051D6615-CF39-4205-8A6A-54C92E62EE8D}" srcOrd="1" destOrd="0" presId="urn:microsoft.com/office/officeart/2008/layout/PictureStrips"/>
    <dgm:cxn modelId="{4AF30B90-E090-4E86-BCD7-C4BC18BD0B27}" type="presParOf" srcId="{41ADEAE0-C0D1-4942-9DC5-DEE7374AB5B7}" destId="{31653681-9E6B-4358-9934-CD34F00630D2}" srcOrd="1" destOrd="0" presId="urn:microsoft.com/office/officeart/2008/layout/PictureStrips"/>
    <dgm:cxn modelId="{EBBFBCA2-1E25-436B-9478-CA788AB6F590}" type="presParOf" srcId="{41ADEAE0-C0D1-4942-9DC5-DEE7374AB5B7}" destId="{C12DCEDD-9300-4A0A-AE61-64D5EFE2039F}" srcOrd="2" destOrd="0" presId="urn:microsoft.com/office/officeart/2008/layout/PictureStrips"/>
    <dgm:cxn modelId="{05DFB5BC-DAF0-42BD-856A-B36F744D51EE}" type="presParOf" srcId="{C12DCEDD-9300-4A0A-AE61-64D5EFE2039F}" destId="{EEF30029-4E5A-4966-A744-75E69ABCED02}" srcOrd="0" destOrd="0" presId="urn:microsoft.com/office/officeart/2008/layout/PictureStrips"/>
    <dgm:cxn modelId="{3C84503C-90F0-4367-AC4D-51D322654414}" type="presParOf" srcId="{C12DCEDD-9300-4A0A-AE61-64D5EFE2039F}" destId="{74C6DCFE-B8AD-4FD1-93B7-CC7B412E67AB}" srcOrd="1" destOrd="0" presId="urn:microsoft.com/office/officeart/2008/layout/PictureStrips"/>
    <dgm:cxn modelId="{781C6E88-39E4-4395-B42A-0C22D8AEAC84}" type="presParOf" srcId="{41ADEAE0-C0D1-4942-9DC5-DEE7374AB5B7}" destId="{BBADD8C3-33C1-4E68-9B68-C56FE138BEE8}" srcOrd="3" destOrd="0" presId="urn:microsoft.com/office/officeart/2008/layout/PictureStrips"/>
    <dgm:cxn modelId="{CE476090-61D5-477C-A192-31471672A5BB}" type="presParOf" srcId="{41ADEAE0-C0D1-4942-9DC5-DEE7374AB5B7}" destId="{447D351C-E99A-4C9B-B3C5-244E91C0E6CE}" srcOrd="4" destOrd="0" presId="urn:microsoft.com/office/officeart/2008/layout/PictureStrips"/>
    <dgm:cxn modelId="{8F2248DB-7947-46AC-8051-AA510E4ED873}" type="presParOf" srcId="{447D351C-E99A-4C9B-B3C5-244E91C0E6CE}" destId="{3D2D2245-0DB4-49D6-BCD3-DABC76503B7D}" srcOrd="0" destOrd="0" presId="urn:microsoft.com/office/officeart/2008/layout/PictureStrips"/>
    <dgm:cxn modelId="{F21832F2-D4DD-4285-BCEE-DE1BED4B6632}" type="presParOf" srcId="{447D351C-E99A-4C9B-B3C5-244E91C0E6CE}" destId="{91929329-A387-4796-B762-BFFEC19B43B2}" srcOrd="1" destOrd="0" presId="urn:microsoft.com/office/officeart/2008/layout/PictureStrips"/>
    <dgm:cxn modelId="{E21D2786-E615-4D56-B606-5EE8386F5E8A}" type="presParOf" srcId="{41ADEAE0-C0D1-4942-9DC5-DEE7374AB5B7}" destId="{9CF05E34-5594-4D3F-917A-819FB209E1E1}" srcOrd="5" destOrd="0" presId="urn:microsoft.com/office/officeart/2008/layout/PictureStrips"/>
    <dgm:cxn modelId="{1EA0DB17-0E8C-426E-B284-76FA8FAC19A2}" type="presParOf" srcId="{41ADEAE0-C0D1-4942-9DC5-DEE7374AB5B7}" destId="{6AC8F561-0A64-4D15-832A-A2EC67C533A1}" srcOrd="6" destOrd="0" presId="urn:microsoft.com/office/officeart/2008/layout/PictureStrips"/>
    <dgm:cxn modelId="{73663D06-4E24-4E93-B737-6B1363D10B6C}" type="presParOf" srcId="{6AC8F561-0A64-4D15-832A-A2EC67C533A1}" destId="{B7F9C1CB-16D7-47F8-BF18-887084EDD5F5}" srcOrd="0" destOrd="0" presId="urn:microsoft.com/office/officeart/2008/layout/PictureStrips"/>
    <dgm:cxn modelId="{DDF0F57D-D0B9-4D53-80CD-8400881C573D}" type="presParOf" srcId="{6AC8F561-0A64-4D15-832A-A2EC67C533A1}" destId="{CAD47DA6-45E7-4DAA-8179-8C2AB3942308}" srcOrd="1" destOrd="0" presId="urn:microsoft.com/office/officeart/2008/layout/PictureStrips"/>
    <dgm:cxn modelId="{CDBA2F47-9B46-43A4-A407-47C74C864F34}" type="presParOf" srcId="{41ADEAE0-C0D1-4942-9DC5-DEE7374AB5B7}" destId="{D2ED33DA-3B96-40AB-8D93-63981100139F}" srcOrd="7" destOrd="0" presId="urn:microsoft.com/office/officeart/2008/layout/PictureStrips"/>
    <dgm:cxn modelId="{BBBDABAE-9898-4E16-8920-A0F2787CEE01}" type="presParOf" srcId="{41ADEAE0-C0D1-4942-9DC5-DEE7374AB5B7}" destId="{FD33E37F-4E0B-4807-A24A-6E42D1BA84C4}" srcOrd="8" destOrd="0" presId="urn:microsoft.com/office/officeart/2008/layout/PictureStrips"/>
    <dgm:cxn modelId="{9C72DCB1-D9D0-4E9E-925E-D3D65175CF04}" type="presParOf" srcId="{FD33E37F-4E0B-4807-A24A-6E42D1BA84C4}" destId="{EE06C840-1C7C-4F65-B434-F23E5852A7B1}" srcOrd="0" destOrd="0" presId="urn:microsoft.com/office/officeart/2008/layout/PictureStrips"/>
    <dgm:cxn modelId="{85C8995A-CC9B-4997-97A5-C060DAABAAE5}" type="presParOf" srcId="{FD33E37F-4E0B-4807-A24A-6E42D1BA84C4}" destId="{0EB667C5-E59E-46ED-BDDE-F881440E8005}" srcOrd="1" destOrd="0" presId="urn:microsoft.com/office/officeart/2008/layout/PictureStrips"/>
    <dgm:cxn modelId="{8013B6DE-F8D9-489C-B8BF-740F76E2579E}" type="presParOf" srcId="{41ADEAE0-C0D1-4942-9DC5-DEE7374AB5B7}" destId="{81EAAC70-08A1-406C-B62B-9B3BB54ED3EC}" srcOrd="9" destOrd="0" presId="urn:microsoft.com/office/officeart/2008/layout/PictureStrips"/>
    <dgm:cxn modelId="{A29234B3-9C28-465F-9441-D82356837280}" type="presParOf" srcId="{41ADEAE0-C0D1-4942-9DC5-DEE7374AB5B7}" destId="{B0FD6346-7CA6-448F-8DBB-2CB6BF6C58A1}" srcOrd="10" destOrd="0" presId="urn:microsoft.com/office/officeart/2008/layout/PictureStrips"/>
    <dgm:cxn modelId="{5325FB50-37E8-4DA0-87E4-ED8DE17BC839}" type="presParOf" srcId="{B0FD6346-7CA6-448F-8DBB-2CB6BF6C58A1}" destId="{7B1145A8-1AEA-4490-8030-490B3073EB37}" srcOrd="0" destOrd="0" presId="urn:microsoft.com/office/officeart/2008/layout/PictureStrips"/>
    <dgm:cxn modelId="{7620549E-6B7C-4044-8441-F9AECB42C4B3}" type="presParOf" srcId="{B0FD6346-7CA6-448F-8DBB-2CB6BF6C58A1}" destId="{B9BD36B9-F457-4D87-8C18-62A78788B81E}" srcOrd="1" destOrd="0" presId="urn:microsoft.com/office/officeart/2008/layout/PictureStrip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DC1458-5F92-473D-88BC-1F6A011143B6}" type="doc">
      <dgm:prSet loTypeId="urn:microsoft.com/office/officeart/2005/8/layout/hierarchy3" loCatId="list" qsTypeId="urn:microsoft.com/office/officeart/2005/8/quickstyle/simple1" qsCatId="simple" csTypeId="urn:microsoft.com/office/officeart/2005/8/colors/accent2_1" csCatId="accent2" phldr="1"/>
      <dgm:spPr/>
      <dgm:t>
        <a:bodyPr/>
        <a:lstStyle/>
        <a:p>
          <a:endParaRPr lang="en-GB"/>
        </a:p>
      </dgm:t>
    </dgm:pt>
    <dgm:pt modelId="{E5A013FF-E9DA-44EB-9BA4-E6E83C5C172E}">
      <dgm:prSet phldrT="[Text]" custT="1"/>
      <dgm:spPr/>
      <dgm:t>
        <a:bodyPr/>
        <a:lstStyle/>
        <a:p>
          <a:r>
            <a:rPr lang="en-GB" sz="3600" dirty="0"/>
            <a:t>Strengths</a:t>
          </a:r>
        </a:p>
      </dgm:t>
    </dgm:pt>
    <dgm:pt modelId="{0CA9C94E-EB3F-4F71-BE8B-8B8278BD10EF}" type="parTrans" cxnId="{C933D234-2EF9-4FB7-8ABE-4C32855C4D1E}">
      <dgm:prSet/>
      <dgm:spPr/>
      <dgm:t>
        <a:bodyPr/>
        <a:lstStyle/>
        <a:p>
          <a:endParaRPr lang="en-GB" sz="1400"/>
        </a:p>
      </dgm:t>
    </dgm:pt>
    <dgm:pt modelId="{36D6DF3A-5D65-46C1-B6BE-ED1EC0D75B42}" type="sibTrans" cxnId="{C933D234-2EF9-4FB7-8ABE-4C32855C4D1E}">
      <dgm:prSet/>
      <dgm:spPr/>
      <dgm:t>
        <a:bodyPr/>
        <a:lstStyle/>
        <a:p>
          <a:endParaRPr lang="en-GB" sz="1400"/>
        </a:p>
      </dgm:t>
    </dgm:pt>
    <dgm:pt modelId="{2E99929F-4B39-4134-A0A0-2A2017D9F571}">
      <dgm:prSet phldrT="[Text]" custT="1"/>
      <dgm:spPr/>
      <dgm:t>
        <a:bodyPr/>
        <a:lstStyle/>
        <a:p>
          <a:r>
            <a:rPr lang="en-GB" sz="2000" dirty="0"/>
            <a:t>BROAD COVERAGE</a:t>
          </a:r>
        </a:p>
      </dgm:t>
    </dgm:pt>
    <dgm:pt modelId="{8CFFDEBC-AAD5-4EA2-BF16-B433BB847C86}" type="parTrans" cxnId="{53286DB1-91A8-4025-A14A-1FE910BE419B}">
      <dgm:prSet/>
      <dgm:spPr/>
      <dgm:t>
        <a:bodyPr/>
        <a:lstStyle/>
        <a:p>
          <a:endParaRPr lang="en-GB" sz="1400"/>
        </a:p>
      </dgm:t>
    </dgm:pt>
    <dgm:pt modelId="{FF2A442A-0546-4501-BBBB-B868482CEFE0}" type="sibTrans" cxnId="{53286DB1-91A8-4025-A14A-1FE910BE419B}">
      <dgm:prSet/>
      <dgm:spPr/>
      <dgm:t>
        <a:bodyPr/>
        <a:lstStyle/>
        <a:p>
          <a:endParaRPr lang="en-GB" sz="1400"/>
        </a:p>
      </dgm:t>
    </dgm:pt>
    <dgm:pt modelId="{3663DB5F-7560-47BA-B781-43195E16533B}">
      <dgm:prSet phldrT="[Text]" custT="1"/>
      <dgm:spPr/>
      <dgm:t>
        <a:bodyPr/>
        <a:lstStyle/>
        <a:p>
          <a:r>
            <a:rPr lang="en-GB" sz="2000" dirty="0"/>
            <a:t>FINANCIAL STABILITY</a:t>
          </a:r>
        </a:p>
      </dgm:t>
    </dgm:pt>
    <dgm:pt modelId="{7CD8E29A-CAE4-4AD5-9CAB-4E6B21E5D397}" type="parTrans" cxnId="{3FD36C89-E092-45AA-A9CB-6279D5D8F994}">
      <dgm:prSet/>
      <dgm:spPr/>
      <dgm:t>
        <a:bodyPr/>
        <a:lstStyle/>
        <a:p>
          <a:endParaRPr lang="en-GB" sz="1400"/>
        </a:p>
      </dgm:t>
    </dgm:pt>
    <dgm:pt modelId="{17A8576F-19AB-4601-B71C-4DD8D089D2E4}" type="sibTrans" cxnId="{3FD36C89-E092-45AA-A9CB-6279D5D8F994}">
      <dgm:prSet/>
      <dgm:spPr/>
      <dgm:t>
        <a:bodyPr/>
        <a:lstStyle/>
        <a:p>
          <a:endParaRPr lang="en-GB" sz="1400"/>
        </a:p>
      </dgm:t>
    </dgm:pt>
    <dgm:pt modelId="{49FAADA2-6FA2-4755-AA87-AB3BD8012DA3}">
      <dgm:prSet phldrT="[Text]" custT="1"/>
      <dgm:spPr/>
      <dgm:t>
        <a:bodyPr/>
        <a:lstStyle/>
        <a:p>
          <a:r>
            <a:rPr lang="en-GB" sz="3600" dirty="0"/>
            <a:t>Challenges</a:t>
          </a:r>
        </a:p>
      </dgm:t>
    </dgm:pt>
    <dgm:pt modelId="{4F5E92E7-BD19-4C8E-933F-367BE784D701}" type="parTrans" cxnId="{FDC7B3E7-3E0A-45EC-A0AD-A4AD1437E5B2}">
      <dgm:prSet/>
      <dgm:spPr/>
      <dgm:t>
        <a:bodyPr/>
        <a:lstStyle/>
        <a:p>
          <a:endParaRPr lang="en-GB" sz="1400"/>
        </a:p>
      </dgm:t>
    </dgm:pt>
    <dgm:pt modelId="{30E56A41-0651-41E2-85DD-0C9BBCFA132F}" type="sibTrans" cxnId="{FDC7B3E7-3E0A-45EC-A0AD-A4AD1437E5B2}">
      <dgm:prSet/>
      <dgm:spPr/>
      <dgm:t>
        <a:bodyPr/>
        <a:lstStyle/>
        <a:p>
          <a:endParaRPr lang="en-GB" sz="1400"/>
        </a:p>
      </dgm:t>
    </dgm:pt>
    <dgm:pt modelId="{68296FA8-9994-4F8A-87BA-233E5BA206AC}">
      <dgm:prSet phldrT="[Text]" custT="1"/>
      <dgm:spPr/>
      <dgm:t>
        <a:bodyPr/>
        <a:lstStyle/>
        <a:p>
          <a:r>
            <a:rPr lang="en-GB" sz="2000" dirty="0"/>
            <a:t>RISING HEALTHCARE COSTS</a:t>
          </a:r>
        </a:p>
      </dgm:t>
    </dgm:pt>
    <dgm:pt modelId="{010D2C99-1EA9-4BCB-B47F-22440F49B1E7}" type="parTrans" cxnId="{3A96765F-D8CA-40A5-B9FC-EF01D6DC4A0C}">
      <dgm:prSet/>
      <dgm:spPr/>
      <dgm:t>
        <a:bodyPr/>
        <a:lstStyle/>
        <a:p>
          <a:endParaRPr lang="en-GB" sz="1400"/>
        </a:p>
      </dgm:t>
    </dgm:pt>
    <dgm:pt modelId="{693943CD-5ED5-4D31-9A78-020B80FCBD72}" type="sibTrans" cxnId="{3A96765F-D8CA-40A5-B9FC-EF01D6DC4A0C}">
      <dgm:prSet/>
      <dgm:spPr/>
      <dgm:t>
        <a:bodyPr/>
        <a:lstStyle/>
        <a:p>
          <a:endParaRPr lang="en-GB" sz="1400"/>
        </a:p>
      </dgm:t>
    </dgm:pt>
    <dgm:pt modelId="{3265EAEF-2341-43D5-9AA6-D3EABFEAD5DF}">
      <dgm:prSet phldrT="[Text]" custT="1"/>
      <dgm:spPr/>
      <dgm:t>
        <a:bodyPr/>
        <a:lstStyle/>
        <a:p>
          <a:r>
            <a:rPr lang="en-GB" sz="2000" dirty="0"/>
            <a:t>SOCIAL INEQUALITIES</a:t>
          </a:r>
        </a:p>
      </dgm:t>
    </dgm:pt>
    <dgm:pt modelId="{BC5E7595-E42D-483A-A64E-34FB3FB9D37D}" type="parTrans" cxnId="{1F62121E-F9FF-4BD4-842D-0BCE2A7BF790}">
      <dgm:prSet/>
      <dgm:spPr/>
      <dgm:t>
        <a:bodyPr/>
        <a:lstStyle/>
        <a:p>
          <a:endParaRPr lang="en-GB" sz="1400"/>
        </a:p>
      </dgm:t>
    </dgm:pt>
    <dgm:pt modelId="{B31434EA-B7F2-4807-B815-548FFC24E828}" type="sibTrans" cxnId="{1F62121E-F9FF-4BD4-842D-0BCE2A7BF790}">
      <dgm:prSet/>
      <dgm:spPr/>
      <dgm:t>
        <a:bodyPr/>
        <a:lstStyle/>
        <a:p>
          <a:endParaRPr lang="en-GB" sz="1400"/>
        </a:p>
      </dgm:t>
    </dgm:pt>
    <dgm:pt modelId="{DF877739-9DA6-4F44-9E7D-882130B28126}">
      <dgm:prSet/>
      <dgm:spPr/>
      <dgm:t>
        <a:bodyPr/>
        <a:lstStyle/>
        <a:p>
          <a:r>
            <a:rPr lang="en-GB" dirty="0"/>
            <a:t>COMPETITION &amp; INNOVATION</a:t>
          </a:r>
        </a:p>
      </dgm:t>
    </dgm:pt>
    <dgm:pt modelId="{00D3B0FA-1577-461C-80CD-A4A22F49E3D7}" type="parTrans" cxnId="{5B16052A-C1D2-4E90-B08B-5C8DBC508A90}">
      <dgm:prSet/>
      <dgm:spPr/>
      <dgm:t>
        <a:bodyPr/>
        <a:lstStyle/>
        <a:p>
          <a:endParaRPr lang="en-GB"/>
        </a:p>
      </dgm:t>
    </dgm:pt>
    <dgm:pt modelId="{B983EBD6-49A7-42DA-B060-6EF1BDDE3D0B}" type="sibTrans" cxnId="{5B16052A-C1D2-4E90-B08B-5C8DBC508A90}">
      <dgm:prSet/>
      <dgm:spPr/>
      <dgm:t>
        <a:bodyPr/>
        <a:lstStyle/>
        <a:p>
          <a:endParaRPr lang="en-GB"/>
        </a:p>
      </dgm:t>
    </dgm:pt>
    <dgm:pt modelId="{6337513C-16B5-4D99-8F09-1DF00ADEE25D}">
      <dgm:prSet/>
      <dgm:spPr/>
      <dgm:t>
        <a:bodyPr/>
        <a:lstStyle/>
        <a:p>
          <a:r>
            <a:rPr lang="en-GB" dirty="0"/>
            <a:t>ADMINISTRATIVE COMPLEXITY</a:t>
          </a:r>
        </a:p>
      </dgm:t>
    </dgm:pt>
    <dgm:pt modelId="{02859D15-0E82-4396-BF0A-622CBF171C4D}" type="parTrans" cxnId="{FA051301-F107-42BB-9DA9-847944080509}">
      <dgm:prSet/>
      <dgm:spPr/>
      <dgm:t>
        <a:bodyPr/>
        <a:lstStyle/>
        <a:p>
          <a:endParaRPr lang="en-GB"/>
        </a:p>
      </dgm:t>
    </dgm:pt>
    <dgm:pt modelId="{AAD2C3D2-A259-4850-B384-FBF5C144E7F7}" type="sibTrans" cxnId="{FA051301-F107-42BB-9DA9-847944080509}">
      <dgm:prSet/>
      <dgm:spPr/>
      <dgm:t>
        <a:bodyPr/>
        <a:lstStyle/>
        <a:p>
          <a:endParaRPr lang="en-GB"/>
        </a:p>
      </dgm:t>
    </dgm:pt>
    <dgm:pt modelId="{6E24258B-6594-40C3-8F82-25E60CA88F35}" type="pres">
      <dgm:prSet presAssocID="{21DC1458-5F92-473D-88BC-1F6A011143B6}" presName="diagram" presStyleCnt="0">
        <dgm:presLayoutVars>
          <dgm:chPref val="1"/>
          <dgm:dir/>
          <dgm:animOne val="branch"/>
          <dgm:animLvl val="lvl"/>
          <dgm:resizeHandles/>
        </dgm:presLayoutVars>
      </dgm:prSet>
      <dgm:spPr/>
    </dgm:pt>
    <dgm:pt modelId="{C7EF6E05-4420-4A6F-BA8B-D9A4D8476F19}" type="pres">
      <dgm:prSet presAssocID="{E5A013FF-E9DA-44EB-9BA4-E6E83C5C172E}" presName="root" presStyleCnt="0"/>
      <dgm:spPr/>
    </dgm:pt>
    <dgm:pt modelId="{1D7D3F60-1AC6-4F60-BBF2-54A789ED137F}" type="pres">
      <dgm:prSet presAssocID="{E5A013FF-E9DA-44EB-9BA4-E6E83C5C172E}" presName="rootComposite" presStyleCnt="0"/>
      <dgm:spPr/>
    </dgm:pt>
    <dgm:pt modelId="{D387609C-E63E-4F52-A260-EE0A5FD59687}" type="pres">
      <dgm:prSet presAssocID="{E5A013FF-E9DA-44EB-9BA4-E6E83C5C172E}" presName="rootText" presStyleLbl="node1" presStyleIdx="0" presStyleCnt="2" custScaleX="124899"/>
      <dgm:spPr/>
    </dgm:pt>
    <dgm:pt modelId="{74A95B29-0653-4E02-9542-E734AAD2B708}" type="pres">
      <dgm:prSet presAssocID="{E5A013FF-E9DA-44EB-9BA4-E6E83C5C172E}" presName="rootConnector" presStyleLbl="node1" presStyleIdx="0" presStyleCnt="2"/>
      <dgm:spPr/>
    </dgm:pt>
    <dgm:pt modelId="{92999641-1536-4618-94D0-97579609B189}" type="pres">
      <dgm:prSet presAssocID="{E5A013FF-E9DA-44EB-9BA4-E6E83C5C172E}" presName="childShape" presStyleCnt="0"/>
      <dgm:spPr/>
    </dgm:pt>
    <dgm:pt modelId="{B46AD5DC-B55F-48C5-B8DC-526B736E18A4}" type="pres">
      <dgm:prSet presAssocID="{8CFFDEBC-AAD5-4EA2-BF16-B433BB847C86}" presName="Name13" presStyleLbl="parChTrans1D2" presStyleIdx="0" presStyleCnt="6"/>
      <dgm:spPr/>
    </dgm:pt>
    <dgm:pt modelId="{464837AF-624B-4B85-B9F9-11F317062612}" type="pres">
      <dgm:prSet presAssocID="{2E99929F-4B39-4134-A0A0-2A2017D9F571}" presName="childText" presStyleLbl="bgAcc1" presStyleIdx="0" presStyleCnt="6" custScaleX="128649">
        <dgm:presLayoutVars>
          <dgm:bulletEnabled val="1"/>
        </dgm:presLayoutVars>
      </dgm:prSet>
      <dgm:spPr/>
    </dgm:pt>
    <dgm:pt modelId="{E98EC241-74CB-469D-BC63-50D8221FFDD4}" type="pres">
      <dgm:prSet presAssocID="{7CD8E29A-CAE4-4AD5-9CAB-4E6B21E5D397}" presName="Name13" presStyleLbl="parChTrans1D2" presStyleIdx="1" presStyleCnt="6"/>
      <dgm:spPr/>
    </dgm:pt>
    <dgm:pt modelId="{1DEB642D-A9E3-41B0-9897-BB16465B7DF0}" type="pres">
      <dgm:prSet presAssocID="{3663DB5F-7560-47BA-B781-43195E16533B}" presName="childText" presStyleLbl="bgAcc1" presStyleIdx="1" presStyleCnt="6" custScaleX="128649">
        <dgm:presLayoutVars>
          <dgm:bulletEnabled val="1"/>
        </dgm:presLayoutVars>
      </dgm:prSet>
      <dgm:spPr/>
    </dgm:pt>
    <dgm:pt modelId="{633CEB32-16A9-46C5-83D4-88D3DBAFA7CE}" type="pres">
      <dgm:prSet presAssocID="{00D3B0FA-1577-461C-80CD-A4A22F49E3D7}" presName="Name13" presStyleLbl="parChTrans1D2" presStyleIdx="2" presStyleCnt="6"/>
      <dgm:spPr/>
    </dgm:pt>
    <dgm:pt modelId="{B49BA9F8-692B-4494-BBE6-1F7F910B28AE}" type="pres">
      <dgm:prSet presAssocID="{DF877739-9DA6-4F44-9E7D-882130B28126}" presName="childText" presStyleLbl="bgAcc1" presStyleIdx="2" presStyleCnt="6" custScaleX="128649">
        <dgm:presLayoutVars>
          <dgm:bulletEnabled val="1"/>
        </dgm:presLayoutVars>
      </dgm:prSet>
      <dgm:spPr/>
    </dgm:pt>
    <dgm:pt modelId="{E25228D3-026D-417F-8835-2730E7C8984E}" type="pres">
      <dgm:prSet presAssocID="{49FAADA2-6FA2-4755-AA87-AB3BD8012DA3}" presName="root" presStyleCnt="0"/>
      <dgm:spPr/>
    </dgm:pt>
    <dgm:pt modelId="{0184A7FB-1868-450D-9D4D-9CE40782C764}" type="pres">
      <dgm:prSet presAssocID="{49FAADA2-6FA2-4755-AA87-AB3BD8012DA3}" presName="rootComposite" presStyleCnt="0"/>
      <dgm:spPr/>
    </dgm:pt>
    <dgm:pt modelId="{47976741-16A2-43F1-BAE9-301B8AB60489}" type="pres">
      <dgm:prSet presAssocID="{49FAADA2-6FA2-4755-AA87-AB3BD8012DA3}" presName="rootText" presStyleLbl="node1" presStyleIdx="1" presStyleCnt="2" custScaleX="124808"/>
      <dgm:spPr/>
    </dgm:pt>
    <dgm:pt modelId="{DCD38A13-77B2-4309-9E0C-4B32D6D6A1B2}" type="pres">
      <dgm:prSet presAssocID="{49FAADA2-6FA2-4755-AA87-AB3BD8012DA3}" presName="rootConnector" presStyleLbl="node1" presStyleIdx="1" presStyleCnt="2"/>
      <dgm:spPr/>
    </dgm:pt>
    <dgm:pt modelId="{9C9B3CF6-0898-40CB-B737-32460ACFBACB}" type="pres">
      <dgm:prSet presAssocID="{49FAADA2-6FA2-4755-AA87-AB3BD8012DA3}" presName="childShape" presStyleCnt="0"/>
      <dgm:spPr/>
    </dgm:pt>
    <dgm:pt modelId="{43689B0E-474A-4AF1-A614-AC812C55B1F2}" type="pres">
      <dgm:prSet presAssocID="{010D2C99-1EA9-4BCB-B47F-22440F49B1E7}" presName="Name13" presStyleLbl="parChTrans1D2" presStyleIdx="3" presStyleCnt="6"/>
      <dgm:spPr/>
    </dgm:pt>
    <dgm:pt modelId="{48A29073-CC7F-45B1-897D-1D536983FEA9}" type="pres">
      <dgm:prSet presAssocID="{68296FA8-9994-4F8A-87BA-233E5BA206AC}" presName="childText" presStyleLbl="bgAcc1" presStyleIdx="3" presStyleCnt="6" custScaleX="128649">
        <dgm:presLayoutVars>
          <dgm:bulletEnabled val="1"/>
        </dgm:presLayoutVars>
      </dgm:prSet>
      <dgm:spPr/>
    </dgm:pt>
    <dgm:pt modelId="{BDD5C84B-A971-4863-A842-1E6CAFE7A520}" type="pres">
      <dgm:prSet presAssocID="{BC5E7595-E42D-483A-A64E-34FB3FB9D37D}" presName="Name13" presStyleLbl="parChTrans1D2" presStyleIdx="4" presStyleCnt="6"/>
      <dgm:spPr/>
    </dgm:pt>
    <dgm:pt modelId="{A8516221-34A2-4FC7-9375-F0C63298FDB0}" type="pres">
      <dgm:prSet presAssocID="{3265EAEF-2341-43D5-9AA6-D3EABFEAD5DF}" presName="childText" presStyleLbl="bgAcc1" presStyleIdx="4" presStyleCnt="6" custScaleX="130830">
        <dgm:presLayoutVars>
          <dgm:bulletEnabled val="1"/>
        </dgm:presLayoutVars>
      </dgm:prSet>
      <dgm:spPr/>
    </dgm:pt>
    <dgm:pt modelId="{5B297392-D6E9-4112-A246-7CD938793753}" type="pres">
      <dgm:prSet presAssocID="{02859D15-0E82-4396-BF0A-622CBF171C4D}" presName="Name13" presStyleLbl="parChTrans1D2" presStyleIdx="5" presStyleCnt="6"/>
      <dgm:spPr/>
    </dgm:pt>
    <dgm:pt modelId="{CE709510-EEEE-4C97-965B-1CA9D0296163}" type="pres">
      <dgm:prSet presAssocID="{6337513C-16B5-4D99-8F09-1DF00ADEE25D}" presName="childText" presStyleLbl="bgAcc1" presStyleIdx="5" presStyleCnt="6" custScaleX="128649">
        <dgm:presLayoutVars>
          <dgm:bulletEnabled val="1"/>
        </dgm:presLayoutVars>
      </dgm:prSet>
      <dgm:spPr/>
    </dgm:pt>
  </dgm:ptLst>
  <dgm:cxnLst>
    <dgm:cxn modelId="{FA051301-F107-42BB-9DA9-847944080509}" srcId="{49FAADA2-6FA2-4755-AA87-AB3BD8012DA3}" destId="{6337513C-16B5-4D99-8F09-1DF00ADEE25D}" srcOrd="2" destOrd="0" parTransId="{02859D15-0E82-4396-BF0A-622CBF171C4D}" sibTransId="{AAD2C3D2-A259-4850-B384-FBF5C144E7F7}"/>
    <dgm:cxn modelId="{1F62121E-F9FF-4BD4-842D-0BCE2A7BF790}" srcId="{49FAADA2-6FA2-4755-AA87-AB3BD8012DA3}" destId="{3265EAEF-2341-43D5-9AA6-D3EABFEAD5DF}" srcOrd="1" destOrd="0" parTransId="{BC5E7595-E42D-483A-A64E-34FB3FB9D37D}" sibTransId="{B31434EA-B7F2-4807-B815-548FFC24E828}"/>
    <dgm:cxn modelId="{5B16052A-C1D2-4E90-B08B-5C8DBC508A90}" srcId="{E5A013FF-E9DA-44EB-9BA4-E6E83C5C172E}" destId="{DF877739-9DA6-4F44-9E7D-882130B28126}" srcOrd="2" destOrd="0" parTransId="{00D3B0FA-1577-461C-80CD-A4A22F49E3D7}" sibTransId="{B983EBD6-49A7-42DA-B060-6EF1BDDE3D0B}"/>
    <dgm:cxn modelId="{C933D234-2EF9-4FB7-8ABE-4C32855C4D1E}" srcId="{21DC1458-5F92-473D-88BC-1F6A011143B6}" destId="{E5A013FF-E9DA-44EB-9BA4-E6E83C5C172E}" srcOrd="0" destOrd="0" parTransId="{0CA9C94E-EB3F-4F71-BE8B-8B8278BD10EF}" sibTransId="{36D6DF3A-5D65-46C1-B6BE-ED1EC0D75B42}"/>
    <dgm:cxn modelId="{5CDF2B36-E3F5-4D59-BF1F-E6FF6A0BF72E}" type="presOf" srcId="{E5A013FF-E9DA-44EB-9BA4-E6E83C5C172E}" destId="{74A95B29-0653-4E02-9542-E734AAD2B708}" srcOrd="1" destOrd="0" presId="urn:microsoft.com/office/officeart/2005/8/layout/hierarchy3"/>
    <dgm:cxn modelId="{DC1E913B-167D-4616-AAD9-2DCEB6BE9677}" type="presOf" srcId="{8CFFDEBC-AAD5-4EA2-BF16-B433BB847C86}" destId="{B46AD5DC-B55F-48C5-B8DC-526B736E18A4}" srcOrd="0" destOrd="0" presId="urn:microsoft.com/office/officeart/2005/8/layout/hierarchy3"/>
    <dgm:cxn modelId="{3A96765F-D8CA-40A5-B9FC-EF01D6DC4A0C}" srcId="{49FAADA2-6FA2-4755-AA87-AB3BD8012DA3}" destId="{68296FA8-9994-4F8A-87BA-233E5BA206AC}" srcOrd="0" destOrd="0" parTransId="{010D2C99-1EA9-4BCB-B47F-22440F49B1E7}" sibTransId="{693943CD-5ED5-4D31-9A78-020B80FCBD72}"/>
    <dgm:cxn modelId="{0D5C4443-8B9F-4B44-97AB-6E8BC2EB893D}" type="presOf" srcId="{3265EAEF-2341-43D5-9AA6-D3EABFEAD5DF}" destId="{A8516221-34A2-4FC7-9375-F0C63298FDB0}" srcOrd="0" destOrd="0" presId="urn:microsoft.com/office/officeart/2005/8/layout/hierarchy3"/>
    <dgm:cxn modelId="{DB082B7C-7277-45D0-BE8E-1E22030FA3BC}" type="presOf" srcId="{02859D15-0E82-4396-BF0A-622CBF171C4D}" destId="{5B297392-D6E9-4112-A246-7CD938793753}" srcOrd="0" destOrd="0" presId="urn:microsoft.com/office/officeart/2005/8/layout/hierarchy3"/>
    <dgm:cxn modelId="{A5781683-A0EC-447E-AD90-D23B9076B8FE}" type="presOf" srcId="{DF877739-9DA6-4F44-9E7D-882130B28126}" destId="{B49BA9F8-692B-4494-BBE6-1F7F910B28AE}" srcOrd="0" destOrd="0" presId="urn:microsoft.com/office/officeart/2005/8/layout/hierarchy3"/>
    <dgm:cxn modelId="{3FD36C89-E092-45AA-A9CB-6279D5D8F994}" srcId="{E5A013FF-E9DA-44EB-9BA4-E6E83C5C172E}" destId="{3663DB5F-7560-47BA-B781-43195E16533B}" srcOrd="1" destOrd="0" parTransId="{7CD8E29A-CAE4-4AD5-9CAB-4E6B21E5D397}" sibTransId="{17A8576F-19AB-4601-B71C-4DD8D089D2E4}"/>
    <dgm:cxn modelId="{56DBB3A6-FEFE-49B9-867A-76A11158F809}" type="presOf" srcId="{6337513C-16B5-4D99-8F09-1DF00ADEE25D}" destId="{CE709510-EEEE-4C97-965B-1CA9D0296163}" srcOrd="0" destOrd="0" presId="urn:microsoft.com/office/officeart/2005/8/layout/hierarchy3"/>
    <dgm:cxn modelId="{35B546AA-FF34-4EEE-8BD9-0CEA288DE777}" type="presOf" srcId="{2E99929F-4B39-4134-A0A0-2A2017D9F571}" destId="{464837AF-624B-4B85-B9F9-11F317062612}" srcOrd="0" destOrd="0" presId="urn:microsoft.com/office/officeart/2005/8/layout/hierarchy3"/>
    <dgm:cxn modelId="{53286DB1-91A8-4025-A14A-1FE910BE419B}" srcId="{E5A013FF-E9DA-44EB-9BA4-E6E83C5C172E}" destId="{2E99929F-4B39-4134-A0A0-2A2017D9F571}" srcOrd="0" destOrd="0" parTransId="{8CFFDEBC-AAD5-4EA2-BF16-B433BB847C86}" sibTransId="{FF2A442A-0546-4501-BBBB-B868482CEFE0}"/>
    <dgm:cxn modelId="{1C31FCB3-0247-4303-B86B-0C968CD4BFE1}" type="presOf" srcId="{7CD8E29A-CAE4-4AD5-9CAB-4E6B21E5D397}" destId="{E98EC241-74CB-469D-BC63-50D8221FFDD4}" srcOrd="0" destOrd="0" presId="urn:microsoft.com/office/officeart/2005/8/layout/hierarchy3"/>
    <dgm:cxn modelId="{27D951C1-1898-4B6B-9B92-31F3BE14A88C}" type="presOf" srcId="{3663DB5F-7560-47BA-B781-43195E16533B}" destId="{1DEB642D-A9E3-41B0-9897-BB16465B7DF0}" srcOrd="0" destOrd="0" presId="urn:microsoft.com/office/officeart/2005/8/layout/hierarchy3"/>
    <dgm:cxn modelId="{85888FC4-97BE-45F1-8545-FEE0CA264950}" type="presOf" srcId="{68296FA8-9994-4F8A-87BA-233E5BA206AC}" destId="{48A29073-CC7F-45B1-897D-1D536983FEA9}" srcOrd="0" destOrd="0" presId="urn:microsoft.com/office/officeart/2005/8/layout/hierarchy3"/>
    <dgm:cxn modelId="{F9E2BCD6-6501-4E47-B4E6-950F14D38639}" type="presOf" srcId="{00D3B0FA-1577-461C-80CD-A4A22F49E3D7}" destId="{633CEB32-16A9-46C5-83D4-88D3DBAFA7CE}" srcOrd="0" destOrd="0" presId="urn:microsoft.com/office/officeart/2005/8/layout/hierarchy3"/>
    <dgm:cxn modelId="{74E7FED8-1929-4B31-9C62-D77172343B94}" type="presOf" srcId="{49FAADA2-6FA2-4755-AA87-AB3BD8012DA3}" destId="{DCD38A13-77B2-4309-9E0C-4B32D6D6A1B2}" srcOrd="1" destOrd="0" presId="urn:microsoft.com/office/officeart/2005/8/layout/hierarchy3"/>
    <dgm:cxn modelId="{5157C9E1-10D7-45BB-92A6-EC69A6919429}" type="presOf" srcId="{BC5E7595-E42D-483A-A64E-34FB3FB9D37D}" destId="{BDD5C84B-A971-4863-A842-1E6CAFE7A520}" srcOrd="0" destOrd="0" presId="urn:microsoft.com/office/officeart/2005/8/layout/hierarchy3"/>
    <dgm:cxn modelId="{FDC7B3E7-3E0A-45EC-A0AD-A4AD1437E5B2}" srcId="{21DC1458-5F92-473D-88BC-1F6A011143B6}" destId="{49FAADA2-6FA2-4755-AA87-AB3BD8012DA3}" srcOrd="1" destOrd="0" parTransId="{4F5E92E7-BD19-4C8E-933F-367BE784D701}" sibTransId="{30E56A41-0651-41E2-85DD-0C9BBCFA132F}"/>
    <dgm:cxn modelId="{4E6F5EE9-E8F7-436D-8077-69D62EDB1196}" type="presOf" srcId="{49FAADA2-6FA2-4755-AA87-AB3BD8012DA3}" destId="{47976741-16A2-43F1-BAE9-301B8AB60489}" srcOrd="0" destOrd="0" presId="urn:microsoft.com/office/officeart/2005/8/layout/hierarchy3"/>
    <dgm:cxn modelId="{1095DAEE-9F7C-4887-A6DF-64ED11E509F6}" type="presOf" srcId="{E5A013FF-E9DA-44EB-9BA4-E6E83C5C172E}" destId="{D387609C-E63E-4F52-A260-EE0A5FD59687}" srcOrd="0" destOrd="0" presId="urn:microsoft.com/office/officeart/2005/8/layout/hierarchy3"/>
    <dgm:cxn modelId="{8F1DA7F3-B6E1-4E8C-A5A3-E04A6E54C185}" type="presOf" srcId="{010D2C99-1EA9-4BCB-B47F-22440F49B1E7}" destId="{43689B0E-474A-4AF1-A614-AC812C55B1F2}" srcOrd="0" destOrd="0" presId="urn:microsoft.com/office/officeart/2005/8/layout/hierarchy3"/>
    <dgm:cxn modelId="{8B63C7F4-50C2-4582-B8DA-E21DE8D28448}" type="presOf" srcId="{21DC1458-5F92-473D-88BC-1F6A011143B6}" destId="{6E24258B-6594-40C3-8F82-25E60CA88F35}" srcOrd="0" destOrd="0" presId="urn:microsoft.com/office/officeart/2005/8/layout/hierarchy3"/>
    <dgm:cxn modelId="{47893A57-A468-4139-B315-AA5406D79C6A}" type="presParOf" srcId="{6E24258B-6594-40C3-8F82-25E60CA88F35}" destId="{C7EF6E05-4420-4A6F-BA8B-D9A4D8476F19}" srcOrd="0" destOrd="0" presId="urn:microsoft.com/office/officeart/2005/8/layout/hierarchy3"/>
    <dgm:cxn modelId="{1FEA966F-3FFA-47BE-BAEF-781C98EA4B73}" type="presParOf" srcId="{C7EF6E05-4420-4A6F-BA8B-D9A4D8476F19}" destId="{1D7D3F60-1AC6-4F60-BBF2-54A789ED137F}" srcOrd="0" destOrd="0" presId="urn:microsoft.com/office/officeart/2005/8/layout/hierarchy3"/>
    <dgm:cxn modelId="{861EBF33-C776-419B-B678-17CF680995E7}" type="presParOf" srcId="{1D7D3F60-1AC6-4F60-BBF2-54A789ED137F}" destId="{D387609C-E63E-4F52-A260-EE0A5FD59687}" srcOrd="0" destOrd="0" presId="urn:microsoft.com/office/officeart/2005/8/layout/hierarchy3"/>
    <dgm:cxn modelId="{02BA2975-402E-4FFB-94A4-A0951855333D}" type="presParOf" srcId="{1D7D3F60-1AC6-4F60-BBF2-54A789ED137F}" destId="{74A95B29-0653-4E02-9542-E734AAD2B708}" srcOrd="1" destOrd="0" presId="urn:microsoft.com/office/officeart/2005/8/layout/hierarchy3"/>
    <dgm:cxn modelId="{EDB13D86-B600-42C6-946C-A20148163BEA}" type="presParOf" srcId="{C7EF6E05-4420-4A6F-BA8B-D9A4D8476F19}" destId="{92999641-1536-4618-94D0-97579609B189}" srcOrd="1" destOrd="0" presId="urn:microsoft.com/office/officeart/2005/8/layout/hierarchy3"/>
    <dgm:cxn modelId="{5BB1C39E-3E9A-4E50-A847-0256F30BC1E2}" type="presParOf" srcId="{92999641-1536-4618-94D0-97579609B189}" destId="{B46AD5DC-B55F-48C5-B8DC-526B736E18A4}" srcOrd="0" destOrd="0" presId="urn:microsoft.com/office/officeart/2005/8/layout/hierarchy3"/>
    <dgm:cxn modelId="{4E994D65-3557-4889-93B6-9F24C16DCD64}" type="presParOf" srcId="{92999641-1536-4618-94D0-97579609B189}" destId="{464837AF-624B-4B85-B9F9-11F317062612}" srcOrd="1" destOrd="0" presId="urn:microsoft.com/office/officeart/2005/8/layout/hierarchy3"/>
    <dgm:cxn modelId="{D6A18D1C-D18E-4FA1-A15F-E9D391F0BC81}" type="presParOf" srcId="{92999641-1536-4618-94D0-97579609B189}" destId="{E98EC241-74CB-469D-BC63-50D8221FFDD4}" srcOrd="2" destOrd="0" presId="urn:microsoft.com/office/officeart/2005/8/layout/hierarchy3"/>
    <dgm:cxn modelId="{600BE90D-C1AD-42CE-9631-3E5AA135FAA0}" type="presParOf" srcId="{92999641-1536-4618-94D0-97579609B189}" destId="{1DEB642D-A9E3-41B0-9897-BB16465B7DF0}" srcOrd="3" destOrd="0" presId="urn:microsoft.com/office/officeart/2005/8/layout/hierarchy3"/>
    <dgm:cxn modelId="{90BC6266-3B7F-4B5E-9912-D888353CB62B}" type="presParOf" srcId="{92999641-1536-4618-94D0-97579609B189}" destId="{633CEB32-16A9-46C5-83D4-88D3DBAFA7CE}" srcOrd="4" destOrd="0" presId="urn:microsoft.com/office/officeart/2005/8/layout/hierarchy3"/>
    <dgm:cxn modelId="{64353AD9-E3D9-49A4-AEC9-8F6C753ACD9F}" type="presParOf" srcId="{92999641-1536-4618-94D0-97579609B189}" destId="{B49BA9F8-692B-4494-BBE6-1F7F910B28AE}" srcOrd="5" destOrd="0" presId="urn:microsoft.com/office/officeart/2005/8/layout/hierarchy3"/>
    <dgm:cxn modelId="{43AB43DB-574F-4D02-B236-7EAAC68AF7BC}" type="presParOf" srcId="{6E24258B-6594-40C3-8F82-25E60CA88F35}" destId="{E25228D3-026D-417F-8835-2730E7C8984E}" srcOrd="1" destOrd="0" presId="urn:microsoft.com/office/officeart/2005/8/layout/hierarchy3"/>
    <dgm:cxn modelId="{5DD48D2C-C6A6-41F6-9FD2-C809008E5F1F}" type="presParOf" srcId="{E25228D3-026D-417F-8835-2730E7C8984E}" destId="{0184A7FB-1868-450D-9D4D-9CE40782C764}" srcOrd="0" destOrd="0" presId="urn:microsoft.com/office/officeart/2005/8/layout/hierarchy3"/>
    <dgm:cxn modelId="{ABACBC81-287E-4EDB-9A81-82BB775300C6}" type="presParOf" srcId="{0184A7FB-1868-450D-9D4D-9CE40782C764}" destId="{47976741-16A2-43F1-BAE9-301B8AB60489}" srcOrd="0" destOrd="0" presId="urn:microsoft.com/office/officeart/2005/8/layout/hierarchy3"/>
    <dgm:cxn modelId="{066A2695-DEDF-48B7-8958-31E802629564}" type="presParOf" srcId="{0184A7FB-1868-450D-9D4D-9CE40782C764}" destId="{DCD38A13-77B2-4309-9E0C-4B32D6D6A1B2}" srcOrd="1" destOrd="0" presId="urn:microsoft.com/office/officeart/2005/8/layout/hierarchy3"/>
    <dgm:cxn modelId="{86231D3F-038E-42F3-9E0F-98841A8DD0FE}" type="presParOf" srcId="{E25228D3-026D-417F-8835-2730E7C8984E}" destId="{9C9B3CF6-0898-40CB-B737-32460ACFBACB}" srcOrd="1" destOrd="0" presId="urn:microsoft.com/office/officeart/2005/8/layout/hierarchy3"/>
    <dgm:cxn modelId="{12D35E0A-964A-458A-AD21-CE5AC5E599C0}" type="presParOf" srcId="{9C9B3CF6-0898-40CB-B737-32460ACFBACB}" destId="{43689B0E-474A-4AF1-A614-AC812C55B1F2}" srcOrd="0" destOrd="0" presId="urn:microsoft.com/office/officeart/2005/8/layout/hierarchy3"/>
    <dgm:cxn modelId="{DC23747D-948F-4890-823F-871ADE69B8C3}" type="presParOf" srcId="{9C9B3CF6-0898-40CB-B737-32460ACFBACB}" destId="{48A29073-CC7F-45B1-897D-1D536983FEA9}" srcOrd="1" destOrd="0" presId="urn:microsoft.com/office/officeart/2005/8/layout/hierarchy3"/>
    <dgm:cxn modelId="{19DC5D93-A940-41E9-A49D-F53334592228}" type="presParOf" srcId="{9C9B3CF6-0898-40CB-B737-32460ACFBACB}" destId="{BDD5C84B-A971-4863-A842-1E6CAFE7A520}" srcOrd="2" destOrd="0" presId="urn:microsoft.com/office/officeart/2005/8/layout/hierarchy3"/>
    <dgm:cxn modelId="{23FB7115-8014-449D-81E2-F285A595EF9D}" type="presParOf" srcId="{9C9B3CF6-0898-40CB-B737-32460ACFBACB}" destId="{A8516221-34A2-4FC7-9375-F0C63298FDB0}" srcOrd="3" destOrd="0" presId="urn:microsoft.com/office/officeart/2005/8/layout/hierarchy3"/>
    <dgm:cxn modelId="{2D9B2BD2-A994-4024-8C50-20AF4996946B}" type="presParOf" srcId="{9C9B3CF6-0898-40CB-B737-32460ACFBACB}" destId="{5B297392-D6E9-4112-A246-7CD938793753}" srcOrd="4" destOrd="0" presId="urn:microsoft.com/office/officeart/2005/8/layout/hierarchy3"/>
    <dgm:cxn modelId="{84955EDA-178C-4EF3-8F93-F7052487EBBF}" type="presParOf" srcId="{9C9B3CF6-0898-40CB-B737-32460ACFBACB}" destId="{CE709510-EEEE-4C97-965B-1CA9D0296163}" srcOrd="5"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C27D6BA-91B3-4A9E-8A98-9EA25BAA478A}" type="doc">
      <dgm:prSet loTypeId="urn:microsoft.com/office/officeart/2008/layout/VerticalCurvedList" loCatId="list" qsTypeId="urn:microsoft.com/office/officeart/2005/8/quickstyle/simple1" qsCatId="simple" csTypeId="urn:microsoft.com/office/officeart/2005/8/colors/accent5_1" csCatId="accent5" phldr="1"/>
      <dgm:spPr/>
      <dgm:t>
        <a:bodyPr/>
        <a:lstStyle/>
        <a:p>
          <a:endParaRPr lang="en-GB"/>
        </a:p>
      </dgm:t>
    </dgm:pt>
    <dgm:pt modelId="{142133DB-1285-48E0-88D5-497432B2F783}">
      <dgm:prSet phldrT="[Text]" custT="1"/>
      <dgm:spPr/>
      <dgm:t>
        <a:bodyPr/>
        <a:lstStyle/>
        <a:p>
          <a:r>
            <a:rPr lang="en-GB" sz="1800" b="1" dirty="0"/>
            <a:t>Financial barriers and inequities</a:t>
          </a:r>
        </a:p>
      </dgm:t>
    </dgm:pt>
    <dgm:pt modelId="{2AD21D9A-F5BB-4FFE-95DE-C62937913BDB}" type="parTrans" cxnId="{75951754-FD15-4D10-8EC9-BA440FF98D46}">
      <dgm:prSet/>
      <dgm:spPr/>
      <dgm:t>
        <a:bodyPr/>
        <a:lstStyle/>
        <a:p>
          <a:endParaRPr lang="en-GB" sz="1800" b="1"/>
        </a:p>
      </dgm:t>
    </dgm:pt>
    <dgm:pt modelId="{0470BBBE-948D-419F-BBEF-701C0DC38A4B}" type="sibTrans" cxnId="{75951754-FD15-4D10-8EC9-BA440FF98D46}">
      <dgm:prSet/>
      <dgm:spPr/>
      <dgm:t>
        <a:bodyPr/>
        <a:lstStyle/>
        <a:p>
          <a:endParaRPr lang="en-GB" sz="1800" b="1"/>
        </a:p>
      </dgm:t>
    </dgm:pt>
    <dgm:pt modelId="{F95ADCC0-3A99-42B1-8796-04E05A5B2948}">
      <dgm:prSet phldrT="[Text]" custT="1"/>
      <dgm:spPr/>
      <dgm:t>
        <a:bodyPr/>
        <a:lstStyle/>
        <a:p>
          <a:r>
            <a:rPr lang="en-GB" sz="1800" b="1" dirty="0"/>
            <a:t>Inefficiency and inequities in service delivery</a:t>
          </a:r>
        </a:p>
      </dgm:t>
    </dgm:pt>
    <dgm:pt modelId="{3E756FC6-CBD0-4AFA-B6D1-1B14BFE9A812}" type="parTrans" cxnId="{B024D6D2-BEC8-4C73-A076-A154DD2FAC1B}">
      <dgm:prSet/>
      <dgm:spPr/>
      <dgm:t>
        <a:bodyPr/>
        <a:lstStyle/>
        <a:p>
          <a:endParaRPr lang="en-GB" sz="1800" b="1"/>
        </a:p>
      </dgm:t>
    </dgm:pt>
    <dgm:pt modelId="{DEBCEC7C-910D-4CA4-B978-9CF0366E9B6E}" type="sibTrans" cxnId="{B024D6D2-BEC8-4C73-A076-A154DD2FAC1B}">
      <dgm:prSet/>
      <dgm:spPr/>
      <dgm:t>
        <a:bodyPr/>
        <a:lstStyle/>
        <a:p>
          <a:endParaRPr lang="en-GB" sz="1800" b="1"/>
        </a:p>
      </dgm:t>
    </dgm:pt>
    <dgm:pt modelId="{4676B6EE-9749-4695-BB1D-D23019CD1C12}">
      <dgm:prSet phldrT="[Text]" custT="1"/>
      <dgm:spPr/>
      <dgm:t>
        <a:bodyPr/>
        <a:lstStyle/>
        <a:p>
          <a:r>
            <a:rPr lang="en-GB" sz="1800" b="1" dirty="0"/>
            <a:t>Vulnerability to price fluctuations and abuse</a:t>
          </a:r>
        </a:p>
      </dgm:t>
    </dgm:pt>
    <dgm:pt modelId="{A4258B2E-A1F9-4E54-AE04-737C404D5A58}" type="parTrans" cxnId="{21FEB631-5F80-4658-B716-30256DCF284A}">
      <dgm:prSet/>
      <dgm:spPr/>
      <dgm:t>
        <a:bodyPr/>
        <a:lstStyle/>
        <a:p>
          <a:endParaRPr lang="en-GB" sz="1800" b="1"/>
        </a:p>
      </dgm:t>
    </dgm:pt>
    <dgm:pt modelId="{CE90E736-B2B1-4A2A-8A6E-6C13C32B5560}" type="sibTrans" cxnId="{21FEB631-5F80-4658-B716-30256DCF284A}">
      <dgm:prSet/>
      <dgm:spPr/>
      <dgm:t>
        <a:bodyPr/>
        <a:lstStyle/>
        <a:p>
          <a:endParaRPr lang="en-GB" sz="1800" b="1"/>
        </a:p>
      </dgm:t>
    </dgm:pt>
    <dgm:pt modelId="{0072C5E5-F78D-4849-87D3-A8B6673A77F5}" type="pres">
      <dgm:prSet presAssocID="{AC27D6BA-91B3-4A9E-8A98-9EA25BAA478A}" presName="Name0" presStyleCnt="0">
        <dgm:presLayoutVars>
          <dgm:chMax val="7"/>
          <dgm:chPref val="7"/>
          <dgm:dir/>
        </dgm:presLayoutVars>
      </dgm:prSet>
      <dgm:spPr/>
    </dgm:pt>
    <dgm:pt modelId="{22DAA37A-8AA9-4AE4-A4D6-7C6E8780F5DC}" type="pres">
      <dgm:prSet presAssocID="{AC27D6BA-91B3-4A9E-8A98-9EA25BAA478A}" presName="Name1" presStyleCnt="0"/>
      <dgm:spPr/>
    </dgm:pt>
    <dgm:pt modelId="{40A73E14-4CC7-490F-A441-8C084D04ABA4}" type="pres">
      <dgm:prSet presAssocID="{AC27D6BA-91B3-4A9E-8A98-9EA25BAA478A}" presName="cycle" presStyleCnt="0"/>
      <dgm:spPr/>
    </dgm:pt>
    <dgm:pt modelId="{74C94B19-E13E-4534-8AC3-3692B3E4CA89}" type="pres">
      <dgm:prSet presAssocID="{AC27D6BA-91B3-4A9E-8A98-9EA25BAA478A}" presName="srcNode" presStyleLbl="node1" presStyleIdx="0" presStyleCnt="3"/>
      <dgm:spPr/>
    </dgm:pt>
    <dgm:pt modelId="{479EDA49-E554-424E-A3D7-19E320B37127}" type="pres">
      <dgm:prSet presAssocID="{AC27D6BA-91B3-4A9E-8A98-9EA25BAA478A}" presName="conn" presStyleLbl="parChTrans1D2" presStyleIdx="0" presStyleCnt="1"/>
      <dgm:spPr/>
    </dgm:pt>
    <dgm:pt modelId="{79A13059-1C13-439E-A483-2322EF4082BA}" type="pres">
      <dgm:prSet presAssocID="{AC27D6BA-91B3-4A9E-8A98-9EA25BAA478A}" presName="extraNode" presStyleLbl="node1" presStyleIdx="0" presStyleCnt="3"/>
      <dgm:spPr/>
    </dgm:pt>
    <dgm:pt modelId="{08CE39CA-2CC0-425E-959E-E7F7732009CF}" type="pres">
      <dgm:prSet presAssocID="{AC27D6BA-91B3-4A9E-8A98-9EA25BAA478A}" presName="dstNode" presStyleLbl="node1" presStyleIdx="0" presStyleCnt="3"/>
      <dgm:spPr/>
    </dgm:pt>
    <dgm:pt modelId="{25024CEA-E7DD-4D6C-AB83-3D903F2D73F1}" type="pres">
      <dgm:prSet presAssocID="{142133DB-1285-48E0-88D5-497432B2F783}" presName="text_1" presStyleLbl="node1" presStyleIdx="0" presStyleCnt="3" custScaleX="98848" custLinFactNeighborX="3546" custLinFactNeighborY="1854">
        <dgm:presLayoutVars>
          <dgm:bulletEnabled val="1"/>
        </dgm:presLayoutVars>
      </dgm:prSet>
      <dgm:spPr/>
    </dgm:pt>
    <dgm:pt modelId="{B1DD2084-C036-4FB8-A98B-CAA5CDA90E6B}" type="pres">
      <dgm:prSet presAssocID="{142133DB-1285-48E0-88D5-497432B2F783}" presName="accent_1" presStyleCnt="0"/>
      <dgm:spPr/>
    </dgm:pt>
    <dgm:pt modelId="{04949BF9-25A8-43BF-A7D4-AAFE583A1B93}" type="pres">
      <dgm:prSet presAssocID="{142133DB-1285-48E0-88D5-497432B2F783}" presName="accentRepeatNode" presStyleLbl="solidFgAcc1" presStyleIdx="0" presStyleCnt="3"/>
      <dgm:spPr/>
    </dgm:pt>
    <dgm:pt modelId="{ECED8139-D422-4ED1-8F38-68ADD79BFB7C}" type="pres">
      <dgm:prSet presAssocID="{F95ADCC0-3A99-42B1-8796-04E05A5B2948}" presName="text_2" presStyleLbl="node1" presStyleIdx="1" presStyleCnt="3">
        <dgm:presLayoutVars>
          <dgm:bulletEnabled val="1"/>
        </dgm:presLayoutVars>
      </dgm:prSet>
      <dgm:spPr/>
    </dgm:pt>
    <dgm:pt modelId="{011125D3-1AE2-45B8-B8B6-0BC37C556049}" type="pres">
      <dgm:prSet presAssocID="{F95ADCC0-3A99-42B1-8796-04E05A5B2948}" presName="accent_2" presStyleCnt="0"/>
      <dgm:spPr/>
    </dgm:pt>
    <dgm:pt modelId="{1451082B-84C1-40BE-B8E3-BA4B2998F4CD}" type="pres">
      <dgm:prSet presAssocID="{F95ADCC0-3A99-42B1-8796-04E05A5B2948}" presName="accentRepeatNode" presStyleLbl="solidFgAcc1" presStyleIdx="1" presStyleCnt="3"/>
      <dgm:spPr/>
    </dgm:pt>
    <dgm:pt modelId="{CB366CE3-8FB8-4B78-945A-4138E2BE607B}" type="pres">
      <dgm:prSet presAssocID="{4676B6EE-9749-4695-BB1D-D23019CD1C12}" presName="text_3" presStyleLbl="node1" presStyleIdx="2" presStyleCnt="3">
        <dgm:presLayoutVars>
          <dgm:bulletEnabled val="1"/>
        </dgm:presLayoutVars>
      </dgm:prSet>
      <dgm:spPr/>
    </dgm:pt>
    <dgm:pt modelId="{72F60799-F985-4288-A710-6DB92A56C122}" type="pres">
      <dgm:prSet presAssocID="{4676B6EE-9749-4695-BB1D-D23019CD1C12}" presName="accent_3" presStyleCnt="0"/>
      <dgm:spPr/>
    </dgm:pt>
    <dgm:pt modelId="{6624D884-EEDB-4075-BA35-57E16D8CCC31}" type="pres">
      <dgm:prSet presAssocID="{4676B6EE-9749-4695-BB1D-D23019CD1C12}" presName="accentRepeatNode" presStyleLbl="solidFgAcc1" presStyleIdx="2" presStyleCnt="3"/>
      <dgm:spPr/>
    </dgm:pt>
  </dgm:ptLst>
  <dgm:cxnLst>
    <dgm:cxn modelId="{9854E900-D28F-4A25-9A5B-6426CB3142B9}" type="presOf" srcId="{142133DB-1285-48E0-88D5-497432B2F783}" destId="{25024CEA-E7DD-4D6C-AB83-3D903F2D73F1}" srcOrd="0" destOrd="0" presId="urn:microsoft.com/office/officeart/2008/layout/VerticalCurvedList"/>
    <dgm:cxn modelId="{21FEB631-5F80-4658-B716-30256DCF284A}" srcId="{AC27D6BA-91B3-4A9E-8A98-9EA25BAA478A}" destId="{4676B6EE-9749-4695-BB1D-D23019CD1C12}" srcOrd="2" destOrd="0" parTransId="{A4258B2E-A1F9-4E54-AE04-737C404D5A58}" sibTransId="{CE90E736-B2B1-4A2A-8A6E-6C13C32B5560}"/>
    <dgm:cxn modelId="{36DA813E-ABB8-40C4-B372-B98C7A6871D9}" type="presOf" srcId="{0470BBBE-948D-419F-BBEF-701C0DC38A4B}" destId="{479EDA49-E554-424E-A3D7-19E320B37127}" srcOrd="0" destOrd="0" presId="urn:microsoft.com/office/officeart/2008/layout/VerticalCurvedList"/>
    <dgm:cxn modelId="{2A5C8863-6A65-4FC4-B05D-6C5E76C8F18C}" type="presOf" srcId="{AC27D6BA-91B3-4A9E-8A98-9EA25BAA478A}" destId="{0072C5E5-F78D-4849-87D3-A8B6673A77F5}" srcOrd="0" destOrd="0" presId="urn:microsoft.com/office/officeart/2008/layout/VerticalCurvedList"/>
    <dgm:cxn modelId="{9B3FB971-2044-4E24-BF47-12AB88227887}" type="presOf" srcId="{4676B6EE-9749-4695-BB1D-D23019CD1C12}" destId="{CB366CE3-8FB8-4B78-945A-4138E2BE607B}" srcOrd="0" destOrd="0" presId="urn:microsoft.com/office/officeart/2008/layout/VerticalCurvedList"/>
    <dgm:cxn modelId="{75951754-FD15-4D10-8EC9-BA440FF98D46}" srcId="{AC27D6BA-91B3-4A9E-8A98-9EA25BAA478A}" destId="{142133DB-1285-48E0-88D5-497432B2F783}" srcOrd="0" destOrd="0" parTransId="{2AD21D9A-F5BB-4FFE-95DE-C62937913BDB}" sibTransId="{0470BBBE-948D-419F-BBEF-701C0DC38A4B}"/>
    <dgm:cxn modelId="{40397A78-14B5-4424-854D-B646F2929B10}" type="presOf" srcId="{F95ADCC0-3A99-42B1-8796-04E05A5B2948}" destId="{ECED8139-D422-4ED1-8F38-68ADD79BFB7C}" srcOrd="0" destOrd="0" presId="urn:microsoft.com/office/officeart/2008/layout/VerticalCurvedList"/>
    <dgm:cxn modelId="{B024D6D2-BEC8-4C73-A076-A154DD2FAC1B}" srcId="{AC27D6BA-91B3-4A9E-8A98-9EA25BAA478A}" destId="{F95ADCC0-3A99-42B1-8796-04E05A5B2948}" srcOrd="1" destOrd="0" parTransId="{3E756FC6-CBD0-4AFA-B6D1-1B14BFE9A812}" sibTransId="{DEBCEC7C-910D-4CA4-B978-9CF0366E9B6E}"/>
    <dgm:cxn modelId="{429C9CC2-F787-413D-9C31-A07D663DF9A0}" type="presParOf" srcId="{0072C5E5-F78D-4849-87D3-A8B6673A77F5}" destId="{22DAA37A-8AA9-4AE4-A4D6-7C6E8780F5DC}" srcOrd="0" destOrd="0" presId="urn:microsoft.com/office/officeart/2008/layout/VerticalCurvedList"/>
    <dgm:cxn modelId="{2A5C26BD-078D-44B5-B0DD-BBD2F9AF70EE}" type="presParOf" srcId="{22DAA37A-8AA9-4AE4-A4D6-7C6E8780F5DC}" destId="{40A73E14-4CC7-490F-A441-8C084D04ABA4}" srcOrd="0" destOrd="0" presId="urn:microsoft.com/office/officeart/2008/layout/VerticalCurvedList"/>
    <dgm:cxn modelId="{FDA06EF9-FAEF-454F-BAC6-3D35DAAFC241}" type="presParOf" srcId="{40A73E14-4CC7-490F-A441-8C084D04ABA4}" destId="{74C94B19-E13E-4534-8AC3-3692B3E4CA89}" srcOrd="0" destOrd="0" presId="urn:microsoft.com/office/officeart/2008/layout/VerticalCurvedList"/>
    <dgm:cxn modelId="{51C564C7-2769-4AB6-95A6-ED16CE455B40}" type="presParOf" srcId="{40A73E14-4CC7-490F-A441-8C084D04ABA4}" destId="{479EDA49-E554-424E-A3D7-19E320B37127}" srcOrd="1" destOrd="0" presId="urn:microsoft.com/office/officeart/2008/layout/VerticalCurvedList"/>
    <dgm:cxn modelId="{A66F351F-C32E-4E21-BEF3-245B75F9AFFB}" type="presParOf" srcId="{40A73E14-4CC7-490F-A441-8C084D04ABA4}" destId="{79A13059-1C13-439E-A483-2322EF4082BA}" srcOrd="2" destOrd="0" presId="urn:microsoft.com/office/officeart/2008/layout/VerticalCurvedList"/>
    <dgm:cxn modelId="{F7C6D586-0652-4389-ADD2-A008DE7DE225}" type="presParOf" srcId="{40A73E14-4CC7-490F-A441-8C084D04ABA4}" destId="{08CE39CA-2CC0-425E-959E-E7F7732009CF}" srcOrd="3" destOrd="0" presId="urn:microsoft.com/office/officeart/2008/layout/VerticalCurvedList"/>
    <dgm:cxn modelId="{7BC94296-814B-4740-8270-54D95F799BE9}" type="presParOf" srcId="{22DAA37A-8AA9-4AE4-A4D6-7C6E8780F5DC}" destId="{25024CEA-E7DD-4D6C-AB83-3D903F2D73F1}" srcOrd="1" destOrd="0" presId="urn:microsoft.com/office/officeart/2008/layout/VerticalCurvedList"/>
    <dgm:cxn modelId="{798F8A14-7A11-4227-9E12-678ABBD6CDEE}" type="presParOf" srcId="{22DAA37A-8AA9-4AE4-A4D6-7C6E8780F5DC}" destId="{B1DD2084-C036-4FB8-A98B-CAA5CDA90E6B}" srcOrd="2" destOrd="0" presId="urn:microsoft.com/office/officeart/2008/layout/VerticalCurvedList"/>
    <dgm:cxn modelId="{ABCFA1A8-A4F2-4FCC-AB36-B1AEF44BD8C1}" type="presParOf" srcId="{B1DD2084-C036-4FB8-A98B-CAA5CDA90E6B}" destId="{04949BF9-25A8-43BF-A7D4-AAFE583A1B93}" srcOrd="0" destOrd="0" presId="urn:microsoft.com/office/officeart/2008/layout/VerticalCurvedList"/>
    <dgm:cxn modelId="{94C3E00C-C1BF-4C2B-A635-17C56F1BB6D4}" type="presParOf" srcId="{22DAA37A-8AA9-4AE4-A4D6-7C6E8780F5DC}" destId="{ECED8139-D422-4ED1-8F38-68ADD79BFB7C}" srcOrd="3" destOrd="0" presId="urn:microsoft.com/office/officeart/2008/layout/VerticalCurvedList"/>
    <dgm:cxn modelId="{52DA8A35-1965-4F30-869A-4D94018CE3A4}" type="presParOf" srcId="{22DAA37A-8AA9-4AE4-A4D6-7C6E8780F5DC}" destId="{011125D3-1AE2-45B8-B8B6-0BC37C556049}" srcOrd="4" destOrd="0" presId="urn:microsoft.com/office/officeart/2008/layout/VerticalCurvedList"/>
    <dgm:cxn modelId="{77AC241D-0117-4E62-8505-958ED607C80E}" type="presParOf" srcId="{011125D3-1AE2-45B8-B8B6-0BC37C556049}" destId="{1451082B-84C1-40BE-B8E3-BA4B2998F4CD}" srcOrd="0" destOrd="0" presId="urn:microsoft.com/office/officeart/2008/layout/VerticalCurvedList"/>
    <dgm:cxn modelId="{9FB9C644-7B46-4E23-AED8-9AF0FA7EDF7A}" type="presParOf" srcId="{22DAA37A-8AA9-4AE4-A4D6-7C6E8780F5DC}" destId="{CB366CE3-8FB8-4B78-945A-4138E2BE607B}" srcOrd="5" destOrd="0" presId="urn:microsoft.com/office/officeart/2008/layout/VerticalCurvedList"/>
    <dgm:cxn modelId="{FEDC894B-4317-4DCB-B0C8-DF15B5A5DC80}" type="presParOf" srcId="{22DAA37A-8AA9-4AE4-A4D6-7C6E8780F5DC}" destId="{72F60799-F985-4288-A710-6DB92A56C122}" srcOrd="6" destOrd="0" presId="urn:microsoft.com/office/officeart/2008/layout/VerticalCurvedList"/>
    <dgm:cxn modelId="{FECA0BC8-D6E1-41A7-83D4-0D2F22F191F7}" type="presParOf" srcId="{72F60799-F985-4288-A710-6DB92A56C122}" destId="{6624D884-EEDB-4075-BA35-57E16D8CCC3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2499981"/>
          <a:ext cx="1339453" cy="535781"/>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2499981"/>
        <a:ext cx="803672" cy="535781"/>
      </dsp:txXfrm>
    </dsp:sp>
    <dsp:sp modelId="{0F4055E7-D0E2-4C2D-86C3-901DC06725E0}">
      <dsp:nvSpPr>
        <dsp:cNvPr id="0" name=""/>
        <dsp:cNvSpPr/>
      </dsp:nvSpPr>
      <dsp:spPr>
        <a:xfrm>
          <a:off x="1206996" y="2499981"/>
          <a:ext cx="1339453" cy="535781"/>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2499981"/>
        <a:ext cx="803672" cy="535781"/>
      </dsp:txXfrm>
    </dsp:sp>
    <dsp:sp modelId="{251F6170-1F8F-49CB-BD37-C4D2D741D203}">
      <dsp:nvSpPr>
        <dsp:cNvPr id="0" name=""/>
        <dsp:cNvSpPr/>
      </dsp:nvSpPr>
      <dsp:spPr>
        <a:xfrm>
          <a:off x="2412503" y="2499981"/>
          <a:ext cx="1339453" cy="535781"/>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2499981"/>
        <a:ext cx="803672" cy="535781"/>
      </dsp:txXfrm>
    </dsp:sp>
    <dsp:sp modelId="{F8745ABD-1B65-47DA-BF6D-9B8128C8AF28}">
      <dsp:nvSpPr>
        <dsp:cNvPr id="0" name=""/>
        <dsp:cNvSpPr/>
      </dsp:nvSpPr>
      <dsp:spPr>
        <a:xfrm>
          <a:off x="3618011" y="2499981"/>
          <a:ext cx="1339453" cy="535781"/>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2499981"/>
        <a:ext cx="803672" cy="535781"/>
      </dsp:txXfrm>
    </dsp:sp>
    <dsp:sp modelId="{BB35BDDC-A2BE-4333-AEE6-5A09060E10E3}">
      <dsp:nvSpPr>
        <dsp:cNvPr id="0" name=""/>
        <dsp:cNvSpPr/>
      </dsp:nvSpPr>
      <dsp:spPr>
        <a:xfrm>
          <a:off x="4823519" y="2499981"/>
          <a:ext cx="1339453" cy="535781"/>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2499981"/>
        <a:ext cx="803672" cy="535781"/>
      </dsp:txXfrm>
    </dsp:sp>
    <dsp:sp modelId="{09189CF8-81AC-4C17-A995-80D320572844}">
      <dsp:nvSpPr>
        <dsp:cNvPr id="0" name=""/>
        <dsp:cNvSpPr/>
      </dsp:nvSpPr>
      <dsp:spPr>
        <a:xfrm>
          <a:off x="6029027" y="2499981"/>
          <a:ext cx="1339453" cy="535781"/>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2499981"/>
        <a:ext cx="803672" cy="535781"/>
      </dsp:txXfrm>
    </dsp:sp>
    <dsp:sp modelId="{0AB321DB-7AB8-4A6E-BFB3-BFF77C43A56F}">
      <dsp:nvSpPr>
        <dsp:cNvPr id="0" name=""/>
        <dsp:cNvSpPr/>
      </dsp:nvSpPr>
      <dsp:spPr>
        <a:xfrm>
          <a:off x="7234535" y="2499981"/>
          <a:ext cx="1339453" cy="535781"/>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2499981"/>
        <a:ext cx="803672" cy="535781"/>
      </dsp:txXfrm>
    </dsp:sp>
    <dsp:sp modelId="{CC066865-C4FC-41C9-A1C3-0EFA9A279B40}">
      <dsp:nvSpPr>
        <dsp:cNvPr id="0" name=""/>
        <dsp:cNvSpPr/>
      </dsp:nvSpPr>
      <dsp:spPr>
        <a:xfrm>
          <a:off x="8440042" y="2499981"/>
          <a:ext cx="1339453" cy="535781"/>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2499981"/>
        <a:ext cx="803672" cy="535781"/>
      </dsp:txXfrm>
    </dsp:sp>
    <dsp:sp modelId="{27F7C80E-955F-4086-939A-77CDAFF767A5}">
      <dsp:nvSpPr>
        <dsp:cNvPr id="0" name=""/>
        <dsp:cNvSpPr/>
      </dsp:nvSpPr>
      <dsp:spPr>
        <a:xfrm>
          <a:off x="9645550" y="2499981"/>
          <a:ext cx="1339453" cy="535781"/>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2499981"/>
        <a:ext cx="803672" cy="535781"/>
      </dsp:txXfrm>
    </dsp:sp>
    <dsp:sp modelId="{30E8EC46-464A-49B7-BF08-783E2043D863}">
      <dsp:nvSpPr>
        <dsp:cNvPr id="0" name=""/>
        <dsp:cNvSpPr/>
      </dsp:nvSpPr>
      <dsp:spPr>
        <a:xfrm>
          <a:off x="10851058" y="2499981"/>
          <a:ext cx="1339453" cy="535781"/>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2499981"/>
        <a:ext cx="803672" cy="535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8918E-5A37-4A6B-824F-FDF962B1A026}">
      <dsp:nvSpPr>
        <dsp:cNvPr id="0" name=""/>
        <dsp:cNvSpPr/>
      </dsp:nvSpPr>
      <dsp:spPr>
        <a:xfrm>
          <a:off x="0" y="647396"/>
          <a:ext cx="6051221" cy="10080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A1F26D-129A-4862-9765-E418FF383D4C}">
      <dsp:nvSpPr>
        <dsp:cNvPr id="0" name=""/>
        <dsp:cNvSpPr/>
      </dsp:nvSpPr>
      <dsp:spPr>
        <a:xfrm>
          <a:off x="302561" y="63786"/>
          <a:ext cx="4235854" cy="11808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105" tIns="0" rIns="160105" bIns="0" numCol="1" spcCol="1270" anchor="ctr" anchorCtr="0">
          <a:noAutofit/>
        </a:bodyPr>
        <a:lstStyle/>
        <a:p>
          <a:pPr marL="0" lvl="0" indent="0" algn="l" defTabSz="800100">
            <a:lnSpc>
              <a:spcPct val="90000"/>
            </a:lnSpc>
            <a:spcBef>
              <a:spcPct val="0"/>
            </a:spcBef>
            <a:spcAft>
              <a:spcPct val="35000"/>
            </a:spcAft>
            <a:buNone/>
          </a:pPr>
          <a:r>
            <a:rPr lang="en-GB" sz="1800" kern="1200" dirty="0"/>
            <a:t>1. Equity in Access to Health Services</a:t>
          </a:r>
        </a:p>
      </dsp:txBody>
      <dsp:txXfrm>
        <a:off x="360203" y="121428"/>
        <a:ext cx="4120570" cy="1065516"/>
      </dsp:txXfrm>
    </dsp:sp>
    <dsp:sp modelId="{542AC409-630D-4870-A8BA-F1FCF0F9840E}">
      <dsp:nvSpPr>
        <dsp:cNvPr id="0" name=""/>
        <dsp:cNvSpPr/>
      </dsp:nvSpPr>
      <dsp:spPr>
        <a:xfrm>
          <a:off x="0" y="2445125"/>
          <a:ext cx="6051221" cy="10080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4ACD2E-CBE4-40F8-B101-A48F72313885}">
      <dsp:nvSpPr>
        <dsp:cNvPr id="0" name=""/>
        <dsp:cNvSpPr/>
      </dsp:nvSpPr>
      <dsp:spPr>
        <a:xfrm>
          <a:off x="302561" y="1878186"/>
          <a:ext cx="4235854" cy="11808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105" tIns="0" rIns="160105" bIns="0" numCol="1" spcCol="1270" anchor="ctr" anchorCtr="0">
          <a:noAutofit/>
        </a:bodyPr>
        <a:lstStyle/>
        <a:p>
          <a:pPr marL="0" lvl="0" indent="0" algn="l" defTabSz="800100">
            <a:lnSpc>
              <a:spcPct val="90000"/>
            </a:lnSpc>
            <a:spcBef>
              <a:spcPct val="0"/>
            </a:spcBef>
            <a:spcAft>
              <a:spcPct val="35000"/>
            </a:spcAft>
            <a:buNone/>
          </a:pPr>
          <a:r>
            <a:rPr lang="en-GB" sz="1800" kern="1200" dirty="0"/>
            <a:t>2. Quality of Health Services</a:t>
          </a:r>
        </a:p>
      </dsp:txBody>
      <dsp:txXfrm>
        <a:off x="360203" y="1935828"/>
        <a:ext cx="4120570" cy="1065516"/>
      </dsp:txXfrm>
    </dsp:sp>
    <dsp:sp modelId="{AB8661A3-CD21-430E-95F2-ED5EA30C38AE}">
      <dsp:nvSpPr>
        <dsp:cNvPr id="0" name=""/>
        <dsp:cNvSpPr/>
      </dsp:nvSpPr>
      <dsp:spPr>
        <a:xfrm>
          <a:off x="0" y="4279089"/>
          <a:ext cx="6051221" cy="10080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3D9834-024B-42B4-9CD0-3E8BE3A159B9}">
      <dsp:nvSpPr>
        <dsp:cNvPr id="0" name=""/>
        <dsp:cNvSpPr/>
      </dsp:nvSpPr>
      <dsp:spPr>
        <a:xfrm>
          <a:off x="311988" y="3747032"/>
          <a:ext cx="4235854" cy="11808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105" tIns="0" rIns="160105" bIns="0" numCol="1" spcCol="1270" anchor="ctr" anchorCtr="0">
          <a:noAutofit/>
        </a:bodyPr>
        <a:lstStyle/>
        <a:p>
          <a:pPr marL="0" lvl="0" indent="0" algn="l" defTabSz="800100">
            <a:lnSpc>
              <a:spcPct val="90000"/>
            </a:lnSpc>
            <a:spcBef>
              <a:spcPct val="0"/>
            </a:spcBef>
            <a:spcAft>
              <a:spcPct val="35000"/>
            </a:spcAft>
            <a:buNone/>
          </a:pPr>
          <a:r>
            <a:rPr lang="en-GB" sz="1800" kern="1200" dirty="0"/>
            <a:t>3. Universality</a:t>
          </a:r>
        </a:p>
      </dsp:txBody>
      <dsp:txXfrm>
        <a:off x="369630" y="3804674"/>
        <a:ext cx="4120570" cy="1065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0FE6D-3DB5-4B08-83D3-F4A009597596}">
      <dsp:nvSpPr>
        <dsp:cNvPr id="0" name=""/>
        <dsp:cNvSpPr/>
      </dsp:nvSpPr>
      <dsp:spPr>
        <a:xfrm>
          <a:off x="236650" y="0"/>
          <a:ext cx="2432322" cy="2432322"/>
        </a:xfrm>
        <a:prstGeom prst="triangl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73621-EDD5-485C-9340-EC6592F00177}">
      <dsp:nvSpPr>
        <dsp:cNvPr id="0" name=""/>
        <dsp:cNvSpPr/>
      </dsp:nvSpPr>
      <dsp:spPr>
        <a:xfrm>
          <a:off x="1268399" y="244538"/>
          <a:ext cx="2469836" cy="287888"/>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SAFE</a:t>
          </a:r>
        </a:p>
      </dsp:txBody>
      <dsp:txXfrm>
        <a:off x="1282453" y="258592"/>
        <a:ext cx="2441728" cy="259780"/>
      </dsp:txXfrm>
    </dsp:sp>
    <dsp:sp modelId="{68A127DD-14AF-49AD-8EB9-35C2AA17169A}">
      <dsp:nvSpPr>
        <dsp:cNvPr id="0" name=""/>
        <dsp:cNvSpPr/>
      </dsp:nvSpPr>
      <dsp:spPr>
        <a:xfrm>
          <a:off x="1268399" y="568412"/>
          <a:ext cx="2469836" cy="287888"/>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EFFECTIVE</a:t>
          </a:r>
        </a:p>
      </dsp:txBody>
      <dsp:txXfrm>
        <a:off x="1282453" y="582466"/>
        <a:ext cx="2441728" cy="259780"/>
      </dsp:txXfrm>
    </dsp:sp>
    <dsp:sp modelId="{03DC9866-AC29-4779-BDEB-835FC215223F}">
      <dsp:nvSpPr>
        <dsp:cNvPr id="0" name=""/>
        <dsp:cNvSpPr/>
      </dsp:nvSpPr>
      <dsp:spPr>
        <a:xfrm>
          <a:off x="1268399" y="892286"/>
          <a:ext cx="2469836" cy="287888"/>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PATIENT-CENTERED</a:t>
          </a:r>
        </a:p>
      </dsp:txBody>
      <dsp:txXfrm>
        <a:off x="1282453" y="906340"/>
        <a:ext cx="2441728" cy="259780"/>
      </dsp:txXfrm>
    </dsp:sp>
    <dsp:sp modelId="{8CB8384C-C019-4628-9FE2-B9515B39D397}">
      <dsp:nvSpPr>
        <dsp:cNvPr id="0" name=""/>
        <dsp:cNvSpPr/>
      </dsp:nvSpPr>
      <dsp:spPr>
        <a:xfrm>
          <a:off x="1268399" y="1216161"/>
          <a:ext cx="2469836" cy="287888"/>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TIMELY</a:t>
          </a:r>
        </a:p>
      </dsp:txBody>
      <dsp:txXfrm>
        <a:off x="1282453" y="1230215"/>
        <a:ext cx="2441728" cy="259780"/>
      </dsp:txXfrm>
    </dsp:sp>
    <dsp:sp modelId="{533137B6-DF51-43B9-AC86-DA09EFD528B0}">
      <dsp:nvSpPr>
        <dsp:cNvPr id="0" name=""/>
        <dsp:cNvSpPr/>
      </dsp:nvSpPr>
      <dsp:spPr>
        <a:xfrm>
          <a:off x="1268399" y="1540035"/>
          <a:ext cx="2469836" cy="287888"/>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EFFICIENT</a:t>
          </a:r>
        </a:p>
      </dsp:txBody>
      <dsp:txXfrm>
        <a:off x="1282453" y="1554089"/>
        <a:ext cx="2441728" cy="259780"/>
      </dsp:txXfrm>
    </dsp:sp>
    <dsp:sp modelId="{5C163CD9-10A2-4A8E-AF5E-4E4FC92D9042}">
      <dsp:nvSpPr>
        <dsp:cNvPr id="0" name=""/>
        <dsp:cNvSpPr/>
      </dsp:nvSpPr>
      <dsp:spPr>
        <a:xfrm>
          <a:off x="1268399" y="1863909"/>
          <a:ext cx="2469836" cy="287888"/>
        </a:xfrm>
        <a:prstGeom prst="round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EQUITABLE</a:t>
          </a:r>
        </a:p>
      </dsp:txBody>
      <dsp:txXfrm>
        <a:off x="1282453" y="1877963"/>
        <a:ext cx="2441728" cy="259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4F9B7-0C90-40E7-B071-1771836CC12C}">
      <dsp:nvSpPr>
        <dsp:cNvPr id="0" name=""/>
        <dsp:cNvSpPr/>
      </dsp:nvSpPr>
      <dsp:spPr>
        <a:xfrm>
          <a:off x="-5874347" y="-899003"/>
          <a:ext cx="6993377" cy="6993377"/>
        </a:xfrm>
        <a:prstGeom prst="blockArc">
          <a:avLst>
            <a:gd name="adj1" fmla="val 18900000"/>
            <a:gd name="adj2" fmla="val 2700000"/>
            <a:gd name="adj3" fmla="val 309"/>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8C8A16-CBA7-4F89-B6BE-4689405C5403}">
      <dsp:nvSpPr>
        <dsp:cNvPr id="0" name=""/>
        <dsp:cNvSpPr/>
      </dsp:nvSpPr>
      <dsp:spPr>
        <a:xfrm>
          <a:off x="489083" y="324606"/>
          <a:ext cx="7206632" cy="64962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64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Beveridge Model</a:t>
          </a:r>
        </a:p>
      </dsp:txBody>
      <dsp:txXfrm>
        <a:off x="489083" y="324606"/>
        <a:ext cx="7206632" cy="649629"/>
      </dsp:txXfrm>
    </dsp:sp>
    <dsp:sp modelId="{20E52578-8DA8-4A69-B585-748D3F7431D4}">
      <dsp:nvSpPr>
        <dsp:cNvPr id="0" name=""/>
        <dsp:cNvSpPr/>
      </dsp:nvSpPr>
      <dsp:spPr>
        <a:xfrm>
          <a:off x="83065" y="243403"/>
          <a:ext cx="812036" cy="812036"/>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775FC6-CD48-41D1-BD3C-3E921C447BEA}">
      <dsp:nvSpPr>
        <dsp:cNvPr id="0" name=""/>
        <dsp:cNvSpPr/>
      </dsp:nvSpPr>
      <dsp:spPr>
        <a:xfrm>
          <a:off x="954588" y="1298738"/>
          <a:ext cx="6741127" cy="649629"/>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64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Bismark Model</a:t>
          </a:r>
        </a:p>
      </dsp:txBody>
      <dsp:txXfrm>
        <a:off x="954588" y="1298738"/>
        <a:ext cx="6741127" cy="649629"/>
      </dsp:txXfrm>
    </dsp:sp>
    <dsp:sp modelId="{B18D578C-DA1F-495D-854C-D342E9402358}">
      <dsp:nvSpPr>
        <dsp:cNvPr id="0" name=""/>
        <dsp:cNvSpPr/>
      </dsp:nvSpPr>
      <dsp:spPr>
        <a:xfrm>
          <a:off x="548570" y="1217534"/>
          <a:ext cx="812036" cy="812036"/>
        </a:xfrm>
        <a:prstGeom prst="ellipse">
          <a:avLst/>
        </a:prstGeom>
        <a:solidFill>
          <a:schemeClr val="lt1">
            <a:hueOff val="0"/>
            <a:satOff val="0"/>
            <a:lumOff val="0"/>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53D20E-3580-42A8-971C-795742EF810D}">
      <dsp:nvSpPr>
        <dsp:cNvPr id="0" name=""/>
        <dsp:cNvSpPr/>
      </dsp:nvSpPr>
      <dsp:spPr>
        <a:xfrm>
          <a:off x="1097461" y="2272870"/>
          <a:ext cx="6598255" cy="649629"/>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64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National Health Insurance model </a:t>
          </a:r>
        </a:p>
      </dsp:txBody>
      <dsp:txXfrm>
        <a:off x="1097461" y="2272870"/>
        <a:ext cx="6598255" cy="649629"/>
      </dsp:txXfrm>
    </dsp:sp>
    <dsp:sp modelId="{6533A7E5-9D8A-403E-86E0-959C7E0ACB00}">
      <dsp:nvSpPr>
        <dsp:cNvPr id="0" name=""/>
        <dsp:cNvSpPr/>
      </dsp:nvSpPr>
      <dsp:spPr>
        <a:xfrm>
          <a:off x="691443" y="2191666"/>
          <a:ext cx="812036" cy="812036"/>
        </a:xfrm>
        <a:prstGeom prst="ellipse">
          <a:avLst/>
        </a:prstGeom>
        <a:solidFill>
          <a:schemeClr val="lt1">
            <a:hueOff val="0"/>
            <a:satOff val="0"/>
            <a:lumOff val="0"/>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755571-C0C9-44C7-833C-86741F813731}">
      <dsp:nvSpPr>
        <dsp:cNvPr id="0" name=""/>
        <dsp:cNvSpPr/>
      </dsp:nvSpPr>
      <dsp:spPr>
        <a:xfrm>
          <a:off x="954588" y="3247002"/>
          <a:ext cx="6741127" cy="649629"/>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64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Out-of-pocket payments</a:t>
          </a:r>
        </a:p>
      </dsp:txBody>
      <dsp:txXfrm>
        <a:off x="954588" y="3247002"/>
        <a:ext cx="6741127" cy="649629"/>
      </dsp:txXfrm>
    </dsp:sp>
    <dsp:sp modelId="{E33082A4-AB61-4461-9548-75A208951F15}">
      <dsp:nvSpPr>
        <dsp:cNvPr id="0" name=""/>
        <dsp:cNvSpPr/>
      </dsp:nvSpPr>
      <dsp:spPr>
        <a:xfrm>
          <a:off x="548570" y="3165798"/>
          <a:ext cx="812036" cy="812036"/>
        </a:xfrm>
        <a:prstGeom prst="ellipse">
          <a:avLst/>
        </a:prstGeom>
        <a:solidFill>
          <a:schemeClr val="lt1">
            <a:hueOff val="0"/>
            <a:satOff val="0"/>
            <a:lumOff val="0"/>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3AED6F-C1E9-4C46-AF05-4670B2326F39}">
      <dsp:nvSpPr>
        <dsp:cNvPr id="0" name=""/>
        <dsp:cNvSpPr/>
      </dsp:nvSpPr>
      <dsp:spPr>
        <a:xfrm>
          <a:off x="489083" y="4221134"/>
          <a:ext cx="7206632" cy="649629"/>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564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Private Insurance Model </a:t>
          </a:r>
        </a:p>
      </dsp:txBody>
      <dsp:txXfrm>
        <a:off x="489083" y="4221134"/>
        <a:ext cx="7206632" cy="649629"/>
      </dsp:txXfrm>
    </dsp:sp>
    <dsp:sp modelId="{A73D2D1A-CD58-4FF0-A454-5020F854E0FE}">
      <dsp:nvSpPr>
        <dsp:cNvPr id="0" name=""/>
        <dsp:cNvSpPr/>
      </dsp:nvSpPr>
      <dsp:spPr>
        <a:xfrm>
          <a:off x="83065" y="4139930"/>
          <a:ext cx="812036" cy="812036"/>
        </a:xfrm>
        <a:prstGeom prst="ellipse">
          <a:avLst/>
        </a:prstGeom>
        <a:solidFill>
          <a:schemeClr val="lt1">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77031-C225-4FEC-8F6A-728285B185BC}">
      <dsp:nvSpPr>
        <dsp:cNvPr id="0" name=""/>
        <dsp:cNvSpPr/>
      </dsp:nvSpPr>
      <dsp:spPr>
        <a:xfrm>
          <a:off x="4084" y="217802"/>
          <a:ext cx="2896195" cy="289619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9387" tIns="25400" rIns="159387" bIns="25400" numCol="1" spcCol="1270" anchor="ctr" anchorCtr="0">
          <a:noAutofit/>
        </a:bodyPr>
        <a:lstStyle/>
        <a:p>
          <a:pPr marL="0" lvl="0" indent="0" algn="ctr" defTabSz="889000">
            <a:lnSpc>
              <a:spcPct val="90000"/>
            </a:lnSpc>
            <a:spcBef>
              <a:spcPct val="0"/>
            </a:spcBef>
            <a:spcAft>
              <a:spcPct val="35000"/>
            </a:spcAft>
            <a:buNone/>
          </a:pPr>
          <a:r>
            <a:rPr lang="en-GB" sz="2000" kern="1200" dirty="0"/>
            <a:t>Universal coverage</a:t>
          </a:r>
        </a:p>
      </dsp:txBody>
      <dsp:txXfrm>
        <a:off x="428222" y="641940"/>
        <a:ext cx="2047919" cy="2047919"/>
      </dsp:txXfrm>
    </dsp:sp>
    <dsp:sp modelId="{E48D0C03-2681-42CA-8667-BF37DA3BD1A8}">
      <dsp:nvSpPr>
        <dsp:cNvPr id="0" name=""/>
        <dsp:cNvSpPr/>
      </dsp:nvSpPr>
      <dsp:spPr>
        <a:xfrm>
          <a:off x="2321041" y="217802"/>
          <a:ext cx="2896195" cy="289619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9387" tIns="25400" rIns="159387" bIns="25400" numCol="1" spcCol="1270" anchor="ctr" anchorCtr="0">
          <a:noAutofit/>
        </a:bodyPr>
        <a:lstStyle/>
        <a:p>
          <a:pPr marL="0" lvl="0" indent="0" algn="ctr" defTabSz="889000">
            <a:lnSpc>
              <a:spcPct val="90000"/>
            </a:lnSpc>
            <a:spcBef>
              <a:spcPct val="0"/>
            </a:spcBef>
            <a:spcAft>
              <a:spcPct val="35000"/>
            </a:spcAft>
            <a:buNone/>
          </a:pPr>
          <a:r>
            <a:rPr lang="en-GB" sz="2000" kern="1200" dirty="0"/>
            <a:t>Publicly funded</a:t>
          </a:r>
        </a:p>
      </dsp:txBody>
      <dsp:txXfrm>
        <a:off x="2745179" y="641940"/>
        <a:ext cx="2047919" cy="2047919"/>
      </dsp:txXfrm>
    </dsp:sp>
    <dsp:sp modelId="{0874F476-D017-4CA4-A2CC-4E987FF7FA09}">
      <dsp:nvSpPr>
        <dsp:cNvPr id="0" name=""/>
        <dsp:cNvSpPr/>
      </dsp:nvSpPr>
      <dsp:spPr>
        <a:xfrm>
          <a:off x="4637997" y="217802"/>
          <a:ext cx="2916005" cy="289619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9387" tIns="25400" rIns="159387" bIns="25400" numCol="1" spcCol="1270" anchor="ctr" anchorCtr="0">
          <a:noAutofit/>
        </a:bodyPr>
        <a:lstStyle/>
        <a:p>
          <a:pPr marL="0" lvl="0" indent="0" algn="ctr" defTabSz="889000">
            <a:lnSpc>
              <a:spcPct val="90000"/>
            </a:lnSpc>
            <a:spcBef>
              <a:spcPct val="0"/>
            </a:spcBef>
            <a:spcAft>
              <a:spcPct val="35000"/>
            </a:spcAft>
            <a:buNone/>
          </a:pPr>
          <a:r>
            <a:rPr lang="en-GB" sz="2000" kern="1200" dirty="0"/>
            <a:t>Comprehensive services</a:t>
          </a:r>
        </a:p>
      </dsp:txBody>
      <dsp:txXfrm>
        <a:off x="5065036" y="641940"/>
        <a:ext cx="2061927" cy="2047919"/>
      </dsp:txXfrm>
    </dsp:sp>
    <dsp:sp modelId="{D45E1738-55E8-455D-B5BB-1251ED8CD0BC}">
      <dsp:nvSpPr>
        <dsp:cNvPr id="0" name=""/>
        <dsp:cNvSpPr/>
      </dsp:nvSpPr>
      <dsp:spPr>
        <a:xfrm>
          <a:off x="6974763" y="217802"/>
          <a:ext cx="2896195" cy="289619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9387" tIns="25400" rIns="159387" bIns="25400" numCol="1" spcCol="1270" anchor="ctr" anchorCtr="0">
          <a:noAutofit/>
        </a:bodyPr>
        <a:lstStyle/>
        <a:p>
          <a:pPr marL="0" lvl="0" indent="0" algn="ctr" defTabSz="889000">
            <a:lnSpc>
              <a:spcPct val="90000"/>
            </a:lnSpc>
            <a:spcBef>
              <a:spcPct val="0"/>
            </a:spcBef>
            <a:spcAft>
              <a:spcPct val="35000"/>
            </a:spcAft>
            <a:buNone/>
          </a:pPr>
          <a:r>
            <a:rPr lang="en-GB" sz="2000" kern="1200" dirty="0"/>
            <a:t>Free at the point of service</a:t>
          </a:r>
        </a:p>
      </dsp:txBody>
      <dsp:txXfrm>
        <a:off x="7398901" y="641940"/>
        <a:ext cx="2047919" cy="2047919"/>
      </dsp:txXfrm>
    </dsp:sp>
    <dsp:sp modelId="{4E14D1B0-E10A-40ED-9061-98495874E77B}">
      <dsp:nvSpPr>
        <dsp:cNvPr id="0" name=""/>
        <dsp:cNvSpPr/>
      </dsp:nvSpPr>
      <dsp:spPr>
        <a:xfrm>
          <a:off x="9291719" y="217802"/>
          <a:ext cx="2896195" cy="289619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9387" tIns="25400" rIns="159387" bIns="25400" numCol="1" spcCol="1270" anchor="ctr" anchorCtr="0">
          <a:noAutofit/>
        </a:bodyPr>
        <a:lstStyle/>
        <a:p>
          <a:pPr marL="0" lvl="0" indent="0" algn="ctr" defTabSz="889000">
            <a:lnSpc>
              <a:spcPct val="90000"/>
            </a:lnSpc>
            <a:spcBef>
              <a:spcPct val="0"/>
            </a:spcBef>
            <a:spcAft>
              <a:spcPct val="35000"/>
            </a:spcAft>
            <a:buNone/>
          </a:pPr>
          <a:r>
            <a:rPr lang="en-GB" sz="2000" kern="1200" dirty="0"/>
            <a:t>Government control</a:t>
          </a:r>
        </a:p>
      </dsp:txBody>
      <dsp:txXfrm>
        <a:off x="9715857" y="641940"/>
        <a:ext cx="2047919" cy="20479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7AABB-C383-48CA-8480-C9FB9049E130}">
      <dsp:nvSpPr>
        <dsp:cNvPr id="0" name=""/>
        <dsp:cNvSpPr/>
      </dsp:nvSpPr>
      <dsp:spPr>
        <a:xfrm rot="10800000">
          <a:off x="1532949" y="1164"/>
          <a:ext cx="5405120" cy="686038"/>
        </a:xfrm>
        <a:prstGeom prst="homePlat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524"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Taxes</a:t>
          </a:r>
        </a:p>
      </dsp:txBody>
      <dsp:txXfrm rot="10800000">
        <a:off x="1704458" y="1164"/>
        <a:ext cx="5233611" cy="686038"/>
      </dsp:txXfrm>
    </dsp:sp>
    <dsp:sp modelId="{1364E25F-BB7A-43FA-AFF6-C03A049A501B}">
      <dsp:nvSpPr>
        <dsp:cNvPr id="0" name=""/>
        <dsp:cNvSpPr/>
      </dsp:nvSpPr>
      <dsp:spPr>
        <a:xfrm>
          <a:off x="1189930" y="1164"/>
          <a:ext cx="686038" cy="68603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7000" r="-7000"/>
          </a:stretch>
        </a:blip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12B2DB-E251-4EE1-B0E1-14BF7E611830}">
      <dsp:nvSpPr>
        <dsp:cNvPr id="0" name=""/>
        <dsp:cNvSpPr/>
      </dsp:nvSpPr>
      <dsp:spPr>
        <a:xfrm rot="10800000">
          <a:off x="1532949" y="891990"/>
          <a:ext cx="5405120" cy="686038"/>
        </a:xfrm>
        <a:prstGeom prst="homePlat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524"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Single-payer centralisation</a:t>
          </a:r>
        </a:p>
      </dsp:txBody>
      <dsp:txXfrm rot="10800000">
        <a:off x="1704458" y="891990"/>
        <a:ext cx="5233611" cy="686038"/>
      </dsp:txXfrm>
    </dsp:sp>
    <dsp:sp modelId="{E2CF136B-7C16-4CE0-B96D-9952609F82C8}">
      <dsp:nvSpPr>
        <dsp:cNvPr id="0" name=""/>
        <dsp:cNvSpPr/>
      </dsp:nvSpPr>
      <dsp:spPr>
        <a:xfrm>
          <a:off x="1189930" y="891990"/>
          <a:ext cx="686038" cy="68603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88000" r="-88000"/>
          </a:stretch>
        </a:blip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0F209E-6325-4054-8330-25D73959258E}">
      <dsp:nvSpPr>
        <dsp:cNvPr id="0" name=""/>
        <dsp:cNvSpPr/>
      </dsp:nvSpPr>
      <dsp:spPr>
        <a:xfrm rot="10800000">
          <a:off x="1532949" y="1782816"/>
          <a:ext cx="5405120" cy="686038"/>
        </a:xfrm>
        <a:prstGeom prst="homePlat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524"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Universal Coverage guarantee</a:t>
          </a:r>
        </a:p>
      </dsp:txBody>
      <dsp:txXfrm rot="10800000">
        <a:off x="1704458" y="1782816"/>
        <a:ext cx="5233611" cy="686038"/>
      </dsp:txXfrm>
    </dsp:sp>
    <dsp:sp modelId="{739F9C35-5AD3-451B-9D48-7F9B603983DC}">
      <dsp:nvSpPr>
        <dsp:cNvPr id="0" name=""/>
        <dsp:cNvSpPr/>
      </dsp:nvSpPr>
      <dsp:spPr>
        <a:xfrm>
          <a:off x="1189930" y="1782816"/>
          <a:ext cx="686038" cy="68603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6000" r="-36000"/>
          </a:stretch>
        </a:blip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308C6F-5AAB-40A6-83B8-85A4D6C802C0}">
      <dsp:nvSpPr>
        <dsp:cNvPr id="0" name=""/>
        <dsp:cNvSpPr/>
      </dsp:nvSpPr>
      <dsp:spPr>
        <a:xfrm rot="10800000">
          <a:off x="1532949" y="2673641"/>
          <a:ext cx="5405120" cy="686038"/>
        </a:xfrm>
        <a:prstGeom prst="homePlat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524"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Government as gatekeeper</a:t>
          </a:r>
        </a:p>
      </dsp:txBody>
      <dsp:txXfrm rot="10800000">
        <a:off x="1704458" y="2673641"/>
        <a:ext cx="5233611" cy="686038"/>
      </dsp:txXfrm>
    </dsp:sp>
    <dsp:sp modelId="{022E2A51-7670-4C86-A2B4-56FDC4FD9BB0}">
      <dsp:nvSpPr>
        <dsp:cNvPr id="0" name=""/>
        <dsp:cNvSpPr/>
      </dsp:nvSpPr>
      <dsp:spPr>
        <a:xfrm>
          <a:off x="1189930" y="2673641"/>
          <a:ext cx="686038" cy="686038"/>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8F0F38-84E1-4981-BEDC-E789FDCAE00A}">
      <dsp:nvSpPr>
        <dsp:cNvPr id="0" name=""/>
        <dsp:cNvSpPr/>
      </dsp:nvSpPr>
      <dsp:spPr>
        <a:xfrm rot="10800000">
          <a:off x="1532949" y="3564467"/>
          <a:ext cx="5405120" cy="686038"/>
        </a:xfrm>
        <a:prstGeom prst="homePlat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524"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Public providers as backbone</a:t>
          </a:r>
        </a:p>
      </dsp:txBody>
      <dsp:txXfrm rot="10800000">
        <a:off x="1704458" y="3564467"/>
        <a:ext cx="5233611" cy="686038"/>
      </dsp:txXfrm>
    </dsp:sp>
    <dsp:sp modelId="{F977A9E8-68EE-4DCF-B561-D5B8F12C709B}">
      <dsp:nvSpPr>
        <dsp:cNvPr id="0" name=""/>
        <dsp:cNvSpPr/>
      </dsp:nvSpPr>
      <dsp:spPr>
        <a:xfrm>
          <a:off x="1189930" y="3564467"/>
          <a:ext cx="686038" cy="686038"/>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13000" r="-13000"/>
          </a:stretch>
        </a:blip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FE2EAE-7368-4F8B-9035-C9BFB255E53C}">
      <dsp:nvSpPr>
        <dsp:cNvPr id="0" name=""/>
        <dsp:cNvSpPr/>
      </dsp:nvSpPr>
      <dsp:spPr>
        <a:xfrm rot="10800000">
          <a:off x="1532949" y="4455293"/>
          <a:ext cx="5405120" cy="686038"/>
        </a:xfrm>
        <a:prstGeom prst="homePlat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524" tIns="76200" rIns="142240" bIns="76200" numCol="1" spcCol="1270" anchor="ctr" anchorCtr="0">
          <a:noAutofit/>
        </a:bodyPr>
        <a:lstStyle/>
        <a:p>
          <a:pPr marL="0" lvl="0" indent="0" algn="l" defTabSz="889000">
            <a:lnSpc>
              <a:spcPct val="90000"/>
            </a:lnSpc>
            <a:spcBef>
              <a:spcPct val="0"/>
            </a:spcBef>
            <a:spcAft>
              <a:spcPct val="35000"/>
            </a:spcAft>
            <a:buNone/>
          </a:pPr>
          <a:r>
            <a:rPr lang="en-GB" sz="2000" kern="1200" dirty="0"/>
            <a:t>Access based on needs, not ability to pay</a:t>
          </a:r>
        </a:p>
      </dsp:txBody>
      <dsp:txXfrm rot="10800000">
        <a:off x="1704458" y="4455293"/>
        <a:ext cx="5233611" cy="686038"/>
      </dsp:txXfrm>
    </dsp:sp>
    <dsp:sp modelId="{7593A728-2FBC-4931-B0FA-69EFECF65F79}">
      <dsp:nvSpPr>
        <dsp:cNvPr id="0" name=""/>
        <dsp:cNvSpPr/>
      </dsp:nvSpPr>
      <dsp:spPr>
        <a:xfrm>
          <a:off x="1189930" y="4455293"/>
          <a:ext cx="686038" cy="686038"/>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45000" r="-45000"/>
          </a:stretch>
        </a:blip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7609C-E63E-4F52-A260-EE0A5FD59687}">
      <dsp:nvSpPr>
        <dsp:cNvPr id="0" name=""/>
        <dsp:cNvSpPr/>
      </dsp:nvSpPr>
      <dsp:spPr>
        <a:xfrm>
          <a:off x="1179655" y="3205"/>
          <a:ext cx="2577603" cy="1031874"/>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Strengths</a:t>
          </a:r>
        </a:p>
      </dsp:txBody>
      <dsp:txXfrm>
        <a:off x="1209878" y="33428"/>
        <a:ext cx="2517157" cy="971428"/>
      </dsp:txXfrm>
    </dsp:sp>
    <dsp:sp modelId="{B46AD5DC-B55F-48C5-B8DC-526B736E18A4}">
      <dsp:nvSpPr>
        <dsp:cNvPr id="0" name=""/>
        <dsp:cNvSpPr/>
      </dsp:nvSpPr>
      <dsp:spPr>
        <a:xfrm>
          <a:off x="1437415" y="1035080"/>
          <a:ext cx="257760" cy="773906"/>
        </a:xfrm>
        <a:custGeom>
          <a:avLst/>
          <a:gdLst/>
          <a:ahLst/>
          <a:cxnLst/>
          <a:rect l="0" t="0" r="0" b="0"/>
          <a:pathLst>
            <a:path>
              <a:moveTo>
                <a:pt x="0" y="0"/>
              </a:moveTo>
              <a:lnTo>
                <a:pt x="0" y="773906"/>
              </a:lnTo>
              <a:lnTo>
                <a:pt x="257760" y="773906"/>
              </a:lnTo>
            </a:path>
          </a:pathLst>
        </a:cu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4837AF-624B-4B85-B9F9-11F317062612}">
      <dsp:nvSpPr>
        <dsp:cNvPr id="0" name=""/>
        <dsp:cNvSpPr/>
      </dsp:nvSpPr>
      <dsp:spPr>
        <a:xfrm>
          <a:off x="1695176" y="1293049"/>
          <a:ext cx="2123994" cy="1031874"/>
        </a:xfrm>
        <a:prstGeom prst="roundRect">
          <a:avLst>
            <a:gd name="adj" fmla="val 10000"/>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SOCIAL JUSTICE AND EQUITY</a:t>
          </a:r>
        </a:p>
      </dsp:txBody>
      <dsp:txXfrm>
        <a:off x="1725399" y="1323272"/>
        <a:ext cx="2063548" cy="971428"/>
      </dsp:txXfrm>
    </dsp:sp>
    <dsp:sp modelId="{E98EC241-74CB-469D-BC63-50D8221FFDD4}">
      <dsp:nvSpPr>
        <dsp:cNvPr id="0" name=""/>
        <dsp:cNvSpPr/>
      </dsp:nvSpPr>
      <dsp:spPr>
        <a:xfrm>
          <a:off x="1437415" y="1035080"/>
          <a:ext cx="257760" cy="2063749"/>
        </a:xfrm>
        <a:custGeom>
          <a:avLst/>
          <a:gdLst/>
          <a:ahLst/>
          <a:cxnLst/>
          <a:rect l="0" t="0" r="0" b="0"/>
          <a:pathLst>
            <a:path>
              <a:moveTo>
                <a:pt x="0" y="0"/>
              </a:moveTo>
              <a:lnTo>
                <a:pt x="0" y="2063749"/>
              </a:lnTo>
              <a:lnTo>
                <a:pt x="257760" y="2063749"/>
              </a:lnTo>
            </a:path>
          </a:pathLst>
        </a:cu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EB642D-A9E3-41B0-9897-BB16465B7DF0}">
      <dsp:nvSpPr>
        <dsp:cNvPr id="0" name=""/>
        <dsp:cNvSpPr/>
      </dsp:nvSpPr>
      <dsp:spPr>
        <a:xfrm>
          <a:off x="1695176" y="2582893"/>
          <a:ext cx="2123994" cy="1031874"/>
        </a:xfrm>
        <a:prstGeom prst="roundRect">
          <a:avLst>
            <a:gd name="adj" fmla="val 10000"/>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FINANCIAL SECURITY</a:t>
          </a:r>
        </a:p>
      </dsp:txBody>
      <dsp:txXfrm>
        <a:off x="1725399" y="2613116"/>
        <a:ext cx="2063548" cy="971428"/>
      </dsp:txXfrm>
    </dsp:sp>
    <dsp:sp modelId="{633CEB32-16A9-46C5-83D4-88D3DBAFA7CE}">
      <dsp:nvSpPr>
        <dsp:cNvPr id="0" name=""/>
        <dsp:cNvSpPr/>
      </dsp:nvSpPr>
      <dsp:spPr>
        <a:xfrm>
          <a:off x="1437415" y="1035080"/>
          <a:ext cx="257760" cy="3353593"/>
        </a:xfrm>
        <a:custGeom>
          <a:avLst/>
          <a:gdLst/>
          <a:ahLst/>
          <a:cxnLst/>
          <a:rect l="0" t="0" r="0" b="0"/>
          <a:pathLst>
            <a:path>
              <a:moveTo>
                <a:pt x="0" y="0"/>
              </a:moveTo>
              <a:lnTo>
                <a:pt x="0" y="3353593"/>
              </a:lnTo>
              <a:lnTo>
                <a:pt x="257760" y="3353593"/>
              </a:lnTo>
            </a:path>
          </a:pathLst>
        </a:cu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9BA9F8-692B-4494-BBE6-1F7F910B28AE}">
      <dsp:nvSpPr>
        <dsp:cNvPr id="0" name=""/>
        <dsp:cNvSpPr/>
      </dsp:nvSpPr>
      <dsp:spPr>
        <a:xfrm>
          <a:off x="1695176" y="3872737"/>
          <a:ext cx="2123994" cy="1031874"/>
        </a:xfrm>
        <a:prstGeom prst="roundRect">
          <a:avLst>
            <a:gd name="adj" fmla="val 10000"/>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a:t>STANDARDISED QUALITY and ACCESS</a:t>
          </a:r>
        </a:p>
      </dsp:txBody>
      <dsp:txXfrm>
        <a:off x="1725399" y="3902960"/>
        <a:ext cx="2063548" cy="971428"/>
      </dsp:txXfrm>
    </dsp:sp>
    <dsp:sp modelId="{47976741-16A2-43F1-BAE9-301B8AB60489}">
      <dsp:nvSpPr>
        <dsp:cNvPr id="0" name=""/>
        <dsp:cNvSpPr/>
      </dsp:nvSpPr>
      <dsp:spPr>
        <a:xfrm>
          <a:off x="4273196" y="3205"/>
          <a:ext cx="2575725" cy="1031874"/>
        </a:xfrm>
        <a:prstGeom prst="roundRect">
          <a:avLst>
            <a:gd name="adj" fmla="val 10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Challenges</a:t>
          </a:r>
        </a:p>
      </dsp:txBody>
      <dsp:txXfrm>
        <a:off x="4303419" y="33428"/>
        <a:ext cx="2515279" cy="971428"/>
      </dsp:txXfrm>
    </dsp:sp>
    <dsp:sp modelId="{43689B0E-474A-4AF1-A614-AC812C55B1F2}">
      <dsp:nvSpPr>
        <dsp:cNvPr id="0" name=""/>
        <dsp:cNvSpPr/>
      </dsp:nvSpPr>
      <dsp:spPr>
        <a:xfrm>
          <a:off x="4530768" y="1035080"/>
          <a:ext cx="257572" cy="773906"/>
        </a:xfrm>
        <a:custGeom>
          <a:avLst/>
          <a:gdLst/>
          <a:ahLst/>
          <a:cxnLst/>
          <a:rect l="0" t="0" r="0" b="0"/>
          <a:pathLst>
            <a:path>
              <a:moveTo>
                <a:pt x="0" y="0"/>
              </a:moveTo>
              <a:lnTo>
                <a:pt x="0" y="773906"/>
              </a:lnTo>
              <a:lnTo>
                <a:pt x="257572" y="773906"/>
              </a:lnTo>
            </a:path>
          </a:pathLst>
        </a:cu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A29073-CC7F-45B1-897D-1D536983FEA9}">
      <dsp:nvSpPr>
        <dsp:cNvPr id="0" name=""/>
        <dsp:cNvSpPr/>
      </dsp:nvSpPr>
      <dsp:spPr>
        <a:xfrm>
          <a:off x="4788341" y="1293049"/>
          <a:ext cx="2123994" cy="1031874"/>
        </a:xfrm>
        <a:prstGeom prst="roundRect">
          <a:avLst>
            <a:gd name="adj" fmla="val 10000"/>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RISING HEALTHCARE COSTS</a:t>
          </a:r>
        </a:p>
      </dsp:txBody>
      <dsp:txXfrm>
        <a:off x="4818564" y="1323272"/>
        <a:ext cx="2063548" cy="971428"/>
      </dsp:txXfrm>
    </dsp:sp>
    <dsp:sp modelId="{BDD5C84B-A971-4863-A842-1E6CAFE7A520}">
      <dsp:nvSpPr>
        <dsp:cNvPr id="0" name=""/>
        <dsp:cNvSpPr/>
      </dsp:nvSpPr>
      <dsp:spPr>
        <a:xfrm>
          <a:off x="4530768" y="1035080"/>
          <a:ext cx="257572" cy="2063749"/>
        </a:xfrm>
        <a:custGeom>
          <a:avLst/>
          <a:gdLst/>
          <a:ahLst/>
          <a:cxnLst/>
          <a:rect l="0" t="0" r="0" b="0"/>
          <a:pathLst>
            <a:path>
              <a:moveTo>
                <a:pt x="0" y="0"/>
              </a:moveTo>
              <a:lnTo>
                <a:pt x="0" y="2063749"/>
              </a:lnTo>
              <a:lnTo>
                <a:pt x="257572" y="2063749"/>
              </a:lnTo>
            </a:path>
          </a:pathLst>
        </a:cu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516221-34A2-4FC7-9375-F0C63298FDB0}">
      <dsp:nvSpPr>
        <dsp:cNvPr id="0" name=""/>
        <dsp:cNvSpPr/>
      </dsp:nvSpPr>
      <dsp:spPr>
        <a:xfrm>
          <a:off x="4788341" y="2582893"/>
          <a:ext cx="2160003" cy="1031874"/>
        </a:xfrm>
        <a:prstGeom prst="roundRect">
          <a:avLst>
            <a:gd name="adj" fmla="val 10000"/>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LIMITED CHOICE AND COMPETITION</a:t>
          </a:r>
        </a:p>
      </dsp:txBody>
      <dsp:txXfrm>
        <a:off x="4818564" y="2613116"/>
        <a:ext cx="2099557" cy="971428"/>
      </dsp:txXfrm>
    </dsp:sp>
    <dsp:sp modelId="{5B297392-D6E9-4112-A246-7CD938793753}">
      <dsp:nvSpPr>
        <dsp:cNvPr id="0" name=""/>
        <dsp:cNvSpPr/>
      </dsp:nvSpPr>
      <dsp:spPr>
        <a:xfrm>
          <a:off x="4530768" y="1035080"/>
          <a:ext cx="257572" cy="3353593"/>
        </a:xfrm>
        <a:custGeom>
          <a:avLst/>
          <a:gdLst/>
          <a:ahLst/>
          <a:cxnLst/>
          <a:rect l="0" t="0" r="0" b="0"/>
          <a:pathLst>
            <a:path>
              <a:moveTo>
                <a:pt x="0" y="0"/>
              </a:moveTo>
              <a:lnTo>
                <a:pt x="0" y="3353593"/>
              </a:lnTo>
              <a:lnTo>
                <a:pt x="257572" y="3353593"/>
              </a:lnTo>
            </a:path>
          </a:pathLst>
        </a:custGeom>
        <a:noFill/>
        <a:ln w="1905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709510-EEEE-4C97-965B-1CA9D0296163}">
      <dsp:nvSpPr>
        <dsp:cNvPr id="0" name=""/>
        <dsp:cNvSpPr/>
      </dsp:nvSpPr>
      <dsp:spPr>
        <a:xfrm>
          <a:off x="4788341" y="3872737"/>
          <a:ext cx="2123994" cy="1031874"/>
        </a:xfrm>
        <a:prstGeom prst="roundRect">
          <a:avLst>
            <a:gd name="adj" fmla="val 10000"/>
          </a:avLst>
        </a:prstGeom>
        <a:solidFill>
          <a:schemeClr val="dk1">
            <a:alpha val="90000"/>
            <a:tint val="40000"/>
            <a:hueOff val="0"/>
            <a:satOff val="0"/>
            <a:lumOff val="0"/>
            <a:alphaOff val="0"/>
          </a:schemeClr>
        </a:solidFill>
        <a:ln w="1905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POLITICAL SUSTAINABILITY</a:t>
          </a:r>
        </a:p>
      </dsp:txBody>
      <dsp:txXfrm>
        <a:off x="4818564" y="3902960"/>
        <a:ext cx="2063548" cy="9714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5FE0D-8AA5-43A7-8C28-DFAD790E7FA5}">
      <dsp:nvSpPr>
        <dsp:cNvPr id="0" name=""/>
        <dsp:cNvSpPr/>
      </dsp:nvSpPr>
      <dsp:spPr>
        <a:xfrm>
          <a:off x="8786543" y="803347"/>
          <a:ext cx="2128333" cy="2128442"/>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8CBAC-142A-4618-873E-5D5AC4BD38A7}">
      <dsp:nvSpPr>
        <dsp:cNvPr id="0" name=""/>
        <dsp:cNvSpPr/>
      </dsp:nvSpPr>
      <dsp:spPr>
        <a:xfrm>
          <a:off x="8857731" y="874308"/>
          <a:ext cx="1986870" cy="1986521"/>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State regulation</a:t>
          </a:r>
        </a:p>
      </dsp:txBody>
      <dsp:txXfrm>
        <a:off x="9141570" y="1158150"/>
        <a:ext cx="1419193" cy="1418837"/>
      </dsp:txXfrm>
    </dsp:sp>
    <dsp:sp modelId="{1CCAD82C-1092-4C19-BFE0-FC414291EC28}">
      <dsp:nvSpPr>
        <dsp:cNvPr id="0" name=""/>
        <dsp:cNvSpPr/>
      </dsp:nvSpPr>
      <dsp:spPr>
        <a:xfrm rot="2700000">
          <a:off x="6577878" y="803198"/>
          <a:ext cx="2128368" cy="2128368"/>
        </a:xfrm>
        <a:prstGeom prst="teardrop">
          <a:avLst>
            <a:gd name="adj" fmla="val 1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8DF98C-AA4E-4216-A670-29AD473D26C5}">
      <dsp:nvSpPr>
        <dsp:cNvPr id="0" name=""/>
        <dsp:cNvSpPr/>
      </dsp:nvSpPr>
      <dsp:spPr>
        <a:xfrm>
          <a:off x="6658210" y="874308"/>
          <a:ext cx="1986870" cy="1986521"/>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Private Insurance Fund</a:t>
          </a:r>
        </a:p>
      </dsp:txBody>
      <dsp:txXfrm>
        <a:off x="6942048" y="1158150"/>
        <a:ext cx="1419193" cy="1418837"/>
      </dsp:txXfrm>
    </dsp:sp>
    <dsp:sp modelId="{43022273-E10B-4EB5-9EA5-27F2DD1B5C91}">
      <dsp:nvSpPr>
        <dsp:cNvPr id="0" name=""/>
        <dsp:cNvSpPr/>
      </dsp:nvSpPr>
      <dsp:spPr>
        <a:xfrm rot="2700000">
          <a:off x="4387483" y="803198"/>
          <a:ext cx="2128368" cy="2128368"/>
        </a:xfrm>
        <a:prstGeom prst="teardrop">
          <a:avLst>
            <a:gd name="adj" fmla="val 1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551CDF-3507-4A86-BE91-4C5C022F42CA}">
      <dsp:nvSpPr>
        <dsp:cNvPr id="0" name=""/>
        <dsp:cNvSpPr/>
      </dsp:nvSpPr>
      <dsp:spPr>
        <a:xfrm>
          <a:off x="4458688" y="874308"/>
          <a:ext cx="1986870" cy="1986521"/>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Payroll contributions</a:t>
          </a:r>
        </a:p>
      </dsp:txBody>
      <dsp:txXfrm>
        <a:off x="4742527" y="1158150"/>
        <a:ext cx="1419193" cy="1418837"/>
      </dsp:txXfrm>
    </dsp:sp>
    <dsp:sp modelId="{F55EA009-D8F6-4847-9455-46D91148143C}">
      <dsp:nvSpPr>
        <dsp:cNvPr id="0" name=""/>
        <dsp:cNvSpPr/>
      </dsp:nvSpPr>
      <dsp:spPr>
        <a:xfrm rot="2700000">
          <a:off x="2187961" y="803198"/>
          <a:ext cx="2128368" cy="2128368"/>
        </a:xfrm>
        <a:prstGeom prst="teardrop">
          <a:avLst>
            <a:gd name="adj" fmla="val 1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81CD03-C45F-46E8-A123-50DA9F71D54C}">
      <dsp:nvSpPr>
        <dsp:cNvPr id="0" name=""/>
        <dsp:cNvSpPr/>
      </dsp:nvSpPr>
      <dsp:spPr>
        <a:xfrm>
          <a:off x="2259167" y="874308"/>
          <a:ext cx="1986870" cy="1986521"/>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Mandatory Health Insurance </a:t>
          </a:r>
        </a:p>
      </dsp:txBody>
      <dsp:txXfrm>
        <a:off x="2543005" y="1158150"/>
        <a:ext cx="1419193" cy="14188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A681D-2178-455A-A7B4-18F7A0911792}">
      <dsp:nvSpPr>
        <dsp:cNvPr id="0" name=""/>
        <dsp:cNvSpPr/>
      </dsp:nvSpPr>
      <dsp:spPr>
        <a:xfrm>
          <a:off x="66675" y="151709"/>
          <a:ext cx="5778602" cy="1451886"/>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83411"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PAYROLL CONTRIBUTIONS KICK IN</a:t>
          </a:r>
        </a:p>
        <a:p>
          <a:pPr marL="0" lvl="0" indent="0" algn="l" defTabSz="800100">
            <a:lnSpc>
              <a:spcPct val="90000"/>
            </a:lnSpc>
            <a:spcBef>
              <a:spcPct val="0"/>
            </a:spcBef>
            <a:spcAft>
              <a:spcPct val="35000"/>
            </a:spcAft>
            <a:buNone/>
          </a:pPr>
          <a:r>
            <a:rPr lang="en-GB" sz="1400" kern="1200" dirty="0"/>
            <a:t>Instead of relying on general taxes, the Bismarck model is funded through mandatory payroll contributions meaning that both, employers and employees dedicate a fixed percentage of their salaries towards healthcare insurance.</a:t>
          </a:r>
          <a:r>
            <a:rPr lang="en-GB" sz="1400" b="1" kern="1200" dirty="0"/>
            <a:t> </a:t>
          </a:r>
          <a:endParaRPr lang="en-GB" sz="1100" b="1" kern="1200" dirty="0"/>
        </a:p>
      </dsp:txBody>
      <dsp:txXfrm>
        <a:off x="66675" y="151709"/>
        <a:ext cx="5778602" cy="1451886"/>
      </dsp:txXfrm>
    </dsp:sp>
    <dsp:sp modelId="{051D6615-CF39-4205-8A6A-54C92E62EE8D}">
      <dsp:nvSpPr>
        <dsp:cNvPr id="0" name=""/>
        <dsp:cNvSpPr/>
      </dsp:nvSpPr>
      <dsp:spPr>
        <a:xfrm>
          <a:off x="0" y="50767"/>
          <a:ext cx="1016320" cy="152448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7000" r="-5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F30029-4E5A-4966-A744-75E69ABCED02}">
      <dsp:nvSpPr>
        <dsp:cNvPr id="0" name=""/>
        <dsp:cNvSpPr/>
      </dsp:nvSpPr>
      <dsp:spPr>
        <a:xfrm>
          <a:off x="6386497" y="145916"/>
          <a:ext cx="5565906" cy="1451886"/>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83411"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SICKNESS FUNDS TAKE THE LEADS</a:t>
          </a:r>
        </a:p>
        <a:p>
          <a:pPr marL="0" lvl="0" indent="0" algn="l" defTabSz="800100">
            <a:lnSpc>
              <a:spcPct val="90000"/>
            </a:lnSpc>
            <a:spcBef>
              <a:spcPct val="0"/>
            </a:spcBef>
            <a:spcAft>
              <a:spcPct val="35000"/>
            </a:spcAft>
            <a:buNone/>
          </a:pPr>
          <a:r>
            <a:rPr lang="en-GB" sz="1400" kern="1200" dirty="0"/>
            <a:t>Private insurance companies often called as “sickness funds”  serve as the primary providers of health insurance. Under this model they collect the payroll contributions and are responsible for covering healthcare costs for their members.</a:t>
          </a:r>
        </a:p>
      </dsp:txBody>
      <dsp:txXfrm>
        <a:off x="6386497" y="145916"/>
        <a:ext cx="5565906" cy="1451886"/>
      </dsp:txXfrm>
    </dsp:sp>
    <dsp:sp modelId="{74C6DCFE-B8AD-4FD1-93B7-CC7B412E67AB}">
      <dsp:nvSpPr>
        <dsp:cNvPr id="0" name=""/>
        <dsp:cNvSpPr/>
      </dsp:nvSpPr>
      <dsp:spPr>
        <a:xfrm>
          <a:off x="6321031" y="50767"/>
          <a:ext cx="1016320" cy="152448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62000" r="-6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2D2245-0DB4-49D6-BCD3-DABC76503B7D}">
      <dsp:nvSpPr>
        <dsp:cNvPr id="0" name=""/>
        <dsp:cNvSpPr/>
      </dsp:nvSpPr>
      <dsp:spPr>
        <a:xfrm>
          <a:off x="104610" y="1894624"/>
          <a:ext cx="5778602" cy="1451886"/>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83411"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Enrolment made Mandatory</a:t>
          </a:r>
        </a:p>
        <a:p>
          <a:pPr marL="0" lvl="0" indent="0" algn="l" defTabSz="800100">
            <a:lnSpc>
              <a:spcPct val="90000"/>
            </a:lnSpc>
            <a:spcBef>
              <a:spcPct val="0"/>
            </a:spcBef>
            <a:spcAft>
              <a:spcPct val="35000"/>
            </a:spcAft>
            <a:buNone/>
          </a:pPr>
          <a:r>
            <a:rPr lang="en-GB" sz="1400" kern="1200" dirty="0"/>
            <a:t>To ensure broad coverage, everyone in the country is required to enrol in a health insurance plan. This eliminated gaps in coverage due to factors like unemployment or changes in job.</a:t>
          </a:r>
          <a:endParaRPr lang="en-GB" sz="1400" b="1" kern="1200" dirty="0"/>
        </a:p>
      </dsp:txBody>
      <dsp:txXfrm>
        <a:off x="104610" y="1894624"/>
        <a:ext cx="5778602" cy="1451886"/>
      </dsp:txXfrm>
    </dsp:sp>
    <dsp:sp modelId="{91929329-A387-4796-B762-BFFEC19B43B2}">
      <dsp:nvSpPr>
        <dsp:cNvPr id="0" name=""/>
        <dsp:cNvSpPr/>
      </dsp:nvSpPr>
      <dsp:spPr>
        <a:xfrm>
          <a:off x="24233" y="1798160"/>
          <a:ext cx="1016320" cy="152448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63000" r="-63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F9C1CB-16D7-47F8-BF18-887084EDD5F5}">
      <dsp:nvSpPr>
        <dsp:cNvPr id="0" name=""/>
        <dsp:cNvSpPr/>
      </dsp:nvSpPr>
      <dsp:spPr>
        <a:xfrm>
          <a:off x="6441668" y="1983683"/>
          <a:ext cx="5517448" cy="1451886"/>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83411"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COMPETITION BOOSTS EFFICIENCY</a:t>
          </a:r>
        </a:p>
        <a:p>
          <a:pPr marL="0" lvl="0" indent="0" algn="l" defTabSz="800100">
            <a:lnSpc>
              <a:spcPct val="90000"/>
            </a:lnSpc>
            <a:spcBef>
              <a:spcPct val="0"/>
            </a:spcBef>
            <a:spcAft>
              <a:spcPct val="35000"/>
            </a:spcAft>
            <a:buNone/>
          </a:pPr>
          <a:r>
            <a:rPr lang="en-GB" sz="1400" kern="1200" dirty="0"/>
            <a:t>Unlike a single-payer system, the Bismarck model encourage competition among these sickness funds. They attract members by offering attractive benefits negotiating with providers for lower costs and potentially driving innovation in service delivery.</a:t>
          </a:r>
        </a:p>
      </dsp:txBody>
      <dsp:txXfrm>
        <a:off x="6441668" y="1983683"/>
        <a:ext cx="5517448" cy="1451886"/>
      </dsp:txXfrm>
    </dsp:sp>
    <dsp:sp modelId="{CAD47DA6-45E7-4DAA-8179-8C2AB3942308}">
      <dsp:nvSpPr>
        <dsp:cNvPr id="0" name=""/>
        <dsp:cNvSpPr/>
      </dsp:nvSpPr>
      <dsp:spPr>
        <a:xfrm>
          <a:off x="6372355" y="1889782"/>
          <a:ext cx="1016320" cy="1524481"/>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63000" r="-63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06C840-1C7C-4F65-B434-F23E5852A7B1}">
      <dsp:nvSpPr>
        <dsp:cNvPr id="0" name=""/>
        <dsp:cNvSpPr/>
      </dsp:nvSpPr>
      <dsp:spPr>
        <a:xfrm>
          <a:off x="150559" y="3688516"/>
          <a:ext cx="5725637" cy="1451886"/>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83411" tIns="68580" rIns="68580" bIns="68580" numCol="1" spcCol="1270" anchor="ctr" anchorCtr="0">
          <a:noAutofit/>
        </a:bodyPr>
        <a:lstStyle/>
        <a:p>
          <a:pPr marL="0" lvl="0" indent="0" algn="l" defTabSz="800100">
            <a:lnSpc>
              <a:spcPct val="90000"/>
            </a:lnSpc>
            <a:spcBef>
              <a:spcPct val="0"/>
            </a:spcBef>
            <a:spcAft>
              <a:spcPct val="35000"/>
            </a:spcAft>
            <a:buFont typeface="+mj-lt"/>
            <a:buNone/>
          </a:pPr>
          <a:r>
            <a:rPr lang="en-GB" sz="1800" b="1" kern="1200" dirty="0"/>
            <a:t>ACCESSING HEALTHCARE WHEN NEEDED</a:t>
          </a:r>
        </a:p>
        <a:p>
          <a:pPr marL="0" lvl="0" indent="0" algn="l" defTabSz="800100">
            <a:lnSpc>
              <a:spcPct val="90000"/>
            </a:lnSpc>
            <a:spcBef>
              <a:spcPct val="0"/>
            </a:spcBef>
            <a:spcAft>
              <a:spcPct val="35000"/>
            </a:spcAft>
            <a:buFont typeface="+mj-lt"/>
            <a:buNone/>
          </a:pPr>
          <a:r>
            <a:rPr lang="en-GB" sz="1400" kern="1200" dirty="0"/>
            <a:t>When individual require medical care, they present their insurance card from their chosen sickness fund to the healthcare provider. The fund then covers the costs of the services ensuring access without significant out-of-pocket expenses.</a:t>
          </a:r>
        </a:p>
      </dsp:txBody>
      <dsp:txXfrm>
        <a:off x="150559" y="3688516"/>
        <a:ext cx="5725637" cy="1451886"/>
      </dsp:txXfrm>
    </dsp:sp>
    <dsp:sp modelId="{0EB667C5-E59E-46ED-BDDE-F881440E8005}">
      <dsp:nvSpPr>
        <dsp:cNvPr id="0" name=""/>
        <dsp:cNvSpPr/>
      </dsp:nvSpPr>
      <dsp:spPr>
        <a:xfrm>
          <a:off x="0" y="3579275"/>
          <a:ext cx="1042877" cy="1524481"/>
        </a:xfrm>
        <a:prstGeom prst="rect">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89000" r="-8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1145A8-1AEA-4490-8030-490B3073EB37}">
      <dsp:nvSpPr>
        <dsp:cNvPr id="0" name=""/>
        <dsp:cNvSpPr/>
      </dsp:nvSpPr>
      <dsp:spPr>
        <a:xfrm>
          <a:off x="6557122" y="3735165"/>
          <a:ext cx="5411704" cy="1451886"/>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83411"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GOVERNMENT SETS THE RULES</a:t>
          </a:r>
        </a:p>
        <a:p>
          <a:pPr marL="0" lvl="0" indent="0" algn="l" defTabSz="800100">
            <a:lnSpc>
              <a:spcPct val="90000"/>
            </a:lnSpc>
            <a:spcBef>
              <a:spcPct val="0"/>
            </a:spcBef>
            <a:spcAft>
              <a:spcPct val="35000"/>
            </a:spcAft>
            <a:buNone/>
          </a:pPr>
          <a:r>
            <a:rPr lang="en-GB" sz="1400" kern="1200" dirty="0"/>
            <a:t>While private funds manage their insurance aspects, the government plays a crucial role in regulating the system. It sets minimum standards for coverage, ensures the financial credits of the funds and oversees overall quality and cost control. </a:t>
          </a:r>
          <a:r>
            <a:rPr lang="en-GB" sz="1400" b="1" kern="1200" dirty="0"/>
            <a:t> </a:t>
          </a:r>
          <a:endParaRPr lang="en-GB" sz="1400" kern="1200" dirty="0"/>
        </a:p>
      </dsp:txBody>
      <dsp:txXfrm>
        <a:off x="6557122" y="3735165"/>
        <a:ext cx="5411704" cy="1451886"/>
      </dsp:txXfrm>
    </dsp:sp>
    <dsp:sp modelId="{B9BD36B9-F457-4D87-8C18-62A78788B81E}">
      <dsp:nvSpPr>
        <dsp:cNvPr id="0" name=""/>
        <dsp:cNvSpPr/>
      </dsp:nvSpPr>
      <dsp:spPr>
        <a:xfrm>
          <a:off x="6445269" y="3635971"/>
          <a:ext cx="1016320" cy="1524481"/>
        </a:xfrm>
        <a:prstGeom prst="rect">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42000" r="-4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7609C-E63E-4F52-A260-EE0A5FD59687}">
      <dsp:nvSpPr>
        <dsp:cNvPr id="0" name=""/>
        <dsp:cNvSpPr/>
      </dsp:nvSpPr>
      <dsp:spPr>
        <a:xfrm>
          <a:off x="1179655" y="3205"/>
          <a:ext cx="2577603" cy="1031874"/>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Strengths</a:t>
          </a:r>
        </a:p>
      </dsp:txBody>
      <dsp:txXfrm>
        <a:off x="1209878" y="33428"/>
        <a:ext cx="2517157" cy="971428"/>
      </dsp:txXfrm>
    </dsp:sp>
    <dsp:sp modelId="{B46AD5DC-B55F-48C5-B8DC-526B736E18A4}">
      <dsp:nvSpPr>
        <dsp:cNvPr id="0" name=""/>
        <dsp:cNvSpPr/>
      </dsp:nvSpPr>
      <dsp:spPr>
        <a:xfrm>
          <a:off x="1437415" y="1035080"/>
          <a:ext cx="257760" cy="773906"/>
        </a:xfrm>
        <a:custGeom>
          <a:avLst/>
          <a:gdLst/>
          <a:ahLst/>
          <a:cxnLst/>
          <a:rect l="0" t="0" r="0" b="0"/>
          <a:pathLst>
            <a:path>
              <a:moveTo>
                <a:pt x="0" y="0"/>
              </a:moveTo>
              <a:lnTo>
                <a:pt x="0" y="773906"/>
              </a:lnTo>
              <a:lnTo>
                <a:pt x="257760" y="773906"/>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4837AF-624B-4B85-B9F9-11F317062612}">
      <dsp:nvSpPr>
        <dsp:cNvPr id="0" name=""/>
        <dsp:cNvSpPr/>
      </dsp:nvSpPr>
      <dsp:spPr>
        <a:xfrm>
          <a:off x="1695176" y="1293049"/>
          <a:ext cx="2123994" cy="1031874"/>
        </a:xfrm>
        <a:prstGeom prst="roundRect">
          <a:avLst>
            <a:gd name="adj" fmla="val 10000"/>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BROAD COVERAGE</a:t>
          </a:r>
        </a:p>
      </dsp:txBody>
      <dsp:txXfrm>
        <a:off x="1725399" y="1323272"/>
        <a:ext cx="2063548" cy="971428"/>
      </dsp:txXfrm>
    </dsp:sp>
    <dsp:sp modelId="{E98EC241-74CB-469D-BC63-50D8221FFDD4}">
      <dsp:nvSpPr>
        <dsp:cNvPr id="0" name=""/>
        <dsp:cNvSpPr/>
      </dsp:nvSpPr>
      <dsp:spPr>
        <a:xfrm>
          <a:off x="1437415" y="1035080"/>
          <a:ext cx="257760" cy="2063749"/>
        </a:xfrm>
        <a:custGeom>
          <a:avLst/>
          <a:gdLst/>
          <a:ahLst/>
          <a:cxnLst/>
          <a:rect l="0" t="0" r="0" b="0"/>
          <a:pathLst>
            <a:path>
              <a:moveTo>
                <a:pt x="0" y="0"/>
              </a:moveTo>
              <a:lnTo>
                <a:pt x="0" y="2063749"/>
              </a:lnTo>
              <a:lnTo>
                <a:pt x="257760" y="2063749"/>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EB642D-A9E3-41B0-9897-BB16465B7DF0}">
      <dsp:nvSpPr>
        <dsp:cNvPr id="0" name=""/>
        <dsp:cNvSpPr/>
      </dsp:nvSpPr>
      <dsp:spPr>
        <a:xfrm>
          <a:off x="1695176" y="2582893"/>
          <a:ext cx="2123994" cy="1031874"/>
        </a:xfrm>
        <a:prstGeom prst="roundRect">
          <a:avLst>
            <a:gd name="adj" fmla="val 10000"/>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FINANCIAL STABILITY</a:t>
          </a:r>
        </a:p>
      </dsp:txBody>
      <dsp:txXfrm>
        <a:off x="1725399" y="2613116"/>
        <a:ext cx="2063548" cy="971428"/>
      </dsp:txXfrm>
    </dsp:sp>
    <dsp:sp modelId="{633CEB32-16A9-46C5-83D4-88D3DBAFA7CE}">
      <dsp:nvSpPr>
        <dsp:cNvPr id="0" name=""/>
        <dsp:cNvSpPr/>
      </dsp:nvSpPr>
      <dsp:spPr>
        <a:xfrm>
          <a:off x="1437415" y="1035080"/>
          <a:ext cx="257760" cy="3353593"/>
        </a:xfrm>
        <a:custGeom>
          <a:avLst/>
          <a:gdLst/>
          <a:ahLst/>
          <a:cxnLst/>
          <a:rect l="0" t="0" r="0" b="0"/>
          <a:pathLst>
            <a:path>
              <a:moveTo>
                <a:pt x="0" y="0"/>
              </a:moveTo>
              <a:lnTo>
                <a:pt x="0" y="3353593"/>
              </a:lnTo>
              <a:lnTo>
                <a:pt x="257760" y="3353593"/>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9BA9F8-692B-4494-BBE6-1F7F910B28AE}">
      <dsp:nvSpPr>
        <dsp:cNvPr id="0" name=""/>
        <dsp:cNvSpPr/>
      </dsp:nvSpPr>
      <dsp:spPr>
        <a:xfrm>
          <a:off x="1695176" y="3872737"/>
          <a:ext cx="2123994" cy="1031874"/>
        </a:xfrm>
        <a:prstGeom prst="roundRect">
          <a:avLst>
            <a:gd name="adj" fmla="val 10000"/>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COMPETITION &amp; INNOVATION</a:t>
          </a:r>
        </a:p>
      </dsp:txBody>
      <dsp:txXfrm>
        <a:off x="1725399" y="3902960"/>
        <a:ext cx="2063548" cy="971428"/>
      </dsp:txXfrm>
    </dsp:sp>
    <dsp:sp modelId="{47976741-16A2-43F1-BAE9-301B8AB60489}">
      <dsp:nvSpPr>
        <dsp:cNvPr id="0" name=""/>
        <dsp:cNvSpPr/>
      </dsp:nvSpPr>
      <dsp:spPr>
        <a:xfrm>
          <a:off x="4273196" y="3205"/>
          <a:ext cx="2575725" cy="1031874"/>
        </a:xfrm>
        <a:prstGeom prst="roundRect">
          <a:avLst>
            <a:gd name="adj" fmla="val 1000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Challenges</a:t>
          </a:r>
        </a:p>
      </dsp:txBody>
      <dsp:txXfrm>
        <a:off x="4303419" y="33428"/>
        <a:ext cx="2515279" cy="971428"/>
      </dsp:txXfrm>
    </dsp:sp>
    <dsp:sp modelId="{43689B0E-474A-4AF1-A614-AC812C55B1F2}">
      <dsp:nvSpPr>
        <dsp:cNvPr id="0" name=""/>
        <dsp:cNvSpPr/>
      </dsp:nvSpPr>
      <dsp:spPr>
        <a:xfrm>
          <a:off x="4530768" y="1035080"/>
          <a:ext cx="257572" cy="773906"/>
        </a:xfrm>
        <a:custGeom>
          <a:avLst/>
          <a:gdLst/>
          <a:ahLst/>
          <a:cxnLst/>
          <a:rect l="0" t="0" r="0" b="0"/>
          <a:pathLst>
            <a:path>
              <a:moveTo>
                <a:pt x="0" y="0"/>
              </a:moveTo>
              <a:lnTo>
                <a:pt x="0" y="773906"/>
              </a:lnTo>
              <a:lnTo>
                <a:pt x="257572" y="773906"/>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A29073-CC7F-45B1-897D-1D536983FEA9}">
      <dsp:nvSpPr>
        <dsp:cNvPr id="0" name=""/>
        <dsp:cNvSpPr/>
      </dsp:nvSpPr>
      <dsp:spPr>
        <a:xfrm>
          <a:off x="4788341" y="1293049"/>
          <a:ext cx="2123994" cy="1031874"/>
        </a:xfrm>
        <a:prstGeom prst="roundRect">
          <a:avLst>
            <a:gd name="adj" fmla="val 10000"/>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RISING HEALTHCARE COSTS</a:t>
          </a:r>
        </a:p>
      </dsp:txBody>
      <dsp:txXfrm>
        <a:off x="4818564" y="1323272"/>
        <a:ext cx="2063548" cy="971428"/>
      </dsp:txXfrm>
    </dsp:sp>
    <dsp:sp modelId="{BDD5C84B-A971-4863-A842-1E6CAFE7A520}">
      <dsp:nvSpPr>
        <dsp:cNvPr id="0" name=""/>
        <dsp:cNvSpPr/>
      </dsp:nvSpPr>
      <dsp:spPr>
        <a:xfrm>
          <a:off x="4530768" y="1035080"/>
          <a:ext cx="257572" cy="2063749"/>
        </a:xfrm>
        <a:custGeom>
          <a:avLst/>
          <a:gdLst/>
          <a:ahLst/>
          <a:cxnLst/>
          <a:rect l="0" t="0" r="0" b="0"/>
          <a:pathLst>
            <a:path>
              <a:moveTo>
                <a:pt x="0" y="0"/>
              </a:moveTo>
              <a:lnTo>
                <a:pt x="0" y="2063749"/>
              </a:lnTo>
              <a:lnTo>
                <a:pt x="257572" y="2063749"/>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8516221-34A2-4FC7-9375-F0C63298FDB0}">
      <dsp:nvSpPr>
        <dsp:cNvPr id="0" name=""/>
        <dsp:cNvSpPr/>
      </dsp:nvSpPr>
      <dsp:spPr>
        <a:xfrm>
          <a:off x="4788341" y="2582893"/>
          <a:ext cx="2160003" cy="1031874"/>
        </a:xfrm>
        <a:prstGeom prst="roundRect">
          <a:avLst>
            <a:gd name="adj" fmla="val 10000"/>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SOCIAL INEQUALITIES</a:t>
          </a:r>
        </a:p>
      </dsp:txBody>
      <dsp:txXfrm>
        <a:off x="4818564" y="2613116"/>
        <a:ext cx="2099557" cy="971428"/>
      </dsp:txXfrm>
    </dsp:sp>
    <dsp:sp modelId="{5B297392-D6E9-4112-A246-7CD938793753}">
      <dsp:nvSpPr>
        <dsp:cNvPr id="0" name=""/>
        <dsp:cNvSpPr/>
      </dsp:nvSpPr>
      <dsp:spPr>
        <a:xfrm>
          <a:off x="4530768" y="1035080"/>
          <a:ext cx="257572" cy="3353593"/>
        </a:xfrm>
        <a:custGeom>
          <a:avLst/>
          <a:gdLst/>
          <a:ahLst/>
          <a:cxnLst/>
          <a:rect l="0" t="0" r="0" b="0"/>
          <a:pathLst>
            <a:path>
              <a:moveTo>
                <a:pt x="0" y="0"/>
              </a:moveTo>
              <a:lnTo>
                <a:pt x="0" y="3353593"/>
              </a:lnTo>
              <a:lnTo>
                <a:pt x="257572" y="3353593"/>
              </a:lnTo>
            </a:path>
          </a:pathLst>
        </a:custGeom>
        <a:noFill/>
        <a:ln w="1905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709510-EEEE-4C97-965B-1CA9D0296163}">
      <dsp:nvSpPr>
        <dsp:cNvPr id="0" name=""/>
        <dsp:cNvSpPr/>
      </dsp:nvSpPr>
      <dsp:spPr>
        <a:xfrm>
          <a:off x="4788341" y="3872737"/>
          <a:ext cx="2123994" cy="1031874"/>
        </a:xfrm>
        <a:prstGeom prst="roundRect">
          <a:avLst>
            <a:gd name="adj" fmla="val 10000"/>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ADMINISTRATIVE COMPLEXITY</a:t>
          </a:r>
        </a:p>
      </dsp:txBody>
      <dsp:txXfrm>
        <a:off x="4818564" y="3902960"/>
        <a:ext cx="2063548" cy="9714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EDA49-E554-424E-A3D7-19E320B37127}">
      <dsp:nvSpPr>
        <dsp:cNvPr id="0" name=""/>
        <dsp:cNvSpPr/>
      </dsp:nvSpPr>
      <dsp:spPr>
        <a:xfrm>
          <a:off x="-4968026" y="-761218"/>
          <a:ext cx="5916733" cy="5916733"/>
        </a:xfrm>
        <a:prstGeom prst="blockArc">
          <a:avLst>
            <a:gd name="adj1" fmla="val 18900000"/>
            <a:gd name="adj2" fmla="val 2700000"/>
            <a:gd name="adj3" fmla="val 365"/>
          </a:avLst>
        </a:prstGeom>
        <a:noFill/>
        <a:ln w="1905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024CEA-E7DD-4D6C-AB83-3D903F2D73F1}">
      <dsp:nvSpPr>
        <dsp:cNvPr id="0" name=""/>
        <dsp:cNvSpPr/>
      </dsp:nvSpPr>
      <dsp:spPr>
        <a:xfrm>
          <a:off x="738202" y="455723"/>
          <a:ext cx="5803275" cy="878859"/>
        </a:xfrm>
        <a:prstGeom prst="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75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Financial barriers and inequities</a:t>
          </a:r>
        </a:p>
      </dsp:txBody>
      <dsp:txXfrm>
        <a:off x="738202" y="455723"/>
        <a:ext cx="5803275" cy="878859"/>
      </dsp:txXfrm>
    </dsp:sp>
    <dsp:sp modelId="{04949BF9-25A8-43BF-A7D4-AAFE583A1B93}">
      <dsp:nvSpPr>
        <dsp:cNvPr id="0" name=""/>
        <dsp:cNvSpPr/>
      </dsp:nvSpPr>
      <dsp:spPr>
        <a:xfrm>
          <a:off x="60879" y="329572"/>
          <a:ext cx="1098574" cy="109857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ED8139-D422-4ED1-8F38-68ADD79BFB7C}">
      <dsp:nvSpPr>
        <dsp:cNvPr id="0" name=""/>
        <dsp:cNvSpPr/>
      </dsp:nvSpPr>
      <dsp:spPr>
        <a:xfrm>
          <a:off x="929631" y="1757718"/>
          <a:ext cx="5551443" cy="878859"/>
        </a:xfrm>
        <a:prstGeom prst="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75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Inefficiency and inequities in service delivery</a:t>
          </a:r>
        </a:p>
      </dsp:txBody>
      <dsp:txXfrm>
        <a:off x="929631" y="1757718"/>
        <a:ext cx="5551443" cy="878859"/>
      </dsp:txXfrm>
    </dsp:sp>
    <dsp:sp modelId="{1451082B-84C1-40BE-B8E3-BA4B2998F4CD}">
      <dsp:nvSpPr>
        <dsp:cNvPr id="0" name=""/>
        <dsp:cNvSpPr/>
      </dsp:nvSpPr>
      <dsp:spPr>
        <a:xfrm>
          <a:off x="380344" y="1647861"/>
          <a:ext cx="1098574" cy="109857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366CE3-8FB8-4B78-945A-4138E2BE607B}">
      <dsp:nvSpPr>
        <dsp:cNvPr id="0" name=""/>
        <dsp:cNvSpPr/>
      </dsp:nvSpPr>
      <dsp:spPr>
        <a:xfrm>
          <a:off x="610166" y="3076007"/>
          <a:ext cx="5870908" cy="878859"/>
        </a:xfrm>
        <a:prstGeom prst="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7594" tIns="45720" rIns="45720" bIns="45720" numCol="1" spcCol="1270" anchor="ctr" anchorCtr="0">
          <a:noAutofit/>
        </a:bodyPr>
        <a:lstStyle/>
        <a:p>
          <a:pPr marL="0" lvl="0" indent="0" algn="l" defTabSz="800100">
            <a:lnSpc>
              <a:spcPct val="90000"/>
            </a:lnSpc>
            <a:spcBef>
              <a:spcPct val="0"/>
            </a:spcBef>
            <a:spcAft>
              <a:spcPct val="35000"/>
            </a:spcAft>
            <a:buNone/>
          </a:pPr>
          <a:r>
            <a:rPr lang="en-GB" sz="1800" b="1" kern="1200" dirty="0"/>
            <a:t>Vulnerability to price fluctuations and abuse</a:t>
          </a:r>
        </a:p>
      </dsp:txBody>
      <dsp:txXfrm>
        <a:off x="610166" y="3076007"/>
        <a:ext cx="5870908" cy="878859"/>
      </dsp:txXfrm>
    </dsp:sp>
    <dsp:sp modelId="{6624D884-EEDB-4075-BA35-57E16D8CCC31}">
      <dsp:nvSpPr>
        <dsp:cNvPr id="0" name=""/>
        <dsp:cNvSpPr/>
      </dsp:nvSpPr>
      <dsp:spPr>
        <a:xfrm>
          <a:off x="60879" y="2966149"/>
          <a:ext cx="1098574" cy="109857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A44E2F-FA24-434C-BAAF-9FD06936FAD4}"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47F0A5-EEE5-425B-AEC9-CCB279BD5197}" type="slidenum">
              <a:rPr lang="en-GB" smtClean="0"/>
              <a:t>‹#›</a:t>
            </a:fld>
            <a:endParaRPr lang="en-GB"/>
          </a:p>
        </p:txBody>
      </p:sp>
    </p:spTree>
    <p:extLst>
      <p:ext uri="{BB962C8B-B14F-4D97-AF65-F5344CB8AC3E}">
        <p14:creationId xmlns:p14="http://schemas.microsoft.com/office/powerpoint/2010/main" val="1126245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355DC4-3EA7-4028-B3D7-1D2FA51AC76D}" type="slidenum">
              <a:rPr lang="en-GB" smtClean="0"/>
              <a:t>1</a:t>
            </a:fld>
            <a:endParaRPr lang="en-GB"/>
          </a:p>
        </p:txBody>
      </p:sp>
    </p:spTree>
    <p:extLst>
      <p:ext uri="{BB962C8B-B14F-4D97-AF65-F5344CB8AC3E}">
        <p14:creationId xmlns:p14="http://schemas.microsoft.com/office/powerpoint/2010/main" val="2139022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43064-C3CA-448C-80D6-7531685759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09585C-F32F-2F36-AB08-02C4694981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8AB21B-6A81-2583-17DF-062E80A3EC0E}"/>
              </a:ext>
            </a:extLst>
          </p:cNvPr>
          <p:cNvSpPr>
            <a:spLocks noGrp="1"/>
          </p:cNvSpPr>
          <p:nvPr>
            <p:ph type="dt" sz="half" idx="10"/>
          </p:nvPr>
        </p:nvSpPr>
        <p:spPr/>
        <p:txBody>
          <a:bodyPr/>
          <a:lstStyle/>
          <a:p>
            <a:fld id="{2B6855CF-A682-488E-840C-EE2F95D3E680}" type="datetime1">
              <a:rPr lang="en-GB" smtClean="0"/>
              <a:t>10/02/2025</a:t>
            </a:fld>
            <a:endParaRPr lang="en-GB"/>
          </a:p>
        </p:txBody>
      </p:sp>
      <p:sp>
        <p:nvSpPr>
          <p:cNvPr id="5" name="Footer Placeholder 4">
            <a:extLst>
              <a:ext uri="{FF2B5EF4-FFF2-40B4-BE49-F238E27FC236}">
                <a16:creationId xmlns:a16="http://schemas.microsoft.com/office/drawing/2014/main" id="{D0C99F3D-542D-0F3E-2E98-701A596B4965}"/>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0CA72150-44A7-22C6-0389-7C2E99889730}"/>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1453737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6D226-B633-7435-C723-B44F58CB0E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67518-2E34-3931-9426-53A4269046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ECB3AA-3280-4118-C99E-14385A573C09}"/>
              </a:ext>
            </a:extLst>
          </p:cNvPr>
          <p:cNvSpPr>
            <a:spLocks noGrp="1"/>
          </p:cNvSpPr>
          <p:nvPr>
            <p:ph type="dt" sz="half" idx="10"/>
          </p:nvPr>
        </p:nvSpPr>
        <p:spPr/>
        <p:txBody>
          <a:bodyPr/>
          <a:lstStyle/>
          <a:p>
            <a:fld id="{FFD0550B-236B-4F5C-99DF-54830F40F24A}" type="datetime1">
              <a:rPr lang="en-GB" smtClean="0"/>
              <a:t>10/02/2025</a:t>
            </a:fld>
            <a:endParaRPr lang="en-GB"/>
          </a:p>
        </p:txBody>
      </p:sp>
      <p:sp>
        <p:nvSpPr>
          <p:cNvPr id="5" name="Footer Placeholder 4">
            <a:extLst>
              <a:ext uri="{FF2B5EF4-FFF2-40B4-BE49-F238E27FC236}">
                <a16:creationId xmlns:a16="http://schemas.microsoft.com/office/drawing/2014/main" id="{FCB648F2-A4C3-E061-2C0E-7A792BA45DF8}"/>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A82BCA8B-7C2E-E1D9-AA4D-441FD4560999}"/>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467186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FC84E-81F4-8B7D-50FB-D45299001B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BE65A6-99FF-15A0-6527-FC31FC37C9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304658-11D4-2BD7-28F6-4437A2AB6B41}"/>
              </a:ext>
            </a:extLst>
          </p:cNvPr>
          <p:cNvSpPr>
            <a:spLocks noGrp="1"/>
          </p:cNvSpPr>
          <p:nvPr>
            <p:ph type="dt" sz="half" idx="10"/>
          </p:nvPr>
        </p:nvSpPr>
        <p:spPr/>
        <p:txBody>
          <a:bodyPr/>
          <a:lstStyle/>
          <a:p>
            <a:fld id="{4170F3FF-D678-4295-B939-1EBFE7435DDD}" type="datetime1">
              <a:rPr lang="en-GB" smtClean="0"/>
              <a:t>10/02/2025</a:t>
            </a:fld>
            <a:endParaRPr lang="en-GB"/>
          </a:p>
        </p:txBody>
      </p:sp>
      <p:sp>
        <p:nvSpPr>
          <p:cNvPr id="5" name="Footer Placeholder 4">
            <a:extLst>
              <a:ext uri="{FF2B5EF4-FFF2-40B4-BE49-F238E27FC236}">
                <a16:creationId xmlns:a16="http://schemas.microsoft.com/office/drawing/2014/main" id="{31313B40-68D1-762C-92DB-6B6F38ED8806}"/>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B38308F1-39ED-1B5B-E2A5-D92A18A781C8}"/>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4177314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57916-104F-BA29-18E5-276EDC6192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F3CD41-8720-02B5-9B9B-3C63F0CEBB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87DE6E-EA66-6436-0D0B-1BF95494FB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A20747-95DB-F74A-55DD-E1F440AB65DD}"/>
              </a:ext>
            </a:extLst>
          </p:cNvPr>
          <p:cNvSpPr>
            <a:spLocks noGrp="1"/>
          </p:cNvSpPr>
          <p:nvPr>
            <p:ph type="dt" sz="half" idx="10"/>
          </p:nvPr>
        </p:nvSpPr>
        <p:spPr/>
        <p:txBody>
          <a:bodyPr/>
          <a:lstStyle/>
          <a:p>
            <a:fld id="{22920036-7008-44E0-9612-48B3A4AF2526}" type="datetime1">
              <a:rPr lang="en-GB" smtClean="0"/>
              <a:t>10/02/2025</a:t>
            </a:fld>
            <a:endParaRPr lang="en-GB"/>
          </a:p>
        </p:txBody>
      </p:sp>
      <p:sp>
        <p:nvSpPr>
          <p:cNvPr id="6" name="Footer Placeholder 5">
            <a:extLst>
              <a:ext uri="{FF2B5EF4-FFF2-40B4-BE49-F238E27FC236}">
                <a16:creationId xmlns:a16="http://schemas.microsoft.com/office/drawing/2014/main" id="{5F258835-129C-951F-E271-306949618448}"/>
              </a:ext>
            </a:extLst>
          </p:cNvPr>
          <p:cNvSpPr>
            <a:spLocks noGrp="1"/>
          </p:cNvSpPr>
          <p:nvPr>
            <p:ph type="ftr" sz="quarter" idx="11"/>
          </p:nvPr>
        </p:nvSpPr>
        <p:spPr/>
        <p:txBody>
          <a:bodyPr/>
          <a:lstStyle/>
          <a:p>
            <a:r>
              <a:rPr lang="en-GB"/>
              <a:t>Dr L Simona Ferraraccio</a:t>
            </a:r>
          </a:p>
        </p:txBody>
      </p:sp>
      <p:sp>
        <p:nvSpPr>
          <p:cNvPr id="7" name="Slide Number Placeholder 6">
            <a:extLst>
              <a:ext uri="{FF2B5EF4-FFF2-40B4-BE49-F238E27FC236}">
                <a16:creationId xmlns:a16="http://schemas.microsoft.com/office/drawing/2014/main" id="{7AD76F06-F1F8-4C75-A8B3-D49FB96A8C72}"/>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857963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906D6-CDE2-9C93-BC18-77A1A0E2FA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E45423-57BE-3E3F-F58B-C2A57742F4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5A291F-2023-23AE-21F3-5967A5D207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E1DA4C-8C58-7EE6-BA98-888EFF5B59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5B985E-F63B-E6C7-419D-E4DE4F9D20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EA8F18-5B8D-78F1-0CAA-4AE9F77DCABD}"/>
              </a:ext>
            </a:extLst>
          </p:cNvPr>
          <p:cNvSpPr>
            <a:spLocks noGrp="1"/>
          </p:cNvSpPr>
          <p:nvPr>
            <p:ph type="dt" sz="half" idx="10"/>
          </p:nvPr>
        </p:nvSpPr>
        <p:spPr/>
        <p:txBody>
          <a:bodyPr/>
          <a:lstStyle/>
          <a:p>
            <a:fld id="{C6D2A0BD-FAFE-4A6E-82BD-7A4568343243}" type="datetime1">
              <a:rPr lang="en-GB" smtClean="0"/>
              <a:t>10/02/2025</a:t>
            </a:fld>
            <a:endParaRPr lang="en-GB"/>
          </a:p>
        </p:txBody>
      </p:sp>
      <p:sp>
        <p:nvSpPr>
          <p:cNvPr id="8" name="Footer Placeholder 7">
            <a:extLst>
              <a:ext uri="{FF2B5EF4-FFF2-40B4-BE49-F238E27FC236}">
                <a16:creationId xmlns:a16="http://schemas.microsoft.com/office/drawing/2014/main" id="{DF641994-C287-2932-B744-2BB78129F884}"/>
              </a:ext>
            </a:extLst>
          </p:cNvPr>
          <p:cNvSpPr>
            <a:spLocks noGrp="1"/>
          </p:cNvSpPr>
          <p:nvPr>
            <p:ph type="ftr" sz="quarter" idx="11"/>
          </p:nvPr>
        </p:nvSpPr>
        <p:spPr/>
        <p:txBody>
          <a:bodyPr/>
          <a:lstStyle/>
          <a:p>
            <a:r>
              <a:rPr lang="en-GB"/>
              <a:t>Dr L Simona Ferraraccio</a:t>
            </a:r>
          </a:p>
        </p:txBody>
      </p:sp>
      <p:sp>
        <p:nvSpPr>
          <p:cNvPr id="9" name="Slide Number Placeholder 8">
            <a:extLst>
              <a:ext uri="{FF2B5EF4-FFF2-40B4-BE49-F238E27FC236}">
                <a16:creationId xmlns:a16="http://schemas.microsoft.com/office/drawing/2014/main" id="{76242580-ECE4-7AE4-4012-6DF8596107E0}"/>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3881380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5BA0-7D84-5869-45E3-E65DB414B7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18CBBC-73A3-3A92-DE8C-5A4422D0554F}"/>
              </a:ext>
            </a:extLst>
          </p:cNvPr>
          <p:cNvSpPr>
            <a:spLocks noGrp="1"/>
          </p:cNvSpPr>
          <p:nvPr>
            <p:ph type="dt" sz="half" idx="10"/>
          </p:nvPr>
        </p:nvSpPr>
        <p:spPr/>
        <p:txBody>
          <a:bodyPr/>
          <a:lstStyle/>
          <a:p>
            <a:fld id="{0DB57564-CEFD-4DAA-86A0-15BFFB8FBB18}" type="datetime1">
              <a:rPr lang="en-GB" smtClean="0"/>
              <a:t>10/02/2025</a:t>
            </a:fld>
            <a:endParaRPr lang="en-GB"/>
          </a:p>
        </p:txBody>
      </p:sp>
      <p:sp>
        <p:nvSpPr>
          <p:cNvPr id="4" name="Footer Placeholder 3">
            <a:extLst>
              <a:ext uri="{FF2B5EF4-FFF2-40B4-BE49-F238E27FC236}">
                <a16:creationId xmlns:a16="http://schemas.microsoft.com/office/drawing/2014/main" id="{2079B9C6-4CF2-7A81-2938-81317343783E}"/>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661E8D03-F64F-54B3-5998-F0D3B264C52E}"/>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241493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2A0FD7-E6B8-9688-DE40-37AEB4A517EA}"/>
              </a:ext>
            </a:extLst>
          </p:cNvPr>
          <p:cNvSpPr>
            <a:spLocks noGrp="1"/>
          </p:cNvSpPr>
          <p:nvPr>
            <p:ph type="dt" sz="half" idx="10"/>
          </p:nvPr>
        </p:nvSpPr>
        <p:spPr/>
        <p:txBody>
          <a:bodyPr/>
          <a:lstStyle/>
          <a:p>
            <a:fld id="{06B849FF-6C94-464E-A232-94768E79B5C9}" type="datetime1">
              <a:rPr lang="en-GB" smtClean="0"/>
              <a:t>10/02/2025</a:t>
            </a:fld>
            <a:endParaRPr lang="en-GB"/>
          </a:p>
        </p:txBody>
      </p:sp>
      <p:sp>
        <p:nvSpPr>
          <p:cNvPr id="3" name="Footer Placeholder 2">
            <a:extLst>
              <a:ext uri="{FF2B5EF4-FFF2-40B4-BE49-F238E27FC236}">
                <a16:creationId xmlns:a16="http://schemas.microsoft.com/office/drawing/2014/main" id="{F366DCCE-C5CC-34F9-AAA2-7F25AA9F591E}"/>
              </a:ext>
            </a:extLst>
          </p:cNvPr>
          <p:cNvSpPr>
            <a:spLocks noGrp="1"/>
          </p:cNvSpPr>
          <p:nvPr>
            <p:ph type="ftr" sz="quarter" idx="11"/>
          </p:nvPr>
        </p:nvSpPr>
        <p:spPr/>
        <p:txBody>
          <a:bodyPr/>
          <a:lstStyle/>
          <a:p>
            <a:r>
              <a:rPr lang="en-GB"/>
              <a:t>Dr L Simona Ferraraccio</a:t>
            </a:r>
          </a:p>
        </p:txBody>
      </p:sp>
      <p:sp>
        <p:nvSpPr>
          <p:cNvPr id="4" name="Slide Number Placeholder 3">
            <a:extLst>
              <a:ext uri="{FF2B5EF4-FFF2-40B4-BE49-F238E27FC236}">
                <a16:creationId xmlns:a16="http://schemas.microsoft.com/office/drawing/2014/main" id="{28E9CF6F-979C-92A7-EE26-44D4E8E07A9B}"/>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1229317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9EDE7-3138-2B8A-DA6A-A884A5F2DD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20D316-9913-1A6D-E31F-39F4D61AD4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EBF02-1DEC-9CBB-323E-75D47C1345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E74095-CD1D-6D06-B901-0DA1CACECF0C}"/>
              </a:ext>
            </a:extLst>
          </p:cNvPr>
          <p:cNvSpPr>
            <a:spLocks noGrp="1"/>
          </p:cNvSpPr>
          <p:nvPr>
            <p:ph type="dt" sz="half" idx="10"/>
          </p:nvPr>
        </p:nvSpPr>
        <p:spPr/>
        <p:txBody>
          <a:bodyPr/>
          <a:lstStyle/>
          <a:p>
            <a:fld id="{EE341ABD-BF03-44E2-877F-DFA0AF906A41}" type="datetime1">
              <a:rPr lang="en-GB" smtClean="0"/>
              <a:t>10/02/2025</a:t>
            </a:fld>
            <a:endParaRPr lang="en-GB"/>
          </a:p>
        </p:txBody>
      </p:sp>
      <p:sp>
        <p:nvSpPr>
          <p:cNvPr id="6" name="Footer Placeholder 5">
            <a:extLst>
              <a:ext uri="{FF2B5EF4-FFF2-40B4-BE49-F238E27FC236}">
                <a16:creationId xmlns:a16="http://schemas.microsoft.com/office/drawing/2014/main" id="{402465EC-8C35-E8D6-A6A2-B94CB9E00813}"/>
              </a:ext>
            </a:extLst>
          </p:cNvPr>
          <p:cNvSpPr>
            <a:spLocks noGrp="1"/>
          </p:cNvSpPr>
          <p:nvPr>
            <p:ph type="ftr" sz="quarter" idx="11"/>
          </p:nvPr>
        </p:nvSpPr>
        <p:spPr/>
        <p:txBody>
          <a:bodyPr/>
          <a:lstStyle/>
          <a:p>
            <a:r>
              <a:rPr lang="en-GB"/>
              <a:t>Dr L Simona Ferraraccio</a:t>
            </a:r>
          </a:p>
        </p:txBody>
      </p:sp>
      <p:sp>
        <p:nvSpPr>
          <p:cNvPr id="7" name="Slide Number Placeholder 6">
            <a:extLst>
              <a:ext uri="{FF2B5EF4-FFF2-40B4-BE49-F238E27FC236}">
                <a16:creationId xmlns:a16="http://schemas.microsoft.com/office/drawing/2014/main" id="{36119FE4-8255-E657-3E13-33604CBC27D4}"/>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3391299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F4B03-0342-7A3F-6C21-85C748ABC2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C9936B-66A8-9158-56FF-3C09146079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80DAE3-AC48-5CB6-254E-3E62D9521D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E57106-47B2-6A1A-3DCE-6CDF50E59F5C}"/>
              </a:ext>
            </a:extLst>
          </p:cNvPr>
          <p:cNvSpPr>
            <a:spLocks noGrp="1"/>
          </p:cNvSpPr>
          <p:nvPr>
            <p:ph type="dt" sz="half" idx="10"/>
          </p:nvPr>
        </p:nvSpPr>
        <p:spPr/>
        <p:txBody>
          <a:bodyPr/>
          <a:lstStyle/>
          <a:p>
            <a:fld id="{BCE2F339-E6EA-4FD9-80F6-B4168A00DCC7}" type="datetime1">
              <a:rPr lang="en-GB" smtClean="0"/>
              <a:t>10/02/2025</a:t>
            </a:fld>
            <a:endParaRPr lang="en-GB"/>
          </a:p>
        </p:txBody>
      </p:sp>
      <p:sp>
        <p:nvSpPr>
          <p:cNvPr id="6" name="Footer Placeholder 5">
            <a:extLst>
              <a:ext uri="{FF2B5EF4-FFF2-40B4-BE49-F238E27FC236}">
                <a16:creationId xmlns:a16="http://schemas.microsoft.com/office/drawing/2014/main" id="{72D94C74-6E60-3DF1-1A6B-1BA37810ACFF}"/>
              </a:ext>
            </a:extLst>
          </p:cNvPr>
          <p:cNvSpPr>
            <a:spLocks noGrp="1"/>
          </p:cNvSpPr>
          <p:nvPr>
            <p:ph type="ftr" sz="quarter" idx="11"/>
          </p:nvPr>
        </p:nvSpPr>
        <p:spPr/>
        <p:txBody>
          <a:bodyPr/>
          <a:lstStyle/>
          <a:p>
            <a:r>
              <a:rPr lang="en-GB"/>
              <a:t>Dr L Simona Ferraraccio</a:t>
            </a:r>
          </a:p>
        </p:txBody>
      </p:sp>
      <p:sp>
        <p:nvSpPr>
          <p:cNvPr id="7" name="Slide Number Placeholder 6">
            <a:extLst>
              <a:ext uri="{FF2B5EF4-FFF2-40B4-BE49-F238E27FC236}">
                <a16:creationId xmlns:a16="http://schemas.microsoft.com/office/drawing/2014/main" id="{FA7FAC7C-2EFE-F627-4D46-39053DBC86C1}"/>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2248147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24DF2-63A6-AF63-808E-0E18BA9BC4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71D9E9-64FC-EB26-8265-50F7B583C8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EB665-DA69-B3B6-5F1D-02B1513D6E23}"/>
              </a:ext>
            </a:extLst>
          </p:cNvPr>
          <p:cNvSpPr>
            <a:spLocks noGrp="1"/>
          </p:cNvSpPr>
          <p:nvPr>
            <p:ph type="dt" sz="half" idx="10"/>
          </p:nvPr>
        </p:nvSpPr>
        <p:spPr/>
        <p:txBody>
          <a:bodyPr/>
          <a:lstStyle/>
          <a:p>
            <a:fld id="{77FF3F52-6AD2-4712-A46F-2AE0877E3EC5}" type="datetime1">
              <a:rPr lang="en-GB" smtClean="0"/>
              <a:t>10/02/2025</a:t>
            </a:fld>
            <a:endParaRPr lang="en-GB"/>
          </a:p>
        </p:txBody>
      </p:sp>
      <p:sp>
        <p:nvSpPr>
          <p:cNvPr id="5" name="Footer Placeholder 4">
            <a:extLst>
              <a:ext uri="{FF2B5EF4-FFF2-40B4-BE49-F238E27FC236}">
                <a16:creationId xmlns:a16="http://schemas.microsoft.com/office/drawing/2014/main" id="{0FB3346F-1FB9-0176-FA14-9A5516043C7E}"/>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D8ED7BA4-9CF6-8A2F-2F4C-36E732D238F5}"/>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17427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F75E5B-CBED-3BA6-DD65-92EA9D4BA1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B47E5-7C36-4DF8-AE3C-1F802AA981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4BDF10-1F81-07ED-25E2-5CB5586E76C9}"/>
              </a:ext>
            </a:extLst>
          </p:cNvPr>
          <p:cNvSpPr>
            <a:spLocks noGrp="1"/>
          </p:cNvSpPr>
          <p:nvPr>
            <p:ph type="dt" sz="half" idx="10"/>
          </p:nvPr>
        </p:nvSpPr>
        <p:spPr/>
        <p:txBody>
          <a:bodyPr/>
          <a:lstStyle/>
          <a:p>
            <a:fld id="{DDA72AEA-1B12-4604-8DA3-90E921966E53}" type="datetime1">
              <a:rPr lang="en-GB" smtClean="0"/>
              <a:t>10/02/2025</a:t>
            </a:fld>
            <a:endParaRPr lang="en-GB"/>
          </a:p>
        </p:txBody>
      </p:sp>
      <p:sp>
        <p:nvSpPr>
          <p:cNvPr id="5" name="Footer Placeholder 4">
            <a:extLst>
              <a:ext uri="{FF2B5EF4-FFF2-40B4-BE49-F238E27FC236}">
                <a16:creationId xmlns:a16="http://schemas.microsoft.com/office/drawing/2014/main" id="{69F4DE46-E382-A617-CB5A-28B594EE29E2}"/>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2416379A-A252-E022-A57F-A6F5108E7A9E}"/>
              </a:ext>
            </a:extLst>
          </p:cNvPr>
          <p:cNvSpPr>
            <a:spLocks noGrp="1"/>
          </p:cNvSpPr>
          <p:nvPr>
            <p:ph type="sldNum" sz="quarter" idx="12"/>
          </p:nvPr>
        </p:nvSpPr>
        <p:spPr/>
        <p:txBody>
          <a:bodyPr/>
          <a:lstStyle/>
          <a:p>
            <a:fld id="{39CAEBFF-9582-46CD-9215-6E075B5DF981}" type="slidenum">
              <a:rPr lang="en-GB" smtClean="0"/>
              <a:t>‹#›</a:t>
            </a:fld>
            <a:endParaRPr lang="en-GB"/>
          </a:p>
        </p:txBody>
      </p:sp>
    </p:spTree>
    <p:extLst>
      <p:ext uri="{BB962C8B-B14F-4D97-AF65-F5344CB8AC3E}">
        <p14:creationId xmlns:p14="http://schemas.microsoft.com/office/powerpoint/2010/main" val="3199400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A28CF5-24DA-2E04-3B60-A18F09546F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E461E4-85FB-4E9A-ABC1-DA37E93E58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2E5E6-6FAE-70F9-19A1-EF6B0E3C16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5F1DEE-AE6E-42F5-9A69-9683B9086B74}" type="datetime1">
              <a:rPr lang="en-GB" smtClean="0"/>
              <a:t>10/02/2025</a:t>
            </a:fld>
            <a:endParaRPr lang="en-GB"/>
          </a:p>
        </p:txBody>
      </p:sp>
      <p:sp>
        <p:nvSpPr>
          <p:cNvPr id="5" name="Footer Placeholder 4">
            <a:extLst>
              <a:ext uri="{FF2B5EF4-FFF2-40B4-BE49-F238E27FC236}">
                <a16:creationId xmlns:a16="http://schemas.microsoft.com/office/drawing/2014/main" id="{13212EC2-6C6B-454C-9FAB-58222F34D3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L Simona Ferraraccio</a:t>
            </a:r>
          </a:p>
        </p:txBody>
      </p:sp>
      <p:sp>
        <p:nvSpPr>
          <p:cNvPr id="6" name="Slide Number Placeholder 5">
            <a:extLst>
              <a:ext uri="{FF2B5EF4-FFF2-40B4-BE49-F238E27FC236}">
                <a16:creationId xmlns:a16="http://schemas.microsoft.com/office/drawing/2014/main" id="{568B6083-4BC8-4CD1-E53B-299658246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CAEBFF-9582-46CD-9215-6E075B5DF981}" type="slidenum">
              <a:rPr lang="en-GB" smtClean="0"/>
              <a:t>‹#›</a:t>
            </a:fld>
            <a:endParaRPr lang="en-GB"/>
          </a:p>
        </p:txBody>
      </p:sp>
    </p:spTree>
    <p:extLst>
      <p:ext uri="{BB962C8B-B14F-4D97-AF65-F5344CB8AC3E}">
        <p14:creationId xmlns:p14="http://schemas.microsoft.com/office/powerpoint/2010/main" val="3386183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13" Type="http://schemas.microsoft.com/office/2007/relationships/diagramDrawing" Target="../diagrams/drawing3.xm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diagramQuickStyle" Target="../diagrams/quickStyle3.xml"/><Relationship Id="rId5" Type="http://schemas.openxmlformats.org/officeDocument/2006/relationships/diagramQuickStyle" Target="../diagrams/quickStyle2.xml"/><Relationship Id="rId10" Type="http://schemas.openxmlformats.org/officeDocument/2006/relationships/diagramLayout" Target="../diagrams/layout3.xml"/><Relationship Id="rId4" Type="http://schemas.openxmlformats.org/officeDocument/2006/relationships/diagramLayout" Target="../diagrams/layout2.xml"/><Relationship Id="rId9" Type="http://schemas.openxmlformats.org/officeDocument/2006/relationships/diagramData" Target="../diagrams/data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11.jpeg"/><Relationship Id="rId4" Type="http://schemas.openxmlformats.org/officeDocument/2006/relationships/hyperlink" Target="https://openclipart.org/detail/170030/uk-union-flag-by-mr_johnnyp"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openclipart.org/detail/170030/uk-union-flag-by-mr_johnnyp" TargetMode="External"/><Relationship Id="rId13" Type="http://schemas.openxmlformats.org/officeDocument/2006/relationships/image" Target="../media/image15.svg"/><Relationship Id="rId18" Type="http://schemas.openxmlformats.org/officeDocument/2006/relationships/image" Target="../media/image20.png"/><Relationship Id="rId3" Type="http://schemas.openxmlformats.org/officeDocument/2006/relationships/diagramLayout" Target="../diagrams/layout5.xml"/><Relationship Id="rId7" Type="http://schemas.openxmlformats.org/officeDocument/2006/relationships/image" Target="../media/image10.png"/><Relationship Id="rId12" Type="http://schemas.openxmlformats.org/officeDocument/2006/relationships/image" Target="../media/image14.png"/><Relationship Id="rId17" Type="http://schemas.openxmlformats.org/officeDocument/2006/relationships/image" Target="../media/image19.svg"/><Relationship Id="rId2" Type="http://schemas.openxmlformats.org/officeDocument/2006/relationships/diagramData" Target="../diagrams/data5.xml"/><Relationship Id="rId16" Type="http://schemas.openxmlformats.org/officeDocument/2006/relationships/image" Target="../media/image18.png"/><Relationship Id="rId1" Type="http://schemas.openxmlformats.org/officeDocument/2006/relationships/slideLayout" Target="../slideLayouts/slideLayout2.xml"/><Relationship Id="rId6" Type="http://schemas.microsoft.com/office/2007/relationships/diagramDrawing" Target="../diagrams/drawing5.xml"/><Relationship Id="rId11" Type="http://schemas.openxmlformats.org/officeDocument/2006/relationships/image" Target="../media/image13.svg"/><Relationship Id="rId5" Type="http://schemas.openxmlformats.org/officeDocument/2006/relationships/diagramColors" Target="../diagrams/colors5.xml"/><Relationship Id="rId15" Type="http://schemas.openxmlformats.org/officeDocument/2006/relationships/image" Target="../media/image17.svg"/><Relationship Id="rId10" Type="http://schemas.openxmlformats.org/officeDocument/2006/relationships/image" Target="../media/image12.png"/><Relationship Id="rId19" Type="http://schemas.openxmlformats.org/officeDocument/2006/relationships/image" Target="../media/image21.svg"/><Relationship Id="rId4" Type="http://schemas.openxmlformats.org/officeDocument/2006/relationships/diagramQuickStyle" Target="../diagrams/quickStyle5.xml"/><Relationship Id="rId9" Type="http://schemas.openxmlformats.org/officeDocument/2006/relationships/image" Target="../media/image2.png"/><Relationship Id="rId14"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hyperlink" Target="https://openclipart.org/detail/170030/uk-union-flag-by-mr_johnnyp" TargetMode="External"/><Relationship Id="rId7" Type="http://schemas.openxmlformats.org/officeDocument/2006/relationships/diagramQuickStyle" Target="../diagrams/quickStyle6.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hyperlink" Target="https://openclipart.org/detail/170030/uk-union-flag-by-mr_johnnyp" TargetMode="External"/><Relationship Id="rId7" Type="http://schemas.openxmlformats.org/officeDocument/2006/relationships/diagramQuickStyle" Target="../diagrams/quickStyle7.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Layout" Target="../diagrams/layout7.xml"/><Relationship Id="rId11" Type="http://schemas.openxmlformats.org/officeDocument/2006/relationships/hyperlink" Target="https://mavink.com/explore/NHS-Logo-Guidelines" TargetMode="External"/><Relationship Id="rId5" Type="http://schemas.openxmlformats.org/officeDocument/2006/relationships/diagramData" Target="../diagrams/data7.xml"/><Relationship Id="rId10" Type="http://schemas.openxmlformats.org/officeDocument/2006/relationships/image" Target="../media/image28.jpg"/><Relationship Id="rId4" Type="http://schemas.openxmlformats.org/officeDocument/2006/relationships/image" Target="../media/image2.png"/><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VuE8a0bkh0U?feature=oembed" TargetMode="Externa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hyperlink" Target="https://www.pinterest.co.uk/pin/275775177161515310/"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hyperlink" Target="https://www.fity.club/lists/suggestions/germany-flag/" TargetMode="External"/><Relationship Id="rId7" Type="http://schemas.openxmlformats.org/officeDocument/2006/relationships/diagramLayout" Target="../diagrams/layout8.xml"/><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diagramData" Target="../diagrams/data8.xml"/><Relationship Id="rId11" Type="http://schemas.openxmlformats.org/officeDocument/2006/relationships/image" Target="../media/image2.png"/><Relationship Id="rId5" Type="http://schemas.openxmlformats.org/officeDocument/2006/relationships/image" Target="../media/image33.jpeg"/><Relationship Id="rId10" Type="http://schemas.microsoft.com/office/2007/relationships/diagramDrawing" Target="../diagrams/drawing8.xml"/><Relationship Id="rId4" Type="http://schemas.openxmlformats.org/officeDocument/2006/relationships/image" Target="../media/image32.png"/><Relationship Id="rId9" Type="http://schemas.openxmlformats.org/officeDocument/2006/relationships/diagramColors" Target="../diagrams/colors8.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hyperlink" Target="https://www.fity.club/lists/suggestions/germany-flag/" TargetMode="External"/><Relationship Id="rId7" Type="http://schemas.openxmlformats.org/officeDocument/2006/relationships/diagramQuickStyle" Target="../diagrams/quickStyle9.xml"/><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png"/><Relationship Id="rId9" Type="http://schemas.microsoft.com/office/2007/relationships/diagramDrawing" Target="../diagrams/drawing9.xml"/></Relationships>
</file>

<file path=ppt/slides/_rels/slide1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hyperlink" Target="https://www.fity.club/lists/suggestions/germany-flag/" TargetMode="External"/><Relationship Id="rId7" Type="http://schemas.openxmlformats.org/officeDocument/2006/relationships/diagramColors" Target="../diagrams/colors10.xml"/><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10" Type="http://schemas.openxmlformats.org/officeDocument/2006/relationships/image" Target="../media/image2.png"/><Relationship Id="rId4" Type="http://schemas.openxmlformats.org/officeDocument/2006/relationships/diagramData" Target="../diagrams/data10.xml"/><Relationship Id="rId9" Type="http://schemas.openxmlformats.org/officeDocument/2006/relationships/image" Target="../media/image39.jpeg"/></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2NvBHrY5U7Y?feature=oembed" TargetMode="Externa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hyperlink" Target="https://www.stepmap.de/karte/lower-middle-income-countries-low-income-contries-D493T2uwLN" TargetMode="External"/><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hyperlink" Target="https://www.stepmap.de/karte/lower-middle-income-countries-low-income-contries-D493T2uwLN" TargetMode="External"/><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1.xml"/><Relationship Id="rId13" Type="http://schemas.openxmlformats.org/officeDocument/2006/relationships/image" Target="../media/image21.svg"/><Relationship Id="rId18" Type="http://schemas.openxmlformats.org/officeDocument/2006/relationships/image" Target="../media/image18.png"/><Relationship Id="rId3" Type="http://schemas.openxmlformats.org/officeDocument/2006/relationships/hyperlink" Target="https://www.stepmap.de/karte/lower-middle-income-countries-low-income-contries-D493T2uwLN" TargetMode="External"/><Relationship Id="rId21" Type="http://schemas.openxmlformats.org/officeDocument/2006/relationships/hyperlink" Target="https://www.businessinsider.es/7-retos-economia-espanola-2024-expertos-1342850" TargetMode="External"/><Relationship Id="rId7" Type="http://schemas.openxmlformats.org/officeDocument/2006/relationships/diagramQuickStyle" Target="../diagrams/quickStyle11.xml"/><Relationship Id="rId12" Type="http://schemas.openxmlformats.org/officeDocument/2006/relationships/image" Target="../media/image20.png"/><Relationship Id="rId17" Type="http://schemas.openxmlformats.org/officeDocument/2006/relationships/image" Target="../media/image17.svg"/><Relationship Id="rId2" Type="http://schemas.openxmlformats.org/officeDocument/2006/relationships/image" Target="../media/image41.png"/><Relationship Id="rId16" Type="http://schemas.openxmlformats.org/officeDocument/2006/relationships/image" Target="../media/image16.png"/><Relationship Id="rId20" Type="http://schemas.openxmlformats.org/officeDocument/2006/relationships/image" Target="../media/image45.jpg"/><Relationship Id="rId1" Type="http://schemas.openxmlformats.org/officeDocument/2006/relationships/slideLayout" Target="../slideLayouts/slideLayout2.xml"/><Relationship Id="rId6" Type="http://schemas.openxmlformats.org/officeDocument/2006/relationships/diagramLayout" Target="../diagrams/layout11.xml"/><Relationship Id="rId11" Type="http://schemas.openxmlformats.org/officeDocument/2006/relationships/hyperlink" Target="https://www.gmu.edu/news/2017-03/mason-professor-helps-identify-causes-health-inequalities" TargetMode="External"/><Relationship Id="rId5" Type="http://schemas.openxmlformats.org/officeDocument/2006/relationships/diagramData" Target="../diagrams/data11.xml"/><Relationship Id="rId15" Type="http://schemas.openxmlformats.org/officeDocument/2006/relationships/hyperlink" Target="https://addisfortune.net/columns/healthcare-inequalities-impede-national-progress/" TargetMode="External"/><Relationship Id="rId10" Type="http://schemas.openxmlformats.org/officeDocument/2006/relationships/image" Target="../media/image43.jpg"/><Relationship Id="rId19" Type="http://schemas.openxmlformats.org/officeDocument/2006/relationships/image" Target="../media/image19.svg"/><Relationship Id="rId4" Type="http://schemas.openxmlformats.org/officeDocument/2006/relationships/image" Target="../media/image2.png"/><Relationship Id="rId9" Type="http://schemas.microsoft.com/office/2007/relationships/diagramDrawing" Target="../diagrams/drawing11.xml"/><Relationship Id="rId14" Type="http://schemas.openxmlformats.org/officeDocument/2006/relationships/image" Target="../media/image44.jpg"/></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video" Target="https://www.youtube.com/embed/zTSYMshH8Ro?feature=oembed" TargetMode="Externa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pmc.ncbi.nlm.nih.gov/articles/PMC3596027/" TargetMode="External"/><Relationship Id="rId2" Type="http://schemas.openxmlformats.org/officeDocument/2006/relationships/hyperlink" Target="https://iris.who.int/bitstream/handle/10665/45367/WHF_1994_15(4)_p323-328.pdf" TargetMode="External"/><Relationship Id="rId1" Type="http://schemas.openxmlformats.org/officeDocument/2006/relationships/slideLayout" Target="../slideLayouts/slideLayout2.xml"/><Relationship Id="rId4" Type="http://schemas.openxmlformats.org/officeDocument/2006/relationships/hyperlink" Target="https://commonwealthfoundation.com/wp-content/uploads/dlm_uploads/2018/05/UH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dirty="0">
                <a:solidFill>
                  <a:schemeClr val="accent2">
                    <a:lumMod val="50000"/>
                  </a:schemeClr>
                </a:solidFill>
                <a:latin typeface="+mn-lt"/>
              </a:rPr>
              <a:t>BMHP5022</a:t>
            </a:r>
            <a:br>
              <a:rPr lang="en-GB" altLang="en-US" sz="6000" b="1" dirty="0">
                <a:solidFill>
                  <a:schemeClr val="accent2">
                    <a:lumMod val="50000"/>
                  </a:schemeClr>
                </a:solidFill>
                <a:latin typeface="+mn-lt"/>
              </a:rPr>
            </a:br>
            <a:r>
              <a:rPr lang="en-GB" altLang="en-US" sz="6000" b="1" dirty="0">
                <a:solidFill>
                  <a:schemeClr val="accent2">
                    <a:lumMod val="50000"/>
                  </a:schemeClr>
                </a:solidFill>
                <a:latin typeface="+mn-lt"/>
              </a:rPr>
              <a:t>Health Economics</a:t>
            </a:r>
            <a:br>
              <a:rPr lang="en-GB" sz="6000" dirty="0">
                <a:solidFill>
                  <a:schemeClr val="accent2">
                    <a:lumMod val="50000"/>
                  </a:schemeClr>
                </a:solidFill>
                <a:latin typeface="+mn-lt"/>
              </a:rPr>
            </a:br>
            <a:endParaRPr lang="en-GB" dirty="0">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3344863"/>
            <a:ext cx="9858703" cy="2387600"/>
          </a:xfrm>
        </p:spPr>
        <p:txBody>
          <a:bodyPr>
            <a:normAutofit lnSpcReduction="10000"/>
          </a:bodyPr>
          <a:lstStyle/>
          <a:p>
            <a:r>
              <a:rPr lang="en-GB" sz="2800" dirty="0">
                <a:solidFill>
                  <a:schemeClr val="tx1">
                    <a:lumMod val="95000"/>
                    <a:lumOff val="5000"/>
                  </a:schemeClr>
                </a:solidFill>
                <a:latin typeface="Aptos" panose="020B0004020202020204" pitchFamily="34" charset="0"/>
              </a:rPr>
              <a:t>Dr L. Simona Ferraraccio</a:t>
            </a:r>
          </a:p>
          <a:p>
            <a:r>
              <a:rPr lang="en-GB" sz="2800" b="1" dirty="0">
                <a:solidFill>
                  <a:schemeClr val="tx1">
                    <a:lumMod val="95000"/>
                    <a:lumOff val="5000"/>
                  </a:schemeClr>
                </a:solidFill>
                <a:latin typeface="Aptos" panose="020B0004020202020204" pitchFamily="34" charset="0"/>
              </a:rPr>
              <a:t>s.ferraraccio@uwtsd.ac.uk</a:t>
            </a:r>
          </a:p>
          <a:p>
            <a:endParaRPr lang="en-GB" sz="2800" dirty="0">
              <a:solidFill>
                <a:schemeClr val="tx1">
                  <a:lumMod val="95000"/>
                  <a:lumOff val="5000"/>
                </a:schemeClr>
              </a:solidFill>
              <a:latin typeface="Aptos" panose="020B0004020202020204" pitchFamily="34" charset="0"/>
            </a:endParaRPr>
          </a:p>
          <a:p>
            <a:r>
              <a:rPr lang="en-GB" sz="2800" dirty="0">
                <a:solidFill>
                  <a:schemeClr val="tx1">
                    <a:lumMod val="95000"/>
                    <a:lumOff val="5000"/>
                  </a:schemeClr>
                </a:solidFill>
                <a:latin typeface="Aptos" panose="020B0004020202020204" pitchFamily="34" charset="0"/>
              </a:rPr>
              <a:t>University of Wales Trinity Saint David</a:t>
            </a:r>
          </a:p>
          <a:p>
            <a:r>
              <a:rPr lang="en-GB" sz="2800" u="sng" dirty="0">
                <a:solidFill>
                  <a:schemeClr val="tx1">
                    <a:lumMod val="95000"/>
                    <a:lumOff val="5000"/>
                  </a:schemeClr>
                </a:solidFill>
                <a:latin typeface="Aptos" panose="020B0004020202020204" pitchFamily="34" charset="0"/>
              </a:rPr>
              <a:t>Week 3 </a:t>
            </a:r>
            <a:r>
              <a:rPr lang="en-GB" sz="2800" dirty="0">
                <a:solidFill>
                  <a:schemeClr val="tx1">
                    <a:lumMod val="95000"/>
                    <a:lumOff val="5000"/>
                  </a:schemeClr>
                </a:solidFill>
                <a:latin typeface="Aptos" panose="020B0004020202020204" pitchFamily="34" charset="0"/>
              </a:rPr>
              <a:t>– 10.02.2025</a:t>
            </a:r>
          </a:p>
          <a:p>
            <a:endParaRPr lang="en-GB" sz="2800" dirty="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L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lain Background for Blockchain Website with HighTech Mood | Premium AI-generated image">
            <a:extLst>
              <a:ext uri="{FF2B5EF4-FFF2-40B4-BE49-F238E27FC236}">
                <a16:creationId xmlns:a16="http://schemas.microsoft.com/office/drawing/2014/main" id="{D4C9FEAB-836C-91DC-5616-5B19EF7C3280}"/>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F0D5B0-3D1E-3BDC-38C4-B70414B6E537}"/>
              </a:ext>
            </a:extLst>
          </p:cNvPr>
          <p:cNvSpPr>
            <a:spLocks noGrp="1"/>
          </p:cNvSpPr>
          <p:nvPr>
            <p:ph type="title"/>
          </p:nvPr>
        </p:nvSpPr>
        <p:spPr>
          <a:xfrm>
            <a:off x="0" y="0"/>
            <a:ext cx="8435975" cy="706437"/>
          </a:xfrm>
        </p:spPr>
        <p:txBody>
          <a:bodyPr/>
          <a:lstStyle/>
          <a:p>
            <a:r>
              <a:rPr lang="en-GB" altLang="en-US" sz="3200" b="1" dirty="0">
                <a:latin typeface="Aptos" panose="020B0004020202020204" pitchFamily="34" charset="0"/>
              </a:rPr>
              <a:t> Table of contents:</a:t>
            </a:r>
            <a:endParaRPr lang="en-US" altLang="en-US" sz="3200" b="1" dirty="0">
              <a:latin typeface="Aptos" panose="020B0004020202020204" pitchFamily="34" charset="0"/>
            </a:endParaRPr>
          </a:p>
        </p:txBody>
      </p:sp>
      <p:sp>
        <p:nvSpPr>
          <p:cNvPr id="5" name="Content Placeholder 2">
            <a:extLst>
              <a:ext uri="{FF2B5EF4-FFF2-40B4-BE49-F238E27FC236}">
                <a16:creationId xmlns:a16="http://schemas.microsoft.com/office/drawing/2014/main" id="{D405D501-BB64-5A77-8836-6530C3A21340}"/>
              </a:ext>
            </a:extLst>
          </p:cNvPr>
          <p:cNvSpPr>
            <a:spLocks noGrp="1"/>
          </p:cNvSpPr>
          <p:nvPr>
            <p:ph sz="quarter" idx="1"/>
          </p:nvPr>
        </p:nvSpPr>
        <p:spPr>
          <a:xfrm>
            <a:off x="132940" y="870726"/>
            <a:ext cx="9563720" cy="2558717"/>
          </a:xfrm>
        </p:spPr>
        <p:txBody>
          <a:bodyPr>
            <a:normAutofit/>
          </a:bodyPr>
          <a:lstStyle/>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The Welfare State</a:t>
            </a: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Funding models</a:t>
            </a:r>
          </a:p>
          <a:p>
            <a:pPr marL="914400" lvl="1" indent="-457200">
              <a:buFont typeface="+mj-lt"/>
              <a:buAutoNum type="alphaLcPeriod"/>
            </a:pPr>
            <a:r>
              <a:rPr lang="en-GB" sz="1800" dirty="0">
                <a:latin typeface="Aptos" panose="020B0004020202020204" pitchFamily="34" charset="0"/>
                <a:ea typeface="DengXian" panose="02010600030101010101" pitchFamily="2" charset="-122"/>
                <a:cs typeface="Arial" panose="020B0604020202020204" pitchFamily="34" charset="0"/>
              </a:rPr>
              <a:t>T</a:t>
            </a:r>
            <a:r>
              <a:rPr lang="en-GB" sz="1800" dirty="0">
                <a:effectLst/>
                <a:latin typeface="Aptos" panose="020B0004020202020204" pitchFamily="34" charset="0"/>
                <a:ea typeface="DengXian" panose="02010600030101010101" pitchFamily="2" charset="-122"/>
                <a:cs typeface="Arial" panose="020B0604020202020204" pitchFamily="34" charset="0"/>
              </a:rPr>
              <a:t>he BEVERIDGE MODEL</a:t>
            </a:r>
          </a:p>
          <a:p>
            <a:pPr marL="914400" lvl="1" indent="-457200">
              <a:buFont typeface="+mj-lt"/>
              <a:buAutoNum type="alphaLcPeriod"/>
            </a:pPr>
            <a:r>
              <a:rPr lang="en-GB" altLang="en-US" sz="18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The </a:t>
            </a:r>
            <a:r>
              <a:rPr lang="en-GB" sz="1800" dirty="0">
                <a:effectLst/>
                <a:latin typeface="Aptos" panose="020B0004020202020204" pitchFamily="34" charset="0"/>
                <a:ea typeface="DengXian" panose="02010600030101010101" pitchFamily="2" charset="-122"/>
                <a:cs typeface="Arial" panose="020B0604020202020204" pitchFamily="34" charset="0"/>
              </a:rPr>
              <a:t>BISMARK MODEL</a:t>
            </a:r>
            <a:endParaRPr lang="en-GB" sz="1800" dirty="0">
              <a:latin typeface="Aptos" panose="020B0004020202020204" pitchFamily="34" charset="0"/>
              <a:ea typeface="DengXian" panose="02010600030101010101" pitchFamily="2" charset="-122"/>
              <a:cs typeface="Arial" panose="020B0604020202020204" pitchFamily="34" charset="0"/>
            </a:endParaRPr>
          </a:p>
          <a:p>
            <a:pPr marL="914400" lvl="1" indent="-457200">
              <a:buFont typeface="+mj-lt"/>
              <a:buAutoNum type="alphaLcPeriod"/>
            </a:pPr>
            <a:r>
              <a:rPr lang="en-GB" altLang="en-US" sz="1800" dirty="0">
                <a:solidFill>
                  <a:schemeClr val="tx1">
                    <a:lumMod val="95000"/>
                    <a:lumOff val="5000"/>
                  </a:schemeClr>
                </a:solidFill>
                <a:latin typeface="Aptos" panose="020B0004020202020204" pitchFamily="34" charset="0"/>
                <a:ea typeface="DengXian" panose="02010600030101010101" pitchFamily="2" charset="-122"/>
                <a:cs typeface="Arial" panose="020B0604020202020204" pitchFamily="34" charset="0"/>
              </a:rPr>
              <a:t>Out-of-Pocket payments</a:t>
            </a:r>
          </a:p>
        </p:txBody>
      </p:sp>
      <p:cxnSp>
        <p:nvCxnSpPr>
          <p:cNvPr id="6" name="Straight Connector 5">
            <a:extLst>
              <a:ext uri="{FF2B5EF4-FFF2-40B4-BE49-F238E27FC236}">
                <a16:creationId xmlns:a16="http://schemas.microsoft.com/office/drawing/2014/main" id="{33F75C61-6B6A-94B1-7937-3634A8711CEC}"/>
              </a:ext>
            </a:extLst>
          </p:cNvPr>
          <p:cNvCxnSpPr>
            <a:cxnSpLocks/>
          </p:cNvCxnSpPr>
          <p:nvPr/>
        </p:nvCxnSpPr>
        <p:spPr>
          <a:xfrm>
            <a:off x="12023" y="692696"/>
            <a:ext cx="12179977" cy="13741"/>
          </a:xfrm>
          <a:prstGeom prst="line">
            <a:avLst/>
          </a:prstGeom>
        </p:spPr>
        <p:style>
          <a:lnRef idx="2">
            <a:schemeClr val="accent2"/>
          </a:lnRef>
          <a:fillRef idx="0">
            <a:schemeClr val="accent2"/>
          </a:fillRef>
          <a:effectRef idx="1">
            <a:schemeClr val="accent2"/>
          </a:effectRef>
          <a:fontRef idx="minor">
            <a:schemeClr val="tx1"/>
          </a:fontRef>
        </p:style>
      </p:cxnSp>
      <p:graphicFrame>
        <p:nvGraphicFramePr>
          <p:cNvPr id="7" name="Diagram 6">
            <a:extLst>
              <a:ext uri="{FF2B5EF4-FFF2-40B4-BE49-F238E27FC236}">
                <a16:creationId xmlns:a16="http://schemas.microsoft.com/office/drawing/2014/main" id="{0A57F466-701C-80A7-8ADE-7A92B99DDA64}"/>
              </a:ext>
            </a:extLst>
          </p:cNvPr>
          <p:cNvGraphicFramePr/>
          <p:nvPr/>
        </p:nvGraphicFramePr>
        <p:xfrm>
          <a:off x="0" y="2564904"/>
          <a:ext cx="12192000" cy="5535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C95B1123-1E7E-E5D0-0404-95201DEDA6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88148" y="-13873"/>
            <a:ext cx="2103704" cy="1168724"/>
          </a:xfrm>
          <a:prstGeom prst="rect">
            <a:avLst/>
          </a:prstGeom>
        </p:spPr>
      </p:pic>
      <p:cxnSp>
        <p:nvCxnSpPr>
          <p:cNvPr id="10" name="Straight Connector 9">
            <a:extLst>
              <a:ext uri="{FF2B5EF4-FFF2-40B4-BE49-F238E27FC236}">
                <a16:creationId xmlns:a16="http://schemas.microsoft.com/office/drawing/2014/main" id="{B73DC090-3AA5-553F-634C-C1BCA55F6693}"/>
              </a:ext>
            </a:extLst>
          </p:cNvPr>
          <p:cNvCxnSpPr/>
          <p:nvPr/>
        </p:nvCxnSpPr>
        <p:spPr>
          <a:xfrm flipV="1">
            <a:off x="608221" y="5603569"/>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1ED49C87-3A8D-FF19-E68B-3BF1C5F97B3A}"/>
              </a:ext>
            </a:extLst>
          </p:cNvPr>
          <p:cNvSpPr txBox="1"/>
          <p:nvPr/>
        </p:nvSpPr>
        <p:spPr>
          <a:xfrm>
            <a:off x="0" y="5903893"/>
            <a:ext cx="1304441" cy="738664"/>
          </a:xfrm>
          <a:prstGeom prst="rect">
            <a:avLst/>
          </a:prstGeom>
          <a:noFill/>
        </p:spPr>
        <p:txBody>
          <a:bodyPr wrap="square" rtlCol="0">
            <a:spAutoFit/>
          </a:bodyPr>
          <a:lstStyle/>
          <a:p>
            <a:pPr algn="ctr"/>
            <a:r>
              <a:rPr lang="en-GB" sz="1400" dirty="0">
                <a:latin typeface="Aptos" panose="020B0004020202020204" pitchFamily="34" charset="0"/>
              </a:rPr>
              <a:t>Introduction to health economics</a:t>
            </a:r>
          </a:p>
        </p:txBody>
      </p:sp>
      <p:sp>
        <p:nvSpPr>
          <p:cNvPr id="2" name="Footer Placeholder 1">
            <a:extLst>
              <a:ext uri="{FF2B5EF4-FFF2-40B4-BE49-F238E27FC236}">
                <a16:creationId xmlns:a16="http://schemas.microsoft.com/office/drawing/2014/main" id="{0CA63ABE-0C08-5E1C-13BE-9428422B7EF0}"/>
              </a:ext>
            </a:extLst>
          </p:cNvPr>
          <p:cNvSpPr>
            <a:spLocks noGrp="1"/>
          </p:cNvSpPr>
          <p:nvPr>
            <p:ph type="ftr" sz="quarter" idx="11"/>
          </p:nvPr>
        </p:nvSpPr>
        <p:spPr/>
        <p:txBody>
          <a:bodyPr/>
          <a:lstStyle/>
          <a:p>
            <a:r>
              <a:rPr lang="en-GB"/>
              <a:t>Dr L Simona Ferraraccio</a:t>
            </a:r>
          </a:p>
        </p:txBody>
      </p:sp>
      <p:sp>
        <p:nvSpPr>
          <p:cNvPr id="3" name="Slide Number Placeholder 2">
            <a:extLst>
              <a:ext uri="{FF2B5EF4-FFF2-40B4-BE49-F238E27FC236}">
                <a16:creationId xmlns:a16="http://schemas.microsoft.com/office/drawing/2014/main" id="{25EEE559-AA0A-260C-D6B5-B090F11BC75E}"/>
              </a:ext>
            </a:extLst>
          </p:cNvPr>
          <p:cNvSpPr>
            <a:spLocks noGrp="1"/>
          </p:cNvSpPr>
          <p:nvPr>
            <p:ph type="sldNum" sz="quarter" idx="12"/>
          </p:nvPr>
        </p:nvSpPr>
        <p:spPr/>
        <p:txBody>
          <a:bodyPr/>
          <a:lstStyle/>
          <a:p>
            <a:fld id="{8E52267C-BE0D-4D67-9FF7-18C6D8685F4B}" type="slidenum">
              <a:rPr lang="en-GB" smtClean="0"/>
              <a:t>2</a:t>
            </a:fld>
            <a:endParaRPr lang="en-GB"/>
          </a:p>
        </p:txBody>
      </p:sp>
      <p:sp>
        <p:nvSpPr>
          <p:cNvPr id="9" name="AutoShape 2" descr="Visually searched image">
            <a:extLst>
              <a:ext uri="{FF2B5EF4-FFF2-40B4-BE49-F238E27FC236}">
                <a16:creationId xmlns:a16="http://schemas.microsoft.com/office/drawing/2014/main" id="{8652BBF4-5722-8DC1-2819-9F75BD90BD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12" name="Straight Connector 11">
            <a:extLst>
              <a:ext uri="{FF2B5EF4-FFF2-40B4-BE49-F238E27FC236}">
                <a16:creationId xmlns:a16="http://schemas.microsoft.com/office/drawing/2014/main" id="{C4120047-A703-08C9-0210-9B2428EFD2A4}"/>
              </a:ext>
            </a:extLst>
          </p:cNvPr>
          <p:cNvCxnSpPr/>
          <p:nvPr/>
        </p:nvCxnSpPr>
        <p:spPr>
          <a:xfrm flipV="1">
            <a:off x="1886036" y="4741085"/>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85506673-93D9-35E2-22F2-96CEF46F78E0}"/>
              </a:ext>
            </a:extLst>
          </p:cNvPr>
          <p:cNvSpPr txBox="1"/>
          <p:nvPr/>
        </p:nvSpPr>
        <p:spPr>
          <a:xfrm>
            <a:off x="1233815" y="4469601"/>
            <a:ext cx="1304441" cy="307777"/>
          </a:xfrm>
          <a:prstGeom prst="rect">
            <a:avLst/>
          </a:prstGeom>
          <a:noFill/>
        </p:spPr>
        <p:txBody>
          <a:bodyPr wrap="square" rtlCol="0">
            <a:spAutoFit/>
          </a:bodyPr>
          <a:lstStyle/>
          <a:p>
            <a:pPr algn="ctr"/>
            <a:r>
              <a:rPr lang="en-GB" sz="1400" dirty="0">
                <a:latin typeface="Aptos" panose="020B0004020202020204" pitchFamily="34" charset="0"/>
              </a:rPr>
              <a:t>UHC in UK</a:t>
            </a:r>
          </a:p>
        </p:txBody>
      </p:sp>
      <p:cxnSp>
        <p:nvCxnSpPr>
          <p:cNvPr id="14" name="Straight Connector 13">
            <a:extLst>
              <a:ext uri="{FF2B5EF4-FFF2-40B4-BE49-F238E27FC236}">
                <a16:creationId xmlns:a16="http://schemas.microsoft.com/office/drawing/2014/main" id="{47DDD0B4-DC63-15D4-9249-83613C6BAF03}"/>
              </a:ext>
            </a:extLst>
          </p:cNvPr>
          <p:cNvCxnSpPr/>
          <p:nvPr/>
        </p:nvCxnSpPr>
        <p:spPr>
          <a:xfrm flipV="1">
            <a:off x="3083923" y="5572111"/>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5" name="TextBox 14">
            <a:extLst>
              <a:ext uri="{FF2B5EF4-FFF2-40B4-BE49-F238E27FC236}">
                <a16:creationId xmlns:a16="http://schemas.microsoft.com/office/drawing/2014/main" id="{ADD471CA-1E71-9003-D30F-B3980CA33535}"/>
              </a:ext>
            </a:extLst>
          </p:cNvPr>
          <p:cNvSpPr txBox="1"/>
          <p:nvPr/>
        </p:nvSpPr>
        <p:spPr>
          <a:xfrm>
            <a:off x="2431702" y="5965448"/>
            <a:ext cx="1304441" cy="738664"/>
          </a:xfrm>
          <a:prstGeom prst="rect">
            <a:avLst/>
          </a:prstGeom>
          <a:noFill/>
        </p:spPr>
        <p:txBody>
          <a:bodyPr wrap="square" rtlCol="0">
            <a:spAutoFit/>
          </a:bodyPr>
          <a:lstStyle/>
          <a:p>
            <a:pPr algn="ctr"/>
            <a:r>
              <a:rPr lang="en-GB" sz="1400" dirty="0">
                <a:latin typeface="Aptos" panose="020B0004020202020204" pitchFamily="34" charset="0"/>
              </a:rPr>
              <a:t>Welfare and funding models</a:t>
            </a:r>
          </a:p>
        </p:txBody>
      </p:sp>
    </p:spTree>
    <p:extLst>
      <p:ext uri="{BB962C8B-B14F-4D97-AF65-F5344CB8AC3E}">
        <p14:creationId xmlns:p14="http://schemas.microsoft.com/office/powerpoint/2010/main" val="142427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3D20-6779-E156-765B-FC34B8BE9C07}"/>
              </a:ext>
            </a:extLst>
          </p:cNvPr>
          <p:cNvSpPr>
            <a:spLocks noGrp="1"/>
          </p:cNvSpPr>
          <p:nvPr>
            <p:ph type="ctrTitle"/>
          </p:nvPr>
        </p:nvSpPr>
        <p:spPr>
          <a:xfrm>
            <a:off x="12700" y="1884"/>
            <a:ext cx="3500487" cy="510651"/>
          </a:xfrm>
          <a:solidFill>
            <a:srgbClr val="FFC000"/>
          </a:solidFill>
        </p:spPr>
        <p:txBody>
          <a:bodyPr>
            <a:noAutofit/>
          </a:bodyPr>
          <a:lstStyle/>
          <a:p>
            <a:r>
              <a:rPr lang="en-GB" sz="3200" b="1" dirty="0"/>
              <a:t>Recap of UHC</a:t>
            </a:r>
          </a:p>
        </p:txBody>
      </p:sp>
      <p:sp>
        <p:nvSpPr>
          <p:cNvPr id="4" name="Footer Placeholder 3">
            <a:extLst>
              <a:ext uri="{FF2B5EF4-FFF2-40B4-BE49-F238E27FC236}">
                <a16:creationId xmlns:a16="http://schemas.microsoft.com/office/drawing/2014/main" id="{E63DF5B4-FA5B-88D7-6080-E988A13FD9D3}"/>
              </a:ext>
            </a:extLst>
          </p:cNvPr>
          <p:cNvSpPr>
            <a:spLocks noGrp="1"/>
          </p:cNvSpPr>
          <p:nvPr>
            <p:ph type="ftr" sz="quarter" idx="11"/>
          </p:nvPr>
        </p:nvSpPr>
        <p:spPr>
          <a:xfrm>
            <a:off x="4038599" y="6449816"/>
            <a:ext cx="4114800" cy="365125"/>
          </a:xfrm>
        </p:spPr>
        <p:txBody>
          <a:bodyPr/>
          <a:lstStyle/>
          <a:p>
            <a:r>
              <a:rPr lang="en-GB"/>
              <a:t>Dr L Simona Ferraraccio</a:t>
            </a:r>
          </a:p>
        </p:txBody>
      </p:sp>
      <p:sp>
        <p:nvSpPr>
          <p:cNvPr id="5" name="Slide Number Placeholder 4">
            <a:extLst>
              <a:ext uri="{FF2B5EF4-FFF2-40B4-BE49-F238E27FC236}">
                <a16:creationId xmlns:a16="http://schemas.microsoft.com/office/drawing/2014/main" id="{05280F22-7B1B-3CFC-BA64-DCF682728F6B}"/>
              </a:ext>
            </a:extLst>
          </p:cNvPr>
          <p:cNvSpPr>
            <a:spLocks noGrp="1"/>
          </p:cNvSpPr>
          <p:nvPr>
            <p:ph type="sldNum" sz="quarter" idx="12"/>
          </p:nvPr>
        </p:nvSpPr>
        <p:spPr>
          <a:xfrm>
            <a:off x="8577035" y="6421358"/>
            <a:ext cx="2743200" cy="365125"/>
          </a:xfrm>
        </p:spPr>
        <p:txBody>
          <a:bodyPr/>
          <a:lstStyle/>
          <a:p>
            <a:fld id="{39CAEBFF-9582-46CD-9215-6E075B5DF981}" type="slidenum">
              <a:rPr lang="en-GB" smtClean="0"/>
              <a:t>3</a:t>
            </a:fld>
            <a:endParaRPr lang="en-GB"/>
          </a:p>
        </p:txBody>
      </p:sp>
      <p:pic>
        <p:nvPicPr>
          <p:cNvPr id="6" name="Picture 5" descr="A black and yellow logo&#10;&#10;Description automatically generated">
            <a:extLst>
              <a:ext uri="{FF2B5EF4-FFF2-40B4-BE49-F238E27FC236}">
                <a16:creationId xmlns:a16="http://schemas.microsoft.com/office/drawing/2014/main" id="{9F76B8E6-DDC5-9870-CE74-938B15E7CD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7" name="TextBox 6">
            <a:extLst>
              <a:ext uri="{FF2B5EF4-FFF2-40B4-BE49-F238E27FC236}">
                <a16:creationId xmlns:a16="http://schemas.microsoft.com/office/drawing/2014/main" id="{F710F7D1-33CD-1F2C-D530-4F34536BAB3D}"/>
              </a:ext>
            </a:extLst>
          </p:cNvPr>
          <p:cNvSpPr txBox="1"/>
          <p:nvPr/>
        </p:nvSpPr>
        <p:spPr>
          <a:xfrm>
            <a:off x="3737927" y="56687"/>
            <a:ext cx="5767156" cy="461665"/>
          </a:xfrm>
          <a:prstGeom prst="rect">
            <a:avLst/>
          </a:prstGeom>
          <a:noFill/>
        </p:spPr>
        <p:txBody>
          <a:bodyPr wrap="none" rtlCol="0">
            <a:spAutoFit/>
          </a:bodyPr>
          <a:lstStyle/>
          <a:p>
            <a:r>
              <a:rPr lang="en-GB" sz="2400" b="1" dirty="0"/>
              <a:t>Principles of Universal Health Coverage </a:t>
            </a:r>
          </a:p>
        </p:txBody>
      </p:sp>
      <p:graphicFrame>
        <p:nvGraphicFramePr>
          <p:cNvPr id="8" name="Diagram 7">
            <a:extLst>
              <a:ext uri="{FF2B5EF4-FFF2-40B4-BE49-F238E27FC236}">
                <a16:creationId xmlns:a16="http://schemas.microsoft.com/office/drawing/2014/main" id="{7ED13EFB-4120-1267-7D97-224ACBD15948}"/>
              </a:ext>
            </a:extLst>
          </p:cNvPr>
          <p:cNvGraphicFramePr/>
          <p:nvPr>
            <p:extLst>
              <p:ext uri="{D42A27DB-BD31-4B8C-83A1-F6EECF244321}">
                <p14:modId xmlns:p14="http://schemas.microsoft.com/office/powerpoint/2010/main" val="3636652942"/>
              </p:ext>
            </p:extLst>
          </p:nvPr>
        </p:nvGraphicFramePr>
        <p:xfrm>
          <a:off x="44778" y="739268"/>
          <a:ext cx="6051221" cy="5287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2" descr="THE BIG FOUR-Universal Health Coverage - Kenya Engineer">
            <a:extLst>
              <a:ext uri="{FF2B5EF4-FFF2-40B4-BE49-F238E27FC236}">
                <a16:creationId xmlns:a16="http://schemas.microsoft.com/office/drawing/2014/main" id="{CB86A011-B092-2D02-2EE9-7EBA972045A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96620" y="83488"/>
            <a:ext cx="2441410" cy="2441410"/>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Arrow Connector 10">
            <a:extLst>
              <a:ext uri="{FF2B5EF4-FFF2-40B4-BE49-F238E27FC236}">
                <a16:creationId xmlns:a16="http://schemas.microsoft.com/office/drawing/2014/main" id="{B8BD65ED-6D00-23CB-95F7-B162E5B15D7F}"/>
              </a:ext>
            </a:extLst>
          </p:cNvPr>
          <p:cNvCxnSpPr>
            <a:cxnSpLocks/>
            <a:endCxn id="20" idx="1"/>
          </p:cNvCxnSpPr>
          <p:nvPr/>
        </p:nvCxnSpPr>
        <p:spPr>
          <a:xfrm flipV="1">
            <a:off x="4597220" y="994817"/>
            <a:ext cx="1612075" cy="37081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6CF0C31C-91B9-7B20-C677-AF842CD4E0BD}"/>
              </a:ext>
            </a:extLst>
          </p:cNvPr>
          <p:cNvCxnSpPr>
            <a:cxnSpLocks/>
          </p:cNvCxnSpPr>
          <p:nvPr/>
        </p:nvCxnSpPr>
        <p:spPr>
          <a:xfrm flipV="1">
            <a:off x="4568233" y="1374748"/>
            <a:ext cx="1679204" cy="548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9643A114-E98C-C57F-89F3-86DF68F0CDBE}"/>
              </a:ext>
            </a:extLst>
          </p:cNvPr>
          <p:cNvCxnSpPr>
            <a:cxnSpLocks/>
            <a:endCxn id="22" idx="1"/>
          </p:cNvCxnSpPr>
          <p:nvPr/>
        </p:nvCxnSpPr>
        <p:spPr>
          <a:xfrm>
            <a:off x="4583409" y="1376549"/>
            <a:ext cx="1678298" cy="3017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6C6ACA1A-2C57-4686-A3BB-4A83B5F69469}"/>
              </a:ext>
            </a:extLst>
          </p:cNvPr>
          <p:cNvSpPr txBox="1"/>
          <p:nvPr/>
        </p:nvSpPr>
        <p:spPr>
          <a:xfrm>
            <a:off x="6209295" y="794762"/>
            <a:ext cx="2739063" cy="400110"/>
          </a:xfrm>
          <a:prstGeom prst="rect">
            <a:avLst/>
          </a:prstGeom>
          <a:solidFill>
            <a:schemeClr val="bg1"/>
          </a:solidFill>
        </p:spPr>
        <p:txBody>
          <a:bodyPr wrap="square" rtlCol="0">
            <a:spAutoFit/>
          </a:bodyPr>
          <a:lstStyle/>
          <a:p>
            <a:r>
              <a:rPr lang="en-GB" sz="2000" dirty="0"/>
              <a:t>Physical accessibility</a:t>
            </a:r>
          </a:p>
        </p:txBody>
      </p:sp>
      <p:sp>
        <p:nvSpPr>
          <p:cNvPr id="21" name="TextBox 20">
            <a:extLst>
              <a:ext uri="{FF2B5EF4-FFF2-40B4-BE49-F238E27FC236}">
                <a16:creationId xmlns:a16="http://schemas.microsoft.com/office/drawing/2014/main" id="{130A3459-F4A7-AF8B-E00D-9586DD064498}"/>
              </a:ext>
            </a:extLst>
          </p:cNvPr>
          <p:cNvSpPr txBox="1"/>
          <p:nvPr/>
        </p:nvSpPr>
        <p:spPr>
          <a:xfrm>
            <a:off x="6257485" y="1134501"/>
            <a:ext cx="2966901" cy="400110"/>
          </a:xfrm>
          <a:prstGeom prst="rect">
            <a:avLst/>
          </a:prstGeom>
          <a:solidFill>
            <a:schemeClr val="bg1"/>
          </a:solidFill>
        </p:spPr>
        <p:txBody>
          <a:bodyPr wrap="square" rtlCol="0">
            <a:spAutoFit/>
          </a:bodyPr>
          <a:lstStyle/>
          <a:p>
            <a:r>
              <a:rPr lang="en-GB" sz="2000" dirty="0"/>
              <a:t>Financial affordability</a:t>
            </a:r>
          </a:p>
        </p:txBody>
      </p:sp>
      <p:sp>
        <p:nvSpPr>
          <p:cNvPr id="22" name="TextBox 21">
            <a:extLst>
              <a:ext uri="{FF2B5EF4-FFF2-40B4-BE49-F238E27FC236}">
                <a16:creationId xmlns:a16="http://schemas.microsoft.com/office/drawing/2014/main" id="{0B012656-91BC-2FFB-8A8B-F9FD9B7C045A}"/>
              </a:ext>
            </a:extLst>
          </p:cNvPr>
          <p:cNvSpPr txBox="1"/>
          <p:nvPr/>
        </p:nvSpPr>
        <p:spPr>
          <a:xfrm>
            <a:off x="6261707" y="1478245"/>
            <a:ext cx="2762176" cy="400110"/>
          </a:xfrm>
          <a:prstGeom prst="rect">
            <a:avLst/>
          </a:prstGeom>
          <a:noFill/>
        </p:spPr>
        <p:txBody>
          <a:bodyPr wrap="square" rtlCol="0">
            <a:spAutoFit/>
          </a:bodyPr>
          <a:lstStyle/>
          <a:p>
            <a:r>
              <a:rPr lang="en-GB" sz="2000" dirty="0"/>
              <a:t>Acceptability</a:t>
            </a:r>
          </a:p>
        </p:txBody>
      </p:sp>
      <p:graphicFrame>
        <p:nvGraphicFramePr>
          <p:cNvPr id="23" name="Diagram 22">
            <a:extLst>
              <a:ext uri="{FF2B5EF4-FFF2-40B4-BE49-F238E27FC236}">
                <a16:creationId xmlns:a16="http://schemas.microsoft.com/office/drawing/2014/main" id="{BC8C88FF-A1BA-4E64-A910-A48F2680FA1A}"/>
              </a:ext>
            </a:extLst>
          </p:cNvPr>
          <p:cNvGraphicFramePr/>
          <p:nvPr>
            <p:extLst>
              <p:ext uri="{D42A27DB-BD31-4B8C-83A1-F6EECF244321}">
                <p14:modId xmlns:p14="http://schemas.microsoft.com/office/powerpoint/2010/main" val="3572608701"/>
              </p:ext>
            </p:extLst>
          </p:nvPr>
        </p:nvGraphicFramePr>
        <p:xfrm>
          <a:off x="5242245" y="1974861"/>
          <a:ext cx="3738236" cy="243232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cxnSp>
        <p:nvCxnSpPr>
          <p:cNvPr id="35" name="Straight Arrow Connector 34">
            <a:extLst>
              <a:ext uri="{FF2B5EF4-FFF2-40B4-BE49-F238E27FC236}">
                <a16:creationId xmlns:a16="http://schemas.microsoft.com/office/drawing/2014/main" id="{5AF041B5-5EAC-1D3D-6F94-8D1403F019DB}"/>
              </a:ext>
            </a:extLst>
          </p:cNvPr>
          <p:cNvCxnSpPr>
            <a:cxnSpLocks/>
          </p:cNvCxnSpPr>
          <p:nvPr/>
        </p:nvCxnSpPr>
        <p:spPr>
          <a:xfrm>
            <a:off x="8577035" y="5144678"/>
            <a:ext cx="0" cy="674358"/>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27" name="Rectangle: Rounded Corners 26">
            <a:extLst>
              <a:ext uri="{FF2B5EF4-FFF2-40B4-BE49-F238E27FC236}">
                <a16:creationId xmlns:a16="http://schemas.microsoft.com/office/drawing/2014/main" id="{6368D987-FBB0-B5F7-3310-581080A23F31}"/>
              </a:ext>
            </a:extLst>
          </p:cNvPr>
          <p:cNvSpPr/>
          <p:nvPr/>
        </p:nvSpPr>
        <p:spPr>
          <a:xfrm>
            <a:off x="4668316" y="4653505"/>
            <a:ext cx="7369714" cy="482047"/>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Universality</a:t>
            </a:r>
            <a:r>
              <a:rPr lang="en-GB" sz="1400" dirty="0">
                <a:solidFill>
                  <a:schemeClr val="tx1"/>
                </a:solidFill>
              </a:rPr>
              <a:t> means that healthcare is a right, not a privilege. It ensures that every individual in a population, without exception, is entitled to access healthcare services when needed.</a:t>
            </a:r>
          </a:p>
        </p:txBody>
      </p:sp>
      <p:sp>
        <p:nvSpPr>
          <p:cNvPr id="28" name="Rectangle: Rounded Corners 27">
            <a:extLst>
              <a:ext uri="{FF2B5EF4-FFF2-40B4-BE49-F238E27FC236}">
                <a16:creationId xmlns:a16="http://schemas.microsoft.com/office/drawing/2014/main" id="{6000DC9C-C2C0-22F8-0A0C-2D80150D1A45}"/>
              </a:ext>
            </a:extLst>
          </p:cNvPr>
          <p:cNvSpPr/>
          <p:nvPr/>
        </p:nvSpPr>
        <p:spPr>
          <a:xfrm>
            <a:off x="4668316" y="5819036"/>
            <a:ext cx="7369714" cy="647712"/>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Inclusivity</a:t>
            </a:r>
            <a:r>
              <a:rPr lang="en-GB" sz="1400" dirty="0">
                <a:solidFill>
                  <a:schemeClr val="tx1"/>
                </a:solidFill>
              </a:rPr>
              <a:t> ensures that even the most disadvantaged groups are included in health coverage and service delivery. It acknowledges and addresses the unique barriers these populations face in accessing healthcare.</a:t>
            </a:r>
          </a:p>
        </p:txBody>
      </p:sp>
      <p:sp>
        <p:nvSpPr>
          <p:cNvPr id="30" name="TextBox 29">
            <a:extLst>
              <a:ext uri="{FF2B5EF4-FFF2-40B4-BE49-F238E27FC236}">
                <a16:creationId xmlns:a16="http://schemas.microsoft.com/office/drawing/2014/main" id="{1DB452DC-70D4-07C3-93F1-CF28DFEC60DE}"/>
              </a:ext>
            </a:extLst>
          </p:cNvPr>
          <p:cNvSpPr txBox="1"/>
          <p:nvPr/>
        </p:nvSpPr>
        <p:spPr>
          <a:xfrm>
            <a:off x="7779593" y="5310597"/>
            <a:ext cx="1594884" cy="338554"/>
          </a:xfrm>
          <a:prstGeom prst="rect">
            <a:avLst/>
          </a:prstGeom>
          <a:solidFill>
            <a:srgbClr val="FFFF00"/>
          </a:solidFill>
          <a:ln>
            <a:solidFill>
              <a:srgbClr val="C00000"/>
            </a:solidFill>
          </a:ln>
        </p:spPr>
        <p:txBody>
          <a:bodyPr wrap="square">
            <a:spAutoFit/>
          </a:bodyPr>
          <a:lstStyle/>
          <a:p>
            <a:pPr algn="ctr"/>
            <a:r>
              <a:rPr lang="en-GB" sz="1600" dirty="0"/>
              <a:t>Health for all</a:t>
            </a:r>
          </a:p>
        </p:txBody>
      </p:sp>
    </p:spTree>
    <p:extLst>
      <p:ext uri="{BB962C8B-B14F-4D97-AF65-F5344CB8AC3E}">
        <p14:creationId xmlns:p14="http://schemas.microsoft.com/office/powerpoint/2010/main" val="699356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DE7DC-D120-CB74-7CB6-1F6E498564B4}"/>
              </a:ext>
            </a:extLst>
          </p:cNvPr>
          <p:cNvSpPr>
            <a:spLocks noGrp="1"/>
          </p:cNvSpPr>
          <p:nvPr>
            <p:ph type="title"/>
          </p:nvPr>
        </p:nvSpPr>
        <p:spPr>
          <a:xfrm>
            <a:off x="423557" y="159081"/>
            <a:ext cx="4843305" cy="1325563"/>
          </a:xfrm>
        </p:spPr>
        <p:txBody>
          <a:bodyPr/>
          <a:lstStyle/>
          <a:p>
            <a:r>
              <a:rPr lang="en-GB" b="1" dirty="0"/>
              <a:t>The Welfare State</a:t>
            </a:r>
          </a:p>
        </p:txBody>
      </p:sp>
      <p:sp>
        <p:nvSpPr>
          <p:cNvPr id="4" name="Footer Placeholder 3">
            <a:extLst>
              <a:ext uri="{FF2B5EF4-FFF2-40B4-BE49-F238E27FC236}">
                <a16:creationId xmlns:a16="http://schemas.microsoft.com/office/drawing/2014/main" id="{656E926C-CD83-5B03-1108-16F1A58FAA4D}"/>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061626AB-7396-3D92-B425-95993B86FD86}"/>
              </a:ext>
            </a:extLst>
          </p:cNvPr>
          <p:cNvSpPr>
            <a:spLocks noGrp="1"/>
          </p:cNvSpPr>
          <p:nvPr>
            <p:ph type="sldNum" sz="quarter" idx="12"/>
          </p:nvPr>
        </p:nvSpPr>
        <p:spPr/>
        <p:txBody>
          <a:bodyPr/>
          <a:lstStyle/>
          <a:p>
            <a:fld id="{39CAEBFF-9582-46CD-9215-6E075B5DF981}" type="slidenum">
              <a:rPr lang="en-GB" smtClean="0"/>
              <a:t>4</a:t>
            </a:fld>
            <a:endParaRPr lang="en-GB"/>
          </a:p>
        </p:txBody>
      </p:sp>
      <p:pic>
        <p:nvPicPr>
          <p:cNvPr id="11266" name="Picture 2" descr="What is the Welfare State? - Effectiveness of measures taken to tackle  inequalities - Higher Modern Studies Revision - BBC Bitesize">
            <a:extLst>
              <a:ext uri="{FF2B5EF4-FFF2-40B4-BE49-F238E27FC236}">
                <a16:creationId xmlns:a16="http://schemas.microsoft.com/office/drawing/2014/main" id="{2013251A-8003-4614-A182-029C4FAA94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8382" y="2830575"/>
            <a:ext cx="6078566" cy="3510896"/>
          </a:xfrm>
          <a:prstGeom prst="rect">
            <a:avLst/>
          </a:prstGeom>
          <a:noFill/>
          <a:extLst>
            <a:ext uri="{909E8E84-426E-40DD-AFC4-6F175D3DCCD1}">
              <a14:hiddenFill xmlns:a14="http://schemas.microsoft.com/office/drawing/2010/main">
                <a:solidFill>
                  <a:srgbClr val="FFFFFF"/>
                </a:solidFill>
              </a14:hiddenFill>
            </a:ext>
          </a:extLst>
        </p:spPr>
      </p:pic>
      <p:sp>
        <p:nvSpPr>
          <p:cNvPr id="6" name="Scroll: Vertical 5">
            <a:extLst>
              <a:ext uri="{FF2B5EF4-FFF2-40B4-BE49-F238E27FC236}">
                <a16:creationId xmlns:a16="http://schemas.microsoft.com/office/drawing/2014/main" id="{D095CEC9-8105-E23C-C6A0-3CE97066CCBE}"/>
              </a:ext>
            </a:extLst>
          </p:cNvPr>
          <p:cNvSpPr/>
          <p:nvPr/>
        </p:nvSpPr>
        <p:spPr>
          <a:xfrm>
            <a:off x="192443" y="1858946"/>
            <a:ext cx="5074419" cy="3496826"/>
          </a:xfrm>
          <a:prstGeom prst="verticalScroll">
            <a:avLst/>
          </a:prstGeom>
          <a:blipFill>
            <a:blip r:embed="rId3"/>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15000"/>
              </a:lnSpc>
              <a:spcAft>
                <a:spcPts val="800"/>
              </a:spcAft>
            </a:pPr>
            <a:endParaRPr lang="en-GB" b="1" kern="100" dirty="0">
              <a:latin typeface="Aptos" panose="020B0004020202020204" pitchFamily="34" charset="0"/>
              <a:ea typeface="DengXian" panose="02010600030101010101" pitchFamily="2" charset="-122"/>
              <a:cs typeface="Arial" panose="020B0604020202020204" pitchFamily="34" charset="0"/>
            </a:endParaRPr>
          </a:p>
          <a:p>
            <a:pPr algn="just">
              <a:lnSpc>
                <a:spcPct val="115000"/>
              </a:lnSpc>
              <a:spcAft>
                <a:spcPts val="800"/>
              </a:spcAft>
            </a:pPr>
            <a:endParaRPr lang="en-GB" sz="1800" b="1" kern="100" dirty="0">
              <a:effectLst/>
              <a:latin typeface="Aptos" panose="020B000402020202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GB" sz="18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A welfare state is a form of government in which the state protects and promotes the economic and social well-being of its citizens, based upon the principles of </a:t>
            </a:r>
            <a:r>
              <a:rPr lang="en-GB" sz="1800" b="1"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EQUAL OPPORTUNITY, EQUITABLE DISTRIBUTION OF WEALTH </a:t>
            </a:r>
            <a:r>
              <a:rPr lang="en-GB" sz="18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and </a:t>
            </a:r>
            <a:r>
              <a:rPr lang="en-GB" sz="1800" b="1"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PUBLIC RESPONSIBILITY  </a:t>
            </a:r>
            <a:r>
              <a:rPr lang="en-GB" sz="18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for citizens unable to avail themselves of the minimal provisions. </a:t>
            </a:r>
          </a:p>
          <a:p>
            <a:pPr algn="just">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gn="ctr"/>
            <a:endParaRPr lang="en-GB" dirty="0"/>
          </a:p>
        </p:txBody>
      </p:sp>
      <p:pic>
        <p:nvPicPr>
          <p:cNvPr id="7" name="Picture 6" descr="A black and yellow logo&#10;&#10;Description automatically generated">
            <a:extLst>
              <a:ext uri="{FF2B5EF4-FFF2-40B4-BE49-F238E27FC236}">
                <a16:creationId xmlns:a16="http://schemas.microsoft.com/office/drawing/2014/main" id="{F67C405C-01DA-CD7E-6F79-B004571490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8" name="TextBox 7">
            <a:extLst>
              <a:ext uri="{FF2B5EF4-FFF2-40B4-BE49-F238E27FC236}">
                <a16:creationId xmlns:a16="http://schemas.microsoft.com/office/drawing/2014/main" id="{63725504-93DB-659D-3705-03D143A895A8}"/>
              </a:ext>
            </a:extLst>
          </p:cNvPr>
          <p:cNvSpPr txBox="1"/>
          <p:nvPr/>
        </p:nvSpPr>
        <p:spPr>
          <a:xfrm>
            <a:off x="6214068" y="136525"/>
            <a:ext cx="4793064" cy="584775"/>
          </a:xfrm>
          <a:prstGeom prst="rect">
            <a:avLst/>
          </a:prstGeom>
          <a:noFill/>
        </p:spPr>
        <p:txBody>
          <a:bodyPr wrap="square" rtlCol="0">
            <a:spAutoFit/>
          </a:bodyPr>
          <a:lstStyle/>
          <a:p>
            <a:pPr algn="ctr"/>
            <a:r>
              <a:rPr lang="en-GB" sz="3200" b="1" dirty="0"/>
              <a:t>In UK</a:t>
            </a:r>
          </a:p>
        </p:txBody>
      </p:sp>
      <p:pic>
        <p:nvPicPr>
          <p:cNvPr id="11268" name="Picture 4" descr="Welfare State - Definition, Concept, Functions, Types, Examples">
            <a:extLst>
              <a:ext uri="{FF2B5EF4-FFF2-40B4-BE49-F238E27FC236}">
                <a16:creationId xmlns:a16="http://schemas.microsoft.com/office/drawing/2014/main" id="{BBC2589C-2D28-36D5-2CC6-0C414EC9DA9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44" t="23398" r="2473" b="17811"/>
          <a:stretch/>
        </p:blipFill>
        <p:spPr bwMode="auto">
          <a:xfrm>
            <a:off x="5807948" y="702155"/>
            <a:ext cx="5851490" cy="2039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973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201D533-4ED8-CABA-FD21-EABEA309AB8A}"/>
              </a:ext>
            </a:extLst>
          </p:cNvPr>
          <p:cNvPicPr>
            <a:picLocks noChangeAspect="1"/>
          </p:cNvPicPr>
          <p:nvPr/>
        </p:nvPicPr>
        <p:blipFill>
          <a:blip r:embed="rId2"/>
          <a:srcRect l="66875" t="27200" r="11715" b="22400"/>
          <a:stretch/>
        </p:blipFill>
        <p:spPr>
          <a:xfrm>
            <a:off x="2407391" y="523220"/>
            <a:ext cx="7998875" cy="5884077"/>
          </a:xfrm>
          <a:prstGeom prst="rect">
            <a:avLst/>
          </a:prstGeom>
        </p:spPr>
      </p:pic>
      <p:sp>
        <p:nvSpPr>
          <p:cNvPr id="4" name="Footer Placeholder 3">
            <a:extLst>
              <a:ext uri="{FF2B5EF4-FFF2-40B4-BE49-F238E27FC236}">
                <a16:creationId xmlns:a16="http://schemas.microsoft.com/office/drawing/2014/main" id="{B45CAAD8-5B34-3925-6ADD-C431A7BBAD13}"/>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9D73F365-A70D-CFC0-A95D-1A9A20C344AA}"/>
              </a:ext>
            </a:extLst>
          </p:cNvPr>
          <p:cNvSpPr>
            <a:spLocks noGrp="1"/>
          </p:cNvSpPr>
          <p:nvPr>
            <p:ph type="sldNum" sz="quarter" idx="12"/>
          </p:nvPr>
        </p:nvSpPr>
        <p:spPr/>
        <p:txBody>
          <a:bodyPr/>
          <a:lstStyle/>
          <a:p>
            <a:fld id="{39CAEBFF-9582-46CD-9215-6E075B5DF981}" type="slidenum">
              <a:rPr lang="en-GB" smtClean="0"/>
              <a:t>5</a:t>
            </a:fld>
            <a:endParaRPr lang="en-GB"/>
          </a:p>
        </p:txBody>
      </p:sp>
      <p:sp>
        <p:nvSpPr>
          <p:cNvPr id="7" name="TextBox 6">
            <a:extLst>
              <a:ext uri="{FF2B5EF4-FFF2-40B4-BE49-F238E27FC236}">
                <a16:creationId xmlns:a16="http://schemas.microsoft.com/office/drawing/2014/main" id="{D3D0BBC5-00AA-7218-E05E-BC5E966172DD}"/>
              </a:ext>
            </a:extLst>
          </p:cNvPr>
          <p:cNvSpPr txBox="1"/>
          <p:nvPr/>
        </p:nvSpPr>
        <p:spPr>
          <a:xfrm>
            <a:off x="0" y="0"/>
            <a:ext cx="5785173" cy="523220"/>
          </a:xfrm>
          <a:prstGeom prst="rect">
            <a:avLst/>
          </a:prstGeom>
          <a:noFill/>
        </p:spPr>
        <p:txBody>
          <a:bodyPr wrap="none" rtlCol="0">
            <a:spAutoFit/>
          </a:bodyPr>
          <a:lstStyle/>
          <a:p>
            <a:r>
              <a:rPr lang="en-GB" sz="2800" b="1"/>
              <a:t>From assignment 1 specifications:</a:t>
            </a:r>
          </a:p>
        </p:txBody>
      </p:sp>
      <p:sp>
        <p:nvSpPr>
          <p:cNvPr id="8" name="Oval 7">
            <a:extLst>
              <a:ext uri="{FF2B5EF4-FFF2-40B4-BE49-F238E27FC236}">
                <a16:creationId xmlns:a16="http://schemas.microsoft.com/office/drawing/2014/main" id="{A4393A44-3D80-9F4A-8C47-09F14E6D4946}"/>
              </a:ext>
            </a:extLst>
          </p:cNvPr>
          <p:cNvSpPr/>
          <p:nvPr/>
        </p:nvSpPr>
        <p:spPr>
          <a:xfrm>
            <a:off x="3130425" y="4773736"/>
            <a:ext cx="6777696" cy="451407"/>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black and yellow logo&#10;&#10;Description automatically generated">
            <a:extLst>
              <a:ext uri="{FF2B5EF4-FFF2-40B4-BE49-F238E27FC236}">
                <a16:creationId xmlns:a16="http://schemas.microsoft.com/office/drawing/2014/main" id="{5EFC4D3C-736A-41C7-5ACC-AAF509363A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1509753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83EC-AF90-7EC2-25FC-C62E0CA72DC5}"/>
              </a:ext>
            </a:extLst>
          </p:cNvPr>
          <p:cNvSpPr>
            <a:spLocks noGrp="1"/>
          </p:cNvSpPr>
          <p:nvPr>
            <p:ph type="title"/>
          </p:nvPr>
        </p:nvSpPr>
        <p:spPr>
          <a:xfrm>
            <a:off x="0" y="1"/>
            <a:ext cx="4586555" cy="1017142"/>
          </a:xfrm>
        </p:spPr>
        <p:txBody>
          <a:bodyPr/>
          <a:lstStyle/>
          <a:p>
            <a:pPr algn="ctr"/>
            <a:r>
              <a:rPr lang="en-GB" dirty="0"/>
              <a:t>Funding models </a:t>
            </a:r>
          </a:p>
        </p:txBody>
      </p:sp>
      <p:sp>
        <p:nvSpPr>
          <p:cNvPr id="4" name="Footer Placeholder 3">
            <a:extLst>
              <a:ext uri="{FF2B5EF4-FFF2-40B4-BE49-F238E27FC236}">
                <a16:creationId xmlns:a16="http://schemas.microsoft.com/office/drawing/2014/main" id="{8C621FB1-E4C6-39E8-523A-6CD308792035}"/>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D62DE269-83B6-DED1-E182-79245D639580}"/>
              </a:ext>
            </a:extLst>
          </p:cNvPr>
          <p:cNvSpPr>
            <a:spLocks noGrp="1"/>
          </p:cNvSpPr>
          <p:nvPr>
            <p:ph type="sldNum" sz="quarter" idx="12"/>
          </p:nvPr>
        </p:nvSpPr>
        <p:spPr/>
        <p:txBody>
          <a:bodyPr/>
          <a:lstStyle/>
          <a:p>
            <a:fld id="{39CAEBFF-9582-46CD-9215-6E075B5DF981}" type="slidenum">
              <a:rPr lang="en-GB" smtClean="0"/>
              <a:t>6</a:t>
            </a:fld>
            <a:endParaRPr lang="en-GB"/>
          </a:p>
        </p:txBody>
      </p:sp>
      <p:sp>
        <p:nvSpPr>
          <p:cNvPr id="7" name="Rectangle: Rounded Corners 6">
            <a:extLst>
              <a:ext uri="{FF2B5EF4-FFF2-40B4-BE49-F238E27FC236}">
                <a16:creationId xmlns:a16="http://schemas.microsoft.com/office/drawing/2014/main" id="{EC772105-B1E7-24EC-D805-CE2FA8CF2A98}"/>
              </a:ext>
            </a:extLst>
          </p:cNvPr>
          <p:cNvSpPr/>
          <p:nvPr/>
        </p:nvSpPr>
        <p:spPr>
          <a:xfrm>
            <a:off x="518886" y="1797838"/>
            <a:ext cx="3385457" cy="723481"/>
          </a:xfrm>
          <a:prstGeom prst="roundRect">
            <a:avLst/>
          </a:prstGeom>
          <a:solidFill>
            <a:srgbClr val="FFC000"/>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Keeping people healthy</a:t>
            </a:r>
          </a:p>
        </p:txBody>
      </p:sp>
      <p:sp>
        <p:nvSpPr>
          <p:cNvPr id="8" name="Rectangle: Rounded Corners 7">
            <a:extLst>
              <a:ext uri="{FF2B5EF4-FFF2-40B4-BE49-F238E27FC236}">
                <a16:creationId xmlns:a16="http://schemas.microsoft.com/office/drawing/2014/main" id="{3003D1B2-7970-82A4-5FFC-A90C6D53D243}"/>
              </a:ext>
            </a:extLst>
          </p:cNvPr>
          <p:cNvSpPr/>
          <p:nvPr/>
        </p:nvSpPr>
        <p:spPr>
          <a:xfrm>
            <a:off x="518885" y="3117475"/>
            <a:ext cx="3385457" cy="723481"/>
          </a:xfrm>
          <a:prstGeom prst="roundRect">
            <a:avLst/>
          </a:prstGeom>
          <a:solidFill>
            <a:srgbClr val="FFC000"/>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Treating the sick</a:t>
            </a:r>
          </a:p>
        </p:txBody>
      </p:sp>
      <p:sp>
        <p:nvSpPr>
          <p:cNvPr id="9" name="Rectangle: Rounded Corners 8">
            <a:extLst>
              <a:ext uri="{FF2B5EF4-FFF2-40B4-BE49-F238E27FC236}">
                <a16:creationId xmlns:a16="http://schemas.microsoft.com/office/drawing/2014/main" id="{0B59EF9D-1760-07C3-8E7A-88317A3F4E79}"/>
              </a:ext>
            </a:extLst>
          </p:cNvPr>
          <p:cNvSpPr/>
          <p:nvPr/>
        </p:nvSpPr>
        <p:spPr>
          <a:xfrm>
            <a:off x="518885" y="4437112"/>
            <a:ext cx="3385457" cy="723481"/>
          </a:xfrm>
          <a:prstGeom prst="roundRect">
            <a:avLst/>
          </a:prstGeom>
          <a:solidFill>
            <a:srgbClr val="FFC000"/>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effectLst/>
                <a:ea typeface="DengXian" panose="02010600030101010101" pitchFamily="2" charset="-122"/>
                <a:cs typeface="Arial" panose="020B0604020202020204" pitchFamily="34" charset="0"/>
              </a:rPr>
              <a:t>Protecting families against financial ruin from medical bill</a:t>
            </a:r>
            <a:endParaRPr lang="en-GB" dirty="0">
              <a:solidFill>
                <a:schemeClr val="tx1"/>
              </a:solidFill>
            </a:endParaRPr>
          </a:p>
        </p:txBody>
      </p:sp>
      <p:graphicFrame>
        <p:nvGraphicFramePr>
          <p:cNvPr id="10" name="Diagram 9">
            <a:extLst>
              <a:ext uri="{FF2B5EF4-FFF2-40B4-BE49-F238E27FC236}">
                <a16:creationId xmlns:a16="http://schemas.microsoft.com/office/drawing/2014/main" id="{1E9EC25B-6262-CFA8-CF5F-04D197797D10}"/>
              </a:ext>
            </a:extLst>
          </p:cNvPr>
          <p:cNvGraphicFramePr/>
          <p:nvPr>
            <p:extLst>
              <p:ext uri="{D42A27DB-BD31-4B8C-83A1-F6EECF244321}">
                <p14:modId xmlns:p14="http://schemas.microsoft.com/office/powerpoint/2010/main" val="2724654518"/>
              </p:ext>
            </p:extLst>
          </p:nvPr>
        </p:nvGraphicFramePr>
        <p:xfrm>
          <a:off x="4038600" y="881530"/>
          <a:ext cx="7768772" cy="51953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descr="A black and yellow logo&#10;&#10;Description automatically generated">
            <a:extLst>
              <a:ext uri="{FF2B5EF4-FFF2-40B4-BE49-F238E27FC236}">
                <a16:creationId xmlns:a16="http://schemas.microsoft.com/office/drawing/2014/main" id="{FA8CCC42-FD98-BB54-6BA2-C240B35958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321407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2" name="Picture 14" descr="History of Social Work, details">
            <a:extLst>
              <a:ext uri="{FF2B5EF4-FFF2-40B4-BE49-F238E27FC236}">
                <a16:creationId xmlns:a16="http://schemas.microsoft.com/office/drawing/2014/main" id="{C9F88437-28B0-9FA3-1382-114E995CB4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196"/>
          <a:stretch/>
        </p:blipFill>
        <p:spPr bwMode="auto">
          <a:xfrm>
            <a:off x="5935572" y="2136798"/>
            <a:ext cx="6256428" cy="43416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405B4A1-0D11-638A-2FA2-7F99829B002C}"/>
              </a:ext>
            </a:extLst>
          </p:cNvPr>
          <p:cNvSpPr>
            <a:spLocks noGrp="1"/>
          </p:cNvSpPr>
          <p:nvPr>
            <p:ph type="title"/>
          </p:nvPr>
        </p:nvSpPr>
        <p:spPr>
          <a:xfrm>
            <a:off x="0" y="0"/>
            <a:ext cx="4551903" cy="1325563"/>
          </a:xfrm>
        </p:spPr>
        <p:txBody>
          <a:bodyPr/>
          <a:lstStyle/>
          <a:p>
            <a:r>
              <a:rPr lang="en-GB" b="1" dirty="0"/>
              <a:t>Beveridge model</a:t>
            </a:r>
          </a:p>
        </p:txBody>
      </p:sp>
      <p:pic>
        <p:nvPicPr>
          <p:cNvPr id="14" name="Picture 13" descr="A red and blue flag&#10;&#10;Description automatically generated">
            <a:extLst>
              <a:ext uri="{FF2B5EF4-FFF2-40B4-BE49-F238E27FC236}">
                <a16:creationId xmlns:a16="http://schemas.microsoft.com/office/drawing/2014/main" id="{57A733BE-5CAF-B18D-7DEE-F0DF668673E8}"/>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17250"/>
            <a:ext cx="4280598" cy="1239715"/>
          </a:xfrm>
          <a:prstGeom prst="rect">
            <a:avLst/>
          </a:prstGeom>
        </p:spPr>
      </p:pic>
      <p:sp>
        <p:nvSpPr>
          <p:cNvPr id="4" name="Footer Placeholder 3">
            <a:extLst>
              <a:ext uri="{FF2B5EF4-FFF2-40B4-BE49-F238E27FC236}">
                <a16:creationId xmlns:a16="http://schemas.microsoft.com/office/drawing/2014/main" id="{8E58EE78-4D84-9C59-1C4C-1E9741314513}"/>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F492B49B-3895-F055-2BF2-FBA77DB4E371}"/>
              </a:ext>
            </a:extLst>
          </p:cNvPr>
          <p:cNvSpPr>
            <a:spLocks noGrp="1"/>
          </p:cNvSpPr>
          <p:nvPr>
            <p:ph type="sldNum" sz="quarter" idx="12"/>
          </p:nvPr>
        </p:nvSpPr>
        <p:spPr/>
        <p:txBody>
          <a:bodyPr/>
          <a:lstStyle/>
          <a:p>
            <a:fld id="{39CAEBFF-9582-46CD-9215-6E075B5DF981}" type="slidenum">
              <a:rPr lang="en-GB" smtClean="0"/>
              <a:t>7</a:t>
            </a:fld>
            <a:endParaRPr lang="en-GB"/>
          </a:p>
        </p:txBody>
      </p:sp>
      <p:pic>
        <p:nvPicPr>
          <p:cNvPr id="2050" name="Picture 2" descr="Beveridge model - Wikipedia">
            <a:extLst>
              <a:ext uri="{FF2B5EF4-FFF2-40B4-BE49-F238E27FC236}">
                <a16:creationId xmlns:a16="http://schemas.microsoft.com/office/drawing/2014/main" id="{4B07B73C-320E-2E26-2906-83BB091EE3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00608" y="0"/>
            <a:ext cx="1195334" cy="172011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94B916C-FC95-4DB8-28DA-B3CD015CD0A3}"/>
              </a:ext>
            </a:extLst>
          </p:cNvPr>
          <p:cNvSpPr txBox="1"/>
          <p:nvPr/>
        </p:nvSpPr>
        <p:spPr>
          <a:xfrm>
            <a:off x="9306920" y="781310"/>
            <a:ext cx="1763730" cy="461665"/>
          </a:xfrm>
          <a:prstGeom prst="rect">
            <a:avLst/>
          </a:prstGeom>
          <a:noFill/>
        </p:spPr>
        <p:txBody>
          <a:bodyPr wrap="square">
            <a:spAutoFit/>
          </a:bodyPr>
          <a:lstStyle/>
          <a:p>
            <a:pPr algn="r"/>
            <a:r>
              <a:rPr lang="en-GB" sz="1200" dirty="0"/>
              <a:t>Lord William Beveridge</a:t>
            </a:r>
            <a:br>
              <a:rPr lang="en-GB" sz="1200" dirty="0"/>
            </a:br>
            <a:endParaRPr lang="en-GB" sz="1200" dirty="0"/>
          </a:p>
        </p:txBody>
      </p:sp>
      <p:sp>
        <p:nvSpPr>
          <p:cNvPr id="9" name="Flowchart: Alternate Process 8">
            <a:extLst>
              <a:ext uri="{FF2B5EF4-FFF2-40B4-BE49-F238E27FC236}">
                <a16:creationId xmlns:a16="http://schemas.microsoft.com/office/drawing/2014/main" id="{58B741F5-DFCF-1933-4769-F7898895B758}"/>
              </a:ext>
            </a:extLst>
          </p:cNvPr>
          <p:cNvSpPr/>
          <p:nvPr/>
        </p:nvSpPr>
        <p:spPr>
          <a:xfrm>
            <a:off x="6198873" y="77248"/>
            <a:ext cx="4310743" cy="673240"/>
          </a:xfrm>
          <a:prstGeom prst="flowChartAlternateProcess">
            <a:avLst/>
          </a:prstGeom>
          <a:blipFill>
            <a:blip r:embed="rId6"/>
            <a:tile tx="0" ty="0" sx="100000" sy="10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Health is a right and not a privilege</a:t>
            </a:r>
          </a:p>
        </p:txBody>
      </p:sp>
      <p:pic>
        <p:nvPicPr>
          <p:cNvPr id="15" name="Picture 14" descr="A black and yellow logo&#10;&#10;Description automatically generated">
            <a:extLst>
              <a:ext uri="{FF2B5EF4-FFF2-40B4-BE49-F238E27FC236}">
                <a16:creationId xmlns:a16="http://schemas.microsoft.com/office/drawing/2014/main" id="{8C48C2B3-3BF4-57AC-42BA-992E0BD67A7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6" name="TextBox 15">
            <a:extLst>
              <a:ext uri="{FF2B5EF4-FFF2-40B4-BE49-F238E27FC236}">
                <a16:creationId xmlns:a16="http://schemas.microsoft.com/office/drawing/2014/main" id="{DAD3D329-BE8B-017C-6D27-C9880FB7E263}"/>
              </a:ext>
            </a:extLst>
          </p:cNvPr>
          <p:cNvSpPr txBox="1"/>
          <p:nvPr/>
        </p:nvSpPr>
        <p:spPr>
          <a:xfrm>
            <a:off x="4555066" y="1509813"/>
            <a:ext cx="3174074" cy="369332"/>
          </a:xfrm>
          <a:prstGeom prst="rect">
            <a:avLst/>
          </a:prstGeom>
          <a:solidFill>
            <a:srgbClr val="FFC000"/>
          </a:solidFill>
        </p:spPr>
        <p:txBody>
          <a:bodyPr wrap="none" rtlCol="0">
            <a:spAutoFit/>
          </a:bodyPr>
          <a:lstStyle/>
          <a:p>
            <a:r>
              <a:rPr lang="en-GB" dirty="0"/>
              <a:t>1948 – Foundation of the NHS </a:t>
            </a:r>
          </a:p>
        </p:txBody>
      </p:sp>
      <p:sp>
        <p:nvSpPr>
          <p:cNvPr id="18" name="TextBox 17">
            <a:extLst>
              <a:ext uri="{FF2B5EF4-FFF2-40B4-BE49-F238E27FC236}">
                <a16:creationId xmlns:a16="http://schemas.microsoft.com/office/drawing/2014/main" id="{4BAB9C47-4492-B9A7-D538-AF36473A175F}"/>
              </a:ext>
            </a:extLst>
          </p:cNvPr>
          <p:cNvSpPr txBox="1"/>
          <p:nvPr/>
        </p:nvSpPr>
        <p:spPr>
          <a:xfrm>
            <a:off x="0" y="2638844"/>
            <a:ext cx="6096000" cy="3570208"/>
          </a:xfrm>
          <a:prstGeom prst="rect">
            <a:avLst/>
          </a:prstGeom>
          <a:noFill/>
        </p:spPr>
        <p:txBody>
          <a:bodyPr wrap="square" rtlCol="0">
            <a:spAutoFit/>
          </a:bodyPr>
          <a:lstStyle/>
          <a:p>
            <a:r>
              <a:rPr lang="en-GB" sz="1600" b="1" dirty="0"/>
              <a:t>Eliminating Want</a:t>
            </a:r>
            <a:r>
              <a:rPr lang="en-GB" sz="1600" dirty="0"/>
              <a:t>: by reforming and extending social security system.</a:t>
            </a:r>
          </a:p>
          <a:p>
            <a:endParaRPr lang="en-GB" sz="1600" dirty="0"/>
          </a:p>
          <a:p>
            <a:r>
              <a:rPr lang="en-GB" sz="1600" b="1" dirty="0"/>
              <a:t>Eliminating Ignorance: </a:t>
            </a:r>
            <a:r>
              <a:rPr lang="en-GB" sz="1600" dirty="0"/>
              <a:t>by the introduction of educational reforms.</a:t>
            </a:r>
          </a:p>
          <a:p>
            <a:endParaRPr lang="en-GB" sz="1600" dirty="0"/>
          </a:p>
          <a:p>
            <a:r>
              <a:rPr lang="en-GB" sz="1600" b="1" dirty="0"/>
              <a:t>Eliminating Disease: </a:t>
            </a:r>
            <a:r>
              <a:rPr lang="en-GB" sz="1600" dirty="0"/>
              <a:t>by the creation of a new National Health Service (NHS).</a:t>
            </a:r>
          </a:p>
          <a:p>
            <a:endParaRPr lang="en-GB" sz="1600" dirty="0"/>
          </a:p>
          <a:p>
            <a:r>
              <a:rPr lang="en-GB" sz="1600" b="1" dirty="0"/>
              <a:t>Eliminating Squalor: </a:t>
            </a:r>
            <a:r>
              <a:rPr lang="en-GB" sz="1600" dirty="0"/>
              <a:t>by a programme to improve living conditions, in particular adequate housing.</a:t>
            </a:r>
          </a:p>
          <a:p>
            <a:endParaRPr lang="en-GB" sz="1600" b="1" dirty="0"/>
          </a:p>
          <a:p>
            <a:r>
              <a:rPr lang="en-GB" sz="1600" b="1" dirty="0"/>
              <a:t>Eliminating Idleness</a:t>
            </a:r>
            <a:r>
              <a:rPr lang="en-GB" sz="1600" dirty="0"/>
              <a:t>: by the promotion of economic policies that would ensure high and stable levels of employment.</a:t>
            </a:r>
          </a:p>
          <a:p>
            <a:endParaRPr lang="en-GB" sz="1600" dirty="0"/>
          </a:p>
        </p:txBody>
      </p:sp>
      <p:sp>
        <p:nvSpPr>
          <p:cNvPr id="19" name="TextBox 18">
            <a:extLst>
              <a:ext uri="{FF2B5EF4-FFF2-40B4-BE49-F238E27FC236}">
                <a16:creationId xmlns:a16="http://schemas.microsoft.com/office/drawing/2014/main" id="{58EB3759-B643-B91A-05F3-4554495EC9E7}"/>
              </a:ext>
            </a:extLst>
          </p:cNvPr>
          <p:cNvSpPr txBox="1"/>
          <p:nvPr/>
        </p:nvSpPr>
        <p:spPr>
          <a:xfrm>
            <a:off x="92467" y="1853397"/>
            <a:ext cx="2472408" cy="523220"/>
          </a:xfrm>
          <a:prstGeom prst="rect">
            <a:avLst/>
          </a:prstGeom>
          <a:solidFill>
            <a:srgbClr val="FF0000"/>
          </a:solidFill>
          <a:ln>
            <a:solidFill>
              <a:srgbClr val="C00000"/>
            </a:solidFill>
          </a:ln>
        </p:spPr>
        <p:txBody>
          <a:bodyPr wrap="none" rtlCol="0">
            <a:spAutoFit/>
          </a:bodyPr>
          <a:lstStyle/>
          <a:p>
            <a:r>
              <a:rPr lang="en-GB" sz="2800" b="1" dirty="0"/>
              <a:t>Welfare State </a:t>
            </a:r>
          </a:p>
        </p:txBody>
      </p:sp>
      <p:sp>
        <p:nvSpPr>
          <p:cNvPr id="20" name="TextBox 19">
            <a:extLst>
              <a:ext uri="{FF2B5EF4-FFF2-40B4-BE49-F238E27FC236}">
                <a16:creationId xmlns:a16="http://schemas.microsoft.com/office/drawing/2014/main" id="{BB66A125-5619-E1EE-3C30-F6A301FA4F73}"/>
              </a:ext>
            </a:extLst>
          </p:cNvPr>
          <p:cNvSpPr txBox="1"/>
          <p:nvPr/>
        </p:nvSpPr>
        <p:spPr>
          <a:xfrm>
            <a:off x="4548397" y="932137"/>
            <a:ext cx="2618666" cy="369332"/>
          </a:xfrm>
          <a:prstGeom prst="rect">
            <a:avLst/>
          </a:prstGeom>
          <a:solidFill>
            <a:srgbClr val="FFC000"/>
          </a:solidFill>
        </p:spPr>
        <p:txBody>
          <a:bodyPr wrap="none" rtlCol="0">
            <a:spAutoFit/>
          </a:bodyPr>
          <a:lstStyle/>
          <a:p>
            <a:r>
              <a:rPr lang="en-GB" dirty="0"/>
              <a:t>1942 – Beveridge Report </a:t>
            </a:r>
          </a:p>
        </p:txBody>
      </p:sp>
    </p:spTree>
    <p:extLst>
      <p:ext uri="{BB962C8B-B14F-4D97-AF65-F5344CB8AC3E}">
        <p14:creationId xmlns:p14="http://schemas.microsoft.com/office/powerpoint/2010/main" val="4018707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4D6F33F-D76B-0AB1-3000-1619FCC82029}"/>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98A7EDFF-9914-EB87-0D5A-23EBA7333B69}"/>
              </a:ext>
            </a:extLst>
          </p:cNvPr>
          <p:cNvSpPr>
            <a:spLocks noGrp="1"/>
          </p:cNvSpPr>
          <p:nvPr>
            <p:ph type="sldNum" sz="quarter" idx="12"/>
          </p:nvPr>
        </p:nvSpPr>
        <p:spPr/>
        <p:txBody>
          <a:bodyPr/>
          <a:lstStyle/>
          <a:p>
            <a:fld id="{39CAEBFF-9582-46CD-9215-6E075B5DF981}" type="slidenum">
              <a:rPr lang="en-GB" smtClean="0"/>
              <a:t>8</a:t>
            </a:fld>
            <a:endParaRPr lang="en-GB"/>
          </a:p>
        </p:txBody>
      </p:sp>
      <p:graphicFrame>
        <p:nvGraphicFramePr>
          <p:cNvPr id="11" name="Diagram 10">
            <a:extLst>
              <a:ext uri="{FF2B5EF4-FFF2-40B4-BE49-F238E27FC236}">
                <a16:creationId xmlns:a16="http://schemas.microsoft.com/office/drawing/2014/main" id="{695C7F46-9DC5-7339-CE04-8AD68ED45D68}"/>
              </a:ext>
            </a:extLst>
          </p:cNvPr>
          <p:cNvGraphicFramePr/>
          <p:nvPr>
            <p:extLst>
              <p:ext uri="{D42A27DB-BD31-4B8C-83A1-F6EECF244321}">
                <p14:modId xmlns:p14="http://schemas.microsoft.com/office/powerpoint/2010/main" val="337063853"/>
              </p:ext>
            </p:extLst>
          </p:nvPr>
        </p:nvGraphicFramePr>
        <p:xfrm>
          <a:off x="0" y="1375608"/>
          <a:ext cx="12192000" cy="3331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E6FDA550-5662-7F61-0D03-E33352B66648}"/>
              </a:ext>
            </a:extLst>
          </p:cNvPr>
          <p:cNvSpPr txBox="1"/>
          <p:nvPr/>
        </p:nvSpPr>
        <p:spPr>
          <a:xfrm>
            <a:off x="9989720" y="136525"/>
            <a:ext cx="1860125" cy="646331"/>
          </a:xfrm>
          <a:prstGeom prst="rect">
            <a:avLst/>
          </a:prstGeom>
          <a:noFill/>
        </p:spPr>
        <p:txBody>
          <a:bodyPr wrap="none" rtlCol="0">
            <a:spAutoFit/>
          </a:bodyPr>
          <a:lstStyle/>
          <a:p>
            <a:r>
              <a:rPr lang="en-GB" sz="3600" b="1" dirty="0"/>
              <a:t>5 Pillars</a:t>
            </a:r>
          </a:p>
        </p:txBody>
      </p:sp>
      <p:pic>
        <p:nvPicPr>
          <p:cNvPr id="6" name="Picture 5" descr="A red and blue flag&#10;&#10;Description automatically generated">
            <a:extLst>
              <a:ext uri="{FF2B5EF4-FFF2-40B4-BE49-F238E27FC236}">
                <a16:creationId xmlns:a16="http://schemas.microsoft.com/office/drawing/2014/main" id="{72B184EE-DE2D-36BE-A958-E0988BE51755}"/>
              </a:ext>
            </a:extLst>
          </p:cNvPr>
          <p:cNvPicPr>
            <a:picLocks noChangeAspect="1"/>
          </p:cNvPicPr>
          <p:nvPr/>
        </p:nvPicPr>
        <p:blipFill>
          <a:blip r:embed="rId7">
            <a:alphaModFix amt="20000"/>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9200"/>
            <a:ext cx="4280598" cy="1239715"/>
          </a:xfrm>
          <a:prstGeom prst="rect">
            <a:avLst/>
          </a:prstGeom>
        </p:spPr>
      </p:pic>
      <p:sp>
        <p:nvSpPr>
          <p:cNvPr id="7" name="Title 1">
            <a:extLst>
              <a:ext uri="{FF2B5EF4-FFF2-40B4-BE49-F238E27FC236}">
                <a16:creationId xmlns:a16="http://schemas.microsoft.com/office/drawing/2014/main" id="{6C67A46B-84FF-BAE1-F955-BD39C3B29845}"/>
              </a:ext>
            </a:extLst>
          </p:cNvPr>
          <p:cNvSpPr>
            <a:spLocks noGrp="1"/>
          </p:cNvSpPr>
          <p:nvPr>
            <p:ph type="title"/>
          </p:nvPr>
        </p:nvSpPr>
        <p:spPr>
          <a:xfrm>
            <a:off x="0" y="0"/>
            <a:ext cx="4551903" cy="1325563"/>
          </a:xfrm>
        </p:spPr>
        <p:txBody>
          <a:bodyPr/>
          <a:lstStyle/>
          <a:p>
            <a:r>
              <a:rPr lang="en-GB" b="1" dirty="0"/>
              <a:t>Beveridge model</a:t>
            </a:r>
          </a:p>
        </p:txBody>
      </p:sp>
      <p:cxnSp>
        <p:nvCxnSpPr>
          <p:cNvPr id="9" name="Straight Arrow Connector 8">
            <a:extLst>
              <a:ext uri="{FF2B5EF4-FFF2-40B4-BE49-F238E27FC236}">
                <a16:creationId xmlns:a16="http://schemas.microsoft.com/office/drawing/2014/main" id="{B7940AB1-F7AF-C522-B0F6-1BF3B9DCDFC8}"/>
              </a:ext>
            </a:extLst>
          </p:cNvPr>
          <p:cNvCxnSpPr/>
          <p:nvPr/>
        </p:nvCxnSpPr>
        <p:spPr>
          <a:xfrm>
            <a:off x="1561672" y="3595953"/>
            <a:ext cx="0" cy="11114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3CF3FAE7-26DE-DBD1-8CDC-37C20D6E5FDF}"/>
              </a:ext>
            </a:extLst>
          </p:cNvPr>
          <p:cNvCxnSpPr/>
          <p:nvPr/>
        </p:nvCxnSpPr>
        <p:spPr>
          <a:xfrm>
            <a:off x="3861371" y="3595953"/>
            <a:ext cx="0" cy="11114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48806924-34FD-D14E-502A-D7D8BE87DF6C}"/>
              </a:ext>
            </a:extLst>
          </p:cNvPr>
          <p:cNvCxnSpPr/>
          <p:nvPr/>
        </p:nvCxnSpPr>
        <p:spPr>
          <a:xfrm>
            <a:off x="6171344" y="3595953"/>
            <a:ext cx="0" cy="11114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3ACBBAC9-0446-2AD4-1A1B-4009EBC2FA93}"/>
              </a:ext>
            </a:extLst>
          </p:cNvPr>
          <p:cNvCxnSpPr/>
          <p:nvPr/>
        </p:nvCxnSpPr>
        <p:spPr>
          <a:xfrm>
            <a:off x="8460769" y="3595953"/>
            <a:ext cx="0" cy="11114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C1DB81C1-7995-DBCE-DCF9-481CF778E599}"/>
              </a:ext>
            </a:extLst>
          </p:cNvPr>
          <p:cNvCxnSpPr/>
          <p:nvPr/>
        </p:nvCxnSpPr>
        <p:spPr>
          <a:xfrm>
            <a:off x="10760467" y="3595953"/>
            <a:ext cx="0" cy="11114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686FBB9C-5701-F0E5-CD01-BFAFBF860958}"/>
              </a:ext>
            </a:extLst>
          </p:cNvPr>
          <p:cNvSpPr txBox="1"/>
          <p:nvPr/>
        </p:nvSpPr>
        <p:spPr>
          <a:xfrm>
            <a:off x="480715" y="4707409"/>
            <a:ext cx="2174300" cy="1077218"/>
          </a:xfrm>
          <a:prstGeom prst="rect">
            <a:avLst/>
          </a:prstGeom>
          <a:noFill/>
          <a:ln>
            <a:solidFill>
              <a:schemeClr val="tx1"/>
            </a:solidFill>
            <a:prstDash val="dash"/>
          </a:ln>
        </p:spPr>
        <p:txBody>
          <a:bodyPr wrap="square" rtlCol="0">
            <a:spAutoFit/>
          </a:bodyPr>
          <a:lstStyle/>
          <a:p>
            <a:pPr algn="ctr"/>
            <a:r>
              <a:rPr lang="en-GB" sz="1600" dirty="0"/>
              <a:t>Everyone gets healthcare regardless of age, income and employment.</a:t>
            </a:r>
          </a:p>
        </p:txBody>
      </p:sp>
      <p:sp>
        <p:nvSpPr>
          <p:cNvPr id="17" name="TextBox 16">
            <a:extLst>
              <a:ext uri="{FF2B5EF4-FFF2-40B4-BE49-F238E27FC236}">
                <a16:creationId xmlns:a16="http://schemas.microsoft.com/office/drawing/2014/main" id="{49D90DE3-1975-46D7-0C29-D70D6FABF5C5}"/>
              </a:ext>
            </a:extLst>
          </p:cNvPr>
          <p:cNvSpPr txBox="1"/>
          <p:nvPr/>
        </p:nvSpPr>
        <p:spPr>
          <a:xfrm>
            <a:off x="2774221" y="4707409"/>
            <a:ext cx="2174300" cy="1107996"/>
          </a:xfrm>
          <a:prstGeom prst="rect">
            <a:avLst/>
          </a:prstGeom>
          <a:noFill/>
          <a:ln>
            <a:solidFill>
              <a:schemeClr val="tx1"/>
            </a:solidFill>
            <a:prstDash val="dash"/>
          </a:ln>
        </p:spPr>
        <p:txBody>
          <a:bodyPr wrap="square" rtlCol="0">
            <a:spAutoFit/>
          </a:bodyPr>
          <a:lstStyle/>
          <a:p>
            <a:pPr algn="ctr"/>
            <a:r>
              <a:rPr lang="en-GB" sz="1600" dirty="0"/>
              <a:t>Funded through taxes ensuring everyone contributes.</a:t>
            </a:r>
          </a:p>
          <a:p>
            <a:pPr algn="ctr"/>
            <a:endParaRPr lang="en-GB" dirty="0"/>
          </a:p>
        </p:txBody>
      </p:sp>
      <p:sp>
        <p:nvSpPr>
          <p:cNvPr id="18" name="TextBox 17">
            <a:extLst>
              <a:ext uri="{FF2B5EF4-FFF2-40B4-BE49-F238E27FC236}">
                <a16:creationId xmlns:a16="http://schemas.microsoft.com/office/drawing/2014/main" id="{33159F46-27A0-C84C-A1A9-3629B5498CD0}"/>
              </a:ext>
            </a:extLst>
          </p:cNvPr>
          <p:cNvSpPr txBox="1"/>
          <p:nvPr/>
        </p:nvSpPr>
        <p:spPr>
          <a:xfrm>
            <a:off x="5067727" y="4707409"/>
            <a:ext cx="2174300" cy="1077218"/>
          </a:xfrm>
          <a:prstGeom prst="rect">
            <a:avLst/>
          </a:prstGeom>
          <a:noFill/>
          <a:ln>
            <a:solidFill>
              <a:schemeClr val="tx1"/>
            </a:solidFill>
            <a:prstDash val="dash"/>
          </a:ln>
        </p:spPr>
        <p:txBody>
          <a:bodyPr wrap="square" rtlCol="0">
            <a:spAutoFit/>
          </a:bodyPr>
          <a:lstStyle/>
          <a:p>
            <a:pPr algn="ctr"/>
            <a:r>
              <a:rPr lang="en-GB" sz="1600" dirty="0"/>
              <a:t>Wide range of medical services from prevention to specialised care.</a:t>
            </a:r>
            <a:endParaRPr lang="en-GB" dirty="0"/>
          </a:p>
        </p:txBody>
      </p:sp>
      <p:sp>
        <p:nvSpPr>
          <p:cNvPr id="19" name="TextBox 18">
            <a:extLst>
              <a:ext uri="{FF2B5EF4-FFF2-40B4-BE49-F238E27FC236}">
                <a16:creationId xmlns:a16="http://schemas.microsoft.com/office/drawing/2014/main" id="{732AADF5-4024-1E59-984A-671840656DBB}"/>
              </a:ext>
            </a:extLst>
          </p:cNvPr>
          <p:cNvSpPr txBox="1"/>
          <p:nvPr/>
        </p:nvSpPr>
        <p:spPr>
          <a:xfrm>
            <a:off x="7361233" y="4707409"/>
            <a:ext cx="2174300" cy="1077218"/>
          </a:xfrm>
          <a:prstGeom prst="rect">
            <a:avLst/>
          </a:prstGeom>
          <a:noFill/>
          <a:ln>
            <a:solidFill>
              <a:schemeClr val="tx1"/>
            </a:solidFill>
            <a:prstDash val="dash"/>
          </a:ln>
        </p:spPr>
        <p:txBody>
          <a:bodyPr wrap="square" rtlCol="0">
            <a:spAutoFit/>
          </a:bodyPr>
          <a:lstStyle/>
          <a:p>
            <a:pPr algn="ctr"/>
            <a:r>
              <a:rPr lang="en-GB" sz="1600" dirty="0"/>
              <a:t>No out-of-pocket fees for consultations, treatments or hospital stays.</a:t>
            </a:r>
            <a:endParaRPr lang="en-GB" dirty="0"/>
          </a:p>
        </p:txBody>
      </p:sp>
      <p:sp>
        <p:nvSpPr>
          <p:cNvPr id="20" name="TextBox 19">
            <a:extLst>
              <a:ext uri="{FF2B5EF4-FFF2-40B4-BE49-F238E27FC236}">
                <a16:creationId xmlns:a16="http://schemas.microsoft.com/office/drawing/2014/main" id="{619D8A48-FB90-1DE5-9BE1-9D473FF9DA8D}"/>
              </a:ext>
            </a:extLst>
          </p:cNvPr>
          <p:cNvSpPr txBox="1"/>
          <p:nvPr/>
        </p:nvSpPr>
        <p:spPr>
          <a:xfrm>
            <a:off x="9654739" y="4707409"/>
            <a:ext cx="2174300" cy="1077218"/>
          </a:xfrm>
          <a:prstGeom prst="rect">
            <a:avLst/>
          </a:prstGeom>
          <a:noFill/>
          <a:ln>
            <a:solidFill>
              <a:schemeClr val="tx1"/>
            </a:solidFill>
            <a:prstDash val="dash"/>
          </a:ln>
        </p:spPr>
        <p:txBody>
          <a:bodyPr wrap="square" rtlCol="0">
            <a:spAutoFit/>
          </a:bodyPr>
          <a:lstStyle/>
          <a:p>
            <a:pPr algn="ctr"/>
            <a:r>
              <a:rPr lang="en-GB" sz="1600" dirty="0"/>
              <a:t>The Government manage and regulate the healthcare system.</a:t>
            </a:r>
          </a:p>
        </p:txBody>
      </p:sp>
      <p:pic>
        <p:nvPicPr>
          <p:cNvPr id="21" name="Picture 20" descr="A black and yellow logo&#10;&#10;Description automatically generated">
            <a:extLst>
              <a:ext uri="{FF2B5EF4-FFF2-40B4-BE49-F238E27FC236}">
                <a16:creationId xmlns:a16="http://schemas.microsoft.com/office/drawing/2014/main" id="{8EE16BC8-5AAB-59DD-EC69-A110E96AA01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pic>
        <p:nvPicPr>
          <p:cNvPr id="23" name="Graphic 22" descr="Badge 5 outline">
            <a:extLst>
              <a:ext uri="{FF2B5EF4-FFF2-40B4-BE49-F238E27FC236}">
                <a16:creationId xmlns:a16="http://schemas.microsoft.com/office/drawing/2014/main" id="{12FDA8F5-58C8-D8A7-AD57-03D3189A00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284689" y="1345386"/>
            <a:ext cx="914400" cy="914400"/>
          </a:xfrm>
          <a:prstGeom prst="rect">
            <a:avLst/>
          </a:prstGeom>
        </p:spPr>
      </p:pic>
      <p:pic>
        <p:nvPicPr>
          <p:cNvPr id="25" name="Graphic 24" descr="Badge 4 outline">
            <a:extLst>
              <a:ext uri="{FF2B5EF4-FFF2-40B4-BE49-F238E27FC236}">
                <a16:creationId xmlns:a16="http://schemas.microsoft.com/office/drawing/2014/main" id="{CCD1AC79-B0C6-062F-018A-91D93B91204D}"/>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003569" y="1340654"/>
            <a:ext cx="914400" cy="914400"/>
          </a:xfrm>
          <a:prstGeom prst="rect">
            <a:avLst/>
          </a:prstGeom>
        </p:spPr>
      </p:pic>
      <p:pic>
        <p:nvPicPr>
          <p:cNvPr id="27" name="Graphic 26" descr="Badge 3 outline">
            <a:extLst>
              <a:ext uri="{FF2B5EF4-FFF2-40B4-BE49-F238E27FC236}">
                <a16:creationId xmlns:a16="http://schemas.microsoft.com/office/drawing/2014/main" id="{FA41282B-1C76-D3E8-DDA9-0E2CD58A9DC7}"/>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5714144" y="1345386"/>
            <a:ext cx="914400" cy="914400"/>
          </a:xfrm>
          <a:prstGeom prst="rect">
            <a:avLst/>
          </a:prstGeom>
        </p:spPr>
      </p:pic>
      <p:pic>
        <p:nvPicPr>
          <p:cNvPr id="29" name="Graphic 28" descr="Badge outline">
            <a:extLst>
              <a:ext uri="{FF2B5EF4-FFF2-40B4-BE49-F238E27FC236}">
                <a16:creationId xmlns:a16="http://schemas.microsoft.com/office/drawing/2014/main" id="{5F08D077-7C29-5A27-E3B4-CF8090CC3812}"/>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3404171" y="1345038"/>
            <a:ext cx="914400" cy="914400"/>
          </a:xfrm>
          <a:prstGeom prst="rect">
            <a:avLst/>
          </a:prstGeom>
        </p:spPr>
      </p:pic>
      <p:pic>
        <p:nvPicPr>
          <p:cNvPr id="31" name="Graphic 30" descr="Badge 1 outline">
            <a:extLst>
              <a:ext uri="{FF2B5EF4-FFF2-40B4-BE49-F238E27FC236}">
                <a16:creationId xmlns:a16="http://schemas.microsoft.com/office/drawing/2014/main" id="{E3B2C7C0-4684-2372-503E-4144972765F6}"/>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089789" y="1334763"/>
            <a:ext cx="914400" cy="914400"/>
          </a:xfrm>
          <a:prstGeom prst="rect">
            <a:avLst/>
          </a:prstGeom>
        </p:spPr>
      </p:pic>
    </p:spTree>
    <p:extLst>
      <p:ext uri="{BB962C8B-B14F-4D97-AF65-F5344CB8AC3E}">
        <p14:creationId xmlns:p14="http://schemas.microsoft.com/office/powerpoint/2010/main" val="1344693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70DB88-B9A9-356E-4CAB-EB4374920653}"/>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9489621E-0BD4-1076-99F1-4F89DF4807B4}"/>
              </a:ext>
            </a:extLst>
          </p:cNvPr>
          <p:cNvSpPr>
            <a:spLocks noGrp="1"/>
          </p:cNvSpPr>
          <p:nvPr>
            <p:ph type="sldNum" sz="quarter" idx="12"/>
          </p:nvPr>
        </p:nvSpPr>
        <p:spPr/>
        <p:txBody>
          <a:bodyPr/>
          <a:lstStyle/>
          <a:p>
            <a:fld id="{39CAEBFF-9582-46CD-9215-6E075B5DF981}" type="slidenum">
              <a:rPr lang="en-GB" smtClean="0"/>
              <a:t>9</a:t>
            </a:fld>
            <a:endParaRPr lang="en-GB"/>
          </a:p>
        </p:txBody>
      </p:sp>
      <p:pic>
        <p:nvPicPr>
          <p:cNvPr id="6" name="Picture 5" descr="A red and blue flag&#10;&#10;Description automatically generated">
            <a:extLst>
              <a:ext uri="{FF2B5EF4-FFF2-40B4-BE49-F238E27FC236}">
                <a16:creationId xmlns:a16="http://schemas.microsoft.com/office/drawing/2014/main" id="{B7E04449-1F7F-8F54-7250-756125925AF7}"/>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9200"/>
            <a:ext cx="4280598" cy="1239715"/>
          </a:xfrm>
          <a:prstGeom prst="rect">
            <a:avLst/>
          </a:prstGeom>
        </p:spPr>
      </p:pic>
      <p:sp>
        <p:nvSpPr>
          <p:cNvPr id="7" name="Title 1">
            <a:extLst>
              <a:ext uri="{FF2B5EF4-FFF2-40B4-BE49-F238E27FC236}">
                <a16:creationId xmlns:a16="http://schemas.microsoft.com/office/drawing/2014/main" id="{4A7F9EE9-1DA8-7A51-2036-CFCC56B9FC38}"/>
              </a:ext>
            </a:extLst>
          </p:cNvPr>
          <p:cNvSpPr txBox="1">
            <a:spLocks/>
          </p:cNvSpPr>
          <p:nvPr/>
        </p:nvSpPr>
        <p:spPr>
          <a:xfrm>
            <a:off x="0" y="0"/>
            <a:ext cx="455190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Beveridge model</a:t>
            </a:r>
          </a:p>
        </p:txBody>
      </p:sp>
      <p:sp>
        <p:nvSpPr>
          <p:cNvPr id="8" name="TextBox 7">
            <a:extLst>
              <a:ext uri="{FF2B5EF4-FFF2-40B4-BE49-F238E27FC236}">
                <a16:creationId xmlns:a16="http://schemas.microsoft.com/office/drawing/2014/main" id="{D68AC27D-EDE0-DAB5-DF1B-B2F0106618D8}"/>
              </a:ext>
            </a:extLst>
          </p:cNvPr>
          <p:cNvSpPr txBox="1"/>
          <p:nvPr/>
        </p:nvSpPr>
        <p:spPr>
          <a:xfrm>
            <a:off x="9219306" y="16450"/>
            <a:ext cx="2869953" cy="646331"/>
          </a:xfrm>
          <a:prstGeom prst="rect">
            <a:avLst/>
          </a:prstGeom>
          <a:noFill/>
        </p:spPr>
        <p:txBody>
          <a:bodyPr wrap="none" rtlCol="0">
            <a:spAutoFit/>
          </a:bodyPr>
          <a:lstStyle/>
          <a:p>
            <a:r>
              <a:rPr lang="en-GB" sz="3600" b="1" dirty="0"/>
              <a:t>How it works</a:t>
            </a:r>
          </a:p>
        </p:txBody>
      </p:sp>
      <p:pic>
        <p:nvPicPr>
          <p:cNvPr id="9" name="Picture 8" descr="A black and yellow logo&#10;&#10;Description automatically generated">
            <a:extLst>
              <a:ext uri="{FF2B5EF4-FFF2-40B4-BE49-F238E27FC236}">
                <a16:creationId xmlns:a16="http://schemas.microsoft.com/office/drawing/2014/main" id="{036C1BE3-A5AD-B8EC-B924-FB620CBC77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graphicFrame>
        <p:nvGraphicFramePr>
          <p:cNvPr id="10" name="Diagram 9">
            <a:extLst>
              <a:ext uri="{FF2B5EF4-FFF2-40B4-BE49-F238E27FC236}">
                <a16:creationId xmlns:a16="http://schemas.microsoft.com/office/drawing/2014/main" id="{9CDE83F1-EB47-35DF-675A-34CE44840FB3}"/>
              </a:ext>
            </a:extLst>
          </p:cNvPr>
          <p:cNvGraphicFramePr/>
          <p:nvPr>
            <p:extLst>
              <p:ext uri="{D42A27DB-BD31-4B8C-83A1-F6EECF244321}">
                <p14:modId xmlns:p14="http://schemas.microsoft.com/office/powerpoint/2010/main" val="765158943"/>
              </p:ext>
            </p:extLst>
          </p:nvPr>
        </p:nvGraphicFramePr>
        <p:xfrm>
          <a:off x="-1144728" y="1118806"/>
          <a:ext cx="8128000" cy="5142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Rectangle: Rounded Corners 10">
            <a:extLst>
              <a:ext uri="{FF2B5EF4-FFF2-40B4-BE49-F238E27FC236}">
                <a16:creationId xmlns:a16="http://schemas.microsoft.com/office/drawing/2014/main" id="{A6CAF8DF-2FB9-F297-458A-17350EE09446}"/>
              </a:ext>
            </a:extLst>
          </p:cNvPr>
          <p:cNvSpPr/>
          <p:nvPr/>
        </p:nvSpPr>
        <p:spPr>
          <a:xfrm>
            <a:off x="5548045" y="1144456"/>
            <a:ext cx="6643955" cy="64633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algn="just"/>
            <a:r>
              <a:rPr lang="en-GB" sz="1400" kern="100" dirty="0">
                <a:solidFill>
                  <a:schemeClr val="tx1"/>
                </a:solidFill>
                <a:latin typeface="Aptos" panose="020B0004020202020204" pitchFamily="34" charset="0"/>
                <a:ea typeface="DengXian" panose="02010600030101010101" pitchFamily="2" charset="-122"/>
                <a:cs typeface="Arial" panose="020B0604020202020204" pitchFamily="34" charset="0"/>
              </a:rPr>
              <a:t>G</a:t>
            </a:r>
            <a:r>
              <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overnment collects taxes from individuals and businesses just like it does for other public services like education or infrastructures. These taxes form the primary funding source for healthcare under this model. </a:t>
            </a:r>
          </a:p>
          <a:p>
            <a:pPr algn="just"/>
            <a:endParaRPr lang="en-GB" dirty="0"/>
          </a:p>
        </p:txBody>
      </p:sp>
      <p:sp>
        <p:nvSpPr>
          <p:cNvPr id="12" name="Rectangle: Rounded Corners 11">
            <a:extLst>
              <a:ext uri="{FF2B5EF4-FFF2-40B4-BE49-F238E27FC236}">
                <a16:creationId xmlns:a16="http://schemas.microsoft.com/office/drawing/2014/main" id="{E178DB06-377D-8EDD-96B9-3783CBFC79C1}"/>
              </a:ext>
            </a:extLst>
          </p:cNvPr>
          <p:cNvSpPr/>
          <p:nvPr/>
        </p:nvSpPr>
        <p:spPr>
          <a:xfrm>
            <a:off x="5548045" y="2032963"/>
            <a:ext cx="6643955" cy="64633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lvl="0" rtl="0">
              <a:lnSpc>
                <a:spcPct val="115000"/>
              </a:lnSpc>
              <a:spcAft>
                <a:spcPts val="800"/>
              </a:spcAft>
            </a:pPr>
            <a:r>
              <a:rPr lang="en-GB" sz="1400" kern="100" dirty="0">
                <a:solidFill>
                  <a:schemeClr val="tx1"/>
                </a:solidFill>
                <a:latin typeface="Aptos" panose="020B0004020202020204" pitchFamily="34" charset="0"/>
                <a:ea typeface="DengXian" panose="02010600030101010101" pitchFamily="2" charset="-122"/>
                <a:cs typeface="Arial" panose="020B0604020202020204" pitchFamily="34" charset="0"/>
              </a:rPr>
              <a:t>T</a:t>
            </a:r>
            <a:r>
              <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he government act as the sole payer for healthcare services, it’s like a big healthcare shopping account for the entire nation. </a:t>
            </a:r>
          </a:p>
          <a:p>
            <a:pPr algn="ctr"/>
            <a:endParaRPr lang="en-GB" dirty="0"/>
          </a:p>
        </p:txBody>
      </p:sp>
      <p:sp>
        <p:nvSpPr>
          <p:cNvPr id="13" name="Rectangle: Rounded Corners 12">
            <a:extLst>
              <a:ext uri="{FF2B5EF4-FFF2-40B4-BE49-F238E27FC236}">
                <a16:creationId xmlns:a16="http://schemas.microsoft.com/office/drawing/2014/main" id="{E5A8D350-A976-7A05-F959-15148AD2EED5}"/>
              </a:ext>
            </a:extLst>
          </p:cNvPr>
          <p:cNvSpPr/>
          <p:nvPr/>
        </p:nvSpPr>
        <p:spPr>
          <a:xfrm>
            <a:off x="5548044" y="2900921"/>
            <a:ext cx="6643955" cy="68400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05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p>
            <a:pPr lvl="0" algn="just" rtl="0">
              <a:spcAft>
                <a:spcPts val="800"/>
              </a:spcAft>
            </a:pPr>
            <a:endParaRPr lang="en-GB" sz="1400" kern="100" dirty="0">
              <a:solidFill>
                <a:schemeClr val="tx1"/>
              </a:solidFill>
              <a:latin typeface="Aptos" panose="020B0004020202020204" pitchFamily="34" charset="0"/>
              <a:ea typeface="DengXian" panose="02010600030101010101" pitchFamily="2" charset="-122"/>
              <a:cs typeface="Arial" panose="020B0604020202020204" pitchFamily="34" charset="0"/>
            </a:endParaRPr>
          </a:p>
          <a:p>
            <a:pPr lvl="0" algn="just" rtl="0">
              <a:spcAft>
                <a:spcPts val="800"/>
              </a:spcAft>
            </a:pPr>
            <a:r>
              <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Anyone regardless of income, employment status or health condition is entitled to essential health care services, no one gets left behind due to financial constraints or pre-existing health issues. </a:t>
            </a:r>
          </a:p>
          <a:p>
            <a:pPr algn="ctr"/>
            <a:endParaRPr lang="en-GB" dirty="0"/>
          </a:p>
        </p:txBody>
      </p:sp>
      <p:sp>
        <p:nvSpPr>
          <p:cNvPr id="14" name="Rectangle: Rounded Corners 13">
            <a:extLst>
              <a:ext uri="{FF2B5EF4-FFF2-40B4-BE49-F238E27FC236}">
                <a16:creationId xmlns:a16="http://schemas.microsoft.com/office/drawing/2014/main" id="{51E035C1-2E15-F318-3D5B-2A0ED42452B3}"/>
              </a:ext>
            </a:extLst>
          </p:cNvPr>
          <p:cNvSpPr/>
          <p:nvPr/>
        </p:nvSpPr>
        <p:spPr>
          <a:xfrm>
            <a:off x="5548045" y="3797026"/>
            <a:ext cx="6643955" cy="68400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400" dirty="0">
                <a:solidFill>
                  <a:schemeClr val="tx1"/>
                </a:solidFill>
                <a:latin typeface="Aptos" panose="020B0004020202020204" pitchFamily="34" charset="0"/>
                <a:ea typeface="DengXian" panose="02010600030101010101" pitchFamily="2" charset="-122"/>
                <a:cs typeface="Arial" panose="020B0604020202020204" pitchFamily="34" charset="0"/>
              </a:rPr>
              <a:t>G</a:t>
            </a:r>
            <a:r>
              <a:rPr lang="en-GB" sz="1400" dirty="0">
                <a:solidFill>
                  <a:schemeClr val="tx1"/>
                </a:solidFill>
                <a:effectLst/>
                <a:latin typeface="Aptos" panose="020B0004020202020204" pitchFamily="34" charset="0"/>
                <a:ea typeface="DengXian" panose="02010600030101010101" pitchFamily="2" charset="-122"/>
                <a:cs typeface="Arial" panose="020B0604020202020204" pitchFamily="34" charset="0"/>
              </a:rPr>
              <a:t>overnment takes charge of managing and regulating the health and care system. It determines what services are covered, sets standards for quality and negotiates prices with providers to agree on prices. </a:t>
            </a:r>
            <a:endParaRPr lang="en-GB" sz="1400" dirty="0">
              <a:solidFill>
                <a:schemeClr val="tx1"/>
              </a:solidFill>
            </a:endParaRPr>
          </a:p>
        </p:txBody>
      </p:sp>
      <p:sp>
        <p:nvSpPr>
          <p:cNvPr id="15" name="Rectangle: Rounded Corners 14">
            <a:extLst>
              <a:ext uri="{FF2B5EF4-FFF2-40B4-BE49-F238E27FC236}">
                <a16:creationId xmlns:a16="http://schemas.microsoft.com/office/drawing/2014/main" id="{FCBB98E2-62D2-72B7-C13D-0E0AF49985E8}"/>
              </a:ext>
            </a:extLst>
          </p:cNvPr>
          <p:cNvSpPr/>
          <p:nvPr/>
        </p:nvSpPr>
        <p:spPr>
          <a:xfrm>
            <a:off x="5548045" y="4687164"/>
            <a:ext cx="6643955" cy="68400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Health care services are either owned or funded by the government. This helps keep the quality of care the same for everyone and avoids the push for more profits which can make healthcare more expensive. </a:t>
            </a:r>
          </a:p>
        </p:txBody>
      </p:sp>
      <p:sp>
        <p:nvSpPr>
          <p:cNvPr id="16" name="Rectangle: Rounded Corners 15">
            <a:extLst>
              <a:ext uri="{FF2B5EF4-FFF2-40B4-BE49-F238E27FC236}">
                <a16:creationId xmlns:a16="http://schemas.microsoft.com/office/drawing/2014/main" id="{EF7B57CF-D9C6-CBA6-30DF-A5025F2FFC16}"/>
              </a:ext>
            </a:extLst>
          </p:cNvPr>
          <p:cNvSpPr/>
          <p:nvPr/>
        </p:nvSpPr>
        <p:spPr>
          <a:xfrm>
            <a:off x="5548045" y="5484836"/>
            <a:ext cx="6643955" cy="89013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rtl="0">
              <a:spcAft>
                <a:spcPts val="800"/>
              </a:spcAft>
            </a:pPr>
            <a:r>
              <a:rPr lang="en-GB" sz="1400" kern="100" dirty="0">
                <a:solidFill>
                  <a:schemeClr val="tx1"/>
                </a:solidFill>
                <a:latin typeface="Aptos" panose="020B0004020202020204" pitchFamily="34" charset="0"/>
                <a:ea typeface="DengXian" panose="02010600030101010101" pitchFamily="2" charset="-122"/>
                <a:cs typeface="Arial" panose="020B0604020202020204" pitchFamily="34" charset="0"/>
              </a:rPr>
              <a:t>W</a:t>
            </a:r>
            <a:r>
              <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hen people need healthcare can go directly to public healthcare providers without having to pay money upfront or deal with insurance claims. Money doesn’t stop anyone from getting the care they need making sure everyone can get help when they need. </a:t>
            </a:r>
          </a:p>
        </p:txBody>
      </p:sp>
    </p:spTree>
    <p:extLst>
      <p:ext uri="{BB962C8B-B14F-4D97-AF65-F5344CB8AC3E}">
        <p14:creationId xmlns:p14="http://schemas.microsoft.com/office/powerpoint/2010/main" val="295037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ACDB4FE-901D-365B-A0AB-D0F056F8D493}"/>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CB763DBD-6932-4EE6-4688-C639BD9F997F}"/>
              </a:ext>
            </a:extLst>
          </p:cNvPr>
          <p:cNvSpPr>
            <a:spLocks noGrp="1"/>
          </p:cNvSpPr>
          <p:nvPr>
            <p:ph type="sldNum" sz="quarter" idx="12"/>
          </p:nvPr>
        </p:nvSpPr>
        <p:spPr/>
        <p:txBody>
          <a:bodyPr/>
          <a:lstStyle/>
          <a:p>
            <a:fld id="{39CAEBFF-9582-46CD-9215-6E075B5DF981}" type="slidenum">
              <a:rPr lang="en-GB" smtClean="0"/>
              <a:t>10</a:t>
            </a:fld>
            <a:endParaRPr lang="en-GB"/>
          </a:p>
        </p:txBody>
      </p:sp>
      <p:pic>
        <p:nvPicPr>
          <p:cNvPr id="6" name="Picture 5" descr="A red and blue flag&#10;&#10;Description automatically generated">
            <a:extLst>
              <a:ext uri="{FF2B5EF4-FFF2-40B4-BE49-F238E27FC236}">
                <a16:creationId xmlns:a16="http://schemas.microsoft.com/office/drawing/2014/main" id="{D42CAE87-9AF6-EE65-B3E6-24F7049B6CF4}"/>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9200"/>
            <a:ext cx="4280598" cy="1239715"/>
          </a:xfrm>
          <a:prstGeom prst="rect">
            <a:avLst/>
          </a:prstGeom>
        </p:spPr>
      </p:pic>
      <p:sp>
        <p:nvSpPr>
          <p:cNvPr id="7" name="Title 1">
            <a:extLst>
              <a:ext uri="{FF2B5EF4-FFF2-40B4-BE49-F238E27FC236}">
                <a16:creationId xmlns:a16="http://schemas.microsoft.com/office/drawing/2014/main" id="{51CE80A1-68C0-09FD-C5DB-4BE1C81E1B22}"/>
              </a:ext>
            </a:extLst>
          </p:cNvPr>
          <p:cNvSpPr txBox="1">
            <a:spLocks/>
          </p:cNvSpPr>
          <p:nvPr/>
        </p:nvSpPr>
        <p:spPr>
          <a:xfrm>
            <a:off x="0" y="0"/>
            <a:ext cx="455190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Beveridge model</a:t>
            </a:r>
          </a:p>
        </p:txBody>
      </p:sp>
      <p:pic>
        <p:nvPicPr>
          <p:cNvPr id="8" name="Picture 7" descr="A black and yellow logo&#10;&#10;Description automatically generated">
            <a:extLst>
              <a:ext uri="{FF2B5EF4-FFF2-40B4-BE49-F238E27FC236}">
                <a16:creationId xmlns:a16="http://schemas.microsoft.com/office/drawing/2014/main" id="{03EC9E78-74C3-D205-7764-58FD743ED6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9" name="TextBox 8">
            <a:extLst>
              <a:ext uri="{FF2B5EF4-FFF2-40B4-BE49-F238E27FC236}">
                <a16:creationId xmlns:a16="http://schemas.microsoft.com/office/drawing/2014/main" id="{0C857D93-B40B-3372-9E2A-10AB4769DD1F}"/>
              </a:ext>
            </a:extLst>
          </p:cNvPr>
          <p:cNvSpPr txBox="1"/>
          <p:nvPr/>
        </p:nvSpPr>
        <p:spPr>
          <a:xfrm>
            <a:off x="7101760" y="0"/>
            <a:ext cx="5090240" cy="646331"/>
          </a:xfrm>
          <a:prstGeom prst="rect">
            <a:avLst/>
          </a:prstGeom>
          <a:noFill/>
        </p:spPr>
        <p:txBody>
          <a:bodyPr wrap="none" rtlCol="0">
            <a:spAutoFit/>
          </a:bodyPr>
          <a:lstStyle/>
          <a:p>
            <a:r>
              <a:rPr lang="en-GB" sz="3600" b="1" dirty="0"/>
              <a:t>Strengths &amp; Challenges</a:t>
            </a:r>
          </a:p>
        </p:txBody>
      </p:sp>
      <p:graphicFrame>
        <p:nvGraphicFramePr>
          <p:cNvPr id="10" name="Diagram 9">
            <a:extLst>
              <a:ext uri="{FF2B5EF4-FFF2-40B4-BE49-F238E27FC236}">
                <a16:creationId xmlns:a16="http://schemas.microsoft.com/office/drawing/2014/main" id="{074996C5-E23C-597C-1AE2-2CC90C1259E9}"/>
              </a:ext>
            </a:extLst>
          </p:cNvPr>
          <p:cNvGraphicFramePr/>
          <p:nvPr>
            <p:extLst>
              <p:ext uri="{D42A27DB-BD31-4B8C-83A1-F6EECF244321}">
                <p14:modId xmlns:p14="http://schemas.microsoft.com/office/powerpoint/2010/main" val="3346212746"/>
              </p:ext>
            </p:extLst>
          </p:nvPr>
        </p:nvGraphicFramePr>
        <p:xfrm>
          <a:off x="4917596" y="1047431"/>
          <a:ext cx="8128000" cy="49078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Picture 11" descr="A logo for national health services&#10;&#10;Description automatically generated">
            <a:extLst>
              <a:ext uri="{FF2B5EF4-FFF2-40B4-BE49-F238E27FC236}">
                <a16:creationId xmlns:a16="http://schemas.microsoft.com/office/drawing/2014/main" id="{B10C5A4C-075F-FF46-445A-B2EC67E91B36}"/>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8246" t="18276" r="9347" b="13197"/>
          <a:stretch/>
        </p:blipFill>
        <p:spPr>
          <a:xfrm>
            <a:off x="12700" y="2453351"/>
            <a:ext cx="6161470" cy="2652312"/>
          </a:xfrm>
          <a:prstGeom prst="rect">
            <a:avLst/>
          </a:prstGeom>
        </p:spPr>
      </p:pic>
    </p:spTree>
    <p:extLst>
      <p:ext uri="{BB962C8B-B14F-4D97-AF65-F5344CB8AC3E}">
        <p14:creationId xmlns:p14="http://schemas.microsoft.com/office/powerpoint/2010/main" val="4090207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The Beveridge Model Explained: How Does Universal Healthcare Work?">
            <a:hlinkClick r:id="" action="ppaction://media"/>
            <a:extLst>
              <a:ext uri="{FF2B5EF4-FFF2-40B4-BE49-F238E27FC236}">
                <a16:creationId xmlns:a16="http://schemas.microsoft.com/office/drawing/2014/main" id="{3497ECCF-1231-9F7B-E006-15350711BDAA}"/>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4" name="Footer Placeholder 3">
            <a:extLst>
              <a:ext uri="{FF2B5EF4-FFF2-40B4-BE49-F238E27FC236}">
                <a16:creationId xmlns:a16="http://schemas.microsoft.com/office/drawing/2014/main" id="{9AB25633-010F-A1BB-A404-DCF1E49D189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5F65283F-07FC-6E53-1EB8-312D9465C60C}"/>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39CAEBFF-9582-46CD-9215-6E075B5DF981}" type="slidenum">
              <a:rPr lang="en-US" smtClean="0">
                <a:solidFill>
                  <a:schemeClr val="tx1">
                    <a:tint val="75000"/>
                  </a:schemeClr>
                </a:solidFill>
              </a:rPr>
              <a:pPr>
                <a:spcAft>
                  <a:spcPts val="600"/>
                </a:spcAft>
              </a:pPr>
              <a:t>11</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CCAB974E-AE8E-7A64-7D09-3B1B889F64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422397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descr="A cup of coffee and beans&#10;&#10;Description automatically generated">
            <a:extLst>
              <a:ext uri="{FF2B5EF4-FFF2-40B4-BE49-F238E27FC236}">
                <a16:creationId xmlns:a16="http://schemas.microsoft.com/office/drawing/2014/main" id="{4F5A4724-ACD2-D114-8D80-F59AC6126CF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
          <a:stretch/>
        </p:blipFill>
        <p:spPr>
          <a:xfrm>
            <a:off x="20" y="1282"/>
            <a:ext cx="12191980" cy="6856718"/>
          </a:xfrm>
          <a:prstGeom prst="rect">
            <a:avLst/>
          </a:prstGeom>
        </p:spPr>
      </p:pic>
      <p:sp>
        <p:nvSpPr>
          <p:cNvPr id="4" name="Footer Placeholder 3">
            <a:extLst>
              <a:ext uri="{FF2B5EF4-FFF2-40B4-BE49-F238E27FC236}">
                <a16:creationId xmlns:a16="http://schemas.microsoft.com/office/drawing/2014/main" id="{E8F3D715-C347-EBE5-96F7-1E2037E2059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C2CBA397-3E6F-1E1F-978F-5766571F5D0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9CAEBFF-9582-46CD-9215-6E075B5DF981}" type="slidenum">
              <a:rPr lang="en-US">
                <a:solidFill>
                  <a:srgbClr val="FFFFFF"/>
                </a:solidFill>
              </a:rPr>
              <a:pPr>
                <a:spcAft>
                  <a:spcPts val="600"/>
                </a:spcAft>
              </a:pPr>
              <a:t>12</a:t>
            </a:fld>
            <a:endParaRPr lang="en-US">
              <a:solidFill>
                <a:srgbClr val="FFFFFF"/>
              </a:solidFill>
            </a:endParaRPr>
          </a:p>
        </p:txBody>
      </p:sp>
    </p:spTree>
    <p:extLst>
      <p:ext uri="{BB962C8B-B14F-4D97-AF65-F5344CB8AC3E}">
        <p14:creationId xmlns:p14="http://schemas.microsoft.com/office/powerpoint/2010/main" val="1497663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flag with a red yellow and black stripe&#10;&#10;Description automatically generated">
            <a:extLst>
              <a:ext uri="{FF2B5EF4-FFF2-40B4-BE49-F238E27FC236}">
                <a16:creationId xmlns:a16="http://schemas.microsoft.com/office/drawing/2014/main" id="{44BD83A9-9345-EC77-70FD-EB27C467471D}"/>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3696789" cy="1449977"/>
          </a:xfrm>
        </p:spPr>
      </p:pic>
      <p:pic>
        <p:nvPicPr>
          <p:cNvPr id="5124" name="Picture 4" descr="The two healthcare systems of Europe : r/MapPorn">
            <a:extLst>
              <a:ext uri="{FF2B5EF4-FFF2-40B4-BE49-F238E27FC236}">
                <a16:creationId xmlns:a16="http://schemas.microsoft.com/office/drawing/2014/main" id="{E811C0D1-C706-106A-92D5-7D06711ED4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8633" y="27541"/>
            <a:ext cx="2838337" cy="157106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9347F5-7479-3A8D-6FD7-1BA9E479E6CE}"/>
              </a:ext>
            </a:extLst>
          </p:cNvPr>
          <p:cNvSpPr>
            <a:spLocks noGrp="1"/>
          </p:cNvSpPr>
          <p:nvPr>
            <p:ph type="title"/>
          </p:nvPr>
        </p:nvSpPr>
        <p:spPr>
          <a:xfrm>
            <a:off x="0" y="18255"/>
            <a:ext cx="5066211" cy="1325563"/>
          </a:xfrm>
        </p:spPr>
        <p:txBody>
          <a:bodyPr>
            <a:normAutofit/>
          </a:bodyPr>
          <a:lstStyle/>
          <a:p>
            <a:r>
              <a:rPr lang="en-GB" sz="4000" b="1" dirty="0"/>
              <a:t>Bismark Model</a:t>
            </a:r>
          </a:p>
        </p:txBody>
      </p:sp>
      <p:sp>
        <p:nvSpPr>
          <p:cNvPr id="4" name="Footer Placeholder 3">
            <a:extLst>
              <a:ext uri="{FF2B5EF4-FFF2-40B4-BE49-F238E27FC236}">
                <a16:creationId xmlns:a16="http://schemas.microsoft.com/office/drawing/2014/main" id="{F7A51008-0624-CE3C-5E53-DB7B75A50E9F}"/>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048B9F1C-94EC-E85A-CE45-FDFBBA2B41FA}"/>
              </a:ext>
            </a:extLst>
          </p:cNvPr>
          <p:cNvSpPr>
            <a:spLocks noGrp="1"/>
          </p:cNvSpPr>
          <p:nvPr>
            <p:ph type="sldNum" sz="quarter" idx="12"/>
          </p:nvPr>
        </p:nvSpPr>
        <p:spPr/>
        <p:txBody>
          <a:bodyPr/>
          <a:lstStyle/>
          <a:p>
            <a:fld id="{39CAEBFF-9582-46CD-9215-6E075B5DF981}" type="slidenum">
              <a:rPr lang="en-GB" smtClean="0"/>
              <a:t>13</a:t>
            </a:fld>
            <a:endParaRPr lang="en-GB"/>
          </a:p>
        </p:txBody>
      </p:sp>
      <p:pic>
        <p:nvPicPr>
          <p:cNvPr id="5122" name="Picture 2">
            <a:extLst>
              <a:ext uri="{FF2B5EF4-FFF2-40B4-BE49-F238E27FC236}">
                <a16:creationId xmlns:a16="http://schemas.microsoft.com/office/drawing/2014/main" id="{E202A7A3-7C68-712B-2B49-18A524E86E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66970" y="0"/>
            <a:ext cx="1325030" cy="196947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6DE14B7-10C2-2ABB-EE94-8E04C2AC9FB7}"/>
              </a:ext>
            </a:extLst>
          </p:cNvPr>
          <p:cNvSpPr txBox="1"/>
          <p:nvPr/>
        </p:nvSpPr>
        <p:spPr>
          <a:xfrm>
            <a:off x="9507596" y="1692478"/>
            <a:ext cx="1642906" cy="276999"/>
          </a:xfrm>
          <a:prstGeom prst="rect">
            <a:avLst/>
          </a:prstGeom>
          <a:noFill/>
        </p:spPr>
        <p:txBody>
          <a:bodyPr wrap="square">
            <a:spAutoFit/>
          </a:bodyPr>
          <a:lstStyle/>
          <a:p>
            <a:r>
              <a:rPr lang="en-GB" sz="1200" b="0" i="0" dirty="0">
                <a:solidFill>
                  <a:srgbClr val="202122"/>
                </a:solidFill>
                <a:effectLst/>
              </a:rPr>
              <a:t>Otto von Bismarck</a:t>
            </a:r>
            <a:endParaRPr lang="en-GB" sz="1200" dirty="0"/>
          </a:p>
        </p:txBody>
      </p:sp>
      <p:graphicFrame>
        <p:nvGraphicFramePr>
          <p:cNvPr id="15" name="Diagram 14">
            <a:extLst>
              <a:ext uri="{FF2B5EF4-FFF2-40B4-BE49-F238E27FC236}">
                <a16:creationId xmlns:a16="http://schemas.microsoft.com/office/drawing/2014/main" id="{2606466F-18E5-0897-5F43-FC610FFB4740}"/>
              </a:ext>
            </a:extLst>
          </p:cNvPr>
          <p:cNvGraphicFramePr/>
          <p:nvPr>
            <p:extLst>
              <p:ext uri="{D42A27DB-BD31-4B8C-83A1-F6EECF244321}">
                <p14:modId xmlns:p14="http://schemas.microsoft.com/office/powerpoint/2010/main" val="3857682911"/>
              </p:ext>
            </p:extLst>
          </p:nvPr>
        </p:nvGraphicFramePr>
        <p:xfrm>
          <a:off x="-335924" y="1240916"/>
          <a:ext cx="12662040" cy="37347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1" name="TextBox 10">
            <a:extLst>
              <a:ext uri="{FF2B5EF4-FFF2-40B4-BE49-F238E27FC236}">
                <a16:creationId xmlns:a16="http://schemas.microsoft.com/office/drawing/2014/main" id="{2582DADA-3342-6E63-748B-5861D8D6BC71}"/>
              </a:ext>
            </a:extLst>
          </p:cNvPr>
          <p:cNvSpPr txBox="1"/>
          <p:nvPr/>
        </p:nvSpPr>
        <p:spPr>
          <a:xfrm>
            <a:off x="3858999" y="496370"/>
            <a:ext cx="3266792" cy="369332"/>
          </a:xfrm>
          <a:prstGeom prst="rect">
            <a:avLst/>
          </a:prstGeom>
          <a:solidFill>
            <a:srgbClr val="FFC000"/>
          </a:solidFill>
        </p:spPr>
        <p:txBody>
          <a:bodyPr wrap="none" rtlCol="0">
            <a:spAutoFit/>
          </a:bodyPr>
          <a:lstStyle/>
          <a:p>
            <a:r>
              <a:rPr lang="en-GB" dirty="0"/>
              <a:t>Social Health Insurance Model </a:t>
            </a:r>
          </a:p>
        </p:txBody>
      </p:sp>
      <p:sp>
        <p:nvSpPr>
          <p:cNvPr id="12" name="TextBox 11">
            <a:extLst>
              <a:ext uri="{FF2B5EF4-FFF2-40B4-BE49-F238E27FC236}">
                <a16:creationId xmlns:a16="http://schemas.microsoft.com/office/drawing/2014/main" id="{3B0BC6A0-F42B-13AB-42C6-EFCE2F31423A}"/>
              </a:ext>
            </a:extLst>
          </p:cNvPr>
          <p:cNvSpPr txBox="1"/>
          <p:nvPr/>
        </p:nvSpPr>
        <p:spPr>
          <a:xfrm>
            <a:off x="3858999" y="938571"/>
            <a:ext cx="4272195" cy="369332"/>
          </a:xfrm>
          <a:prstGeom prst="rect">
            <a:avLst/>
          </a:prstGeom>
          <a:solidFill>
            <a:srgbClr val="FFC000"/>
          </a:solidFill>
        </p:spPr>
        <p:txBody>
          <a:bodyPr wrap="none" rtlCol="0">
            <a:spAutoFit/>
          </a:bodyPr>
          <a:lstStyle/>
          <a:p>
            <a:r>
              <a:rPr lang="en-GB" dirty="0"/>
              <a:t>1883 – Foundation of the Bismarck Model</a:t>
            </a:r>
          </a:p>
        </p:txBody>
      </p:sp>
      <p:pic>
        <p:nvPicPr>
          <p:cNvPr id="13" name="Picture 12" descr="A black and yellow logo&#10;&#10;Description automatically generated">
            <a:extLst>
              <a:ext uri="{FF2B5EF4-FFF2-40B4-BE49-F238E27FC236}">
                <a16:creationId xmlns:a16="http://schemas.microsoft.com/office/drawing/2014/main" id="{BA5B7CD7-5295-80B1-A08E-5E955CF2BBF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4" name="TextBox 13">
            <a:extLst>
              <a:ext uri="{FF2B5EF4-FFF2-40B4-BE49-F238E27FC236}">
                <a16:creationId xmlns:a16="http://schemas.microsoft.com/office/drawing/2014/main" id="{9DDD5EEE-4B40-859A-69D0-8A98E8B8F8C9}"/>
              </a:ext>
            </a:extLst>
          </p:cNvPr>
          <p:cNvSpPr txBox="1"/>
          <p:nvPr/>
        </p:nvSpPr>
        <p:spPr>
          <a:xfrm>
            <a:off x="0" y="1457422"/>
            <a:ext cx="2689326" cy="523220"/>
          </a:xfrm>
          <a:prstGeom prst="rect">
            <a:avLst/>
          </a:prstGeom>
          <a:noFill/>
        </p:spPr>
        <p:txBody>
          <a:bodyPr wrap="none" rtlCol="0">
            <a:spAutoFit/>
          </a:bodyPr>
          <a:lstStyle/>
          <a:p>
            <a:r>
              <a:rPr lang="en-GB" sz="2800" b="1" dirty="0"/>
              <a:t>Core principles</a:t>
            </a:r>
          </a:p>
        </p:txBody>
      </p:sp>
      <p:cxnSp>
        <p:nvCxnSpPr>
          <p:cNvPr id="17" name="Straight Arrow Connector 16">
            <a:extLst>
              <a:ext uri="{FF2B5EF4-FFF2-40B4-BE49-F238E27FC236}">
                <a16:creationId xmlns:a16="http://schemas.microsoft.com/office/drawing/2014/main" id="{F8E62B3E-8789-D952-D987-5D1ED2EB7AF8}"/>
              </a:ext>
            </a:extLst>
          </p:cNvPr>
          <p:cNvCxnSpPr/>
          <p:nvPr/>
        </p:nvCxnSpPr>
        <p:spPr>
          <a:xfrm>
            <a:off x="2866678" y="3601997"/>
            <a:ext cx="0" cy="975359"/>
          </a:xfrm>
          <a:prstGeom prst="straightConnector1">
            <a:avLst/>
          </a:prstGeom>
          <a:ln>
            <a:solidFill>
              <a:schemeClr val="accent2">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9D816DB6-8D4A-2DBC-7C49-E2776F7580B5}"/>
              </a:ext>
            </a:extLst>
          </p:cNvPr>
          <p:cNvCxnSpPr/>
          <p:nvPr/>
        </p:nvCxnSpPr>
        <p:spPr>
          <a:xfrm>
            <a:off x="5156646" y="3601997"/>
            <a:ext cx="0" cy="975359"/>
          </a:xfrm>
          <a:prstGeom prst="straightConnector1">
            <a:avLst/>
          </a:prstGeom>
          <a:ln>
            <a:solidFill>
              <a:schemeClr val="accent2">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B21821F7-B8E6-C04D-927B-B5069FF5483D}"/>
              </a:ext>
            </a:extLst>
          </p:cNvPr>
          <p:cNvCxnSpPr/>
          <p:nvPr/>
        </p:nvCxnSpPr>
        <p:spPr>
          <a:xfrm>
            <a:off x="7469442" y="3601996"/>
            <a:ext cx="0" cy="975359"/>
          </a:xfrm>
          <a:prstGeom prst="straightConnector1">
            <a:avLst/>
          </a:prstGeom>
          <a:ln>
            <a:solidFill>
              <a:schemeClr val="accent2">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24592D99-B3EE-E668-C267-4E1251EFBFC7}"/>
              </a:ext>
            </a:extLst>
          </p:cNvPr>
          <p:cNvCxnSpPr/>
          <p:nvPr/>
        </p:nvCxnSpPr>
        <p:spPr>
          <a:xfrm>
            <a:off x="9507596" y="3610169"/>
            <a:ext cx="0" cy="975359"/>
          </a:xfrm>
          <a:prstGeom prst="straightConnector1">
            <a:avLst/>
          </a:prstGeom>
          <a:ln>
            <a:solidFill>
              <a:schemeClr val="accent2">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14A331E-0315-76AA-42D0-F4C15795E0DF}"/>
              </a:ext>
            </a:extLst>
          </p:cNvPr>
          <p:cNvSpPr txBox="1"/>
          <p:nvPr/>
        </p:nvSpPr>
        <p:spPr>
          <a:xfrm>
            <a:off x="912684" y="4585528"/>
            <a:ext cx="2689326" cy="1600438"/>
          </a:xfrm>
          <a:prstGeom prst="rect">
            <a:avLst/>
          </a:prstGeom>
          <a:noFill/>
          <a:ln>
            <a:solidFill>
              <a:schemeClr val="tx1"/>
            </a:solidFill>
            <a:prstDash val="dash"/>
          </a:ln>
        </p:spPr>
        <p:txBody>
          <a:bodyPr wrap="square" rtlCol="0">
            <a:spAutoFit/>
          </a:bodyPr>
          <a:lstStyle/>
          <a:p>
            <a:r>
              <a:rPr lang="en-GB" sz="1400" dirty="0">
                <a:effectLst/>
                <a:ea typeface="DengXian" panose="02010600030101010101" pitchFamily="2" charset="-122"/>
                <a:cs typeface="Arial" panose="020B0604020202020204" pitchFamily="34" charset="0"/>
              </a:rPr>
              <a:t>Every citizen and resident is required to enrol in a health insurance plan eliminating gaps in coverage due to income or employment status. This promotes social solidarity and collective risk sharing. </a:t>
            </a:r>
            <a:endParaRPr lang="en-GB" sz="1400" dirty="0"/>
          </a:p>
        </p:txBody>
      </p:sp>
      <p:sp>
        <p:nvSpPr>
          <p:cNvPr id="22" name="TextBox 21">
            <a:extLst>
              <a:ext uri="{FF2B5EF4-FFF2-40B4-BE49-F238E27FC236}">
                <a16:creationId xmlns:a16="http://schemas.microsoft.com/office/drawing/2014/main" id="{1E7E44B8-D8F7-3EA0-76B1-AB47A01F65FF}"/>
              </a:ext>
            </a:extLst>
          </p:cNvPr>
          <p:cNvSpPr txBox="1"/>
          <p:nvPr/>
        </p:nvSpPr>
        <p:spPr>
          <a:xfrm>
            <a:off x="3656608" y="4585528"/>
            <a:ext cx="2583428" cy="1600438"/>
          </a:xfrm>
          <a:prstGeom prst="rect">
            <a:avLst/>
          </a:prstGeom>
          <a:noFill/>
          <a:ln>
            <a:solidFill>
              <a:schemeClr val="tx1"/>
            </a:solidFill>
            <a:prstDash val="dash"/>
          </a:ln>
        </p:spPr>
        <p:txBody>
          <a:bodyPr wrap="square" rtlCol="0">
            <a:spAutoFit/>
          </a:bodyPr>
          <a:lstStyle/>
          <a:p>
            <a:pPr lvl="0"/>
            <a:r>
              <a:rPr lang="en-GB" sz="1400" dirty="0"/>
              <a:t>Both, employers and employees contribute a fixed percentage of their salary towards health insurance premiums creating a sustainable funding mechanisms. </a:t>
            </a:r>
          </a:p>
        </p:txBody>
      </p:sp>
      <p:sp>
        <p:nvSpPr>
          <p:cNvPr id="23" name="TextBox 22">
            <a:extLst>
              <a:ext uri="{FF2B5EF4-FFF2-40B4-BE49-F238E27FC236}">
                <a16:creationId xmlns:a16="http://schemas.microsoft.com/office/drawing/2014/main" id="{5EB408E4-F323-B6FD-CBCF-9C5A6C969D4E}"/>
              </a:ext>
            </a:extLst>
          </p:cNvPr>
          <p:cNvSpPr txBox="1"/>
          <p:nvPr/>
        </p:nvSpPr>
        <p:spPr>
          <a:xfrm>
            <a:off x="6294634" y="4577355"/>
            <a:ext cx="2583426" cy="1600438"/>
          </a:xfrm>
          <a:prstGeom prst="rect">
            <a:avLst/>
          </a:prstGeom>
          <a:noFill/>
          <a:ln>
            <a:solidFill>
              <a:schemeClr val="tx1"/>
            </a:solidFill>
            <a:prstDash val="dash"/>
          </a:ln>
        </p:spPr>
        <p:txBody>
          <a:bodyPr wrap="square" rtlCol="0">
            <a:spAutoFit/>
          </a:bodyPr>
          <a:lstStyle/>
          <a:p>
            <a:pPr lvl="0"/>
            <a:r>
              <a:rPr lang="en-GB" sz="1400" dirty="0"/>
              <a:t>The healthcare system relies on a network of private insurance funds often referred to as “SICKNESS FUNDS” which compete for members and negotiate for healthcare services with providers.</a:t>
            </a:r>
            <a:endParaRPr lang="en-GB" sz="1100" dirty="0"/>
          </a:p>
        </p:txBody>
      </p:sp>
      <p:sp>
        <p:nvSpPr>
          <p:cNvPr id="24" name="TextBox 23">
            <a:extLst>
              <a:ext uri="{FF2B5EF4-FFF2-40B4-BE49-F238E27FC236}">
                <a16:creationId xmlns:a16="http://schemas.microsoft.com/office/drawing/2014/main" id="{800092D7-0550-EFA1-0633-601BB8A61002}"/>
              </a:ext>
            </a:extLst>
          </p:cNvPr>
          <p:cNvSpPr txBox="1"/>
          <p:nvPr/>
        </p:nvSpPr>
        <p:spPr>
          <a:xfrm>
            <a:off x="8932658" y="4577355"/>
            <a:ext cx="2583426" cy="1600438"/>
          </a:xfrm>
          <a:prstGeom prst="rect">
            <a:avLst/>
          </a:prstGeom>
          <a:noFill/>
          <a:ln>
            <a:solidFill>
              <a:schemeClr val="tx1"/>
            </a:solidFill>
            <a:prstDash val="dash"/>
          </a:ln>
        </p:spPr>
        <p:txBody>
          <a:bodyPr wrap="square" rtlCol="0">
            <a:spAutoFit/>
          </a:bodyPr>
          <a:lstStyle/>
          <a:p>
            <a:pPr lvl="0"/>
            <a:r>
              <a:rPr lang="en-GB" sz="1400" dirty="0"/>
              <a:t>The government plays a regulatory role setting minimum standards for coverage using the financial credit of the fund and overseeing the overall system.</a:t>
            </a:r>
          </a:p>
          <a:p>
            <a:pPr lvl="0"/>
            <a:r>
              <a:rPr lang="en-GB" sz="1400" dirty="0"/>
              <a:t> </a:t>
            </a:r>
          </a:p>
        </p:txBody>
      </p:sp>
    </p:spTree>
    <p:extLst>
      <p:ext uri="{BB962C8B-B14F-4D97-AF65-F5344CB8AC3E}">
        <p14:creationId xmlns:p14="http://schemas.microsoft.com/office/powerpoint/2010/main" val="13880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7" descr="A flag with a red yellow and black stripe&#10;&#10;Description automatically generated">
            <a:extLst>
              <a:ext uri="{FF2B5EF4-FFF2-40B4-BE49-F238E27FC236}">
                <a16:creationId xmlns:a16="http://schemas.microsoft.com/office/drawing/2014/main" id="{E76C4F1D-A03B-CAE2-8CDA-F57EC2F56B2D}"/>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1"/>
            <a:ext cx="3476730" cy="1363664"/>
          </a:xfrm>
        </p:spPr>
      </p:pic>
      <p:sp>
        <p:nvSpPr>
          <p:cNvPr id="2" name="Title 1">
            <a:extLst>
              <a:ext uri="{FF2B5EF4-FFF2-40B4-BE49-F238E27FC236}">
                <a16:creationId xmlns:a16="http://schemas.microsoft.com/office/drawing/2014/main" id="{2B0B4E33-D1BB-78AB-F8C1-623B7F3985A0}"/>
              </a:ext>
            </a:extLst>
          </p:cNvPr>
          <p:cNvSpPr>
            <a:spLocks noGrp="1"/>
          </p:cNvSpPr>
          <p:nvPr>
            <p:ph type="title"/>
          </p:nvPr>
        </p:nvSpPr>
        <p:spPr>
          <a:xfrm>
            <a:off x="0" y="62206"/>
            <a:ext cx="4038600" cy="1325563"/>
          </a:xfrm>
        </p:spPr>
        <p:txBody>
          <a:bodyPr>
            <a:normAutofit/>
          </a:bodyPr>
          <a:lstStyle/>
          <a:p>
            <a:r>
              <a:rPr lang="en-GB" sz="3600" b="1" dirty="0"/>
              <a:t>Bismarck Model </a:t>
            </a:r>
          </a:p>
        </p:txBody>
      </p:sp>
      <p:sp>
        <p:nvSpPr>
          <p:cNvPr id="4" name="Footer Placeholder 3">
            <a:extLst>
              <a:ext uri="{FF2B5EF4-FFF2-40B4-BE49-F238E27FC236}">
                <a16:creationId xmlns:a16="http://schemas.microsoft.com/office/drawing/2014/main" id="{98BB649F-878A-8775-AF8A-A982366B4DA4}"/>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613EE0F7-C22E-B2F4-5EF4-B2A4B7A14BA1}"/>
              </a:ext>
            </a:extLst>
          </p:cNvPr>
          <p:cNvSpPr>
            <a:spLocks noGrp="1"/>
          </p:cNvSpPr>
          <p:nvPr>
            <p:ph type="sldNum" sz="quarter" idx="12"/>
          </p:nvPr>
        </p:nvSpPr>
        <p:spPr/>
        <p:txBody>
          <a:bodyPr/>
          <a:lstStyle/>
          <a:p>
            <a:fld id="{39CAEBFF-9582-46CD-9215-6E075B5DF981}" type="slidenum">
              <a:rPr lang="en-GB" smtClean="0"/>
              <a:t>14</a:t>
            </a:fld>
            <a:endParaRPr lang="en-GB"/>
          </a:p>
        </p:txBody>
      </p:sp>
      <p:sp>
        <p:nvSpPr>
          <p:cNvPr id="7" name="TextBox 6">
            <a:extLst>
              <a:ext uri="{FF2B5EF4-FFF2-40B4-BE49-F238E27FC236}">
                <a16:creationId xmlns:a16="http://schemas.microsoft.com/office/drawing/2014/main" id="{FEAC6DA2-D1C6-DC2C-207B-8BF47BD7E4D8}"/>
              </a:ext>
            </a:extLst>
          </p:cNvPr>
          <p:cNvSpPr txBox="1"/>
          <p:nvPr/>
        </p:nvSpPr>
        <p:spPr>
          <a:xfrm>
            <a:off x="8958049" y="136525"/>
            <a:ext cx="2869953" cy="646331"/>
          </a:xfrm>
          <a:prstGeom prst="rect">
            <a:avLst/>
          </a:prstGeom>
          <a:noFill/>
        </p:spPr>
        <p:txBody>
          <a:bodyPr wrap="none" rtlCol="0">
            <a:spAutoFit/>
          </a:bodyPr>
          <a:lstStyle/>
          <a:p>
            <a:r>
              <a:rPr lang="en-GB" sz="3600" b="1" dirty="0"/>
              <a:t>How it works</a:t>
            </a:r>
          </a:p>
        </p:txBody>
      </p:sp>
      <p:pic>
        <p:nvPicPr>
          <p:cNvPr id="8" name="Picture 7" descr="A black and yellow logo&#10;&#10;Description automatically generated">
            <a:extLst>
              <a:ext uri="{FF2B5EF4-FFF2-40B4-BE49-F238E27FC236}">
                <a16:creationId xmlns:a16="http://schemas.microsoft.com/office/drawing/2014/main" id="{60A445B6-7D5B-2284-B076-2B8A853F3E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70575"/>
            <a:ext cx="1165884" cy="647713"/>
          </a:xfrm>
          <a:prstGeom prst="rect">
            <a:avLst/>
          </a:prstGeom>
        </p:spPr>
      </p:pic>
      <p:graphicFrame>
        <p:nvGraphicFramePr>
          <p:cNvPr id="9" name="Diagram 8">
            <a:extLst>
              <a:ext uri="{FF2B5EF4-FFF2-40B4-BE49-F238E27FC236}">
                <a16:creationId xmlns:a16="http://schemas.microsoft.com/office/drawing/2014/main" id="{B636E5F9-3A86-FD61-41D6-31AF4E822C34}"/>
              </a:ext>
            </a:extLst>
          </p:cNvPr>
          <p:cNvGraphicFramePr/>
          <p:nvPr>
            <p:extLst>
              <p:ext uri="{D42A27DB-BD31-4B8C-83A1-F6EECF244321}">
                <p14:modId xmlns:p14="http://schemas.microsoft.com/office/powerpoint/2010/main" val="3993005985"/>
              </p:ext>
            </p:extLst>
          </p:nvPr>
        </p:nvGraphicFramePr>
        <p:xfrm>
          <a:off x="89988" y="1195864"/>
          <a:ext cx="12102011"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37181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F6B6F-E98A-5633-1CD9-D9E89D913530}"/>
              </a:ext>
            </a:extLst>
          </p:cNvPr>
          <p:cNvSpPr>
            <a:spLocks noGrp="1"/>
          </p:cNvSpPr>
          <p:nvPr>
            <p:ph type="title"/>
          </p:nvPr>
        </p:nvSpPr>
        <p:spPr>
          <a:xfrm>
            <a:off x="7455876" y="18255"/>
            <a:ext cx="4736123" cy="775565"/>
          </a:xfrm>
        </p:spPr>
        <p:txBody>
          <a:bodyPr>
            <a:normAutofit/>
          </a:bodyPr>
          <a:lstStyle/>
          <a:p>
            <a:r>
              <a:rPr lang="en-GB" sz="3600" b="1" dirty="0"/>
              <a:t>Strengths &amp; Challenges</a:t>
            </a:r>
          </a:p>
        </p:txBody>
      </p:sp>
      <p:sp>
        <p:nvSpPr>
          <p:cNvPr id="4" name="Footer Placeholder 3">
            <a:extLst>
              <a:ext uri="{FF2B5EF4-FFF2-40B4-BE49-F238E27FC236}">
                <a16:creationId xmlns:a16="http://schemas.microsoft.com/office/drawing/2014/main" id="{72FE9C69-8EF7-5775-2017-35585DE9B36F}"/>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13DA36C9-694D-BCCC-111D-48426CD3541C}"/>
              </a:ext>
            </a:extLst>
          </p:cNvPr>
          <p:cNvSpPr>
            <a:spLocks noGrp="1"/>
          </p:cNvSpPr>
          <p:nvPr>
            <p:ph type="sldNum" sz="quarter" idx="12"/>
          </p:nvPr>
        </p:nvSpPr>
        <p:spPr/>
        <p:txBody>
          <a:bodyPr/>
          <a:lstStyle/>
          <a:p>
            <a:fld id="{39CAEBFF-9582-46CD-9215-6E075B5DF981}" type="slidenum">
              <a:rPr lang="en-GB" smtClean="0"/>
              <a:t>15</a:t>
            </a:fld>
            <a:endParaRPr lang="en-GB"/>
          </a:p>
        </p:txBody>
      </p:sp>
      <p:pic>
        <p:nvPicPr>
          <p:cNvPr id="6" name="Content Placeholder 7" descr="A flag with a red yellow and black stripe&#10;&#10;Description automatically generated">
            <a:extLst>
              <a:ext uri="{FF2B5EF4-FFF2-40B4-BE49-F238E27FC236}">
                <a16:creationId xmlns:a16="http://schemas.microsoft.com/office/drawing/2014/main" id="{8BF6F2C4-440A-D22A-A3FB-F8AAB0E056F5}"/>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1"/>
            <a:ext cx="3476730" cy="1363664"/>
          </a:xfrm>
          <a:prstGeom prst="rect">
            <a:avLst/>
          </a:prstGeom>
        </p:spPr>
      </p:pic>
      <p:sp>
        <p:nvSpPr>
          <p:cNvPr id="7" name="Title 1">
            <a:extLst>
              <a:ext uri="{FF2B5EF4-FFF2-40B4-BE49-F238E27FC236}">
                <a16:creationId xmlns:a16="http://schemas.microsoft.com/office/drawing/2014/main" id="{059EE515-1286-591C-0010-8F1350680359}"/>
              </a:ext>
            </a:extLst>
          </p:cNvPr>
          <p:cNvSpPr txBox="1">
            <a:spLocks/>
          </p:cNvSpPr>
          <p:nvPr/>
        </p:nvSpPr>
        <p:spPr>
          <a:xfrm>
            <a:off x="0" y="62206"/>
            <a:ext cx="4038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t>Bismarck Model </a:t>
            </a:r>
          </a:p>
        </p:txBody>
      </p:sp>
      <p:graphicFrame>
        <p:nvGraphicFramePr>
          <p:cNvPr id="8" name="Diagram 7">
            <a:extLst>
              <a:ext uri="{FF2B5EF4-FFF2-40B4-BE49-F238E27FC236}">
                <a16:creationId xmlns:a16="http://schemas.microsoft.com/office/drawing/2014/main" id="{79F48A55-771F-DB17-8324-01362E53D67B}"/>
              </a:ext>
            </a:extLst>
          </p:cNvPr>
          <p:cNvGraphicFramePr/>
          <p:nvPr>
            <p:extLst>
              <p:ext uri="{D42A27DB-BD31-4B8C-83A1-F6EECF244321}">
                <p14:modId xmlns:p14="http://schemas.microsoft.com/office/powerpoint/2010/main" val="1127201372"/>
              </p:ext>
            </p:extLst>
          </p:nvPr>
        </p:nvGraphicFramePr>
        <p:xfrm>
          <a:off x="4917597" y="1360754"/>
          <a:ext cx="8128000" cy="4907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4" name="Picture 2" descr="The German Central Health Fund—Recent developments in health care financing  in Germany - ScienceDirect">
            <a:extLst>
              <a:ext uri="{FF2B5EF4-FFF2-40B4-BE49-F238E27FC236}">
                <a16:creationId xmlns:a16="http://schemas.microsoft.com/office/drawing/2014/main" id="{7B3879E4-5E37-A518-B8D5-79CF33BFF22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0594" y="2285173"/>
            <a:ext cx="5326096" cy="305898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black and yellow logo&#10;&#10;Description automatically generated">
            <a:extLst>
              <a:ext uri="{FF2B5EF4-FFF2-40B4-BE49-F238E27FC236}">
                <a16:creationId xmlns:a16="http://schemas.microsoft.com/office/drawing/2014/main" id="{D067044A-CACB-D6DD-6C5C-0EB15381BFE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3663057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Bismarck Model - A Different Approach to Healthcare">
            <a:hlinkClick r:id="" action="ppaction://media"/>
            <a:extLst>
              <a:ext uri="{FF2B5EF4-FFF2-40B4-BE49-F238E27FC236}">
                <a16:creationId xmlns:a16="http://schemas.microsoft.com/office/drawing/2014/main" id="{5D83CE26-EC25-83AE-DB17-FFFC44EC3738}"/>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4" name="Footer Placeholder 3">
            <a:extLst>
              <a:ext uri="{FF2B5EF4-FFF2-40B4-BE49-F238E27FC236}">
                <a16:creationId xmlns:a16="http://schemas.microsoft.com/office/drawing/2014/main" id="{6633DFD4-C029-9A06-AA22-BAAE33F3CE7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5C0CBC51-30C9-BA15-E3CF-5ADBCA7441FE}"/>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39CAEBFF-9582-46CD-9215-6E075B5DF981}" type="slidenum">
              <a:rPr lang="en-US" smtClean="0">
                <a:solidFill>
                  <a:schemeClr val="tx1">
                    <a:tint val="75000"/>
                  </a:schemeClr>
                </a:solidFill>
              </a:rPr>
              <a:pPr>
                <a:spcAft>
                  <a:spcPts val="600"/>
                </a:spcAft>
              </a:pPr>
              <a:t>16</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E09C96C4-1E4E-4DA7-CB4D-03FE02E921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149756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map of the world with red countries/regions&#10;&#10;Description automatically generated">
            <a:extLst>
              <a:ext uri="{FF2B5EF4-FFF2-40B4-BE49-F238E27FC236}">
                <a16:creationId xmlns:a16="http://schemas.microsoft.com/office/drawing/2014/main" id="{AE6225B7-24CF-EA0D-B3B6-20B71DD48697}"/>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795"/>
          <a:stretch/>
        </p:blipFill>
        <p:spPr>
          <a:xfrm>
            <a:off x="0" y="0"/>
            <a:ext cx="4240404" cy="1296237"/>
          </a:xfrm>
          <a:prstGeom prst="rect">
            <a:avLst/>
          </a:prstGeom>
        </p:spPr>
      </p:pic>
      <p:sp>
        <p:nvSpPr>
          <p:cNvPr id="2" name="Title 1">
            <a:extLst>
              <a:ext uri="{FF2B5EF4-FFF2-40B4-BE49-F238E27FC236}">
                <a16:creationId xmlns:a16="http://schemas.microsoft.com/office/drawing/2014/main" id="{FA98BBB0-919A-8232-4A7E-00EC12085178}"/>
              </a:ext>
            </a:extLst>
          </p:cNvPr>
          <p:cNvSpPr>
            <a:spLocks noGrp="1"/>
          </p:cNvSpPr>
          <p:nvPr>
            <p:ph type="title"/>
          </p:nvPr>
        </p:nvSpPr>
        <p:spPr>
          <a:xfrm>
            <a:off x="0" y="281353"/>
            <a:ext cx="4451420" cy="733530"/>
          </a:xfrm>
        </p:spPr>
        <p:txBody>
          <a:bodyPr>
            <a:normAutofit/>
          </a:bodyPr>
          <a:lstStyle/>
          <a:p>
            <a:r>
              <a:rPr lang="en-GB" sz="3600" b="1" dirty="0"/>
              <a:t>Out-of-pocket model</a:t>
            </a:r>
          </a:p>
        </p:txBody>
      </p:sp>
      <p:sp>
        <p:nvSpPr>
          <p:cNvPr id="4" name="Footer Placeholder 3">
            <a:extLst>
              <a:ext uri="{FF2B5EF4-FFF2-40B4-BE49-F238E27FC236}">
                <a16:creationId xmlns:a16="http://schemas.microsoft.com/office/drawing/2014/main" id="{998348F1-C972-3235-8514-F46BDE49CF27}"/>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D7CF721E-E021-ED60-DC46-B05C827DF72A}"/>
              </a:ext>
            </a:extLst>
          </p:cNvPr>
          <p:cNvSpPr>
            <a:spLocks noGrp="1"/>
          </p:cNvSpPr>
          <p:nvPr>
            <p:ph type="sldNum" sz="quarter" idx="12"/>
          </p:nvPr>
        </p:nvSpPr>
        <p:spPr/>
        <p:txBody>
          <a:bodyPr/>
          <a:lstStyle/>
          <a:p>
            <a:fld id="{39CAEBFF-9582-46CD-9215-6E075B5DF981}" type="slidenum">
              <a:rPr lang="en-GB" smtClean="0"/>
              <a:t>17</a:t>
            </a:fld>
            <a:endParaRPr lang="en-GB"/>
          </a:p>
        </p:txBody>
      </p:sp>
      <p:pic>
        <p:nvPicPr>
          <p:cNvPr id="8" name="Picture 7" descr="A black and yellow logo&#10;&#10;Description automatically generated">
            <a:extLst>
              <a:ext uri="{FF2B5EF4-FFF2-40B4-BE49-F238E27FC236}">
                <a16:creationId xmlns:a16="http://schemas.microsoft.com/office/drawing/2014/main" id="{3B56FA6C-E477-DD06-FDC3-C02C9301BF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9" name="TextBox 8">
            <a:extLst>
              <a:ext uri="{FF2B5EF4-FFF2-40B4-BE49-F238E27FC236}">
                <a16:creationId xmlns:a16="http://schemas.microsoft.com/office/drawing/2014/main" id="{37FE99D0-8946-C134-CDE3-331C0CC2EDF7}"/>
              </a:ext>
            </a:extLst>
          </p:cNvPr>
          <p:cNvSpPr txBox="1"/>
          <p:nvPr/>
        </p:nvSpPr>
        <p:spPr>
          <a:xfrm>
            <a:off x="8732530" y="355730"/>
            <a:ext cx="2499339" cy="584775"/>
          </a:xfrm>
          <a:prstGeom prst="rect">
            <a:avLst/>
          </a:prstGeom>
          <a:noFill/>
        </p:spPr>
        <p:txBody>
          <a:bodyPr wrap="none" rtlCol="0">
            <a:spAutoFit/>
          </a:bodyPr>
          <a:lstStyle/>
          <a:p>
            <a:r>
              <a:rPr lang="en-GB" sz="3200" b="1" dirty="0"/>
              <a:t>Key features</a:t>
            </a:r>
          </a:p>
        </p:txBody>
      </p:sp>
      <p:grpSp>
        <p:nvGrpSpPr>
          <p:cNvPr id="13" name="Group 12">
            <a:extLst>
              <a:ext uri="{FF2B5EF4-FFF2-40B4-BE49-F238E27FC236}">
                <a16:creationId xmlns:a16="http://schemas.microsoft.com/office/drawing/2014/main" id="{99E334BC-2062-BAFA-B9ED-A4C7B69BF48E}"/>
              </a:ext>
            </a:extLst>
          </p:cNvPr>
          <p:cNvGrpSpPr/>
          <p:nvPr/>
        </p:nvGrpSpPr>
        <p:grpSpPr>
          <a:xfrm>
            <a:off x="12700" y="866127"/>
            <a:ext cx="12183487" cy="5418667"/>
            <a:chOff x="12700" y="866127"/>
            <a:chExt cx="12183487" cy="5418667"/>
          </a:xfrm>
        </p:grpSpPr>
        <p:sp>
          <p:nvSpPr>
            <p:cNvPr id="14" name="Freeform: Shape 13">
              <a:extLst>
                <a:ext uri="{FF2B5EF4-FFF2-40B4-BE49-F238E27FC236}">
                  <a16:creationId xmlns:a16="http://schemas.microsoft.com/office/drawing/2014/main" id="{3929CE8C-2333-4D60-2823-A69D0B269C91}"/>
                </a:ext>
              </a:extLst>
            </p:cNvPr>
            <p:cNvSpPr/>
            <p:nvPr/>
          </p:nvSpPr>
          <p:spPr>
            <a:xfrm>
              <a:off x="5657224" y="866127"/>
              <a:ext cx="1959400" cy="2005435"/>
            </a:xfrm>
            <a:custGeom>
              <a:avLst/>
              <a:gdLst>
                <a:gd name="connsiteX0" fmla="*/ 0 w 2005434"/>
                <a:gd name="connsiteY0" fmla="*/ 979700 h 1959399"/>
                <a:gd name="connsiteX1" fmla="*/ 489850 w 2005434"/>
                <a:gd name="connsiteY1" fmla="*/ 0 h 1959399"/>
                <a:gd name="connsiteX2" fmla="*/ 1515584 w 2005434"/>
                <a:gd name="connsiteY2" fmla="*/ 0 h 1959399"/>
                <a:gd name="connsiteX3" fmla="*/ 2005434 w 2005434"/>
                <a:gd name="connsiteY3" fmla="*/ 979700 h 1959399"/>
                <a:gd name="connsiteX4" fmla="*/ 1515584 w 2005434"/>
                <a:gd name="connsiteY4" fmla="*/ 1959399 h 1959399"/>
                <a:gd name="connsiteX5" fmla="*/ 489850 w 2005434"/>
                <a:gd name="connsiteY5" fmla="*/ 1959399 h 1959399"/>
                <a:gd name="connsiteX6" fmla="*/ 0 w 2005434"/>
                <a:gd name="connsiteY6" fmla="*/ 979700 h 195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1959399">
                  <a:moveTo>
                    <a:pt x="1002716" y="0"/>
                  </a:moveTo>
                  <a:lnTo>
                    <a:pt x="2005433" y="478606"/>
                  </a:lnTo>
                  <a:lnTo>
                    <a:pt x="2005433" y="1480793"/>
                  </a:lnTo>
                  <a:lnTo>
                    <a:pt x="1002716" y="1959399"/>
                  </a:lnTo>
                  <a:lnTo>
                    <a:pt x="1" y="1480793"/>
                  </a:lnTo>
                  <a:lnTo>
                    <a:pt x="1" y="478606"/>
                  </a:lnTo>
                  <a:lnTo>
                    <a:pt x="1002716"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1398" tIns="398984" rIns="391399" bIns="398983" numCol="1" spcCol="1270" anchor="ctr" anchorCtr="0">
              <a:noAutofit/>
            </a:bodyPr>
            <a:lstStyle/>
            <a:p>
              <a:pPr marL="0" lvl="0" indent="0" algn="ctr" defTabSz="800100">
                <a:lnSpc>
                  <a:spcPct val="90000"/>
                </a:lnSpc>
                <a:spcBef>
                  <a:spcPct val="0"/>
                </a:spcBef>
                <a:spcAft>
                  <a:spcPct val="35000"/>
                </a:spcAft>
                <a:buNone/>
              </a:pPr>
              <a:r>
                <a:rPr lang="en-GB" sz="1800" kern="1200" dirty="0"/>
                <a:t>PERSONAL PAYMENT </a:t>
              </a:r>
            </a:p>
          </p:txBody>
        </p:sp>
        <p:sp>
          <p:nvSpPr>
            <p:cNvPr id="15" name="Freeform: Shape 14">
              <a:extLst>
                <a:ext uri="{FF2B5EF4-FFF2-40B4-BE49-F238E27FC236}">
                  <a16:creationId xmlns:a16="http://schemas.microsoft.com/office/drawing/2014/main" id="{8D608181-4775-1C05-E19D-00B50E0C13AE}"/>
                </a:ext>
              </a:extLst>
            </p:cNvPr>
            <p:cNvSpPr/>
            <p:nvPr/>
          </p:nvSpPr>
          <p:spPr>
            <a:xfrm>
              <a:off x="7305452" y="1251559"/>
              <a:ext cx="4886547" cy="1203260"/>
            </a:xfrm>
            <a:custGeom>
              <a:avLst/>
              <a:gdLst>
                <a:gd name="connsiteX0" fmla="*/ 0 w 4886547"/>
                <a:gd name="connsiteY0" fmla="*/ 0 h 1203260"/>
                <a:gd name="connsiteX1" fmla="*/ 4886547 w 4886547"/>
                <a:gd name="connsiteY1" fmla="*/ 0 h 1203260"/>
                <a:gd name="connsiteX2" fmla="*/ 4886547 w 4886547"/>
                <a:gd name="connsiteY2" fmla="*/ 1203260 h 1203260"/>
                <a:gd name="connsiteX3" fmla="*/ 0 w 4886547"/>
                <a:gd name="connsiteY3" fmla="*/ 1203260 h 1203260"/>
                <a:gd name="connsiteX4" fmla="*/ 0 w 4886547"/>
                <a:gd name="connsiteY4" fmla="*/ 0 h 1203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6547" h="1203260">
                  <a:moveTo>
                    <a:pt x="0" y="0"/>
                  </a:moveTo>
                  <a:lnTo>
                    <a:pt x="4886547" y="0"/>
                  </a:lnTo>
                  <a:lnTo>
                    <a:pt x="4886547" y="1203260"/>
                  </a:lnTo>
                  <a:lnTo>
                    <a:pt x="0" y="1203260"/>
                  </a:lnTo>
                  <a:lnTo>
                    <a:pt x="0" y="0"/>
                  </a:lnTo>
                  <a:close/>
                </a:path>
              </a:pathLst>
            </a:custGeom>
            <a:solidFill>
              <a:schemeClr val="accent2">
                <a:lumMod val="20000"/>
                <a:lumOff val="8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mj-lt"/>
                <a:buNone/>
              </a:pPr>
              <a:r>
                <a:rPr lang="en-GB" sz="1600" kern="1200" dirty="0"/>
                <a:t>Individuals pay for their medical treatment directly at the time of service, essentially using their own money without any pre-existing insurance coverage. This can be a heavy financial burden especially for those who are poor or sick. </a:t>
              </a:r>
            </a:p>
          </p:txBody>
        </p:sp>
        <p:sp>
          <p:nvSpPr>
            <p:cNvPr id="17" name="Freeform: Shape 16">
              <a:extLst>
                <a:ext uri="{FF2B5EF4-FFF2-40B4-BE49-F238E27FC236}">
                  <a16:creationId xmlns:a16="http://schemas.microsoft.com/office/drawing/2014/main" id="{83A5A70D-5815-15FA-3DD1-4CD95FC2D9AD}"/>
                </a:ext>
              </a:extLst>
            </p:cNvPr>
            <p:cNvSpPr/>
            <p:nvPr/>
          </p:nvSpPr>
          <p:spPr>
            <a:xfrm>
              <a:off x="4737814" y="2430227"/>
              <a:ext cx="1959399" cy="2005434"/>
            </a:xfrm>
            <a:custGeom>
              <a:avLst/>
              <a:gdLst>
                <a:gd name="connsiteX0" fmla="*/ 0 w 2005434"/>
                <a:gd name="connsiteY0" fmla="*/ 1081487 h 2162974"/>
                <a:gd name="connsiteX1" fmla="*/ 501359 w 2005434"/>
                <a:gd name="connsiteY1" fmla="*/ 1 h 2162974"/>
                <a:gd name="connsiteX2" fmla="*/ 1504076 w 2005434"/>
                <a:gd name="connsiteY2" fmla="*/ 1 h 2162974"/>
                <a:gd name="connsiteX3" fmla="*/ 2005434 w 2005434"/>
                <a:gd name="connsiteY3" fmla="*/ 1081487 h 2162974"/>
                <a:gd name="connsiteX4" fmla="*/ 1504076 w 2005434"/>
                <a:gd name="connsiteY4" fmla="*/ 2162973 h 2162974"/>
                <a:gd name="connsiteX5" fmla="*/ 501359 w 2005434"/>
                <a:gd name="connsiteY5" fmla="*/ 2162973 h 2162974"/>
                <a:gd name="connsiteX6" fmla="*/ 0 w 2005434"/>
                <a:gd name="connsiteY6" fmla="*/ 1081487 h 21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2162974">
                  <a:moveTo>
                    <a:pt x="1002717" y="1"/>
                  </a:moveTo>
                  <a:lnTo>
                    <a:pt x="2005433" y="540744"/>
                  </a:lnTo>
                  <a:lnTo>
                    <a:pt x="2005433" y="1622231"/>
                  </a:lnTo>
                  <a:lnTo>
                    <a:pt x="1002717" y="2162973"/>
                  </a:lnTo>
                  <a:lnTo>
                    <a:pt x="1" y="1622231"/>
                  </a:lnTo>
                  <a:lnTo>
                    <a:pt x="1" y="540744"/>
                  </a:lnTo>
                  <a:lnTo>
                    <a:pt x="1002717" y="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21456" tIns="395199" rIns="421456" bIns="395199" numCol="1" spcCol="1270" anchor="ctr" anchorCtr="0">
              <a:noAutofit/>
            </a:bodyPr>
            <a:lstStyle/>
            <a:p>
              <a:pPr marL="0" lvl="0" indent="0" algn="ctr" defTabSz="711200">
                <a:lnSpc>
                  <a:spcPct val="90000"/>
                </a:lnSpc>
                <a:spcBef>
                  <a:spcPct val="0"/>
                </a:spcBef>
                <a:spcAft>
                  <a:spcPct val="35000"/>
                </a:spcAft>
                <a:buNone/>
              </a:pPr>
              <a:r>
                <a:rPr lang="en-GB" sz="1400" kern="1200" dirty="0"/>
                <a:t>LIMITED GOVERNMENT SUPPORT</a:t>
              </a:r>
            </a:p>
          </p:txBody>
        </p:sp>
        <p:sp>
          <p:nvSpPr>
            <p:cNvPr id="18" name="Freeform: Shape 17">
              <a:extLst>
                <a:ext uri="{FF2B5EF4-FFF2-40B4-BE49-F238E27FC236}">
                  <a16:creationId xmlns:a16="http://schemas.microsoft.com/office/drawing/2014/main" id="{227E5691-8426-ECF7-2587-A754BB921853}"/>
                </a:ext>
              </a:extLst>
            </p:cNvPr>
            <p:cNvSpPr/>
            <p:nvPr/>
          </p:nvSpPr>
          <p:spPr>
            <a:xfrm>
              <a:off x="7305452" y="2685360"/>
              <a:ext cx="4886548" cy="1421737"/>
            </a:xfrm>
            <a:custGeom>
              <a:avLst/>
              <a:gdLst>
                <a:gd name="connsiteX0" fmla="*/ 0 w 4672452"/>
                <a:gd name="connsiteY0" fmla="*/ 0 h 1421737"/>
                <a:gd name="connsiteX1" fmla="*/ 4672452 w 4672452"/>
                <a:gd name="connsiteY1" fmla="*/ 0 h 1421737"/>
                <a:gd name="connsiteX2" fmla="*/ 4672452 w 4672452"/>
                <a:gd name="connsiteY2" fmla="*/ 1421737 h 1421737"/>
                <a:gd name="connsiteX3" fmla="*/ 0 w 4672452"/>
                <a:gd name="connsiteY3" fmla="*/ 1421737 h 1421737"/>
                <a:gd name="connsiteX4" fmla="*/ 0 w 4672452"/>
                <a:gd name="connsiteY4" fmla="*/ 0 h 14217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2452" h="1421737">
                  <a:moveTo>
                    <a:pt x="0" y="0"/>
                  </a:moveTo>
                  <a:lnTo>
                    <a:pt x="4672452" y="0"/>
                  </a:lnTo>
                  <a:lnTo>
                    <a:pt x="4672452" y="1421737"/>
                  </a:lnTo>
                  <a:lnTo>
                    <a:pt x="0" y="1421737"/>
                  </a:lnTo>
                  <a:lnTo>
                    <a:pt x="0" y="0"/>
                  </a:lnTo>
                  <a:close/>
                </a:path>
              </a:pathLst>
            </a:custGeom>
            <a:solidFill>
              <a:schemeClr val="accent1">
                <a:lumMod val="20000"/>
                <a:lumOff val="8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t>Unlike other systems where the government plays a bigger role, here the governments mostly just regulates and might give some help to specific groups, but this support often is not enough to cover everyone’s needs.</a:t>
              </a:r>
            </a:p>
          </p:txBody>
        </p:sp>
        <p:sp>
          <p:nvSpPr>
            <p:cNvPr id="20" name="Freeform: Shape 19">
              <a:extLst>
                <a:ext uri="{FF2B5EF4-FFF2-40B4-BE49-F238E27FC236}">
                  <a16:creationId xmlns:a16="http://schemas.microsoft.com/office/drawing/2014/main" id="{E2E5B27A-C09A-73D5-B285-7F25EC961AED}"/>
                </a:ext>
              </a:extLst>
            </p:cNvPr>
            <p:cNvSpPr/>
            <p:nvPr/>
          </p:nvSpPr>
          <p:spPr>
            <a:xfrm>
              <a:off x="5727561" y="3981354"/>
              <a:ext cx="1915188" cy="2005434"/>
            </a:xfrm>
            <a:custGeom>
              <a:avLst/>
              <a:gdLst>
                <a:gd name="connsiteX0" fmla="*/ 0 w 2005434"/>
                <a:gd name="connsiteY0" fmla="*/ 957594 h 1915188"/>
                <a:gd name="connsiteX1" fmla="*/ 478797 w 2005434"/>
                <a:gd name="connsiteY1" fmla="*/ 0 h 1915188"/>
                <a:gd name="connsiteX2" fmla="*/ 1526637 w 2005434"/>
                <a:gd name="connsiteY2" fmla="*/ 0 h 1915188"/>
                <a:gd name="connsiteX3" fmla="*/ 2005434 w 2005434"/>
                <a:gd name="connsiteY3" fmla="*/ 957594 h 1915188"/>
                <a:gd name="connsiteX4" fmla="*/ 1526637 w 2005434"/>
                <a:gd name="connsiteY4" fmla="*/ 1915188 h 1915188"/>
                <a:gd name="connsiteX5" fmla="*/ 478797 w 2005434"/>
                <a:gd name="connsiteY5" fmla="*/ 1915188 h 1915188"/>
                <a:gd name="connsiteX6" fmla="*/ 0 w 2005434"/>
                <a:gd name="connsiteY6" fmla="*/ 957594 h 1915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1915188">
                  <a:moveTo>
                    <a:pt x="1002717" y="0"/>
                  </a:moveTo>
                  <a:lnTo>
                    <a:pt x="2005433" y="457251"/>
                  </a:lnTo>
                  <a:lnTo>
                    <a:pt x="2005433" y="1457937"/>
                  </a:lnTo>
                  <a:lnTo>
                    <a:pt x="1002717" y="1915188"/>
                  </a:lnTo>
                  <a:lnTo>
                    <a:pt x="1" y="1457937"/>
                  </a:lnTo>
                  <a:lnTo>
                    <a:pt x="1" y="457251"/>
                  </a:lnTo>
                  <a:lnTo>
                    <a:pt x="1002717"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372976" tIns="387680" rIns="372976" bIns="387677" numCol="1" spcCol="1270" anchor="ctr" anchorCtr="0">
              <a:noAutofit/>
            </a:bodyPr>
            <a:lstStyle/>
            <a:p>
              <a:pPr marL="0" lvl="0" indent="0" algn="ctr" defTabSz="711200">
                <a:lnSpc>
                  <a:spcPct val="90000"/>
                </a:lnSpc>
                <a:spcBef>
                  <a:spcPct val="0"/>
                </a:spcBef>
                <a:spcAft>
                  <a:spcPct val="35000"/>
                </a:spcAft>
                <a:buNone/>
              </a:pPr>
              <a:r>
                <a:rPr lang="en-GB" sz="1600" kern="1200" dirty="0"/>
                <a:t>MARKET-BASED SYSTEM</a:t>
              </a:r>
            </a:p>
          </p:txBody>
        </p:sp>
        <p:sp>
          <p:nvSpPr>
            <p:cNvPr id="21" name="Freeform: Shape 20">
              <a:extLst>
                <a:ext uri="{FF2B5EF4-FFF2-40B4-BE49-F238E27FC236}">
                  <a16:creationId xmlns:a16="http://schemas.microsoft.com/office/drawing/2014/main" id="{D58A7876-6E9D-985F-77A1-A2282D869898}"/>
                </a:ext>
              </a:extLst>
            </p:cNvPr>
            <p:cNvSpPr/>
            <p:nvPr/>
          </p:nvSpPr>
          <p:spPr>
            <a:xfrm>
              <a:off x="7309639" y="4375203"/>
              <a:ext cx="4886548" cy="1444935"/>
            </a:xfrm>
            <a:custGeom>
              <a:avLst/>
              <a:gdLst>
                <a:gd name="connsiteX0" fmla="*/ 0 w 5028552"/>
                <a:gd name="connsiteY0" fmla="*/ 0 h 1444935"/>
                <a:gd name="connsiteX1" fmla="*/ 5028552 w 5028552"/>
                <a:gd name="connsiteY1" fmla="*/ 0 h 1444935"/>
                <a:gd name="connsiteX2" fmla="*/ 5028552 w 5028552"/>
                <a:gd name="connsiteY2" fmla="*/ 1444935 h 1444935"/>
                <a:gd name="connsiteX3" fmla="*/ 0 w 5028552"/>
                <a:gd name="connsiteY3" fmla="*/ 1444935 h 1444935"/>
                <a:gd name="connsiteX4" fmla="*/ 0 w 5028552"/>
                <a:gd name="connsiteY4" fmla="*/ 0 h 1444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8552" h="1444935">
                  <a:moveTo>
                    <a:pt x="0" y="0"/>
                  </a:moveTo>
                  <a:lnTo>
                    <a:pt x="5028552" y="0"/>
                  </a:lnTo>
                  <a:lnTo>
                    <a:pt x="5028552" y="1444935"/>
                  </a:lnTo>
                  <a:lnTo>
                    <a:pt x="0" y="1444935"/>
                  </a:lnTo>
                  <a:lnTo>
                    <a:pt x="0" y="0"/>
                  </a:lnTo>
                  <a:close/>
                </a:path>
              </a:pathLst>
            </a:custGeom>
            <a:solidFill>
              <a:schemeClr val="accent6">
                <a:lumMod val="20000"/>
                <a:lumOff val="80000"/>
              </a:schemeClr>
            </a:solid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400" kern="1200" dirty="0"/>
                <a:t>The healthcare system works like a business where providers set prices and people chose services based on what they can afford and what they think is worth paying for. This can lead in differences in access and quality of care depending on how much money people have and where they live. </a:t>
              </a:r>
            </a:p>
          </p:txBody>
        </p:sp>
        <p:sp>
          <p:nvSpPr>
            <p:cNvPr id="22" name="Freeform: Shape 21">
              <a:extLst>
                <a:ext uri="{FF2B5EF4-FFF2-40B4-BE49-F238E27FC236}">
                  <a16:creationId xmlns:a16="http://schemas.microsoft.com/office/drawing/2014/main" id="{AA52D1B9-1426-0BA2-95D2-FDEB2EC039C3}"/>
                </a:ext>
              </a:extLst>
            </p:cNvPr>
            <p:cNvSpPr/>
            <p:nvPr/>
          </p:nvSpPr>
          <p:spPr>
            <a:xfrm>
              <a:off x="12700" y="4279360"/>
              <a:ext cx="1744728" cy="2005434"/>
            </a:xfrm>
            <a:custGeom>
              <a:avLst/>
              <a:gdLst>
                <a:gd name="connsiteX0" fmla="*/ 0 w 2005434"/>
                <a:gd name="connsiteY0" fmla="*/ 872364 h 1744728"/>
                <a:gd name="connsiteX1" fmla="*/ 436182 w 2005434"/>
                <a:gd name="connsiteY1" fmla="*/ 0 h 1744728"/>
                <a:gd name="connsiteX2" fmla="*/ 1569252 w 2005434"/>
                <a:gd name="connsiteY2" fmla="*/ 0 h 1744728"/>
                <a:gd name="connsiteX3" fmla="*/ 2005434 w 2005434"/>
                <a:gd name="connsiteY3" fmla="*/ 872364 h 1744728"/>
                <a:gd name="connsiteX4" fmla="*/ 1569252 w 2005434"/>
                <a:gd name="connsiteY4" fmla="*/ 1744728 h 1744728"/>
                <a:gd name="connsiteX5" fmla="*/ 436182 w 2005434"/>
                <a:gd name="connsiteY5" fmla="*/ 1744728 h 1744728"/>
                <a:gd name="connsiteX6" fmla="*/ 0 w 2005434"/>
                <a:gd name="connsiteY6" fmla="*/ 872364 h 1744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5434" h="1744728">
                  <a:moveTo>
                    <a:pt x="1002717" y="0"/>
                  </a:moveTo>
                  <a:lnTo>
                    <a:pt x="2005433" y="379478"/>
                  </a:lnTo>
                  <a:lnTo>
                    <a:pt x="2005433" y="1365250"/>
                  </a:lnTo>
                  <a:lnTo>
                    <a:pt x="1002717" y="1744728"/>
                  </a:lnTo>
                  <a:lnTo>
                    <a:pt x="1" y="1365250"/>
                  </a:lnTo>
                  <a:lnTo>
                    <a:pt x="1" y="379478"/>
                  </a:lnTo>
                  <a:lnTo>
                    <a:pt x="1002717" y="0"/>
                  </a:lnTo>
                  <a:close/>
                </a:path>
              </a:pathLst>
            </a:custGeom>
            <a:no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271887" tIns="312515" rIns="271887" bIns="312512"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grpSp>
      <p:sp>
        <p:nvSpPr>
          <p:cNvPr id="11" name="TextBox 10">
            <a:extLst>
              <a:ext uri="{FF2B5EF4-FFF2-40B4-BE49-F238E27FC236}">
                <a16:creationId xmlns:a16="http://schemas.microsoft.com/office/drawing/2014/main" id="{317CAE9A-8A3F-3CA5-E26A-4B40E13BED22}"/>
              </a:ext>
            </a:extLst>
          </p:cNvPr>
          <p:cNvSpPr txBox="1"/>
          <p:nvPr/>
        </p:nvSpPr>
        <p:spPr>
          <a:xfrm>
            <a:off x="4457192" y="136974"/>
            <a:ext cx="3653501" cy="369332"/>
          </a:xfrm>
          <a:prstGeom prst="rect">
            <a:avLst/>
          </a:prstGeom>
          <a:solidFill>
            <a:srgbClr val="FFC000"/>
          </a:solidFill>
        </p:spPr>
        <p:txBody>
          <a:bodyPr wrap="none" rtlCol="0">
            <a:spAutoFit/>
          </a:bodyPr>
          <a:lstStyle/>
          <a:p>
            <a:r>
              <a:rPr lang="en-GB" dirty="0"/>
              <a:t>Low- and middle-income countries</a:t>
            </a:r>
          </a:p>
        </p:txBody>
      </p:sp>
      <p:pic>
        <p:nvPicPr>
          <p:cNvPr id="10242" name="Picture 2" descr="Aside | Formats | Global Health Policy and Management Blog">
            <a:extLst>
              <a:ext uri="{FF2B5EF4-FFF2-40B4-BE49-F238E27FC236}">
                <a16:creationId xmlns:a16="http://schemas.microsoft.com/office/drawing/2014/main" id="{2F7AF0E6-963E-7C4F-E1C1-25E51F1323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600" y="1675316"/>
            <a:ext cx="4559806" cy="4061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9323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lowchart: Alternate Process 9">
            <a:extLst>
              <a:ext uri="{FF2B5EF4-FFF2-40B4-BE49-F238E27FC236}">
                <a16:creationId xmlns:a16="http://schemas.microsoft.com/office/drawing/2014/main" id="{FAC1EC87-BB9F-6B26-9582-0C2197A404CE}"/>
              </a:ext>
            </a:extLst>
          </p:cNvPr>
          <p:cNvSpPr/>
          <p:nvPr/>
        </p:nvSpPr>
        <p:spPr>
          <a:xfrm>
            <a:off x="7707210" y="860316"/>
            <a:ext cx="4314092" cy="1671412"/>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400" kern="100" dirty="0">
              <a:solidFill>
                <a:schemeClr val="tx1"/>
              </a:solidFill>
              <a:latin typeface="Aptos" panose="020B0004020202020204" pitchFamily="34" charset="0"/>
              <a:ea typeface="DengXian" panose="02010600030101010101" pitchFamily="2" charset="-122"/>
              <a:cs typeface="Arial" panose="020B0604020202020204" pitchFamily="34" charset="0"/>
            </a:endParaRPr>
          </a:p>
          <a:p>
            <a:pPr algn="just"/>
            <a:r>
              <a:rPr lang="en-GB" sz="1400" kern="100" dirty="0">
                <a:solidFill>
                  <a:schemeClr val="tx1"/>
                </a:solidFill>
                <a:latin typeface="Aptos" panose="020B0004020202020204" pitchFamily="34" charset="0"/>
                <a:ea typeface="DengXian" panose="02010600030101010101" pitchFamily="2" charset="-122"/>
                <a:cs typeface="Arial" panose="020B0604020202020204" pitchFamily="34" charset="0"/>
              </a:rPr>
              <a:t>U</a:t>
            </a:r>
            <a:r>
              <a:rPr lang="en-GB" sz="1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nlike other models with insurance or government funding, the out-of-pocket model places the primary financial responsibility for healthcare directly on individuals. This means that patients pay for most of healthcare services, like doctor visits, treatments and drugs, out of their own pockets at the time of receiving care. </a:t>
            </a:r>
          </a:p>
          <a:p>
            <a:pPr algn="ctr"/>
            <a:endParaRPr lang="en-GB" dirty="0"/>
          </a:p>
        </p:txBody>
      </p:sp>
      <p:sp>
        <p:nvSpPr>
          <p:cNvPr id="14" name="Flowchart: Alternate Process 13">
            <a:extLst>
              <a:ext uri="{FF2B5EF4-FFF2-40B4-BE49-F238E27FC236}">
                <a16:creationId xmlns:a16="http://schemas.microsoft.com/office/drawing/2014/main" id="{6BBD1C92-189A-73B6-17A1-3D25AEE368B6}"/>
              </a:ext>
            </a:extLst>
          </p:cNvPr>
          <p:cNvSpPr/>
          <p:nvPr/>
        </p:nvSpPr>
        <p:spPr>
          <a:xfrm>
            <a:off x="206970" y="508315"/>
            <a:ext cx="4227703" cy="1318558"/>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The direct payment nature of the out-of-pocket model often creates significant financial barriers for many individuals, especially for those with low income and facing chronic illnesses. This can lead to delayed or foregone care exacerbating health inequalities. </a:t>
            </a:r>
          </a:p>
          <a:p>
            <a:pPr lvl="0"/>
            <a:endParaRPr lang="en-GB" sz="1400" dirty="0">
              <a:solidFill>
                <a:schemeClr val="tx1"/>
              </a:solidFill>
            </a:endParaRPr>
          </a:p>
        </p:txBody>
      </p:sp>
      <p:sp>
        <p:nvSpPr>
          <p:cNvPr id="12" name="Flowchart: Alternate Process 11">
            <a:extLst>
              <a:ext uri="{FF2B5EF4-FFF2-40B4-BE49-F238E27FC236}">
                <a16:creationId xmlns:a16="http://schemas.microsoft.com/office/drawing/2014/main" id="{B2FFED05-18CD-9B0F-8155-CC0C7921FE78}"/>
              </a:ext>
            </a:extLst>
          </p:cNvPr>
          <p:cNvSpPr/>
          <p:nvPr/>
        </p:nvSpPr>
        <p:spPr>
          <a:xfrm>
            <a:off x="2694911" y="5344640"/>
            <a:ext cx="4835530" cy="1113034"/>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400" dirty="0">
                <a:solidFill>
                  <a:schemeClr val="tx1"/>
                </a:solidFill>
              </a:rPr>
              <a:t>Healthcare services are primarily provided through private providers operating on a market-based approach. Providers set their prices based on supply and demand and individuals make choices about their care based on their affordability and perceived value. </a:t>
            </a:r>
          </a:p>
        </p:txBody>
      </p:sp>
      <p:sp>
        <p:nvSpPr>
          <p:cNvPr id="2" name="Title 1">
            <a:extLst>
              <a:ext uri="{FF2B5EF4-FFF2-40B4-BE49-F238E27FC236}">
                <a16:creationId xmlns:a16="http://schemas.microsoft.com/office/drawing/2014/main" id="{76661E66-EED3-5703-830C-2131ED36BDB4}"/>
              </a:ext>
            </a:extLst>
          </p:cNvPr>
          <p:cNvSpPr>
            <a:spLocks noGrp="1"/>
          </p:cNvSpPr>
          <p:nvPr>
            <p:ph type="title"/>
          </p:nvPr>
        </p:nvSpPr>
        <p:spPr>
          <a:xfrm>
            <a:off x="9448800" y="69830"/>
            <a:ext cx="2743200" cy="576961"/>
          </a:xfrm>
        </p:spPr>
        <p:txBody>
          <a:bodyPr>
            <a:normAutofit/>
          </a:bodyPr>
          <a:lstStyle/>
          <a:p>
            <a:r>
              <a:rPr lang="en-GB" sz="3200" b="1" dirty="0">
                <a:latin typeface="+mn-lt"/>
              </a:rPr>
              <a:t>How it works</a:t>
            </a:r>
          </a:p>
        </p:txBody>
      </p:sp>
      <p:sp>
        <p:nvSpPr>
          <p:cNvPr id="4" name="Footer Placeholder 3">
            <a:extLst>
              <a:ext uri="{FF2B5EF4-FFF2-40B4-BE49-F238E27FC236}">
                <a16:creationId xmlns:a16="http://schemas.microsoft.com/office/drawing/2014/main" id="{84E08CC0-F9BE-2696-5BA0-9B67AA20A18D}"/>
              </a:ext>
            </a:extLst>
          </p:cNvPr>
          <p:cNvSpPr>
            <a:spLocks noGrp="1"/>
          </p:cNvSpPr>
          <p:nvPr>
            <p:ph type="ftr" sz="quarter" idx="11"/>
          </p:nvPr>
        </p:nvSpPr>
        <p:spPr>
          <a:xfrm>
            <a:off x="4240404" y="6483343"/>
            <a:ext cx="4114800" cy="365125"/>
          </a:xfrm>
        </p:spPr>
        <p:txBody>
          <a:bodyPr/>
          <a:lstStyle/>
          <a:p>
            <a:r>
              <a:rPr lang="en-GB" dirty="0"/>
              <a:t>Dr L Simona Ferraraccio</a:t>
            </a:r>
          </a:p>
        </p:txBody>
      </p:sp>
      <p:sp>
        <p:nvSpPr>
          <p:cNvPr id="5" name="Slide Number Placeholder 4">
            <a:extLst>
              <a:ext uri="{FF2B5EF4-FFF2-40B4-BE49-F238E27FC236}">
                <a16:creationId xmlns:a16="http://schemas.microsoft.com/office/drawing/2014/main" id="{37249FF3-F24B-CA07-C12A-BD563CAE22B8}"/>
              </a:ext>
            </a:extLst>
          </p:cNvPr>
          <p:cNvSpPr>
            <a:spLocks noGrp="1"/>
          </p:cNvSpPr>
          <p:nvPr>
            <p:ph type="sldNum" sz="quarter" idx="12"/>
          </p:nvPr>
        </p:nvSpPr>
        <p:spPr/>
        <p:txBody>
          <a:bodyPr/>
          <a:lstStyle/>
          <a:p>
            <a:fld id="{39CAEBFF-9582-46CD-9215-6E075B5DF981}" type="slidenum">
              <a:rPr lang="en-GB" smtClean="0"/>
              <a:t>18</a:t>
            </a:fld>
            <a:endParaRPr lang="en-GB"/>
          </a:p>
        </p:txBody>
      </p:sp>
      <p:pic>
        <p:nvPicPr>
          <p:cNvPr id="6" name="Picture 5" descr="A map of the world with red countries/regions&#10;&#10;Description automatically generated">
            <a:extLst>
              <a:ext uri="{FF2B5EF4-FFF2-40B4-BE49-F238E27FC236}">
                <a16:creationId xmlns:a16="http://schemas.microsoft.com/office/drawing/2014/main" id="{35718079-6F48-BBCB-745D-8CD798AEE158}"/>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795"/>
          <a:stretch/>
        </p:blipFill>
        <p:spPr>
          <a:xfrm>
            <a:off x="4622242" y="-19863"/>
            <a:ext cx="2873829" cy="878493"/>
          </a:xfrm>
          <a:prstGeom prst="rect">
            <a:avLst/>
          </a:prstGeom>
        </p:spPr>
      </p:pic>
      <p:sp>
        <p:nvSpPr>
          <p:cNvPr id="7" name="Title 1">
            <a:extLst>
              <a:ext uri="{FF2B5EF4-FFF2-40B4-BE49-F238E27FC236}">
                <a16:creationId xmlns:a16="http://schemas.microsoft.com/office/drawing/2014/main" id="{2FBFFF8F-ABC1-B444-36CE-7F6E48BAA89A}"/>
              </a:ext>
            </a:extLst>
          </p:cNvPr>
          <p:cNvSpPr txBox="1">
            <a:spLocks/>
          </p:cNvSpPr>
          <p:nvPr/>
        </p:nvSpPr>
        <p:spPr>
          <a:xfrm>
            <a:off x="4622242" y="69830"/>
            <a:ext cx="4451420" cy="7335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t>Out-of-pocket model</a:t>
            </a:r>
          </a:p>
        </p:txBody>
      </p:sp>
      <p:pic>
        <p:nvPicPr>
          <p:cNvPr id="8" name="Picture 7" descr="A black and yellow logo&#10;&#10;Description automatically generated">
            <a:extLst>
              <a:ext uri="{FF2B5EF4-FFF2-40B4-BE49-F238E27FC236}">
                <a16:creationId xmlns:a16="http://schemas.microsoft.com/office/drawing/2014/main" id="{C0ED09B4-BA18-22CA-EAFB-DF624A5792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13" name="Flowchart: Alternate Process 12">
            <a:extLst>
              <a:ext uri="{FF2B5EF4-FFF2-40B4-BE49-F238E27FC236}">
                <a16:creationId xmlns:a16="http://schemas.microsoft.com/office/drawing/2014/main" id="{D9237015-76CA-B324-3D16-EAD4558C3F20}"/>
              </a:ext>
            </a:extLst>
          </p:cNvPr>
          <p:cNvSpPr/>
          <p:nvPr/>
        </p:nvSpPr>
        <p:spPr>
          <a:xfrm>
            <a:off x="0" y="3127142"/>
            <a:ext cx="3804005" cy="1671410"/>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When individual require medical care they typically seek out for providers directly and pay upfront for consultations, medications, procedures, and other services. There is no insurance card or government coverage to rely on. </a:t>
            </a:r>
          </a:p>
          <a:p>
            <a:pPr lvl="0"/>
            <a:endParaRPr lang="en-GB" sz="1400" dirty="0">
              <a:solidFill>
                <a:schemeClr val="tx1"/>
              </a:solidFill>
            </a:endParaRPr>
          </a:p>
        </p:txBody>
      </p:sp>
      <p:grpSp>
        <p:nvGrpSpPr>
          <p:cNvPr id="15" name="Group 14">
            <a:extLst>
              <a:ext uri="{FF2B5EF4-FFF2-40B4-BE49-F238E27FC236}">
                <a16:creationId xmlns:a16="http://schemas.microsoft.com/office/drawing/2014/main" id="{594DD2E5-A471-69F5-8F52-395C2636586F}"/>
              </a:ext>
            </a:extLst>
          </p:cNvPr>
          <p:cNvGrpSpPr/>
          <p:nvPr/>
        </p:nvGrpSpPr>
        <p:grpSpPr>
          <a:xfrm>
            <a:off x="3804007" y="972643"/>
            <a:ext cx="4488203" cy="4499781"/>
            <a:chOff x="3389707" y="892670"/>
            <a:chExt cx="5583403" cy="5415047"/>
          </a:xfrm>
        </p:grpSpPr>
        <p:sp>
          <p:nvSpPr>
            <p:cNvPr id="16" name="Freeform: Shape 15">
              <a:extLst>
                <a:ext uri="{FF2B5EF4-FFF2-40B4-BE49-F238E27FC236}">
                  <a16:creationId xmlns:a16="http://schemas.microsoft.com/office/drawing/2014/main" id="{43677354-D670-C58D-0130-E0B27CFE7A56}"/>
                </a:ext>
              </a:extLst>
            </p:cNvPr>
            <p:cNvSpPr/>
            <p:nvPr/>
          </p:nvSpPr>
          <p:spPr>
            <a:xfrm>
              <a:off x="6823155" y="932030"/>
              <a:ext cx="1339427"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INDIVIDUAL PAY DIRECTLY</a:t>
              </a:r>
            </a:p>
          </p:txBody>
        </p:sp>
        <p:sp>
          <p:nvSpPr>
            <p:cNvPr id="17" name="Arrow: Circular 16">
              <a:extLst>
                <a:ext uri="{FF2B5EF4-FFF2-40B4-BE49-F238E27FC236}">
                  <a16:creationId xmlns:a16="http://schemas.microsoft.com/office/drawing/2014/main" id="{B0932095-295E-23C4-BCB4-24A8EA07B833}"/>
                </a:ext>
              </a:extLst>
            </p:cNvPr>
            <p:cNvSpPr/>
            <p:nvPr/>
          </p:nvSpPr>
          <p:spPr>
            <a:xfrm>
              <a:off x="3667264" y="892670"/>
              <a:ext cx="5028288" cy="5028288"/>
            </a:xfrm>
            <a:prstGeom prst="circularArrow">
              <a:avLst>
                <a:gd name="adj1" fmla="val 5194"/>
                <a:gd name="adj2" fmla="val 335492"/>
                <a:gd name="adj3" fmla="val 21294957"/>
                <a:gd name="adj4" fmla="val 19764736"/>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729BF2CE-1A16-786C-1FED-DB96A24FAC4C}"/>
                </a:ext>
              </a:extLst>
            </p:cNvPr>
            <p:cNvSpPr/>
            <p:nvPr/>
          </p:nvSpPr>
          <p:spPr>
            <a:xfrm>
              <a:off x="7495618" y="3426576"/>
              <a:ext cx="1477492"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REGULATORY GOVERNMENT ROLE</a:t>
              </a:r>
            </a:p>
          </p:txBody>
        </p:sp>
        <p:sp>
          <p:nvSpPr>
            <p:cNvPr id="19" name="Arrow: Circular 18">
              <a:extLst>
                <a:ext uri="{FF2B5EF4-FFF2-40B4-BE49-F238E27FC236}">
                  <a16:creationId xmlns:a16="http://schemas.microsoft.com/office/drawing/2014/main" id="{5AB714A7-9BB0-192D-5BC6-72D2F3703032}"/>
                </a:ext>
              </a:extLst>
            </p:cNvPr>
            <p:cNvSpPr/>
            <p:nvPr/>
          </p:nvSpPr>
          <p:spPr>
            <a:xfrm>
              <a:off x="3667264" y="892670"/>
              <a:ext cx="5028288" cy="5028288"/>
            </a:xfrm>
            <a:prstGeom prst="circularArrow">
              <a:avLst>
                <a:gd name="adj1" fmla="val 5194"/>
                <a:gd name="adj2" fmla="val 335492"/>
                <a:gd name="adj3" fmla="val 4016475"/>
                <a:gd name="adj4" fmla="val 2251801"/>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C3B18E70-AFCB-ED6E-DF22-8BABE3B4C721}"/>
                </a:ext>
              </a:extLst>
            </p:cNvPr>
            <p:cNvSpPr/>
            <p:nvPr/>
          </p:nvSpPr>
          <p:spPr>
            <a:xfrm>
              <a:off x="5511695" y="4968290"/>
              <a:ext cx="1339427"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MARKET FORCES DRIVE THE SYSTEM</a:t>
              </a:r>
            </a:p>
          </p:txBody>
        </p:sp>
        <p:sp>
          <p:nvSpPr>
            <p:cNvPr id="21" name="Arrow: Circular 20">
              <a:extLst>
                <a:ext uri="{FF2B5EF4-FFF2-40B4-BE49-F238E27FC236}">
                  <a16:creationId xmlns:a16="http://schemas.microsoft.com/office/drawing/2014/main" id="{A7AD9F4F-9FAB-11CD-940E-020C43B27701}"/>
                </a:ext>
              </a:extLst>
            </p:cNvPr>
            <p:cNvSpPr/>
            <p:nvPr/>
          </p:nvSpPr>
          <p:spPr>
            <a:xfrm>
              <a:off x="3667264" y="892670"/>
              <a:ext cx="5028288" cy="5028288"/>
            </a:xfrm>
            <a:prstGeom prst="circularArrow">
              <a:avLst>
                <a:gd name="adj1" fmla="val 5194"/>
                <a:gd name="adj2" fmla="val 335492"/>
                <a:gd name="adj3" fmla="val 8212707"/>
                <a:gd name="adj4" fmla="val 6448033"/>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Freeform: Shape 21">
              <a:extLst>
                <a:ext uri="{FF2B5EF4-FFF2-40B4-BE49-F238E27FC236}">
                  <a16:creationId xmlns:a16="http://schemas.microsoft.com/office/drawing/2014/main" id="{135E481D-4AB8-60A7-2AD9-5278A1826B91}"/>
                </a:ext>
              </a:extLst>
            </p:cNvPr>
            <p:cNvSpPr/>
            <p:nvPr/>
          </p:nvSpPr>
          <p:spPr>
            <a:xfrm>
              <a:off x="3389707" y="3426576"/>
              <a:ext cx="1574657" cy="1339427"/>
            </a:xfrm>
            <a:custGeom>
              <a:avLst/>
              <a:gdLst>
                <a:gd name="connsiteX0" fmla="*/ 0 w 1339427"/>
                <a:gd name="connsiteY0" fmla="*/ 0 h 1339427"/>
                <a:gd name="connsiteX1" fmla="*/ 1339427 w 1339427"/>
                <a:gd name="connsiteY1" fmla="*/ 0 h 1339427"/>
                <a:gd name="connsiteX2" fmla="*/ 1339427 w 1339427"/>
                <a:gd name="connsiteY2" fmla="*/ 1339427 h 1339427"/>
                <a:gd name="connsiteX3" fmla="*/ 0 w 1339427"/>
                <a:gd name="connsiteY3" fmla="*/ 1339427 h 1339427"/>
                <a:gd name="connsiteX4" fmla="*/ 0 w 1339427"/>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427" h="1339427">
                  <a:moveTo>
                    <a:pt x="0" y="0"/>
                  </a:moveTo>
                  <a:lnTo>
                    <a:pt x="1339427" y="0"/>
                  </a:lnTo>
                  <a:lnTo>
                    <a:pt x="1339427"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ACCESSING HEALTHCARE WHEN NEEDED</a:t>
              </a:r>
            </a:p>
          </p:txBody>
        </p:sp>
        <p:sp>
          <p:nvSpPr>
            <p:cNvPr id="23" name="Arrow: Circular 22">
              <a:extLst>
                <a:ext uri="{FF2B5EF4-FFF2-40B4-BE49-F238E27FC236}">
                  <a16:creationId xmlns:a16="http://schemas.microsoft.com/office/drawing/2014/main" id="{4EA7FAE9-558C-15C1-DABC-51E1B0A6A539}"/>
                </a:ext>
              </a:extLst>
            </p:cNvPr>
            <p:cNvSpPr/>
            <p:nvPr/>
          </p:nvSpPr>
          <p:spPr>
            <a:xfrm>
              <a:off x="3667264" y="892670"/>
              <a:ext cx="5028288" cy="5028288"/>
            </a:xfrm>
            <a:prstGeom prst="circularArrow">
              <a:avLst>
                <a:gd name="adj1" fmla="val 5194"/>
                <a:gd name="adj2" fmla="val 335492"/>
                <a:gd name="adj3" fmla="val 12299772"/>
                <a:gd name="adj4" fmla="val 10769551"/>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5437A3DE-C9DC-226D-C7AF-10ED9A4E63FA}"/>
                </a:ext>
              </a:extLst>
            </p:cNvPr>
            <p:cNvSpPr/>
            <p:nvPr/>
          </p:nvSpPr>
          <p:spPr>
            <a:xfrm>
              <a:off x="4125052" y="932030"/>
              <a:ext cx="1489791" cy="1339427"/>
            </a:xfrm>
            <a:custGeom>
              <a:avLst/>
              <a:gdLst>
                <a:gd name="connsiteX0" fmla="*/ 0 w 1489791"/>
                <a:gd name="connsiteY0" fmla="*/ 0 h 1339427"/>
                <a:gd name="connsiteX1" fmla="*/ 1489791 w 1489791"/>
                <a:gd name="connsiteY1" fmla="*/ 0 h 1339427"/>
                <a:gd name="connsiteX2" fmla="*/ 1489791 w 1489791"/>
                <a:gd name="connsiteY2" fmla="*/ 1339427 h 1339427"/>
                <a:gd name="connsiteX3" fmla="*/ 0 w 1489791"/>
                <a:gd name="connsiteY3" fmla="*/ 1339427 h 1339427"/>
                <a:gd name="connsiteX4" fmla="*/ 0 w 1489791"/>
                <a:gd name="connsiteY4" fmla="*/ 0 h 13394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9791" h="1339427">
                  <a:moveTo>
                    <a:pt x="0" y="0"/>
                  </a:moveTo>
                  <a:lnTo>
                    <a:pt x="1489791" y="0"/>
                  </a:lnTo>
                  <a:lnTo>
                    <a:pt x="1489791" y="1339427"/>
                  </a:lnTo>
                  <a:lnTo>
                    <a:pt x="0" y="133942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FINANCIAL BARRIERS AND INEQUITIES</a:t>
              </a:r>
            </a:p>
          </p:txBody>
        </p:sp>
        <p:sp>
          <p:nvSpPr>
            <p:cNvPr id="25" name="Arrow: Circular 24">
              <a:extLst>
                <a:ext uri="{FF2B5EF4-FFF2-40B4-BE49-F238E27FC236}">
                  <a16:creationId xmlns:a16="http://schemas.microsoft.com/office/drawing/2014/main" id="{DC7D27D8-A3C4-0727-0580-F998CEFEAEEF}"/>
                </a:ext>
              </a:extLst>
            </p:cNvPr>
            <p:cNvSpPr/>
            <p:nvPr/>
          </p:nvSpPr>
          <p:spPr>
            <a:xfrm>
              <a:off x="3667264" y="892670"/>
              <a:ext cx="5028288" cy="5028288"/>
            </a:xfrm>
            <a:prstGeom prst="circularArrow">
              <a:avLst>
                <a:gd name="adj1" fmla="val 5194"/>
                <a:gd name="adj2" fmla="val 335492"/>
                <a:gd name="adj3" fmla="val 16867458"/>
                <a:gd name="adj4" fmla="val 15317391"/>
                <a:gd name="adj5" fmla="val 6060"/>
              </a:avLst>
            </a:prstGeom>
          </p:spPr>
          <p:style>
            <a:lnRef idx="2">
              <a:schemeClr val="accent5">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11" name="Flowchart: Alternate Process 10">
            <a:extLst>
              <a:ext uri="{FF2B5EF4-FFF2-40B4-BE49-F238E27FC236}">
                <a16:creationId xmlns:a16="http://schemas.microsoft.com/office/drawing/2014/main" id="{A54874A6-E789-7A52-B4A6-90169DB3C5B9}"/>
              </a:ext>
            </a:extLst>
          </p:cNvPr>
          <p:cNvSpPr/>
          <p:nvPr/>
        </p:nvSpPr>
        <p:spPr>
          <a:xfrm>
            <a:off x="7961212" y="3827582"/>
            <a:ext cx="4041975" cy="1820489"/>
          </a:xfrm>
          <a:prstGeom prst="flowChartAlternateProcess">
            <a:avLst/>
          </a:prstGeom>
          <a:solidFill>
            <a:schemeClr val="accent5">
              <a:lumMod val="20000"/>
              <a:lumOff val="80000"/>
            </a:schemeClr>
          </a:solidFill>
          <a:ln>
            <a:solidFill>
              <a:schemeClr val="accent5">
                <a:lumMod val="75000"/>
              </a:scheme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400" dirty="0">
                <a:solidFill>
                  <a:schemeClr val="tx1"/>
                </a:solidFill>
              </a:rPr>
              <a:t>The government role in this model is often limited to regulatory functions such as licensing health care providers, and setting basic quality standards. It may offer targeted subsidies or programmes for specific vulnerable populations or services but these are typically limited in scope. </a:t>
            </a:r>
          </a:p>
        </p:txBody>
      </p:sp>
    </p:spTree>
    <p:extLst>
      <p:ext uri="{BB962C8B-B14F-4D97-AF65-F5344CB8AC3E}">
        <p14:creationId xmlns:p14="http://schemas.microsoft.com/office/powerpoint/2010/main" val="275120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animBg="1"/>
      <p:bldP spid="12" grpId="0" animBg="1"/>
      <p:bldP spid="13" grpId="0" animBg="1"/>
      <p:bldP spid="1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5CEE33B-24BC-63F6-06BD-778B2CB55CAC}"/>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4FE0CB97-D90F-0245-C2EC-443DC560029C}"/>
              </a:ext>
            </a:extLst>
          </p:cNvPr>
          <p:cNvSpPr>
            <a:spLocks noGrp="1"/>
          </p:cNvSpPr>
          <p:nvPr>
            <p:ph type="sldNum" sz="quarter" idx="12"/>
          </p:nvPr>
        </p:nvSpPr>
        <p:spPr/>
        <p:txBody>
          <a:bodyPr/>
          <a:lstStyle/>
          <a:p>
            <a:fld id="{39CAEBFF-9582-46CD-9215-6E075B5DF981}" type="slidenum">
              <a:rPr lang="en-GB" smtClean="0"/>
              <a:t>19</a:t>
            </a:fld>
            <a:endParaRPr lang="en-GB"/>
          </a:p>
        </p:txBody>
      </p:sp>
      <p:pic>
        <p:nvPicPr>
          <p:cNvPr id="6" name="Picture 5" descr="A map of the world with red countries/regions&#10;&#10;Description automatically generated">
            <a:extLst>
              <a:ext uri="{FF2B5EF4-FFF2-40B4-BE49-F238E27FC236}">
                <a16:creationId xmlns:a16="http://schemas.microsoft.com/office/drawing/2014/main" id="{3CC30190-FB62-E8BD-FACF-4B9E4572DEEF}"/>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1795"/>
          <a:stretch/>
        </p:blipFill>
        <p:spPr>
          <a:xfrm>
            <a:off x="0" y="0"/>
            <a:ext cx="3305908" cy="1215851"/>
          </a:xfrm>
          <a:prstGeom prst="rect">
            <a:avLst/>
          </a:prstGeom>
        </p:spPr>
      </p:pic>
      <p:sp>
        <p:nvSpPr>
          <p:cNvPr id="7" name="Title 1">
            <a:extLst>
              <a:ext uri="{FF2B5EF4-FFF2-40B4-BE49-F238E27FC236}">
                <a16:creationId xmlns:a16="http://schemas.microsoft.com/office/drawing/2014/main" id="{DE3CBB8A-F077-FD89-528E-805C2EA26115}"/>
              </a:ext>
            </a:extLst>
          </p:cNvPr>
          <p:cNvSpPr txBox="1">
            <a:spLocks/>
          </p:cNvSpPr>
          <p:nvPr/>
        </p:nvSpPr>
        <p:spPr>
          <a:xfrm>
            <a:off x="-40193" y="89692"/>
            <a:ext cx="5120689" cy="10152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t>Out-of-pocket model</a:t>
            </a:r>
          </a:p>
        </p:txBody>
      </p:sp>
      <p:pic>
        <p:nvPicPr>
          <p:cNvPr id="8" name="Picture 7" descr="A black and yellow logo&#10;&#10;Description automatically generated">
            <a:extLst>
              <a:ext uri="{FF2B5EF4-FFF2-40B4-BE49-F238E27FC236}">
                <a16:creationId xmlns:a16="http://schemas.microsoft.com/office/drawing/2014/main" id="{411F94CA-EE88-DE18-1889-7B6F094D75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
        <p:nvSpPr>
          <p:cNvPr id="9" name="Title 1">
            <a:extLst>
              <a:ext uri="{FF2B5EF4-FFF2-40B4-BE49-F238E27FC236}">
                <a16:creationId xmlns:a16="http://schemas.microsoft.com/office/drawing/2014/main" id="{DC5A19D2-67A8-AACE-D0CF-CCAD21598C79}"/>
              </a:ext>
            </a:extLst>
          </p:cNvPr>
          <p:cNvSpPr>
            <a:spLocks noGrp="1"/>
          </p:cNvSpPr>
          <p:nvPr>
            <p:ph type="title"/>
          </p:nvPr>
        </p:nvSpPr>
        <p:spPr>
          <a:xfrm>
            <a:off x="9448800" y="69830"/>
            <a:ext cx="2743200" cy="576961"/>
          </a:xfrm>
        </p:spPr>
        <p:txBody>
          <a:bodyPr>
            <a:normAutofit/>
          </a:bodyPr>
          <a:lstStyle/>
          <a:p>
            <a:r>
              <a:rPr lang="en-GB" sz="3200" b="1" dirty="0">
                <a:latin typeface="+mn-lt"/>
              </a:rPr>
              <a:t>Challenges</a:t>
            </a:r>
          </a:p>
        </p:txBody>
      </p:sp>
      <p:graphicFrame>
        <p:nvGraphicFramePr>
          <p:cNvPr id="10" name="Diagram 9">
            <a:extLst>
              <a:ext uri="{FF2B5EF4-FFF2-40B4-BE49-F238E27FC236}">
                <a16:creationId xmlns:a16="http://schemas.microsoft.com/office/drawing/2014/main" id="{5A353F3F-2203-E34E-B769-44BD9E58217E}"/>
              </a:ext>
            </a:extLst>
          </p:cNvPr>
          <p:cNvGraphicFramePr/>
          <p:nvPr>
            <p:extLst>
              <p:ext uri="{D42A27DB-BD31-4B8C-83A1-F6EECF244321}">
                <p14:modId xmlns:p14="http://schemas.microsoft.com/office/powerpoint/2010/main" val="72173661"/>
              </p:ext>
            </p:extLst>
          </p:nvPr>
        </p:nvGraphicFramePr>
        <p:xfrm>
          <a:off x="-40194" y="1515921"/>
          <a:ext cx="6541478" cy="43942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Picture 11" descr="A group of children on a scale&#10;&#10;Description automatically generated">
            <a:extLst>
              <a:ext uri="{FF2B5EF4-FFF2-40B4-BE49-F238E27FC236}">
                <a16:creationId xmlns:a16="http://schemas.microsoft.com/office/drawing/2014/main" id="{7BB6A836-BC26-3DF4-BDA3-598E659D78F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230586" y="1505996"/>
            <a:ext cx="2273440" cy="1517718"/>
          </a:xfrm>
          <a:prstGeom prst="rect">
            <a:avLst/>
          </a:prstGeom>
        </p:spPr>
      </p:pic>
      <p:pic>
        <p:nvPicPr>
          <p:cNvPr id="14" name="Graphic 13" descr="Badge 1 outline">
            <a:extLst>
              <a:ext uri="{FF2B5EF4-FFF2-40B4-BE49-F238E27FC236}">
                <a16:creationId xmlns:a16="http://schemas.microsoft.com/office/drawing/2014/main" id="{D703CECB-F096-CB36-5B49-0D61557872D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8346" y="1926772"/>
            <a:ext cx="914400" cy="914400"/>
          </a:xfrm>
          <a:prstGeom prst="rect">
            <a:avLst/>
          </a:prstGeom>
        </p:spPr>
      </p:pic>
      <p:pic>
        <p:nvPicPr>
          <p:cNvPr id="16" name="Picture 15" descr="Cartoon of a person standing next to a person standing next to a person standing next to a person standing next to a person standing next to a person standing next to a person standing next to a person&#10;&#10;Description automatically generated">
            <a:extLst>
              <a:ext uri="{FF2B5EF4-FFF2-40B4-BE49-F238E27FC236}">
                <a16:creationId xmlns:a16="http://schemas.microsoft.com/office/drawing/2014/main" id="{5AB613BD-7CB9-4430-1395-33570370C522}"/>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6367306" y="3053858"/>
            <a:ext cx="1896626" cy="1517301"/>
          </a:xfrm>
          <a:prstGeom prst="rect">
            <a:avLst/>
          </a:prstGeom>
        </p:spPr>
      </p:pic>
      <p:pic>
        <p:nvPicPr>
          <p:cNvPr id="18" name="Graphic 17" descr="Badge 3 outline">
            <a:extLst>
              <a:ext uri="{FF2B5EF4-FFF2-40B4-BE49-F238E27FC236}">
                <a16:creationId xmlns:a16="http://schemas.microsoft.com/office/drawing/2014/main" id="{87E1D469-64BB-82D1-C424-314B52AFBF24}"/>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18346" y="4581120"/>
            <a:ext cx="914400" cy="914400"/>
          </a:xfrm>
          <a:prstGeom prst="rect">
            <a:avLst/>
          </a:prstGeom>
        </p:spPr>
      </p:pic>
      <p:pic>
        <p:nvPicPr>
          <p:cNvPr id="20" name="Graphic 19" descr="Badge outline">
            <a:extLst>
              <a:ext uri="{FF2B5EF4-FFF2-40B4-BE49-F238E27FC236}">
                <a16:creationId xmlns:a16="http://schemas.microsoft.com/office/drawing/2014/main" id="{B5A941F4-CDF6-FAA5-6253-68D5DC485694}"/>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402883" y="3255869"/>
            <a:ext cx="914400" cy="914400"/>
          </a:xfrm>
          <a:prstGeom prst="rect">
            <a:avLst/>
          </a:prstGeom>
        </p:spPr>
      </p:pic>
      <p:pic>
        <p:nvPicPr>
          <p:cNvPr id="22" name="Picture 21" descr="A person holding an umbrella walking on a graph&#10;&#10;Description automatically generated">
            <a:extLst>
              <a:ext uri="{FF2B5EF4-FFF2-40B4-BE49-F238E27FC236}">
                <a16:creationId xmlns:a16="http://schemas.microsoft.com/office/drawing/2014/main" id="{F5DFD5EC-6D59-B249-52F0-0C37FA09D361}"/>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5965896" y="4599415"/>
            <a:ext cx="2276577" cy="1517718"/>
          </a:xfrm>
          <a:prstGeom prst="rect">
            <a:avLst/>
          </a:prstGeom>
        </p:spPr>
      </p:pic>
      <p:sp>
        <p:nvSpPr>
          <p:cNvPr id="23" name="TextBox 22">
            <a:extLst>
              <a:ext uri="{FF2B5EF4-FFF2-40B4-BE49-F238E27FC236}">
                <a16:creationId xmlns:a16="http://schemas.microsoft.com/office/drawing/2014/main" id="{2D472186-F54D-233A-B506-79F8E2131732}"/>
              </a:ext>
            </a:extLst>
          </p:cNvPr>
          <p:cNvSpPr txBox="1"/>
          <p:nvPr/>
        </p:nvSpPr>
        <p:spPr>
          <a:xfrm>
            <a:off x="7646796" y="1665843"/>
            <a:ext cx="4336423" cy="1200329"/>
          </a:xfrm>
          <a:prstGeom prst="rect">
            <a:avLst/>
          </a:prstGeom>
          <a:noFill/>
          <a:ln>
            <a:solidFill>
              <a:schemeClr val="tx1"/>
            </a:solidFill>
            <a:prstDash val="dash"/>
          </a:ln>
        </p:spPr>
        <p:txBody>
          <a:bodyPr wrap="square" rtlCol="0">
            <a:spAutoFit/>
          </a:bodyPr>
          <a:lstStyle/>
          <a:p>
            <a:r>
              <a:rPr lang="en-GB" sz="1800" kern="100" dirty="0">
                <a:effectLst/>
                <a:latin typeface="Aptos" panose="020B0004020202020204" pitchFamily="34" charset="0"/>
                <a:ea typeface="DengXian" panose="02010600030101010101" pitchFamily="2" charset="-122"/>
                <a:cs typeface="Arial" panose="020B0604020202020204" pitchFamily="34" charset="0"/>
              </a:rPr>
              <a:t>Paying out-of-pocket can make people delay or skip necessary healthcare which hits vulnerable groups hardest and worsens existing health inequalities. </a:t>
            </a:r>
            <a:endParaRPr lang="en-GB" dirty="0"/>
          </a:p>
        </p:txBody>
      </p:sp>
      <p:sp>
        <p:nvSpPr>
          <p:cNvPr id="24" name="TextBox 23">
            <a:extLst>
              <a:ext uri="{FF2B5EF4-FFF2-40B4-BE49-F238E27FC236}">
                <a16:creationId xmlns:a16="http://schemas.microsoft.com/office/drawing/2014/main" id="{D0FC2BC0-40CE-B4E2-1148-BF5E80060987}"/>
              </a:ext>
            </a:extLst>
          </p:cNvPr>
          <p:cNvSpPr txBox="1"/>
          <p:nvPr/>
        </p:nvSpPr>
        <p:spPr>
          <a:xfrm>
            <a:off x="8294076" y="3073844"/>
            <a:ext cx="3841820" cy="1477328"/>
          </a:xfrm>
          <a:prstGeom prst="rect">
            <a:avLst/>
          </a:prstGeom>
          <a:noFill/>
          <a:ln>
            <a:solidFill>
              <a:schemeClr val="tx1"/>
            </a:solidFill>
            <a:prstDash val="dash"/>
          </a:ln>
        </p:spPr>
        <p:txBody>
          <a:bodyPr wrap="square" rtlCol="0">
            <a:spAutoFit/>
          </a:bodyPr>
          <a:lstStyle/>
          <a:p>
            <a:r>
              <a:rPr lang="en-GB" sz="1800" kern="100" dirty="0">
                <a:effectLst/>
                <a:latin typeface="Aptos" panose="020B0004020202020204" pitchFamily="34" charset="0"/>
                <a:ea typeface="DengXian" panose="02010600030101010101" pitchFamily="2" charset="-122"/>
                <a:cs typeface="Arial" panose="020B0604020202020204" pitchFamily="34" charset="0"/>
              </a:rPr>
              <a:t>The focus on market forces might not encourage spending on preventive care or public health, leading to wasted resources and higher costs in the long run. </a:t>
            </a:r>
            <a:endParaRPr lang="en-GB" dirty="0"/>
          </a:p>
        </p:txBody>
      </p:sp>
      <p:sp>
        <p:nvSpPr>
          <p:cNvPr id="25" name="TextBox 24">
            <a:extLst>
              <a:ext uri="{FF2B5EF4-FFF2-40B4-BE49-F238E27FC236}">
                <a16:creationId xmlns:a16="http://schemas.microsoft.com/office/drawing/2014/main" id="{E42AEB73-FE56-79D3-D84C-B08B88DCD5A4}"/>
              </a:ext>
            </a:extLst>
          </p:cNvPr>
          <p:cNvSpPr txBox="1"/>
          <p:nvPr/>
        </p:nvSpPr>
        <p:spPr>
          <a:xfrm>
            <a:off x="8294076" y="4619610"/>
            <a:ext cx="3841820" cy="1477328"/>
          </a:xfrm>
          <a:prstGeom prst="rect">
            <a:avLst/>
          </a:prstGeom>
          <a:noFill/>
          <a:ln>
            <a:solidFill>
              <a:schemeClr val="tx1"/>
            </a:solidFill>
            <a:prstDash val="dash"/>
          </a:ln>
        </p:spPr>
        <p:txBody>
          <a:bodyPr wrap="square" rtlCol="0">
            <a:spAutoFit/>
          </a:bodyPr>
          <a:lstStyle/>
          <a:p>
            <a:r>
              <a:rPr lang="en-GB" dirty="0">
                <a:latin typeface="Aptos" panose="020B0004020202020204" pitchFamily="34" charset="0"/>
                <a:ea typeface="DengXian" panose="02010600030101010101" pitchFamily="2" charset="-122"/>
                <a:cs typeface="Arial" panose="020B0604020202020204" pitchFamily="34" charset="0"/>
              </a:rPr>
              <a:t>P</a:t>
            </a:r>
            <a:r>
              <a:rPr lang="en-GB" sz="1800" dirty="0">
                <a:effectLst/>
                <a:latin typeface="Aptos" panose="020B0004020202020204" pitchFamily="34" charset="0"/>
                <a:ea typeface="DengXian" panose="02010600030101010101" pitchFamily="2" charset="-122"/>
                <a:cs typeface="Arial" panose="020B0604020202020204" pitchFamily="34" charset="0"/>
              </a:rPr>
              <a:t>atients can face problems with fluctuating prices and unfair practices in unregulated markets making it harder to get good quality care. </a:t>
            </a:r>
            <a:endParaRPr lang="en-GB" dirty="0"/>
          </a:p>
        </p:txBody>
      </p:sp>
    </p:spTree>
    <p:extLst>
      <p:ext uri="{BB962C8B-B14F-4D97-AF65-F5344CB8AC3E}">
        <p14:creationId xmlns:p14="http://schemas.microsoft.com/office/powerpoint/2010/main" val="713548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The Out-of-Pocket Healthcare Model Explained: Costs, Challenges, and Impact">
            <a:hlinkClick r:id="" action="ppaction://media"/>
            <a:extLst>
              <a:ext uri="{FF2B5EF4-FFF2-40B4-BE49-F238E27FC236}">
                <a16:creationId xmlns:a16="http://schemas.microsoft.com/office/drawing/2014/main" id="{2778226F-BCC6-EDCD-4B40-72AEB7805B29}"/>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4" name="Footer Placeholder 3">
            <a:extLst>
              <a:ext uri="{FF2B5EF4-FFF2-40B4-BE49-F238E27FC236}">
                <a16:creationId xmlns:a16="http://schemas.microsoft.com/office/drawing/2014/main" id="{F3ACBCD9-E284-9C5B-1233-6899E4BA77E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B3C25D2F-1705-2039-4F3C-29274D5903F0}"/>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39CAEBFF-9582-46CD-9215-6E075B5DF981}" type="slidenum">
              <a:rPr lang="en-US" smtClean="0">
                <a:solidFill>
                  <a:schemeClr val="tx1">
                    <a:tint val="75000"/>
                  </a:schemeClr>
                </a:solidFill>
              </a:rPr>
              <a:pPr>
                <a:spcAft>
                  <a:spcPts val="600"/>
                </a:spcAft>
              </a:pPr>
              <a:t>20</a:t>
            </a:fld>
            <a:endParaRPr lang="en-US">
              <a:solidFill>
                <a:schemeClr val="tx1">
                  <a:tint val="75000"/>
                </a:schemeClr>
              </a:solidFill>
            </a:endParaRPr>
          </a:p>
        </p:txBody>
      </p:sp>
      <p:pic>
        <p:nvPicPr>
          <p:cNvPr id="7" name="Picture 6" descr="A black and yellow logo&#10;&#10;Description automatically generated">
            <a:extLst>
              <a:ext uri="{FF2B5EF4-FFF2-40B4-BE49-F238E27FC236}">
                <a16:creationId xmlns:a16="http://schemas.microsoft.com/office/drawing/2014/main" id="{C9E04647-4C33-8633-A34A-67E6538BA6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64456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9" name="Rectangle 308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65E13-0FC6-0DA6-165F-F0FDBC3D8082}"/>
              </a:ext>
            </a:extLst>
          </p:cNvPr>
          <p:cNvSpPr>
            <a:spLocks noGrp="1"/>
          </p:cNvSpPr>
          <p:nvPr>
            <p:ph type="title"/>
          </p:nvPr>
        </p:nvSpPr>
        <p:spPr>
          <a:xfrm>
            <a:off x="20096" y="16367"/>
            <a:ext cx="2156743" cy="647713"/>
          </a:xfrm>
          <a:solidFill>
            <a:srgbClr val="FFC000"/>
          </a:solidFill>
          <a:ln>
            <a:solidFill>
              <a:schemeClr val="accent2">
                <a:lumMod val="75000"/>
              </a:schemeClr>
            </a:solidFill>
          </a:ln>
        </p:spPr>
        <p:txBody>
          <a:bodyPr vert="horz" lIns="91440" tIns="45720" rIns="91440" bIns="45720" rtlCol="0" anchor="ctr">
            <a:normAutofit/>
          </a:bodyPr>
          <a:lstStyle/>
          <a:p>
            <a:r>
              <a:rPr lang="en-US" sz="3600" b="1" kern="1200" dirty="0">
                <a:solidFill>
                  <a:schemeClr val="tx1"/>
                </a:solidFill>
                <a:latin typeface="+mj-lt"/>
                <a:ea typeface="+mj-ea"/>
                <a:cs typeface="+mj-cs"/>
              </a:rPr>
              <a:t>Summary</a:t>
            </a:r>
          </a:p>
        </p:txBody>
      </p:sp>
      <p:sp>
        <p:nvSpPr>
          <p:cNvPr id="4" name="Footer Placeholder 3">
            <a:extLst>
              <a:ext uri="{FF2B5EF4-FFF2-40B4-BE49-F238E27FC236}">
                <a16:creationId xmlns:a16="http://schemas.microsoft.com/office/drawing/2014/main" id="{81F6D37C-CBC5-D208-47DE-4A1BE922CFB2}"/>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L Simona Ferraraccio</a:t>
            </a:r>
          </a:p>
        </p:txBody>
      </p:sp>
      <p:sp>
        <p:nvSpPr>
          <p:cNvPr id="5" name="Slide Number Placeholder 4">
            <a:extLst>
              <a:ext uri="{FF2B5EF4-FFF2-40B4-BE49-F238E27FC236}">
                <a16:creationId xmlns:a16="http://schemas.microsoft.com/office/drawing/2014/main" id="{B0B90892-4C4F-7042-2745-1BBB341C940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39CAEBFF-9582-46CD-9215-6E075B5DF981}" type="slidenum">
              <a:rPr lang="en-US" smtClean="0">
                <a:solidFill>
                  <a:schemeClr val="tx1">
                    <a:tint val="75000"/>
                  </a:schemeClr>
                </a:solidFill>
              </a:rPr>
              <a:pPr>
                <a:spcAft>
                  <a:spcPts val="600"/>
                </a:spcAft>
              </a:pPr>
              <a:t>21</a:t>
            </a:fld>
            <a:endParaRPr lang="en-US">
              <a:solidFill>
                <a:schemeClr val="tx1">
                  <a:tint val="75000"/>
                </a:schemeClr>
              </a:solidFill>
            </a:endParaRPr>
          </a:p>
        </p:txBody>
      </p:sp>
      <p:pic>
        <p:nvPicPr>
          <p:cNvPr id="6" name="Picture 5" descr="A black and yellow logo&#10;&#10;Description automatically generated">
            <a:extLst>
              <a:ext uri="{FF2B5EF4-FFF2-40B4-BE49-F238E27FC236}">
                <a16:creationId xmlns:a16="http://schemas.microsoft.com/office/drawing/2014/main" id="{76DF7C64-46EF-3082-8C7F-2956BCD395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grpSp>
        <p:nvGrpSpPr>
          <p:cNvPr id="8" name="Group 7">
            <a:extLst>
              <a:ext uri="{FF2B5EF4-FFF2-40B4-BE49-F238E27FC236}">
                <a16:creationId xmlns:a16="http://schemas.microsoft.com/office/drawing/2014/main" id="{90564DBE-9CA3-D8DD-948A-7ADA781D49BC}"/>
              </a:ext>
            </a:extLst>
          </p:cNvPr>
          <p:cNvGrpSpPr/>
          <p:nvPr/>
        </p:nvGrpSpPr>
        <p:grpSpPr>
          <a:xfrm>
            <a:off x="2196935" y="509735"/>
            <a:ext cx="8259650" cy="5838530"/>
            <a:chOff x="663287" y="583597"/>
            <a:chExt cx="8259650" cy="5838530"/>
          </a:xfrm>
        </p:grpSpPr>
        <p:pic>
          <p:nvPicPr>
            <p:cNvPr id="3074" name="Picture 2" descr="How We Arrived at Our Healthcare System...and How It&amp;#39;s Repeating |  David Friederichs">
              <a:extLst>
                <a:ext uri="{FF2B5EF4-FFF2-40B4-BE49-F238E27FC236}">
                  <a16:creationId xmlns:a16="http://schemas.microsoft.com/office/drawing/2014/main" id="{23B4FFA5-3030-2626-8609-8129E711B6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9215"/>
            <a:stretch/>
          </p:blipFill>
          <p:spPr bwMode="auto">
            <a:xfrm>
              <a:off x="663287" y="583598"/>
              <a:ext cx="5516450" cy="583852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ow We Arrived at Our Healthcare System...and How It&amp;#39;s Repeating |  David Friederichs">
              <a:extLst>
                <a:ext uri="{FF2B5EF4-FFF2-40B4-BE49-F238E27FC236}">
                  <a16:creationId xmlns:a16="http://schemas.microsoft.com/office/drawing/2014/main" id="{9A871050-8CAD-1984-16B6-18CA3629A8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4746"/>
            <a:stretch/>
          </p:blipFill>
          <p:spPr bwMode="auto">
            <a:xfrm>
              <a:off x="6179737" y="583597"/>
              <a:ext cx="2743200" cy="583852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110835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6" name="Freeform: Shape 1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3364E58-B571-8E6D-D6F9-E2D82F0E42D1}"/>
              </a:ext>
            </a:extLst>
          </p:cNvPr>
          <p:cNvSpPr>
            <a:spLocks noGrp="1"/>
          </p:cNvSpPr>
          <p:nvPr>
            <p:ph type="title"/>
          </p:nvPr>
        </p:nvSpPr>
        <p:spPr>
          <a:xfrm>
            <a:off x="804672" y="2053641"/>
            <a:ext cx="3669161" cy="2760098"/>
          </a:xfrm>
        </p:spPr>
        <p:txBody>
          <a:bodyPr>
            <a:normAutofit/>
          </a:bodyPr>
          <a:lstStyle/>
          <a:p>
            <a:r>
              <a:rPr lang="en-GB" sz="4000" dirty="0">
                <a:solidFill>
                  <a:schemeClr val="tx2"/>
                </a:solidFill>
              </a:rPr>
              <a:t>MORAL QUESTIONS</a:t>
            </a:r>
          </a:p>
        </p:txBody>
      </p:sp>
      <p:sp>
        <p:nvSpPr>
          <p:cNvPr id="3" name="Content Placeholder 2">
            <a:extLst>
              <a:ext uri="{FF2B5EF4-FFF2-40B4-BE49-F238E27FC236}">
                <a16:creationId xmlns:a16="http://schemas.microsoft.com/office/drawing/2014/main" id="{B1362238-570B-1309-B9DC-0886DE1C6299}"/>
              </a:ext>
            </a:extLst>
          </p:cNvPr>
          <p:cNvSpPr>
            <a:spLocks noGrp="1"/>
          </p:cNvSpPr>
          <p:nvPr>
            <p:ph idx="1"/>
          </p:nvPr>
        </p:nvSpPr>
        <p:spPr>
          <a:xfrm>
            <a:off x="5638771" y="801866"/>
            <a:ext cx="6561059" cy="5230634"/>
          </a:xfrm>
          <a:noFill/>
          <a:ln>
            <a:noFill/>
          </a:ln>
        </p:spPr>
        <p:txBody>
          <a:bodyPr anchor="ctr">
            <a:normAutofit/>
          </a:bodyPr>
          <a:lstStyle/>
          <a:p>
            <a:r>
              <a:rPr lang="en-GB" sz="3200" dirty="0">
                <a:solidFill>
                  <a:schemeClr val="tx2"/>
                </a:solidFill>
              </a:rPr>
              <a:t>Should a wealthy country provide health care to everyone?</a:t>
            </a:r>
          </a:p>
          <a:p>
            <a:r>
              <a:rPr lang="en-GB" sz="3200" dirty="0">
                <a:solidFill>
                  <a:schemeClr val="tx2"/>
                </a:solidFill>
              </a:rPr>
              <a:t>What happens if you do not?</a:t>
            </a:r>
          </a:p>
        </p:txBody>
      </p:sp>
      <p:sp>
        <p:nvSpPr>
          <p:cNvPr id="4" name="Footer Placeholder 3">
            <a:extLst>
              <a:ext uri="{FF2B5EF4-FFF2-40B4-BE49-F238E27FC236}">
                <a16:creationId xmlns:a16="http://schemas.microsoft.com/office/drawing/2014/main" id="{7F6247DA-323C-A783-5E39-D5ECB5959DC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L Simona Ferraraccio</a:t>
            </a:r>
          </a:p>
        </p:txBody>
      </p:sp>
      <p:sp>
        <p:nvSpPr>
          <p:cNvPr id="5" name="Slide Number Placeholder 4">
            <a:extLst>
              <a:ext uri="{FF2B5EF4-FFF2-40B4-BE49-F238E27FC236}">
                <a16:creationId xmlns:a16="http://schemas.microsoft.com/office/drawing/2014/main" id="{011CE52F-DAD2-EA8C-F1BD-C06E7B95FEE6}"/>
              </a:ext>
            </a:extLst>
          </p:cNvPr>
          <p:cNvSpPr>
            <a:spLocks noGrp="1"/>
          </p:cNvSpPr>
          <p:nvPr>
            <p:ph type="sldNum" sz="quarter" idx="12"/>
          </p:nvPr>
        </p:nvSpPr>
        <p:spPr>
          <a:xfrm>
            <a:off x="8610600" y="6356350"/>
            <a:ext cx="2743200" cy="365125"/>
          </a:xfrm>
        </p:spPr>
        <p:txBody>
          <a:bodyPr>
            <a:normAutofit/>
          </a:bodyPr>
          <a:lstStyle/>
          <a:p>
            <a:pPr>
              <a:spcAft>
                <a:spcPts val="600"/>
              </a:spcAft>
            </a:pPr>
            <a:fld id="{39CAEBFF-9582-46CD-9215-6E075B5DF981}" type="slidenum">
              <a:rPr lang="en-GB" smtClean="0"/>
              <a:pPr>
                <a:spcAft>
                  <a:spcPts val="600"/>
                </a:spcAft>
              </a:pPr>
              <a:t>22</a:t>
            </a:fld>
            <a:endParaRPr lang="en-GB"/>
          </a:p>
        </p:txBody>
      </p:sp>
      <p:pic>
        <p:nvPicPr>
          <p:cNvPr id="6" name="Picture 5" descr="A black and yellow logo&#10;&#10;Description automatically generated">
            <a:extLst>
              <a:ext uri="{FF2B5EF4-FFF2-40B4-BE49-F238E27FC236}">
                <a16:creationId xmlns:a16="http://schemas.microsoft.com/office/drawing/2014/main" id="{4672553F-D65D-8690-40FA-BAFF7B5D31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 y="6210287"/>
            <a:ext cx="1165884" cy="647713"/>
          </a:xfrm>
          <a:prstGeom prst="rect">
            <a:avLst/>
          </a:prstGeom>
        </p:spPr>
      </p:pic>
    </p:spTree>
    <p:extLst>
      <p:ext uri="{BB962C8B-B14F-4D97-AF65-F5344CB8AC3E}">
        <p14:creationId xmlns:p14="http://schemas.microsoft.com/office/powerpoint/2010/main" val="621310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4DD1-60DC-E5B3-6F99-6F7370D2FC35}"/>
              </a:ext>
            </a:extLst>
          </p:cNvPr>
          <p:cNvSpPr>
            <a:spLocks noGrp="1"/>
          </p:cNvSpPr>
          <p:nvPr>
            <p:ph type="title"/>
          </p:nvPr>
        </p:nvSpPr>
        <p:spPr/>
        <p:txBody>
          <a:bodyPr/>
          <a:lstStyle/>
          <a:p>
            <a:r>
              <a:rPr lang="en-GB" dirty="0"/>
              <a:t>References</a:t>
            </a:r>
          </a:p>
        </p:txBody>
      </p:sp>
      <p:sp>
        <p:nvSpPr>
          <p:cNvPr id="4" name="Footer Placeholder 3">
            <a:extLst>
              <a:ext uri="{FF2B5EF4-FFF2-40B4-BE49-F238E27FC236}">
                <a16:creationId xmlns:a16="http://schemas.microsoft.com/office/drawing/2014/main" id="{2552B148-BD0F-3C9F-645B-86E88F5301A6}"/>
              </a:ext>
            </a:extLst>
          </p:cNvPr>
          <p:cNvSpPr>
            <a:spLocks noGrp="1"/>
          </p:cNvSpPr>
          <p:nvPr>
            <p:ph type="ftr" sz="quarter" idx="11"/>
          </p:nvPr>
        </p:nvSpPr>
        <p:spPr/>
        <p:txBody>
          <a:bodyPr/>
          <a:lstStyle/>
          <a:p>
            <a:r>
              <a:rPr lang="en-GB"/>
              <a:t>Dr L Simona Ferraraccio</a:t>
            </a:r>
          </a:p>
        </p:txBody>
      </p:sp>
      <p:sp>
        <p:nvSpPr>
          <p:cNvPr id="5" name="Slide Number Placeholder 4">
            <a:extLst>
              <a:ext uri="{FF2B5EF4-FFF2-40B4-BE49-F238E27FC236}">
                <a16:creationId xmlns:a16="http://schemas.microsoft.com/office/drawing/2014/main" id="{E3531E17-98C1-8DF5-B218-EF9141004D87}"/>
              </a:ext>
            </a:extLst>
          </p:cNvPr>
          <p:cNvSpPr>
            <a:spLocks noGrp="1"/>
          </p:cNvSpPr>
          <p:nvPr>
            <p:ph type="sldNum" sz="quarter" idx="12"/>
          </p:nvPr>
        </p:nvSpPr>
        <p:spPr/>
        <p:txBody>
          <a:bodyPr/>
          <a:lstStyle/>
          <a:p>
            <a:fld id="{39CAEBFF-9582-46CD-9215-6E075B5DF981}" type="slidenum">
              <a:rPr lang="en-GB" smtClean="0"/>
              <a:t>23</a:t>
            </a:fld>
            <a:endParaRPr lang="en-GB"/>
          </a:p>
        </p:txBody>
      </p:sp>
      <p:sp>
        <p:nvSpPr>
          <p:cNvPr id="6" name="TextBox 5">
            <a:extLst>
              <a:ext uri="{FF2B5EF4-FFF2-40B4-BE49-F238E27FC236}">
                <a16:creationId xmlns:a16="http://schemas.microsoft.com/office/drawing/2014/main" id="{1583386A-5B22-59A7-951C-BB91E150760B}"/>
              </a:ext>
            </a:extLst>
          </p:cNvPr>
          <p:cNvSpPr txBox="1"/>
          <p:nvPr/>
        </p:nvSpPr>
        <p:spPr>
          <a:xfrm>
            <a:off x="944545" y="1690688"/>
            <a:ext cx="3334567" cy="369332"/>
          </a:xfrm>
          <a:prstGeom prst="rect">
            <a:avLst/>
          </a:prstGeom>
          <a:noFill/>
        </p:spPr>
        <p:txBody>
          <a:bodyPr wrap="none" rtlCol="0">
            <a:spAutoFit/>
          </a:bodyPr>
          <a:lstStyle/>
          <a:p>
            <a:r>
              <a:rPr lang="en-GB" dirty="0">
                <a:hlinkClick r:id="rId2"/>
              </a:rPr>
              <a:t>WHF_1994_15(4)_p323-328.pdf</a:t>
            </a:r>
            <a:endParaRPr lang="en-GB" dirty="0"/>
          </a:p>
        </p:txBody>
      </p:sp>
      <p:sp>
        <p:nvSpPr>
          <p:cNvPr id="8" name="TextBox 7">
            <a:extLst>
              <a:ext uri="{FF2B5EF4-FFF2-40B4-BE49-F238E27FC236}">
                <a16:creationId xmlns:a16="http://schemas.microsoft.com/office/drawing/2014/main" id="{C285F749-B6C9-CB7C-AFBE-F73C4CE5CACD}"/>
              </a:ext>
            </a:extLst>
          </p:cNvPr>
          <p:cNvSpPr txBox="1"/>
          <p:nvPr/>
        </p:nvSpPr>
        <p:spPr>
          <a:xfrm>
            <a:off x="944545" y="2161624"/>
            <a:ext cx="6094324" cy="369332"/>
          </a:xfrm>
          <a:prstGeom prst="rect">
            <a:avLst/>
          </a:prstGeom>
          <a:noFill/>
        </p:spPr>
        <p:txBody>
          <a:bodyPr wrap="square">
            <a:spAutoFit/>
          </a:bodyPr>
          <a:lstStyle/>
          <a:p>
            <a:r>
              <a:rPr lang="en-GB" dirty="0">
                <a:hlinkClick r:id="rId3"/>
              </a:rPr>
              <a:t>A View of Health Care Around the World - PMC</a:t>
            </a:r>
            <a:endParaRPr lang="en-GB" dirty="0"/>
          </a:p>
        </p:txBody>
      </p:sp>
      <p:sp>
        <p:nvSpPr>
          <p:cNvPr id="10" name="TextBox 9">
            <a:extLst>
              <a:ext uri="{FF2B5EF4-FFF2-40B4-BE49-F238E27FC236}">
                <a16:creationId xmlns:a16="http://schemas.microsoft.com/office/drawing/2014/main" id="{74E509CB-A206-4AD5-283B-02A0917D077E}"/>
              </a:ext>
            </a:extLst>
          </p:cNvPr>
          <p:cNvSpPr txBox="1"/>
          <p:nvPr/>
        </p:nvSpPr>
        <p:spPr>
          <a:xfrm>
            <a:off x="944545" y="2632560"/>
            <a:ext cx="6094324" cy="369332"/>
          </a:xfrm>
          <a:prstGeom prst="rect">
            <a:avLst/>
          </a:prstGeom>
          <a:noFill/>
        </p:spPr>
        <p:txBody>
          <a:bodyPr wrap="square">
            <a:spAutoFit/>
          </a:bodyPr>
          <a:lstStyle/>
          <a:p>
            <a:r>
              <a:rPr lang="en-GB" dirty="0">
                <a:hlinkClick r:id="rId4"/>
              </a:rPr>
              <a:t>UHC.pdf</a:t>
            </a:r>
            <a:endParaRPr lang="en-GB" dirty="0"/>
          </a:p>
        </p:txBody>
      </p:sp>
    </p:spTree>
    <p:extLst>
      <p:ext uri="{BB962C8B-B14F-4D97-AF65-F5344CB8AC3E}">
        <p14:creationId xmlns:p14="http://schemas.microsoft.com/office/powerpoint/2010/main" val="735438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1731</Words>
  <Application>Microsoft Office PowerPoint</Application>
  <PresentationFormat>Widescreen</PresentationFormat>
  <Paragraphs>238</Paragraphs>
  <Slides>23</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DengXian</vt:lpstr>
      <vt:lpstr>Arial</vt:lpstr>
      <vt:lpstr>Aptos Display</vt:lpstr>
      <vt:lpstr>Office Theme</vt:lpstr>
      <vt:lpstr>BMHP5022 Health Economics </vt:lpstr>
      <vt:lpstr> Table of contents:</vt:lpstr>
      <vt:lpstr>Recap of UHC</vt:lpstr>
      <vt:lpstr>The Welfare State</vt:lpstr>
      <vt:lpstr>PowerPoint Presentation</vt:lpstr>
      <vt:lpstr>Funding models </vt:lpstr>
      <vt:lpstr>Beveridge model</vt:lpstr>
      <vt:lpstr>Beveridge model</vt:lpstr>
      <vt:lpstr>PowerPoint Presentation</vt:lpstr>
      <vt:lpstr>PowerPoint Presentation</vt:lpstr>
      <vt:lpstr>PowerPoint Presentation</vt:lpstr>
      <vt:lpstr>PowerPoint Presentation</vt:lpstr>
      <vt:lpstr>Bismark Model</vt:lpstr>
      <vt:lpstr>Bismarck Model </vt:lpstr>
      <vt:lpstr>Strengths &amp; Challenges</vt:lpstr>
      <vt:lpstr>PowerPoint Presentation</vt:lpstr>
      <vt:lpstr>Out-of-pocket model</vt:lpstr>
      <vt:lpstr>How it works</vt:lpstr>
      <vt:lpstr>Challenges</vt:lpstr>
      <vt:lpstr>PowerPoint Presentation</vt:lpstr>
      <vt:lpstr>Summary</vt:lpstr>
      <vt:lpstr>MORAL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2</cp:revision>
  <dcterms:created xsi:type="dcterms:W3CDTF">2025-01-23T13:24:18Z</dcterms:created>
  <dcterms:modified xsi:type="dcterms:W3CDTF">2025-02-10T12:08:21Z</dcterms:modified>
</cp:coreProperties>
</file>