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5" r:id="rId1"/>
  </p:sldMasterIdLst>
  <p:notesMasterIdLst>
    <p:notesMasterId r:id="rId10"/>
  </p:notes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2B8559-4C6A-B38B-815F-55E5AA36DEAA}" v="193" dt="2023-02-16T07:37:53.095"/>
    <p1510:client id="{7010110A-F4CC-FA4C-822A-7492D15035EE}" v="815" dt="2023-02-16T06:25:03.2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04"/>
    <p:restoredTop sz="94679"/>
  </p:normalViewPr>
  <p:slideViewPr>
    <p:cSldViewPr snapToGrid="0">
      <p:cViewPr>
        <p:scale>
          <a:sx n="87" d="100"/>
          <a:sy n="87" d="100"/>
        </p:scale>
        <p:origin x="624" y="5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03233BC-DCC3-49B2-ABE0-48A04A42DBFF}" type="doc">
      <dgm:prSet loTypeId="urn:microsoft.com/office/officeart/2005/8/layout/arrow2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C0A3B00-1EA5-4727-92CD-4EE7D8FB0B93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MS Teams</a:t>
          </a:r>
          <a:endParaRPr lang="en-US">
            <a:solidFill>
              <a:schemeClr val="bg1"/>
            </a:solidFill>
          </a:endParaRPr>
        </a:p>
      </dgm:t>
    </dgm:pt>
    <dgm:pt modelId="{A4363B68-3E62-4FA1-8483-D58DD1B18923}" type="parTrans" cxnId="{B9465C56-9EA0-46C9-B6D3-B49CC7E56E66}">
      <dgm:prSet/>
      <dgm:spPr/>
      <dgm:t>
        <a:bodyPr/>
        <a:lstStyle/>
        <a:p>
          <a:endParaRPr lang="en-US"/>
        </a:p>
      </dgm:t>
    </dgm:pt>
    <dgm:pt modelId="{4109D5FB-2472-481A-B755-3B6C18D7F7E2}" type="sibTrans" cxnId="{B9465C56-9EA0-46C9-B6D3-B49CC7E56E66}">
      <dgm:prSet/>
      <dgm:spPr/>
      <dgm:t>
        <a:bodyPr/>
        <a:lstStyle/>
        <a:p>
          <a:endParaRPr lang="en-US"/>
        </a:p>
      </dgm:t>
    </dgm:pt>
    <dgm:pt modelId="{84DC472C-65EE-4990-9CEB-89E76B5DA5E8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Microsoft 365</a:t>
          </a:r>
          <a:endParaRPr lang="en-US">
            <a:solidFill>
              <a:schemeClr val="bg1"/>
            </a:solidFill>
          </a:endParaRPr>
        </a:p>
      </dgm:t>
    </dgm:pt>
    <dgm:pt modelId="{703C1324-CCE8-43A7-A50D-79642D619F81}" type="parTrans" cxnId="{5F88FB7F-74DE-4600-AEC9-2CEFCAEFAE9D}">
      <dgm:prSet/>
      <dgm:spPr/>
      <dgm:t>
        <a:bodyPr/>
        <a:lstStyle/>
        <a:p>
          <a:endParaRPr lang="en-US"/>
        </a:p>
      </dgm:t>
    </dgm:pt>
    <dgm:pt modelId="{36D895CD-C9C7-490A-89D6-351E6687375F}" type="sibTrans" cxnId="{5F88FB7F-74DE-4600-AEC9-2CEFCAEFAE9D}">
      <dgm:prSet/>
      <dgm:spPr/>
      <dgm:t>
        <a:bodyPr/>
        <a:lstStyle/>
        <a:p>
          <a:endParaRPr lang="en-US"/>
        </a:p>
      </dgm:t>
    </dgm:pt>
    <dgm:pt modelId="{B0D059C7-D4C3-49C6-8CD8-F4C7CFEAABB9}">
      <dgm:prSet phldrT="[Text]" phldr="0"/>
      <dgm:spPr/>
      <dgm:t>
        <a:bodyPr/>
        <a:lstStyle/>
        <a:p>
          <a:r>
            <a:rPr lang="en-US">
              <a:solidFill>
                <a:schemeClr val="bg1"/>
              </a:solidFill>
              <a:latin typeface="Century Gothic" panose="020B0502020202020204"/>
            </a:rPr>
            <a:t>Outlook</a:t>
          </a:r>
          <a:endParaRPr lang="en-US">
            <a:solidFill>
              <a:schemeClr val="bg1"/>
            </a:solidFill>
          </a:endParaRPr>
        </a:p>
      </dgm:t>
    </dgm:pt>
    <dgm:pt modelId="{8C9B0001-C43C-4A1A-9B84-0B68F6D517AB}" type="parTrans" cxnId="{0FB8E240-216D-4245-A172-74434C1C773C}">
      <dgm:prSet/>
      <dgm:spPr/>
      <dgm:t>
        <a:bodyPr/>
        <a:lstStyle/>
        <a:p>
          <a:endParaRPr lang="en-US"/>
        </a:p>
      </dgm:t>
    </dgm:pt>
    <dgm:pt modelId="{904C8F8E-B96E-429B-92B0-DC302E547C5D}" type="sibTrans" cxnId="{0FB8E240-216D-4245-A172-74434C1C773C}">
      <dgm:prSet/>
      <dgm:spPr/>
      <dgm:t>
        <a:bodyPr/>
        <a:lstStyle/>
        <a:p>
          <a:endParaRPr lang="en-US"/>
        </a:p>
      </dgm:t>
    </dgm:pt>
    <dgm:pt modelId="{B1A5E7A0-7B4A-44AA-9939-1BD626ED516A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OneDrive</a:t>
          </a:r>
          <a:endParaRPr lang="en-US">
            <a:solidFill>
              <a:schemeClr val="bg1"/>
            </a:solidFill>
          </a:endParaRPr>
        </a:p>
      </dgm:t>
    </dgm:pt>
    <dgm:pt modelId="{A0630EE8-9782-4F26-803A-425199A232BE}" type="parTrans" cxnId="{F68B6AC1-77B9-4102-8E3F-B89C8DFFD06E}">
      <dgm:prSet/>
      <dgm:spPr/>
      <dgm:t>
        <a:bodyPr/>
        <a:lstStyle/>
        <a:p>
          <a:endParaRPr lang="en-US"/>
        </a:p>
      </dgm:t>
    </dgm:pt>
    <dgm:pt modelId="{98D65538-A146-4B49-954F-0DA150ADA972}" type="sibTrans" cxnId="{F68B6AC1-77B9-4102-8E3F-B89C8DFFD06E}">
      <dgm:prSet/>
      <dgm:spPr/>
      <dgm:t>
        <a:bodyPr/>
        <a:lstStyle/>
        <a:p>
          <a:endParaRPr lang="en-US"/>
        </a:p>
      </dgm:t>
    </dgm:pt>
    <dgm:pt modelId="{009BD5AA-21D0-47C3-804A-CB70EE691E62}">
      <dgm:prSet phldrT="[Text]" phldr="0"/>
      <dgm:spPr/>
      <dgm:t>
        <a:bodyPr/>
        <a:lstStyle/>
        <a:p>
          <a:pPr rtl="0"/>
          <a:r>
            <a:rPr lang="en-US">
              <a:solidFill>
                <a:schemeClr val="bg1"/>
              </a:solidFill>
              <a:latin typeface="Century Gothic" panose="020B0502020202020204"/>
            </a:rPr>
            <a:t>MS Steams</a:t>
          </a:r>
          <a:endParaRPr lang="en-US">
            <a:solidFill>
              <a:schemeClr val="bg1"/>
            </a:solidFill>
          </a:endParaRPr>
        </a:p>
      </dgm:t>
    </dgm:pt>
    <dgm:pt modelId="{BDDD0C6B-9625-4068-A8D0-920E5E4200FC}" type="parTrans" cxnId="{B96EAD91-7ADA-43AF-91DD-6E96C7C1DC28}">
      <dgm:prSet/>
      <dgm:spPr/>
      <dgm:t>
        <a:bodyPr/>
        <a:lstStyle/>
        <a:p>
          <a:endParaRPr lang="en-US"/>
        </a:p>
      </dgm:t>
    </dgm:pt>
    <dgm:pt modelId="{2BB0031D-A9B8-471F-984E-EEF8354F0FEF}" type="sibTrans" cxnId="{B96EAD91-7ADA-43AF-91DD-6E96C7C1DC28}">
      <dgm:prSet/>
      <dgm:spPr/>
      <dgm:t>
        <a:bodyPr/>
        <a:lstStyle/>
        <a:p>
          <a:endParaRPr lang="en-US"/>
        </a:p>
      </dgm:t>
    </dgm:pt>
    <dgm:pt modelId="{99D04FF2-4EDB-4D8C-82ED-A4AE2FED6066}" type="pres">
      <dgm:prSet presAssocID="{603233BC-DCC3-49B2-ABE0-48A04A42DBFF}" presName="arrowDiagram" presStyleCnt="0">
        <dgm:presLayoutVars>
          <dgm:chMax val="5"/>
          <dgm:dir/>
          <dgm:resizeHandles val="exact"/>
        </dgm:presLayoutVars>
      </dgm:prSet>
      <dgm:spPr/>
    </dgm:pt>
    <dgm:pt modelId="{3DD97905-8581-4F06-9164-B968EDA2A432}" type="pres">
      <dgm:prSet presAssocID="{603233BC-DCC3-49B2-ABE0-48A04A42DBFF}" presName="arrow" presStyleLbl="bgShp" presStyleIdx="0" presStyleCnt="1" custLinFactNeighborX="8398" custLinFactNeighborY="-9535"/>
      <dgm:spPr/>
    </dgm:pt>
    <dgm:pt modelId="{BE47D50D-0143-4624-9488-9FB105F93D4C}" type="pres">
      <dgm:prSet presAssocID="{603233BC-DCC3-49B2-ABE0-48A04A42DBFF}" presName="arrowDiagram5" presStyleCnt="0"/>
      <dgm:spPr/>
    </dgm:pt>
    <dgm:pt modelId="{16DCD5E6-8B5D-45B5-870B-38E7BD727426}" type="pres">
      <dgm:prSet presAssocID="{EC0A3B00-1EA5-4727-92CD-4EE7D8FB0B93}" presName="bullet5a" presStyleLbl="node1" presStyleIdx="0" presStyleCnt="5"/>
      <dgm:spPr/>
    </dgm:pt>
    <dgm:pt modelId="{66918F48-B666-4E80-884A-44F6DFB49A91}" type="pres">
      <dgm:prSet presAssocID="{EC0A3B00-1EA5-4727-92CD-4EE7D8FB0B93}" presName="textBox5a" presStyleLbl="revTx" presStyleIdx="0" presStyleCnt="5">
        <dgm:presLayoutVars>
          <dgm:bulletEnabled val="1"/>
        </dgm:presLayoutVars>
      </dgm:prSet>
      <dgm:spPr/>
    </dgm:pt>
    <dgm:pt modelId="{5E9AF783-EC1D-48FF-A969-EDD07BACA396}" type="pres">
      <dgm:prSet presAssocID="{84DC472C-65EE-4990-9CEB-89E76B5DA5E8}" presName="bullet5b" presStyleLbl="node1" presStyleIdx="1" presStyleCnt="5"/>
      <dgm:spPr/>
    </dgm:pt>
    <dgm:pt modelId="{41C26DFA-6E4D-4BFF-AB24-3F8E6AC10E6B}" type="pres">
      <dgm:prSet presAssocID="{84DC472C-65EE-4990-9CEB-89E76B5DA5E8}" presName="textBox5b" presStyleLbl="revTx" presStyleIdx="1" presStyleCnt="5">
        <dgm:presLayoutVars>
          <dgm:bulletEnabled val="1"/>
        </dgm:presLayoutVars>
      </dgm:prSet>
      <dgm:spPr/>
    </dgm:pt>
    <dgm:pt modelId="{229CED89-C6EF-440B-897D-7DD70954C7C0}" type="pres">
      <dgm:prSet presAssocID="{B0D059C7-D4C3-49C6-8CD8-F4C7CFEAABB9}" presName="bullet5c" presStyleLbl="node1" presStyleIdx="2" presStyleCnt="5"/>
      <dgm:spPr/>
    </dgm:pt>
    <dgm:pt modelId="{C762651F-A27B-48C5-865D-BCD188C3C080}" type="pres">
      <dgm:prSet presAssocID="{B0D059C7-D4C3-49C6-8CD8-F4C7CFEAABB9}" presName="textBox5c" presStyleLbl="revTx" presStyleIdx="2" presStyleCnt="5">
        <dgm:presLayoutVars>
          <dgm:bulletEnabled val="1"/>
        </dgm:presLayoutVars>
      </dgm:prSet>
      <dgm:spPr/>
    </dgm:pt>
    <dgm:pt modelId="{FE3A2130-D56D-4250-A813-0368C81C2B66}" type="pres">
      <dgm:prSet presAssocID="{B1A5E7A0-7B4A-44AA-9939-1BD626ED516A}" presName="bullet5d" presStyleLbl="node1" presStyleIdx="3" presStyleCnt="5"/>
      <dgm:spPr/>
    </dgm:pt>
    <dgm:pt modelId="{E27970E1-5122-47DA-8495-24D191E00563}" type="pres">
      <dgm:prSet presAssocID="{B1A5E7A0-7B4A-44AA-9939-1BD626ED516A}" presName="textBox5d" presStyleLbl="revTx" presStyleIdx="3" presStyleCnt="5">
        <dgm:presLayoutVars>
          <dgm:bulletEnabled val="1"/>
        </dgm:presLayoutVars>
      </dgm:prSet>
      <dgm:spPr/>
    </dgm:pt>
    <dgm:pt modelId="{45B5C582-2AC0-4174-93C7-C197F23DD250}" type="pres">
      <dgm:prSet presAssocID="{009BD5AA-21D0-47C3-804A-CB70EE691E62}" presName="bullet5e" presStyleLbl="node1" presStyleIdx="4" presStyleCnt="5"/>
      <dgm:spPr/>
    </dgm:pt>
    <dgm:pt modelId="{DCB5FDC8-0656-421D-88E1-0BDACB010D09}" type="pres">
      <dgm:prSet presAssocID="{009BD5AA-21D0-47C3-804A-CB70EE691E62}" presName="textBox5e" presStyleLbl="revTx" presStyleIdx="4" presStyleCnt="5">
        <dgm:presLayoutVars>
          <dgm:bulletEnabled val="1"/>
        </dgm:presLayoutVars>
      </dgm:prSet>
      <dgm:spPr/>
    </dgm:pt>
  </dgm:ptLst>
  <dgm:cxnLst>
    <dgm:cxn modelId="{F2AFC025-30F7-4D63-AA49-898F27E0E40C}" type="presOf" srcId="{B1A5E7A0-7B4A-44AA-9939-1BD626ED516A}" destId="{E27970E1-5122-47DA-8495-24D191E00563}" srcOrd="0" destOrd="0" presId="urn:microsoft.com/office/officeart/2005/8/layout/arrow2"/>
    <dgm:cxn modelId="{0FB8E240-216D-4245-A172-74434C1C773C}" srcId="{603233BC-DCC3-49B2-ABE0-48A04A42DBFF}" destId="{B0D059C7-D4C3-49C6-8CD8-F4C7CFEAABB9}" srcOrd="2" destOrd="0" parTransId="{8C9B0001-C43C-4A1A-9B84-0B68F6D517AB}" sibTransId="{904C8F8E-B96E-429B-92B0-DC302E547C5D}"/>
    <dgm:cxn modelId="{B9465C56-9EA0-46C9-B6D3-B49CC7E56E66}" srcId="{603233BC-DCC3-49B2-ABE0-48A04A42DBFF}" destId="{EC0A3B00-1EA5-4727-92CD-4EE7D8FB0B93}" srcOrd="0" destOrd="0" parTransId="{A4363B68-3E62-4FA1-8483-D58DD1B18923}" sibTransId="{4109D5FB-2472-481A-B755-3B6C18D7F7E2}"/>
    <dgm:cxn modelId="{F38BCB56-3A50-4EC9-BD66-4D7CBC38066C}" type="presOf" srcId="{84DC472C-65EE-4990-9CEB-89E76B5DA5E8}" destId="{41C26DFA-6E4D-4BFF-AB24-3F8E6AC10E6B}" srcOrd="0" destOrd="0" presId="urn:microsoft.com/office/officeart/2005/8/layout/arrow2"/>
    <dgm:cxn modelId="{5F88FB7F-74DE-4600-AEC9-2CEFCAEFAE9D}" srcId="{603233BC-DCC3-49B2-ABE0-48A04A42DBFF}" destId="{84DC472C-65EE-4990-9CEB-89E76B5DA5E8}" srcOrd="1" destOrd="0" parTransId="{703C1324-CCE8-43A7-A50D-79642D619F81}" sibTransId="{36D895CD-C9C7-490A-89D6-351E6687375F}"/>
    <dgm:cxn modelId="{3D583080-9E53-488C-A875-D019E45BB77E}" type="presOf" srcId="{603233BC-DCC3-49B2-ABE0-48A04A42DBFF}" destId="{99D04FF2-4EDB-4D8C-82ED-A4AE2FED6066}" srcOrd="0" destOrd="0" presId="urn:microsoft.com/office/officeart/2005/8/layout/arrow2"/>
    <dgm:cxn modelId="{66296E8C-4E80-4DE1-871A-A798E3975132}" type="presOf" srcId="{B0D059C7-D4C3-49C6-8CD8-F4C7CFEAABB9}" destId="{C762651F-A27B-48C5-865D-BCD188C3C080}" srcOrd="0" destOrd="0" presId="urn:microsoft.com/office/officeart/2005/8/layout/arrow2"/>
    <dgm:cxn modelId="{B96EAD91-7ADA-43AF-91DD-6E96C7C1DC28}" srcId="{603233BC-DCC3-49B2-ABE0-48A04A42DBFF}" destId="{009BD5AA-21D0-47C3-804A-CB70EE691E62}" srcOrd="4" destOrd="0" parTransId="{BDDD0C6B-9625-4068-A8D0-920E5E4200FC}" sibTransId="{2BB0031D-A9B8-471F-984E-EEF8354F0FEF}"/>
    <dgm:cxn modelId="{CA28F4A4-C2E9-4295-ACA0-84F36BEE82E0}" type="presOf" srcId="{009BD5AA-21D0-47C3-804A-CB70EE691E62}" destId="{DCB5FDC8-0656-421D-88E1-0BDACB010D09}" srcOrd="0" destOrd="0" presId="urn:microsoft.com/office/officeart/2005/8/layout/arrow2"/>
    <dgm:cxn modelId="{F68B6AC1-77B9-4102-8E3F-B89C8DFFD06E}" srcId="{603233BC-DCC3-49B2-ABE0-48A04A42DBFF}" destId="{B1A5E7A0-7B4A-44AA-9939-1BD626ED516A}" srcOrd="3" destOrd="0" parTransId="{A0630EE8-9782-4F26-803A-425199A232BE}" sibTransId="{98D65538-A146-4B49-954F-0DA150ADA972}"/>
    <dgm:cxn modelId="{B1D64AD4-5318-411F-A572-9E58500E8E1C}" type="presOf" srcId="{EC0A3B00-1EA5-4727-92CD-4EE7D8FB0B93}" destId="{66918F48-B666-4E80-884A-44F6DFB49A91}" srcOrd="0" destOrd="0" presId="urn:microsoft.com/office/officeart/2005/8/layout/arrow2"/>
    <dgm:cxn modelId="{5C3797D7-5E03-4D85-BD5D-14104AF4A914}" type="presParOf" srcId="{99D04FF2-4EDB-4D8C-82ED-A4AE2FED6066}" destId="{3DD97905-8581-4F06-9164-B968EDA2A432}" srcOrd="0" destOrd="0" presId="urn:microsoft.com/office/officeart/2005/8/layout/arrow2"/>
    <dgm:cxn modelId="{B4004BCB-24E8-44D4-834B-9C65538EC00F}" type="presParOf" srcId="{99D04FF2-4EDB-4D8C-82ED-A4AE2FED6066}" destId="{BE47D50D-0143-4624-9488-9FB105F93D4C}" srcOrd="1" destOrd="0" presId="urn:microsoft.com/office/officeart/2005/8/layout/arrow2"/>
    <dgm:cxn modelId="{9807AB8F-31F3-4F66-AAA2-DB8CF918BD64}" type="presParOf" srcId="{BE47D50D-0143-4624-9488-9FB105F93D4C}" destId="{16DCD5E6-8B5D-45B5-870B-38E7BD727426}" srcOrd="0" destOrd="0" presId="urn:microsoft.com/office/officeart/2005/8/layout/arrow2"/>
    <dgm:cxn modelId="{73D8ACBD-B90C-4357-A768-C30E43E89360}" type="presParOf" srcId="{BE47D50D-0143-4624-9488-9FB105F93D4C}" destId="{66918F48-B666-4E80-884A-44F6DFB49A91}" srcOrd="1" destOrd="0" presId="urn:microsoft.com/office/officeart/2005/8/layout/arrow2"/>
    <dgm:cxn modelId="{543F4842-01DA-4ED8-B5A6-14EDE908ABE4}" type="presParOf" srcId="{BE47D50D-0143-4624-9488-9FB105F93D4C}" destId="{5E9AF783-EC1D-48FF-A969-EDD07BACA396}" srcOrd="2" destOrd="0" presId="urn:microsoft.com/office/officeart/2005/8/layout/arrow2"/>
    <dgm:cxn modelId="{C168725E-F7A8-4F25-8FC2-4E4E33DD1FF6}" type="presParOf" srcId="{BE47D50D-0143-4624-9488-9FB105F93D4C}" destId="{41C26DFA-6E4D-4BFF-AB24-3F8E6AC10E6B}" srcOrd="3" destOrd="0" presId="urn:microsoft.com/office/officeart/2005/8/layout/arrow2"/>
    <dgm:cxn modelId="{BBCF4C4F-87E2-4CBB-8EC7-ACE42DC917AA}" type="presParOf" srcId="{BE47D50D-0143-4624-9488-9FB105F93D4C}" destId="{229CED89-C6EF-440B-897D-7DD70954C7C0}" srcOrd="4" destOrd="0" presId="urn:microsoft.com/office/officeart/2005/8/layout/arrow2"/>
    <dgm:cxn modelId="{6812FD20-C1B7-43CC-880B-F8010764531C}" type="presParOf" srcId="{BE47D50D-0143-4624-9488-9FB105F93D4C}" destId="{C762651F-A27B-48C5-865D-BCD188C3C080}" srcOrd="5" destOrd="0" presId="urn:microsoft.com/office/officeart/2005/8/layout/arrow2"/>
    <dgm:cxn modelId="{6DE0FC7F-233D-4F9A-9365-1CC83DBF7379}" type="presParOf" srcId="{BE47D50D-0143-4624-9488-9FB105F93D4C}" destId="{FE3A2130-D56D-4250-A813-0368C81C2B66}" srcOrd="6" destOrd="0" presId="urn:microsoft.com/office/officeart/2005/8/layout/arrow2"/>
    <dgm:cxn modelId="{41F16A25-9659-43EE-B95C-B4A76A07047E}" type="presParOf" srcId="{BE47D50D-0143-4624-9488-9FB105F93D4C}" destId="{E27970E1-5122-47DA-8495-24D191E00563}" srcOrd="7" destOrd="0" presId="urn:microsoft.com/office/officeart/2005/8/layout/arrow2"/>
    <dgm:cxn modelId="{29A23993-F6B0-4C8F-AB1D-3310ED1EF097}" type="presParOf" srcId="{BE47D50D-0143-4624-9488-9FB105F93D4C}" destId="{45B5C582-2AC0-4174-93C7-C197F23DD250}" srcOrd="8" destOrd="0" presId="urn:microsoft.com/office/officeart/2005/8/layout/arrow2"/>
    <dgm:cxn modelId="{90CBD847-EE1A-48BC-99DA-8AFBFEDFCF7B}" type="presParOf" srcId="{BE47D50D-0143-4624-9488-9FB105F93D4C}" destId="{DCB5FDC8-0656-421D-88E1-0BDACB010D09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7D608B3-9FC9-420C-B165-537515B26AB9}" type="doc">
      <dgm:prSet loTypeId="urn:microsoft.com/office/officeart/2005/8/layout/cycle5" loCatId="process" qsTypeId="urn:microsoft.com/office/officeart/2005/8/quickstyle/simple3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E484EA48-B520-0847-90E8-A3E8FB8E8190}" type="pres">
      <dgm:prSet presAssocID="{47D608B3-9FC9-420C-B165-537515B26AB9}" presName="cycle" presStyleCnt="0">
        <dgm:presLayoutVars>
          <dgm:dir/>
          <dgm:resizeHandles val="exact"/>
        </dgm:presLayoutVars>
      </dgm:prSet>
      <dgm:spPr/>
    </dgm:pt>
  </dgm:ptLst>
  <dgm:cxnLst>
    <dgm:cxn modelId="{C870B79D-99BB-7B4F-9352-80FCE09E6C84}" type="presOf" srcId="{47D608B3-9FC9-420C-B165-537515B26AB9}" destId="{E484EA48-B520-0847-90E8-A3E8FB8E8190}" srcOrd="0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CDBF925-755A-4496-96D6-20A2BFD7E1CE}" type="doc">
      <dgm:prSet loTypeId="urn:microsoft.com/office/officeart/2005/8/layout/hProcess11" loCatId="process" qsTypeId="urn:microsoft.com/office/officeart/2005/8/quickstyle/simple1" qsCatId="simple" csTypeId="urn:microsoft.com/office/officeart/2005/8/colors/accent1_2" csCatId="accent1" phldr="1"/>
      <dgm:spPr/>
    </dgm:pt>
    <dgm:pt modelId="{EBCFC08C-57A4-4941-9A70-E60E592648FE}">
      <dgm:prSet phldrT="[Text]" phldr="0"/>
      <dgm:spPr/>
      <dgm:t>
        <a:bodyPr/>
        <a:lstStyle/>
        <a:p>
          <a:pPr rtl="0"/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Integrity, fairness and open-mindedness of the researcher </a:t>
          </a:r>
          <a:endParaRPr lang="en-GB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BEBF08C-0B01-4CF2-8562-7A75634C9C1D}" type="parTrans" cxnId="{ED62B09E-4FBE-4B72-BEA2-C3C9C959C0C6}">
      <dgm:prSet/>
      <dgm:spPr/>
      <dgm:t>
        <a:bodyPr/>
        <a:lstStyle/>
        <a:p>
          <a:endParaRPr lang="en-GB"/>
        </a:p>
      </dgm:t>
    </dgm:pt>
    <dgm:pt modelId="{59802B91-6D76-4ECC-A604-69E9893DAF32}" type="sibTrans" cxnId="{ED62B09E-4FBE-4B72-BEA2-C3C9C959C0C6}">
      <dgm:prSet/>
      <dgm:spPr/>
      <dgm:t>
        <a:bodyPr/>
        <a:lstStyle/>
        <a:p>
          <a:endParaRPr lang="en-GB"/>
        </a:p>
      </dgm:t>
    </dgm:pt>
    <dgm:pt modelId="{FC914AB5-A4BA-4CB6-9EBF-348BB9708D81}">
      <dgm:prSet phldrT="[Text]" phldr="0"/>
      <dgm:spPr/>
      <dgm:t>
        <a:bodyPr/>
        <a:lstStyle/>
        <a:p>
          <a:pPr rtl="0"/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Respect for others </a:t>
          </a:r>
        </a:p>
      </dgm:t>
    </dgm:pt>
    <dgm:pt modelId="{5FD83951-DBB9-4F7F-B6D7-B222988520CC}" type="parTrans" cxnId="{124BA139-C68D-4B55-B5A4-0FB4775DB468}">
      <dgm:prSet/>
      <dgm:spPr/>
      <dgm:t>
        <a:bodyPr/>
        <a:lstStyle/>
        <a:p>
          <a:endParaRPr lang="en-GB"/>
        </a:p>
      </dgm:t>
    </dgm:pt>
    <dgm:pt modelId="{2C26C7BB-6322-4713-8F53-7B5FAEA6F217}" type="sibTrans" cxnId="{124BA139-C68D-4B55-B5A4-0FB4775DB468}">
      <dgm:prSet/>
      <dgm:spPr/>
      <dgm:t>
        <a:bodyPr/>
        <a:lstStyle/>
        <a:p>
          <a:endParaRPr lang="en-GB"/>
        </a:p>
      </dgm:t>
    </dgm:pt>
    <dgm:pt modelId="{D15F1D73-0212-47FE-8328-FA5C3A41992F}">
      <dgm:prSet phldrT="[Text]" phldr="0"/>
      <dgm:spPr/>
      <dgm:t>
        <a:bodyPr/>
        <a:lstStyle/>
        <a:p>
          <a:pPr rtl="0"/>
          <a:r>
            <a:rPr lang="en-GB" b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Avoidance of harm </a:t>
          </a:r>
        </a:p>
      </dgm:t>
    </dgm:pt>
    <dgm:pt modelId="{AD6A45E7-9FAD-4609-B55E-E08A0B229455}" type="parTrans" cxnId="{76A77096-849D-4F1D-AA74-F8CE1A052AE2}">
      <dgm:prSet/>
      <dgm:spPr/>
      <dgm:t>
        <a:bodyPr/>
        <a:lstStyle/>
        <a:p>
          <a:endParaRPr lang="en-GB"/>
        </a:p>
      </dgm:t>
    </dgm:pt>
    <dgm:pt modelId="{13D98F7F-DCD2-481D-8815-9E88C8D2E837}" type="sibTrans" cxnId="{76A77096-849D-4F1D-AA74-F8CE1A052AE2}">
      <dgm:prSet/>
      <dgm:spPr/>
      <dgm:t>
        <a:bodyPr/>
        <a:lstStyle/>
        <a:p>
          <a:endParaRPr lang="en-GB"/>
        </a:p>
      </dgm:t>
    </dgm:pt>
    <dgm:pt modelId="{72113C1F-E088-4C8B-BFE1-FEB5E3EA6933}">
      <dgm:prSet phldr="0"/>
      <dgm:spPr/>
      <dgm:t>
        <a:bodyPr/>
        <a:lstStyle/>
        <a:p>
          <a:pPr rtl="0"/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Privacy of those taking part</a:t>
          </a:r>
        </a:p>
      </dgm:t>
    </dgm:pt>
    <dgm:pt modelId="{DD43D58D-E6FA-441F-98BC-3AA06706ECFE}" type="parTrans" cxnId="{CCCC5F29-E17A-4730-AD24-FA6367156F13}">
      <dgm:prSet/>
      <dgm:spPr/>
      <dgm:t>
        <a:bodyPr/>
        <a:lstStyle/>
        <a:p>
          <a:endParaRPr lang="en-GB"/>
        </a:p>
      </dgm:t>
    </dgm:pt>
    <dgm:pt modelId="{E9CDF6D7-BBE8-4D9C-97E8-04BDB83A5653}" type="sibTrans" cxnId="{CCCC5F29-E17A-4730-AD24-FA6367156F13}">
      <dgm:prSet/>
      <dgm:spPr/>
      <dgm:t>
        <a:bodyPr/>
        <a:lstStyle/>
        <a:p>
          <a:endParaRPr lang="en-GB"/>
        </a:p>
      </dgm:t>
    </dgm:pt>
    <dgm:pt modelId="{54943CCD-1A25-4713-B6E9-9A84E82A8FF8}">
      <dgm:prSet phldr="0"/>
      <dgm:spPr/>
      <dgm:t>
        <a:bodyPr/>
        <a:lstStyle/>
        <a:p>
          <a:r>
            <a:rPr lang="en-GB" b="1">
              <a:latin typeface="Arial" panose="020B0604020202020204" pitchFamily="34" charset="0"/>
              <a:cs typeface="Arial" panose="020B0604020202020204" pitchFamily="34" charset="0"/>
            </a:rPr>
            <a:t>Voluntary nature of participation and right to withdraw </a:t>
          </a:r>
        </a:p>
      </dgm:t>
    </dgm:pt>
    <dgm:pt modelId="{ACBC5134-731A-45BD-AD82-9B90504BE7FB}" type="parTrans" cxnId="{96C2E2B6-9132-4C47-BF2D-C1AF132DFC52}">
      <dgm:prSet/>
      <dgm:spPr/>
      <dgm:t>
        <a:bodyPr/>
        <a:lstStyle/>
        <a:p>
          <a:endParaRPr lang="en-GB"/>
        </a:p>
      </dgm:t>
    </dgm:pt>
    <dgm:pt modelId="{E691D181-7290-4122-B121-6715E4C7EADA}" type="sibTrans" cxnId="{96C2E2B6-9132-4C47-BF2D-C1AF132DFC52}">
      <dgm:prSet/>
      <dgm:spPr/>
      <dgm:t>
        <a:bodyPr/>
        <a:lstStyle/>
        <a:p>
          <a:endParaRPr lang="en-GB"/>
        </a:p>
      </dgm:t>
    </dgm:pt>
    <dgm:pt modelId="{9DB08FA1-9EFA-4CF0-85F9-85EE185EA64A}">
      <dgm:prSet phldr="0"/>
      <dgm:spPr/>
      <dgm:t>
        <a:bodyPr/>
        <a:lstStyle/>
        <a:p>
          <a:pPr rtl="0"/>
          <a:r>
            <a:rPr lang="en-GB" b="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b="1" dirty="0">
              <a:latin typeface="Arial" panose="020B0604020202020204" pitchFamily="34" charset="0"/>
              <a:cs typeface="Arial" panose="020B0604020202020204" pitchFamily="34" charset="0"/>
            </a:rPr>
            <a:t>Informed consent of those taking part.</a:t>
          </a:r>
        </a:p>
      </dgm:t>
    </dgm:pt>
    <dgm:pt modelId="{CAAFA627-C5F8-4F38-B6BA-F5BFB154F5DF}" type="parTrans" cxnId="{FE60B8DC-41D2-4F26-9A02-F931254A6D62}">
      <dgm:prSet/>
      <dgm:spPr/>
      <dgm:t>
        <a:bodyPr/>
        <a:lstStyle/>
        <a:p>
          <a:endParaRPr lang="en-GB"/>
        </a:p>
      </dgm:t>
    </dgm:pt>
    <dgm:pt modelId="{AE7009A6-5293-4424-89B0-39E293E761DF}" type="sibTrans" cxnId="{FE60B8DC-41D2-4F26-9A02-F931254A6D62}">
      <dgm:prSet/>
      <dgm:spPr/>
      <dgm:t>
        <a:bodyPr/>
        <a:lstStyle/>
        <a:p>
          <a:endParaRPr lang="en-GB"/>
        </a:p>
      </dgm:t>
    </dgm:pt>
    <dgm:pt modelId="{DE7C90C6-C542-4F44-B3D6-3DE38C2465A5}" type="pres">
      <dgm:prSet presAssocID="{BCDBF925-755A-4496-96D6-20A2BFD7E1CE}" presName="Name0" presStyleCnt="0">
        <dgm:presLayoutVars>
          <dgm:dir/>
          <dgm:resizeHandles val="exact"/>
        </dgm:presLayoutVars>
      </dgm:prSet>
      <dgm:spPr/>
    </dgm:pt>
    <dgm:pt modelId="{0D7D6623-95F4-4BE4-B447-709BC490A36B}" type="pres">
      <dgm:prSet presAssocID="{BCDBF925-755A-4496-96D6-20A2BFD7E1CE}" presName="arrow" presStyleLbl="bgShp" presStyleIdx="0" presStyleCnt="1" custLinFactNeighborX="5446" custLinFactNeighborY="15236"/>
      <dgm:spPr/>
    </dgm:pt>
    <dgm:pt modelId="{4BAEA109-A305-4961-A5AF-C0F971DC6162}" type="pres">
      <dgm:prSet presAssocID="{BCDBF925-755A-4496-96D6-20A2BFD7E1CE}" presName="points" presStyleCnt="0"/>
      <dgm:spPr/>
    </dgm:pt>
    <dgm:pt modelId="{AD19EBD8-FB16-45C7-B2A7-4337F021DC64}" type="pres">
      <dgm:prSet presAssocID="{EBCFC08C-57A4-4941-9A70-E60E592648FE}" presName="compositeA" presStyleCnt="0"/>
      <dgm:spPr/>
    </dgm:pt>
    <dgm:pt modelId="{87E826C3-63BC-4F80-A085-7A467E96BF0D}" type="pres">
      <dgm:prSet presAssocID="{EBCFC08C-57A4-4941-9A70-E60E592648FE}" presName="textA" presStyleLbl="revTx" presStyleIdx="0" presStyleCnt="6">
        <dgm:presLayoutVars>
          <dgm:bulletEnabled val="1"/>
        </dgm:presLayoutVars>
      </dgm:prSet>
      <dgm:spPr/>
    </dgm:pt>
    <dgm:pt modelId="{518262FA-27B1-49BF-8C0E-631E580A27F9}" type="pres">
      <dgm:prSet presAssocID="{EBCFC08C-57A4-4941-9A70-E60E592648FE}" presName="circleA" presStyleLbl="node1" presStyleIdx="0" presStyleCnt="6"/>
      <dgm:spPr/>
    </dgm:pt>
    <dgm:pt modelId="{9E21EC91-AA3E-40D2-9417-9D30A344765D}" type="pres">
      <dgm:prSet presAssocID="{EBCFC08C-57A4-4941-9A70-E60E592648FE}" presName="spaceA" presStyleCnt="0"/>
      <dgm:spPr/>
    </dgm:pt>
    <dgm:pt modelId="{7935C885-FCFE-43CD-A71E-0F55799C7547}" type="pres">
      <dgm:prSet presAssocID="{59802B91-6D76-4ECC-A604-69E9893DAF32}" presName="space" presStyleCnt="0"/>
      <dgm:spPr/>
    </dgm:pt>
    <dgm:pt modelId="{4B29134C-30FC-41E0-BAE2-E00FBA5BD7DB}" type="pres">
      <dgm:prSet presAssocID="{FC914AB5-A4BA-4CB6-9EBF-348BB9708D81}" presName="compositeB" presStyleCnt="0"/>
      <dgm:spPr/>
    </dgm:pt>
    <dgm:pt modelId="{3CAD3712-42D8-4C65-885E-450972703BD7}" type="pres">
      <dgm:prSet presAssocID="{FC914AB5-A4BA-4CB6-9EBF-348BB9708D81}" presName="textB" presStyleLbl="revTx" presStyleIdx="1" presStyleCnt="6">
        <dgm:presLayoutVars>
          <dgm:bulletEnabled val="1"/>
        </dgm:presLayoutVars>
      </dgm:prSet>
      <dgm:spPr/>
    </dgm:pt>
    <dgm:pt modelId="{A9254D59-70DF-4ECD-8726-43C6E6A5ABA3}" type="pres">
      <dgm:prSet presAssocID="{FC914AB5-A4BA-4CB6-9EBF-348BB9708D81}" presName="circleB" presStyleLbl="node1" presStyleIdx="1" presStyleCnt="6"/>
      <dgm:spPr/>
    </dgm:pt>
    <dgm:pt modelId="{17212371-9539-47B0-A9D5-6253204FB950}" type="pres">
      <dgm:prSet presAssocID="{FC914AB5-A4BA-4CB6-9EBF-348BB9708D81}" presName="spaceB" presStyleCnt="0"/>
      <dgm:spPr/>
    </dgm:pt>
    <dgm:pt modelId="{BC1EF9C5-4AA8-4BAD-B1E0-08751D8FAC88}" type="pres">
      <dgm:prSet presAssocID="{2C26C7BB-6322-4713-8F53-7B5FAEA6F217}" presName="space" presStyleCnt="0"/>
      <dgm:spPr/>
    </dgm:pt>
    <dgm:pt modelId="{76328D86-D999-4827-8243-99333CB6193B}" type="pres">
      <dgm:prSet presAssocID="{D15F1D73-0212-47FE-8328-FA5C3A41992F}" presName="compositeA" presStyleCnt="0"/>
      <dgm:spPr/>
    </dgm:pt>
    <dgm:pt modelId="{13A529E6-EB8F-418B-B780-D9B60E2DBCB1}" type="pres">
      <dgm:prSet presAssocID="{D15F1D73-0212-47FE-8328-FA5C3A41992F}" presName="textA" presStyleLbl="revTx" presStyleIdx="2" presStyleCnt="6">
        <dgm:presLayoutVars>
          <dgm:bulletEnabled val="1"/>
        </dgm:presLayoutVars>
      </dgm:prSet>
      <dgm:spPr/>
    </dgm:pt>
    <dgm:pt modelId="{612FB913-2A0D-4564-B52D-DB47FB0579CF}" type="pres">
      <dgm:prSet presAssocID="{D15F1D73-0212-47FE-8328-FA5C3A41992F}" presName="circleA" presStyleLbl="node1" presStyleIdx="2" presStyleCnt="6"/>
      <dgm:spPr/>
    </dgm:pt>
    <dgm:pt modelId="{EFBE4A36-B4E4-49B6-AFAC-ECD7F926832E}" type="pres">
      <dgm:prSet presAssocID="{D15F1D73-0212-47FE-8328-FA5C3A41992F}" presName="spaceA" presStyleCnt="0"/>
      <dgm:spPr/>
    </dgm:pt>
    <dgm:pt modelId="{7EE0B80C-13F0-49CD-8F6E-005E9A7983F8}" type="pres">
      <dgm:prSet presAssocID="{13D98F7F-DCD2-481D-8815-9E88C8D2E837}" presName="space" presStyleCnt="0"/>
      <dgm:spPr/>
    </dgm:pt>
    <dgm:pt modelId="{5953AD0E-A016-4F2D-9A1F-C7C174DFCA8B}" type="pres">
      <dgm:prSet presAssocID="{72113C1F-E088-4C8B-BFE1-FEB5E3EA6933}" presName="compositeB" presStyleCnt="0"/>
      <dgm:spPr/>
    </dgm:pt>
    <dgm:pt modelId="{D97C1197-7E33-4C33-A81E-1F55718C02F4}" type="pres">
      <dgm:prSet presAssocID="{72113C1F-E088-4C8B-BFE1-FEB5E3EA6933}" presName="textB" presStyleLbl="revTx" presStyleIdx="3" presStyleCnt="6">
        <dgm:presLayoutVars>
          <dgm:bulletEnabled val="1"/>
        </dgm:presLayoutVars>
      </dgm:prSet>
      <dgm:spPr/>
    </dgm:pt>
    <dgm:pt modelId="{2365A6FD-B87B-428C-AAB5-1940B69C5618}" type="pres">
      <dgm:prSet presAssocID="{72113C1F-E088-4C8B-BFE1-FEB5E3EA6933}" presName="circleB" presStyleLbl="node1" presStyleIdx="3" presStyleCnt="6"/>
      <dgm:spPr/>
    </dgm:pt>
    <dgm:pt modelId="{14E3F9EF-A9D2-4B05-A50A-484B7C87B9B0}" type="pres">
      <dgm:prSet presAssocID="{72113C1F-E088-4C8B-BFE1-FEB5E3EA6933}" presName="spaceB" presStyleCnt="0"/>
      <dgm:spPr/>
    </dgm:pt>
    <dgm:pt modelId="{A64E17FF-6ADF-4412-BB8C-1B9BFEF86A6F}" type="pres">
      <dgm:prSet presAssocID="{E9CDF6D7-BBE8-4D9C-97E8-04BDB83A5653}" presName="space" presStyleCnt="0"/>
      <dgm:spPr/>
    </dgm:pt>
    <dgm:pt modelId="{256C78EA-D76A-4B93-AE82-337FC54D6BEF}" type="pres">
      <dgm:prSet presAssocID="{54943CCD-1A25-4713-B6E9-9A84E82A8FF8}" presName="compositeA" presStyleCnt="0"/>
      <dgm:spPr/>
    </dgm:pt>
    <dgm:pt modelId="{098A3B53-9564-41A6-8C7D-F43ED2F24F02}" type="pres">
      <dgm:prSet presAssocID="{54943CCD-1A25-4713-B6E9-9A84E82A8FF8}" presName="textA" presStyleLbl="revTx" presStyleIdx="4" presStyleCnt="6">
        <dgm:presLayoutVars>
          <dgm:bulletEnabled val="1"/>
        </dgm:presLayoutVars>
      </dgm:prSet>
      <dgm:spPr/>
    </dgm:pt>
    <dgm:pt modelId="{BA4A22DE-0F96-4C68-A280-93767A99075C}" type="pres">
      <dgm:prSet presAssocID="{54943CCD-1A25-4713-B6E9-9A84E82A8FF8}" presName="circleA" presStyleLbl="node1" presStyleIdx="4" presStyleCnt="6"/>
      <dgm:spPr/>
    </dgm:pt>
    <dgm:pt modelId="{2D9663FD-C2AC-4B19-8D6B-BD9709D4FAD4}" type="pres">
      <dgm:prSet presAssocID="{54943CCD-1A25-4713-B6E9-9A84E82A8FF8}" presName="spaceA" presStyleCnt="0"/>
      <dgm:spPr/>
    </dgm:pt>
    <dgm:pt modelId="{45AC84EE-5683-40CA-A8D9-972A138E7125}" type="pres">
      <dgm:prSet presAssocID="{E691D181-7290-4122-B121-6715E4C7EADA}" presName="space" presStyleCnt="0"/>
      <dgm:spPr/>
    </dgm:pt>
    <dgm:pt modelId="{8AF1CA56-9554-4212-B3A5-FE001A456650}" type="pres">
      <dgm:prSet presAssocID="{9DB08FA1-9EFA-4CF0-85F9-85EE185EA64A}" presName="compositeB" presStyleCnt="0"/>
      <dgm:spPr/>
    </dgm:pt>
    <dgm:pt modelId="{3EAE2F97-CEE3-4536-A09A-660553BE0E2F}" type="pres">
      <dgm:prSet presAssocID="{9DB08FA1-9EFA-4CF0-85F9-85EE185EA64A}" presName="textB" presStyleLbl="revTx" presStyleIdx="5" presStyleCnt="6">
        <dgm:presLayoutVars>
          <dgm:bulletEnabled val="1"/>
        </dgm:presLayoutVars>
      </dgm:prSet>
      <dgm:spPr/>
    </dgm:pt>
    <dgm:pt modelId="{10C28D00-304F-426A-AC49-641B3DD3267F}" type="pres">
      <dgm:prSet presAssocID="{9DB08FA1-9EFA-4CF0-85F9-85EE185EA64A}" presName="circleB" presStyleLbl="node1" presStyleIdx="5" presStyleCnt="6"/>
      <dgm:spPr/>
    </dgm:pt>
    <dgm:pt modelId="{302B4E0D-CF77-4908-AFD7-8872EC006C7C}" type="pres">
      <dgm:prSet presAssocID="{9DB08FA1-9EFA-4CF0-85F9-85EE185EA64A}" presName="spaceB" presStyleCnt="0"/>
      <dgm:spPr/>
    </dgm:pt>
  </dgm:ptLst>
  <dgm:cxnLst>
    <dgm:cxn modelId="{C96F9A01-A68F-41DA-B220-E3BBB06DEF25}" type="presOf" srcId="{54943CCD-1A25-4713-B6E9-9A84E82A8FF8}" destId="{098A3B53-9564-41A6-8C7D-F43ED2F24F02}" srcOrd="0" destOrd="0" presId="urn:microsoft.com/office/officeart/2005/8/layout/hProcess11"/>
    <dgm:cxn modelId="{58CE3004-C937-402F-BEB8-AFB41E765260}" type="presOf" srcId="{D15F1D73-0212-47FE-8328-FA5C3A41992F}" destId="{13A529E6-EB8F-418B-B780-D9B60E2DBCB1}" srcOrd="0" destOrd="0" presId="urn:microsoft.com/office/officeart/2005/8/layout/hProcess11"/>
    <dgm:cxn modelId="{3365490B-1025-4A08-AFF6-43D693901CDC}" type="presOf" srcId="{72113C1F-E088-4C8B-BFE1-FEB5E3EA6933}" destId="{D97C1197-7E33-4C33-A81E-1F55718C02F4}" srcOrd="0" destOrd="0" presId="urn:microsoft.com/office/officeart/2005/8/layout/hProcess11"/>
    <dgm:cxn modelId="{CCCC5F29-E17A-4730-AD24-FA6367156F13}" srcId="{BCDBF925-755A-4496-96D6-20A2BFD7E1CE}" destId="{72113C1F-E088-4C8B-BFE1-FEB5E3EA6933}" srcOrd="3" destOrd="0" parTransId="{DD43D58D-E6FA-441F-98BC-3AA06706ECFE}" sibTransId="{E9CDF6D7-BBE8-4D9C-97E8-04BDB83A5653}"/>
    <dgm:cxn modelId="{124BA139-C68D-4B55-B5A4-0FB4775DB468}" srcId="{BCDBF925-755A-4496-96D6-20A2BFD7E1CE}" destId="{FC914AB5-A4BA-4CB6-9EBF-348BB9708D81}" srcOrd="1" destOrd="0" parTransId="{5FD83951-DBB9-4F7F-B6D7-B222988520CC}" sibTransId="{2C26C7BB-6322-4713-8F53-7B5FAEA6F217}"/>
    <dgm:cxn modelId="{76A77096-849D-4F1D-AA74-F8CE1A052AE2}" srcId="{BCDBF925-755A-4496-96D6-20A2BFD7E1CE}" destId="{D15F1D73-0212-47FE-8328-FA5C3A41992F}" srcOrd="2" destOrd="0" parTransId="{AD6A45E7-9FAD-4609-B55E-E08A0B229455}" sibTransId="{13D98F7F-DCD2-481D-8815-9E88C8D2E837}"/>
    <dgm:cxn modelId="{44EC0E9B-AD01-4CB7-8649-97691E0B4DDB}" type="presOf" srcId="{FC914AB5-A4BA-4CB6-9EBF-348BB9708D81}" destId="{3CAD3712-42D8-4C65-885E-450972703BD7}" srcOrd="0" destOrd="0" presId="urn:microsoft.com/office/officeart/2005/8/layout/hProcess11"/>
    <dgm:cxn modelId="{ED62B09E-4FBE-4B72-BEA2-C3C9C959C0C6}" srcId="{BCDBF925-755A-4496-96D6-20A2BFD7E1CE}" destId="{EBCFC08C-57A4-4941-9A70-E60E592648FE}" srcOrd="0" destOrd="0" parTransId="{CBEBF08C-0B01-4CF2-8562-7A75634C9C1D}" sibTransId="{59802B91-6D76-4ECC-A604-69E9893DAF32}"/>
    <dgm:cxn modelId="{96C2E2B6-9132-4C47-BF2D-C1AF132DFC52}" srcId="{BCDBF925-755A-4496-96D6-20A2BFD7E1CE}" destId="{54943CCD-1A25-4713-B6E9-9A84E82A8FF8}" srcOrd="4" destOrd="0" parTransId="{ACBC5134-731A-45BD-AD82-9B90504BE7FB}" sibTransId="{E691D181-7290-4122-B121-6715E4C7EADA}"/>
    <dgm:cxn modelId="{571BB0BF-87E6-48C8-A528-E33C3FFAA0A2}" type="presOf" srcId="{BCDBF925-755A-4496-96D6-20A2BFD7E1CE}" destId="{DE7C90C6-C542-4F44-B3D6-3DE38C2465A5}" srcOrd="0" destOrd="0" presId="urn:microsoft.com/office/officeart/2005/8/layout/hProcess11"/>
    <dgm:cxn modelId="{FCC0FDDB-A365-4FE2-8DEA-C351B70B5D35}" type="presOf" srcId="{EBCFC08C-57A4-4941-9A70-E60E592648FE}" destId="{87E826C3-63BC-4F80-A085-7A467E96BF0D}" srcOrd="0" destOrd="0" presId="urn:microsoft.com/office/officeart/2005/8/layout/hProcess11"/>
    <dgm:cxn modelId="{FE60B8DC-41D2-4F26-9A02-F931254A6D62}" srcId="{BCDBF925-755A-4496-96D6-20A2BFD7E1CE}" destId="{9DB08FA1-9EFA-4CF0-85F9-85EE185EA64A}" srcOrd="5" destOrd="0" parTransId="{CAAFA627-C5F8-4F38-B6BA-F5BFB154F5DF}" sibTransId="{AE7009A6-5293-4424-89B0-39E293E761DF}"/>
    <dgm:cxn modelId="{95AFB9FC-173E-4C77-AE1A-8A44CFEACBA8}" type="presOf" srcId="{9DB08FA1-9EFA-4CF0-85F9-85EE185EA64A}" destId="{3EAE2F97-CEE3-4536-A09A-660553BE0E2F}" srcOrd="0" destOrd="0" presId="urn:microsoft.com/office/officeart/2005/8/layout/hProcess11"/>
    <dgm:cxn modelId="{2E5FD53E-DED9-4160-8909-7E7CDBB00C89}" type="presParOf" srcId="{DE7C90C6-C542-4F44-B3D6-3DE38C2465A5}" destId="{0D7D6623-95F4-4BE4-B447-709BC490A36B}" srcOrd="0" destOrd="0" presId="urn:microsoft.com/office/officeart/2005/8/layout/hProcess11"/>
    <dgm:cxn modelId="{A4550856-0550-471E-BF9F-6F0919A2909C}" type="presParOf" srcId="{DE7C90C6-C542-4F44-B3D6-3DE38C2465A5}" destId="{4BAEA109-A305-4961-A5AF-C0F971DC6162}" srcOrd="1" destOrd="0" presId="urn:microsoft.com/office/officeart/2005/8/layout/hProcess11"/>
    <dgm:cxn modelId="{0FFC8D25-D95E-42FF-99B4-BFFF463855A6}" type="presParOf" srcId="{4BAEA109-A305-4961-A5AF-C0F971DC6162}" destId="{AD19EBD8-FB16-45C7-B2A7-4337F021DC64}" srcOrd="0" destOrd="0" presId="urn:microsoft.com/office/officeart/2005/8/layout/hProcess11"/>
    <dgm:cxn modelId="{E7ACEE18-0565-460D-B17B-DF7B785F4DF2}" type="presParOf" srcId="{AD19EBD8-FB16-45C7-B2A7-4337F021DC64}" destId="{87E826C3-63BC-4F80-A085-7A467E96BF0D}" srcOrd="0" destOrd="0" presId="urn:microsoft.com/office/officeart/2005/8/layout/hProcess11"/>
    <dgm:cxn modelId="{C0206D4D-F819-4F81-B99B-A78D7823D4FC}" type="presParOf" srcId="{AD19EBD8-FB16-45C7-B2A7-4337F021DC64}" destId="{518262FA-27B1-49BF-8C0E-631E580A27F9}" srcOrd="1" destOrd="0" presId="urn:microsoft.com/office/officeart/2005/8/layout/hProcess11"/>
    <dgm:cxn modelId="{BCF9A0A5-75FF-4D42-8395-68F986895837}" type="presParOf" srcId="{AD19EBD8-FB16-45C7-B2A7-4337F021DC64}" destId="{9E21EC91-AA3E-40D2-9417-9D30A344765D}" srcOrd="2" destOrd="0" presId="urn:microsoft.com/office/officeart/2005/8/layout/hProcess11"/>
    <dgm:cxn modelId="{CAA7AE16-56E3-4AA3-A767-A50874DE2624}" type="presParOf" srcId="{4BAEA109-A305-4961-A5AF-C0F971DC6162}" destId="{7935C885-FCFE-43CD-A71E-0F55799C7547}" srcOrd="1" destOrd="0" presId="urn:microsoft.com/office/officeart/2005/8/layout/hProcess11"/>
    <dgm:cxn modelId="{CC2D2137-7066-47C1-8800-25F89437D8A2}" type="presParOf" srcId="{4BAEA109-A305-4961-A5AF-C0F971DC6162}" destId="{4B29134C-30FC-41E0-BAE2-E00FBA5BD7DB}" srcOrd="2" destOrd="0" presId="urn:microsoft.com/office/officeart/2005/8/layout/hProcess11"/>
    <dgm:cxn modelId="{CC9507EC-3604-4798-8559-597C6AF2FF3A}" type="presParOf" srcId="{4B29134C-30FC-41E0-BAE2-E00FBA5BD7DB}" destId="{3CAD3712-42D8-4C65-885E-450972703BD7}" srcOrd="0" destOrd="0" presId="urn:microsoft.com/office/officeart/2005/8/layout/hProcess11"/>
    <dgm:cxn modelId="{8ED2DB41-8AF6-4986-B283-C00A684EB907}" type="presParOf" srcId="{4B29134C-30FC-41E0-BAE2-E00FBA5BD7DB}" destId="{A9254D59-70DF-4ECD-8726-43C6E6A5ABA3}" srcOrd="1" destOrd="0" presId="urn:microsoft.com/office/officeart/2005/8/layout/hProcess11"/>
    <dgm:cxn modelId="{F1ED581C-DE90-4D42-A5C6-78511878CA86}" type="presParOf" srcId="{4B29134C-30FC-41E0-BAE2-E00FBA5BD7DB}" destId="{17212371-9539-47B0-A9D5-6253204FB950}" srcOrd="2" destOrd="0" presId="urn:microsoft.com/office/officeart/2005/8/layout/hProcess11"/>
    <dgm:cxn modelId="{F8009C93-6D1F-4E52-B6F7-2469F20B0C13}" type="presParOf" srcId="{4BAEA109-A305-4961-A5AF-C0F971DC6162}" destId="{BC1EF9C5-4AA8-4BAD-B1E0-08751D8FAC88}" srcOrd="3" destOrd="0" presId="urn:microsoft.com/office/officeart/2005/8/layout/hProcess11"/>
    <dgm:cxn modelId="{E52F23B3-AB8B-4876-A88F-62DCCAA3DC5C}" type="presParOf" srcId="{4BAEA109-A305-4961-A5AF-C0F971DC6162}" destId="{76328D86-D999-4827-8243-99333CB6193B}" srcOrd="4" destOrd="0" presId="urn:microsoft.com/office/officeart/2005/8/layout/hProcess11"/>
    <dgm:cxn modelId="{B9C23375-061A-424B-9515-5A61604B180A}" type="presParOf" srcId="{76328D86-D999-4827-8243-99333CB6193B}" destId="{13A529E6-EB8F-418B-B780-D9B60E2DBCB1}" srcOrd="0" destOrd="0" presId="urn:microsoft.com/office/officeart/2005/8/layout/hProcess11"/>
    <dgm:cxn modelId="{9B9ACF2A-D6AD-4E2F-91F8-9485F29E2F75}" type="presParOf" srcId="{76328D86-D999-4827-8243-99333CB6193B}" destId="{612FB913-2A0D-4564-B52D-DB47FB0579CF}" srcOrd="1" destOrd="0" presId="urn:microsoft.com/office/officeart/2005/8/layout/hProcess11"/>
    <dgm:cxn modelId="{8C7DA3A3-842C-4BA5-859E-850CAD7CA2F9}" type="presParOf" srcId="{76328D86-D999-4827-8243-99333CB6193B}" destId="{EFBE4A36-B4E4-49B6-AFAC-ECD7F926832E}" srcOrd="2" destOrd="0" presId="urn:microsoft.com/office/officeart/2005/8/layout/hProcess11"/>
    <dgm:cxn modelId="{38E66905-2ECD-4CF8-80A0-3E09862803FA}" type="presParOf" srcId="{4BAEA109-A305-4961-A5AF-C0F971DC6162}" destId="{7EE0B80C-13F0-49CD-8F6E-005E9A7983F8}" srcOrd="5" destOrd="0" presId="urn:microsoft.com/office/officeart/2005/8/layout/hProcess11"/>
    <dgm:cxn modelId="{06CC3603-FB90-4B3B-9CE5-1CF3735AA6C1}" type="presParOf" srcId="{4BAEA109-A305-4961-A5AF-C0F971DC6162}" destId="{5953AD0E-A016-4F2D-9A1F-C7C174DFCA8B}" srcOrd="6" destOrd="0" presId="urn:microsoft.com/office/officeart/2005/8/layout/hProcess11"/>
    <dgm:cxn modelId="{1D401A43-041C-4A90-91D6-CC36FBAD64D2}" type="presParOf" srcId="{5953AD0E-A016-4F2D-9A1F-C7C174DFCA8B}" destId="{D97C1197-7E33-4C33-A81E-1F55718C02F4}" srcOrd="0" destOrd="0" presId="urn:microsoft.com/office/officeart/2005/8/layout/hProcess11"/>
    <dgm:cxn modelId="{B0EBE66F-0266-4889-9BD5-0D18D37839B2}" type="presParOf" srcId="{5953AD0E-A016-4F2D-9A1F-C7C174DFCA8B}" destId="{2365A6FD-B87B-428C-AAB5-1940B69C5618}" srcOrd="1" destOrd="0" presId="urn:microsoft.com/office/officeart/2005/8/layout/hProcess11"/>
    <dgm:cxn modelId="{10FC2491-E58F-43CC-B4D7-E960174478B0}" type="presParOf" srcId="{5953AD0E-A016-4F2D-9A1F-C7C174DFCA8B}" destId="{14E3F9EF-A9D2-4B05-A50A-484B7C87B9B0}" srcOrd="2" destOrd="0" presId="urn:microsoft.com/office/officeart/2005/8/layout/hProcess11"/>
    <dgm:cxn modelId="{B2F41EEF-710D-4314-BA5C-2A59DCDC23D1}" type="presParOf" srcId="{4BAEA109-A305-4961-A5AF-C0F971DC6162}" destId="{A64E17FF-6ADF-4412-BB8C-1B9BFEF86A6F}" srcOrd="7" destOrd="0" presId="urn:microsoft.com/office/officeart/2005/8/layout/hProcess11"/>
    <dgm:cxn modelId="{BADF94F4-E8A2-4032-A64F-9255F0CE4B53}" type="presParOf" srcId="{4BAEA109-A305-4961-A5AF-C0F971DC6162}" destId="{256C78EA-D76A-4B93-AE82-337FC54D6BEF}" srcOrd="8" destOrd="0" presId="urn:microsoft.com/office/officeart/2005/8/layout/hProcess11"/>
    <dgm:cxn modelId="{02A0F73B-09F1-4A61-BA4D-29960270B248}" type="presParOf" srcId="{256C78EA-D76A-4B93-AE82-337FC54D6BEF}" destId="{098A3B53-9564-41A6-8C7D-F43ED2F24F02}" srcOrd="0" destOrd="0" presId="urn:microsoft.com/office/officeart/2005/8/layout/hProcess11"/>
    <dgm:cxn modelId="{581232CD-E69B-4E90-BF0D-3B1C53A573E3}" type="presParOf" srcId="{256C78EA-D76A-4B93-AE82-337FC54D6BEF}" destId="{BA4A22DE-0F96-4C68-A280-93767A99075C}" srcOrd="1" destOrd="0" presId="urn:microsoft.com/office/officeart/2005/8/layout/hProcess11"/>
    <dgm:cxn modelId="{277F961F-4A0D-42C9-9093-5C9722872E4A}" type="presParOf" srcId="{256C78EA-D76A-4B93-AE82-337FC54D6BEF}" destId="{2D9663FD-C2AC-4B19-8D6B-BD9709D4FAD4}" srcOrd="2" destOrd="0" presId="urn:microsoft.com/office/officeart/2005/8/layout/hProcess11"/>
    <dgm:cxn modelId="{530390BB-BDDB-4A24-A60C-0B501638DDA7}" type="presParOf" srcId="{4BAEA109-A305-4961-A5AF-C0F971DC6162}" destId="{45AC84EE-5683-40CA-A8D9-972A138E7125}" srcOrd="9" destOrd="0" presId="urn:microsoft.com/office/officeart/2005/8/layout/hProcess11"/>
    <dgm:cxn modelId="{B8F55BFC-792A-4C0F-BC98-98BEEAEDEAFA}" type="presParOf" srcId="{4BAEA109-A305-4961-A5AF-C0F971DC6162}" destId="{8AF1CA56-9554-4212-B3A5-FE001A456650}" srcOrd="10" destOrd="0" presId="urn:microsoft.com/office/officeart/2005/8/layout/hProcess11"/>
    <dgm:cxn modelId="{B1DE6B4B-AEDF-4917-BAE7-77D2DCA5EF7C}" type="presParOf" srcId="{8AF1CA56-9554-4212-B3A5-FE001A456650}" destId="{3EAE2F97-CEE3-4536-A09A-660553BE0E2F}" srcOrd="0" destOrd="0" presId="urn:microsoft.com/office/officeart/2005/8/layout/hProcess11"/>
    <dgm:cxn modelId="{15BE69E5-C321-4A06-9F39-F662E781F4C3}" type="presParOf" srcId="{8AF1CA56-9554-4212-B3A5-FE001A456650}" destId="{10C28D00-304F-426A-AC49-641B3DD3267F}" srcOrd="1" destOrd="0" presId="urn:microsoft.com/office/officeart/2005/8/layout/hProcess11"/>
    <dgm:cxn modelId="{6CE07007-2A5D-4E80-A4C2-7CB4DD70C24E}" type="presParOf" srcId="{8AF1CA56-9554-4212-B3A5-FE001A456650}" destId="{302B4E0D-CF77-4908-AFD7-8872EC006C7C}" srcOrd="2" destOrd="0" presId="urn:microsoft.com/office/officeart/2005/8/layout/hProcess1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DD97905-8581-4F06-9164-B968EDA2A432}">
      <dsp:nvSpPr>
        <dsp:cNvPr id="0" name=""/>
        <dsp:cNvSpPr/>
      </dsp:nvSpPr>
      <dsp:spPr>
        <a:xfrm>
          <a:off x="0" y="326791"/>
          <a:ext cx="4482353" cy="2801470"/>
        </a:xfrm>
        <a:prstGeom prst="swooshArrow">
          <a:avLst>
            <a:gd name="adj1" fmla="val 25000"/>
            <a:gd name="adj2" fmla="val 25000"/>
          </a:avLst>
        </a:prstGeom>
        <a:gradFill rotWithShape="0">
          <a:gsLst>
            <a:gs pos="0">
              <a:schemeClr val="accent1">
                <a:tint val="40000"/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tint val="40000"/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6DCD5E6-8B5D-45B5-870B-38E7BD727426}">
      <dsp:nvSpPr>
        <dsp:cNvPr id="0" name=""/>
        <dsp:cNvSpPr/>
      </dsp:nvSpPr>
      <dsp:spPr>
        <a:xfrm>
          <a:off x="441511" y="2677085"/>
          <a:ext cx="103094" cy="10309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6918F48-B666-4E80-884A-44F6DFB49A91}">
      <dsp:nvSpPr>
        <dsp:cNvPr id="0" name=""/>
        <dsp:cNvSpPr/>
      </dsp:nvSpPr>
      <dsp:spPr>
        <a:xfrm>
          <a:off x="493058" y="2728632"/>
          <a:ext cx="587188" cy="6667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627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MS Teams</a:t>
          </a:r>
          <a:endParaRPr lang="en-US" sz="1100" kern="1200">
            <a:solidFill>
              <a:schemeClr val="bg1"/>
            </a:solidFill>
          </a:endParaRPr>
        </a:p>
      </dsp:txBody>
      <dsp:txXfrm>
        <a:off x="493058" y="2728632"/>
        <a:ext cx="587188" cy="666750"/>
      </dsp:txXfrm>
    </dsp:sp>
    <dsp:sp modelId="{5E9AF783-EC1D-48FF-A969-EDD07BACA396}">
      <dsp:nvSpPr>
        <dsp:cNvPr id="0" name=""/>
        <dsp:cNvSpPr/>
      </dsp:nvSpPr>
      <dsp:spPr>
        <a:xfrm>
          <a:off x="999564" y="2140883"/>
          <a:ext cx="161364" cy="161364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1C26DFA-6E4D-4BFF-AB24-3F8E6AC10E6B}">
      <dsp:nvSpPr>
        <dsp:cNvPr id="0" name=""/>
        <dsp:cNvSpPr/>
      </dsp:nvSpPr>
      <dsp:spPr>
        <a:xfrm>
          <a:off x="1080247" y="2221566"/>
          <a:ext cx="744070" cy="1173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504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Microsoft 365</a:t>
          </a:r>
          <a:endParaRPr lang="en-US" sz="1100" kern="1200">
            <a:solidFill>
              <a:schemeClr val="bg1"/>
            </a:solidFill>
          </a:endParaRPr>
        </a:p>
      </dsp:txBody>
      <dsp:txXfrm>
        <a:off x="1080247" y="2221566"/>
        <a:ext cx="744070" cy="1173816"/>
      </dsp:txXfrm>
    </dsp:sp>
    <dsp:sp modelId="{229CED89-C6EF-440B-897D-7DD70954C7C0}">
      <dsp:nvSpPr>
        <dsp:cNvPr id="0" name=""/>
        <dsp:cNvSpPr/>
      </dsp:nvSpPr>
      <dsp:spPr>
        <a:xfrm>
          <a:off x="1716741" y="1713379"/>
          <a:ext cx="215152" cy="21515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762651F-A27B-48C5-865D-BCD188C3C080}">
      <dsp:nvSpPr>
        <dsp:cNvPr id="0" name=""/>
        <dsp:cNvSpPr/>
      </dsp:nvSpPr>
      <dsp:spPr>
        <a:xfrm>
          <a:off x="1824317" y="1820955"/>
          <a:ext cx="865094" cy="15744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005" tIns="0" rIns="0" bIns="0" numCol="1" spcCol="1270" anchor="t" anchorCtr="0">
          <a:noAutofit/>
        </a:bodyPr>
        <a:lstStyle/>
        <a:p>
          <a:pPr marL="0" lvl="0" indent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Outlook</a:t>
          </a:r>
          <a:endParaRPr lang="en-US" sz="1100" kern="1200">
            <a:solidFill>
              <a:schemeClr val="bg1"/>
            </a:solidFill>
          </a:endParaRPr>
        </a:p>
      </dsp:txBody>
      <dsp:txXfrm>
        <a:off x="1824317" y="1820955"/>
        <a:ext cx="865094" cy="1574426"/>
      </dsp:txXfrm>
    </dsp:sp>
    <dsp:sp modelId="{FE3A2130-D56D-4250-A813-0368C81C2B66}">
      <dsp:nvSpPr>
        <dsp:cNvPr id="0" name=""/>
        <dsp:cNvSpPr/>
      </dsp:nvSpPr>
      <dsp:spPr>
        <a:xfrm>
          <a:off x="2550458" y="1379444"/>
          <a:ext cx="277905" cy="27790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27970E1-5122-47DA-8495-24D191E00563}">
      <dsp:nvSpPr>
        <dsp:cNvPr id="0" name=""/>
        <dsp:cNvSpPr/>
      </dsp:nvSpPr>
      <dsp:spPr>
        <a:xfrm>
          <a:off x="2689411" y="1518396"/>
          <a:ext cx="896470" cy="1876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7257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OneDrive</a:t>
          </a:r>
          <a:endParaRPr lang="en-US" sz="1100" kern="1200">
            <a:solidFill>
              <a:schemeClr val="bg1"/>
            </a:solidFill>
          </a:endParaRPr>
        </a:p>
      </dsp:txBody>
      <dsp:txXfrm>
        <a:off x="2689411" y="1518396"/>
        <a:ext cx="896470" cy="1876985"/>
      </dsp:txXfrm>
    </dsp:sp>
    <dsp:sp modelId="{45B5C582-2AC0-4174-93C7-C197F23DD250}">
      <dsp:nvSpPr>
        <dsp:cNvPr id="0" name=""/>
        <dsp:cNvSpPr/>
      </dsp:nvSpPr>
      <dsp:spPr>
        <a:xfrm>
          <a:off x="3408829" y="1156446"/>
          <a:ext cx="354105" cy="354105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CB5FDC8-0656-421D-88E1-0BDACB010D09}">
      <dsp:nvSpPr>
        <dsp:cNvPr id="0" name=""/>
        <dsp:cNvSpPr/>
      </dsp:nvSpPr>
      <dsp:spPr>
        <a:xfrm>
          <a:off x="3585882" y="1333499"/>
          <a:ext cx="896470" cy="206188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7633" tIns="0" rIns="0" bIns="0" numCol="1" spcCol="1270" anchor="t" anchorCtr="0">
          <a:noAutofit/>
        </a:bodyPr>
        <a:lstStyle/>
        <a:p>
          <a:pPr marL="0" lvl="0" indent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>
              <a:solidFill>
                <a:schemeClr val="bg1"/>
              </a:solidFill>
              <a:latin typeface="Century Gothic" panose="020B0502020202020204"/>
            </a:rPr>
            <a:t>MS Steams</a:t>
          </a:r>
          <a:endParaRPr lang="en-US" sz="1100" kern="1200">
            <a:solidFill>
              <a:schemeClr val="bg1"/>
            </a:solidFill>
          </a:endParaRPr>
        </a:p>
      </dsp:txBody>
      <dsp:txXfrm>
        <a:off x="3585882" y="1333499"/>
        <a:ext cx="896470" cy="206188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7D6623-95F4-4BE4-B447-709BC490A36B}">
      <dsp:nvSpPr>
        <dsp:cNvPr id="0" name=""/>
        <dsp:cNvSpPr/>
      </dsp:nvSpPr>
      <dsp:spPr>
        <a:xfrm>
          <a:off x="0" y="1107486"/>
          <a:ext cx="7461919" cy="1227322"/>
        </a:xfrm>
        <a:prstGeom prst="notched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E826C3-63BC-4F80-A085-7A467E96BF0D}">
      <dsp:nvSpPr>
        <dsp:cNvPr id="0" name=""/>
        <dsp:cNvSpPr/>
      </dsp:nvSpPr>
      <dsp:spPr>
        <a:xfrm>
          <a:off x="1844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Integrity, fairness and open-mindedness of the researcher 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4" y="0"/>
        <a:ext cx="1073926" cy="1227322"/>
      </dsp:txXfrm>
    </dsp:sp>
    <dsp:sp modelId="{518262FA-27B1-49BF-8C0E-631E580A27F9}">
      <dsp:nvSpPr>
        <dsp:cNvPr id="0" name=""/>
        <dsp:cNvSpPr/>
      </dsp:nvSpPr>
      <dsp:spPr>
        <a:xfrm>
          <a:off x="385392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AD3712-42D8-4C65-885E-450972703BD7}">
      <dsp:nvSpPr>
        <dsp:cNvPr id="0" name=""/>
        <dsp:cNvSpPr/>
      </dsp:nvSpPr>
      <dsp:spPr>
        <a:xfrm>
          <a:off x="1129466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Respect for others </a:t>
          </a:r>
        </a:p>
      </dsp:txBody>
      <dsp:txXfrm>
        <a:off x="1129466" y="1840983"/>
        <a:ext cx="1073926" cy="1227322"/>
      </dsp:txXfrm>
    </dsp:sp>
    <dsp:sp modelId="{A9254D59-70DF-4ECD-8726-43C6E6A5ABA3}">
      <dsp:nvSpPr>
        <dsp:cNvPr id="0" name=""/>
        <dsp:cNvSpPr/>
      </dsp:nvSpPr>
      <dsp:spPr>
        <a:xfrm>
          <a:off x="1513014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A529E6-EB8F-418B-B780-D9B60E2DBCB1}">
      <dsp:nvSpPr>
        <dsp:cNvPr id="0" name=""/>
        <dsp:cNvSpPr/>
      </dsp:nvSpPr>
      <dsp:spPr>
        <a:xfrm>
          <a:off x="2257089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Avoidance of harm </a:t>
          </a:r>
        </a:p>
      </dsp:txBody>
      <dsp:txXfrm>
        <a:off x="2257089" y="0"/>
        <a:ext cx="1073926" cy="1227322"/>
      </dsp:txXfrm>
    </dsp:sp>
    <dsp:sp modelId="{612FB913-2A0D-4564-B52D-DB47FB0579CF}">
      <dsp:nvSpPr>
        <dsp:cNvPr id="0" name=""/>
        <dsp:cNvSpPr/>
      </dsp:nvSpPr>
      <dsp:spPr>
        <a:xfrm>
          <a:off x="2640637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C1197-7E33-4C33-A81E-1F55718C02F4}">
      <dsp:nvSpPr>
        <dsp:cNvPr id="0" name=""/>
        <dsp:cNvSpPr/>
      </dsp:nvSpPr>
      <dsp:spPr>
        <a:xfrm>
          <a:off x="3384711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Privacy of those taking part</a:t>
          </a:r>
        </a:p>
      </dsp:txBody>
      <dsp:txXfrm>
        <a:off x="3384711" y="1840983"/>
        <a:ext cx="1073926" cy="1227322"/>
      </dsp:txXfrm>
    </dsp:sp>
    <dsp:sp modelId="{2365A6FD-B87B-428C-AAB5-1940B69C5618}">
      <dsp:nvSpPr>
        <dsp:cNvPr id="0" name=""/>
        <dsp:cNvSpPr/>
      </dsp:nvSpPr>
      <dsp:spPr>
        <a:xfrm>
          <a:off x="3768259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A3B53-9564-41A6-8C7D-F43ED2F24F02}">
      <dsp:nvSpPr>
        <dsp:cNvPr id="0" name=""/>
        <dsp:cNvSpPr/>
      </dsp:nvSpPr>
      <dsp:spPr>
        <a:xfrm>
          <a:off x="4512334" y="0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b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1" kern="1200">
              <a:latin typeface="Arial" panose="020B0604020202020204" pitchFamily="34" charset="0"/>
              <a:cs typeface="Arial" panose="020B0604020202020204" pitchFamily="34" charset="0"/>
            </a:rPr>
            <a:t>Voluntary nature of participation and right to withdraw </a:t>
          </a:r>
        </a:p>
      </dsp:txBody>
      <dsp:txXfrm>
        <a:off x="4512334" y="0"/>
        <a:ext cx="1073926" cy="1227322"/>
      </dsp:txXfrm>
    </dsp:sp>
    <dsp:sp modelId="{BA4A22DE-0F96-4C68-A280-93767A99075C}">
      <dsp:nvSpPr>
        <dsp:cNvPr id="0" name=""/>
        <dsp:cNvSpPr/>
      </dsp:nvSpPr>
      <dsp:spPr>
        <a:xfrm>
          <a:off x="4895881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AE2F97-CEE3-4536-A09A-660553BE0E2F}">
      <dsp:nvSpPr>
        <dsp:cNvPr id="0" name=""/>
        <dsp:cNvSpPr/>
      </dsp:nvSpPr>
      <dsp:spPr>
        <a:xfrm>
          <a:off x="5639956" y="1840983"/>
          <a:ext cx="1073926" cy="122732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232" tIns="78232" rIns="78232" bIns="78232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b="0" kern="1200" dirty="0">
              <a:latin typeface="Arial" panose="020B0604020202020204" pitchFamily="34" charset="0"/>
              <a:cs typeface="Arial" panose="020B0604020202020204" pitchFamily="34" charset="0"/>
            </a:rPr>
            <a:t> </a:t>
          </a:r>
          <a:r>
            <a:rPr lang="en-GB" sz="1100" b="1" kern="1200" dirty="0">
              <a:latin typeface="Arial" panose="020B0604020202020204" pitchFamily="34" charset="0"/>
              <a:cs typeface="Arial" panose="020B0604020202020204" pitchFamily="34" charset="0"/>
            </a:rPr>
            <a:t>Informed consent of those taking part.</a:t>
          </a:r>
        </a:p>
      </dsp:txBody>
      <dsp:txXfrm>
        <a:off x="5639956" y="1840983"/>
        <a:ext cx="1073926" cy="1227322"/>
      </dsp:txXfrm>
    </dsp:sp>
    <dsp:sp modelId="{10C28D00-304F-426A-AC49-641B3DD3267F}">
      <dsp:nvSpPr>
        <dsp:cNvPr id="0" name=""/>
        <dsp:cNvSpPr/>
      </dsp:nvSpPr>
      <dsp:spPr>
        <a:xfrm>
          <a:off x="6023504" y="1380737"/>
          <a:ext cx="306830" cy="30683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11">
  <dgm:title val=""/>
  <dgm:desc val=""/>
  <dgm:catLst>
    <dgm:cat type="process" pri="8000"/>
    <dgm:cat type="convert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l" for="ch" forName="arrow"/>
          <dgm:constr type="w" for="ch" forName="points" refType="w" fact="0.9"/>
          <dgm:constr type="h" for="ch" forName="points" refType="h"/>
          <dgm:constr type="t" for="ch" forName="points"/>
          <dgm:constr type="l" for="ch" forName="points"/>
        </dgm:constrLst>
      </dgm:if>
      <dgm:else name="Name3">
        <dgm:constrLst>
          <dgm:constr type="w" for="ch" forName="arrow" refType="w"/>
          <dgm:constr type="h" for="ch" forName="arrow" refType="h" fact="0.4"/>
          <dgm:constr type="ctrY" for="ch" forName="arrow" refType="h" fact="0.5"/>
          <dgm:constr type="r" for="ch" forName="arrow" refType="w"/>
          <dgm:constr type="w" for="ch" forName="points" refType="w" fact="0.9"/>
          <dgm:constr type="h" for="ch" forName="points" refType="h"/>
          <dgm:constr type="t" for="ch" forName="points"/>
          <dgm:constr type="r" for="ch" forName="points" refType="w"/>
        </dgm:constrLst>
      </dgm:else>
    </dgm:choose>
    <dgm:ruleLst/>
    <dgm:layoutNode name="arrow" styleLbl="bgShp">
      <dgm:alg type="sp"/>
      <dgm:choose name="Name4">
        <dgm:if name="Name5" func="var" arg="dir" op="equ" val="norm">
          <dgm:shape xmlns:r="http://schemas.openxmlformats.org/officeDocument/2006/relationships" type="notchedRightArrow" r:blip="">
            <dgm:adjLst/>
          </dgm:shape>
        </dgm:if>
        <dgm:else name="Name6">
          <dgm:shape xmlns:r="http://schemas.openxmlformats.org/officeDocument/2006/relationships" rot="180" type="notchedRightArrow" r:blip="">
            <dgm:adjLst/>
          </dgm:shape>
        </dgm:else>
      </dgm:choose>
      <dgm:presOf/>
      <dgm:constrLst/>
      <dgm:ruleLst/>
    </dgm:layoutNode>
    <dgm:layoutNode name="points">
      <dgm:choose name="Name7">
        <dgm:if name="Name8" func="var" arg="dir" op="equ" val="norm">
          <dgm:alg type="lin">
            <dgm:param type="linDir" val="fromL"/>
          </dgm:alg>
        </dgm:if>
        <dgm:else name="Name9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ositeA" refType="w"/>
        <dgm:constr type="h" for="ch" forName="compositeA" refType="h"/>
        <dgm:constr type="w" for="ch" forName="compositeB" refType="w" refFor="ch" refForName="compositeA" op="equ"/>
        <dgm:constr type="h" for="ch" forName="compositeB" refType="h" refFor="ch" refForName="compositeA" op="equ"/>
        <dgm:constr type="primFontSz" for="des" ptType="node" op="equ" val="65"/>
        <dgm:constr type="w" for="ch" forName="space" refType="w" refFor="ch" refForName="compositeA" op="equ" fact="0.05"/>
      </dgm:constrLst>
      <dgm:ruleLst/>
      <dgm:forEach name="Name10" axis="ch" ptType="node">
        <dgm:choose name="Name11">
          <dgm:if name="Name12" axis="self" ptType="node" func="posOdd" op="equ" val="1">
            <dgm:layoutNode name="compositeA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A" refType="w"/>
                <dgm:constr type="h" for="ch" forName="textA" refType="h" fact="0.4"/>
                <dgm:constr type="t" for="ch" forName="textA"/>
                <dgm:constr type="l" for="ch" forName="textA"/>
                <dgm:constr type="h" for="ch" forName="circleA" refType="h" fact="0.1"/>
                <dgm:constr type="h" for="ch" forName="circleA" refType="w" op="lte"/>
                <dgm:constr type="w" for="ch" forName="circleA" refType="h" refFor="ch" refForName="circleA" op="equ"/>
                <dgm:constr type="ctrY" for="ch" forName="circleA" refType="h" fact="0.5"/>
                <dgm:constr type="ctrX" for="ch" forName="circleA" refType="w" refFor="ch" refForName="textA" fact="0.5"/>
                <dgm:constr type="w" for="ch" forName="spaceA" refType="w"/>
                <dgm:constr type="h" for="ch" forName="spaceA" refType="h" fact="0.4"/>
                <dgm:constr type="b" for="ch" forName="spaceA" refType="h"/>
                <dgm:constr type="l" for="ch" forName="spaceA"/>
              </dgm:constrLst>
              <dgm:ruleLst/>
              <dgm:layoutNode name="textA" styleLbl="revTx">
                <dgm:varLst>
                  <dgm:bulletEnabled val="1"/>
                </dgm:varLst>
                <dgm:alg type="tx">
                  <dgm:param type="txAnchorVert" val="b"/>
                  <dgm:param type="txAnchorVertCh" val="b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A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A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13">
            <dgm:layoutNode name="compositeB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extB" refType="w"/>
                <dgm:constr type="h" for="ch" forName="textB" refType="h" fact="0.4"/>
                <dgm:constr type="b" for="ch" forName="textB" refType="h"/>
                <dgm:constr type="l" for="ch" forName="textB"/>
                <dgm:constr type="h" for="ch" forName="circleB" refType="h" fact="0.1"/>
                <dgm:constr type="w" for="ch" forName="circleB" refType="h" refFor="ch" refForName="circleB" op="equ"/>
                <dgm:constr type="h" for="ch" forName="circleB" refType="w" op="lte"/>
                <dgm:constr type="ctrY" for="ch" forName="circleB" refType="h" fact="0.5"/>
                <dgm:constr type="ctrX" for="ch" forName="circleB" refType="w" refFor="ch" refForName="textB" fact="0.5"/>
                <dgm:constr type="w" for="ch" forName="spaceB" refType="w"/>
                <dgm:constr type="h" for="ch" forName="spaceB" refType="h" fact="0.4"/>
                <dgm:constr type="t" for="ch" forName="spaceB"/>
                <dgm:constr type="l" for="ch" forName="spaceB"/>
              </dgm:constrLst>
              <dgm:ruleLst/>
              <dgm:layoutNode name="textB" styleLbl="revTx">
                <dgm:varLst>
                  <dgm:bulletEnabled val="1"/>
                </dgm:varLst>
                <dgm:alg type="tx">
                  <dgm:param type="txAnchorVert" val="t"/>
                  <dgm:param type="txAnchorVertCh" val="t"/>
                  <dgm:param type="txAnchorHorzCh" val="ctr"/>
                </dgm:alg>
                <dgm:shape xmlns:r="http://schemas.openxmlformats.org/officeDocument/2006/relationships" type="rect" r:blip="">
                  <dgm:adjLst/>
                </dgm:shape>
                <dgm:presOf axis="desOrSelf" ptType="node"/>
                <dgm:constrLst/>
                <dgm:ruleLst>
                  <dgm:rule type="primFontSz" val="5" fact="NaN" max="NaN"/>
                </dgm:ruleLst>
              </dgm:layoutNode>
              <dgm:layoutNode name="circleB">
                <dgm:alg type="sp"/>
                <dgm:shape xmlns:r="http://schemas.openxmlformats.org/officeDocument/2006/relationships" type="ellipse" r:blip="">
                  <dgm:adjLst/>
                </dgm:shape>
                <dgm:presOf/>
                <dgm:constrLst/>
                <dgm:ruleLst/>
              </dgm:layoutNode>
              <dgm:layoutNode name="spaceB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else>
        </dgm:choose>
        <dgm:forEach name="Name14" axis="followSib" ptType="sibTrans" cnt="1">
          <dgm:layoutNode name="space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16T04:45:13.570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4083 16001 24575,'0'0'0</inkml:trace>
  <inkml:trace contextRef="#ctx0" brushRef="#br0" timeOffset="571">4083 16001 24575,'0'0'0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EDE8D9-E897-F049-AACA-0C888E313D22}" type="datetimeFigureOut">
              <a:rPr lang="en-US" smtClean="0"/>
              <a:t>2/15/2023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B57374-50FD-7B4D-BBAB-4FAAD1620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74582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922316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Explaining what our power point is about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80780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Three existing Articles Around Digital Tools Question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131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Proposed Method – </a:t>
            </a:r>
          </a:p>
          <a:p>
            <a:r>
              <a:rPr lang="en-US" dirty="0"/>
              <a:t>What questions we will ask </a:t>
            </a:r>
          </a:p>
          <a:p>
            <a:r>
              <a:rPr lang="en-US" dirty="0"/>
              <a:t>Who are we going to ask </a:t>
            </a:r>
          </a:p>
          <a:p>
            <a:r>
              <a:rPr lang="en-US" dirty="0"/>
              <a:t>How are we going to Ask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52121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Ethical Consideration 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66247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Research TimeLine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0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Hypothesis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436766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https://www.d2l.com/</a:t>
            </a:r>
            <a:r>
              <a:rPr lang="en-US" dirty="0" err="1"/>
              <a:t>en-eu</a:t>
            </a:r>
            <a:r>
              <a:rPr lang="en-US" dirty="0"/>
              <a:t>/blog/advantages-of-digital-education/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2B57374-50FD-7B4D-BBAB-4FAAD16202A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49717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452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67394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4446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6241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2/15/2023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5008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368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50681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3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5" y="3129280"/>
            <a:ext cx="3401062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62825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89627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799"/>
            <a:ext cx="8825658" cy="3640667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88870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70392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0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“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200" b="0" i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ea typeface="+mj-ea"/>
                <a:cs typeface="+mj-cs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137110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59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732219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70681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15492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755997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917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44"/>
          <a:stretch/>
        </p:blipFill>
        <p:spPr>
          <a:xfrm>
            <a:off x="0" y="2669685"/>
            <a:ext cx="4035669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7000"/>
                </a:schemeClr>
              </a:gs>
              <a:gs pos="69000">
                <a:schemeClr val="accent5">
                  <a:alpha val="0"/>
                </a:schemeClr>
              </a:gs>
              <a:gs pos="36000">
                <a:schemeClr val="accent5"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2/15/2023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649636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6" r:id="rId1"/>
    <p:sldLayoutId id="2147483757" r:id="rId2"/>
    <p:sldLayoutId id="2147483758" r:id="rId3"/>
    <p:sldLayoutId id="2147483759" r:id="rId4"/>
    <p:sldLayoutId id="2147483760" r:id="rId5"/>
    <p:sldLayoutId id="2147483761" r:id="rId6"/>
    <p:sldLayoutId id="2147483762" r:id="rId7"/>
    <p:sldLayoutId id="2147483763" r:id="rId8"/>
    <p:sldLayoutId id="2147483764" r:id="rId9"/>
    <p:sldLayoutId id="2147483765" r:id="rId10"/>
    <p:sldLayoutId id="2147483766" r:id="rId11"/>
    <p:sldLayoutId id="2147483767" r:id="rId12"/>
    <p:sldLayoutId id="2147483768" r:id="rId13"/>
    <p:sldLayoutId id="2147483769" r:id="rId14"/>
    <p:sldLayoutId id="2147483770" r:id="rId15"/>
    <p:sldLayoutId id="2147483771" r:id="rId16"/>
    <p:sldLayoutId id="2147483772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60000"/>
            <a:lumOff val="4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.xml"/><Relationship Id="rId12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11" Type="http://schemas.openxmlformats.org/officeDocument/2006/relationships/customXml" Target="../ink/ink1.xml"/><Relationship Id="rId5" Type="http://schemas.openxmlformats.org/officeDocument/2006/relationships/diagramLayout" Target="../diagrams/layout1.xml"/><Relationship Id="rId10" Type="http://schemas.openxmlformats.org/officeDocument/2006/relationships/hyperlink" Target="http://www.wired.it/economia/start-up/2016/04/14/wikitolearn-wikipedia-studenti/" TargetMode="External"/><Relationship Id="rId4" Type="http://schemas.openxmlformats.org/officeDocument/2006/relationships/diagramData" Target="../diagrams/data1.xml"/><Relationship Id="rId9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07/978-3-658-19925-8_12" TargetMode="External"/><Relationship Id="rId4" Type="http://schemas.openxmlformats.org/officeDocument/2006/relationships/hyperlink" Target="https://www.chronicle.com/article/when-good-technology-means-bad-teaching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openxmlformats.org/officeDocument/2006/relationships/image" Target="../media/image14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image" Target="../media/image13.png"/><Relationship Id="rId5" Type="http://schemas.openxmlformats.org/officeDocument/2006/relationships/diagramQuickStyle" Target="../diagrams/quickStyle2.xml"/><Relationship Id="rId10" Type="http://schemas.openxmlformats.org/officeDocument/2006/relationships/image" Target="../media/image12.png"/><Relationship Id="rId4" Type="http://schemas.openxmlformats.org/officeDocument/2006/relationships/diagramLayout" Target="../diagrams/layout2.xml"/><Relationship Id="rId9" Type="http://schemas.openxmlformats.org/officeDocument/2006/relationships/image" Target="../media/image11.svg"/><Relationship Id="rId14" Type="http://schemas.openxmlformats.org/officeDocument/2006/relationships/image" Target="../media/image16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2l.com/en-eu/blog/advantages-of-digital-education/" TargetMode="External"/><Relationship Id="rId7" Type="http://schemas.openxmlformats.org/officeDocument/2006/relationships/hyperlink" Target="https://www.chronicle.com/article/when-good-technology-means-bad-teaching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07/978-3-658-19925-8_12" TargetMode="External"/><Relationship Id="rId5" Type="http://schemas.openxmlformats.org/officeDocument/2006/relationships/hyperlink" Target="https://1library.net/document/yjd7g02m-using-technology-tools-public-school-classroom-rose-young.html" TargetMode="External"/><Relationship Id="rId4" Type="http://schemas.openxmlformats.org/officeDocument/2006/relationships/hyperlink" Target="https://www.sciencedirect.com/science/article/pii/S187704281501169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91925" y="1325880"/>
            <a:ext cx="3352375" cy="306650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 dirty="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  <a:t>Are Digital Skills</a:t>
            </a:r>
            <a:br>
              <a:rPr lang="en-US" sz="4200" dirty="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</a:br>
            <a:r>
              <a:rPr lang="en-US" sz="4200" dirty="0">
                <a:ln w="22225">
                  <a:solidFill>
                    <a:schemeClr val="accent2"/>
                  </a:solidFill>
                  <a:prstDash val="solid"/>
                </a:ln>
                <a:latin typeface="Arial Nova"/>
              </a:rPr>
              <a:t> Important For Study And Work?</a:t>
            </a:r>
            <a:endParaRPr lang="en-US" sz="4200" dirty="0">
              <a:ln w="22225">
                <a:solidFill>
                  <a:srgbClr val="E33D6F"/>
                </a:solidFill>
                <a:prstDash val="solid"/>
              </a:ln>
              <a:latin typeface="Arial Nova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78189" y="4631461"/>
            <a:ext cx="3352375" cy="162150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schemeClr val="accent1"/>
              </a:buClr>
            </a:pPr>
            <a:r>
              <a:rPr lang="en-US" dirty="0">
                <a:solidFill>
                  <a:schemeClr val="accent1"/>
                </a:solidFill>
                <a:latin typeface="Abadi MT Condensed Light" panose="020B0306030101010103" pitchFamily="34" charset="77"/>
              </a:rPr>
              <a:t>Module – LCHS 4002</a:t>
            </a:r>
          </a:p>
          <a:p>
            <a:pPr>
              <a:buClr>
                <a:schemeClr val="accent1"/>
              </a:buClr>
            </a:pPr>
            <a:r>
              <a:rPr lang="en-US" dirty="0">
                <a:solidFill>
                  <a:schemeClr val="accent1"/>
                </a:solidFill>
                <a:latin typeface="Abadi MT Condensed Light" panose="020B0306030101010103" pitchFamily="34" charset="77"/>
              </a:rPr>
              <a:t>Lecturer- Mr. Mike Seal</a:t>
            </a:r>
          </a:p>
          <a:p>
            <a:r>
              <a:rPr lang="en-US" dirty="0">
                <a:solidFill>
                  <a:schemeClr val="accent1"/>
                </a:solidFill>
                <a:latin typeface="Abadi MT Condensed Light" panose="020B0306030101010103" pitchFamily="34" charset="77"/>
              </a:rPr>
              <a:t>PRIYA mAKH ( 2226590)</a:t>
            </a:r>
          </a:p>
          <a:p>
            <a:r>
              <a:rPr lang="en-US" dirty="0">
                <a:solidFill>
                  <a:schemeClr val="accent1"/>
                </a:solidFill>
                <a:latin typeface="Abadi MT Condensed Light" panose="020B0306030101010103" pitchFamily="34" charset="77"/>
              </a:rPr>
              <a:t>LUCY mSYK ( 2223875)</a:t>
            </a:r>
          </a:p>
        </p:txBody>
      </p:sp>
      <p:sp>
        <p:nvSpPr>
          <p:cNvPr id="67" name="Rectangle 66">
            <a:extLst>
              <a:ext uri="{FF2B5EF4-FFF2-40B4-BE49-F238E27FC236}">
                <a16:creationId xmlns:a16="http://schemas.microsoft.com/office/drawing/2014/main" id="{4C1E981B-F06E-48B4-9275-F4B261AFCA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7157124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Freeform 36">
            <a:extLst>
              <a:ext uri="{FF2B5EF4-FFF2-40B4-BE49-F238E27FC236}">
                <a16:creationId xmlns:a16="http://schemas.microsoft.com/office/drawing/2014/main" id="{312E2C24-0CD2-4071-8CE2-B059993A99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463681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Freeform 5">
            <a:extLst>
              <a:ext uri="{FF2B5EF4-FFF2-40B4-BE49-F238E27FC236}">
                <a16:creationId xmlns:a16="http://schemas.microsoft.com/office/drawing/2014/main" id="{24F1DC13-C830-4B86-A9C6-927F5C55DB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400000" flipH="1">
            <a:off x="3708596" y="2756642"/>
            <a:ext cx="6858000" cy="1344715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22B1238F-D2A7-5E6F-9871-8569EFEFF9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458" r="3652" b="-1"/>
          <a:stretch/>
        </p:blipFill>
        <p:spPr>
          <a:xfrm>
            <a:off x="643854" y="1665148"/>
            <a:ext cx="6270662" cy="352723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2000"/>
                <a:hueMod val="108000"/>
                <a:satMod val="164000"/>
                <a:lumMod val="69000"/>
              </a:schemeClr>
              <a:schemeClr val="bg2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7">
            <a:extLst>
              <a:ext uri="{FF2B5EF4-FFF2-40B4-BE49-F238E27FC236}">
                <a16:creationId xmlns:a16="http://schemas.microsoft.com/office/drawing/2014/main" id="{0A01F2A2-AEDD-47DC-AFB5-B97CEB9A5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1460230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B5AF5F3-AD0A-4EFA-854A-47C780F262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924298"/>
            <a:ext cx="12192417" cy="2933702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1E3D6D6C-E192-4135-B1DB-17C71EEBC9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1" y="1762067"/>
            <a:ext cx="12191695" cy="2802467"/>
          </a:xfrm>
          <a:custGeom>
            <a:avLst/>
            <a:gdLst/>
            <a:ahLst/>
            <a:cxnLst/>
            <a:rect l="l" t="t" r="r" b="b"/>
            <a:pathLst>
              <a:path w="10000" h="8000">
                <a:moveTo>
                  <a:pt x="0" y="0"/>
                </a:moveTo>
                <a:lnTo>
                  <a:pt x="0" y="7970"/>
                </a:lnTo>
                <a:lnTo>
                  <a:pt x="10000" y="8000"/>
                </a:lnTo>
                <a:lnTo>
                  <a:pt x="10000" y="7"/>
                </a:lnTo>
                <a:lnTo>
                  <a:pt x="10000" y="7"/>
                </a:lnTo>
                <a:lnTo>
                  <a:pt x="9773" y="156"/>
                </a:lnTo>
                <a:lnTo>
                  <a:pt x="9547" y="298"/>
                </a:lnTo>
                <a:lnTo>
                  <a:pt x="9320" y="437"/>
                </a:lnTo>
                <a:lnTo>
                  <a:pt x="9092" y="556"/>
                </a:lnTo>
                <a:lnTo>
                  <a:pt x="8865" y="676"/>
                </a:lnTo>
                <a:lnTo>
                  <a:pt x="8637" y="788"/>
                </a:lnTo>
                <a:lnTo>
                  <a:pt x="8412" y="884"/>
                </a:lnTo>
                <a:lnTo>
                  <a:pt x="8184" y="975"/>
                </a:lnTo>
                <a:lnTo>
                  <a:pt x="7957" y="1058"/>
                </a:lnTo>
                <a:lnTo>
                  <a:pt x="7734" y="1130"/>
                </a:lnTo>
                <a:lnTo>
                  <a:pt x="7508" y="1202"/>
                </a:lnTo>
                <a:lnTo>
                  <a:pt x="7285" y="1262"/>
                </a:lnTo>
                <a:lnTo>
                  <a:pt x="7062" y="1309"/>
                </a:lnTo>
                <a:lnTo>
                  <a:pt x="6840" y="1358"/>
                </a:lnTo>
                <a:lnTo>
                  <a:pt x="6620" y="1399"/>
                </a:lnTo>
                <a:lnTo>
                  <a:pt x="6402" y="1428"/>
                </a:lnTo>
                <a:lnTo>
                  <a:pt x="6184" y="1453"/>
                </a:lnTo>
                <a:lnTo>
                  <a:pt x="5968" y="1477"/>
                </a:lnTo>
                <a:lnTo>
                  <a:pt x="5755" y="1488"/>
                </a:lnTo>
                <a:lnTo>
                  <a:pt x="5542" y="1500"/>
                </a:lnTo>
                <a:lnTo>
                  <a:pt x="5332" y="1506"/>
                </a:lnTo>
                <a:lnTo>
                  <a:pt x="5124" y="1500"/>
                </a:lnTo>
                <a:lnTo>
                  <a:pt x="4918" y="1500"/>
                </a:lnTo>
                <a:lnTo>
                  <a:pt x="4714" y="1488"/>
                </a:lnTo>
                <a:lnTo>
                  <a:pt x="4514" y="1470"/>
                </a:lnTo>
                <a:lnTo>
                  <a:pt x="4316" y="1453"/>
                </a:lnTo>
                <a:lnTo>
                  <a:pt x="4122" y="1434"/>
                </a:lnTo>
                <a:lnTo>
                  <a:pt x="3929" y="1405"/>
                </a:lnTo>
                <a:lnTo>
                  <a:pt x="3739" y="1374"/>
                </a:lnTo>
                <a:lnTo>
                  <a:pt x="3553" y="1346"/>
                </a:lnTo>
                <a:lnTo>
                  <a:pt x="3190" y="1267"/>
                </a:lnTo>
                <a:lnTo>
                  <a:pt x="2842" y="1183"/>
                </a:lnTo>
                <a:lnTo>
                  <a:pt x="2508" y="1095"/>
                </a:lnTo>
                <a:lnTo>
                  <a:pt x="2192" y="998"/>
                </a:lnTo>
                <a:lnTo>
                  <a:pt x="1890" y="897"/>
                </a:lnTo>
                <a:lnTo>
                  <a:pt x="1610" y="788"/>
                </a:lnTo>
                <a:lnTo>
                  <a:pt x="1347" y="681"/>
                </a:lnTo>
                <a:lnTo>
                  <a:pt x="1105" y="574"/>
                </a:lnTo>
                <a:lnTo>
                  <a:pt x="883" y="473"/>
                </a:lnTo>
                <a:lnTo>
                  <a:pt x="686" y="377"/>
                </a:lnTo>
                <a:lnTo>
                  <a:pt x="508" y="286"/>
                </a:lnTo>
                <a:lnTo>
                  <a:pt x="358" y="210"/>
                </a:lnTo>
                <a:lnTo>
                  <a:pt x="232" y="138"/>
                </a:lnTo>
                <a:lnTo>
                  <a:pt x="59" y="35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C3A5F98-9656-6FB5-E670-5FFEC85BEA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17" y="948620"/>
            <a:ext cx="5964558" cy="4234619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solidFill>
                <a:schemeClr val="bg1"/>
              </a:solidFill>
              <a:latin typeface="Arial Nova"/>
            </a:endParaRPr>
          </a:p>
          <a:p>
            <a:pPr>
              <a:buClr>
                <a:srgbClr val="EF53A5"/>
              </a:buClr>
            </a:pPr>
            <a:endParaRPr lang="en-US" dirty="0">
              <a:solidFill>
                <a:schemeClr val="bg1"/>
              </a:solidFill>
              <a:latin typeface="Arial Nova"/>
            </a:endParaRPr>
          </a:p>
          <a:p>
            <a:pPr>
              <a:buClr>
                <a:srgbClr val="EF53A5"/>
              </a:buClr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Research Question - </a:t>
            </a:r>
          </a:p>
          <a:p>
            <a:pPr>
              <a:buClr>
                <a:srgbClr val="EF53A5"/>
              </a:buClr>
            </a:pP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Which Digital Tool Is Mostly Used By Students at UWTSD?</a:t>
            </a:r>
          </a:p>
          <a:p>
            <a:pPr>
              <a:buClr>
                <a:srgbClr val="EF53A5"/>
              </a:buClr>
            </a:pPr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Why Did We Choose This Research Question?</a:t>
            </a:r>
          </a:p>
          <a:p>
            <a:pPr>
              <a:buClr>
                <a:srgbClr val="EF53A5"/>
              </a:buClr>
            </a:pPr>
            <a:r>
              <a:rPr lang="en-US" dirty="0">
                <a:solidFill>
                  <a:schemeClr val="bg1"/>
                </a:solidFill>
                <a:latin typeface="Arial"/>
                <a:cs typeface="Arial"/>
              </a:rPr>
              <a:t>We have Chosen This Question Because there are multiple digital tools available to students, so I (Priya) and Lucy would like to find out which is the most used digital tool by UWTSD Students at Quay place campus</a:t>
            </a:r>
          </a:p>
          <a:p>
            <a:pPr marL="0" indent="0">
              <a:buClr>
                <a:srgbClr val="EF53A5"/>
              </a:buClr>
              <a:buNone/>
            </a:pPr>
            <a:endParaRPr lang="en-US" dirty="0">
              <a:solidFill>
                <a:schemeClr val="bg1"/>
              </a:solidFill>
              <a:latin typeface="Arial Nova"/>
            </a:endParaRPr>
          </a:p>
          <a:p>
            <a:pPr marL="0" indent="0">
              <a:buClr>
                <a:srgbClr val="EF53A5"/>
              </a:buClr>
              <a:buNone/>
            </a:pPr>
            <a:endParaRPr lang="en-US" dirty="0">
              <a:solidFill>
                <a:schemeClr val="bg1"/>
              </a:solidFill>
              <a:latin typeface="Arial Nova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F794437-534E-8094-1491-6739C6C93A4A}"/>
              </a:ext>
            </a:extLst>
          </p:cNvPr>
          <p:cNvSpPr txBox="1"/>
          <p:nvPr/>
        </p:nvSpPr>
        <p:spPr>
          <a:xfrm>
            <a:off x="10301111" y="-228599"/>
            <a:ext cx="2743200" cy="4571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CB4B2772-5BA0-9B67-5CCC-CBA14020AA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21213" y="-1280"/>
            <a:ext cx="4492065" cy="951787"/>
          </a:xfrm>
        </p:spPr>
        <p:txBody>
          <a:bodyPr/>
          <a:lstStyle/>
          <a:p>
            <a:r>
              <a:rPr lang="en-GB" dirty="0">
                <a:latin typeface="Arial Nova"/>
              </a:rPr>
              <a:t>Introduction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69B7E4-FCB8-EEDC-904E-17F61F5D81C2}"/>
              </a:ext>
            </a:extLst>
          </p:cNvPr>
          <p:cNvSpPr txBox="1"/>
          <p:nvPr/>
        </p:nvSpPr>
        <p:spPr>
          <a:xfrm>
            <a:off x="10455969" y="6544004"/>
            <a:ext cx="196711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cap="all" dirty="0">
                <a:solidFill>
                  <a:schemeClr val="accent1"/>
                </a:solidFill>
                <a:latin typeface="Arial Nova"/>
                <a:ea typeface="+mn-lt"/>
                <a:cs typeface="+mn-lt"/>
              </a:rPr>
              <a:t>PRIYA MAKH ( 2226590) </a:t>
            </a:r>
            <a:endParaRPr lang="en-US" sz="1100" dirty="0">
              <a:solidFill>
                <a:schemeClr val="accent1"/>
              </a:solidFill>
              <a:latin typeface="Arial Nova"/>
              <a:ea typeface="+mn-lt"/>
              <a:cs typeface="+mn-lt"/>
            </a:endParaRPr>
          </a:p>
          <a:p>
            <a:pPr algn="l"/>
            <a:endParaRPr lang="en-GB" sz="1100" dirty="0">
              <a:latin typeface="Arial Nova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18B1F4-1097-070C-B75F-6460774736CD}"/>
              </a:ext>
            </a:extLst>
          </p:cNvPr>
          <p:cNvSpPr txBox="1"/>
          <p:nvPr/>
        </p:nvSpPr>
        <p:spPr>
          <a:xfrm>
            <a:off x="263179" y="861424"/>
            <a:ext cx="62394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Our Aims – Analyzing Current Research Sources to find out data about the Research Question.</a:t>
            </a:r>
          </a:p>
        </p:txBody>
      </p:sp>
      <p:graphicFrame>
        <p:nvGraphicFramePr>
          <p:cNvPr id="10" name="Diagram 10">
            <a:extLst>
              <a:ext uri="{FF2B5EF4-FFF2-40B4-BE49-F238E27FC236}">
                <a16:creationId xmlns:a16="http://schemas.microsoft.com/office/drawing/2014/main" id="{49C0D5A8-3221-BEA1-5F84-402808EC016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90825010"/>
              </p:ext>
            </p:extLst>
          </p:nvPr>
        </p:nvGraphicFramePr>
        <p:xfrm>
          <a:off x="6568214" y="2871397"/>
          <a:ext cx="4482353" cy="39892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594" name="Picture 594">
            <a:extLst>
              <a:ext uri="{FF2B5EF4-FFF2-40B4-BE49-F238E27FC236}">
                <a16:creationId xmlns:a16="http://schemas.microsoft.com/office/drawing/2014/main" id="{0ED15A85-124A-B19C-D0C6-EFBA983876F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7373292" y="421357"/>
            <a:ext cx="4247839" cy="2762387"/>
          </a:xfrm>
          <a:prstGeom prst="rect">
            <a:avLst/>
          </a:prstGeom>
        </p:spPr>
      </p:pic>
      <p:sp>
        <p:nvSpPr>
          <p:cNvPr id="884" name="TextBox 883">
            <a:extLst>
              <a:ext uri="{FF2B5EF4-FFF2-40B4-BE49-F238E27FC236}">
                <a16:creationId xmlns:a16="http://schemas.microsoft.com/office/drawing/2014/main" id="{FF732C16-AD65-B4AD-ABC9-BC58DD0AB187}"/>
              </a:ext>
            </a:extLst>
          </p:cNvPr>
          <p:cNvSpPr txBox="1"/>
          <p:nvPr/>
        </p:nvSpPr>
        <p:spPr>
          <a:xfrm>
            <a:off x="351630" y="4905593"/>
            <a:ext cx="5876977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b="1">
              <a:solidFill>
                <a:schemeClr val="bg1"/>
              </a:solidFill>
              <a:latin typeface="Arial" panose="020B0604020202020204" pitchFamily="34" charset="0"/>
              <a:ea typeface="+mn-lt"/>
              <a:cs typeface="Arial" panose="020B0604020202020204" pitchFamily="34" charset="0"/>
            </a:endParaRPr>
          </a:p>
          <a:p>
            <a:r>
              <a:rPr lang="en-GB" sz="1600" dirty="0">
                <a:solidFill>
                  <a:schemeClr val="bg1"/>
                </a:solidFill>
                <a:latin typeface="Arial"/>
                <a:ea typeface="D2L Sans"/>
                <a:cs typeface="Arial"/>
              </a:rPr>
              <a:t>"Digital education has boomed in recent years, and with so many advantages for modern learners, it's not hard to see why" 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(Montes, </a:t>
            </a:r>
            <a:r>
              <a:rPr lang="en-GB" sz="1600" i="1" dirty="0">
                <a:solidFill>
                  <a:schemeClr val="bg1"/>
                </a:solidFill>
                <a:ea typeface="+mn-lt"/>
                <a:cs typeface="+mn-lt"/>
              </a:rPr>
              <a:t>The advantages of Digital Education</a:t>
            </a:r>
            <a:r>
              <a:rPr lang="en-GB" sz="1600" dirty="0">
                <a:solidFill>
                  <a:schemeClr val="bg1"/>
                </a:solidFill>
                <a:ea typeface="+mn-lt"/>
                <a:cs typeface="+mn-lt"/>
              </a:rPr>
              <a:t> 2022   Montes, E. (2022) The Advantage of Digital Education:  https://www.d2l.com/en-eu/blog/advantages-of-digital-education/)</a:t>
            </a:r>
            <a:endParaRPr lang="en-GB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B6BE06B6-A8BE-444F-B928-44FDD634BE97}"/>
                  </a:ext>
                </a:extLst>
              </p14:cNvPr>
              <p14:cNvContentPartPr/>
              <p14:nvPr/>
            </p14:nvContentPartPr>
            <p14:xfrm>
              <a:off x="1469880" y="5760360"/>
              <a:ext cx="360" cy="3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B6BE06B6-A8BE-444F-B928-44FDD634BE9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460520" y="5751000"/>
                <a:ext cx="19080" cy="19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96640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8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build="p"/>
      <p:bldP spid="8" grpId="0"/>
      <p:bldP spid="3" grpId="0"/>
      <p:bldGraphic spid="10" grpId="0">
        <p:bldAsOne/>
      </p:bldGraphic>
      <p:bldP spid="88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30E3747-936E-7337-D3F3-C6499FECBFB4}"/>
              </a:ext>
            </a:extLst>
          </p:cNvPr>
          <p:cNvSpPr txBox="1"/>
          <p:nvPr/>
        </p:nvSpPr>
        <p:spPr>
          <a:xfrm>
            <a:off x="3407622" y="160517"/>
            <a:ext cx="72709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>
                <a:latin typeface="Calibri"/>
                <a:cs typeface="Calibri"/>
              </a:rPr>
              <a:t>Rationale – Using Existing Research's 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D9E3F95-E22C-65C2-D8E9-0A9E0CD78F59}"/>
              </a:ext>
            </a:extLst>
          </p:cNvPr>
          <p:cNvSpPr txBox="1"/>
          <p:nvPr/>
        </p:nvSpPr>
        <p:spPr>
          <a:xfrm>
            <a:off x="10253306" y="6503229"/>
            <a:ext cx="1828225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100" cap="all" dirty="0">
                <a:solidFill>
                  <a:schemeClr val="accent1"/>
                </a:solidFill>
                <a:latin typeface="Arial Nova"/>
                <a:ea typeface="+mn-lt"/>
                <a:cs typeface="+mn-lt"/>
              </a:rPr>
              <a:t>PRIYA MAKH ( 2226590) </a:t>
            </a:r>
            <a:endParaRPr lang="en-US" sz="1100" dirty="0">
              <a:solidFill>
                <a:schemeClr val="accent1"/>
              </a:solidFill>
              <a:latin typeface="Arial Nova"/>
              <a:ea typeface="+mn-lt"/>
              <a:cs typeface="+mn-lt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247535-26A4-AA3A-A7F7-8B4D28C3FB3A}"/>
              </a:ext>
            </a:extLst>
          </p:cNvPr>
          <p:cNvSpPr txBox="1"/>
          <p:nvPr/>
        </p:nvSpPr>
        <p:spPr>
          <a:xfrm>
            <a:off x="1458148" y="893702"/>
            <a:ext cx="174037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  <a:p>
            <a:endParaRPr lang="en-US"/>
          </a:p>
        </p:txBody>
      </p:sp>
      <p:pic>
        <p:nvPicPr>
          <p:cNvPr id="4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11A67EFA-689E-ECC8-F456-03A99A34ABC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2896" y="1481747"/>
            <a:ext cx="3180819" cy="448255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4BA939C-7C9C-478F-6306-8A9B1F33F19E}"/>
              </a:ext>
            </a:extLst>
          </p:cNvPr>
          <p:cNvSpPr txBox="1"/>
          <p:nvPr/>
        </p:nvSpPr>
        <p:spPr>
          <a:xfrm>
            <a:off x="154286" y="2949388"/>
            <a:ext cx="20747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9859BA-18C7-7096-38C7-8FB114B52058}"/>
              </a:ext>
            </a:extLst>
          </p:cNvPr>
          <p:cNvSpPr txBox="1"/>
          <p:nvPr/>
        </p:nvSpPr>
        <p:spPr>
          <a:xfrm>
            <a:off x="-3922" y="4378138"/>
            <a:ext cx="16461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C55096A-10B6-3E40-9194-4E2EE12DB973}"/>
              </a:ext>
            </a:extLst>
          </p:cNvPr>
          <p:cNvSpPr txBox="1"/>
          <p:nvPr/>
        </p:nvSpPr>
        <p:spPr>
          <a:xfrm>
            <a:off x="-3922" y="2964615"/>
            <a:ext cx="20747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5065629-BAE8-C1E4-B519-E85CE7D3380E}"/>
              </a:ext>
            </a:extLst>
          </p:cNvPr>
          <p:cNvSpPr txBox="1"/>
          <p:nvPr/>
        </p:nvSpPr>
        <p:spPr>
          <a:xfrm>
            <a:off x="253041" y="626852"/>
            <a:ext cx="8422256" cy="54784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400" dirty="0">
                <a:solidFill>
                  <a:srgbClr val="FFFFFF"/>
                </a:solidFill>
                <a:latin typeface="Arial"/>
                <a:cs typeface="Calibri"/>
              </a:rPr>
              <a:t>After Using three existing research sources about digital skills, we have acknowledged in</a:t>
            </a:r>
            <a:r>
              <a:rPr lang="en-US" sz="1400" dirty="0">
                <a:solidFill>
                  <a:srgbClr val="FFFFFF"/>
                </a:solidFill>
                <a:latin typeface="Arial"/>
                <a:cs typeface="Times New Roman"/>
              </a:rPr>
              <a:t>​</a:t>
            </a:r>
          </a:p>
          <a:p>
            <a:pPr algn="ctr"/>
            <a:br>
              <a:rPr lang="en-US" sz="1400" b="1" dirty="0">
                <a:latin typeface="Arial"/>
                <a:cs typeface="Times New Roman"/>
              </a:rPr>
            </a:br>
            <a:r>
              <a:rPr lang="en-US" sz="1400" b="1" dirty="0">
                <a:solidFill>
                  <a:srgbClr val="00B050"/>
                </a:solidFill>
                <a:latin typeface="Arial"/>
                <a:cs typeface="Calibri"/>
              </a:rPr>
              <a:t>Source 1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Young (2004) Outlined "PowerPoint is one of the most common technologies used amongst teachers and also the most criticized software programs used by Teachers" (p. 29).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​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Young, J.R. (2004) 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When Good Technology Means Bad Teaching, chronicle. The Chronicle of Higher Education. Available at: 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https://www.chronicle.com/article/when-good-technology-means-bad-teaching/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 (Accessed: February 15, 2023). 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​</a:t>
            </a:r>
          </a:p>
          <a:p>
            <a:pPr algn="ctr"/>
            <a:r>
              <a:rPr lang="en-US" sz="1400" dirty="0">
                <a:latin typeface="Arial"/>
                <a:cs typeface="Calibri"/>
              </a:rPr>
              <a:t>It identifies PowerPoint as </a:t>
            </a:r>
            <a:r>
              <a:rPr lang="en-US" sz="1400" dirty="0">
                <a:latin typeface="Arial"/>
                <a:cs typeface="Times New Roman"/>
              </a:rPr>
              <a:t>the </a:t>
            </a:r>
            <a:r>
              <a:rPr lang="en-US" sz="1400" dirty="0">
                <a:latin typeface="Arial"/>
                <a:cs typeface="Calibri"/>
              </a:rPr>
              <a:t>most used by teachers. In Research done by Young In source 1​</a:t>
            </a:r>
            <a:endParaRPr lang="en-US">
              <a:latin typeface="Arial"/>
              <a:cs typeface="Arial"/>
            </a:endParaRPr>
          </a:p>
          <a:p>
            <a:pPr algn="ctr"/>
            <a:endParaRPr lang="en-US" sz="1400" dirty="0">
              <a:solidFill>
                <a:srgbClr val="00B050"/>
              </a:solidFill>
              <a:latin typeface="Arial"/>
              <a:cs typeface="Calibri"/>
            </a:endParaRPr>
          </a:p>
          <a:p>
            <a:pPr algn="ctr"/>
            <a:r>
              <a:rPr lang="en-US" sz="1400" b="1" dirty="0">
                <a:solidFill>
                  <a:srgbClr val="00B050"/>
                </a:solidFill>
                <a:latin typeface="Arial"/>
                <a:cs typeface="Calibri"/>
              </a:rPr>
              <a:t>Source 2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 T. (2018). 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Ruled out that he “Found that students are conservative in their choices of digitals, with a preference for Mainstream commercial tools that they are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already familiar with”.(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 T. 2018). </a:t>
            </a:r>
          </a:p>
          <a:p>
            <a:pPr algn="ctr"/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Sørensen, M.T., 2018. The Students’ Choice of Technology A pragmatic and outcome-focused Approach. </a:t>
            </a:r>
            <a:r>
              <a:rPr lang="en-US" sz="1400" i="1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The Digital Turn in Higher Education: International Perspectives on Learning and Teaching in a Changing World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, pp.161-174.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Springer. </a:t>
            </a:r>
            <a:r>
              <a:rPr lang="en-US" sz="1400" u="sng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https://doi.org/10.1007/978-3-658-19925-8_12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 (Accessed: February 10</a:t>
            </a:r>
            <a:r>
              <a:rPr lang="en-US" sz="1400" baseline="300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th 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Arial"/>
              </a:rPr>
              <a:t>, 2023)</a:t>
            </a:r>
          </a:p>
          <a:p>
            <a:pPr algn="ctr"/>
            <a:r>
              <a:rPr lang="en-US" sz="1400" dirty="0">
                <a:latin typeface="Arial"/>
                <a:cs typeface="Calibri"/>
              </a:rPr>
              <a:t>Source 2 defines students are comfortable with their desired choice of digital tools.</a:t>
            </a:r>
          </a:p>
          <a:p>
            <a:pPr algn="ctr"/>
            <a:r>
              <a:rPr lang="en-US" sz="1400" b="1" dirty="0">
                <a:solidFill>
                  <a:srgbClr val="00B050"/>
                </a:solidFill>
                <a:latin typeface="Arial"/>
                <a:cs typeface="Calibri"/>
              </a:rPr>
              <a:t>Source 3</a:t>
            </a:r>
          </a:p>
          <a:p>
            <a:r>
              <a:rPr lang="en-US" sz="1400" dirty="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Menr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Calibri"/>
              </a:rPr>
              <a:t> (2004)  Quoted   "The digital workplace is intended for all users: pupils, their parents, students, teaching staff, and administrative, technical and supervisory staff of teaching institutions”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(MENR.2004). </a:t>
            </a:r>
            <a:r>
              <a:rPr lang="en-US" sz="1400" dirty="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Schéma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Directeur des </a:t>
            </a:r>
            <a:r>
              <a:rPr lang="en-US" sz="1400" dirty="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Espaces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</a:t>
            </a:r>
            <a:r>
              <a:rPr lang="en-US" sz="1400" dirty="0" err="1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numériques</a:t>
            </a:r>
            <a:r>
              <a:rPr lang="en-US" sz="1400" dirty="0">
                <a:solidFill>
                  <a:schemeClr val="bg1"/>
                </a:solidFill>
                <a:highlight>
                  <a:srgbClr val="FFFF00"/>
                </a:highlight>
                <a:latin typeface="Arial"/>
                <a:cs typeface="Times New Roman"/>
              </a:rPr>
              <a:t> de Travail (SDET), [http://eduscol.education.fr/chrgt/SDET-v1.pdf]. </a:t>
            </a:r>
            <a:endParaRPr lang="en-US" sz="1050">
              <a:solidFill>
                <a:schemeClr val="bg1"/>
              </a:solidFill>
              <a:latin typeface="Arial"/>
              <a:cs typeface="Times New Roman"/>
            </a:endParaRPr>
          </a:p>
          <a:p>
            <a:pPr algn="ctr"/>
            <a:r>
              <a:rPr lang="en-US" sz="1400" dirty="0">
                <a:latin typeface="Arial"/>
                <a:cs typeface="Times New Roman"/>
              </a:rPr>
              <a:t>This</a:t>
            </a:r>
            <a:r>
              <a:rPr lang="en-US" sz="1400" dirty="0">
                <a:latin typeface="Arial"/>
                <a:cs typeface="Calibri"/>
              </a:rPr>
              <a:t> clearly shows Digital skills are for all Individuals and All industries. </a:t>
            </a:r>
            <a:endParaRPr lang="en-US" sz="140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52808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36F9C60-1B55-8E11-0FA3-68DBC3CFC938}"/>
              </a:ext>
            </a:extLst>
          </p:cNvPr>
          <p:cNvSpPr txBox="1"/>
          <p:nvPr/>
        </p:nvSpPr>
        <p:spPr>
          <a:xfrm>
            <a:off x="9788366" y="0"/>
            <a:ext cx="321832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/>
              <a:t>Proposed Method -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7E57A9A-0CFA-9DC7-5942-D5A09F633DC0}"/>
              </a:ext>
            </a:extLst>
          </p:cNvPr>
          <p:cNvSpPr txBox="1"/>
          <p:nvPr/>
        </p:nvSpPr>
        <p:spPr>
          <a:xfrm>
            <a:off x="10578904" y="6478072"/>
            <a:ext cx="1869974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1100" cap="all" dirty="0">
                <a:solidFill>
                  <a:srgbClr val="B31166"/>
                </a:solidFill>
                <a:latin typeface="Arial Nova"/>
                <a:ea typeface="Segoe UI"/>
                <a:cs typeface="Segoe UI"/>
              </a:rPr>
              <a:t>PRIYA MAKH ( 2226590)</a:t>
            </a:r>
            <a:endParaRPr lang="en-US" sz="1100" dirty="0">
              <a:solidFill>
                <a:srgbClr val="FFFFFF"/>
              </a:solidFill>
              <a:latin typeface="Arial Nova"/>
              <a:ea typeface="Segoe UI"/>
              <a:cs typeface="Segoe UI"/>
            </a:endParaRPr>
          </a:p>
        </p:txBody>
      </p:sp>
      <p:sp>
        <p:nvSpPr>
          <p:cNvPr id="5123" name="TextBox 5122">
            <a:extLst>
              <a:ext uri="{FF2B5EF4-FFF2-40B4-BE49-F238E27FC236}">
                <a16:creationId xmlns:a16="http://schemas.microsoft.com/office/drawing/2014/main" id="{C0348DC7-A113-6CB2-3369-645FB5F8C170}"/>
              </a:ext>
            </a:extLst>
          </p:cNvPr>
          <p:cNvSpPr txBox="1"/>
          <p:nvPr/>
        </p:nvSpPr>
        <p:spPr>
          <a:xfrm>
            <a:off x="67525" y="143564"/>
            <a:ext cx="52406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What Questions will We Ask ? </a:t>
            </a:r>
          </a:p>
        </p:txBody>
      </p:sp>
      <p:sp>
        <p:nvSpPr>
          <p:cNvPr id="5124" name="TextBox 5123">
            <a:extLst>
              <a:ext uri="{FF2B5EF4-FFF2-40B4-BE49-F238E27FC236}">
                <a16:creationId xmlns:a16="http://schemas.microsoft.com/office/drawing/2014/main" id="{EFEB727A-3AAF-194F-1D0C-E17B595C5E9D}"/>
              </a:ext>
            </a:extLst>
          </p:cNvPr>
          <p:cNvSpPr txBox="1"/>
          <p:nvPr/>
        </p:nvSpPr>
        <p:spPr>
          <a:xfrm>
            <a:off x="9095979" y="2569865"/>
            <a:ext cx="460310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Who Will We Ask ?</a:t>
            </a:r>
          </a:p>
        </p:txBody>
      </p:sp>
      <p:sp>
        <p:nvSpPr>
          <p:cNvPr id="5139" name="TextBox 5138">
            <a:extLst>
              <a:ext uri="{FF2B5EF4-FFF2-40B4-BE49-F238E27FC236}">
                <a16:creationId xmlns:a16="http://schemas.microsoft.com/office/drawing/2014/main" id="{35C3C93D-E4B5-C392-A0D2-60CD19773F8C}"/>
              </a:ext>
            </a:extLst>
          </p:cNvPr>
          <p:cNvSpPr txBox="1"/>
          <p:nvPr/>
        </p:nvSpPr>
        <p:spPr>
          <a:xfrm>
            <a:off x="8647043" y="2935331"/>
            <a:ext cx="334907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We are to be asking Students who study at  UWTSD Birmingham university (Quay Place Campus )</a:t>
            </a:r>
          </a:p>
        </p:txBody>
      </p:sp>
      <p:sp>
        <p:nvSpPr>
          <p:cNvPr id="5140" name="TextBox 5139">
            <a:extLst>
              <a:ext uri="{FF2B5EF4-FFF2-40B4-BE49-F238E27FC236}">
                <a16:creationId xmlns:a16="http://schemas.microsoft.com/office/drawing/2014/main" id="{A82DCCA2-A5DA-FA8D-563F-58ECF55BE34C}"/>
              </a:ext>
            </a:extLst>
          </p:cNvPr>
          <p:cNvSpPr txBox="1"/>
          <p:nvPr/>
        </p:nvSpPr>
        <p:spPr>
          <a:xfrm>
            <a:off x="9097897" y="1194618"/>
            <a:ext cx="3272117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Will We Ask ?</a:t>
            </a:r>
          </a:p>
          <a:p>
            <a:endParaRPr lang="en-GB" dirty="0"/>
          </a:p>
        </p:txBody>
      </p:sp>
      <p:sp>
        <p:nvSpPr>
          <p:cNvPr id="5141" name="TextBox 5140">
            <a:extLst>
              <a:ext uri="{FF2B5EF4-FFF2-40B4-BE49-F238E27FC236}">
                <a16:creationId xmlns:a16="http://schemas.microsoft.com/office/drawing/2014/main" id="{63728746-2634-A9F5-EE30-2B20BB650D75}"/>
              </a:ext>
            </a:extLst>
          </p:cNvPr>
          <p:cNvSpPr txBox="1"/>
          <p:nvPr/>
        </p:nvSpPr>
        <p:spPr>
          <a:xfrm>
            <a:off x="8273144" y="1559076"/>
            <a:ext cx="409687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 have created a Survey on Ms Form Survey, which includes Questionnaire, and information regarding what we are doing and why.</a:t>
            </a:r>
          </a:p>
          <a:p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Once completed we will ask students for 5 min of their time to complete our questionnaire. </a:t>
            </a:r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158" name="Diagram 5157">
            <a:extLst>
              <a:ext uri="{FF2B5EF4-FFF2-40B4-BE49-F238E27FC236}">
                <a16:creationId xmlns:a16="http://schemas.microsoft.com/office/drawing/2014/main" id="{6AD81D9B-BED3-D1E3-5ECC-976A2FB5DF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21564258"/>
              </p:ext>
            </p:extLst>
          </p:nvPr>
        </p:nvGraphicFramePr>
        <p:xfrm>
          <a:off x="1828142" y="4439291"/>
          <a:ext cx="3607013" cy="22255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" name="Graphic 17" descr="Customer review with solid fill">
            <a:extLst>
              <a:ext uri="{FF2B5EF4-FFF2-40B4-BE49-F238E27FC236}">
                <a16:creationId xmlns:a16="http://schemas.microsoft.com/office/drawing/2014/main" id="{B3F6A507-4E9B-5441-9EB7-F182C63C1057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8694433" y="143564"/>
            <a:ext cx="914400" cy="914400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BE37FD54-B6B5-F543-8DC6-B9CB8EA40B48}"/>
              </a:ext>
            </a:extLst>
          </p:cNvPr>
          <p:cNvSpPr txBox="1"/>
          <p:nvPr/>
        </p:nvSpPr>
        <p:spPr>
          <a:xfrm>
            <a:off x="67525" y="540949"/>
            <a:ext cx="6227804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We will be asking our questions using a variety of methods including the </a:t>
            </a:r>
            <a:r>
              <a:rPr lang="en-GB" sz="12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Likert Scale, Rank Order questions (arrange words in rank order) and Closed questions The questions are the following bellow.</a:t>
            </a:r>
          </a:p>
          <a:p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36" name="Picture 35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8CAFE488-2F3E-F44E-A1A5-EE5C4089D3AD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66" y="1213984"/>
            <a:ext cx="7986854" cy="5525697"/>
          </a:xfrm>
          <a:prstGeom prst="rect">
            <a:avLst/>
          </a:prstGeom>
        </p:spPr>
      </p:pic>
      <p:pic>
        <p:nvPicPr>
          <p:cNvPr id="38" name="Graphic 37" descr="Clipboard outline">
            <a:extLst>
              <a:ext uri="{FF2B5EF4-FFF2-40B4-BE49-F238E27FC236}">
                <a16:creationId xmlns:a16="http://schemas.microsoft.com/office/drawing/2014/main" id="{3041AC07-7C56-E346-A016-F0C01843B2A5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0176838">
            <a:off x="8320668" y="3917698"/>
            <a:ext cx="2224337" cy="2224337"/>
          </a:xfrm>
          <a:prstGeom prst="rect">
            <a:avLst/>
          </a:prstGeom>
        </p:spPr>
      </p:pic>
      <p:pic>
        <p:nvPicPr>
          <p:cNvPr id="50" name="Graphic 49" descr="Clipboard outline">
            <a:extLst>
              <a:ext uri="{FF2B5EF4-FFF2-40B4-BE49-F238E27FC236}">
                <a16:creationId xmlns:a16="http://schemas.microsoft.com/office/drawing/2014/main" id="{BB15AB4B-8F1F-D444-9672-7E0670AA08BE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 rot="2465159">
            <a:off x="9688670" y="4099532"/>
            <a:ext cx="2224337" cy="2224337"/>
          </a:xfrm>
          <a:prstGeom prst="rect">
            <a:avLst/>
          </a:prstGeom>
        </p:spPr>
      </p:pic>
      <p:pic>
        <p:nvPicPr>
          <p:cNvPr id="40" name="Graphic 39" descr="Clipboard with solid fill">
            <a:extLst>
              <a:ext uri="{FF2B5EF4-FFF2-40B4-BE49-F238E27FC236}">
                <a16:creationId xmlns:a16="http://schemas.microsoft.com/office/drawing/2014/main" id="{ECFB7665-D64B-2641-8259-5FD147BA7E22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8797416" y="4000495"/>
            <a:ext cx="2408020" cy="24080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2757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51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51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51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123" grpId="0"/>
      <p:bldP spid="5124" grpId="0"/>
      <p:bldP spid="5139" grpId="0"/>
      <p:bldP spid="5140" grpId="0"/>
      <p:bldP spid="5141" grpId="0"/>
      <p:bldP spid="2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9F4FE-E7AA-83C6-C40B-3352ECA4AE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0277" y="103991"/>
            <a:ext cx="9427178" cy="1477108"/>
          </a:xfrm>
        </p:spPr>
        <p:txBody>
          <a:bodyPr/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We are going to create a consent form that will cover the areas below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br>
              <a:rPr lang="en-US" dirty="0"/>
            </a:b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3D3803C-62FF-9F1E-4547-AFC7E3A0A685}"/>
              </a:ext>
            </a:extLst>
          </p:cNvPr>
          <p:cNvSpPr txBox="1"/>
          <p:nvPr/>
        </p:nvSpPr>
        <p:spPr>
          <a:xfrm>
            <a:off x="762000" y="83445"/>
            <a:ext cx="28238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Ethical Considerations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81774CF-1F7B-5E44-896E-0EFA82B9FA02}"/>
              </a:ext>
            </a:extLst>
          </p:cNvPr>
          <p:cNvSpPr txBox="1"/>
          <p:nvPr/>
        </p:nvSpPr>
        <p:spPr>
          <a:xfrm>
            <a:off x="762000" y="2197395"/>
            <a:ext cx="2743200" cy="4572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25" name="Diagram 25">
            <a:extLst>
              <a:ext uri="{FF2B5EF4-FFF2-40B4-BE49-F238E27FC236}">
                <a16:creationId xmlns:a16="http://schemas.microsoft.com/office/drawing/2014/main" id="{588E67E5-3EA7-E166-2480-A8581719620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6470057"/>
              </p:ext>
            </p:extLst>
          </p:nvPr>
        </p:nvGraphicFramePr>
        <p:xfrm>
          <a:off x="434048" y="1862374"/>
          <a:ext cx="7461919" cy="30683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24" name="TextBox 323">
            <a:extLst>
              <a:ext uri="{FF2B5EF4-FFF2-40B4-BE49-F238E27FC236}">
                <a16:creationId xmlns:a16="http://schemas.microsoft.com/office/drawing/2014/main" id="{CB68398B-B3F0-DF61-5266-6C717B3B675F}"/>
              </a:ext>
            </a:extLst>
          </p:cNvPr>
          <p:cNvSpPr txBox="1"/>
          <p:nvPr/>
        </p:nvSpPr>
        <p:spPr>
          <a:xfrm>
            <a:off x="2173940" y="5521866"/>
            <a:ext cx="7850371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With our questionnaire survey we will ensure all data collected Is Protected by following the General Data Protection Regulations (UK-GDPR), Also we will be ensuring anyone who has participated 7 working days To withdraw consent Via email or Telephone details will be provided.</a:t>
            </a:r>
          </a:p>
        </p:txBody>
      </p:sp>
      <p:sp>
        <p:nvSpPr>
          <p:cNvPr id="395" name="TextBox 394">
            <a:extLst>
              <a:ext uri="{FF2B5EF4-FFF2-40B4-BE49-F238E27FC236}">
                <a16:creationId xmlns:a16="http://schemas.microsoft.com/office/drawing/2014/main" id="{394DFD8F-607E-6867-4B34-FF52B8390681}"/>
              </a:ext>
            </a:extLst>
          </p:cNvPr>
          <p:cNvSpPr txBox="1"/>
          <p:nvPr/>
        </p:nvSpPr>
        <p:spPr>
          <a:xfrm>
            <a:off x="155482" y="1218164"/>
            <a:ext cx="10022632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Saunders</a:t>
            </a:r>
            <a:r>
              <a:rPr lang="en-GB" dirty="0">
                <a:latin typeface="Arial" panose="020B0604020202020204" pitchFamily="34" charset="0"/>
                <a:ea typeface="+mn-lt"/>
                <a:cs typeface="Arial" panose="020B0604020202020204" pitchFamily="34" charset="0"/>
              </a:rPr>
              <a:t> et al (2019) outline a series of key ethical principles that any researcher needs to be aware of, the first six principles apply to working with the participants.  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480" name="Picture 480" descr="Icon&#10;&#10;Description automatically generated">
            <a:extLst>
              <a:ext uri="{FF2B5EF4-FFF2-40B4-BE49-F238E27FC236}">
                <a16:creationId xmlns:a16="http://schemas.microsoft.com/office/drawing/2014/main" id="{7939A213-5FDD-974C-8048-5014F351BEB4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55482" y="4803682"/>
            <a:ext cx="1876425" cy="1876425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C386DB6E-3CAE-8147-BE66-AB33A045113B}"/>
              </a:ext>
            </a:extLst>
          </p:cNvPr>
          <p:cNvSpPr txBox="1"/>
          <p:nvPr/>
        </p:nvSpPr>
        <p:spPr>
          <a:xfrm>
            <a:off x="9462187" y="6405224"/>
            <a:ext cx="6098058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800" cap="all" dirty="0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800" cap="all" dirty="0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800" cap="all" dirty="0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 dirty="0"/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9655CB5C-4309-1742-889E-51BC7BAB22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2577" y="4483866"/>
            <a:ext cx="4143468" cy="530352"/>
          </a:xfr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 fontScale="55000" lnSpcReduction="20000"/>
          </a:bodyPr>
          <a:lstStyle/>
          <a:p>
            <a:pPr marL="0" indent="0" algn="ctr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sz="2000" b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Ethics helps us decide what we should do and why”,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algn="ctr">
              <a:buNone/>
            </a:pPr>
            <a:r>
              <a:rPr lang="en-GB" dirty="0"/>
              <a:t>Barrett et al. (2016, p7)</a:t>
            </a:r>
          </a:p>
        </p:txBody>
      </p:sp>
      <p:sp>
        <p:nvSpPr>
          <p:cNvPr id="9" name="Down Arrow Callout 8">
            <a:extLst>
              <a:ext uri="{FF2B5EF4-FFF2-40B4-BE49-F238E27FC236}">
                <a16:creationId xmlns:a16="http://schemas.microsoft.com/office/drawing/2014/main" id="{89FCE95A-FD00-954B-A76B-15DF76521A22}"/>
              </a:ext>
            </a:extLst>
          </p:cNvPr>
          <p:cNvSpPr/>
          <p:nvPr/>
        </p:nvSpPr>
        <p:spPr>
          <a:xfrm>
            <a:off x="8287264" y="2238079"/>
            <a:ext cx="3608173" cy="2075935"/>
          </a:xfrm>
          <a:prstGeom prst="downArrow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BC4CEB-7761-D74E-AEE0-B024CCC719E3}"/>
              </a:ext>
            </a:extLst>
          </p:cNvPr>
          <p:cNvSpPr txBox="1"/>
          <p:nvPr/>
        </p:nvSpPr>
        <p:spPr>
          <a:xfrm>
            <a:off x="9053383" y="2419586"/>
            <a:ext cx="20759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What Are Ethics?</a:t>
            </a:r>
          </a:p>
        </p:txBody>
      </p:sp>
    </p:spTree>
    <p:extLst>
      <p:ext uri="{BB962C8B-B14F-4D97-AF65-F5344CB8AC3E}">
        <p14:creationId xmlns:p14="http://schemas.microsoft.com/office/powerpoint/2010/main" val="186656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800" decel="100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9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0" fill="hold"/>
                                        <p:tgtEl>
                                          <p:spTgt spid="3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25" grpId="0">
        <p:bldAsOne/>
      </p:bldGraphic>
      <p:bldP spid="324" grpId="0"/>
      <p:bldP spid="395" grpId="0"/>
      <p:bldP spid="10" grpId="0" build="p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FF903F9-C30D-5D45-C3F5-7709D971D16D}"/>
              </a:ext>
            </a:extLst>
          </p:cNvPr>
          <p:cNvSpPr txBox="1"/>
          <p:nvPr/>
        </p:nvSpPr>
        <p:spPr>
          <a:xfrm>
            <a:off x="188259" y="125506"/>
            <a:ext cx="21963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5137027-17E6-3668-1450-8A3270B920E1}"/>
              </a:ext>
            </a:extLst>
          </p:cNvPr>
          <p:cNvSpPr txBox="1"/>
          <p:nvPr/>
        </p:nvSpPr>
        <p:spPr>
          <a:xfrm>
            <a:off x="10416099" y="6481119"/>
            <a:ext cx="2165060" cy="53860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100" cap="all" dirty="0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100" cap="all" dirty="0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100" cap="all" dirty="0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 dirty="0"/>
          </a:p>
        </p:txBody>
      </p:sp>
      <p:pic>
        <p:nvPicPr>
          <p:cNvPr id="6" name="Picture 6" descr="Hand on mouse">
            <a:extLst>
              <a:ext uri="{FF2B5EF4-FFF2-40B4-BE49-F238E27FC236}">
                <a16:creationId xmlns:a16="http://schemas.microsoft.com/office/drawing/2014/main" id="{0B6F169F-6BE5-F50A-4F8A-8F7D3B5445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9305" y="401242"/>
            <a:ext cx="2901350" cy="1929213"/>
          </a:xfrm>
          <a:prstGeom prst="rect">
            <a:avLst/>
          </a:prstGeom>
        </p:spPr>
      </p:pic>
      <p:graphicFrame>
        <p:nvGraphicFramePr>
          <p:cNvPr id="7" name="Table 9">
            <a:extLst>
              <a:ext uri="{FF2B5EF4-FFF2-40B4-BE49-F238E27FC236}">
                <a16:creationId xmlns:a16="http://schemas.microsoft.com/office/drawing/2014/main" id="{34B4BE85-9F06-382C-B780-1168E16FE5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31332806"/>
              </p:ext>
            </p:extLst>
          </p:nvPr>
        </p:nvGraphicFramePr>
        <p:xfrm>
          <a:off x="1414055" y="3830699"/>
          <a:ext cx="9389933" cy="18966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5655">
                  <a:extLst>
                    <a:ext uri="{9D8B030D-6E8A-4147-A177-3AD203B41FA5}">
                      <a16:colId xmlns:a16="http://schemas.microsoft.com/office/drawing/2014/main" val="3064092438"/>
                    </a:ext>
                  </a:extLst>
                </a:gridCol>
                <a:gridCol w="978268">
                  <a:extLst>
                    <a:ext uri="{9D8B030D-6E8A-4147-A177-3AD203B41FA5}">
                      <a16:colId xmlns:a16="http://schemas.microsoft.com/office/drawing/2014/main" val="3697464939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1272483775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2236415939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3533488414"/>
                    </a:ext>
                  </a:extLst>
                </a:gridCol>
                <a:gridCol w="1237185">
                  <a:extLst>
                    <a:ext uri="{9D8B030D-6E8A-4147-A177-3AD203B41FA5}">
                      <a16:colId xmlns:a16="http://schemas.microsoft.com/office/drawing/2014/main" val="1423011977"/>
                    </a:ext>
                  </a:extLst>
                </a:gridCol>
                <a:gridCol w="1267912">
                  <a:extLst>
                    <a:ext uri="{9D8B030D-6E8A-4147-A177-3AD203B41FA5}">
                      <a16:colId xmlns:a16="http://schemas.microsoft.com/office/drawing/2014/main" val="520215283"/>
                    </a:ext>
                  </a:extLst>
                </a:gridCol>
                <a:gridCol w="1089358">
                  <a:extLst>
                    <a:ext uri="{9D8B030D-6E8A-4147-A177-3AD203B41FA5}">
                      <a16:colId xmlns:a16="http://schemas.microsoft.com/office/drawing/2014/main" val="3988586434"/>
                    </a:ext>
                  </a:extLst>
                </a:gridCol>
              </a:tblGrid>
              <a:tr h="705018"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 10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6251513"/>
                  </a:ext>
                </a:extLst>
              </a:tr>
              <a:tr h="1191640">
                <a:tc>
                  <a:txBody>
                    <a:bodyPr/>
                    <a:lstStyle/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400" b="0" i="1" kern="1200" baseline="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Gathering information   &amp;</a:t>
                      </a:r>
                    </a:p>
                    <a:p>
                      <a:r>
                        <a:rPr lang="en-GB" sz="1400" b="0" i="1" kern="1200" baseline="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 Note taking </a:t>
                      </a:r>
                      <a:endParaRPr lang="en-GB" sz="1400" b="0" i="1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kern="1200" baseline="0" dirty="0">
                        <a:solidFill>
                          <a:schemeClr val="dk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kern="1200" baseline="0" dirty="0">
                          <a:solidFill>
                            <a:schemeClr val="dk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Creating the text </a:t>
                      </a:r>
                      <a:endParaRPr lang="en-GB" sz="1400" b="0" i="1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None/>
                        <a:tabLst>
                          <a:tab pos="457200" algn="l"/>
                        </a:tabLst>
                      </a:pPr>
                      <a:endParaRPr lang="en-GB" sz="1400" b="0" i="1" kern="1200" baseline="0" dirty="0">
                        <a:solidFill>
                          <a:srgbClr val="000000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  <a:p>
                      <a:pPr marL="0" lvl="0" indent="0" algn="l">
                        <a:lnSpc>
                          <a:spcPct val="107000"/>
                        </a:lnSpc>
                        <a:spcAft>
                          <a:spcPts val="800"/>
                        </a:spcAft>
                        <a:buFontTx/>
                        <a:buNone/>
                        <a:tabLst>
                          <a:tab pos="457200" algn="l"/>
                        </a:tabLst>
                      </a:pPr>
                      <a:r>
                        <a:rPr lang="en-GB" sz="1400" b="0" i="1" kern="1200" baseline="0" dirty="0">
                          <a:solidFill>
                            <a:srgbClr val="000000"/>
                          </a:solidFill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Editing and reviewing </a:t>
                      </a:r>
                      <a:endParaRPr lang="en-GB" sz="1400" b="0" i="1" baseline="0" dirty="0">
                        <a:effectLst/>
                        <a:latin typeface="Arial" panose="020B0604020202020204" pitchFamily="34" charset="0"/>
                        <a:ea typeface="Calibri" panose="020F0502020204030204" pitchFamily="34" charset="0"/>
                        <a:cs typeface="Arial" panose="020B0604020202020204" pitchFamily="34" charset="0"/>
                      </a:endParaRPr>
                    </a:p>
                  </a:txBody>
                  <a:tcPr marL="114300" marR="114300" marT="0" marB="0"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checks &amp; submission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Collecting data needed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Analysing data collected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the report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b="0" i="1" baseline="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GB" sz="1400" b="0" i="1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Final checks &amp; submission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6111968"/>
                  </a:ext>
                </a:extLst>
              </a:tr>
            </a:tbl>
          </a:graphicData>
        </a:graphic>
      </p:graphicFrame>
      <p:sp>
        <p:nvSpPr>
          <p:cNvPr id="10" name="Rectangle 9">
            <a:extLst>
              <a:ext uri="{FF2B5EF4-FFF2-40B4-BE49-F238E27FC236}">
                <a16:creationId xmlns:a16="http://schemas.microsoft.com/office/drawing/2014/main" id="{A6894ED5-6BAF-5D66-A771-7DA721DAA586}"/>
              </a:ext>
            </a:extLst>
          </p:cNvPr>
          <p:cNvSpPr/>
          <p:nvPr/>
        </p:nvSpPr>
        <p:spPr>
          <a:xfrm>
            <a:off x="2237780" y="2505670"/>
            <a:ext cx="75408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Our research timeline </a:t>
            </a:r>
            <a:endParaRPr lang="en-US" sz="5400" b="0" cap="none" spc="0" dirty="0">
              <a:ln w="0"/>
              <a:gradFill>
                <a:gsLst>
                  <a:gs pos="0">
                    <a:schemeClr val="accent5">
                      <a:lumMod val="50000"/>
                    </a:schemeClr>
                  </a:gs>
                  <a:gs pos="50000">
                    <a:schemeClr val="accent5"/>
                  </a:gs>
                  <a:gs pos="100000">
                    <a:schemeClr val="accent5">
                      <a:lumMod val="60000"/>
                      <a:lumOff val="40000"/>
                    </a:schemeClr>
                  </a:gs>
                </a:gsLst>
                <a:lin ang="5400000"/>
              </a:gra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57713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1B744E-E427-DCCC-F703-F262913EFA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2630" y="806824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Our Hypothesis is 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F110F42-2D85-CB27-D58C-17F78BA848A5}"/>
              </a:ext>
            </a:extLst>
          </p:cNvPr>
          <p:cNvSpPr txBox="1"/>
          <p:nvPr/>
        </p:nvSpPr>
        <p:spPr>
          <a:xfrm>
            <a:off x="161364" y="98612"/>
            <a:ext cx="224117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Hypothesis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D93B8A-6AE1-72A8-D9A0-247123A8756E}"/>
              </a:ext>
            </a:extLst>
          </p:cNvPr>
          <p:cNvSpPr txBox="1"/>
          <p:nvPr/>
        </p:nvSpPr>
        <p:spPr>
          <a:xfrm>
            <a:off x="10433468" y="6537731"/>
            <a:ext cx="2342381" cy="4308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buClr>
                <a:srgbClr val="EF53A5"/>
              </a:buClr>
            </a:pPr>
            <a:r>
              <a:rPr lang="en-US" sz="1100" cap="all" dirty="0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Lucy </a:t>
            </a:r>
            <a:r>
              <a:rPr lang="en-US" sz="1100" cap="all" dirty="0" err="1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Msyk</a:t>
            </a:r>
            <a:r>
              <a:rPr lang="en-US" sz="1100" cap="all" dirty="0">
                <a:solidFill>
                  <a:schemeClr val="accent1"/>
                </a:solidFill>
                <a:latin typeface="Arial Nova"/>
                <a:ea typeface="+mj-lt"/>
                <a:cs typeface="+mj-lt"/>
              </a:rPr>
              <a:t> - (2223875)</a:t>
            </a:r>
          </a:p>
          <a:p>
            <a:pPr>
              <a:spcBef>
                <a:spcPts val="0"/>
              </a:spcBef>
              <a:buClr>
                <a:srgbClr val="EF53A5"/>
              </a:buClr>
            </a:pPr>
            <a:endParaRPr lang="en-GB" sz="11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5E4A56A-C892-1116-23F1-42BAB17BE52F}"/>
              </a:ext>
            </a:extLst>
          </p:cNvPr>
          <p:cNvSpPr txBox="1"/>
          <p:nvPr/>
        </p:nvSpPr>
        <p:spPr>
          <a:xfrm>
            <a:off x="1022630" y="806824"/>
            <a:ext cx="8888871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just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During this research, we think we will find out which is the most used digital tool used by UWTSD students by creating a survey using rank order questions and analysing data collected when the survey is complete.</a:t>
            </a:r>
          </a:p>
        </p:txBody>
      </p:sp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0A7CAE74-C104-94ED-280E-508D4DB8CE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8502" y="3175599"/>
            <a:ext cx="4478545" cy="31378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49158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25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26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AE3D419-882A-740C-A6DF-63738BDDCA2F}"/>
              </a:ext>
            </a:extLst>
          </p:cNvPr>
          <p:cNvSpPr txBox="1"/>
          <p:nvPr/>
        </p:nvSpPr>
        <p:spPr>
          <a:xfrm>
            <a:off x="4699746" y="98611"/>
            <a:ext cx="3218329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b="1" dirty="0"/>
              <a:t>Reference List 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D80AC3-A879-AEF2-20C8-20DD7EB33AC1}"/>
              </a:ext>
            </a:extLst>
          </p:cNvPr>
          <p:cNvSpPr txBox="1"/>
          <p:nvPr/>
        </p:nvSpPr>
        <p:spPr>
          <a:xfrm>
            <a:off x="10651184" y="5818105"/>
            <a:ext cx="2035663" cy="9592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200" cap="all" dirty="0">
                <a:solidFill>
                  <a:schemeClr val="accent1"/>
                </a:solidFill>
                <a:ea typeface="+mn-lt"/>
                <a:cs typeface="+mn-lt"/>
              </a:rPr>
              <a:t>PRIYA MAKH -(2226590)</a:t>
            </a:r>
            <a:endParaRPr lang="en-US" sz="1200" dirty="0">
              <a:solidFill>
                <a:schemeClr val="accent1"/>
              </a:solidFill>
              <a:ea typeface="+mn-lt"/>
              <a:cs typeface="+mn-lt"/>
            </a:endParaRPr>
          </a:p>
          <a:p>
            <a:pPr marL="285750" indent="-285750">
              <a:spcBef>
                <a:spcPts val="1000"/>
              </a:spcBef>
              <a:buFont typeface="Arial"/>
              <a:buChar char="•"/>
            </a:pPr>
            <a:r>
              <a:rPr lang="en-US" sz="1200" cap="all" dirty="0">
                <a:solidFill>
                  <a:schemeClr val="accent1"/>
                </a:solidFill>
                <a:ea typeface="+mn-lt"/>
                <a:cs typeface="+mn-lt"/>
              </a:rPr>
              <a:t>LUCY MSYK - (2223875)</a:t>
            </a:r>
            <a:endParaRPr lang="en-GB" sz="1200" dirty="0">
              <a:solidFill>
                <a:schemeClr val="accent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286FADE-369C-E04B-BB95-6328D36B3CA6}"/>
              </a:ext>
            </a:extLst>
          </p:cNvPr>
          <p:cNvSpPr txBox="1"/>
          <p:nvPr/>
        </p:nvSpPr>
        <p:spPr>
          <a:xfrm>
            <a:off x="295986" y="560276"/>
            <a:ext cx="10516176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Barrett, D. et al. (2016)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Ethics: Cases Spanning the Globe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1st ed.  Cham: Springer International Publishing. doi:10.1007/978-3-319-23847-0. (Access On 15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February 2023)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MENR. (2004).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Schéma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Directeur des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Espaces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numériques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de Travail (SDET), [http://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eduscol.education.fr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chrgt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/SDET-v1.pdf], Accessed on 7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February 2023)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Monika Bader, Iversen, S.I.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Hoem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Burner, T. (2021) “Students’ perceptions and use of a new digital tool in teacher education,” </a:t>
            </a:r>
            <a:r>
              <a:rPr lang="en-GB" sz="1400" i="1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iDunn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30 April. Available at: https://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www.idunn.no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/10.18261/issn.1891-943x-2021-01-03 (Accessed: February 10, 2023).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Montes, E. (2022) </a:t>
            </a:r>
            <a:r>
              <a:rPr lang="en-US" sz="1400" i="1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The Advantage of Digital Education</a:t>
            </a:r>
            <a:r>
              <a:rPr lang="en-US" sz="14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:  </a:t>
            </a:r>
            <a:r>
              <a:rPr lang="en-US" sz="1400" u="sng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https://www.d2l.com/en-eu/blog/advantages-of-digital-education/</a:t>
            </a:r>
            <a:r>
              <a:rPr lang="en-US" sz="14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)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Papi, C. (2014). Digital spaces: Between educational tools and student uses. ScienceDirect. Retrieved February 7,2023, from </a:t>
            </a:r>
            <a:r>
              <a:rPr lang="en-GB" sz="1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https://www.sciencedirect.com/science/article/pii/S1877042815011696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, ( Accessed on 7th February 2023)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Rose, Y. (2008, December) </a:t>
            </a:r>
            <a:r>
              <a:rPr lang="en-US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Technology Tools in the Public-School Classroom, (PP,51) online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from</a:t>
            </a:r>
            <a:r>
              <a:rPr lang="en-US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r>
              <a:rPr lang="en-US" sz="1400" i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https://1library.net/document/yjd7g02m-using-technology-tools-public-school-classroom-rose-young.html</a:t>
            </a:r>
            <a:r>
              <a:rPr lang="en-US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US" sz="14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( Accessed on 7th February 2023)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US" sz="14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 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Saunders, M.N.K., Lewis, P. and Thornhill, A. (2019)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methods for business students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8th edition. Harlow: Pearson.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Sorensen, M. T. (2018). The student’s choice of technology: A pragmatic and outcome-focused approach. In D.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Kergel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Heidkamp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P.K.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Telléus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T. </a:t>
            </a: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Rachwal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&amp; S. Nowakowski (Eds), 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digital turn in higher education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(pp.161-174). Springer. </a:t>
            </a:r>
            <a:r>
              <a:rPr lang="en-GB" sz="1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https://doi.org/10.1007/978-3-658-19925-8_12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February 10</a:t>
            </a:r>
            <a:r>
              <a:rPr lang="en-GB" sz="1400" baseline="300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2023).</a:t>
            </a:r>
          </a:p>
          <a:p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</a:p>
          <a:p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Young, J. R. (2004, November 12). </a:t>
            </a:r>
            <a:r>
              <a:rPr lang="en-US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When good technology means bad teaching. The Chronicle of Higher Education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51(12), A31. : </a:t>
            </a:r>
            <a:r>
              <a:rPr lang="en-US" sz="1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https://www.chronicle.com/article/when-good-technology-means-bad-teaching/</a:t>
            </a:r>
            <a:r>
              <a:rPr lang="en-US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</a:t>
            </a:r>
            <a:r>
              <a:rPr lang="en-US" sz="1400" dirty="0">
                <a:effectLst/>
                <a:latin typeface="Arial" panose="020B0604020202020204" pitchFamily="34" charset="0"/>
                <a:ea typeface="Century Gothic" panose="020B0502020202020204" pitchFamily="34" charset="0"/>
                <a:cs typeface="Arial" panose="020B0604020202020204" pitchFamily="34" charset="0"/>
              </a:rPr>
              <a:t> (Accessed on 7th February 2023)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76206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EC76B5"/>
      </a:hlink>
      <a:folHlink>
        <a:srgbClr val="E8ACCD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A207AED3-9ABC-4A18-9978-A59B65688B1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499</TotalTime>
  <Words>1216</Words>
  <Application>Microsoft Office PowerPoint</Application>
  <PresentationFormat>Widescreen</PresentationFormat>
  <Paragraphs>120</Paragraphs>
  <Slides>8</Slides>
  <Notes>8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Ion</vt:lpstr>
      <vt:lpstr>Are Digital Skills  Important For Study And Work?</vt:lpstr>
      <vt:lpstr>Introduction </vt:lpstr>
      <vt:lpstr>PowerPoint Presentation</vt:lpstr>
      <vt:lpstr>PowerPoint Presentation</vt:lpstr>
      <vt:lpstr>We are going to create a consent form that will cover the areas below  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Priya Kumari Makh (2226590)</cp:lastModifiedBy>
  <cp:revision>88</cp:revision>
  <dcterms:created xsi:type="dcterms:W3CDTF">2023-02-03T15:01:45Z</dcterms:created>
  <dcterms:modified xsi:type="dcterms:W3CDTF">2023-02-16T07:41:10Z</dcterms:modified>
</cp:coreProperties>
</file>