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8"/>
  </p:notesMasterIdLst>
  <p:handoutMasterIdLst>
    <p:handoutMasterId r:id="rId29"/>
  </p:handoutMasterIdLst>
  <p:sldIdLst>
    <p:sldId id="256" r:id="rId5"/>
    <p:sldId id="361" r:id="rId6"/>
    <p:sldId id="429" r:id="rId7"/>
    <p:sldId id="258" r:id="rId8"/>
    <p:sldId id="259" r:id="rId9"/>
    <p:sldId id="260" r:id="rId10"/>
    <p:sldId id="438" r:id="rId11"/>
    <p:sldId id="261" r:id="rId12"/>
    <p:sldId id="262" r:id="rId13"/>
    <p:sldId id="439" r:id="rId14"/>
    <p:sldId id="433" r:id="rId15"/>
    <p:sldId id="263" r:id="rId16"/>
    <p:sldId id="264" r:id="rId17"/>
    <p:sldId id="265" r:id="rId18"/>
    <p:sldId id="267" r:id="rId19"/>
    <p:sldId id="266" r:id="rId20"/>
    <p:sldId id="268" r:id="rId21"/>
    <p:sldId id="269" r:id="rId22"/>
    <p:sldId id="434" r:id="rId23"/>
    <p:sldId id="435" r:id="rId24"/>
    <p:sldId id="436" r:id="rId25"/>
    <p:sldId id="437" r:id="rId26"/>
    <p:sldId id="409" r:id="rId27"/>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9780" autoAdjust="0"/>
    <p:restoredTop sz="62985" autoAdjust="0"/>
  </p:normalViewPr>
  <p:slideViewPr>
    <p:cSldViewPr snapToGrid="0">
      <p:cViewPr varScale="1">
        <p:scale>
          <a:sx n="65" d="100"/>
          <a:sy n="65" d="100"/>
        </p:scale>
        <p:origin x="1785" y="63"/>
      </p:cViewPr>
      <p:guideLst>
        <p:guide orient="horz" pos="2160"/>
        <p:guide pos="2880"/>
      </p:guideLst>
    </p:cSldViewPr>
  </p:slideViewPr>
  <p:outlineViewPr>
    <p:cViewPr>
      <p:scale>
        <a:sx n="33" d="100"/>
        <a:sy n="33" d="100"/>
      </p:scale>
      <p:origin x="0" y="0"/>
    </p:cViewPr>
  </p:outlineViewPr>
  <p:notesTextViewPr>
    <p:cViewPr>
      <p:scale>
        <a:sx n="3" d="2"/>
        <a:sy n="3" d="2"/>
      </p:scale>
      <p:origin x="0" y="0"/>
    </p:cViewPr>
  </p:notesTextViewPr>
  <p:sorterViewPr>
    <p:cViewPr>
      <p:scale>
        <a:sx n="100" d="100"/>
        <a:sy n="100" d="100"/>
      </p:scale>
      <p:origin x="0" y="-5805"/>
    </p:cViewPr>
  </p:sorterViewPr>
  <p:notesViewPr>
    <p:cSldViewPr snapToGrid="0">
      <p:cViewPr>
        <p:scale>
          <a:sx n="1" d="2"/>
          <a:sy n="1" d="2"/>
        </p:scale>
        <p:origin x="0" y="0"/>
      </p:cViewPr>
      <p:guideLst>
        <p:guide orient="horz" pos="3072"/>
        <p:guide pos="2101"/>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presProps" Target="presProps.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asha Davies (IMH)" userId="f8d816cd-2c21-46a2-8815-9450f2bd6f78" providerId="ADAL" clId="{4383C101-9562-4D0C-8C6E-D656113FA33B}"/>
    <pc:docChg chg="modSld">
      <pc:chgData name="Natasha Davies (IMH)" userId="f8d816cd-2c21-46a2-8815-9450f2bd6f78" providerId="ADAL" clId="{4383C101-9562-4D0C-8C6E-D656113FA33B}" dt="2025-11-04T13:27:25.699" v="22" actId="5793"/>
      <pc:docMkLst>
        <pc:docMk/>
      </pc:docMkLst>
      <pc:sldChg chg="modSp mod">
        <pc:chgData name="Natasha Davies (IMH)" userId="f8d816cd-2c21-46a2-8815-9450f2bd6f78" providerId="ADAL" clId="{4383C101-9562-4D0C-8C6E-D656113FA33B}" dt="2025-11-04T13:14:26.958" v="1" actId="20577"/>
        <pc:sldMkLst>
          <pc:docMk/>
          <pc:sldMk cId="3408955283" sldId="256"/>
        </pc:sldMkLst>
        <pc:spChg chg="mod">
          <ac:chgData name="Natasha Davies (IMH)" userId="f8d816cd-2c21-46a2-8815-9450f2bd6f78" providerId="ADAL" clId="{4383C101-9562-4D0C-8C6E-D656113FA33B}" dt="2025-11-04T13:14:26.958" v="1" actId="20577"/>
          <ac:spMkLst>
            <pc:docMk/>
            <pc:sldMk cId="3408955283" sldId="256"/>
            <ac:spMk id="2" creationId="{00000000-0000-0000-0000-000000000000}"/>
          </ac:spMkLst>
        </pc:spChg>
      </pc:sldChg>
      <pc:sldChg chg="modNotesTx">
        <pc:chgData name="Natasha Davies (IMH)" userId="f8d816cd-2c21-46a2-8815-9450f2bd6f78" providerId="ADAL" clId="{4383C101-9562-4D0C-8C6E-D656113FA33B}" dt="2025-11-04T13:23:36.161" v="9" actId="20577"/>
        <pc:sldMkLst>
          <pc:docMk/>
          <pc:sldMk cId="0" sldId="258"/>
        </pc:sldMkLst>
      </pc:sldChg>
      <pc:sldChg chg="modNotesTx">
        <pc:chgData name="Natasha Davies (IMH)" userId="f8d816cd-2c21-46a2-8815-9450f2bd6f78" providerId="ADAL" clId="{4383C101-9562-4D0C-8C6E-D656113FA33B}" dt="2025-11-04T13:23:32.649" v="8" actId="20577"/>
        <pc:sldMkLst>
          <pc:docMk/>
          <pc:sldMk cId="0" sldId="259"/>
        </pc:sldMkLst>
      </pc:sldChg>
      <pc:sldChg chg="modNotesTx">
        <pc:chgData name="Natasha Davies (IMH)" userId="f8d816cd-2c21-46a2-8815-9450f2bd6f78" providerId="ADAL" clId="{4383C101-9562-4D0C-8C6E-D656113FA33B}" dt="2025-11-04T13:23:28.457" v="7" actId="20577"/>
        <pc:sldMkLst>
          <pc:docMk/>
          <pc:sldMk cId="0" sldId="260"/>
        </pc:sldMkLst>
      </pc:sldChg>
      <pc:sldChg chg="modNotesTx">
        <pc:chgData name="Natasha Davies (IMH)" userId="f8d816cd-2c21-46a2-8815-9450f2bd6f78" providerId="ADAL" clId="{4383C101-9562-4D0C-8C6E-D656113FA33B}" dt="2025-11-04T13:23:23.807" v="6" actId="20577"/>
        <pc:sldMkLst>
          <pc:docMk/>
          <pc:sldMk cId="0" sldId="261"/>
        </pc:sldMkLst>
      </pc:sldChg>
      <pc:sldChg chg="modNotesTx">
        <pc:chgData name="Natasha Davies (IMH)" userId="f8d816cd-2c21-46a2-8815-9450f2bd6f78" providerId="ADAL" clId="{4383C101-9562-4D0C-8C6E-D656113FA33B}" dt="2025-11-04T13:25:57.779" v="10" actId="6549"/>
        <pc:sldMkLst>
          <pc:docMk/>
          <pc:sldMk cId="0" sldId="262"/>
        </pc:sldMkLst>
      </pc:sldChg>
      <pc:sldChg chg="modNotesTx">
        <pc:chgData name="Natasha Davies (IMH)" userId="f8d816cd-2c21-46a2-8815-9450f2bd6f78" providerId="ADAL" clId="{4383C101-9562-4D0C-8C6E-D656113FA33B}" dt="2025-11-04T13:26:34.953" v="14" actId="20577"/>
        <pc:sldMkLst>
          <pc:docMk/>
          <pc:sldMk cId="0" sldId="264"/>
        </pc:sldMkLst>
      </pc:sldChg>
      <pc:sldChg chg="modNotesTx">
        <pc:chgData name="Natasha Davies (IMH)" userId="f8d816cd-2c21-46a2-8815-9450f2bd6f78" providerId="ADAL" clId="{4383C101-9562-4D0C-8C6E-D656113FA33B}" dt="2025-11-04T13:26:39.269" v="15" actId="6549"/>
        <pc:sldMkLst>
          <pc:docMk/>
          <pc:sldMk cId="0" sldId="265"/>
        </pc:sldMkLst>
      </pc:sldChg>
      <pc:sldChg chg="modNotesTx">
        <pc:chgData name="Natasha Davies (IMH)" userId="f8d816cd-2c21-46a2-8815-9450f2bd6f78" providerId="ADAL" clId="{4383C101-9562-4D0C-8C6E-D656113FA33B}" dt="2025-11-04T13:26:53.975" v="16" actId="6549"/>
        <pc:sldMkLst>
          <pc:docMk/>
          <pc:sldMk cId="0" sldId="268"/>
        </pc:sldMkLst>
      </pc:sldChg>
      <pc:sldChg chg="modSp mod">
        <pc:chgData name="Natasha Davies (IMH)" userId="f8d816cd-2c21-46a2-8815-9450f2bd6f78" providerId="ADAL" clId="{4383C101-9562-4D0C-8C6E-D656113FA33B}" dt="2025-11-04T13:16:20.331" v="5" actId="20577"/>
        <pc:sldMkLst>
          <pc:docMk/>
          <pc:sldMk cId="3964463059" sldId="409"/>
        </pc:sldMkLst>
        <pc:spChg chg="mod">
          <ac:chgData name="Natasha Davies (IMH)" userId="f8d816cd-2c21-46a2-8815-9450f2bd6f78" providerId="ADAL" clId="{4383C101-9562-4D0C-8C6E-D656113FA33B}" dt="2025-11-04T13:16:20.331" v="5" actId="20577"/>
          <ac:spMkLst>
            <pc:docMk/>
            <pc:sldMk cId="3964463059" sldId="409"/>
            <ac:spMk id="5" creationId="{73C6C0E6-75C3-AB20-51FB-D8E2A25A2881}"/>
          </ac:spMkLst>
        </pc:spChg>
      </pc:sldChg>
      <pc:sldChg chg="modNotesTx">
        <pc:chgData name="Natasha Davies (IMH)" userId="f8d816cd-2c21-46a2-8815-9450f2bd6f78" providerId="ADAL" clId="{4383C101-9562-4D0C-8C6E-D656113FA33B}" dt="2025-11-04T13:26:23.633" v="13" actId="20577"/>
        <pc:sldMkLst>
          <pc:docMk/>
          <pc:sldMk cId="2046819090" sldId="433"/>
        </pc:sldMkLst>
      </pc:sldChg>
      <pc:sldChg chg="modNotesTx">
        <pc:chgData name="Natasha Davies (IMH)" userId="f8d816cd-2c21-46a2-8815-9450f2bd6f78" providerId="ADAL" clId="{4383C101-9562-4D0C-8C6E-D656113FA33B}" dt="2025-11-04T13:27:09.311" v="17" actId="6549"/>
        <pc:sldMkLst>
          <pc:docMk/>
          <pc:sldMk cId="0" sldId="435"/>
        </pc:sldMkLst>
      </pc:sldChg>
      <pc:sldChg chg="modNotesTx">
        <pc:chgData name="Natasha Davies (IMH)" userId="f8d816cd-2c21-46a2-8815-9450f2bd6f78" providerId="ADAL" clId="{4383C101-9562-4D0C-8C6E-D656113FA33B}" dt="2025-11-04T13:27:15.439" v="18" actId="6549"/>
        <pc:sldMkLst>
          <pc:docMk/>
          <pc:sldMk cId="0" sldId="436"/>
        </pc:sldMkLst>
      </pc:sldChg>
      <pc:sldChg chg="modNotesTx">
        <pc:chgData name="Natasha Davies (IMH)" userId="f8d816cd-2c21-46a2-8815-9450f2bd6f78" providerId="ADAL" clId="{4383C101-9562-4D0C-8C6E-D656113FA33B}" dt="2025-11-04T13:27:25.699" v="22" actId="5793"/>
        <pc:sldMkLst>
          <pc:docMk/>
          <pc:sldMk cId="0" sldId="437"/>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974559E-C4BF-464D-B683-8CF0A4DB7D23}" type="doc">
      <dgm:prSet loTypeId="urn:microsoft.com/office/officeart/2008/layout/LinedList" loCatId="list" qsTypeId="urn:microsoft.com/office/officeart/2005/8/quickstyle/simple2" qsCatId="simple" csTypeId="urn:microsoft.com/office/officeart/2005/8/colors/accent1_2" csCatId="accent1" phldr="1"/>
      <dgm:spPr/>
      <dgm:t>
        <a:bodyPr/>
        <a:lstStyle/>
        <a:p>
          <a:endParaRPr lang="en-US"/>
        </a:p>
      </dgm:t>
    </dgm:pt>
    <dgm:pt modelId="{8156356D-9F82-457C-ABFC-16392A341216}">
      <dgm:prSet/>
      <dgm:spPr/>
      <dgm:t>
        <a:bodyPr/>
        <a:lstStyle/>
        <a:p>
          <a:r>
            <a:rPr lang="en-GB"/>
            <a:t>How organisations differ in terms of sector, structure, strategy, products and services, as well as customers and how this influences people management strategy.</a:t>
          </a:r>
        </a:p>
      </dgm:t>
    </dgm:pt>
    <dgm:pt modelId="{4DA5A8C0-97CF-4AF5-BBD2-12C94C3C0E17}" type="parTrans" cxnId="{8FC2DC32-3A8B-4065-8271-ABD32331C7C1}">
      <dgm:prSet/>
      <dgm:spPr/>
      <dgm:t>
        <a:bodyPr/>
        <a:lstStyle/>
        <a:p>
          <a:endParaRPr lang="en-GB"/>
        </a:p>
      </dgm:t>
    </dgm:pt>
    <dgm:pt modelId="{549809B0-4007-4335-9E51-5CE065CEFEAD}" type="sibTrans" cxnId="{8FC2DC32-3A8B-4065-8271-ABD32331C7C1}">
      <dgm:prSet/>
      <dgm:spPr/>
      <dgm:t>
        <a:bodyPr/>
        <a:lstStyle/>
        <a:p>
          <a:endParaRPr lang="en-GB"/>
        </a:p>
      </dgm:t>
    </dgm:pt>
    <dgm:pt modelId="{F52DCD62-70CC-40FE-9381-055D8B0B0B18}">
      <dgm:prSet/>
      <dgm:spPr/>
      <dgm:t>
        <a:bodyPr/>
        <a:lstStyle/>
        <a:p>
          <a:r>
            <a:rPr lang="en-GB" dirty="0"/>
            <a:t>How external factors influence organisational and people management strategy.</a:t>
          </a:r>
        </a:p>
      </dgm:t>
    </dgm:pt>
    <dgm:pt modelId="{27CA2029-6DEB-4702-8B2C-02BC4C1B64A8}" type="parTrans" cxnId="{40C66D35-9D9C-412A-842A-1E16E695D701}">
      <dgm:prSet/>
      <dgm:spPr/>
      <dgm:t>
        <a:bodyPr/>
        <a:lstStyle/>
        <a:p>
          <a:endParaRPr lang="en-GB"/>
        </a:p>
      </dgm:t>
    </dgm:pt>
    <dgm:pt modelId="{DD05DA14-A75E-496B-B880-F7B7C760FE95}" type="sibTrans" cxnId="{40C66D35-9D9C-412A-842A-1E16E695D701}">
      <dgm:prSet/>
      <dgm:spPr/>
      <dgm:t>
        <a:bodyPr/>
        <a:lstStyle/>
        <a:p>
          <a:endParaRPr lang="en-GB"/>
        </a:p>
      </dgm:t>
    </dgm:pt>
    <dgm:pt modelId="{517FA319-FFA2-44C2-B4FF-1FE53E61F492}">
      <dgm:prSet/>
      <dgm:spPr/>
      <dgm:t>
        <a:bodyPr/>
        <a:lstStyle/>
        <a:p>
          <a:r>
            <a:rPr lang="en-GB" dirty="0"/>
            <a:t>The Political, Economic, Social, Technological, Legal, Environmental and Ethical factors </a:t>
          </a:r>
          <a:r>
            <a:rPr lang="en-GB"/>
            <a:t>that can influence organisations.</a:t>
          </a:r>
          <a:endParaRPr lang="en-GB" dirty="0"/>
        </a:p>
      </dgm:t>
    </dgm:pt>
    <dgm:pt modelId="{181B48C7-C975-4A8B-A2E3-95DA35F764F6}" type="parTrans" cxnId="{9A780207-3B62-4846-BDFC-0BAF7019F191}">
      <dgm:prSet/>
      <dgm:spPr/>
      <dgm:t>
        <a:bodyPr/>
        <a:lstStyle/>
        <a:p>
          <a:endParaRPr lang="en-GB"/>
        </a:p>
      </dgm:t>
    </dgm:pt>
    <dgm:pt modelId="{7A34C0AB-4749-485D-820F-1713E2E7B303}" type="sibTrans" cxnId="{9A780207-3B62-4846-BDFC-0BAF7019F191}">
      <dgm:prSet/>
      <dgm:spPr/>
      <dgm:t>
        <a:bodyPr/>
        <a:lstStyle/>
        <a:p>
          <a:endParaRPr lang="en-GB"/>
        </a:p>
      </dgm:t>
    </dgm:pt>
    <dgm:pt modelId="{C7C1E0C2-16C6-46DD-9781-C6C457A45E6F}">
      <dgm:prSet/>
      <dgm:spPr/>
      <dgm:t>
        <a:bodyPr/>
        <a:lstStyle/>
        <a:p>
          <a:r>
            <a:rPr lang="en-GB" dirty="0"/>
            <a:t>Different approaches to formulating people plans and strategy and how people management strategy relates to organisational strategy.</a:t>
          </a:r>
        </a:p>
      </dgm:t>
    </dgm:pt>
    <dgm:pt modelId="{54461306-9131-4838-B2DD-53CC769AA0F5}" type="parTrans" cxnId="{32DDC1CF-584B-4546-A796-8BC5519BA069}">
      <dgm:prSet/>
      <dgm:spPr/>
      <dgm:t>
        <a:bodyPr/>
        <a:lstStyle/>
        <a:p>
          <a:endParaRPr lang="en-GB"/>
        </a:p>
      </dgm:t>
    </dgm:pt>
    <dgm:pt modelId="{F8149EA2-7F47-47E5-A0AA-FA17C9F5D808}" type="sibTrans" cxnId="{32DDC1CF-584B-4546-A796-8BC5519BA069}">
      <dgm:prSet/>
      <dgm:spPr/>
      <dgm:t>
        <a:bodyPr/>
        <a:lstStyle/>
        <a:p>
          <a:endParaRPr lang="en-GB"/>
        </a:p>
      </dgm:t>
    </dgm:pt>
    <dgm:pt modelId="{035DA32A-3D8E-4F16-AC70-3F993DE5517B}">
      <dgm:prSet/>
      <dgm:spPr/>
      <dgm:t>
        <a:bodyPr/>
        <a:lstStyle/>
        <a:p>
          <a:r>
            <a:rPr lang="en-GB" dirty="0"/>
            <a:t>What good people practice looks like in a range of organisations.</a:t>
          </a:r>
        </a:p>
      </dgm:t>
    </dgm:pt>
    <dgm:pt modelId="{FDB4AFFE-77CA-4398-AC26-DDBEBEE37F67}" type="parTrans" cxnId="{C16A0527-498B-4420-8CA4-0A9CF7809598}">
      <dgm:prSet/>
      <dgm:spPr/>
      <dgm:t>
        <a:bodyPr/>
        <a:lstStyle/>
        <a:p>
          <a:endParaRPr lang="en-GB"/>
        </a:p>
      </dgm:t>
    </dgm:pt>
    <dgm:pt modelId="{D1600D71-E385-47DE-AD57-D9368D6CD020}" type="sibTrans" cxnId="{C16A0527-498B-4420-8CA4-0A9CF7809598}">
      <dgm:prSet/>
      <dgm:spPr/>
      <dgm:t>
        <a:bodyPr/>
        <a:lstStyle/>
        <a:p>
          <a:endParaRPr lang="en-GB"/>
        </a:p>
      </dgm:t>
    </dgm:pt>
    <dgm:pt modelId="{155E0EFC-8803-47F1-88BC-F1017BE88229}">
      <dgm:prSet/>
      <dgm:spPr/>
      <dgm:t>
        <a:bodyPr/>
        <a:lstStyle/>
        <a:p>
          <a:r>
            <a:rPr lang="en-GB" dirty="0"/>
            <a:t>How to critically evaluate your organisation’s performance data to inform strategy.</a:t>
          </a:r>
        </a:p>
      </dgm:t>
    </dgm:pt>
    <dgm:pt modelId="{084C5D4C-9ECF-4548-BA7A-ED3C5470F636}" type="parTrans" cxnId="{0EE14210-1810-4516-9032-97766837C621}">
      <dgm:prSet/>
      <dgm:spPr/>
      <dgm:t>
        <a:bodyPr/>
        <a:lstStyle/>
        <a:p>
          <a:endParaRPr lang="en-GB"/>
        </a:p>
      </dgm:t>
    </dgm:pt>
    <dgm:pt modelId="{4355C5FF-1D27-4218-AA9A-BF51C2676639}" type="sibTrans" cxnId="{0EE14210-1810-4516-9032-97766837C621}">
      <dgm:prSet/>
      <dgm:spPr/>
      <dgm:t>
        <a:bodyPr/>
        <a:lstStyle/>
        <a:p>
          <a:endParaRPr lang="en-GB"/>
        </a:p>
      </dgm:t>
    </dgm:pt>
    <dgm:pt modelId="{06D55C0B-AE2A-4A71-9E46-91A5FF9ABD0A}">
      <dgm:prSet/>
      <dgm:spPr/>
      <dgm:t>
        <a:bodyPr/>
        <a:lstStyle/>
        <a:p>
          <a:r>
            <a:rPr lang="en-GB" dirty="0"/>
            <a:t>The role and purpose of ethics and governance in organisations.</a:t>
          </a:r>
        </a:p>
      </dgm:t>
    </dgm:pt>
    <dgm:pt modelId="{1F8CC6EE-FA0A-4C0A-98F0-253DF2C0A0EB}" type="parTrans" cxnId="{25D270D6-4DFA-410A-8987-6B7112DF5CF2}">
      <dgm:prSet/>
      <dgm:spPr/>
      <dgm:t>
        <a:bodyPr/>
        <a:lstStyle/>
        <a:p>
          <a:endParaRPr lang="en-GB"/>
        </a:p>
      </dgm:t>
    </dgm:pt>
    <dgm:pt modelId="{88AD5F75-1B6B-4FF6-A1E5-8635CADEBD1A}" type="sibTrans" cxnId="{25D270D6-4DFA-410A-8987-6B7112DF5CF2}">
      <dgm:prSet/>
      <dgm:spPr/>
      <dgm:t>
        <a:bodyPr/>
        <a:lstStyle/>
        <a:p>
          <a:endParaRPr lang="en-GB"/>
        </a:p>
      </dgm:t>
    </dgm:pt>
    <dgm:pt modelId="{6FD87CD6-7C3B-4AF9-9D71-3FB12419F0A4}">
      <dgm:prSet/>
      <dgm:spPr/>
      <dgm:t>
        <a:bodyPr/>
        <a:lstStyle/>
        <a:p>
          <a:r>
            <a:rPr lang="en-GB" dirty="0"/>
            <a:t>How your organisation impacts society.</a:t>
          </a:r>
        </a:p>
      </dgm:t>
    </dgm:pt>
    <dgm:pt modelId="{6476D309-0F08-41AA-91DD-A30DFBE6FCA3}" type="parTrans" cxnId="{64390909-6CAD-4081-8628-B75E4AD8D05F}">
      <dgm:prSet/>
      <dgm:spPr/>
      <dgm:t>
        <a:bodyPr/>
        <a:lstStyle/>
        <a:p>
          <a:endParaRPr lang="en-GB"/>
        </a:p>
      </dgm:t>
    </dgm:pt>
    <dgm:pt modelId="{AA94FC0C-0DF2-44BE-8037-C9C1A7556D9B}" type="sibTrans" cxnId="{64390909-6CAD-4081-8628-B75E4AD8D05F}">
      <dgm:prSet/>
      <dgm:spPr/>
      <dgm:t>
        <a:bodyPr/>
        <a:lstStyle/>
        <a:p>
          <a:endParaRPr lang="en-GB"/>
        </a:p>
      </dgm:t>
    </dgm:pt>
    <dgm:pt modelId="{7882511D-6E12-5542-89A9-E3D0FB7F00FA}" type="pres">
      <dgm:prSet presAssocID="{2974559E-C4BF-464D-B683-8CF0A4DB7D23}" presName="vert0" presStyleCnt="0">
        <dgm:presLayoutVars>
          <dgm:dir/>
          <dgm:animOne val="branch"/>
          <dgm:animLvl val="lvl"/>
        </dgm:presLayoutVars>
      </dgm:prSet>
      <dgm:spPr/>
    </dgm:pt>
    <dgm:pt modelId="{42081570-1337-41BC-9A1A-180E76B20D21}" type="pres">
      <dgm:prSet presAssocID="{8156356D-9F82-457C-ABFC-16392A341216}" presName="thickLine" presStyleLbl="alignNode1" presStyleIdx="0" presStyleCnt="8"/>
      <dgm:spPr/>
    </dgm:pt>
    <dgm:pt modelId="{60CABAA1-A127-4935-BAFF-A0C278CA38E8}" type="pres">
      <dgm:prSet presAssocID="{8156356D-9F82-457C-ABFC-16392A341216}" presName="horz1" presStyleCnt="0"/>
      <dgm:spPr/>
    </dgm:pt>
    <dgm:pt modelId="{16D98F1D-9A3F-4DF4-8CCD-23A94DC4AF3C}" type="pres">
      <dgm:prSet presAssocID="{8156356D-9F82-457C-ABFC-16392A341216}" presName="tx1" presStyleLbl="revTx" presStyleIdx="0" presStyleCnt="8"/>
      <dgm:spPr/>
    </dgm:pt>
    <dgm:pt modelId="{F572941C-E4C2-475E-9AFF-8C60A8EB6901}" type="pres">
      <dgm:prSet presAssocID="{8156356D-9F82-457C-ABFC-16392A341216}" presName="vert1" presStyleCnt="0"/>
      <dgm:spPr/>
    </dgm:pt>
    <dgm:pt modelId="{E11EE3EC-CED0-40DD-AEA7-B964E8A4DE06}" type="pres">
      <dgm:prSet presAssocID="{F52DCD62-70CC-40FE-9381-055D8B0B0B18}" presName="thickLine" presStyleLbl="alignNode1" presStyleIdx="1" presStyleCnt="8"/>
      <dgm:spPr/>
    </dgm:pt>
    <dgm:pt modelId="{402AB0A7-1C2D-42F5-9E94-C7E465EA549A}" type="pres">
      <dgm:prSet presAssocID="{F52DCD62-70CC-40FE-9381-055D8B0B0B18}" presName="horz1" presStyleCnt="0"/>
      <dgm:spPr/>
    </dgm:pt>
    <dgm:pt modelId="{FBF88B7E-9E5B-4CC6-BE7F-3E31042D19D8}" type="pres">
      <dgm:prSet presAssocID="{F52DCD62-70CC-40FE-9381-055D8B0B0B18}" presName="tx1" presStyleLbl="revTx" presStyleIdx="1" presStyleCnt="8"/>
      <dgm:spPr/>
    </dgm:pt>
    <dgm:pt modelId="{8A667C47-6C23-40FB-AA6D-8291C32EE67D}" type="pres">
      <dgm:prSet presAssocID="{F52DCD62-70CC-40FE-9381-055D8B0B0B18}" presName="vert1" presStyleCnt="0"/>
      <dgm:spPr/>
    </dgm:pt>
    <dgm:pt modelId="{7237C066-1D09-4837-B1E4-5914F6189A85}" type="pres">
      <dgm:prSet presAssocID="{517FA319-FFA2-44C2-B4FF-1FE53E61F492}" presName="thickLine" presStyleLbl="alignNode1" presStyleIdx="2" presStyleCnt="8"/>
      <dgm:spPr/>
    </dgm:pt>
    <dgm:pt modelId="{FA55BC1D-988E-4579-B113-F0F4A35B43AA}" type="pres">
      <dgm:prSet presAssocID="{517FA319-FFA2-44C2-B4FF-1FE53E61F492}" presName="horz1" presStyleCnt="0"/>
      <dgm:spPr/>
    </dgm:pt>
    <dgm:pt modelId="{2C05F003-EE9F-48DE-A847-6CBFE84B09C4}" type="pres">
      <dgm:prSet presAssocID="{517FA319-FFA2-44C2-B4FF-1FE53E61F492}" presName="tx1" presStyleLbl="revTx" presStyleIdx="2" presStyleCnt="8"/>
      <dgm:spPr/>
    </dgm:pt>
    <dgm:pt modelId="{A65BC42E-E523-4ECB-99E6-FF7AD20A4241}" type="pres">
      <dgm:prSet presAssocID="{517FA319-FFA2-44C2-B4FF-1FE53E61F492}" presName="vert1" presStyleCnt="0"/>
      <dgm:spPr/>
    </dgm:pt>
    <dgm:pt modelId="{69D9F090-5DF5-4FC2-8C55-84EF315BD162}" type="pres">
      <dgm:prSet presAssocID="{C7C1E0C2-16C6-46DD-9781-C6C457A45E6F}" presName="thickLine" presStyleLbl="alignNode1" presStyleIdx="3" presStyleCnt="8"/>
      <dgm:spPr/>
    </dgm:pt>
    <dgm:pt modelId="{78ADDEFD-C4B6-4E81-AE1C-389703FE6458}" type="pres">
      <dgm:prSet presAssocID="{C7C1E0C2-16C6-46DD-9781-C6C457A45E6F}" presName="horz1" presStyleCnt="0"/>
      <dgm:spPr/>
    </dgm:pt>
    <dgm:pt modelId="{C16CD7E8-0867-4E91-A6CE-4697C32DF225}" type="pres">
      <dgm:prSet presAssocID="{C7C1E0C2-16C6-46DD-9781-C6C457A45E6F}" presName="tx1" presStyleLbl="revTx" presStyleIdx="3" presStyleCnt="8"/>
      <dgm:spPr/>
    </dgm:pt>
    <dgm:pt modelId="{D95A23AA-250C-44B4-A330-98937F73E420}" type="pres">
      <dgm:prSet presAssocID="{C7C1E0C2-16C6-46DD-9781-C6C457A45E6F}" presName="vert1" presStyleCnt="0"/>
      <dgm:spPr/>
    </dgm:pt>
    <dgm:pt modelId="{08F8211A-1C0D-4A64-B583-6E587C7DA494}" type="pres">
      <dgm:prSet presAssocID="{035DA32A-3D8E-4F16-AC70-3F993DE5517B}" presName="thickLine" presStyleLbl="alignNode1" presStyleIdx="4" presStyleCnt="8"/>
      <dgm:spPr/>
    </dgm:pt>
    <dgm:pt modelId="{7A2F99BF-26EF-4862-9DA0-2CDAA01D7333}" type="pres">
      <dgm:prSet presAssocID="{035DA32A-3D8E-4F16-AC70-3F993DE5517B}" presName="horz1" presStyleCnt="0"/>
      <dgm:spPr/>
    </dgm:pt>
    <dgm:pt modelId="{E5BA8895-1FDE-40BF-BDD3-10DD2E1D8021}" type="pres">
      <dgm:prSet presAssocID="{035DA32A-3D8E-4F16-AC70-3F993DE5517B}" presName="tx1" presStyleLbl="revTx" presStyleIdx="4" presStyleCnt="8"/>
      <dgm:spPr/>
    </dgm:pt>
    <dgm:pt modelId="{07DB5791-1686-4F48-A591-B8F78927FF14}" type="pres">
      <dgm:prSet presAssocID="{035DA32A-3D8E-4F16-AC70-3F993DE5517B}" presName="vert1" presStyleCnt="0"/>
      <dgm:spPr/>
    </dgm:pt>
    <dgm:pt modelId="{EFC66943-B4E5-4CFE-BAFD-8829B07E4E77}" type="pres">
      <dgm:prSet presAssocID="{155E0EFC-8803-47F1-88BC-F1017BE88229}" presName="thickLine" presStyleLbl="alignNode1" presStyleIdx="5" presStyleCnt="8"/>
      <dgm:spPr/>
    </dgm:pt>
    <dgm:pt modelId="{DD81C75E-B355-4603-AAA3-564D1E4ECD7B}" type="pres">
      <dgm:prSet presAssocID="{155E0EFC-8803-47F1-88BC-F1017BE88229}" presName="horz1" presStyleCnt="0"/>
      <dgm:spPr/>
    </dgm:pt>
    <dgm:pt modelId="{9830378A-6E10-4502-B8F1-586518B368AE}" type="pres">
      <dgm:prSet presAssocID="{155E0EFC-8803-47F1-88BC-F1017BE88229}" presName="tx1" presStyleLbl="revTx" presStyleIdx="5" presStyleCnt="8"/>
      <dgm:spPr/>
    </dgm:pt>
    <dgm:pt modelId="{B3C535DD-59CC-4912-8509-6DBCC7DEE653}" type="pres">
      <dgm:prSet presAssocID="{155E0EFC-8803-47F1-88BC-F1017BE88229}" presName="vert1" presStyleCnt="0"/>
      <dgm:spPr/>
    </dgm:pt>
    <dgm:pt modelId="{1AEEB260-3A26-4A4A-BABA-6F5240CC533C}" type="pres">
      <dgm:prSet presAssocID="{06D55C0B-AE2A-4A71-9E46-91A5FF9ABD0A}" presName="thickLine" presStyleLbl="alignNode1" presStyleIdx="6" presStyleCnt="8"/>
      <dgm:spPr/>
    </dgm:pt>
    <dgm:pt modelId="{7BE38607-3C78-4DD6-B5F3-93A538A18CAE}" type="pres">
      <dgm:prSet presAssocID="{06D55C0B-AE2A-4A71-9E46-91A5FF9ABD0A}" presName="horz1" presStyleCnt="0"/>
      <dgm:spPr/>
    </dgm:pt>
    <dgm:pt modelId="{A24783C6-AC59-465D-83D4-107583CF6E09}" type="pres">
      <dgm:prSet presAssocID="{06D55C0B-AE2A-4A71-9E46-91A5FF9ABD0A}" presName="tx1" presStyleLbl="revTx" presStyleIdx="6" presStyleCnt="8"/>
      <dgm:spPr/>
    </dgm:pt>
    <dgm:pt modelId="{E166B61C-6218-4B9B-8E7A-8AF614A63E80}" type="pres">
      <dgm:prSet presAssocID="{06D55C0B-AE2A-4A71-9E46-91A5FF9ABD0A}" presName="vert1" presStyleCnt="0"/>
      <dgm:spPr/>
    </dgm:pt>
    <dgm:pt modelId="{1F477E63-841D-4B39-A090-F6C78E2E6F98}" type="pres">
      <dgm:prSet presAssocID="{6FD87CD6-7C3B-4AF9-9D71-3FB12419F0A4}" presName="thickLine" presStyleLbl="alignNode1" presStyleIdx="7" presStyleCnt="8"/>
      <dgm:spPr/>
    </dgm:pt>
    <dgm:pt modelId="{15744C06-4B1E-4ED9-A3B9-E9E398F44F43}" type="pres">
      <dgm:prSet presAssocID="{6FD87CD6-7C3B-4AF9-9D71-3FB12419F0A4}" presName="horz1" presStyleCnt="0"/>
      <dgm:spPr/>
    </dgm:pt>
    <dgm:pt modelId="{C7464F9E-EB8B-4DF0-8600-279B000CB37D}" type="pres">
      <dgm:prSet presAssocID="{6FD87CD6-7C3B-4AF9-9D71-3FB12419F0A4}" presName="tx1" presStyleLbl="revTx" presStyleIdx="7" presStyleCnt="8"/>
      <dgm:spPr/>
    </dgm:pt>
    <dgm:pt modelId="{79BEB3FC-11AE-4C98-AE64-3D8962CD376B}" type="pres">
      <dgm:prSet presAssocID="{6FD87CD6-7C3B-4AF9-9D71-3FB12419F0A4}" presName="vert1" presStyleCnt="0"/>
      <dgm:spPr/>
    </dgm:pt>
  </dgm:ptLst>
  <dgm:cxnLst>
    <dgm:cxn modelId="{9A780207-3B62-4846-BDFC-0BAF7019F191}" srcId="{2974559E-C4BF-464D-B683-8CF0A4DB7D23}" destId="{517FA319-FFA2-44C2-B4FF-1FE53E61F492}" srcOrd="2" destOrd="0" parTransId="{181B48C7-C975-4A8B-A2E3-95DA35F764F6}" sibTransId="{7A34C0AB-4749-485D-820F-1713E2E7B303}"/>
    <dgm:cxn modelId="{64390909-6CAD-4081-8628-B75E4AD8D05F}" srcId="{2974559E-C4BF-464D-B683-8CF0A4DB7D23}" destId="{6FD87CD6-7C3B-4AF9-9D71-3FB12419F0A4}" srcOrd="7" destOrd="0" parTransId="{6476D309-0F08-41AA-91DD-A30DFBE6FCA3}" sibTransId="{AA94FC0C-0DF2-44BE-8037-C9C1A7556D9B}"/>
    <dgm:cxn modelId="{A81BEE0C-1524-4592-AE0C-74D75795D104}" type="presOf" srcId="{C7C1E0C2-16C6-46DD-9781-C6C457A45E6F}" destId="{C16CD7E8-0867-4E91-A6CE-4697C32DF225}" srcOrd="0" destOrd="0" presId="urn:microsoft.com/office/officeart/2008/layout/LinedList"/>
    <dgm:cxn modelId="{0EE14210-1810-4516-9032-97766837C621}" srcId="{2974559E-C4BF-464D-B683-8CF0A4DB7D23}" destId="{155E0EFC-8803-47F1-88BC-F1017BE88229}" srcOrd="5" destOrd="0" parTransId="{084C5D4C-9ECF-4548-BA7A-ED3C5470F636}" sibTransId="{4355C5FF-1D27-4218-AA9A-BF51C2676639}"/>
    <dgm:cxn modelId="{C16A0527-498B-4420-8CA4-0A9CF7809598}" srcId="{2974559E-C4BF-464D-B683-8CF0A4DB7D23}" destId="{035DA32A-3D8E-4F16-AC70-3F993DE5517B}" srcOrd="4" destOrd="0" parTransId="{FDB4AFFE-77CA-4398-AC26-DDBEBEE37F67}" sibTransId="{D1600D71-E385-47DE-AD57-D9368D6CD020}"/>
    <dgm:cxn modelId="{8FC2DC32-3A8B-4065-8271-ABD32331C7C1}" srcId="{2974559E-C4BF-464D-B683-8CF0A4DB7D23}" destId="{8156356D-9F82-457C-ABFC-16392A341216}" srcOrd="0" destOrd="0" parTransId="{4DA5A8C0-97CF-4AF5-BBD2-12C94C3C0E17}" sibTransId="{549809B0-4007-4335-9E51-5CE065CEFEAD}"/>
    <dgm:cxn modelId="{40C66D35-9D9C-412A-842A-1E16E695D701}" srcId="{2974559E-C4BF-464D-B683-8CF0A4DB7D23}" destId="{F52DCD62-70CC-40FE-9381-055D8B0B0B18}" srcOrd="1" destOrd="0" parTransId="{27CA2029-6DEB-4702-8B2C-02BC4C1B64A8}" sibTransId="{DD05DA14-A75E-496B-B880-F7B7C760FE95}"/>
    <dgm:cxn modelId="{60F7D83F-9251-4245-AB81-A4D638BE3E9F}" type="presOf" srcId="{035DA32A-3D8E-4F16-AC70-3F993DE5517B}" destId="{E5BA8895-1FDE-40BF-BDD3-10DD2E1D8021}" srcOrd="0" destOrd="0" presId="urn:microsoft.com/office/officeart/2008/layout/LinedList"/>
    <dgm:cxn modelId="{84487C48-42DE-48A6-A8F2-48C5E7FBAC61}" type="presOf" srcId="{6FD87CD6-7C3B-4AF9-9D71-3FB12419F0A4}" destId="{C7464F9E-EB8B-4DF0-8600-279B000CB37D}" srcOrd="0" destOrd="0" presId="urn:microsoft.com/office/officeart/2008/layout/LinedList"/>
    <dgm:cxn modelId="{3A4EF983-106E-46E8-B80F-EF3FDAFA3884}" type="presOf" srcId="{8156356D-9F82-457C-ABFC-16392A341216}" destId="{16D98F1D-9A3F-4DF4-8CCD-23A94DC4AF3C}" srcOrd="0" destOrd="0" presId="urn:microsoft.com/office/officeart/2008/layout/LinedList"/>
    <dgm:cxn modelId="{6E8E4AA8-FAA5-4499-BF0F-9A0A1B91E854}" type="presOf" srcId="{517FA319-FFA2-44C2-B4FF-1FE53E61F492}" destId="{2C05F003-EE9F-48DE-A847-6CBFE84B09C4}" srcOrd="0" destOrd="0" presId="urn:microsoft.com/office/officeart/2008/layout/LinedList"/>
    <dgm:cxn modelId="{92387AAE-01D1-40BE-BD26-6553103FACC6}" type="presOf" srcId="{155E0EFC-8803-47F1-88BC-F1017BE88229}" destId="{9830378A-6E10-4502-B8F1-586518B368AE}" srcOrd="0" destOrd="0" presId="urn:microsoft.com/office/officeart/2008/layout/LinedList"/>
    <dgm:cxn modelId="{BE4024BC-8979-40D0-830A-4010904FCA57}" type="presOf" srcId="{F52DCD62-70CC-40FE-9381-055D8B0B0B18}" destId="{FBF88B7E-9E5B-4CC6-BE7F-3E31042D19D8}" srcOrd="0" destOrd="0" presId="urn:microsoft.com/office/officeart/2008/layout/LinedList"/>
    <dgm:cxn modelId="{32DDC1CF-584B-4546-A796-8BC5519BA069}" srcId="{2974559E-C4BF-464D-B683-8CF0A4DB7D23}" destId="{C7C1E0C2-16C6-46DD-9781-C6C457A45E6F}" srcOrd="3" destOrd="0" parTransId="{54461306-9131-4838-B2DD-53CC769AA0F5}" sibTransId="{F8149EA2-7F47-47E5-A0AA-FA17C9F5D808}"/>
    <dgm:cxn modelId="{529C00D2-0E5D-408C-BEFD-B4A1AC3C0D64}" type="presOf" srcId="{06D55C0B-AE2A-4A71-9E46-91A5FF9ABD0A}" destId="{A24783C6-AC59-465D-83D4-107583CF6E09}" srcOrd="0" destOrd="0" presId="urn:microsoft.com/office/officeart/2008/layout/LinedList"/>
    <dgm:cxn modelId="{25D270D6-4DFA-410A-8987-6B7112DF5CF2}" srcId="{2974559E-C4BF-464D-B683-8CF0A4DB7D23}" destId="{06D55C0B-AE2A-4A71-9E46-91A5FF9ABD0A}" srcOrd="6" destOrd="0" parTransId="{1F8CC6EE-FA0A-4C0A-98F0-253DF2C0A0EB}" sibTransId="{88AD5F75-1B6B-4FF6-A1E5-8635CADEBD1A}"/>
    <dgm:cxn modelId="{40FD10DE-F4B8-214B-85A7-94DC877866A1}" type="presOf" srcId="{2974559E-C4BF-464D-B683-8CF0A4DB7D23}" destId="{7882511D-6E12-5542-89A9-E3D0FB7F00FA}" srcOrd="0" destOrd="0" presId="urn:microsoft.com/office/officeart/2008/layout/LinedList"/>
    <dgm:cxn modelId="{0761170F-9D57-45FA-AC7F-671175282BC0}" type="presParOf" srcId="{7882511D-6E12-5542-89A9-E3D0FB7F00FA}" destId="{42081570-1337-41BC-9A1A-180E76B20D21}" srcOrd="0" destOrd="0" presId="urn:microsoft.com/office/officeart/2008/layout/LinedList"/>
    <dgm:cxn modelId="{0B47F906-4718-4D5E-BC34-889264CC9495}" type="presParOf" srcId="{7882511D-6E12-5542-89A9-E3D0FB7F00FA}" destId="{60CABAA1-A127-4935-BAFF-A0C278CA38E8}" srcOrd="1" destOrd="0" presId="urn:microsoft.com/office/officeart/2008/layout/LinedList"/>
    <dgm:cxn modelId="{2785CBE4-0944-4C19-9ECD-5AECCE7D8230}" type="presParOf" srcId="{60CABAA1-A127-4935-BAFF-A0C278CA38E8}" destId="{16D98F1D-9A3F-4DF4-8CCD-23A94DC4AF3C}" srcOrd="0" destOrd="0" presId="urn:microsoft.com/office/officeart/2008/layout/LinedList"/>
    <dgm:cxn modelId="{ECA139DD-D736-478C-A6B0-3601315113CE}" type="presParOf" srcId="{60CABAA1-A127-4935-BAFF-A0C278CA38E8}" destId="{F572941C-E4C2-475E-9AFF-8C60A8EB6901}" srcOrd="1" destOrd="0" presId="urn:microsoft.com/office/officeart/2008/layout/LinedList"/>
    <dgm:cxn modelId="{72B6CA24-83DF-44DE-8BFC-B58F8C5BCCCD}" type="presParOf" srcId="{7882511D-6E12-5542-89A9-E3D0FB7F00FA}" destId="{E11EE3EC-CED0-40DD-AEA7-B964E8A4DE06}" srcOrd="2" destOrd="0" presId="urn:microsoft.com/office/officeart/2008/layout/LinedList"/>
    <dgm:cxn modelId="{C45E4ABF-5ED6-42B6-9C00-8131FAA5BEAB}" type="presParOf" srcId="{7882511D-6E12-5542-89A9-E3D0FB7F00FA}" destId="{402AB0A7-1C2D-42F5-9E94-C7E465EA549A}" srcOrd="3" destOrd="0" presId="urn:microsoft.com/office/officeart/2008/layout/LinedList"/>
    <dgm:cxn modelId="{0829C536-AF7B-43CD-B258-0120F23FB946}" type="presParOf" srcId="{402AB0A7-1C2D-42F5-9E94-C7E465EA549A}" destId="{FBF88B7E-9E5B-4CC6-BE7F-3E31042D19D8}" srcOrd="0" destOrd="0" presId="urn:microsoft.com/office/officeart/2008/layout/LinedList"/>
    <dgm:cxn modelId="{D8413CF5-45E8-4CF1-AE4A-9B8E87B73BFE}" type="presParOf" srcId="{402AB0A7-1C2D-42F5-9E94-C7E465EA549A}" destId="{8A667C47-6C23-40FB-AA6D-8291C32EE67D}" srcOrd="1" destOrd="0" presId="urn:microsoft.com/office/officeart/2008/layout/LinedList"/>
    <dgm:cxn modelId="{2F48E993-909F-4172-87CF-37FF87DA5914}" type="presParOf" srcId="{7882511D-6E12-5542-89A9-E3D0FB7F00FA}" destId="{7237C066-1D09-4837-B1E4-5914F6189A85}" srcOrd="4" destOrd="0" presId="urn:microsoft.com/office/officeart/2008/layout/LinedList"/>
    <dgm:cxn modelId="{EF0805D4-B11C-420E-9AD5-386F72124A28}" type="presParOf" srcId="{7882511D-6E12-5542-89A9-E3D0FB7F00FA}" destId="{FA55BC1D-988E-4579-B113-F0F4A35B43AA}" srcOrd="5" destOrd="0" presId="urn:microsoft.com/office/officeart/2008/layout/LinedList"/>
    <dgm:cxn modelId="{E52F22F5-33D4-4562-B4DD-D88D8CC52A39}" type="presParOf" srcId="{FA55BC1D-988E-4579-B113-F0F4A35B43AA}" destId="{2C05F003-EE9F-48DE-A847-6CBFE84B09C4}" srcOrd="0" destOrd="0" presId="urn:microsoft.com/office/officeart/2008/layout/LinedList"/>
    <dgm:cxn modelId="{3250C8BF-0EA2-43FB-A18B-05BF45F38DC9}" type="presParOf" srcId="{FA55BC1D-988E-4579-B113-F0F4A35B43AA}" destId="{A65BC42E-E523-4ECB-99E6-FF7AD20A4241}" srcOrd="1" destOrd="0" presId="urn:microsoft.com/office/officeart/2008/layout/LinedList"/>
    <dgm:cxn modelId="{AF62F451-22FE-4263-B959-9C58F6EE89CD}" type="presParOf" srcId="{7882511D-6E12-5542-89A9-E3D0FB7F00FA}" destId="{69D9F090-5DF5-4FC2-8C55-84EF315BD162}" srcOrd="6" destOrd="0" presId="urn:microsoft.com/office/officeart/2008/layout/LinedList"/>
    <dgm:cxn modelId="{079679F6-A55A-4DC7-A85E-EA34766D00A5}" type="presParOf" srcId="{7882511D-6E12-5542-89A9-E3D0FB7F00FA}" destId="{78ADDEFD-C4B6-4E81-AE1C-389703FE6458}" srcOrd="7" destOrd="0" presId="urn:microsoft.com/office/officeart/2008/layout/LinedList"/>
    <dgm:cxn modelId="{E8A76B55-E493-407A-9550-CE92FE888D20}" type="presParOf" srcId="{78ADDEFD-C4B6-4E81-AE1C-389703FE6458}" destId="{C16CD7E8-0867-4E91-A6CE-4697C32DF225}" srcOrd="0" destOrd="0" presId="urn:microsoft.com/office/officeart/2008/layout/LinedList"/>
    <dgm:cxn modelId="{02004386-9D2B-4FD1-A3D4-DC17CB75DE14}" type="presParOf" srcId="{78ADDEFD-C4B6-4E81-AE1C-389703FE6458}" destId="{D95A23AA-250C-44B4-A330-98937F73E420}" srcOrd="1" destOrd="0" presId="urn:microsoft.com/office/officeart/2008/layout/LinedList"/>
    <dgm:cxn modelId="{DB0463D2-4C6D-46BA-AFD8-EC9ADA2AA838}" type="presParOf" srcId="{7882511D-6E12-5542-89A9-E3D0FB7F00FA}" destId="{08F8211A-1C0D-4A64-B583-6E587C7DA494}" srcOrd="8" destOrd="0" presId="urn:microsoft.com/office/officeart/2008/layout/LinedList"/>
    <dgm:cxn modelId="{12F30188-076F-441F-827A-06DF89234FBE}" type="presParOf" srcId="{7882511D-6E12-5542-89A9-E3D0FB7F00FA}" destId="{7A2F99BF-26EF-4862-9DA0-2CDAA01D7333}" srcOrd="9" destOrd="0" presId="urn:microsoft.com/office/officeart/2008/layout/LinedList"/>
    <dgm:cxn modelId="{11283F70-0516-48F2-8C25-996FA65C6409}" type="presParOf" srcId="{7A2F99BF-26EF-4862-9DA0-2CDAA01D7333}" destId="{E5BA8895-1FDE-40BF-BDD3-10DD2E1D8021}" srcOrd="0" destOrd="0" presId="urn:microsoft.com/office/officeart/2008/layout/LinedList"/>
    <dgm:cxn modelId="{74AB0FB6-F312-4FB5-A2AC-2734384E0015}" type="presParOf" srcId="{7A2F99BF-26EF-4862-9DA0-2CDAA01D7333}" destId="{07DB5791-1686-4F48-A591-B8F78927FF14}" srcOrd="1" destOrd="0" presId="urn:microsoft.com/office/officeart/2008/layout/LinedList"/>
    <dgm:cxn modelId="{E820C7C7-C722-4B3B-9744-438C36387C84}" type="presParOf" srcId="{7882511D-6E12-5542-89A9-E3D0FB7F00FA}" destId="{EFC66943-B4E5-4CFE-BAFD-8829B07E4E77}" srcOrd="10" destOrd="0" presId="urn:microsoft.com/office/officeart/2008/layout/LinedList"/>
    <dgm:cxn modelId="{C7D14795-4E6C-4C06-9EC4-41C3A806FD06}" type="presParOf" srcId="{7882511D-6E12-5542-89A9-E3D0FB7F00FA}" destId="{DD81C75E-B355-4603-AAA3-564D1E4ECD7B}" srcOrd="11" destOrd="0" presId="urn:microsoft.com/office/officeart/2008/layout/LinedList"/>
    <dgm:cxn modelId="{F36441A4-B9A1-4139-B4E0-702833697ACE}" type="presParOf" srcId="{DD81C75E-B355-4603-AAA3-564D1E4ECD7B}" destId="{9830378A-6E10-4502-B8F1-586518B368AE}" srcOrd="0" destOrd="0" presId="urn:microsoft.com/office/officeart/2008/layout/LinedList"/>
    <dgm:cxn modelId="{B1BD773E-957E-4B5C-B18D-F82819BA6F7B}" type="presParOf" srcId="{DD81C75E-B355-4603-AAA3-564D1E4ECD7B}" destId="{B3C535DD-59CC-4912-8509-6DBCC7DEE653}" srcOrd="1" destOrd="0" presId="urn:microsoft.com/office/officeart/2008/layout/LinedList"/>
    <dgm:cxn modelId="{641FDD6E-0B54-4017-88D3-FE12307691CB}" type="presParOf" srcId="{7882511D-6E12-5542-89A9-E3D0FB7F00FA}" destId="{1AEEB260-3A26-4A4A-BABA-6F5240CC533C}" srcOrd="12" destOrd="0" presId="urn:microsoft.com/office/officeart/2008/layout/LinedList"/>
    <dgm:cxn modelId="{0E55950B-6608-4FC8-8A92-64D60409B9C7}" type="presParOf" srcId="{7882511D-6E12-5542-89A9-E3D0FB7F00FA}" destId="{7BE38607-3C78-4DD6-B5F3-93A538A18CAE}" srcOrd="13" destOrd="0" presId="urn:microsoft.com/office/officeart/2008/layout/LinedList"/>
    <dgm:cxn modelId="{D493BA56-FC3E-41FD-B6D4-804F6561CC69}" type="presParOf" srcId="{7BE38607-3C78-4DD6-B5F3-93A538A18CAE}" destId="{A24783C6-AC59-465D-83D4-107583CF6E09}" srcOrd="0" destOrd="0" presId="urn:microsoft.com/office/officeart/2008/layout/LinedList"/>
    <dgm:cxn modelId="{69BEFCD7-1532-4FC9-AFC8-FB5371BC7F2F}" type="presParOf" srcId="{7BE38607-3C78-4DD6-B5F3-93A538A18CAE}" destId="{E166B61C-6218-4B9B-8E7A-8AF614A63E80}" srcOrd="1" destOrd="0" presId="urn:microsoft.com/office/officeart/2008/layout/LinedList"/>
    <dgm:cxn modelId="{A09EF17D-9439-4CC4-B1BB-AEBB7815FFA3}" type="presParOf" srcId="{7882511D-6E12-5542-89A9-E3D0FB7F00FA}" destId="{1F477E63-841D-4B39-A090-F6C78E2E6F98}" srcOrd="14" destOrd="0" presId="urn:microsoft.com/office/officeart/2008/layout/LinedList"/>
    <dgm:cxn modelId="{A05FF1DE-8CAE-4F7E-8D57-E9E6599F8B86}" type="presParOf" srcId="{7882511D-6E12-5542-89A9-E3D0FB7F00FA}" destId="{15744C06-4B1E-4ED9-A3B9-E9E398F44F43}" srcOrd="15" destOrd="0" presId="urn:microsoft.com/office/officeart/2008/layout/LinedList"/>
    <dgm:cxn modelId="{9E0D381B-8C5A-4A61-8F34-CFEE97A240B9}" type="presParOf" srcId="{15744C06-4B1E-4ED9-A3B9-E9E398F44F43}" destId="{C7464F9E-EB8B-4DF0-8600-279B000CB37D}" srcOrd="0" destOrd="0" presId="urn:microsoft.com/office/officeart/2008/layout/LinedList"/>
    <dgm:cxn modelId="{5CFCF89C-00F5-4E72-9381-870A56607DCB}" type="presParOf" srcId="{15744C06-4B1E-4ED9-A3B9-E9E398F44F43}" destId="{79BEB3FC-11AE-4C98-AE64-3D8962CD376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1D55603-D72C-4388-9535-3AE85551242D}" type="doc">
      <dgm:prSet loTypeId="urn:microsoft.com/office/officeart/2005/8/layout/lProcess2" loCatId="list" qsTypeId="urn:microsoft.com/office/officeart/2005/8/quickstyle/simple1" qsCatId="simple" csTypeId="urn:microsoft.com/office/officeart/2005/8/colors/accent1_2" csCatId="accent1" phldr="1"/>
      <dgm:spPr/>
      <dgm:t>
        <a:bodyPr/>
        <a:lstStyle/>
        <a:p>
          <a:endParaRPr lang="en-GB"/>
        </a:p>
      </dgm:t>
    </dgm:pt>
    <dgm:pt modelId="{3DB72277-D5A8-4207-8EBF-D7467CC711D4}">
      <dgm:prSet phldrT="[Text]"/>
      <dgm:spPr/>
      <dgm:t>
        <a:bodyPr/>
        <a:lstStyle/>
        <a:p>
          <a:r>
            <a:rPr lang="en-GB" b="0" i="0" dirty="0">
              <a:solidFill>
                <a:schemeClr val="tx2"/>
              </a:solidFill>
              <a:effectLst/>
              <a:latin typeface="Arial" panose="020B0604020202020204" pitchFamily="34" charset="0"/>
              <a:cs typeface="Arial" panose="020B0604020202020204" pitchFamily="34" charset="0"/>
            </a:rPr>
            <a:t>How did you turn to people data for a solution?</a:t>
          </a:r>
          <a:endParaRPr lang="en-GB" b="0" dirty="0">
            <a:solidFill>
              <a:schemeClr val="tx2"/>
            </a:solidFill>
            <a:latin typeface="Arial" panose="020B0604020202020204" pitchFamily="34" charset="0"/>
            <a:cs typeface="Arial" panose="020B0604020202020204" pitchFamily="34" charset="0"/>
          </a:endParaRPr>
        </a:p>
      </dgm:t>
    </dgm:pt>
    <dgm:pt modelId="{0379082D-7367-4901-9B42-AD37D2EE19FA}" type="parTrans" cxnId="{D05936D0-E049-4CFD-ACE3-AD7288460FF0}">
      <dgm:prSet/>
      <dgm:spPr/>
      <dgm:t>
        <a:bodyPr/>
        <a:lstStyle/>
        <a:p>
          <a:endParaRPr lang="en-GB"/>
        </a:p>
      </dgm:t>
    </dgm:pt>
    <dgm:pt modelId="{885A4209-680A-4A7E-9549-46B3D5F10731}" type="sibTrans" cxnId="{D05936D0-E049-4CFD-ACE3-AD7288460FF0}">
      <dgm:prSet/>
      <dgm:spPr/>
      <dgm:t>
        <a:bodyPr/>
        <a:lstStyle/>
        <a:p>
          <a:endParaRPr lang="en-GB"/>
        </a:p>
      </dgm:t>
    </dgm:pt>
    <dgm:pt modelId="{C550E6C1-A8AC-482B-AB38-459D3A6C04DC}">
      <dgm:prSet phldrT="[Text]" custT="1"/>
      <dgm:spPr/>
      <dgm:t>
        <a:bodyPr/>
        <a:lstStyle/>
        <a:p>
          <a:r>
            <a:rPr lang="en-GB" sz="1050" b="0" i="0" dirty="0">
              <a:solidFill>
                <a:schemeClr val="bg1"/>
              </a:solidFill>
              <a:effectLst/>
              <a:latin typeface="Arial" panose="020B0604020202020204" pitchFamily="34" charset="0"/>
              <a:cs typeface="Arial" panose="020B0604020202020204" pitchFamily="34" charset="0"/>
            </a:rPr>
            <a:t>The FT is fortunate to have a strong global brand and high staff retention rate – we tend to focus on questions around how we make our staff happy and improve productivity.</a:t>
          </a:r>
          <a:endParaRPr lang="en-GB" sz="1050" b="0" dirty="0">
            <a:solidFill>
              <a:schemeClr val="bg1"/>
            </a:solidFill>
            <a:latin typeface="Arial" panose="020B0604020202020204" pitchFamily="34" charset="0"/>
            <a:cs typeface="Arial" panose="020B0604020202020204" pitchFamily="34" charset="0"/>
          </a:endParaRPr>
        </a:p>
      </dgm:t>
    </dgm:pt>
    <dgm:pt modelId="{BDA056BC-2A6C-4EAD-8528-FECCD9EC8ACE}" type="parTrans" cxnId="{6896300A-1BCC-4344-AC01-4D28D6260548}">
      <dgm:prSet/>
      <dgm:spPr/>
      <dgm:t>
        <a:bodyPr/>
        <a:lstStyle/>
        <a:p>
          <a:endParaRPr lang="en-GB"/>
        </a:p>
      </dgm:t>
    </dgm:pt>
    <dgm:pt modelId="{E8942C44-3249-4462-8459-D88A6F38A7CB}" type="sibTrans" cxnId="{6896300A-1BCC-4344-AC01-4D28D6260548}">
      <dgm:prSet/>
      <dgm:spPr/>
      <dgm:t>
        <a:bodyPr/>
        <a:lstStyle/>
        <a:p>
          <a:endParaRPr lang="en-GB"/>
        </a:p>
      </dgm:t>
    </dgm:pt>
    <dgm:pt modelId="{9623397A-704A-4B2C-9366-A6F986F19EC7}">
      <dgm:prSet phldrT="[Text]"/>
      <dgm:spPr/>
      <dgm:t>
        <a:bodyPr/>
        <a:lstStyle/>
        <a:p>
          <a:r>
            <a:rPr lang="en-GB" b="0" i="0" dirty="0">
              <a:solidFill>
                <a:schemeClr val="tx2"/>
              </a:solidFill>
              <a:effectLst/>
              <a:latin typeface="Arial" panose="020B0604020202020204" pitchFamily="34" charset="0"/>
              <a:cs typeface="Arial" panose="020B0604020202020204" pitchFamily="34" charset="0"/>
            </a:rPr>
            <a:t>How did you collect and analyse the data?</a:t>
          </a:r>
          <a:endParaRPr lang="en-GB" b="0" dirty="0">
            <a:solidFill>
              <a:schemeClr val="tx2"/>
            </a:solidFill>
            <a:latin typeface="Arial" panose="020B0604020202020204" pitchFamily="34" charset="0"/>
            <a:cs typeface="Arial" panose="020B0604020202020204" pitchFamily="34" charset="0"/>
          </a:endParaRPr>
        </a:p>
      </dgm:t>
    </dgm:pt>
    <dgm:pt modelId="{4EE84D1C-87A2-43E6-ABB5-4C8660E3CA59}" type="parTrans" cxnId="{E2F21FE2-0D4C-41D5-B3F2-FD558E4633A3}">
      <dgm:prSet/>
      <dgm:spPr/>
      <dgm:t>
        <a:bodyPr/>
        <a:lstStyle/>
        <a:p>
          <a:endParaRPr lang="en-GB"/>
        </a:p>
      </dgm:t>
    </dgm:pt>
    <dgm:pt modelId="{DA63FE7C-AA43-4AD2-8CD0-10440ED3BA24}" type="sibTrans" cxnId="{E2F21FE2-0D4C-41D5-B3F2-FD558E4633A3}">
      <dgm:prSet/>
      <dgm:spPr/>
      <dgm:t>
        <a:bodyPr/>
        <a:lstStyle/>
        <a:p>
          <a:endParaRPr lang="en-GB"/>
        </a:p>
      </dgm:t>
    </dgm:pt>
    <dgm:pt modelId="{87FF6C09-1000-4D0C-8F6A-711ECD8E2F55}">
      <dgm:prSet phldrT="[Text]" custT="1"/>
      <dgm:spPr/>
      <dgm:t>
        <a:bodyPr/>
        <a:lstStyle/>
        <a:p>
          <a:pPr>
            <a:buNone/>
          </a:pPr>
          <a:r>
            <a:rPr lang="en-GB" sz="800" b="0" i="0" dirty="0">
              <a:solidFill>
                <a:schemeClr val="bg1"/>
              </a:solidFill>
              <a:effectLst/>
              <a:latin typeface="Arial" panose="020B0604020202020204" pitchFamily="34" charset="0"/>
              <a:cs typeface="Arial" panose="020B0604020202020204" pitchFamily="34" charset="0"/>
            </a:rPr>
            <a:t>We turn to our quarterly staff engagement survey for answers. These surveys are designed to measure the drivers of staff engagement such as belonging, equality, growth, reward and recognition. The quantitative data are simply weighted and aggregated scores are measured against a benchmark. </a:t>
          </a:r>
          <a:endParaRPr lang="en-GB" sz="700" b="0" dirty="0">
            <a:solidFill>
              <a:schemeClr val="bg1"/>
            </a:solidFill>
            <a:latin typeface="Arial" panose="020B0604020202020204" pitchFamily="34" charset="0"/>
            <a:cs typeface="Arial" panose="020B0604020202020204" pitchFamily="34" charset="0"/>
          </a:endParaRPr>
        </a:p>
      </dgm:t>
    </dgm:pt>
    <dgm:pt modelId="{4172BD6B-42B7-4B21-94EF-8F5AC4E4A130}" type="parTrans" cxnId="{65A0DCA0-2965-482E-90AA-9B7D51E8ECAA}">
      <dgm:prSet/>
      <dgm:spPr/>
      <dgm:t>
        <a:bodyPr/>
        <a:lstStyle/>
        <a:p>
          <a:endParaRPr lang="en-GB"/>
        </a:p>
      </dgm:t>
    </dgm:pt>
    <dgm:pt modelId="{75E2537F-9035-4C0B-8F95-65ABCD9262D3}" type="sibTrans" cxnId="{65A0DCA0-2965-482E-90AA-9B7D51E8ECAA}">
      <dgm:prSet/>
      <dgm:spPr/>
      <dgm:t>
        <a:bodyPr/>
        <a:lstStyle/>
        <a:p>
          <a:endParaRPr lang="en-GB"/>
        </a:p>
      </dgm:t>
    </dgm:pt>
    <dgm:pt modelId="{9AA5C987-8123-417E-9229-A7C11A2E591D}">
      <dgm:prSet phldrT="[Text]"/>
      <dgm:spPr/>
      <dgm:t>
        <a:bodyPr/>
        <a:lstStyle/>
        <a:p>
          <a:r>
            <a:rPr lang="en-GB" b="0" i="0" dirty="0">
              <a:solidFill>
                <a:schemeClr val="tx2"/>
              </a:solidFill>
              <a:effectLst/>
              <a:latin typeface="Arial" panose="020B0604020202020204" pitchFamily="34" charset="0"/>
              <a:cs typeface="Arial" panose="020B0604020202020204" pitchFamily="34" charset="0"/>
            </a:rPr>
            <a:t>What did this exercise uncover?</a:t>
          </a:r>
          <a:br>
            <a:rPr lang="en-GB" b="0" i="0" dirty="0">
              <a:solidFill>
                <a:schemeClr val="bg1"/>
              </a:solidFill>
              <a:effectLst/>
              <a:latin typeface="Arial" panose="020B0604020202020204" pitchFamily="34" charset="0"/>
              <a:cs typeface="Arial" panose="020B0604020202020204" pitchFamily="34" charset="0"/>
            </a:rPr>
          </a:br>
          <a:endParaRPr lang="en-GB" b="0" dirty="0">
            <a:solidFill>
              <a:schemeClr val="bg1"/>
            </a:solidFill>
            <a:latin typeface="Arial" panose="020B0604020202020204" pitchFamily="34" charset="0"/>
            <a:cs typeface="Arial" panose="020B0604020202020204" pitchFamily="34" charset="0"/>
          </a:endParaRPr>
        </a:p>
      </dgm:t>
    </dgm:pt>
    <dgm:pt modelId="{C6739334-C2BC-4488-BD5F-FB1F71A628D9}" type="parTrans" cxnId="{9F33A78F-375B-415E-B8C6-7B42623D3CB9}">
      <dgm:prSet/>
      <dgm:spPr/>
      <dgm:t>
        <a:bodyPr/>
        <a:lstStyle/>
        <a:p>
          <a:endParaRPr lang="en-GB"/>
        </a:p>
      </dgm:t>
    </dgm:pt>
    <dgm:pt modelId="{26752D71-E452-4C4C-819F-3669647C33FF}" type="sibTrans" cxnId="{9F33A78F-375B-415E-B8C6-7B42623D3CB9}">
      <dgm:prSet/>
      <dgm:spPr/>
      <dgm:t>
        <a:bodyPr/>
        <a:lstStyle/>
        <a:p>
          <a:endParaRPr lang="en-GB"/>
        </a:p>
      </dgm:t>
    </dgm:pt>
    <dgm:pt modelId="{A7EBEA02-9DC8-4532-BAE1-B7683078FFA0}">
      <dgm:prSet phldrT="[Text]"/>
      <dgm:spPr/>
      <dgm:t>
        <a:bodyPr/>
        <a:lstStyle/>
        <a:p>
          <a:r>
            <a:rPr lang="en-GB" b="0" i="0" dirty="0">
              <a:solidFill>
                <a:schemeClr val="bg1"/>
              </a:solidFill>
              <a:effectLst/>
              <a:latin typeface="Arial" panose="020B0604020202020204" pitchFamily="34" charset="0"/>
              <a:cs typeface="Arial" panose="020B0604020202020204" pitchFamily="34" charset="0"/>
            </a:rPr>
            <a:t>Over the last four years of running the survey, we found that career growth was one of the areas that we could improve on. Career growth here is determined by answers to questions around career paths. We understand that this is a pain point shared with other companies because the benchmark scores tend to be the lowest for career growth.</a:t>
          </a:r>
          <a:endParaRPr lang="en-GB" b="0" dirty="0">
            <a:solidFill>
              <a:schemeClr val="bg1"/>
            </a:solidFill>
            <a:latin typeface="Arial" panose="020B0604020202020204" pitchFamily="34" charset="0"/>
            <a:cs typeface="Arial" panose="020B0604020202020204" pitchFamily="34" charset="0"/>
          </a:endParaRPr>
        </a:p>
      </dgm:t>
    </dgm:pt>
    <dgm:pt modelId="{A5DA922F-3748-432B-8C39-E872DE2B3822}" type="parTrans" cxnId="{CFE0E03C-1A26-4277-B00D-833C4D712477}">
      <dgm:prSet/>
      <dgm:spPr/>
      <dgm:t>
        <a:bodyPr/>
        <a:lstStyle/>
        <a:p>
          <a:endParaRPr lang="en-GB"/>
        </a:p>
      </dgm:t>
    </dgm:pt>
    <dgm:pt modelId="{BCFBF130-D991-4A5E-98E6-82E246575C1F}" type="sibTrans" cxnId="{CFE0E03C-1A26-4277-B00D-833C4D712477}">
      <dgm:prSet/>
      <dgm:spPr/>
      <dgm:t>
        <a:bodyPr/>
        <a:lstStyle/>
        <a:p>
          <a:endParaRPr lang="en-GB"/>
        </a:p>
      </dgm:t>
    </dgm:pt>
    <dgm:pt modelId="{FF1E84E0-A2C0-4607-B06D-3BA2A4448C45}">
      <dgm:prSet phldrT="[Text]"/>
      <dgm:spPr/>
      <dgm:t>
        <a:bodyPr/>
        <a:lstStyle/>
        <a:p>
          <a:r>
            <a:rPr lang="en-GB" b="0" i="0" dirty="0">
              <a:solidFill>
                <a:schemeClr val="tx2"/>
              </a:solidFill>
              <a:effectLst/>
              <a:latin typeface="Arial" panose="020B0604020202020204" pitchFamily="34" charset="0"/>
              <a:cs typeface="Arial" panose="020B0604020202020204" pitchFamily="34" charset="0"/>
            </a:rPr>
            <a:t>What were the outcomes and lessons learnt?</a:t>
          </a:r>
          <a:endParaRPr lang="en-GB" b="0" dirty="0">
            <a:solidFill>
              <a:schemeClr val="tx2"/>
            </a:solidFill>
            <a:latin typeface="Arial" panose="020B0604020202020204" pitchFamily="34" charset="0"/>
            <a:cs typeface="Arial" panose="020B0604020202020204" pitchFamily="34" charset="0"/>
          </a:endParaRPr>
        </a:p>
      </dgm:t>
    </dgm:pt>
    <dgm:pt modelId="{83B47202-80E8-4636-AE5A-138437DBA90A}" type="parTrans" cxnId="{2A69FF85-9DAB-44B0-8C2C-DE75E6B41F58}">
      <dgm:prSet/>
      <dgm:spPr/>
      <dgm:t>
        <a:bodyPr/>
        <a:lstStyle/>
        <a:p>
          <a:endParaRPr lang="en-GB"/>
        </a:p>
      </dgm:t>
    </dgm:pt>
    <dgm:pt modelId="{1729E978-C30D-4F3A-B028-34E08F925590}" type="sibTrans" cxnId="{2A69FF85-9DAB-44B0-8C2C-DE75E6B41F58}">
      <dgm:prSet/>
      <dgm:spPr/>
      <dgm:t>
        <a:bodyPr/>
        <a:lstStyle/>
        <a:p>
          <a:endParaRPr lang="en-GB"/>
        </a:p>
      </dgm:t>
    </dgm:pt>
    <dgm:pt modelId="{18A04ED1-0EEC-42FB-B17E-6BF7192C0EF7}">
      <dgm:prSet phldrT="[Text]"/>
      <dgm:spPr/>
      <dgm:t>
        <a:bodyPr/>
        <a:lstStyle/>
        <a:p>
          <a:br>
            <a:rPr lang="en-GB" b="0" dirty="0">
              <a:solidFill>
                <a:schemeClr val="bg1"/>
              </a:solidFill>
              <a:latin typeface="Arial" panose="020B0604020202020204" pitchFamily="34" charset="0"/>
              <a:cs typeface="Arial" panose="020B0604020202020204" pitchFamily="34" charset="0"/>
            </a:rPr>
          </a:br>
          <a:r>
            <a:rPr lang="en-GB" b="0" i="0" dirty="0">
              <a:solidFill>
                <a:schemeClr val="bg1"/>
              </a:solidFill>
              <a:latin typeface="Arial" panose="020B0604020202020204" pitchFamily="34" charset="0"/>
              <a:cs typeface="Arial" panose="020B0604020202020204" pitchFamily="34" charset="0"/>
            </a:rPr>
            <a:t>The FT worked hard to implement initiatives like cross-functional training opportunities such as secondments, introducing job structures aimed at providing career path options, and developing skills and competency frameworks.</a:t>
          </a:r>
          <a:endParaRPr lang="en-GB" b="0" dirty="0">
            <a:solidFill>
              <a:schemeClr val="bg1"/>
            </a:solidFill>
            <a:latin typeface="Arial" panose="020B0604020202020204" pitchFamily="34" charset="0"/>
            <a:cs typeface="Arial" panose="020B0604020202020204" pitchFamily="34" charset="0"/>
          </a:endParaRPr>
        </a:p>
      </dgm:t>
    </dgm:pt>
    <dgm:pt modelId="{43C62852-166C-415B-BB93-D32F6813466D}" type="parTrans" cxnId="{3C2CC6EE-0BE6-465A-B67D-3C9A3C280655}">
      <dgm:prSet/>
      <dgm:spPr/>
      <dgm:t>
        <a:bodyPr/>
        <a:lstStyle/>
        <a:p>
          <a:endParaRPr lang="en-GB"/>
        </a:p>
      </dgm:t>
    </dgm:pt>
    <dgm:pt modelId="{52026B2B-B7C3-4BE7-A5E1-AC590E23446B}" type="sibTrans" cxnId="{3C2CC6EE-0BE6-465A-B67D-3C9A3C280655}">
      <dgm:prSet/>
      <dgm:spPr/>
      <dgm:t>
        <a:bodyPr/>
        <a:lstStyle/>
        <a:p>
          <a:endParaRPr lang="en-GB"/>
        </a:p>
      </dgm:t>
    </dgm:pt>
    <dgm:pt modelId="{F45B8A23-8CA0-4FE5-BEB2-5150085F9324}">
      <dgm:prSet phldrT="[Text]"/>
      <dgm:spPr/>
      <dgm:t>
        <a:bodyPr/>
        <a:lstStyle/>
        <a:p>
          <a:r>
            <a:rPr lang="en-GB" b="0" i="0" dirty="0">
              <a:solidFill>
                <a:schemeClr val="tx2"/>
              </a:solidFill>
              <a:latin typeface="Arial" panose="020B0604020202020204" pitchFamily="34" charset="0"/>
              <a:cs typeface="Arial" panose="020B0604020202020204" pitchFamily="34" charset="0"/>
            </a:rPr>
            <a:t>What action did you take?</a:t>
          </a:r>
          <a:endParaRPr lang="en-GB" b="0" dirty="0">
            <a:solidFill>
              <a:schemeClr val="tx2"/>
            </a:solidFill>
            <a:latin typeface="Arial" panose="020B0604020202020204" pitchFamily="34" charset="0"/>
            <a:cs typeface="Arial" panose="020B0604020202020204" pitchFamily="34" charset="0"/>
          </a:endParaRPr>
        </a:p>
      </dgm:t>
    </dgm:pt>
    <dgm:pt modelId="{105DF771-7DA1-495F-B2AE-510A0390F144}" type="parTrans" cxnId="{A496ED91-A854-44BD-8600-3AB5C7DCA614}">
      <dgm:prSet/>
      <dgm:spPr/>
      <dgm:t>
        <a:bodyPr/>
        <a:lstStyle/>
        <a:p>
          <a:endParaRPr lang="en-GB"/>
        </a:p>
      </dgm:t>
    </dgm:pt>
    <dgm:pt modelId="{4556970C-432F-4A61-AF08-34F01396B68B}" type="sibTrans" cxnId="{A496ED91-A854-44BD-8600-3AB5C7DCA614}">
      <dgm:prSet/>
      <dgm:spPr/>
      <dgm:t>
        <a:bodyPr/>
        <a:lstStyle/>
        <a:p>
          <a:endParaRPr lang="en-GB"/>
        </a:p>
      </dgm:t>
    </dgm:pt>
    <dgm:pt modelId="{FF8EFD33-3223-46E2-B7B6-F17E29ECD645}">
      <dgm:prSet phldrT="[Text]"/>
      <dgm:spPr/>
      <dgm:t>
        <a:bodyPr/>
        <a:lstStyle/>
        <a:p>
          <a:r>
            <a:rPr lang="en-GB" b="0" i="0" dirty="0">
              <a:solidFill>
                <a:schemeClr val="bg1"/>
              </a:solidFill>
              <a:effectLst/>
              <a:latin typeface="Arial" panose="020B0604020202020204" pitchFamily="34" charset="0"/>
              <a:cs typeface="Arial" panose="020B0604020202020204" pitchFamily="34" charset="0"/>
            </a:rPr>
            <a:t>These initiatives have been well received by our staff. Our engagement scores have improved year on year by almost 5% against the benchmark. We also achieved the highest ever career growth score over the past four years.</a:t>
          </a:r>
          <a:endParaRPr lang="en-GB" b="0" dirty="0">
            <a:solidFill>
              <a:schemeClr val="bg1"/>
            </a:solidFill>
            <a:latin typeface="Arial" panose="020B0604020202020204" pitchFamily="34" charset="0"/>
            <a:cs typeface="Arial" panose="020B0604020202020204" pitchFamily="34" charset="0"/>
          </a:endParaRPr>
        </a:p>
      </dgm:t>
    </dgm:pt>
    <dgm:pt modelId="{CEFD0AE8-DD2A-4B0A-A383-9D27B96ECC5D}" type="parTrans" cxnId="{44A4B614-9927-469A-8290-224E74F76EC8}">
      <dgm:prSet/>
      <dgm:spPr/>
      <dgm:t>
        <a:bodyPr/>
        <a:lstStyle/>
        <a:p>
          <a:endParaRPr lang="en-GB"/>
        </a:p>
      </dgm:t>
    </dgm:pt>
    <dgm:pt modelId="{EB3FDB47-9EAC-4921-B6A1-05F92D14C6BE}" type="sibTrans" cxnId="{44A4B614-9927-469A-8290-224E74F76EC8}">
      <dgm:prSet/>
      <dgm:spPr/>
      <dgm:t>
        <a:bodyPr/>
        <a:lstStyle/>
        <a:p>
          <a:endParaRPr lang="en-GB"/>
        </a:p>
      </dgm:t>
    </dgm:pt>
    <dgm:pt modelId="{ED8E16D9-97B9-4E51-B330-0169E834FE03}" type="pres">
      <dgm:prSet presAssocID="{A1D55603-D72C-4388-9535-3AE85551242D}" presName="theList" presStyleCnt="0">
        <dgm:presLayoutVars>
          <dgm:dir/>
          <dgm:animLvl val="lvl"/>
          <dgm:resizeHandles val="exact"/>
        </dgm:presLayoutVars>
      </dgm:prSet>
      <dgm:spPr/>
    </dgm:pt>
    <dgm:pt modelId="{C2E504CB-2979-4FDB-B972-1BB45F1FF5B1}" type="pres">
      <dgm:prSet presAssocID="{3DB72277-D5A8-4207-8EBF-D7467CC711D4}" presName="compNode" presStyleCnt="0"/>
      <dgm:spPr/>
    </dgm:pt>
    <dgm:pt modelId="{C517942F-F9F8-4DEE-9972-AB044CBB5B52}" type="pres">
      <dgm:prSet presAssocID="{3DB72277-D5A8-4207-8EBF-D7467CC711D4}" presName="aNode" presStyleLbl="bgShp" presStyleIdx="0" presStyleCnt="5"/>
      <dgm:spPr/>
    </dgm:pt>
    <dgm:pt modelId="{832EB963-1B13-46E0-A1A1-846014B406D2}" type="pres">
      <dgm:prSet presAssocID="{3DB72277-D5A8-4207-8EBF-D7467CC711D4}" presName="textNode" presStyleLbl="bgShp" presStyleIdx="0" presStyleCnt="5"/>
      <dgm:spPr/>
    </dgm:pt>
    <dgm:pt modelId="{0A6102FF-C702-436C-8970-243D54397011}" type="pres">
      <dgm:prSet presAssocID="{3DB72277-D5A8-4207-8EBF-D7467CC711D4}" presName="compChildNode" presStyleCnt="0"/>
      <dgm:spPr/>
    </dgm:pt>
    <dgm:pt modelId="{837560A0-5631-4B28-9FBA-F339DB375A58}" type="pres">
      <dgm:prSet presAssocID="{3DB72277-D5A8-4207-8EBF-D7467CC711D4}" presName="theInnerList" presStyleCnt="0"/>
      <dgm:spPr/>
    </dgm:pt>
    <dgm:pt modelId="{12EB9A79-2FBF-4AA0-9D02-AD6FA26594B8}" type="pres">
      <dgm:prSet presAssocID="{C550E6C1-A8AC-482B-AB38-459D3A6C04DC}" presName="childNode" presStyleLbl="node1" presStyleIdx="0" presStyleCnt="5">
        <dgm:presLayoutVars>
          <dgm:bulletEnabled val="1"/>
        </dgm:presLayoutVars>
      </dgm:prSet>
      <dgm:spPr/>
    </dgm:pt>
    <dgm:pt modelId="{C71C0EA1-A0E4-4385-B76E-7643A94A2068}" type="pres">
      <dgm:prSet presAssocID="{3DB72277-D5A8-4207-8EBF-D7467CC711D4}" presName="aSpace" presStyleCnt="0"/>
      <dgm:spPr/>
    </dgm:pt>
    <dgm:pt modelId="{E89F1DE5-E2E6-4796-85B1-24DAAB6D9E83}" type="pres">
      <dgm:prSet presAssocID="{9623397A-704A-4B2C-9366-A6F986F19EC7}" presName="compNode" presStyleCnt="0"/>
      <dgm:spPr/>
    </dgm:pt>
    <dgm:pt modelId="{A7711012-F120-4C53-911E-1AF871D41598}" type="pres">
      <dgm:prSet presAssocID="{9623397A-704A-4B2C-9366-A6F986F19EC7}" presName="aNode" presStyleLbl="bgShp" presStyleIdx="1" presStyleCnt="5"/>
      <dgm:spPr/>
    </dgm:pt>
    <dgm:pt modelId="{6892F53B-2229-4DC1-8FA3-A1AC08660481}" type="pres">
      <dgm:prSet presAssocID="{9623397A-704A-4B2C-9366-A6F986F19EC7}" presName="textNode" presStyleLbl="bgShp" presStyleIdx="1" presStyleCnt="5"/>
      <dgm:spPr/>
    </dgm:pt>
    <dgm:pt modelId="{0FA6ABD0-25A8-47DF-9198-ADADA510F982}" type="pres">
      <dgm:prSet presAssocID="{9623397A-704A-4B2C-9366-A6F986F19EC7}" presName="compChildNode" presStyleCnt="0"/>
      <dgm:spPr/>
    </dgm:pt>
    <dgm:pt modelId="{7F3A6177-ABF4-441D-AB6B-B3F93A14F1F9}" type="pres">
      <dgm:prSet presAssocID="{9623397A-704A-4B2C-9366-A6F986F19EC7}" presName="theInnerList" presStyleCnt="0"/>
      <dgm:spPr/>
    </dgm:pt>
    <dgm:pt modelId="{270268F3-7121-424B-83B1-CECB561AFCB5}" type="pres">
      <dgm:prSet presAssocID="{87FF6C09-1000-4D0C-8F6A-711ECD8E2F55}" presName="childNode" presStyleLbl="node1" presStyleIdx="1" presStyleCnt="5">
        <dgm:presLayoutVars>
          <dgm:bulletEnabled val="1"/>
        </dgm:presLayoutVars>
      </dgm:prSet>
      <dgm:spPr/>
    </dgm:pt>
    <dgm:pt modelId="{811B8121-E00C-4F47-AC82-73CE215E0D6A}" type="pres">
      <dgm:prSet presAssocID="{9623397A-704A-4B2C-9366-A6F986F19EC7}" presName="aSpace" presStyleCnt="0"/>
      <dgm:spPr/>
    </dgm:pt>
    <dgm:pt modelId="{D33E5568-10A0-4436-BAEC-AB97CEC8DCD7}" type="pres">
      <dgm:prSet presAssocID="{9AA5C987-8123-417E-9229-A7C11A2E591D}" presName="compNode" presStyleCnt="0"/>
      <dgm:spPr/>
    </dgm:pt>
    <dgm:pt modelId="{060663C5-B68F-4574-B45E-9F837E656D9F}" type="pres">
      <dgm:prSet presAssocID="{9AA5C987-8123-417E-9229-A7C11A2E591D}" presName="aNode" presStyleLbl="bgShp" presStyleIdx="2" presStyleCnt="5"/>
      <dgm:spPr/>
    </dgm:pt>
    <dgm:pt modelId="{15C57B54-D649-4AEC-A209-0EA2BE6987A0}" type="pres">
      <dgm:prSet presAssocID="{9AA5C987-8123-417E-9229-A7C11A2E591D}" presName="textNode" presStyleLbl="bgShp" presStyleIdx="2" presStyleCnt="5"/>
      <dgm:spPr/>
    </dgm:pt>
    <dgm:pt modelId="{6429A9ED-C103-4AEA-8E96-FC48ED0715DC}" type="pres">
      <dgm:prSet presAssocID="{9AA5C987-8123-417E-9229-A7C11A2E591D}" presName="compChildNode" presStyleCnt="0"/>
      <dgm:spPr/>
    </dgm:pt>
    <dgm:pt modelId="{AAAF641C-42B7-4580-BEB3-FA92161573F5}" type="pres">
      <dgm:prSet presAssocID="{9AA5C987-8123-417E-9229-A7C11A2E591D}" presName="theInnerList" presStyleCnt="0"/>
      <dgm:spPr/>
    </dgm:pt>
    <dgm:pt modelId="{45F5DC00-BCB8-466E-8553-C95F60D9D69D}" type="pres">
      <dgm:prSet presAssocID="{A7EBEA02-9DC8-4532-BAE1-B7683078FFA0}" presName="childNode" presStyleLbl="node1" presStyleIdx="2" presStyleCnt="5">
        <dgm:presLayoutVars>
          <dgm:bulletEnabled val="1"/>
        </dgm:presLayoutVars>
      </dgm:prSet>
      <dgm:spPr/>
    </dgm:pt>
    <dgm:pt modelId="{9B4A5782-BE96-4B1F-A9D7-41E9454F1D35}" type="pres">
      <dgm:prSet presAssocID="{9AA5C987-8123-417E-9229-A7C11A2E591D}" presName="aSpace" presStyleCnt="0"/>
      <dgm:spPr/>
    </dgm:pt>
    <dgm:pt modelId="{E816945D-A929-445E-9641-BA355846A0B4}" type="pres">
      <dgm:prSet presAssocID="{F45B8A23-8CA0-4FE5-BEB2-5150085F9324}" presName="compNode" presStyleCnt="0"/>
      <dgm:spPr/>
    </dgm:pt>
    <dgm:pt modelId="{330D2DAE-3F1C-4C7F-8E9E-CEDEF802934D}" type="pres">
      <dgm:prSet presAssocID="{F45B8A23-8CA0-4FE5-BEB2-5150085F9324}" presName="aNode" presStyleLbl="bgShp" presStyleIdx="3" presStyleCnt="5"/>
      <dgm:spPr/>
    </dgm:pt>
    <dgm:pt modelId="{D6FB1E64-4154-47F7-9DE1-C8A40B24F86E}" type="pres">
      <dgm:prSet presAssocID="{F45B8A23-8CA0-4FE5-BEB2-5150085F9324}" presName="textNode" presStyleLbl="bgShp" presStyleIdx="3" presStyleCnt="5"/>
      <dgm:spPr/>
    </dgm:pt>
    <dgm:pt modelId="{25B4AC38-3F82-4368-A99F-B249E89621DF}" type="pres">
      <dgm:prSet presAssocID="{F45B8A23-8CA0-4FE5-BEB2-5150085F9324}" presName="compChildNode" presStyleCnt="0"/>
      <dgm:spPr/>
    </dgm:pt>
    <dgm:pt modelId="{48705366-10EA-4421-B7DB-77365A93901A}" type="pres">
      <dgm:prSet presAssocID="{F45B8A23-8CA0-4FE5-BEB2-5150085F9324}" presName="theInnerList" presStyleCnt="0"/>
      <dgm:spPr/>
    </dgm:pt>
    <dgm:pt modelId="{BB8AF887-CDA0-4D71-9AFD-CF41D168EBCC}" type="pres">
      <dgm:prSet presAssocID="{18A04ED1-0EEC-42FB-B17E-6BF7192C0EF7}" presName="childNode" presStyleLbl="node1" presStyleIdx="3" presStyleCnt="5">
        <dgm:presLayoutVars>
          <dgm:bulletEnabled val="1"/>
        </dgm:presLayoutVars>
      </dgm:prSet>
      <dgm:spPr/>
    </dgm:pt>
    <dgm:pt modelId="{6DA74131-8FFD-48AA-AB86-EF1F3F35DC27}" type="pres">
      <dgm:prSet presAssocID="{F45B8A23-8CA0-4FE5-BEB2-5150085F9324}" presName="aSpace" presStyleCnt="0"/>
      <dgm:spPr/>
    </dgm:pt>
    <dgm:pt modelId="{1DDF08C0-B33A-4268-BB7B-5826C8DE2742}" type="pres">
      <dgm:prSet presAssocID="{FF1E84E0-A2C0-4607-B06D-3BA2A4448C45}" presName="compNode" presStyleCnt="0"/>
      <dgm:spPr/>
    </dgm:pt>
    <dgm:pt modelId="{202E6F09-130D-4990-96BA-E194286913DC}" type="pres">
      <dgm:prSet presAssocID="{FF1E84E0-A2C0-4607-B06D-3BA2A4448C45}" presName="aNode" presStyleLbl="bgShp" presStyleIdx="4" presStyleCnt="5"/>
      <dgm:spPr/>
    </dgm:pt>
    <dgm:pt modelId="{6787D1E1-97F7-45DC-B8F5-0DCFE844205B}" type="pres">
      <dgm:prSet presAssocID="{FF1E84E0-A2C0-4607-B06D-3BA2A4448C45}" presName="textNode" presStyleLbl="bgShp" presStyleIdx="4" presStyleCnt="5"/>
      <dgm:spPr/>
    </dgm:pt>
    <dgm:pt modelId="{99AB8380-5809-4148-8ACA-68BBE587B31E}" type="pres">
      <dgm:prSet presAssocID="{FF1E84E0-A2C0-4607-B06D-3BA2A4448C45}" presName="compChildNode" presStyleCnt="0"/>
      <dgm:spPr/>
    </dgm:pt>
    <dgm:pt modelId="{19A170D3-F54B-4357-AD96-0104D6394DCE}" type="pres">
      <dgm:prSet presAssocID="{FF1E84E0-A2C0-4607-B06D-3BA2A4448C45}" presName="theInnerList" presStyleCnt="0"/>
      <dgm:spPr/>
    </dgm:pt>
    <dgm:pt modelId="{33B443FC-405F-4967-9C7C-0E1E48FEB636}" type="pres">
      <dgm:prSet presAssocID="{FF8EFD33-3223-46E2-B7B6-F17E29ECD645}" presName="childNode" presStyleLbl="node1" presStyleIdx="4" presStyleCnt="5">
        <dgm:presLayoutVars>
          <dgm:bulletEnabled val="1"/>
        </dgm:presLayoutVars>
      </dgm:prSet>
      <dgm:spPr/>
    </dgm:pt>
  </dgm:ptLst>
  <dgm:cxnLst>
    <dgm:cxn modelId="{6896300A-1BCC-4344-AC01-4D28D6260548}" srcId="{3DB72277-D5A8-4207-8EBF-D7467CC711D4}" destId="{C550E6C1-A8AC-482B-AB38-459D3A6C04DC}" srcOrd="0" destOrd="0" parTransId="{BDA056BC-2A6C-4EAD-8528-FECCD9EC8ACE}" sibTransId="{E8942C44-3249-4462-8459-D88A6F38A7CB}"/>
    <dgm:cxn modelId="{FAB3E50D-6DEC-468A-8058-8F6DB07FADB6}" type="presOf" srcId="{F45B8A23-8CA0-4FE5-BEB2-5150085F9324}" destId="{D6FB1E64-4154-47F7-9DE1-C8A40B24F86E}" srcOrd="1" destOrd="0" presId="urn:microsoft.com/office/officeart/2005/8/layout/lProcess2"/>
    <dgm:cxn modelId="{44A4B614-9927-469A-8290-224E74F76EC8}" srcId="{FF1E84E0-A2C0-4607-B06D-3BA2A4448C45}" destId="{FF8EFD33-3223-46E2-B7B6-F17E29ECD645}" srcOrd="0" destOrd="0" parTransId="{CEFD0AE8-DD2A-4B0A-A383-9D27B96ECC5D}" sibTransId="{EB3FDB47-9EAC-4921-B6A1-05F92D14C6BE}"/>
    <dgm:cxn modelId="{4EDBC421-D7C3-4A83-8CB7-15EE05E738CD}" type="presOf" srcId="{FF1E84E0-A2C0-4607-B06D-3BA2A4448C45}" destId="{202E6F09-130D-4990-96BA-E194286913DC}" srcOrd="0" destOrd="0" presId="urn:microsoft.com/office/officeart/2005/8/layout/lProcess2"/>
    <dgm:cxn modelId="{64BA832E-DCCD-470F-9112-91C2A7C1C630}" type="presOf" srcId="{9AA5C987-8123-417E-9229-A7C11A2E591D}" destId="{060663C5-B68F-4574-B45E-9F837E656D9F}" srcOrd="0" destOrd="0" presId="urn:microsoft.com/office/officeart/2005/8/layout/lProcess2"/>
    <dgm:cxn modelId="{DF9AB737-3BC1-4DDC-A6A3-FA93802ED064}" type="presOf" srcId="{FF8EFD33-3223-46E2-B7B6-F17E29ECD645}" destId="{33B443FC-405F-4967-9C7C-0E1E48FEB636}" srcOrd="0" destOrd="0" presId="urn:microsoft.com/office/officeart/2005/8/layout/lProcess2"/>
    <dgm:cxn modelId="{CFE0E03C-1A26-4277-B00D-833C4D712477}" srcId="{9AA5C987-8123-417E-9229-A7C11A2E591D}" destId="{A7EBEA02-9DC8-4532-BAE1-B7683078FFA0}" srcOrd="0" destOrd="0" parTransId="{A5DA922F-3748-432B-8C39-E872DE2B3822}" sibTransId="{BCFBF130-D991-4A5E-98E6-82E246575C1F}"/>
    <dgm:cxn modelId="{09DEFE47-F51B-41D9-8374-BB74CB0DF076}" type="presOf" srcId="{A1D55603-D72C-4388-9535-3AE85551242D}" destId="{ED8E16D9-97B9-4E51-B330-0169E834FE03}" srcOrd="0" destOrd="0" presId="urn:microsoft.com/office/officeart/2005/8/layout/lProcess2"/>
    <dgm:cxn modelId="{DA85CB57-EF3E-4A2A-8C66-A9A257D059D4}" type="presOf" srcId="{FF1E84E0-A2C0-4607-B06D-3BA2A4448C45}" destId="{6787D1E1-97F7-45DC-B8F5-0DCFE844205B}" srcOrd="1" destOrd="0" presId="urn:microsoft.com/office/officeart/2005/8/layout/lProcess2"/>
    <dgm:cxn modelId="{AD97BA7B-95A6-44B0-B647-C02D21B63B96}" type="presOf" srcId="{9623397A-704A-4B2C-9366-A6F986F19EC7}" destId="{6892F53B-2229-4DC1-8FA3-A1AC08660481}" srcOrd="1" destOrd="0" presId="urn:microsoft.com/office/officeart/2005/8/layout/lProcess2"/>
    <dgm:cxn modelId="{D371A582-AC5A-49D8-B309-D22F4FB3B162}" type="presOf" srcId="{F45B8A23-8CA0-4FE5-BEB2-5150085F9324}" destId="{330D2DAE-3F1C-4C7F-8E9E-CEDEF802934D}" srcOrd="0" destOrd="0" presId="urn:microsoft.com/office/officeart/2005/8/layout/lProcess2"/>
    <dgm:cxn modelId="{2A69FF85-9DAB-44B0-8C2C-DE75E6B41F58}" srcId="{A1D55603-D72C-4388-9535-3AE85551242D}" destId="{FF1E84E0-A2C0-4607-B06D-3BA2A4448C45}" srcOrd="4" destOrd="0" parTransId="{83B47202-80E8-4636-AE5A-138437DBA90A}" sibTransId="{1729E978-C30D-4F3A-B028-34E08F925590}"/>
    <dgm:cxn modelId="{13BA338E-2C99-4EB0-BC75-7B97945797B1}" type="presOf" srcId="{9AA5C987-8123-417E-9229-A7C11A2E591D}" destId="{15C57B54-D649-4AEC-A209-0EA2BE6987A0}" srcOrd="1" destOrd="0" presId="urn:microsoft.com/office/officeart/2005/8/layout/lProcess2"/>
    <dgm:cxn modelId="{9F33A78F-375B-415E-B8C6-7B42623D3CB9}" srcId="{A1D55603-D72C-4388-9535-3AE85551242D}" destId="{9AA5C987-8123-417E-9229-A7C11A2E591D}" srcOrd="2" destOrd="0" parTransId="{C6739334-C2BC-4488-BD5F-FB1F71A628D9}" sibTransId="{26752D71-E452-4C4C-819F-3669647C33FF}"/>
    <dgm:cxn modelId="{A496ED91-A854-44BD-8600-3AB5C7DCA614}" srcId="{A1D55603-D72C-4388-9535-3AE85551242D}" destId="{F45B8A23-8CA0-4FE5-BEB2-5150085F9324}" srcOrd="3" destOrd="0" parTransId="{105DF771-7DA1-495F-B2AE-510A0390F144}" sibTransId="{4556970C-432F-4A61-AF08-34F01396B68B}"/>
    <dgm:cxn modelId="{F7958B9A-32C0-4EFE-BDB5-B5F9FE530E1A}" type="presOf" srcId="{9623397A-704A-4B2C-9366-A6F986F19EC7}" destId="{A7711012-F120-4C53-911E-1AF871D41598}" srcOrd="0" destOrd="0" presId="urn:microsoft.com/office/officeart/2005/8/layout/lProcess2"/>
    <dgm:cxn modelId="{65A0DCA0-2965-482E-90AA-9B7D51E8ECAA}" srcId="{9623397A-704A-4B2C-9366-A6F986F19EC7}" destId="{87FF6C09-1000-4D0C-8F6A-711ECD8E2F55}" srcOrd="0" destOrd="0" parTransId="{4172BD6B-42B7-4B21-94EF-8F5AC4E4A130}" sibTransId="{75E2537F-9035-4C0B-8F95-65ABCD9262D3}"/>
    <dgm:cxn modelId="{D96439AB-8CA9-45AE-B47C-F0C67982937C}" type="presOf" srcId="{18A04ED1-0EEC-42FB-B17E-6BF7192C0EF7}" destId="{BB8AF887-CDA0-4D71-9AFD-CF41D168EBCC}" srcOrd="0" destOrd="0" presId="urn:microsoft.com/office/officeart/2005/8/layout/lProcess2"/>
    <dgm:cxn modelId="{CFB747CC-6880-43B6-873B-8F6F8B38481A}" type="presOf" srcId="{C550E6C1-A8AC-482B-AB38-459D3A6C04DC}" destId="{12EB9A79-2FBF-4AA0-9D02-AD6FA26594B8}" srcOrd="0" destOrd="0" presId="urn:microsoft.com/office/officeart/2005/8/layout/lProcess2"/>
    <dgm:cxn modelId="{D05936D0-E049-4CFD-ACE3-AD7288460FF0}" srcId="{A1D55603-D72C-4388-9535-3AE85551242D}" destId="{3DB72277-D5A8-4207-8EBF-D7467CC711D4}" srcOrd="0" destOrd="0" parTransId="{0379082D-7367-4901-9B42-AD37D2EE19FA}" sibTransId="{885A4209-680A-4A7E-9549-46B3D5F10731}"/>
    <dgm:cxn modelId="{E2F21FE2-0D4C-41D5-B3F2-FD558E4633A3}" srcId="{A1D55603-D72C-4388-9535-3AE85551242D}" destId="{9623397A-704A-4B2C-9366-A6F986F19EC7}" srcOrd="1" destOrd="0" parTransId="{4EE84D1C-87A2-43E6-ABB5-4C8660E3CA59}" sibTransId="{DA63FE7C-AA43-4AD2-8CD0-10440ED3BA24}"/>
    <dgm:cxn modelId="{BC561FE4-88C0-4A5B-92B0-30562FE75899}" type="presOf" srcId="{A7EBEA02-9DC8-4532-BAE1-B7683078FFA0}" destId="{45F5DC00-BCB8-466E-8553-C95F60D9D69D}" srcOrd="0" destOrd="0" presId="urn:microsoft.com/office/officeart/2005/8/layout/lProcess2"/>
    <dgm:cxn modelId="{3C2CC6EE-0BE6-465A-B67D-3C9A3C280655}" srcId="{F45B8A23-8CA0-4FE5-BEB2-5150085F9324}" destId="{18A04ED1-0EEC-42FB-B17E-6BF7192C0EF7}" srcOrd="0" destOrd="0" parTransId="{43C62852-166C-415B-BB93-D32F6813466D}" sibTransId="{52026B2B-B7C3-4BE7-A5E1-AC590E23446B}"/>
    <dgm:cxn modelId="{ECCAD3F1-A6D2-42CF-A9BE-0278A6FD0617}" type="presOf" srcId="{87FF6C09-1000-4D0C-8F6A-711ECD8E2F55}" destId="{270268F3-7121-424B-83B1-CECB561AFCB5}" srcOrd="0" destOrd="0" presId="urn:microsoft.com/office/officeart/2005/8/layout/lProcess2"/>
    <dgm:cxn modelId="{9DBC25F7-9296-4D5F-9405-80E680962D3E}" type="presOf" srcId="{3DB72277-D5A8-4207-8EBF-D7467CC711D4}" destId="{C517942F-F9F8-4DEE-9972-AB044CBB5B52}" srcOrd="0" destOrd="0" presId="urn:microsoft.com/office/officeart/2005/8/layout/lProcess2"/>
    <dgm:cxn modelId="{7B4862FA-0A3F-4AF9-8FC7-61AF4318AEE7}" type="presOf" srcId="{3DB72277-D5A8-4207-8EBF-D7467CC711D4}" destId="{832EB963-1B13-46E0-A1A1-846014B406D2}" srcOrd="1" destOrd="0" presId="urn:microsoft.com/office/officeart/2005/8/layout/lProcess2"/>
    <dgm:cxn modelId="{08D58BAA-FE04-4EAB-AF71-8C53A2EDF24A}" type="presParOf" srcId="{ED8E16D9-97B9-4E51-B330-0169E834FE03}" destId="{C2E504CB-2979-4FDB-B972-1BB45F1FF5B1}" srcOrd="0" destOrd="0" presId="urn:microsoft.com/office/officeart/2005/8/layout/lProcess2"/>
    <dgm:cxn modelId="{EE535676-4D32-49C5-BDD3-A702990BBC45}" type="presParOf" srcId="{C2E504CB-2979-4FDB-B972-1BB45F1FF5B1}" destId="{C517942F-F9F8-4DEE-9972-AB044CBB5B52}" srcOrd="0" destOrd="0" presId="urn:microsoft.com/office/officeart/2005/8/layout/lProcess2"/>
    <dgm:cxn modelId="{C2D2B717-06B5-4077-8CCA-0ACFA1978620}" type="presParOf" srcId="{C2E504CB-2979-4FDB-B972-1BB45F1FF5B1}" destId="{832EB963-1B13-46E0-A1A1-846014B406D2}" srcOrd="1" destOrd="0" presId="urn:microsoft.com/office/officeart/2005/8/layout/lProcess2"/>
    <dgm:cxn modelId="{E3EFCBE7-BB62-49E1-B5D2-A669BF6F1289}" type="presParOf" srcId="{C2E504CB-2979-4FDB-B972-1BB45F1FF5B1}" destId="{0A6102FF-C702-436C-8970-243D54397011}" srcOrd="2" destOrd="0" presId="urn:microsoft.com/office/officeart/2005/8/layout/lProcess2"/>
    <dgm:cxn modelId="{2480E76C-6BB0-474F-BB3B-80C86886D4E8}" type="presParOf" srcId="{0A6102FF-C702-436C-8970-243D54397011}" destId="{837560A0-5631-4B28-9FBA-F339DB375A58}" srcOrd="0" destOrd="0" presId="urn:microsoft.com/office/officeart/2005/8/layout/lProcess2"/>
    <dgm:cxn modelId="{05518245-EF7F-4C60-8E52-021AC91FC9CD}" type="presParOf" srcId="{837560A0-5631-4B28-9FBA-F339DB375A58}" destId="{12EB9A79-2FBF-4AA0-9D02-AD6FA26594B8}" srcOrd="0" destOrd="0" presId="urn:microsoft.com/office/officeart/2005/8/layout/lProcess2"/>
    <dgm:cxn modelId="{A1A80DA9-03A5-4EC2-B63C-47BAD3152800}" type="presParOf" srcId="{ED8E16D9-97B9-4E51-B330-0169E834FE03}" destId="{C71C0EA1-A0E4-4385-B76E-7643A94A2068}" srcOrd="1" destOrd="0" presId="urn:microsoft.com/office/officeart/2005/8/layout/lProcess2"/>
    <dgm:cxn modelId="{5294FEE9-5A31-485A-BF68-7AAB7A83697C}" type="presParOf" srcId="{ED8E16D9-97B9-4E51-B330-0169E834FE03}" destId="{E89F1DE5-E2E6-4796-85B1-24DAAB6D9E83}" srcOrd="2" destOrd="0" presId="urn:microsoft.com/office/officeart/2005/8/layout/lProcess2"/>
    <dgm:cxn modelId="{3BA1C0FA-A151-4D45-975E-A68F8246255F}" type="presParOf" srcId="{E89F1DE5-E2E6-4796-85B1-24DAAB6D9E83}" destId="{A7711012-F120-4C53-911E-1AF871D41598}" srcOrd="0" destOrd="0" presId="urn:microsoft.com/office/officeart/2005/8/layout/lProcess2"/>
    <dgm:cxn modelId="{84228E0F-D391-4D27-9FAD-B4DEEDD5F91C}" type="presParOf" srcId="{E89F1DE5-E2E6-4796-85B1-24DAAB6D9E83}" destId="{6892F53B-2229-4DC1-8FA3-A1AC08660481}" srcOrd="1" destOrd="0" presId="urn:microsoft.com/office/officeart/2005/8/layout/lProcess2"/>
    <dgm:cxn modelId="{C5BCE31D-B81B-4F25-9FCE-91FEFBDE548F}" type="presParOf" srcId="{E89F1DE5-E2E6-4796-85B1-24DAAB6D9E83}" destId="{0FA6ABD0-25A8-47DF-9198-ADADA510F982}" srcOrd="2" destOrd="0" presId="urn:microsoft.com/office/officeart/2005/8/layout/lProcess2"/>
    <dgm:cxn modelId="{38419DD3-855F-4A91-AA4E-2EE7C1A6B70A}" type="presParOf" srcId="{0FA6ABD0-25A8-47DF-9198-ADADA510F982}" destId="{7F3A6177-ABF4-441D-AB6B-B3F93A14F1F9}" srcOrd="0" destOrd="0" presId="urn:microsoft.com/office/officeart/2005/8/layout/lProcess2"/>
    <dgm:cxn modelId="{AAB3D67A-8628-4B8C-BAE7-9FE3D73B73B3}" type="presParOf" srcId="{7F3A6177-ABF4-441D-AB6B-B3F93A14F1F9}" destId="{270268F3-7121-424B-83B1-CECB561AFCB5}" srcOrd="0" destOrd="0" presId="urn:microsoft.com/office/officeart/2005/8/layout/lProcess2"/>
    <dgm:cxn modelId="{D69692AA-FFA2-4EF7-85F7-E2FE1F9552FB}" type="presParOf" srcId="{ED8E16D9-97B9-4E51-B330-0169E834FE03}" destId="{811B8121-E00C-4F47-AC82-73CE215E0D6A}" srcOrd="3" destOrd="0" presId="urn:microsoft.com/office/officeart/2005/8/layout/lProcess2"/>
    <dgm:cxn modelId="{314889FF-E3AC-4B89-88B1-3D9B713E779F}" type="presParOf" srcId="{ED8E16D9-97B9-4E51-B330-0169E834FE03}" destId="{D33E5568-10A0-4436-BAEC-AB97CEC8DCD7}" srcOrd="4" destOrd="0" presId="urn:microsoft.com/office/officeart/2005/8/layout/lProcess2"/>
    <dgm:cxn modelId="{DBF4B4D1-CB87-4FB6-8592-C3188F15B347}" type="presParOf" srcId="{D33E5568-10A0-4436-BAEC-AB97CEC8DCD7}" destId="{060663C5-B68F-4574-B45E-9F837E656D9F}" srcOrd="0" destOrd="0" presId="urn:microsoft.com/office/officeart/2005/8/layout/lProcess2"/>
    <dgm:cxn modelId="{4D776DD6-C17B-4972-98B6-1F87FD560B76}" type="presParOf" srcId="{D33E5568-10A0-4436-BAEC-AB97CEC8DCD7}" destId="{15C57B54-D649-4AEC-A209-0EA2BE6987A0}" srcOrd="1" destOrd="0" presId="urn:microsoft.com/office/officeart/2005/8/layout/lProcess2"/>
    <dgm:cxn modelId="{AD3727A9-EA9C-4C22-AF42-F1F37E5C0203}" type="presParOf" srcId="{D33E5568-10A0-4436-BAEC-AB97CEC8DCD7}" destId="{6429A9ED-C103-4AEA-8E96-FC48ED0715DC}" srcOrd="2" destOrd="0" presId="urn:microsoft.com/office/officeart/2005/8/layout/lProcess2"/>
    <dgm:cxn modelId="{752E4B9A-39A0-4251-9EC7-F35C9C208929}" type="presParOf" srcId="{6429A9ED-C103-4AEA-8E96-FC48ED0715DC}" destId="{AAAF641C-42B7-4580-BEB3-FA92161573F5}" srcOrd="0" destOrd="0" presId="urn:microsoft.com/office/officeart/2005/8/layout/lProcess2"/>
    <dgm:cxn modelId="{A8EC44E9-5447-4BDB-9701-1AD609BCA601}" type="presParOf" srcId="{AAAF641C-42B7-4580-BEB3-FA92161573F5}" destId="{45F5DC00-BCB8-466E-8553-C95F60D9D69D}" srcOrd="0" destOrd="0" presId="urn:microsoft.com/office/officeart/2005/8/layout/lProcess2"/>
    <dgm:cxn modelId="{D2EC9671-7FC9-4CCD-B8DE-84DDCD38B5C5}" type="presParOf" srcId="{ED8E16D9-97B9-4E51-B330-0169E834FE03}" destId="{9B4A5782-BE96-4B1F-A9D7-41E9454F1D35}" srcOrd="5" destOrd="0" presId="urn:microsoft.com/office/officeart/2005/8/layout/lProcess2"/>
    <dgm:cxn modelId="{C30085B3-5D25-4F46-8ECD-63974BCC6F96}" type="presParOf" srcId="{ED8E16D9-97B9-4E51-B330-0169E834FE03}" destId="{E816945D-A929-445E-9641-BA355846A0B4}" srcOrd="6" destOrd="0" presId="urn:microsoft.com/office/officeart/2005/8/layout/lProcess2"/>
    <dgm:cxn modelId="{A4B19D3B-05E2-4960-BFC9-459DE8CB70E5}" type="presParOf" srcId="{E816945D-A929-445E-9641-BA355846A0B4}" destId="{330D2DAE-3F1C-4C7F-8E9E-CEDEF802934D}" srcOrd="0" destOrd="0" presId="urn:microsoft.com/office/officeart/2005/8/layout/lProcess2"/>
    <dgm:cxn modelId="{3CC9B2F3-16C3-45F8-AE21-A77BDB025D0D}" type="presParOf" srcId="{E816945D-A929-445E-9641-BA355846A0B4}" destId="{D6FB1E64-4154-47F7-9DE1-C8A40B24F86E}" srcOrd="1" destOrd="0" presId="urn:microsoft.com/office/officeart/2005/8/layout/lProcess2"/>
    <dgm:cxn modelId="{88B388CD-E0F9-45D3-AC14-AD0D0D9C5F5A}" type="presParOf" srcId="{E816945D-A929-445E-9641-BA355846A0B4}" destId="{25B4AC38-3F82-4368-A99F-B249E89621DF}" srcOrd="2" destOrd="0" presId="urn:microsoft.com/office/officeart/2005/8/layout/lProcess2"/>
    <dgm:cxn modelId="{66797B5C-DF1C-49BA-83AC-255875895A34}" type="presParOf" srcId="{25B4AC38-3F82-4368-A99F-B249E89621DF}" destId="{48705366-10EA-4421-B7DB-77365A93901A}" srcOrd="0" destOrd="0" presId="urn:microsoft.com/office/officeart/2005/8/layout/lProcess2"/>
    <dgm:cxn modelId="{E6DAEB0D-E352-41F7-95CF-2B962FC71315}" type="presParOf" srcId="{48705366-10EA-4421-B7DB-77365A93901A}" destId="{BB8AF887-CDA0-4D71-9AFD-CF41D168EBCC}" srcOrd="0" destOrd="0" presId="urn:microsoft.com/office/officeart/2005/8/layout/lProcess2"/>
    <dgm:cxn modelId="{F4323FAC-B09F-4D1F-A1BE-A24817B407CB}" type="presParOf" srcId="{ED8E16D9-97B9-4E51-B330-0169E834FE03}" destId="{6DA74131-8FFD-48AA-AB86-EF1F3F35DC27}" srcOrd="7" destOrd="0" presId="urn:microsoft.com/office/officeart/2005/8/layout/lProcess2"/>
    <dgm:cxn modelId="{B6B7100D-270D-4D78-91DD-734A6FC4C0D4}" type="presParOf" srcId="{ED8E16D9-97B9-4E51-B330-0169E834FE03}" destId="{1DDF08C0-B33A-4268-BB7B-5826C8DE2742}" srcOrd="8" destOrd="0" presId="urn:microsoft.com/office/officeart/2005/8/layout/lProcess2"/>
    <dgm:cxn modelId="{85AFC7A5-73E1-4BFA-8BAA-029C3ADF1696}" type="presParOf" srcId="{1DDF08C0-B33A-4268-BB7B-5826C8DE2742}" destId="{202E6F09-130D-4990-96BA-E194286913DC}" srcOrd="0" destOrd="0" presId="urn:microsoft.com/office/officeart/2005/8/layout/lProcess2"/>
    <dgm:cxn modelId="{490F1E29-A158-484A-9AF7-75F6AC602682}" type="presParOf" srcId="{1DDF08C0-B33A-4268-BB7B-5826C8DE2742}" destId="{6787D1E1-97F7-45DC-B8F5-0DCFE844205B}" srcOrd="1" destOrd="0" presId="urn:microsoft.com/office/officeart/2005/8/layout/lProcess2"/>
    <dgm:cxn modelId="{4CE24257-8C26-4CC2-B725-3134769A6362}" type="presParOf" srcId="{1DDF08C0-B33A-4268-BB7B-5826C8DE2742}" destId="{99AB8380-5809-4148-8ACA-68BBE587B31E}" srcOrd="2" destOrd="0" presId="urn:microsoft.com/office/officeart/2005/8/layout/lProcess2"/>
    <dgm:cxn modelId="{3BCAB0DF-AEA7-4C22-B25C-AC39D4AFA773}" type="presParOf" srcId="{99AB8380-5809-4148-8ACA-68BBE587B31E}" destId="{19A170D3-F54B-4357-AD96-0104D6394DCE}" srcOrd="0" destOrd="0" presId="urn:microsoft.com/office/officeart/2005/8/layout/lProcess2"/>
    <dgm:cxn modelId="{37D22145-E2A2-4941-815D-6CCDAFF8CEEC}" type="presParOf" srcId="{19A170D3-F54B-4357-AD96-0104D6394DCE}" destId="{33B443FC-405F-4967-9C7C-0E1E48FEB636}" srcOrd="0" destOrd="0" presId="urn:microsoft.com/office/officeart/2005/8/layout/l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081570-1337-41BC-9A1A-180E76B20D21}">
      <dsp:nvSpPr>
        <dsp:cNvPr id="0" name=""/>
        <dsp:cNvSpPr/>
      </dsp:nvSpPr>
      <dsp:spPr>
        <a:xfrm>
          <a:off x="0" y="0"/>
          <a:ext cx="8511346"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16D98F1D-9A3F-4DF4-8CCD-23A94DC4AF3C}">
      <dsp:nvSpPr>
        <dsp:cNvPr id="0" name=""/>
        <dsp:cNvSpPr/>
      </dsp:nvSpPr>
      <dsp:spPr>
        <a:xfrm>
          <a:off x="0" y="0"/>
          <a:ext cx="8511346" cy="518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How organisations differ in terms of sector, structure, strategy, products and services, as well as customers and how this influences people management strategy.</a:t>
          </a:r>
        </a:p>
      </dsp:txBody>
      <dsp:txXfrm>
        <a:off x="0" y="0"/>
        <a:ext cx="8511346" cy="518053"/>
      </dsp:txXfrm>
    </dsp:sp>
    <dsp:sp modelId="{E11EE3EC-CED0-40DD-AEA7-B964E8A4DE06}">
      <dsp:nvSpPr>
        <dsp:cNvPr id="0" name=""/>
        <dsp:cNvSpPr/>
      </dsp:nvSpPr>
      <dsp:spPr>
        <a:xfrm>
          <a:off x="0" y="518054"/>
          <a:ext cx="8511346"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FBF88B7E-9E5B-4CC6-BE7F-3E31042D19D8}">
      <dsp:nvSpPr>
        <dsp:cNvPr id="0" name=""/>
        <dsp:cNvSpPr/>
      </dsp:nvSpPr>
      <dsp:spPr>
        <a:xfrm>
          <a:off x="0" y="518053"/>
          <a:ext cx="8511346" cy="518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dirty="0"/>
            <a:t>How external factors influence organisational and people management strategy.</a:t>
          </a:r>
        </a:p>
      </dsp:txBody>
      <dsp:txXfrm>
        <a:off x="0" y="518053"/>
        <a:ext cx="8511346" cy="518053"/>
      </dsp:txXfrm>
    </dsp:sp>
    <dsp:sp modelId="{7237C066-1D09-4837-B1E4-5914F6189A85}">
      <dsp:nvSpPr>
        <dsp:cNvPr id="0" name=""/>
        <dsp:cNvSpPr/>
      </dsp:nvSpPr>
      <dsp:spPr>
        <a:xfrm>
          <a:off x="0" y="1036108"/>
          <a:ext cx="8511346"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2C05F003-EE9F-48DE-A847-6CBFE84B09C4}">
      <dsp:nvSpPr>
        <dsp:cNvPr id="0" name=""/>
        <dsp:cNvSpPr/>
      </dsp:nvSpPr>
      <dsp:spPr>
        <a:xfrm>
          <a:off x="0" y="1036107"/>
          <a:ext cx="8511346" cy="518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dirty="0"/>
            <a:t>The Political, Economic, Social, Technological, Legal, Environmental and Ethical factors </a:t>
          </a:r>
          <a:r>
            <a:rPr lang="en-GB" sz="1300" kern="1200"/>
            <a:t>that can influence organisations.</a:t>
          </a:r>
          <a:endParaRPr lang="en-GB" sz="1300" kern="1200" dirty="0"/>
        </a:p>
      </dsp:txBody>
      <dsp:txXfrm>
        <a:off x="0" y="1036107"/>
        <a:ext cx="8511346" cy="518053"/>
      </dsp:txXfrm>
    </dsp:sp>
    <dsp:sp modelId="{69D9F090-5DF5-4FC2-8C55-84EF315BD162}">
      <dsp:nvSpPr>
        <dsp:cNvPr id="0" name=""/>
        <dsp:cNvSpPr/>
      </dsp:nvSpPr>
      <dsp:spPr>
        <a:xfrm>
          <a:off x="0" y="1554161"/>
          <a:ext cx="8511346"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C16CD7E8-0867-4E91-A6CE-4697C32DF225}">
      <dsp:nvSpPr>
        <dsp:cNvPr id="0" name=""/>
        <dsp:cNvSpPr/>
      </dsp:nvSpPr>
      <dsp:spPr>
        <a:xfrm>
          <a:off x="0" y="1554162"/>
          <a:ext cx="8511346" cy="518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dirty="0"/>
            <a:t>Different approaches to formulating people plans and strategy and how people management strategy relates to organisational strategy.</a:t>
          </a:r>
        </a:p>
      </dsp:txBody>
      <dsp:txXfrm>
        <a:off x="0" y="1554162"/>
        <a:ext cx="8511346" cy="518053"/>
      </dsp:txXfrm>
    </dsp:sp>
    <dsp:sp modelId="{08F8211A-1C0D-4A64-B583-6E587C7DA494}">
      <dsp:nvSpPr>
        <dsp:cNvPr id="0" name=""/>
        <dsp:cNvSpPr/>
      </dsp:nvSpPr>
      <dsp:spPr>
        <a:xfrm>
          <a:off x="0" y="2072216"/>
          <a:ext cx="8511346"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E5BA8895-1FDE-40BF-BDD3-10DD2E1D8021}">
      <dsp:nvSpPr>
        <dsp:cNvPr id="0" name=""/>
        <dsp:cNvSpPr/>
      </dsp:nvSpPr>
      <dsp:spPr>
        <a:xfrm>
          <a:off x="0" y="2072215"/>
          <a:ext cx="8511346" cy="518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dirty="0"/>
            <a:t>What good people practice looks like in a range of organisations.</a:t>
          </a:r>
        </a:p>
      </dsp:txBody>
      <dsp:txXfrm>
        <a:off x="0" y="2072215"/>
        <a:ext cx="8511346" cy="518053"/>
      </dsp:txXfrm>
    </dsp:sp>
    <dsp:sp modelId="{EFC66943-B4E5-4CFE-BAFD-8829B07E4E77}">
      <dsp:nvSpPr>
        <dsp:cNvPr id="0" name=""/>
        <dsp:cNvSpPr/>
      </dsp:nvSpPr>
      <dsp:spPr>
        <a:xfrm>
          <a:off x="0" y="2590270"/>
          <a:ext cx="8511346"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9830378A-6E10-4502-B8F1-586518B368AE}">
      <dsp:nvSpPr>
        <dsp:cNvPr id="0" name=""/>
        <dsp:cNvSpPr/>
      </dsp:nvSpPr>
      <dsp:spPr>
        <a:xfrm>
          <a:off x="0" y="2590269"/>
          <a:ext cx="8511346" cy="518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dirty="0"/>
            <a:t>How to critically evaluate your organisation’s performance data to inform strategy.</a:t>
          </a:r>
        </a:p>
      </dsp:txBody>
      <dsp:txXfrm>
        <a:off x="0" y="2590269"/>
        <a:ext cx="8511346" cy="518053"/>
      </dsp:txXfrm>
    </dsp:sp>
    <dsp:sp modelId="{1AEEB260-3A26-4A4A-BABA-6F5240CC533C}">
      <dsp:nvSpPr>
        <dsp:cNvPr id="0" name=""/>
        <dsp:cNvSpPr/>
      </dsp:nvSpPr>
      <dsp:spPr>
        <a:xfrm>
          <a:off x="0" y="3108323"/>
          <a:ext cx="8511346"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A24783C6-AC59-465D-83D4-107583CF6E09}">
      <dsp:nvSpPr>
        <dsp:cNvPr id="0" name=""/>
        <dsp:cNvSpPr/>
      </dsp:nvSpPr>
      <dsp:spPr>
        <a:xfrm>
          <a:off x="0" y="3108324"/>
          <a:ext cx="8511346" cy="518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dirty="0"/>
            <a:t>The role and purpose of ethics and governance in organisations.</a:t>
          </a:r>
        </a:p>
      </dsp:txBody>
      <dsp:txXfrm>
        <a:off x="0" y="3108324"/>
        <a:ext cx="8511346" cy="518053"/>
      </dsp:txXfrm>
    </dsp:sp>
    <dsp:sp modelId="{1F477E63-841D-4B39-A090-F6C78E2E6F98}">
      <dsp:nvSpPr>
        <dsp:cNvPr id="0" name=""/>
        <dsp:cNvSpPr/>
      </dsp:nvSpPr>
      <dsp:spPr>
        <a:xfrm>
          <a:off x="0" y="3626378"/>
          <a:ext cx="8511346"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C7464F9E-EB8B-4DF0-8600-279B000CB37D}">
      <dsp:nvSpPr>
        <dsp:cNvPr id="0" name=""/>
        <dsp:cNvSpPr/>
      </dsp:nvSpPr>
      <dsp:spPr>
        <a:xfrm>
          <a:off x="0" y="3626378"/>
          <a:ext cx="8511346" cy="518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dirty="0"/>
            <a:t>How your organisation impacts society.</a:t>
          </a:r>
        </a:p>
      </dsp:txBody>
      <dsp:txXfrm>
        <a:off x="0" y="3626378"/>
        <a:ext cx="8511346" cy="51805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17942F-F9F8-4DEE-9972-AB044CBB5B52}">
      <dsp:nvSpPr>
        <dsp:cNvPr id="0" name=""/>
        <dsp:cNvSpPr/>
      </dsp:nvSpPr>
      <dsp:spPr>
        <a:xfrm>
          <a:off x="4040" y="0"/>
          <a:ext cx="1417684" cy="469452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0" i="0" kern="1200" dirty="0">
              <a:solidFill>
                <a:schemeClr val="tx2"/>
              </a:solidFill>
              <a:effectLst/>
              <a:latin typeface="Arial" panose="020B0604020202020204" pitchFamily="34" charset="0"/>
              <a:cs typeface="Arial" panose="020B0604020202020204" pitchFamily="34" charset="0"/>
            </a:rPr>
            <a:t>How did you turn to people data for a solution?</a:t>
          </a:r>
          <a:endParaRPr lang="en-GB" sz="1800" b="0" kern="1200" dirty="0">
            <a:solidFill>
              <a:schemeClr val="tx2"/>
            </a:solidFill>
            <a:latin typeface="Arial" panose="020B0604020202020204" pitchFamily="34" charset="0"/>
            <a:cs typeface="Arial" panose="020B0604020202020204" pitchFamily="34" charset="0"/>
          </a:endParaRPr>
        </a:p>
      </dsp:txBody>
      <dsp:txXfrm>
        <a:off x="4040" y="0"/>
        <a:ext cx="1417684" cy="1408356"/>
      </dsp:txXfrm>
    </dsp:sp>
    <dsp:sp modelId="{12EB9A79-2FBF-4AA0-9D02-AD6FA26594B8}">
      <dsp:nvSpPr>
        <dsp:cNvPr id="0" name=""/>
        <dsp:cNvSpPr/>
      </dsp:nvSpPr>
      <dsp:spPr>
        <a:xfrm>
          <a:off x="145808" y="1408356"/>
          <a:ext cx="1134147" cy="3051438"/>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0955" rIns="27940" bIns="20955" numCol="1" spcCol="1270" anchor="ctr" anchorCtr="0">
          <a:noAutofit/>
        </a:bodyPr>
        <a:lstStyle/>
        <a:p>
          <a:pPr marL="0" lvl="0" indent="0" algn="ctr" defTabSz="466725">
            <a:lnSpc>
              <a:spcPct val="90000"/>
            </a:lnSpc>
            <a:spcBef>
              <a:spcPct val="0"/>
            </a:spcBef>
            <a:spcAft>
              <a:spcPct val="35000"/>
            </a:spcAft>
            <a:buNone/>
          </a:pPr>
          <a:r>
            <a:rPr lang="en-GB" sz="1050" b="0" i="0" kern="1200" dirty="0">
              <a:solidFill>
                <a:schemeClr val="bg1"/>
              </a:solidFill>
              <a:effectLst/>
              <a:latin typeface="Arial" panose="020B0604020202020204" pitchFamily="34" charset="0"/>
              <a:cs typeface="Arial" panose="020B0604020202020204" pitchFamily="34" charset="0"/>
            </a:rPr>
            <a:t>The FT is fortunate to have a strong global brand and high staff retention rate – we tend to focus on questions around how we make our staff happy and improve productivity.</a:t>
          </a:r>
          <a:endParaRPr lang="en-GB" sz="1050" b="0" kern="1200" dirty="0">
            <a:solidFill>
              <a:schemeClr val="bg1"/>
            </a:solidFill>
            <a:latin typeface="Arial" panose="020B0604020202020204" pitchFamily="34" charset="0"/>
            <a:cs typeface="Arial" panose="020B0604020202020204" pitchFamily="34" charset="0"/>
          </a:endParaRPr>
        </a:p>
      </dsp:txBody>
      <dsp:txXfrm>
        <a:off x="179026" y="1441574"/>
        <a:ext cx="1067711" cy="2985002"/>
      </dsp:txXfrm>
    </dsp:sp>
    <dsp:sp modelId="{A7711012-F120-4C53-911E-1AF871D41598}">
      <dsp:nvSpPr>
        <dsp:cNvPr id="0" name=""/>
        <dsp:cNvSpPr/>
      </dsp:nvSpPr>
      <dsp:spPr>
        <a:xfrm>
          <a:off x="1528051" y="0"/>
          <a:ext cx="1417684" cy="469452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0" i="0" kern="1200" dirty="0">
              <a:solidFill>
                <a:schemeClr val="tx2"/>
              </a:solidFill>
              <a:effectLst/>
              <a:latin typeface="Arial" panose="020B0604020202020204" pitchFamily="34" charset="0"/>
              <a:cs typeface="Arial" panose="020B0604020202020204" pitchFamily="34" charset="0"/>
            </a:rPr>
            <a:t>How did you collect and analyse the data?</a:t>
          </a:r>
          <a:endParaRPr lang="en-GB" sz="1800" b="0" kern="1200" dirty="0">
            <a:solidFill>
              <a:schemeClr val="tx2"/>
            </a:solidFill>
            <a:latin typeface="Arial" panose="020B0604020202020204" pitchFamily="34" charset="0"/>
            <a:cs typeface="Arial" panose="020B0604020202020204" pitchFamily="34" charset="0"/>
          </a:endParaRPr>
        </a:p>
      </dsp:txBody>
      <dsp:txXfrm>
        <a:off x="1528051" y="0"/>
        <a:ext cx="1417684" cy="1408356"/>
      </dsp:txXfrm>
    </dsp:sp>
    <dsp:sp modelId="{270268F3-7121-424B-83B1-CECB561AFCB5}">
      <dsp:nvSpPr>
        <dsp:cNvPr id="0" name=""/>
        <dsp:cNvSpPr/>
      </dsp:nvSpPr>
      <dsp:spPr>
        <a:xfrm>
          <a:off x="1669819" y="1408356"/>
          <a:ext cx="1134147" cy="3051438"/>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15240" rIns="20320" bIns="15240" numCol="1" spcCol="1270" anchor="ctr" anchorCtr="0">
          <a:noAutofit/>
        </a:bodyPr>
        <a:lstStyle/>
        <a:p>
          <a:pPr marL="0" lvl="0" indent="0" algn="ctr" defTabSz="355600">
            <a:lnSpc>
              <a:spcPct val="90000"/>
            </a:lnSpc>
            <a:spcBef>
              <a:spcPct val="0"/>
            </a:spcBef>
            <a:spcAft>
              <a:spcPct val="35000"/>
            </a:spcAft>
            <a:buNone/>
          </a:pPr>
          <a:r>
            <a:rPr lang="en-GB" sz="800" b="0" i="0" kern="1200" dirty="0">
              <a:solidFill>
                <a:schemeClr val="bg1"/>
              </a:solidFill>
              <a:effectLst/>
              <a:latin typeface="Arial" panose="020B0604020202020204" pitchFamily="34" charset="0"/>
              <a:cs typeface="Arial" panose="020B0604020202020204" pitchFamily="34" charset="0"/>
            </a:rPr>
            <a:t>We turn to our quarterly staff engagement survey for answers. These surveys are designed to measure the drivers of staff engagement such as belonging, equality, growth, reward and recognition. The quantitative data are simply weighted and aggregated scores are measured against a benchmark. </a:t>
          </a:r>
          <a:endParaRPr lang="en-GB" sz="700" b="0" kern="1200" dirty="0">
            <a:solidFill>
              <a:schemeClr val="bg1"/>
            </a:solidFill>
            <a:latin typeface="Arial" panose="020B0604020202020204" pitchFamily="34" charset="0"/>
            <a:cs typeface="Arial" panose="020B0604020202020204" pitchFamily="34" charset="0"/>
          </a:endParaRPr>
        </a:p>
      </dsp:txBody>
      <dsp:txXfrm>
        <a:off x="1703037" y="1441574"/>
        <a:ext cx="1067711" cy="2985002"/>
      </dsp:txXfrm>
    </dsp:sp>
    <dsp:sp modelId="{060663C5-B68F-4574-B45E-9F837E656D9F}">
      <dsp:nvSpPr>
        <dsp:cNvPr id="0" name=""/>
        <dsp:cNvSpPr/>
      </dsp:nvSpPr>
      <dsp:spPr>
        <a:xfrm>
          <a:off x="3052062" y="0"/>
          <a:ext cx="1417684" cy="469452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0" i="0" kern="1200" dirty="0">
              <a:solidFill>
                <a:schemeClr val="tx2"/>
              </a:solidFill>
              <a:effectLst/>
              <a:latin typeface="Arial" panose="020B0604020202020204" pitchFamily="34" charset="0"/>
              <a:cs typeface="Arial" panose="020B0604020202020204" pitchFamily="34" charset="0"/>
            </a:rPr>
            <a:t>What did this exercise uncover?</a:t>
          </a:r>
          <a:br>
            <a:rPr lang="en-GB" sz="1800" b="0" i="0" kern="1200" dirty="0">
              <a:solidFill>
                <a:schemeClr val="bg1"/>
              </a:solidFill>
              <a:effectLst/>
              <a:latin typeface="Arial" panose="020B0604020202020204" pitchFamily="34" charset="0"/>
              <a:cs typeface="Arial" panose="020B0604020202020204" pitchFamily="34" charset="0"/>
            </a:rPr>
          </a:br>
          <a:endParaRPr lang="en-GB" sz="1800" b="0" kern="1200" dirty="0">
            <a:solidFill>
              <a:schemeClr val="bg1"/>
            </a:solidFill>
            <a:latin typeface="Arial" panose="020B0604020202020204" pitchFamily="34" charset="0"/>
            <a:cs typeface="Arial" panose="020B0604020202020204" pitchFamily="34" charset="0"/>
          </a:endParaRPr>
        </a:p>
      </dsp:txBody>
      <dsp:txXfrm>
        <a:off x="3052062" y="0"/>
        <a:ext cx="1417684" cy="1408356"/>
      </dsp:txXfrm>
    </dsp:sp>
    <dsp:sp modelId="{45F5DC00-BCB8-466E-8553-C95F60D9D69D}">
      <dsp:nvSpPr>
        <dsp:cNvPr id="0" name=""/>
        <dsp:cNvSpPr/>
      </dsp:nvSpPr>
      <dsp:spPr>
        <a:xfrm>
          <a:off x="3193830" y="1408356"/>
          <a:ext cx="1134147" cy="3051438"/>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19050" rIns="25400" bIns="19050" numCol="1" spcCol="1270" anchor="ctr" anchorCtr="0">
          <a:noAutofit/>
        </a:bodyPr>
        <a:lstStyle/>
        <a:p>
          <a:pPr marL="0" lvl="0" indent="0" algn="ctr" defTabSz="444500">
            <a:lnSpc>
              <a:spcPct val="90000"/>
            </a:lnSpc>
            <a:spcBef>
              <a:spcPct val="0"/>
            </a:spcBef>
            <a:spcAft>
              <a:spcPct val="35000"/>
            </a:spcAft>
            <a:buNone/>
          </a:pPr>
          <a:r>
            <a:rPr lang="en-GB" sz="1000" b="0" i="0" kern="1200" dirty="0">
              <a:solidFill>
                <a:schemeClr val="bg1"/>
              </a:solidFill>
              <a:effectLst/>
              <a:latin typeface="Arial" panose="020B0604020202020204" pitchFamily="34" charset="0"/>
              <a:cs typeface="Arial" panose="020B0604020202020204" pitchFamily="34" charset="0"/>
            </a:rPr>
            <a:t>Over the last four years of running the survey, we found that career growth was one of the areas that we could improve on. Career growth here is determined by answers to questions around career paths. We understand that this is a pain point shared with other companies because the benchmark scores tend to be the lowest for career growth.</a:t>
          </a:r>
          <a:endParaRPr lang="en-GB" sz="1000" b="0" kern="1200" dirty="0">
            <a:solidFill>
              <a:schemeClr val="bg1"/>
            </a:solidFill>
            <a:latin typeface="Arial" panose="020B0604020202020204" pitchFamily="34" charset="0"/>
            <a:cs typeface="Arial" panose="020B0604020202020204" pitchFamily="34" charset="0"/>
          </a:endParaRPr>
        </a:p>
      </dsp:txBody>
      <dsp:txXfrm>
        <a:off x="3227048" y="1441574"/>
        <a:ext cx="1067711" cy="2985002"/>
      </dsp:txXfrm>
    </dsp:sp>
    <dsp:sp modelId="{330D2DAE-3F1C-4C7F-8E9E-CEDEF802934D}">
      <dsp:nvSpPr>
        <dsp:cNvPr id="0" name=""/>
        <dsp:cNvSpPr/>
      </dsp:nvSpPr>
      <dsp:spPr>
        <a:xfrm>
          <a:off x="4576073" y="0"/>
          <a:ext cx="1417684" cy="469452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0" i="0" kern="1200" dirty="0">
              <a:solidFill>
                <a:schemeClr val="tx2"/>
              </a:solidFill>
              <a:latin typeface="Arial" panose="020B0604020202020204" pitchFamily="34" charset="0"/>
              <a:cs typeface="Arial" panose="020B0604020202020204" pitchFamily="34" charset="0"/>
            </a:rPr>
            <a:t>What action did you take?</a:t>
          </a:r>
          <a:endParaRPr lang="en-GB" sz="1800" b="0" kern="1200" dirty="0">
            <a:solidFill>
              <a:schemeClr val="tx2"/>
            </a:solidFill>
            <a:latin typeface="Arial" panose="020B0604020202020204" pitchFamily="34" charset="0"/>
            <a:cs typeface="Arial" panose="020B0604020202020204" pitchFamily="34" charset="0"/>
          </a:endParaRPr>
        </a:p>
      </dsp:txBody>
      <dsp:txXfrm>
        <a:off x="4576073" y="0"/>
        <a:ext cx="1417684" cy="1408356"/>
      </dsp:txXfrm>
    </dsp:sp>
    <dsp:sp modelId="{BB8AF887-CDA0-4D71-9AFD-CF41D168EBCC}">
      <dsp:nvSpPr>
        <dsp:cNvPr id="0" name=""/>
        <dsp:cNvSpPr/>
      </dsp:nvSpPr>
      <dsp:spPr>
        <a:xfrm>
          <a:off x="4717841" y="1408356"/>
          <a:ext cx="1134147" cy="3051438"/>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19050" rIns="25400" bIns="19050" numCol="1" spcCol="1270" anchor="ctr" anchorCtr="0">
          <a:noAutofit/>
        </a:bodyPr>
        <a:lstStyle/>
        <a:p>
          <a:pPr marL="0" lvl="0" indent="0" algn="ctr" defTabSz="444500">
            <a:lnSpc>
              <a:spcPct val="90000"/>
            </a:lnSpc>
            <a:spcBef>
              <a:spcPct val="0"/>
            </a:spcBef>
            <a:spcAft>
              <a:spcPct val="35000"/>
            </a:spcAft>
            <a:buNone/>
          </a:pPr>
          <a:br>
            <a:rPr lang="en-GB" sz="1000" b="0" kern="1200" dirty="0">
              <a:solidFill>
                <a:schemeClr val="bg1"/>
              </a:solidFill>
              <a:latin typeface="Arial" panose="020B0604020202020204" pitchFamily="34" charset="0"/>
              <a:cs typeface="Arial" panose="020B0604020202020204" pitchFamily="34" charset="0"/>
            </a:rPr>
          </a:br>
          <a:r>
            <a:rPr lang="en-GB" sz="1000" b="0" i="0" kern="1200" dirty="0">
              <a:solidFill>
                <a:schemeClr val="bg1"/>
              </a:solidFill>
              <a:latin typeface="Arial" panose="020B0604020202020204" pitchFamily="34" charset="0"/>
              <a:cs typeface="Arial" panose="020B0604020202020204" pitchFamily="34" charset="0"/>
            </a:rPr>
            <a:t>The FT worked hard to implement initiatives like cross-functional training opportunities such as secondments, introducing job structures aimed at providing career path options, and developing skills and competency frameworks.</a:t>
          </a:r>
          <a:endParaRPr lang="en-GB" sz="1000" b="0" kern="1200" dirty="0">
            <a:solidFill>
              <a:schemeClr val="bg1"/>
            </a:solidFill>
            <a:latin typeface="Arial" panose="020B0604020202020204" pitchFamily="34" charset="0"/>
            <a:cs typeface="Arial" panose="020B0604020202020204" pitchFamily="34" charset="0"/>
          </a:endParaRPr>
        </a:p>
      </dsp:txBody>
      <dsp:txXfrm>
        <a:off x="4751059" y="1441574"/>
        <a:ext cx="1067711" cy="2985002"/>
      </dsp:txXfrm>
    </dsp:sp>
    <dsp:sp modelId="{202E6F09-130D-4990-96BA-E194286913DC}">
      <dsp:nvSpPr>
        <dsp:cNvPr id="0" name=""/>
        <dsp:cNvSpPr/>
      </dsp:nvSpPr>
      <dsp:spPr>
        <a:xfrm>
          <a:off x="6100084" y="0"/>
          <a:ext cx="1417684" cy="469452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0" i="0" kern="1200" dirty="0">
              <a:solidFill>
                <a:schemeClr val="tx2"/>
              </a:solidFill>
              <a:effectLst/>
              <a:latin typeface="Arial" panose="020B0604020202020204" pitchFamily="34" charset="0"/>
              <a:cs typeface="Arial" panose="020B0604020202020204" pitchFamily="34" charset="0"/>
            </a:rPr>
            <a:t>What were the outcomes and lessons learnt?</a:t>
          </a:r>
          <a:endParaRPr lang="en-GB" sz="1800" b="0" kern="1200" dirty="0">
            <a:solidFill>
              <a:schemeClr val="tx2"/>
            </a:solidFill>
            <a:latin typeface="Arial" panose="020B0604020202020204" pitchFamily="34" charset="0"/>
            <a:cs typeface="Arial" panose="020B0604020202020204" pitchFamily="34" charset="0"/>
          </a:endParaRPr>
        </a:p>
      </dsp:txBody>
      <dsp:txXfrm>
        <a:off x="6100084" y="0"/>
        <a:ext cx="1417684" cy="1408356"/>
      </dsp:txXfrm>
    </dsp:sp>
    <dsp:sp modelId="{33B443FC-405F-4967-9C7C-0E1E48FEB636}">
      <dsp:nvSpPr>
        <dsp:cNvPr id="0" name=""/>
        <dsp:cNvSpPr/>
      </dsp:nvSpPr>
      <dsp:spPr>
        <a:xfrm>
          <a:off x="6241852" y="1408356"/>
          <a:ext cx="1134147" cy="3051438"/>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19050" rIns="25400" bIns="19050" numCol="1" spcCol="1270" anchor="ctr" anchorCtr="0">
          <a:noAutofit/>
        </a:bodyPr>
        <a:lstStyle/>
        <a:p>
          <a:pPr marL="0" lvl="0" indent="0" algn="ctr" defTabSz="444500">
            <a:lnSpc>
              <a:spcPct val="90000"/>
            </a:lnSpc>
            <a:spcBef>
              <a:spcPct val="0"/>
            </a:spcBef>
            <a:spcAft>
              <a:spcPct val="35000"/>
            </a:spcAft>
            <a:buNone/>
          </a:pPr>
          <a:r>
            <a:rPr lang="en-GB" sz="1000" b="0" i="0" kern="1200" dirty="0">
              <a:solidFill>
                <a:schemeClr val="bg1"/>
              </a:solidFill>
              <a:effectLst/>
              <a:latin typeface="Arial" panose="020B0604020202020204" pitchFamily="34" charset="0"/>
              <a:cs typeface="Arial" panose="020B0604020202020204" pitchFamily="34" charset="0"/>
            </a:rPr>
            <a:t>These initiatives have been well received by our staff. Our engagement scores have improved year on year by almost 5% against the benchmark. We also achieved the highest ever career growth score over the past four years.</a:t>
          </a:r>
          <a:endParaRPr lang="en-GB" sz="1000" b="0" kern="1200" dirty="0">
            <a:solidFill>
              <a:schemeClr val="bg1"/>
            </a:solidFill>
            <a:latin typeface="Arial" panose="020B0604020202020204" pitchFamily="34" charset="0"/>
            <a:cs typeface="Arial" panose="020B0604020202020204" pitchFamily="34" charset="0"/>
          </a:endParaRPr>
        </a:p>
      </dsp:txBody>
      <dsp:txXfrm>
        <a:off x="6275070" y="1441574"/>
        <a:ext cx="1067711" cy="2985002"/>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lProcess2">
  <dgm:title val=""/>
  <dgm:desc val=""/>
  <dgm:catLst>
    <dgm:cat type="list" pri="10000"/>
    <dgm:cat type="relationship" pri="13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useDef="1">
    <dgm:dataModel>
      <dgm:ptLst/>
      <dgm:bg/>
      <dgm:whole/>
    </dgm:dataModel>
  </dgm:styleData>
  <dgm:clrData useDef="1">
    <dgm:dataModel>
      <dgm:ptLst/>
      <dgm:bg/>
      <dgm:whole/>
    </dgm:dataModel>
  </dgm:clrData>
  <dgm:layoutNode name="theList">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forName="aSpace" refType="w" fact="0.075"/>
      <dgm:constr type="h" for="des" forName="aSpace2" refType="h" fact="0.1"/>
      <dgm:constr type="primFontSz" for="des" forName="textNode" op="equ"/>
      <dgm:constr type="primFontSz" for="des" forName="childNode" op="equ"/>
    </dgm:constrLst>
    <dgm:ruleLst/>
    <dgm:forEach name="aNodeForEach" axis="ch" ptType="node">
      <dgm:layoutNode name="compNode">
        <dgm:alg type="composite"/>
        <dgm:shape xmlns:r="http://schemas.openxmlformats.org/officeDocument/2006/relationships" r:blip="">
          <dgm:adjLst/>
        </dgm:shape>
        <dgm:presOf/>
        <dgm:constrLst>
          <dgm:constr type="w" for="ch" forName="aNode" refType="w"/>
          <dgm:constr type="h" for="ch" forName="aNode" refType="h"/>
          <dgm:constr type="w" for="ch" forName="textNode" refType="w"/>
          <dgm:constr type="h" for="ch" forName="textNode" refType="h" fact="0.3"/>
          <dgm:constr type="ctrX" for="ch" forName="textNode" refType="w" fact="0.5"/>
          <dgm:constr type="w" for="ch" forName="compChildNode" refType="w" fact="0.8"/>
          <dgm:constr type="h" for="ch" forName="compChildNode" refType="h" fact="0.65"/>
          <dgm:constr type="t" for="ch" forName="compChildNode" refType="h" fact="0.3"/>
          <dgm:constr type="ctrX" for="ch" forName="compChildNode" refType="w" fact="0.5"/>
        </dgm:constrLst>
        <dgm:ruleLst/>
        <dgm:layoutNode name="aNode" styleLbl="bgShp">
          <dgm:alg type="sp"/>
          <dgm:shape xmlns:r="http://schemas.openxmlformats.org/officeDocument/2006/relationships" type="roundRect" r:blip="">
            <dgm:adjLst>
              <dgm:adj idx="1" val="0.1"/>
            </dgm:adjLst>
          </dgm:shape>
          <dgm:presOf axis="self"/>
          <dgm:constrLst/>
          <dgm:ruleLst/>
        </dgm:layoutNode>
        <dgm:layoutNode name="textNode" styleLbl="bgShp">
          <dgm:alg type="tx"/>
          <dgm:shape xmlns:r="http://schemas.openxmlformats.org/officeDocument/2006/relationships" type="rect" r:blip="" hideGeom="1">
            <dgm:adjLst>
              <dgm:adj idx="1" val="0.1"/>
            </dgm:adjLst>
          </dgm:shape>
          <dgm:presOf axis="self"/>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ompChildNode">
          <dgm:alg type="composite"/>
          <dgm:shape xmlns:r="http://schemas.openxmlformats.org/officeDocument/2006/relationships" r:blip="">
            <dgm:adjLst/>
          </dgm:shape>
          <dgm:presOf/>
          <dgm:constrLst>
            <dgm:constr type="w" for="des" forName="childNode" refType="w"/>
            <dgm:constr type="h" for="des" forName="childNode" refType="h"/>
          </dgm:constrLst>
          <dgm:ruleLst/>
          <dgm:layoutNode name="theInnerList">
            <dgm:alg type="lin">
              <dgm:param type="linDir" val="fromT"/>
            </dgm:alg>
            <dgm:shape xmlns:r="http://schemas.openxmlformats.org/officeDocument/2006/relationships" r:blip="">
              <dgm:adjLst/>
            </dgm:shape>
            <dgm:presOf/>
            <dgm:constrLst/>
            <dgm:ruleLst/>
            <dgm:forEach name="childNodeForEach" axis="ch" ptType="node">
              <dgm:layoutNode name="child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tMarg" refType="primFontSz" fact="0.15"/>
                  <dgm:constr type="bMarg" refType="primFontSz" fact="0.15"/>
                  <dgm:constr type="lMarg" refType="primFontSz" fact="0.2"/>
                  <dgm:constr type="rMarg" refType="primFontSz" fact="0.2"/>
                </dgm:constrLst>
                <dgm:ruleLst>
                  <dgm:rule type="primFontSz" val="5" fact="NaN" max="NaN"/>
                </dgm:ruleLst>
              </dgm:layoutNode>
              <dgm:choose name="Name3">
                <dgm:if name="Name4" axis="self" ptType="node" func="revPos" op="equ" val="1"/>
                <dgm:else name="Name5">
                  <dgm:layoutNode name="aSpace2">
                    <dgm:alg type="sp"/>
                    <dgm:shape xmlns:r="http://schemas.openxmlformats.org/officeDocument/2006/relationships" r:blip="">
                      <dgm:adjLst/>
                    </dgm:shape>
                    <dgm:presOf/>
                    <dgm:constrLst/>
                    <dgm:ruleLst/>
                  </dgm:layoutNode>
                </dgm:else>
              </dgm:choose>
            </dgm:forEach>
          </dgm:layoutNode>
        </dgm:layoutNode>
      </dgm:layoutNode>
      <dgm:choose name="Name6">
        <dgm:if name="Name7" axis="self" ptType="node" func="revPos" op="equ" val="1"/>
        <dgm:else name="Name8">
          <dgm:layoutNode name="aSpace">
            <dgm:alg type="sp"/>
            <dgm:shape xmlns:r="http://schemas.openxmlformats.org/officeDocument/2006/relationships" r:blip="">
              <dgm:adjLst/>
            </dgm:shape>
            <dgm:presOf/>
            <dgm:constrLst/>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91440" tIns="45720" rIns="91440" bIns="45720" rtlCol="0"/>
          <a:lstStyle>
            <a:lvl1pPr algn="r">
              <a:defRPr sz="1200"/>
            </a:lvl1pPr>
          </a:lstStyle>
          <a:p>
            <a:fld id="{96D292DE-8B7A-4254-AA83-74C1F4DD4AF0}" type="datetimeFigureOut">
              <a:rPr lang="en-GB" smtClean="0"/>
              <a:t>04/11/2025</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E327FFB3-AFAE-48C5-B013-288363B2437E}" type="datetimeFigureOut">
              <a:rPr lang="en-GB" smtClean="0"/>
              <a:t>04/11/2025</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15E43DBC-073C-4AB9-9B7E-763DDAD352F9}" type="slidenum">
              <a:rPr lang="en-GB" smtClean="0"/>
              <a:t>‹#›</a:t>
            </a:fld>
            <a:endParaRPr lang="en-GB"/>
          </a:p>
        </p:txBody>
      </p:sp>
    </p:spTree>
    <p:extLst>
      <p:ext uri="{BB962C8B-B14F-4D97-AF65-F5344CB8AC3E}">
        <p14:creationId xmlns:p14="http://schemas.microsoft.com/office/powerpoint/2010/main" val="25905807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theguardian.com/technology/2014/jun/05/ebay-search-ads-no-benefit-google-brands-berkeley-chicago"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5E43DBC-073C-4AB9-9B7E-763DDAD352F9}" type="slidenum">
              <a:rPr lang="en-GB" smtClean="0"/>
              <a:t>1</a:t>
            </a:fld>
            <a:endParaRPr lang="en-GB"/>
          </a:p>
        </p:txBody>
      </p:sp>
    </p:spTree>
    <p:extLst>
      <p:ext uri="{BB962C8B-B14F-4D97-AF65-F5344CB8AC3E}">
        <p14:creationId xmlns:p14="http://schemas.microsoft.com/office/powerpoint/2010/main" val="13383783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87202277-5BEF-6D8D-2F75-8BDC30829984}"/>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8F96C6B-2ECC-4717-B2E6-224DAE06812C}" type="slidenum">
              <a:rPr lang="en-GB" altLang="en-US"/>
              <a:pPr/>
              <a:t>4</a:t>
            </a:fld>
            <a:endParaRPr lang="en-GB" altLang="en-US"/>
          </a:p>
        </p:txBody>
      </p:sp>
      <p:sp>
        <p:nvSpPr>
          <p:cNvPr id="8195" name="Rectangle 2">
            <a:extLst>
              <a:ext uri="{FF2B5EF4-FFF2-40B4-BE49-F238E27FC236}">
                <a16:creationId xmlns:a16="http://schemas.microsoft.com/office/drawing/2014/main" id="{F4B60170-2CE4-3A8E-67DA-62C6B42A2900}"/>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FDC4C7F1-AF6C-1CD1-6BB2-9F1885B9C0CD}"/>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GB" altLang="en-US" sz="1600"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B7D4B2BE-AD57-CA43-CE7C-BE6A842B6B7B}"/>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930F0EE-AF09-404A-AA08-C0E5A1A8185F}" type="slidenum">
              <a:rPr lang="en-GB" altLang="en-US"/>
              <a:pPr/>
              <a:t>5</a:t>
            </a:fld>
            <a:endParaRPr lang="en-GB" altLang="en-US"/>
          </a:p>
        </p:txBody>
      </p:sp>
      <p:sp>
        <p:nvSpPr>
          <p:cNvPr id="10243" name="Rectangle 2">
            <a:extLst>
              <a:ext uri="{FF2B5EF4-FFF2-40B4-BE49-F238E27FC236}">
                <a16:creationId xmlns:a16="http://schemas.microsoft.com/office/drawing/2014/main" id="{7382DEE0-F16E-4A93-547B-B7B662762636}"/>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ED064E59-AC90-60F3-2391-3159F4BAAB1B}"/>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228600" indent="-228600" eaLnBrk="1" hangingPunct="1">
              <a:buFontTx/>
              <a:buChar char="•"/>
            </a:pPr>
            <a:endParaRPr lang="en-GB" altLang="en-US" sz="1400"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59AB51BE-C195-7870-DA50-4BE73339436B}"/>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AF6D2FA-4FA0-474A-B77C-D7D308B0C677}" type="slidenum">
              <a:rPr lang="en-GB" altLang="en-US"/>
              <a:pPr/>
              <a:t>6</a:t>
            </a:fld>
            <a:endParaRPr lang="en-GB" altLang="en-US"/>
          </a:p>
        </p:txBody>
      </p:sp>
      <p:sp>
        <p:nvSpPr>
          <p:cNvPr id="12291" name="Rectangle 2">
            <a:extLst>
              <a:ext uri="{FF2B5EF4-FFF2-40B4-BE49-F238E27FC236}">
                <a16:creationId xmlns:a16="http://schemas.microsoft.com/office/drawing/2014/main" id="{D224424C-0398-1B69-CE84-44552C68ED14}"/>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D03B4E79-1A17-8816-0F30-2418528CF4FF}"/>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buFontTx/>
              <a:buChar char="•"/>
            </a:pPr>
            <a:endParaRPr lang="en-GB" altLang="en-US" sz="1600"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82828"/>
                </a:solidFill>
                <a:effectLst/>
                <a:latin typeface="Tiempos Text"/>
              </a:rPr>
              <a:t>In 2013, eBay was spending roughly $50 million dollars per year advertising on search engines. An analysis from consultants had shown that in areas where more advertisements were shown, sales were higher. However, economists Tom Blake, Chris </a:t>
            </a:r>
            <a:r>
              <a:rPr lang="en-GB" b="0" i="0" dirty="0" err="1">
                <a:solidFill>
                  <a:srgbClr val="282828"/>
                </a:solidFill>
                <a:effectLst/>
                <a:latin typeface="Tiempos Text"/>
              </a:rPr>
              <a:t>Nosko</a:t>
            </a:r>
            <a:r>
              <a:rPr lang="en-GB" b="0" i="0" dirty="0">
                <a:solidFill>
                  <a:srgbClr val="282828"/>
                </a:solidFill>
                <a:effectLst/>
                <a:latin typeface="Tiempos Text"/>
              </a:rPr>
              <a:t>, and Steve </a:t>
            </a:r>
            <a:r>
              <a:rPr lang="en-GB" b="0" i="0" dirty="0" err="1">
                <a:solidFill>
                  <a:srgbClr val="282828"/>
                </a:solidFill>
                <a:effectLst/>
                <a:latin typeface="Tiempos Text"/>
              </a:rPr>
              <a:t>Tadelis</a:t>
            </a:r>
            <a:r>
              <a:rPr lang="en-GB" b="0" i="0" dirty="0">
                <a:solidFill>
                  <a:srgbClr val="282828"/>
                </a:solidFill>
                <a:effectLst/>
                <a:latin typeface="Tiempos Text"/>
              </a:rPr>
              <a:t> pushed the company to think more critically about the causal claim. They </a:t>
            </a:r>
            <a:r>
              <a:rPr lang="en-GB" b="0" i="0" dirty="0" err="1">
                <a:solidFill>
                  <a:srgbClr val="282828"/>
                </a:solidFill>
                <a:effectLst/>
                <a:latin typeface="Tiempos Text"/>
              </a:rPr>
              <a:t>analyzed</a:t>
            </a:r>
            <a:r>
              <a:rPr lang="en-GB" b="0" i="0" dirty="0">
                <a:solidFill>
                  <a:srgbClr val="282828"/>
                </a:solidFill>
                <a:effectLst/>
                <a:latin typeface="Tiempos Text"/>
              </a:rPr>
              <a:t> natural experiments and conducted a new randomized controlled trial, and found that </a:t>
            </a:r>
            <a:r>
              <a:rPr lang="en-GB" b="0" i="0" u="none" strike="noStrike" dirty="0">
                <a:solidFill>
                  <a:srgbClr val="282828"/>
                </a:solidFill>
                <a:effectLst/>
                <a:latin typeface="Tiempos Text"/>
                <a:hlinkClick r:id="rId3"/>
              </a:rPr>
              <a:t>these ads were largely a waste</a:t>
            </a:r>
            <a:r>
              <a:rPr lang="en-GB" b="0" i="0" dirty="0">
                <a:solidFill>
                  <a:srgbClr val="282828"/>
                </a:solidFill>
                <a:effectLst/>
                <a:latin typeface="Tiempos Text"/>
              </a:rPr>
              <a:t>, despite what the marketing team previously believed. The advertisements were targeting people who were already likely to shop on eBay.</a:t>
            </a:r>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7</a:t>
            </a:fld>
            <a:endParaRPr lang="en-GB"/>
          </a:p>
        </p:txBody>
      </p:sp>
    </p:spTree>
    <p:extLst>
      <p:ext uri="{BB962C8B-B14F-4D97-AF65-F5344CB8AC3E}">
        <p14:creationId xmlns:p14="http://schemas.microsoft.com/office/powerpoint/2010/main" val="19187630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a:extLst>
              <a:ext uri="{FF2B5EF4-FFF2-40B4-BE49-F238E27FC236}">
                <a16:creationId xmlns:a16="http://schemas.microsoft.com/office/drawing/2014/main" id="{EB04728F-9561-8165-81EE-53F1F4800B9A}"/>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CC99095-A154-4442-A745-EAF17B9A0EDD}" type="slidenum">
              <a:rPr lang="en-GB" altLang="en-US"/>
              <a:pPr/>
              <a:t>8</a:t>
            </a:fld>
            <a:endParaRPr lang="en-GB" altLang="en-US"/>
          </a:p>
        </p:txBody>
      </p:sp>
      <p:sp>
        <p:nvSpPr>
          <p:cNvPr id="14339" name="Rectangle 2">
            <a:extLst>
              <a:ext uri="{FF2B5EF4-FFF2-40B4-BE49-F238E27FC236}">
                <a16:creationId xmlns:a16="http://schemas.microsoft.com/office/drawing/2014/main" id="{6F11E890-D185-811C-02F0-ED18DADB6921}"/>
              </a:ext>
            </a:extLst>
          </p:cNvPr>
          <p:cNvSpPr>
            <a:spLocks noGrp="1" noRot="1" noChangeAspect="1" noChangeArrowheads="1" noTextEdit="1"/>
          </p:cNvSpPr>
          <p:nvPr>
            <p:ph type="sldImg"/>
          </p:nvPr>
        </p:nvSpPr>
        <p:spPr>
          <a:ln/>
        </p:spPr>
      </p:sp>
      <p:sp>
        <p:nvSpPr>
          <p:cNvPr id="14340" name="Rectangle 3">
            <a:extLst>
              <a:ext uri="{FF2B5EF4-FFF2-40B4-BE49-F238E27FC236}">
                <a16:creationId xmlns:a16="http://schemas.microsoft.com/office/drawing/2014/main" id="{64249D8D-1327-BEAE-23B0-F0674F81F08B}"/>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buFontTx/>
              <a:buChar char="•"/>
            </a:pPr>
            <a:endParaRPr lang="en-GB" altLang="en-US" sz="1600"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a:extLst>
              <a:ext uri="{FF2B5EF4-FFF2-40B4-BE49-F238E27FC236}">
                <a16:creationId xmlns:a16="http://schemas.microsoft.com/office/drawing/2014/main" id="{85B78703-1C7D-DB68-4B9F-CDC417C77A91}"/>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A777782-CE1F-40B1-B45A-583B40128466}" type="slidenum">
              <a:rPr lang="en-GB" altLang="en-US"/>
              <a:pPr/>
              <a:t>9</a:t>
            </a:fld>
            <a:endParaRPr lang="en-GB" altLang="en-US"/>
          </a:p>
        </p:txBody>
      </p:sp>
      <p:sp>
        <p:nvSpPr>
          <p:cNvPr id="16387" name="Rectangle 2">
            <a:extLst>
              <a:ext uri="{FF2B5EF4-FFF2-40B4-BE49-F238E27FC236}">
                <a16:creationId xmlns:a16="http://schemas.microsoft.com/office/drawing/2014/main" id="{C736948B-5206-3AC6-A657-6F7A1AB5C2BD}"/>
              </a:ext>
            </a:extLst>
          </p:cNvPr>
          <p:cNvSpPr>
            <a:spLocks noGrp="1" noRot="1" noChangeAspect="1" noChangeArrowheads="1" noTextEdit="1"/>
          </p:cNvSpPr>
          <p:nvPr>
            <p:ph type="sldImg"/>
          </p:nvPr>
        </p:nvSpPr>
        <p:spPr>
          <a:ln/>
        </p:spPr>
      </p:sp>
      <p:sp>
        <p:nvSpPr>
          <p:cNvPr id="16388" name="Rectangle 3">
            <a:extLst>
              <a:ext uri="{FF2B5EF4-FFF2-40B4-BE49-F238E27FC236}">
                <a16:creationId xmlns:a16="http://schemas.microsoft.com/office/drawing/2014/main" id="{7AD1F9D4-6617-1368-416E-F54D6098CEA1}"/>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lnSpc>
                <a:spcPct val="90000"/>
              </a:lnSpc>
            </a:pPr>
            <a:endParaRPr lang="en-GB" altLang="en-US" sz="1000"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800" b="1" i="0" dirty="0">
                <a:solidFill>
                  <a:srgbClr val="58595B"/>
                </a:solidFill>
                <a:effectLst/>
                <a:latin typeface="Open Sans" panose="020B0606030504020204" pitchFamily="34" charset="0"/>
              </a:rPr>
              <a:t>Although many survey providers offer built-in analysis tools, my team goes through the qualitative data to distil key themes because qualitative data can be so nuanced that the AI tools occasionally misclassify certain phrases. For example, the word ‘stress’ may be processed as negative, but in the context of a comment like ‘I really want to stress the importance of how FT’s flexible working arrangements have helped to improve my wellbeing,’ it’s actually positive.</a:t>
            </a:r>
            <a:endParaRPr lang="en-GB" dirty="0"/>
          </a:p>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11</a:t>
            </a:fld>
            <a:endParaRPr lang="en-GB"/>
          </a:p>
        </p:txBody>
      </p:sp>
    </p:spTree>
    <p:extLst>
      <p:ext uri="{BB962C8B-B14F-4D97-AF65-F5344CB8AC3E}">
        <p14:creationId xmlns:p14="http://schemas.microsoft.com/office/powerpoint/2010/main" val="388113226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a:extLst>
              <a:ext uri="{FF2B5EF4-FFF2-40B4-BE49-F238E27FC236}">
                <a16:creationId xmlns:a16="http://schemas.microsoft.com/office/drawing/2014/main" id="{156D7DFC-B958-E1A2-4146-1EDD1588B24A}"/>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498FEBB-2973-4FDD-8E6D-F88EEAB52FE2}" type="slidenum">
              <a:rPr lang="en-GB" altLang="en-US"/>
              <a:pPr/>
              <a:t>12</a:t>
            </a:fld>
            <a:endParaRPr lang="en-GB" altLang="en-US"/>
          </a:p>
        </p:txBody>
      </p:sp>
      <p:sp>
        <p:nvSpPr>
          <p:cNvPr id="18435" name="Rectangle 2">
            <a:extLst>
              <a:ext uri="{FF2B5EF4-FFF2-40B4-BE49-F238E27FC236}">
                <a16:creationId xmlns:a16="http://schemas.microsoft.com/office/drawing/2014/main" id="{11F3E800-4B85-C6FC-E47A-22400B0C8FCB}"/>
              </a:ext>
            </a:extLst>
          </p:cNvPr>
          <p:cNvSpPr>
            <a:spLocks noGrp="1" noRot="1" noChangeAspect="1" noChangeArrowheads="1" noTextEdit="1"/>
          </p:cNvSpPr>
          <p:nvPr>
            <p:ph type="sldImg"/>
          </p:nvPr>
        </p:nvSpPr>
        <p:spPr>
          <a:ln/>
        </p:spPr>
      </p:sp>
      <p:sp>
        <p:nvSpPr>
          <p:cNvPr id="18436" name="Rectangle 3">
            <a:extLst>
              <a:ext uri="{FF2B5EF4-FFF2-40B4-BE49-F238E27FC236}">
                <a16:creationId xmlns:a16="http://schemas.microsoft.com/office/drawing/2014/main" id="{63E8D25E-11B9-F6DA-690A-4338DF93D88D}"/>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buFontTx/>
              <a:buChar char="•"/>
            </a:pPr>
            <a:r>
              <a:rPr lang="en-US" altLang="en-US" dirty="0"/>
              <a:t>  ‘</a:t>
            </a:r>
            <a:r>
              <a:rPr lang="en-US" altLang="en-US" sz="1600" dirty="0"/>
              <a:t>Critical’ in this context does not mean disapproval or being negative. </a:t>
            </a:r>
          </a:p>
          <a:p>
            <a:pPr eaLnBrk="1" hangingPunct="1">
              <a:buFontTx/>
              <a:buChar char="•"/>
            </a:pPr>
            <a:r>
              <a:rPr lang="en-US" altLang="en-US" sz="1600" dirty="0"/>
              <a:t>  There are many positive uses of critical thinking, for example, testing a hypothesis, proving a proposition or evaluating a concept, theory or argument. </a:t>
            </a:r>
          </a:p>
          <a:p>
            <a:pPr eaLnBrk="1" hangingPunct="1">
              <a:buFontTx/>
              <a:buChar char="•"/>
            </a:pPr>
            <a:r>
              <a:rPr lang="en-US" altLang="en-US" sz="1600" dirty="0"/>
              <a:t>  Critical thinking can occur whenever people weigh up evidence and make a judgment, solve a problem or reach a decision. </a:t>
            </a:r>
          </a:p>
          <a:p>
            <a:pPr eaLnBrk="1" hangingPunct="1">
              <a:buFontTx/>
              <a:buChar char="•"/>
            </a:pPr>
            <a:r>
              <a:rPr lang="en-US" altLang="en-US" sz="1600" dirty="0"/>
              <a:t>  The aim is to come to well-reasoned conclusions and solutions and test them against relevant criteria and standards. </a:t>
            </a:r>
            <a:endParaRPr lang="en-GB" altLang="en-US" sz="1600"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a:extLst>
              <a:ext uri="{FF2B5EF4-FFF2-40B4-BE49-F238E27FC236}">
                <a16:creationId xmlns:a16="http://schemas.microsoft.com/office/drawing/2014/main" id="{10A18B35-5DC7-D58C-FC21-C0E7185992F6}"/>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951B27A-73D5-446D-B423-E5EFB5869712}" type="slidenum">
              <a:rPr lang="en-GB" altLang="en-US"/>
              <a:pPr/>
              <a:t>13</a:t>
            </a:fld>
            <a:endParaRPr lang="en-GB" altLang="en-US"/>
          </a:p>
        </p:txBody>
      </p:sp>
      <p:sp>
        <p:nvSpPr>
          <p:cNvPr id="20483" name="Rectangle 2">
            <a:extLst>
              <a:ext uri="{FF2B5EF4-FFF2-40B4-BE49-F238E27FC236}">
                <a16:creationId xmlns:a16="http://schemas.microsoft.com/office/drawing/2014/main" id="{B4D38963-7ED4-2AAE-B3E8-5D99A1541475}"/>
              </a:ext>
            </a:extLst>
          </p:cNvPr>
          <p:cNvSpPr>
            <a:spLocks noGrp="1" noRot="1" noChangeAspect="1" noChangeArrowheads="1" noTextEdit="1"/>
          </p:cNvSpPr>
          <p:nvPr>
            <p:ph type="sldImg"/>
          </p:nvPr>
        </p:nvSpPr>
        <p:spPr>
          <a:ln/>
        </p:spPr>
      </p:sp>
      <p:sp>
        <p:nvSpPr>
          <p:cNvPr id="20484" name="Rectangle 3">
            <a:extLst>
              <a:ext uri="{FF2B5EF4-FFF2-40B4-BE49-F238E27FC236}">
                <a16:creationId xmlns:a16="http://schemas.microsoft.com/office/drawing/2014/main" id="{993FA071-BA58-D4CA-4395-AB50AE1D9051}"/>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GB" altLang="en-US" sz="1600"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a:extLst>
              <a:ext uri="{FF2B5EF4-FFF2-40B4-BE49-F238E27FC236}">
                <a16:creationId xmlns:a16="http://schemas.microsoft.com/office/drawing/2014/main" id="{48A417B3-0FD5-EA99-A10F-10CC18B2073B}"/>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5688016-0BBB-44AB-9E25-6627D8F3E941}" type="slidenum">
              <a:rPr lang="en-GB" altLang="en-US"/>
              <a:pPr/>
              <a:t>14</a:t>
            </a:fld>
            <a:endParaRPr lang="en-GB" altLang="en-US"/>
          </a:p>
        </p:txBody>
      </p:sp>
      <p:sp>
        <p:nvSpPr>
          <p:cNvPr id="22531" name="Rectangle 2">
            <a:extLst>
              <a:ext uri="{FF2B5EF4-FFF2-40B4-BE49-F238E27FC236}">
                <a16:creationId xmlns:a16="http://schemas.microsoft.com/office/drawing/2014/main" id="{CF7FB1DD-7EBA-B3BA-78B6-F81AF5F5486D}"/>
              </a:ext>
            </a:extLst>
          </p:cNvPr>
          <p:cNvSpPr>
            <a:spLocks noGrp="1" noRot="1" noChangeAspect="1" noChangeArrowheads="1" noTextEdit="1"/>
          </p:cNvSpPr>
          <p:nvPr>
            <p:ph type="sldImg"/>
          </p:nvPr>
        </p:nvSpPr>
        <p:spPr>
          <a:ln/>
        </p:spPr>
      </p:sp>
      <p:sp>
        <p:nvSpPr>
          <p:cNvPr id="22532" name="Rectangle 3">
            <a:extLst>
              <a:ext uri="{FF2B5EF4-FFF2-40B4-BE49-F238E27FC236}">
                <a16:creationId xmlns:a16="http://schemas.microsoft.com/office/drawing/2014/main" id="{9225377D-9854-66EE-C548-A268430C406F}"/>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lnSpc>
                <a:spcPct val="90000"/>
              </a:lnSpc>
            </a:pPr>
            <a:endParaRPr lang="en-GB" altLang="en-US" sz="1600"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a:extLst>
              <a:ext uri="{FF2B5EF4-FFF2-40B4-BE49-F238E27FC236}">
                <a16:creationId xmlns:a16="http://schemas.microsoft.com/office/drawing/2014/main" id="{C38442AA-59CD-2F45-D6DA-88B67CDDCCDD}"/>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5F95A74-2078-4619-944D-A3F5AE3F4241}" type="slidenum">
              <a:rPr lang="en-GB" altLang="en-US"/>
              <a:pPr/>
              <a:t>15</a:t>
            </a:fld>
            <a:endParaRPr lang="en-GB" altLang="en-US"/>
          </a:p>
        </p:txBody>
      </p:sp>
      <p:sp>
        <p:nvSpPr>
          <p:cNvPr id="26627" name="Rectangle 2">
            <a:extLst>
              <a:ext uri="{FF2B5EF4-FFF2-40B4-BE49-F238E27FC236}">
                <a16:creationId xmlns:a16="http://schemas.microsoft.com/office/drawing/2014/main" id="{F5B69D89-CE67-EE1A-F9E6-2EFD5CFCEB8B}"/>
              </a:ext>
            </a:extLst>
          </p:cNvPr>
          <p:cNvSpPr>
            <a:spLocks noGrp="1" noRot="1" noChangeAspect="1" noChangeArrowheads="1" noTextEdit="1"/>
          </p:cNvSpPr>
          <p:nvPr>
            <p:ph type="sldImg"/>
          </p:nvPr>
        </p:nvSpPr>
        <p:spPr>
          <a:ln/>
        </p:spPr>
      </p:sp>
      <p:sp>
        <p:nvSpPr>
          <p:cNvPr id="26628" name="Rectangle 3">
            <a:extLst>
              <a:ext uri="{FF2B5EF4-FFF2-40B4-BE49-F238E27FC236}">
                <a16:creationId xmlns:a16="http://schemas.microsoft.com/office/drawing/2014/main" id="{8BB749C2-D5BB-95DB-92AC-7EAF26066878}"/>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r>
              <a:rPr lang="en-GB" altLang="en-US" b="1" dirty="0"/>
              <a:t>Checklist for critically evaluating research</a:t>
            </a:r>
          </a:p>
          <a:p>
            <a:pPr eaLnBrk="1" hangingPunct="1">
              <a:buFontTx/>
              <a:buChar char="•"/>
            </a:pPr>
            <a:r>
              <a:rPr lang="en-GB" altLang="en-US" dirty="0"/>
              <a:t> Is the research methodology sufficiently rigorous and appropriate?</a:t>
            </a:r>
          </a:p>
          <a:p>
            <a:pPr eaLnBrk="1" hangingPunct="1">
              <a:buFontTx/>
              <a:buChar char="•"/>
            </a:pPr>
            <a:r>
              <a:rPr lang="en-GB" altLang="en-US" dirty="0"/>
              <a:t>  Are the results and conclusions consistent with the methodology used and its outcomes?</a:t>
            </a:r>
          </a:p>
          <a:p>
            <a:pPr eaLnBrk="1" hangingPunct="1">
              <a:buFontTx/>
              <a:buChar char="•"/>
            </a:pPr>
            <a:r>
              <a:rPr lang="en-GB" altLang="en-US" dirty="0"/>
              <a:t>  Is the perspective adopted by the researchers stated clearly?</a:t>
            </a:r>
          </a:p>
          <a:p>
            <a:pPr eaLnBrk="1" hangingPunct="1">
              <a:buFontTx/>
              <a:buChar char="•"/>
            </a:pPr>
            <a:r>
              <a:rPr lang="en-GB" altLang="en-US" dirty="0"/>
              <a:t>  Have hypotheses been stated clearly and tested thoroughly?</a:t>
            </a:r>
          </a:p>
          <a:p>
            <a:pPr eaLnBrk="1" hangingPunct="1">
              <a:buFontTx/>
              <a:buChar char="•"/>
            </a:pPr>
            <a:r>
              <a:rPr lang="en-GB" altLang="en-US" dirty="0"/>
              <a:t>  Do there appear to be any misleading errors of omission or bias?</a:t>
            </a:r>
          </a:p>
          <a:p>
            <a:pPr eaLnBrk="1" hangingPunct="1">
              <a:buFontTx/>
              <a:buChar char="•"/>
            </a:pPr>
            <a:r>
              <a:rPr lang="en-GB" altLang="en-US" dirty="0"/>
              <a:t>  Are any of the arguments tendentious?</a:t>
            </a:r>
          </a:p>
          <a:p>
            <a:pPr eaLnBrk="1" hangingPunct="1">
              <a:buFontTx/>
              <a:buChar char="•"/>
            </a:pPr>
            <a:r>
              <a:rPr lang="en-US" altLang="en-US" dirty="0"/>
              <a:t>  Are inferences, findings and conclusions derived from reliable and convincing evidence? </a:t>
            </a:r>
            <a:endParaRPr lang="en-GB" altLang="en-US" dirty="0"/>
          </a:p>
          <a:p>
            <a:pPr eaLnBrk="1" hangingPunct="1">
              <a:buFontTx/>
              <a:buChar char="•"/>
            </a:pPr>
            <a:r>
              <a:rPr lang="en-US" altLang="en-US" dirty="0"/>
              <a:t>  Has a balanced approach been adopted?</a:t>
            </a:r>
            <a:endParaRPr lang="en-GB" altLang="en-US" dirty="0"/>
          </a:p>
          <a:p>
            <a:pPr eaLnBrk="1" hangingPunct="1">
              <a:buFontTx/>
              <a:buChar char="•"/>
            </a:pPr>
            <a:r>
              <a:rPr lang="en-US" altLang="en-US" dirty="0"/>
              <a:t>  Have any underlying assumptions been identified and justified?</a:t>
            </a:r>
            <a:endParaRPr lang="en-GB" altLang="en-US" dirty="0"/>
          </a:p>
          <a:p>
            <a:pPr eaLnBrk="1" hangingPunct="1">
              <a:buFontTx/>
              <a:buChar char="•"/>
            </a:pPr>
            <a:r>
              <a:rPr lang="en-US" altLang="en-US" dirty="0"/>
              <a:t>  Have the component parts been covered in terms of their inter-relationships and their relationship with the whole?</a:t>
            </a:r>
            <a:endParaRPr lang="en-GB" altLang="en-US" dirty="0"/>
          </a:p>
          <a:p>
            <a:pPr eaLnBrk="1" hangingPunct="1">
              <a:buFontTx/>
              <a:buChar char="•"/>
            </a:pPr>
            <a:r>
              <a:rPr lang="en-US" altLang="en-US" dirty="0"/>
              <a:t>  Have these component parts been disaggregated for close examination?</a:t>
            </a:r>
            <a:endParaRPr lang="en-GB" altLang="en-US" dirty="0"/>
          </a:p>
          <a:p>
            <a:pPr eaLnBrk="1" hangingPunct="1">
              <a:buFontTx/>
              <a:buChar char="•"/>
            </a:pPr>
            <a:r>
              <a:rPr lang="en-US" altLang="en-US" dirty="0"/>
              <a:t> Have they been reconstructed into a coherent whole based on underlying principles?</a:t>
            </a:r>
            <a:endParaRPr lang="en-GB" altLang="en-US" dirty="0"/>
          </a:p>
          <a:p>
            <a:pPr eaLnBrk="1" hangingPunct="1">
              <a:buFontTx/>
              <a:buChar char="•"/>
            </a:pPr>
            <a:endParaRPr lang="en-GB" altLang="en-US"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ACAC4488-1752-21F5-BB12-3C418003391A}"/>
              </a:ext>
            </a:extLst>
          </p:cNvPr>
          <p:cNvSpPr>
            <a:spLocks noGrp="1" noRot="1" noChangeAspect="1" noChangeArrowheads="1" noTextEdit="1"/>
          </p:cNvSpPr>
          <p:nvPr>
            <p:ph type="sldImg"/>
          </p:nvPr>
        </p:nvSpPr>
        <p:spPr>
          <a:ln/>
        </p:spPr>
      </p:sp>
      <p:sp>
        <p:nvSpPr>
          <p:cNvPr id="24579" name="Notes Placeholder 2">
            <a:extLst>
              <a:ext uri="{FF2B5EF4-FFF2-40B4-BE49-F238E27FC236}">
                <a16:creationId xmlns:a16="http://schemas.microsoft.com/office/drawing/2014/main" id="{9B2BDE20-2A47-9685-4ADC-41EA783EC341}"/>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p>
        </p:txBody>
      </p:sp>
      <p:sp>
        <p:nvSpPr>
          <p:cNvPr id="24580" name="Slide Number Placeholder 3">
            <a:extLst>
              <a:ext uri="{FF2B5EF4-FFF2-40B4-BE49-F238E27FC236}">
                <a16:creationId xmlns:a16="http://schemas.microsoft.com/office/drawing/2014/main" id="{27B1D3F2-E63E-6B49-0A90-E528FFDACBEB}"/>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B441B88-831A-465C-AB73-0D3C6CF6D060}" type="slidenum">
              <a:rPr lang="en-GB" altLang="en-US"/>
              <a:pPr/>
              <a:t>16</a:t>
            </a:fld>
            <a:endParaRPr lang="en-GB"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a:extLst>
              <a:ext uri="{FF2B5EF4-FFF2-40B4-BE49-F238E27FC236}">
                <a16:creationId xmlns:a16="http://schemas.microsoft.com/office/drawing/2014/main" id="{3C278F66-155D-2986-79E3-0C1BADFE3AE1}"/>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22EE83B-DF04-415F-9E21-0C5A1CB24F97}" type="slidenum">
              <a:rPr lang="en-GB" altLang="en-US"/>
              <a:pPr/>
              <a:t>17</a:t>
            </a:fld>
            <a:endParaRPr lang="en-GB" altLang="en-US"/>
          </a:p>
        </p:txBody>
      </p:sp>
      <p:sp>
        <p:nvSpPr>
          <p:cNvPr id="28675" name="Rectangle 2">
            <a:extLst>
              <a:ext uri="{FF2B5EF4-FFF2-40B4-BE49-F238E27FC236}">
                <a16:creationId xmlns:a16="http://schemas.microsoft.com/office/drawing/2014/main" id="{4FEA5D49-855A-081A-1B19-BF71B9E7BACE}"/>
              </a:ext>
            </a:extLst>
          </p:cNvPr>
          <p:cNvSpPr>
            <a:spLocks noGrp="1" noRot="1" noChangeAspect="1" noChangeArrowheads="1" noTextEdit="1"/>
          </p:cNvSpPr>
          <p:nvPr>
            <p:ph type="sldImg"/>
          </p:nvPr>
        </p:nvSpPr>
        <p:spPr>
          <a:ln/>
        </p:spPr>
      </p:sp>
      <p:sp>
        <p:nvSpPr>
          <p:cNvPr id="28676" name="Rectangle 3">
            <a:extLst>
              <a:ext uri="{FF2B5EF4-FFF2-40B4-BE49-F238E27FC236}">
                <a16:creationId xmlns:a16="http://schemas.microsoft.com/office/drawing/2014/main" id="{C663FE5A-A9F7-7A05-CB8E-CC04D6B1F3AA}"/>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GB" altLang="en-US" dirty="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a:extLst>
              <a:ext uri="{FF2B5EF4-FFF2-40B4-BE49-F238E27FC236}">
                <a16:creationId xmlns:a16="http://schemas.microsoft.com/office/drawing/2014/main" id="{CC2C3D89-0C8F-DD83-5904-1239CD270409}"/>
              </a:ext>
            </a:extLst>
          </p:cNvPr>
          <p:cNvSpPr>
            <a:spLocks noGrp="1" noRot="1" noChangeAspect="1" noChangeArrowheads="1" noTextEdit="1"/>
          </p:cNvSpPr>
          <p:nvPr>
            <p:ph type="sldImg"/>
          </p:nvPr>
        </p:nvSpPr>
        <p:spPr>
          <a:ln/>
        </p:spPr>
      </p:sp>
      <p:sp>
        <p:nvSpPr>
          <p:cNvPr id="30723" name="Notes Placeholder 2">
            <a:extLst>
              <a:ext uri="{FF2B5EF4-FFF2-40B4-BE49-F238E27FC236}">
                <a16:creationId xmlns:a16="http://schemas.microsoft.com/office/drawing/2014/main" id="{2F2B2311-E6FD-D2AB-2F1E-0F920E9EDD85}"/>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p>
        </p:txBody>
      </p:sp>
      <p:sp>
        <p:nvSpPr>
          <p:cNvPr id="30724" name="Slide Number Placeholder 3">
            <a:extLst>
              <a:ext uri="{FF2B5EF4-FFF2-40B4-BE49-F238E27FC236}">
                <a16:creationId xmlns:a16="http://schemas.microsoft.com/office/drawing/2014/main" id="{2D5CA5F7-04E0-1DCC-A637-AFCE3F3ADEA3}"/>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9575B4C-8070-4EB4-8EE2-9888694B394D}" type="slidenum">
              <a:rPr lang="en-GB" altLang="en-US"/>
              <a:pPr/>
              <a:t>18</a:t>
            </a:fld>
            <a:endParaRPr lang="en-GB"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3EF6D384-9CEC-6A9D-2B44-C337097D1B81}"/>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28D813A-3551-4564-843F-BC1E06C64B74}" type="slidenum">
              <a:rPr lang="en-GB" altLang="en-US"/>
              <a:pPr/>
              <a:t>19</a:t>
            </a:fld>
            <a:endParaRPr lang="en-GB" altLang="en-US"/>
          </a:p>
        </p:txBody>
      </p:sp>
      <p:sp>
        <p:nvSpPr>
          <p:cNvPr id="10243" name="Rectangle 2">
            <a:extLst>
              <a:ext uri="{FF2B5EF4-FFF2-40B4-BE49-F238E27FC236}">
                <a16:creationId xmlns:a16="http://schemas.microsoft.com/office/drawing/2014/main" id="{C9B77E95-EED0-D14A-89FA-895764B15B10}"/>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5AB397F6-61BA-9849-D2F2-9F485E2CC749}"/>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r>
              <a:rPr lang="en-GB" altLang="en-US" i="1" dirty="0"/>
              <a:t>Causal ambiguity</a:t>
            </a:r>
            <a:r>
              <a:rPr lang="en-GB" altLang="en-US" b="1" dirty="0"/>
              <a:t> </a:t>
            </a:r>
            <a:endParaRPr lang="en-GB" altLang="en-US" dirty="0"/>
          </a:p>
          <a:p>
            <a:pPr eaLnBrk="1" hangingPunct="1"/>
            <a:r>
              <a:rPr lang="en-GB" altLang="en-US" dirty="0"/>
              <a:t>The term causal ambiguity refers to the numerous, subtle and often hidden interconnections between the factors influencing cause and effect. </a:t>
            </a:r>
          </a:p>
          <a:p>
            <a:pPr eaLnBrk="1" hangingPunct="1"/>
            <a:r>
              <a:rPr lang="en-GB" altLang="en-US" b="1" dirty="0"/>
              <a:t>Contingency factors</a:t>
            </a:r>
            <a:endParaRPr lang="en-GB" altLang="en-US" dirty="0"/>
          </a:p>
          <a:p>
            <a:pPr eaLnBrk="1" hangingPunct="1"/>
            <a:r>
              <a:rPr lang="en-GB" altLang="en-US" dirty="0"/>
              <a:t>Causation will additionally be affected by the organization’s context, the internal and external environmental factors which influence what happens within the organization. </a:t>
            </a:r>
          </a:p>
          <a:p>
            <a:pPr eaLnBrk="1" hangingPunct="1"/>
            <a:r>
              <a:rPr lang="en-GB" altLang="en-US" i="1" dirty="0"/>
              <a:t>The ‘black box’ phenomenon</a:t>
            </a:r>
          </a:p>
          <a:p>
            <a:pPr eaLnBrk="1" hangingPunct="1"/>
            <a:r>
              <a:rPr lang="en-GB" altLang="en-US" dirty="0"/>
              <a:t>Causal ambiguity also stems from the black box phenomenon as illustrated in the next slide. This is the situation in which, while it may be possible to observe HRM inputs in the form of HR practices and measure firm performance outputs, it may be difficult or hard to be certain through research about what happened in between – what the HRM outcomes were which converted the input of HR practices into firm performance outputs. </a:t>
            </a: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98D49BD2-A73E-B596-2D8E-4E2285E78823}"/>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8F419C7-C253-465B-A182-EF6EF8DA8880}" type="slidenum">
              <a:rPr lang="en-GB" altLang="en-US"/>
              <a:pPr/>
              <a:t>20</a:t>
            </a:fld>
            <a:endParaRPr lang="en-GB" altLang="en-US"/>
          </a:p>
        </p:txBody>
      </p:sp>
      <p:sp>
        <p:nvSpPr>
          <p:cNvPr id="12291" name="Rectangle 2">
            <a:extLst>
              <a:ext uri="{FF2B5EF4-FFF2-40B4-BE49-F238E27FC236}">
                <a16:creationId xmlns:a16="http://schemas.microsoft.com/office/drawing/2014/main" id="{B912DFA5-375F-7D99-22A4-77E7603C90E7}"/>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38C70C09-C585-4209-C9D7-8EA091929448}"/>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GB" altLang="en-US" dirty="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a:extLst>
              <a:ext uri="{FF2B5EF4-FFF2-40B4-BE49-F238E27FC236}">
                <a16:creationId xmlns:a16="http://schemas.microsoft.com/office/drawing/2014/main" id="{9D2F50A5-8F85-FFC2-9525-C4BF652E95F7}"/>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A21CB5B-BC46-4D0A-B046-4C3432667D5B}" type="slidenum">
              <a:rPr lang="en-GB" altLang="en-US"/>
              <a:pPr/>
              <a:t>21</a:t>
            </a:fld>
            <a:endParaRPr lang="en-GB" altLang="en-US"/>
          </a:p>
        </p:txBody>
      </p:sp>
      <p:sp>
        <p:nvSpPr>
          <p:cNvPr id="14339" name="Rectangle 2">
            <a:extLst>
              <a:ext uri="{FF2B5EF4-FFF2-40B4-BE49-F238E27FC236}">
                <a16:creationId xmlns:a16="http://schemas.microsoft.com/office/drawing/2014/main" id="{413F0E4D-27E9-3158-54B6-570680EA95AB}"/>
              </a:ext>
            </a:extLst>
          </p:cNvPr>
          <p:cNvSpPr>
            <a:spLocks noGrp="1" noRot="1" noChangeAspect="1" noChangeArrowheads="1" noTextEdit="1"/>
          </p:cNvSpPr>
          <p:nvPr>
            <p:ph type="sldImg"/>
          </p:nvPr>
        </p:nvSpPr>
        <p:spPr>
          <a:ln/>
        </p:spPr>
      </p:sp>
      <p:sp>
        <p:nvSpPr>
          <p:cNvPr id="14340" name="Rectangle 3">
            <a:extLst>
              <a:ext uri="{FF2B5EF4-FFF2-40B4-BE49-F238E27FC236}">
                <a16:creationId xmlns:a16="http://schemas.microsoft.com/office/drawing/2014/main" id="{418CB42D-27A5-018E-AED8-B38E01F630BC}"/>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228600" indent="-228600" eaLnBrk="1" hangingPunct="1"/>
            <a:endParaRPr lang="en-GB" altLang="en-US" dirty="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7">
            <a:extLst>
              <a:ext uri="{FF2B5EF4-FFF2-40B4-BE49-F238E27FC236}">
                <a16:creationId xmlns:a16="http://schemas.microsoft.com/office/drawing/2014/main" id="{6124FDCC-077E-39BB-FCF5-054AC39BB3EA}"/>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6F34684-DB80-445C-B444-D43E9FCE58CD}" type="slidenum">
              <a:rPr lang="en-GB" altLang="en-US"/>
              <a:pPr/>
              <a:t>22</a:t>
            </a:fld>
            <a:endParaRPr lang="en-GB" altLang="en-US"/>
          </a:p>
        </p:txBody>
      </p:sp>
      <p:sp>
        <p:nvSpPr>
          <p:cNvPr id="24579" name="Rectangle 2">
            <a:extLst>
              <a:ext uri="{FF2B5EF4-FFF2-40B4-BE49-F238E27FC236}">
                <a16:creationId xmlns:a16="http://schemas.microsoft.com/office/drawing/2014/main" id="{1CE4A254-C7E4-7E0C-F302-6BABB00185DC}"/>
              </a:ext>
            </a:extLst>
          </p:cNvPr>
          <p:cNvSpPr>
            <a:spLocks noGrp="1" noRot="1" noChangeAspect="1" noChangeArrowheads="1" noTextEdit="1"/>
          </p:cNvSpPr>
          <p:nvPr>
            <p:ph type="sldImg"/>
          </p:nvPr>
        </p:nvSpPr>
        <p:spPr>
          <a:ln/>
        </p:spPr>
      </p:sp>
      <p:sp>
        <p:nvSpPr>
          <p:cNvPr id="24580" name="Rectangle 3">
            <a:extLst>
              <a:ext uri="{FF2B5EF4-FFF2-40B4-BE49-F238E27FC236}">
                <a16:creationId xmlns:a16="http://schemas.microsoft.com/office/drawing/2014/main" id="{C3ACBAB9-0AB3-D04B-B69B-B198C55E7627}"/>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lvl="8" eaLnBrk="1" hangingPunct="1">
              <a:buFontTx/>
              <a:buNone/>
            </a:pPr>
            <a:endParaRPr lang="en-GB" altLang="en-US" sz="1400" dirty="0"/>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04/11/2025</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04/11/2025</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04/11/2025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04/11/2025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04/11/2025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04/11/2025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04/11/2025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04/11/2025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04/11/2025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04/11/2025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04/11/2025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04/11/2025</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4.png"/><Relationship Id="rId7" Type="http://schemas.openxmlformats.org/officeDocument/2006/relationships/diagramColors" Target="../diagrams/colors2.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hbr.org/2021/11/leaders-stop-confusing-correlation-with-causation" TargetMode="External"/><Relationship Id="rId2" Type="http://schemas.openxmlformats.org/officeDocument/2006/relationships/hyperlink" Target="https://www.cipd.co.uk/knowledge/strategy/analytics/people-analytics-case-studie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6120" y="1484784"/>
            <a:ext cx="9180512" cy="3846289"/>
          </a:xfrm>
        </p:spPr>
        <p:txBody>
          <a:bodyPr>
            <a:normAutofit/>
          </a:bodyPr>
          <a:lstStyle/>
          <a:p>
            <a:r>
              <a:rPr lang="en-GB" i="1" dirty="0">
                <a:solidFill>
                  <a:schemeClr val="bg1"/>
                </a:solidFill>
              </a:rPr>
              <a:t>Understanding the Business Context </a:t>
            </a:r>
            <a:br>
              <a:rPr lang="en-GB" i="1" dirty="0">
                <a:solidFill>
                  <a:schemeClr val="bg1"/>
                </a:solidFill>
              </a:rPr>
            </a:br>
            <a:br>
              <a:rPr lang="en-GB" i="1" dirty="0">
                <a:solidFill>
                  <a:schemeClr val="bg1"/>
                </a:solidFill>
              </a:rPr>
            </a:br>
            <a:r>
              <a:rPr lang="en-GB" sz="3100" i="1" dirty="0">
                <a:solidFill>
                  <a:schemeClr val="bg1"/>
                </a:solidFill>
              </a:rPr>
              <a:t>Natasha Davies, November 2025</a:t>
            </a:r>
            <a:endParaRPr lang="en-GB" sz="3100" dirty="0">
              <a:solidFill>
                <a:schemeClr val="bg1"/>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670" y="29411"/>
            <a:ext cx="9002825" cy="1311357"/>
          </a:xfrm>
        </p:spPr>
        <p:txBody>
          <a:bodyPr anchor="b">
            <a:normAutofit fontScale="90000"/>
          </a:bodyPr>
          <a:lstStyle/>
          <a:p>
            <a:r>
              <a:rPr lang="en-US" b="1" dirty="0"/>
              <a:t>Module Learning outcomes</a:t>
            </a:r>
            <a:br>
              <a:rPr lang="en-US" b="1" dirty="0"/>
            </a:br>
            <a:br>
              <a:rPr lang="en-US" sz="1500" b="1" dirty="0"/>
            </a:br>
            <a:r>
              <a:rPr lang="en-GB" sz="1800" i="1" dirty="0"/>
              <a:t>Upon the successful completion of this module, the student will be able to understand, analyse and critically evaluate:</a:t>
            </a:r>
            <a:endParaRPr lang="en-US" sz="4900" b="1" i="1" dirty="0"/>
          </a:p>
        </p:txBody>
      </p:sp>
      <p:graphicFrame>
        <p:nvGraphicFramePr>
          <p:cNvPr id="5" name="Diagram 4"/>
          <p:cNvGraphicFramePr/>
          <p:nvPr>
            <p:extLst>
              <p:ext uri="{D42A27DB-BD31-4B8C-83A1-F6EECF244321}">
                <p14:modId xmlns:p14="http://schemas.microsoft.com/office/powerpoint/2010/main" val="2608963527"/>
              </p:ext>
            </p:extLst>
          </p:nvPr>
        </p:nvGraphicFramePr>
        <p:xfrm>
          <a:off x="453142" y="1484784"/>
          <a:ext cx="8511346" cy="41444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899828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89ECF9-0E88-0A04-7F34-1581F83B5B31}"/>
              </a:ext>
            </a:extLst>
          </p:cNvPr>
          <p:cNvSpPr>
            <a:spLocks noGrp="1"/>
          </p:cNvSpPr>
          <p:nvPr>
            <p:ph type="title"/>
          </p:nvPr>
        </p:nvSpPr>
        <p:spPr/>
        <p:txBody>
          <a:bodyPr/>
          <a:lstStyle/>
          <a:p>
            <a:r>
              <a:rPr lang="en-GB" dirty="0"/>
              <a:t>Learning aims </a:t>
            </a:r>
          </a:p>
        </p:txBody>
      </p:sp>
      <p:sp>
        <p:nvSpPr>
          <p:cNvPr id="3" name="Content Placeholder 2">
            <a:extLst>
              <a:ext uri="{FF2B5EF4-FFF2-40B4-BE49-F238E27FC236}">
                <a16:creationId xmlns:a16="http://schemas.microsoft.com/office/drawing/2014/main" id="{575AFA7F-D8A9-389E-7796-1A9F46A65C7C}"/>
              </a:ext>
            </a:extLst>
          </p:cNvPr>
          <p:cNvSpPr>
            <a:spLocks noGrp="1"/>
          </p:cNvSpPr>
          <p:nvPr>
            <p:ph idx="1"/>
          </p:nvPr>
        </p:nvSpPr>
        <p:spPr/>
        <p:txBody>
          <a:bodyPr>
            <a:normAutofit/>
          </a:bodyPr>
          <a:lstStyle/>
          <a:p>
            <a:r>
              <a:rPr lang="en-GB" dirty="0"/>
              <a:t>Describe different data HR professionals can analyse</a:t>
            </a:r>
          </a:p>
          <a:p>
            <a:r>
              <a:rPr lang="en-GB" dirty="0"/>
              <a:t>Understand the importance of using Data to make business decisions</a:t>
            </a:r>
          </a:p>
          <a:p>
            <a:r>
              <a:rPr lang="en-GB" dirty="0"/>
              <a:t>Be able to link data to HR and organisational strategy </a:t>
            </a:r>
          </a:p>
        </p:txBody>
      </p:sp>
    </p:spTree>
    <p:extLst>
      <p:ext uri="{BB962C8B-B14F-4D97-AF65-F5344CB8AC3E}">
        <p14:creationId xmlns:p14="http://schemas.microsoft.com/office/powerpoint/2010/main" val="12806533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6D69B22F-0C72-C7C8-40DC-305D8EEBAE35}"/>
              </a:ext>
            </a:extLst>
          </p:cNvPr>
          <p:cNvSpPr>
            <a:spLocks noGrp="1" noChangeArrowheads="1"/>
          </p:cNvSpPr>
          <p:nvPr>
            <p:ph type="title"/>
          </p:nvPr>
        </p:nvSpPr>
        <p:spPr>
          <a:xfrm>
            <a:off x="457200" y="1219200"/>
            <a:ext cx="8305800" cy="731838"/>
          </a:xfrm>
        </p:spPr>
        <p:txBody>
          <a:bodyPr>
            <a:normAutofit fontScale="90000"/>
          </a:bodyPr>
          <a:lstStyle/>
          <a:p>
            <a:pPr eaLnBrk="1" hangingPunct="1"/>
            <a:r>
              <a:rPr lang="en-US" altLang="en-US" sz="3200" b="1"/>
              <a:t>EVIDENCE-BASED MANAGEMENT</a:t>
            </a:r>
            <a:br>
              <a:rPr lang="en-GB" altLang="en-US" sz="4000"/>
            </a:br>
            <a:endParaRPr lang="en-GB" altLang="en-US" sz="4000"/>
          </a:p>
        </p:txBody>
      </p:sp>
      <p:sp>
        <p:nvSpPr>
          <p:cNvPr id="7171" name="Rectangle 3">
            <a:extLst>
              <a:ext uri="{FF2B5EF4-FFF2-40B4-BE49-F238E27FC236}">
                <a16:creationId xmlns:a16="http://schemas.microsoft.com/office/drawing/2014/main" id="{761B65E9-C6F7-5863-177A-658C91524B1C}"/>
              </a:ext>
            </a:extLst>
          </p:cNvPr>
          <p:cNvSpPr>
            <a:spLocks noGrp="1" noChangeArrowheads="1"/>
          </p:cNvSpPr>
          <p:nvPr>
            <p:ph type="body" idx="1"/>
          </p:nvPr>
        </p:nvSpPr>
        <p:spPr>
          <a:xfrm>
            <a:off x="533400" y="2332038"/>
            <a:ext cx="8229600" cy="4525962"/>
          </a:xfrm>
        </p:spPr>
        <p:txBody>
          <a:bodyPr/>
          <a:lstStyle/>
          <a:p>
            <a:pPr eaLnBrk="1" hangingPunct="1">
              <a:buFontTx/>
              <a:buNone/>
            </a:pPr>
            <a:r>
              <a:rPr lang="en-GB" altLang="en-US" sz="2400"/>
              <a:t>    Evidence-based management is a method of informing decision making by making use of appropriate information derived from the analysis of policy and practices and surveys of employee opinion within the organization, systematic benchmarking and the messages delivered by relevant research.</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C481AE61-EDE5-3DAA-9360-96C7E193DB7A}"/>
              </a:ext>
            </a:extLst>
          </p:cNvPr>
          <p:cNvSpPr>
            <a:spLocks noGrp="1" noChangeArrowheads="1"/>
          </p:cNvSpPr>
          <p:nvPr>
            <p:ph type="title"/>
          </p:nvPr>
        </p:nvSpPr>
        <p:spPr/>
        <p:txBody>
          <a:bodyPr/>
          <a:lstStyle/>
          <a:p>
            <a:pPr eaLnBrk="1" hangingPunct="1"/>
            <a:r>
              <a:rPr lang="en-US" altLang="en-US" sz="3200" b="1"/>
              <a:t>EVIDENCE-BASED MANAGEMENT: APPROACH TO</a:t>
            </a:r>
            <a:endParaRPr lang="en-GB" altLang="en-US" sz="3200" b="1"/>
          </a:p>
        </p:txBody>
      </p:sp>
      <p:sp>
        <p:nvSpPr>
          <p:cNvPr id="9219" name="Rectangle 3">
            <a:extLst>
              <a:ext uri="{FF2B5EF4-FFF2-40B4-BE49-F238E27FC236}">
                <a16:creationId xmlns:a16="http://schemas.microsoft.com/office/drawing/2014/main" id="{CE113193-6E52-6B7C-F479-2AEBD8B1E4BC}"/>
              </a:ext>
            </a:extLst>
          </p:cNvPr>
          <p:cNvSpPr>
            <a:spLocks noGrp="1" noChangeArrowheads="1"/>
          </p:cNvSpPr>
          <p:nvPr>
            <p:ph type="body" idx="1"/>
          </p:nvPr>
        </p:nvSpPr>
        <p:spPr/>
        <p:txBody>
          <a:bodyPr>
            <a:normAutofit lnSpcReduction="10000"/>
          </a:bodyPr>
          <a:lstStyle/>
          <a:p>
            <a:pPr marL="457200" indent="-457200" eaLnBrk="1" hangingPunct="1">
              <a:lnSpc>
                <a:spcPct val="90000"/>
              </a:lnSpc>
              <a:buFontTx/>
              <a:buNone/>
            </a:pPr>
            <a:r>
              <a:rPr lang="en-GB" altLang="en-US" sz="2400"/>
              <a:t>    A five-step approach was recommended by Briner </a:t>
            </a:r>
            <a:r>
              <a:rPr lang="en-GB" altLang="en-US" sz="2400" i="1"/>
              <a:t>et al </a:t>
            </a:r>
            <a:r>
              <a:rPr lang="en-GB" altLang="en-US" sz="2400"/>
              <a:t>(2009):</a:t>
            </a:r>
          </a:p>
          <a:p>
            <a:pPr marL="457200" indent="-457200" eaLnBrk="1" hangingPunct="1">
              <a:lnSpc>
                <a:spcPct val="90000"/>
              </a:lnSpc>
              <a:buFontTx/>
              <a:buAutoNum type="arabicPeriod"/>
            </a:pPr>
            <a:r>
              <a:rPr lang="en-GB" altLang="en-US" sz="2400"/>
              <a:t>Practitioners or managers gain understanding of the problem or issue.</a:t>
            </a:r>
          </a:p>
          <a:p>
            <a:pPr marL="457200" indent="-457200" eaLnBrk="1" hangingPunct="1">
              <a:lnSpc>
                <a:spcPct val="90000"/>
              </a:lnSpc>
              <a:buFontTx/>
              <a:buAutoNum type="arabicPeriod"/>
            </a:pPr>
            <a:r>
              <a:rPr lang="en-GB" altLang="en-US" sz="2400"/>
              <a:t>Internal evidence is gathered about the issue or problem leading, possibly, to a reformulation of the problem to make it more specific.</a:t>
            </a:r>
          </a:p>
          <a:p>
            <a:pPr marL="457200" indent="-457200" eaLnBrk="1" hangingPunct="1">
              <a:lnSpc>
                <a:spcPct val="90000"/>
              </a:lnSpc>
              <a:buFontTx/>
              <a:buAutoNum type="arabicPeriod"/>
            </a:pPr>
            <a:r>
              <a:rPr lang="en-GB" altLang="en-US" sz="2400"/>
              <a:t>External evidence is gathered from published research.</a:t>
            </a:r>
          </a:p>
          <a:p>
            <a:pPr marL="457200" indent="-457200" eaLnBrk="1" hangingPunct="1">
              <a:lnSpc>
                <a:spcPct val="90000"/>
              </a:lnSpc>
              <a:buFontTx/>
              <a:buAutoNum type="arabicPeriod"/>
            </a:pPr>
            <a:r>
              <a:rPr lang="en-GB" altLang="en-US" sz="2400"/>
              <a:t>The views of stakeholders are obtained.</a:t>
            </a:r>
          </a:p>
          <a:p>
            <a:pPr marL="457200" indent="-457200" eaLnBrk="1" hangingPunct="1">
              <a:lnSpc>
                <a:spcPct val="90000"/>
              </a:lnSpc>
              <a:buFontTx/>
              <a:buAutoNum type="arabicPeriod"/>
            </a:pPr>
            <a:r>
              <a:rPr lang="en-GB" altLang="en-US" sz="2400"/>
              <a:t>All the sources of information are examined and critically appraised.</a:t>
            </a:r>
          </a:p>
          <a:p>
            <a:pPr marL="457200" indent="-457200" eaLnBrk="1" hangingPunct="1">
              <a:lnSpc>
                <a:spcPct val="90000"/>
              </a:lnSpc>
            </a:pPr>
            <a:endParaRPr lang="en-GB" altLang="en-US" sz="240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F0B38C80-1B4B-CC19-63A9-7035543AA316}"/>
              </a:ext>
            </a:extLst>
          </p:cNvPr>
          <p:cNvSpPr>
            <a:spLocks noGrp="1" noChangeArrowheads="1"/>
          </p:cNvSpPr>
          <p:nvPr>
            <p:ph type="title"/>
          </p:nvPr>
        </p:nvSpPr>
        <p:spPr/>
        <p:txBody>
          <a:bodyPr/>
          <a:lstStyle/>
          <a:p>
            <a:pPr eaLnBrk="1" hangingPunct="1"/>
            <a:r>
              <a:rPr lang="en-US" altLang="en-US" sz="3200" b="1"/>
              <a:t>ANALYTICAL SKILLS</a:t>
            </a:r>
            <a:endParaRPr lang="en-GB" altLang="en-US" sz="3200" b="1"/>
          </a:p>
        </p:txBody>
      </p:sp>
      <p:sp>
        <p:nvSpPr>
          <p:cNvPr id="11267" name="Rectangle 3">
            <a:extLst>
              <a:ext uri="{FF2B5EF4-FFF2-40B4-BE49-F238E27FC236}">
                <a16:creationId xmlns:a16="http://schemas.microsoft.com/office/drawing/2014/main" id="{BC863AA5-4829-F984-289B-8E55067D6280}"/>
              </a:ext>
            </a:extLst>
          </p:cNvPr>
          <p:cNvSpPr>
            <a:spLocks noGrp="1" noChangeArrowheads="1"/>
          </p:cNvSpPr>
          <p:nvPr>
            <p:ph type="body" idx="1"/>
          </p:nvPr>
        </p:nvSpPr>
        <p:spPr/>
        <p:txBody>
          <a:bodyPr/>
          <a:lstStyle/>
          <a:p>
            <a:pPr eaLnBrk="1" hangingPunct="1"/>
            <a:endParaRPr lang="en-US" altLang="en-US" sz="2400"/>
          </a:p>
          <a:p>
            <a:pPr eaLnBrk="1" hangingPunct="1">
              <a:buFontTx/>
              <a:buNone/>
            </a:pPr>
            <a:r>
              <a:rPr lang="en-US" altLang="en-US" sz="2400"/>
              <a:t>   Analytical skills are used to gain a better understanding of a complex system or problem by breaking it down into its constituent parts and establishing the relationships between them. </a:t>
            </a:r>
            <a:endParaRPr lang="en-GB" altLang="en-US" sz="240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result for eBay UK UK">
            <a:extLst>
              <a:ext uri="{FF2B5EF4-FFF2-40B4-BE49-F238E27FC236}">
                <a16:creationId xmlns:a16="http://schemas.microsoft.com/office/drawing/2014/main" id="{5118EB62-CAD7-EAE4-7011-D6F86DDAD0BF}"/>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981200" y="607287"/>
            <a:ext cx="5181600" cy="41637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229697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B8400B85-4271-6A57-DCF3-4E4348EFDEA9}"/>
              </a:ext>
            </a:extLst>
          </p:cNvPr>
          <p:cNvSpPr>
            <a:spLocks noGrp="1" noChangeArrowheads="1"/>
          </p:cNvSpPr>
          <p:nvPr>
            <p:ph type="title"/>
          </p:nvPr>
        </p:nvSpPr>
        <p:spPr/>
        <p:txBody>
          <a:bodyPr/>
          <a:lstStyle/>
          <a:p>
            <a:pPr eaLnBrk="1" hangingPunct="1"/>
            <a:r>
              <a:rPr lang="en-GB" altLang="en-US" sz="3200" b="1"/>
              <a:t>L</a:t>
            </a:r>
            <a:r>
              <a:rPr lang="en-US" altLang="en-US" sz="3200" b="1"/>
              <a:t>OGICAL REASONING</a:t>
            </a:r>
            <a:endParaRPr lang="en-GB" altLang="en-US" sz="3200" b="1"/>
          </a:p>
        </p:txBody>
      </p:sp>
      <p:sp>
        <p:nvSpPr>
          <p:cNvPr id="13315" name="Rectangle 3">
            <a:extLst>
              <a:ext uri="{FF2B5EF4-FFF2-40B4-BE49-F238E27FC236}">
                <a16:creationId xmlns:a16="http://schemas.microsoft.com/office/drawing/2014/main" id="{28ADADB2-EBAF-3DF4-DF1F-31BCAFC69311}"/>
              </a:ext>
            </a:extLst>
          </p:cNvPr>
          <p:cNvSpPr>
            <a:spLocks noGrp="1" noChangeArrowheads="1"/>
          </p:cNvSpPr>
          <p:nvPr>
            <p:ph type="body" idx="1"/>
          </p:nvPr>
        </p:nvSpPr>
        <p:spPr/>
        <p:txBody>
          <a:bodyPr/>
          <a:lstStyle/>
          <a:p>
            <a:pPr eaLnBrk="1" hangingPunct="1"/>
            <a:r>
              <a:rPr lang="en-US" altLang="en-US" sz="2400"/>
              <a:t>Logical reasoning is the basis of critical thinking and evaluation. </a:t>
            </a:r>
          </a:p>
          <a:p>
            <a:pPr eaLnBrk="1" hangingPunct="1"/>
            <a:r>
              <a:rPr lang="en-US" altLang="en-US" sz="2400"/>
              <a:t>It takes place when there is a clear relationship (a line of reasoning) between the premise (the original proposition) and the conclusion which is supported by valid and reliable evidence.</a:t>
            </a:r>
          </a:p>
          <a:p>
            <a:pPr eaLnBrk="1" hangingPunct="1"/>
            <a:r>
              <a:rPr lang="en-US" altLang="en-US" sz="2400"/>
              <a:t>It does not rely on fallacious or misleading argument. </a:t>
            </a:r>
            <a:endParaRPr lang="en-GB" altLang="en-US" sz="240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2A84B628-4170-3886-4180-08827B09CC67}"/>
              </a:ext>
            </a:extLst>
          </p:cNvPr>
          <p:cNvSpPr>
            <a:spLocks noGrp="1" noChangeArrowheads="1"/>
          </p:cNvSpPr>
          <p:nvPr>
            <p:ph type="title"/>
          </p:nvPr>
        </p:nvSpPr>
        <p:spPr/>
        <p:txBody>
          <a:bodyPr/>
          <a:lstStyle/>
          <a:p>
            <a:pPr eaLnBrk="1" hangingPunct="1"/>
            <a:r>
              <a:rPr lang="en-GB" altLang="en-US" sz="3200" b="1"/>
              <a:t>FALLACIOUS AND MISLEADING ARGUMENTS</a:t>
            </a:r>
          </a:p>
        </p:txBody>
      </p:sp>
      <p:sp>
        <p:nvSpPr>
          <p:cNvPr id="15363" name="Rectangle 3">
            <a:extLst>
              <a:ext uri="{FF2B5EF4-FFF2-40B4-BE49-F238E27FC236}">
                <a16:creationId xmlns:a16="http://schemas.microsoft.com/office/drawing/2014/main" id="{1EBA90A5-1B3D-6274-A00F-14439164ECA3}"/>
              </a:ext>
            </a:extLst>
          </p:cNvPr>
          <p:cNvSpPr>
            <a:spLocks noGrp="1" noChangeArrowheads="1"/>
          </p:cNvSpPr>
          <p:nvPr>
            <p:ph type="body" idx="1"/>
          </p:nvPr>
        </p:nvSpPr>
        <p:spPr/>
        <p:txBody>
          <a:bodyPr>
            <a:normAutofit lnSpcReduction="10000"/>
          </a:bodyPr>
          <a:lstStyle/>
          <a:p>
            <a:pPr eaLnBrk="1" hangingPunct="1">
              <a:buFontTx/>
              <a:buNone/>
            </a:pPr>
            <a:r>
              <a:rPr lang="en-GB" altLang="en-US" sz="2000"/>
              <a:t>    A fallacy is an unsound form of argument leading to an error in reasoning or a misleading impression. The most common are: </a:t>
            </a:r>
          </a:p>
          <a:p>
            <a:pPr eaLnBrk="1" hangingPunct="1"/>
            <a:r>
              <a:rPr lang="en-GB" altLang="en-US" sz="2000"/>
              <a:t>Affirming the consequent </a:t>
            </a:r>
          </a:p>
          <a:p>
            <a:pPr eaLnBrk="1" hangingPunct="1"/>
            <a:r>
              <a:rPr lang="en-GB" altLang="en-US" sz="2000"/>
              <a:t>Begging the question </a:t>
            </a:r>
          </a:p>
          <a:p>
            <a:pPr eaLnBrk="1" hangingPunct="1"/>
            <a:r>
              <a:rPr lang="en-GB" altLang="en-US" sz="2000"/>
              <a:t>Chop logic </a:t>
            </a:r>
          </a:p>
          <a:p>
            <a:pPr eaLnBrk="1" hangingPunct="1"/>
            <a:r>
              <a:rPr lang="en-GB" altLang="en-US" sz="2000"/>
              <a:t>Confusing correlation with causation</a:t>
            </a:r>
          </a:p>
          <a:p>
            <a:pPr eaLnBrk="1" hangingPunct="1"/>
            <a:r>
              <a:rPr lang="en-GB" altLang="en-US" sz="2000"/>
              <a:t>False choice</a:t>
            </a:r>
            <a:r>
              <a:rPr lang="en-US" altLang="en-US" sz="2000"/>
              <a:t> </a:t>
            </a:r>
          </a:p>
          <a:p>
            <a:pPr eaLnBrk="1" hangingPunct="1"/>
            <a:r>
              <a:rPr lang="en-GB" altLang="en-US" sz="2000"/>
              <a:t>Potted thinking</a:t>
            </a:r>
          </a:p>
          <a:p>
            <a:pPr eaLnBrk="1" hangingPunct="1"/>
            <a:r>
              <a:rPr lang="en-GB" altLang="en-US" sz="2000"/>
              <a:t>Reaching false conclusions </a:t>
            </a:r>
          </a:p>
          <a:p>
            <a:pPr eaLnBrk="1" hangingPunct="1"/>
            <a:r>
              <a:rPr lang="en-GB" altLang="en-US" sz="2000"/>
              <a:t>Selective reasoning </a:t>
            </a:r>
          </a:p>
          <a:p>
            <a:pPr eaLnBrk="1" hangingPunct="1"/>
            <a:r>
              <a:rPr lang="en-GB" altLang="en-US" sz="2000"/>
              <a:t>Special pleading </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FB6FE6-8692-4310-BF76-FD297F2792CC}"/>
              </a:ext>
            </a:extLst>
          </p:cNvPr>
          <p:cNvSpPr>
            <a:spLocks noGrp="1"/>
          </p:cNvSpPr>
          <p:nvPr>
            <p:ph type="title"/>
          </p:nvPr>
        </p:nvSpPr>
        <p:spPr/>
        <p:txBody>
          <a:bodyPr/>
          <a:lstStyle/>
          <a:p>
            <a:r>
              <a:rPr lang="en-GB" dirty="0"/>
              <a:t>Task </a:t>
            </a:r>
          </a:p>
        </p:txBody>
      </p:sp>
      <p:sp>
        <p:nvSpPr>
          <p:cNvPr id="3" name="Content Placeholder 2">
            <a:extLst>
              <a:ext uri="{FF2B5EF4-FFF2-40B4-BE49-F238E27FC236}">
                <a16:creationId xmlns:a16="http://schemas.microsoft.com/office/drawing/2014/main" id="{47C351E7-5F83-3727-513F-6DF0726FACF0}"/>
              </a:ext>
            </a:extLst>
          </p:cNvPr>
          <p:cNvSpPr>
            <a:spLocks noGrp="1"/>
          </p:cNvSpPr>
          <p:nvPr>
            <p:ph idx="1"/>
          </p:nvPr>
        </p:nvSpPr>
        <p:spPr>
          <a:xfrm>
            <a:off x="121381" y="1600201"/>
            <a:ext cx="8876962" cy="3917032"/>
          </a:xfrm>
        </p:spPr>
        <p:txBody>
          <a:bodyPr/>
          <a:lstStyle/>
          <a:p>
            <a:pPr marL="0" indent="0">
              <a:buNone/>
            </a:pPr>
            <a:r>
              <a:rPr lang="en-GB" dirty="0"/>
              <a:t>In groups choose a HR issue that you could analyse and think about the following: </a:t>
            </a:r>
          </a:p>
          <a:p>
            <a:endParaRPr lang="en-GB" dirty="0"/>
          </a:p>
          <a:p>
            <a:r>
              <a:rPr lang="en-GB" dirty="0"/>
              <a:t>How would you collect the data?</a:t>
            </a:r>
          </a:p>
          <a:p>
            <a:r>
              <a:rPr lang="en-GB" dirty="0"/>
              <a:t>How would you analyse the data?</a:t>
            </a:r>
          </a:p>
          <a:p>
            <a:r>
              <a:rPr lang="en-GB" dirty="0"/>
              <a:t>What limitations might there be?</a:t>
            </a:r>
          </a:p>
        </p:txBody>
      </p:sp>
    </p:spTree>
    <p:extLst>
      <p:ext uri="{BB962C8B-B14F-4D97-AF65-F5344CB8AC3E}">
        <p14:creationId xmlns:p14="http://schemas.microsoft.com/office/powerpoint/2010/main" val="41746627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43066-B490-2C07-A995-7B9F48565B3C}"/>
              </a:ext>
            </a:extLst>
          </p:cNvPr>
          <p:cNvSpPr>
            <a:spLocks noGrp="1"/>
          </p:cNvSpPr>
          <p:nvPr>
            <p:ph type="title"/>
          </p:nvPr>
        </p:nvSpPr>
        <p:spPr>
          <a:xfrm>
            <a:off x="408105" y="59846"/>
            <a:ext cx="8229600" cy="602941"/>
          </a:xfrm>
        </p:spPr>
        <p:txBody>
          <a:bodyPr>
            <a:normAutofit fontScale="90000"/>
          </a:bodyPr>
          <a:lstStyle/>
          <a:p>
            <a:r>
              <a:rPr lang="en-GB" dirty="0"/>
              <a:t>Case study </a:t>
            </a:r>
          </a:p>
        </p:txBody>
      </p:sp>
      <p:sp>
        <p:nvSpPr>
          <p:cNvPr id="3" name="Content Placeholder 2">
            <a:extLst>
              <a:ext uri="{FF2B5EF4-FFF2-40B4-BE49-F238E27FC236}">
                <a16:creationId xmlns:a16="http://schemas.microsoft.com/office/drawing/2014/main" id="{BAAB7BCB-38AB-B65B-1CDA-24BB3A2C1235}"/>
              </a:ext>
            </a:extLst>
          </p:cNvPr>
          <p:cNvSpPr>
            <a:spLocks noGrp="1"/>
          </p:cNvSpPr>
          <p:nvPr>
            <p:ph idx="1"/>
          </p:nvPr>
        </p:nvSpPr>
        <p:spPr>
          <a:xfrm>
            <a:off x="0" y="138428"/>
            <a:ext cx="3270975" cy="822346"/>
          </a:xfrm>
        </p:spPr>
        <p:txBody>
          <a:bodyPr>
            <a:normAutofit fontScale="25000" lnSpcReduction="20000"/>
          </a:bodyPr>
          <a:lstStyle/>
          <a:p>
            <a:pPr marL="0" indent="0" algn="l">
              <a:buNone/>
            </a:pPr>
            <a:r>
              <a:rPr lang="en-GB" b="1" i="0" dirty="0">
                <a:solidFill>
                  <a:srgbClr val="58595B"/>
                </a:solidFill>
                <a:effectLst/>
                <a:latin typeface="Open Sans" panose="020B0606030504020204" pitchFamily="34" charset="0"/>
              </a:rPr>
              <a:t>Financial Times: Understanding engagement to improve productivity</a:t>
            </a:r>
          </a:p>
          <a:p>
            <a:pPr marL="0" indent="0" algn="l">
              <a:buNone/>
            </a:pPr>
            <a:r>
              <a:rPr lang="en-GB" b="1" i="0" dirty="0">
                <a:solidFill>
                  <a:srgbClr val="58595B"/>
                </a:solidFill>
                <a:effectLst/>
                <a:latin typeface="Open Sans" panose="020B0606030504020204" pitchFamily="34" charset="0"/>
              </a:rPr>
              <a:t>Industry: News and media</a:t>
            </a:r>
            <a:br>
              <a:rPr lang="en-GB" b="1" i="0" dirty="0">
                <a:solidFill>
                  <a:srgbClr val="58595B"/>
                </a:solidFill>
                <a:effectLst/>
                <a:latin typeface="Open Sans" panose="020B0606030504020204" pitchFamily="34" charset="0"/>
              </a:rPr>
            </a:br>
            <a:r>
              <a:rPr lang="en-GB" b="1" i="0" dirty="0">
                <a:solidFill>
                  <a:srgbClr val="58595B"/>
                </a:solidFill>
                <a:effectLst/>
                <a:latin typeface="Open Sans" panose="020B0606030504020204" pitchFamily="34" charset="0"/>
              </a:rPr>
              <a:t>Size: Approximately 2,500 staff</a:t>
            </a:r>
            <a:br>
              <a:rPr lang="en-GB" b="1" i="0" dirty="0">
                <a:solidFill>
                  <a:srgbClr val="58595B"/>
                </a:solidFill>
                <a:effectLst/>
                <a:latin typeface="Open Sans" panose="020B0606030504020204" pitchFamily="34" charset="0"/>
              </a:rPr>
            </a:br>
            <a:br>
              <a:rPr lang="en-GB" b="1" i="0" dirty="0">
                <a:solidFill>
                  <a:srgbClr val="58595B"/>
                </a:solidFill>
                <a:effectLst/>
                <a:latin typeface="Open Sans" panose="020B0606030504020204" pitchFamily="34" charset="0"/>
              </a:rPr>
            </a:br>
            <a:endParaRPr lang="en-GB" dirty="0"/>
          </a:p>
        </p:txBody>
      </p:sp>
      <p:pic>
        <p:nvPicPr>
          <p:cNvPr id="5" name="Picture 4" descr="Businesswoman pointing up">
            <a:extLst>
              <a:ext uri="{FF2B5EF4-FFF2-40B4-BE49-F238E27FC236}">
                <a16:creationId xmlns:a16="http://schemas.microsoft.com/office/drawing/2014/main" id="{933F7C69-BAE8-F3DB-941C-43D25314E86D}"/>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1848444"/>
            <a:ext cx="1654265" cy="3829434"/>
          </a:xfrm>
          <a:prstGeom prst="rect">
            <a:avLst/>
          </a:prstGeom>
        </p:spPr>
      </p:pic>
      <p:sp>
        <p:nvSpPr>
          <p:cNvPr id="10" name="TextBox 9">
            <a:extLst>
              <a:ext uri="{FF2B5EF4-FFF2-40B4-BE49-F238E27FC236}">
                <a16:creationId xmlns:a16="http://schemas.microsoft.com/office/drawing/2014/main" id="{DB447FE6-8C2D-F96B-651C-704167D06319}"/>
              </a:ext>
            </a:extLst>
          </p:cNvPr>
          <p:cNvSpPr txBox="1"/>
          <p:nvPr/>
        </p:nvSpPr>
        <p:spPr>
          <a:xfrm>
            <a:off x="0" y="197719"/>
            <a:ext cx="2721721" cy="430887"/>
          </a:xfrm>
          <a:prstGeom prst="rect">
            <a:avLst/>
          </a:prstGeom>
          <a:noFill/>
        </p:spPr>
        <p:txBody>
          <a:bodyPr wrap="square">
            <a:spAutoFit/>
          </a:bodyPr>
          <a:lstStyle/>
          <a:p>
            <a:pPr marL="0" indent="0" algn="l">
              <a:buNone/>
            </a:pPr>
            <a:br>
              <a:rPr lang="en-GB" sz="1100" b="1" i="0" dirty="0">
                <a:solidFill>
                  <a:srgbClr val="58595B"/>
                </a:solidFill>
                <a:effectLst/>
                <a:latin typeface="Open Sans" panose="020B0606030504020204" pitchFamily="34" charset="0"/>
              </a:rPr>
            </a:br>
            <a:endParaRPr lang="en-GB" sz="1100" i="0" dirty="0">
              <a:solidFill>
                <a:srgbClr val="58595B"/>
              </a:solidFill>
              <a:effectLst/>
              <a:latin typeface="Open Sans" panose="020B0606030504020204" pitchFamily="34" charset="0"/>
            </a:endParaRPr>
          </a:p>
        </p:txBody>
      </p:sp>
      <p:sp>
        <p:nvSpPr>
          <p:cNvPr id="12" name="TextBox 11">
            <a:extLst>
              <a:ext uri="{FF2B5EF4-FFF2-40B4-BE49-F238E27FC236}">
                <a16:creationId xmlns:a16="http://schemas.microsoft.com/office/drawing/2014/main" id="{774A7613-01D5-04EA-F4B3-89DC7EC45586}"/>
              </a:ext>
            </a:extLst>
          </p:cNvPr>
          <p:cNvSpPr txBox="1"/>
          <p:nvPr/>
        </p:nvSpPr>
        <p:spPr>
          <a:xfrm>
            <a:off x="-3286315" y="1634434"/>
            <a:ext cx="5747218" cy="430887"/>
          </a:xfrm>
          <a:prstGeom prst="rect">
            <a:avLst/>
          </a:prstGeom>
          <a:noFill/>
        </p:spPr>
        <p:txBody>
          <a:bodyPr wrap="square">
            <a:spAutoFit/>
          </a:bodyPr>
          <a:lstStyle/>
          <a:p>
            <a:pPr marL="0" indent="0" algn="l">
              <a:buNone/>
            </a:pPr>
            <a:br>
              <a:rPr lang="en-GB" sz="1100" b="1" i="0" dirty="0">
                <a:solidFill>
                  <a:srgbClr val="58595B"/>
                </a:solidFill>
                <a:effectLst/>
                <a:latin typeface="Open Sans" panose="020B0606030504020204" pitchFamily="34" charset="0"/>
              </a:rPr>
            </a:br>
            <a:endParaRPr lang="en-GB" sz="1100" b="1" i="0" dirty="0">
              <a:solidFill>
                <a:srgbClr val="58595B"/>
              </a:solidFill>
              <a:effectLst/>
              <a:latin typeface="Open Sans" panose="020B0606030504020204" pitchFamily="34" charset="0"/>
            </a:endParaRPr>
          </a:p>
        </p:txBody>
      </p:sp>
      <p:graphicFrame>
        <p:nvGraphicFramePr>
          <p:cNvPr id="19" name="Diagram 18">
            <a:extLst>
              <a:ext uri="{FF2B5EF4-FFF2-40B4-BE49-F238E27FC236}">
                <a16:creationId xmlns:a16="http://schemas.microsoft.com/office/drawing/2014/main" id="{89245BA2-C0EE-9363-72B9-7157C34159D4}"/>
              </a:ext>
            </a:extLst>
          </p:cNvPr>
          <p:cNvGraphicFramePr/>
          <p:nvPr>
            <p:extLst>
              <p:ext uri="{D42A27DB-BD31-4B8C-83A1-F6EECF244321}">
                <p14:modId xmlns:p14="http://schemas.microsoft.com/office/powerpoint/2010/main" val="2396728743"/>
              </p:ext>
            </p:extLst>
          </p:nvPr>
        </p:nvGraphicFramePr>
        <p:xfrm>
          <a:off x="1523999" y="766479"/>
          <a:ext cx="7521809" cy="469452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0468190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C8F77B1D-205D-6043-5589-57CAC2EEB155}"/>
              </a:ext>
            </a:extLst>
          </p:cNvPr>
          <p:cNvSpPr>
            <a:spLocks noGrp="1" noChangeArrowheads="1"/>
          </p:cNvSpPr>
          <p:nvPr>
            <p:ph type="title"/>
          </p:nvPr>
        </p:nvSpPr>
        <p:spPr/>
        <p:txBody>
          <a:bodyPr/>
          <a:lstStyle/>
          <a:p>
            <a:pPr eaLnBrk="1" hangingPunct="1"/>
            <a:r>
              <a:rPr lang="en-US" altLang="en-US" sz="3200" b="1"/>
              <a:t>CRITICAL THINKING</a:t>
            </a:r>
            <a:endParaRPr lang="en-GB" altLang="en-US" sz="3200" b="1"/>
          </a:p>
        </p:txBody>
      </p:sp>
      <p:sp>
        <p:nvSpPr>
          <p:cNvPr id="17411" name="Rectangle 3">
            <a:extLst>
              <a:ext uri="{FF2B5EF4-FFF2-40B4-BE49-F238E27FC236}">
                <a16:creationId xmlns:a16="http://schemas.microsoft.com/office/drawing/2014/main" id="{C015CE33-AAA6-15D7-672A-8D5475AB509F}"/>
              </a:ext>
            </a:extLst>
          </p:cNvPr>
          <p:cNvSpPr>
            <a:spLocks noGrp="1" noChangeArrowheads="1"/>
          </p:cNvSpPr>
          <p:nvPr>
            <p:ph type="body" idx="1"/>
          </p:nvPr>
        </p:nvSpPr>
        <p:spPr/>
        <p:txBody>
          <a:bodyPr/>
          <a:lstStyle/>
          <a:p>
            <a:pPr eaLnBrk="1" hangingPunct="1">
              <a:lnSpc>
                <a:spcPct val="90000"/>
              </a:lnSpc>
            </a:pPr>
            <a:r>
              <a:rPr lang="en-GB" altLang="en-US" sz="2400"/>
              <a:t>Critical thinking is the process of analysing and evaluating the quality of ideas, theories, and concepts in order to establish the degree to which they are valid and supported by the evidence and the extent to which they are biased. </a:t>
            </a:r>
          </a:p>
          <a:p>
            <a:pPr eaLnBrk="1" hangingPunct="1">
              <a:lnSpc>
                <a:spcPct val="90000"/>
              </a:lnSpc>
            </a:pPr>
            <a:r>
              <a:rPr lang="en-GB" altLang="en-US" sz="2400"/>
              <a:t>It involves reflecting on and interpreting data, drawing warranted conclusions and recognizing ill-defined assumptions. </a:t>
            </a:r>
            <a:endParaRPr lang="en-US" altLang="en-US" sz="2400"/>
          </a:p>
          <a:p>
            <a:pPr eaLnBrk="1" hangingPunct="1">
              <a:lnSpc>
                <a:spcPct val="90000"/>
              </a:lnSpc>
              <a:buFontTx/>
              <a:buNone/>
            </a:pPr>
            <a:r>
              <a:rPr lang="en-US" altLang="en-US" sz="2400"/>
              <a:t>   </a:t>
            </a:r>
            <a:endParaRPr lang="en-GB" altLang="en-US" sz="240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4FDBF23E-CF50-E796-CB23-D399D984CDE2}"/>
              </a:ext>
            </a:extLst>
          </p:cNvPr>
          <p:cNvSpPr>
            <a:spLocks noGrp="1" noChangeArrowheads="1"/>
          </p:cNvSpPr>
          <p:nvPr>
            <p:ph type="title"/>
          </p:nvPr>
        </p:nvSpPr>
        <p:spPr/>
        <p:txBody>
          <a:bodyPr/>
          <a:lstStyle/>
          <a:p>
            <a:pPr eaLnBrk="1" hangingPunct="1"/>
            <a:r>
              <a:rPr lang="en-US" altLang="en-US" sz="3200" b="1"/>
              <a:t>CRITICAL THINKING SKILLS</a:t>
            </a:r>
            <a:endParaRPr lang="en-GB" altLang="en-US" sz="3200" b="1"/>
          </a:p>
        </p:txBody>
      </p:sp>
      <p:sp>
        <p:nvSpPr>
          <p:cNvPr id="19459" name="Rectangle 3">
            <a:extLst>
              <a:ext uri="{FF2B5EF4-FFF2-40B4-BE49-F238E27FC236}">
                <a16:creationId xmlns:a16="http://schemas.microsoft.com/office/drawing/2014/main" id="{370D6787-67A5-D329-C014-11D2B71F61D7}"/>
              </a:ext>
            </a:extLst>
          </p:cNvPr>
          <p:cNvSpPr>
            <a:spLocks noGrp="1" noChangeArrowheads="1"/>
          </p:cNvSpPr>
          <p:nvPr>
            <p:ph type="body" idx="1"/>
          </p:nvPr>
        </p:nvSpPr>
        <p:spPr/>
        <p:txBody>
          <a:bodyPr/>
          <a:lstStyle/>
          <a:p>
            <a:pPr eaLnBrk="1" hangingPunct="1">
              <a:lnSpc>
                <a:spcPct val="90000"/>
              </a:lnSpc>
              <a:buFontTx/>
              <a:buNone/>
            </a:pPr>
            <a:endParaRPr lang="en-GB" altLang="en-US" sz="2400"/>
          </a:p>
          <a:p>
            <a:pPr eaLnBrk="1" hangingPunct="1">
              <a:lnSpc>
                <a:spcPct val="90000"/>
              </a:lnSpc>
            </a:pPr>
            <a:r>
              <a:rPr lang="en-US" altLang="en-US" sz="2400"/>
              <a:t>Recognize problems  </a:t>
            </a:r>
            <a:endParaRPr lang="en-GB" altLang="en-US" sz="2400"/>
          </a:p>
          <a:p>
            <a:pPr eaLnBrk="1" hangingPunct="1">
              <a:lnSpc>
                <a:spcPct val="90000"/>
              </a:lnSpc>
            </a:pPr>
            <a:r>
              <a:rPr lang="en-US" altLang="en-US" sz="2400"/>
              <a:t>Gather relevant information</a:t>
            </a:r>
            <a:endParaRPr lang="en-GB" altLang="en-US" sz="2400"/>
          </a:p>
          <a:p>
            <a:pPr eaLnBrk="1" hangingPunct="1">
              <a:lnSpc>
                <a:spcPct val="90000"/>
              </a:lnSpc>
            </a:pPr>
            <a:r>
              <a:rPr lang="en-US" altLang="en-US" sz="2400"/>
              <a:t>Identify unstated assumptions </a:t>
            </a:r>
            <a:endParaRPr lang="en-GB" altLang="en-US" sz="2400"/>
          </a:p>
          <a:p>
            <a:pPr eaLnBrk="1" hangingPunct="1">
              <a:lnSpc>
                <a:spcPct val="90000"/>
              </a:lnSpc>
            </a:pPr>
            <a:r>
              <a:rPr lang="en-US" altLang="en-US" sz="2400"/>
              <a:t>Interpret data</a:t>
            </a:r>
          </a:p>
          <a:p>
            <a:pPr eaLnBrk="1" hangingPunct="1">
              <a:lnSpc>
                <a:spcPct val="90000"/>
              </a:lnSpc>
            </a:pPr>
            <a:r>
              <a:rPr lang="en-US" altLang="en-US" sz="2400"/>
              <a:t>Recognize relationships between propositions </a:t>
            </a:r>
            <a:endParaRPr lang="en-GB" altLang="en-US" sz="2400"/>
          </a:p>
          <a:p>
            <a:pPr eaLnBrk="1" hangingPunct="1">
              <a:lnSpc>
                <a:spcPct val="90000"/>
              </a:lnSpc>
            </a:pPr>
            <a:r>
              <a:rPr lang="en-US" altLang="en-US" sz="2400"/>
              <a:t>Draw warranted conclusions</a:t>
            </a:r>
          </a:p>
          <a:p>
            <a:pPr eaLnBrk="1" hangingPunct="1">
              <a:lnSpc>
                <a:spcPct val="90000"/>
              </a:lnSpc>
            </a:pPr>
            <a:r>
              <a:rPr lang="en-US" altLang="en-US" sz="2400"/>
              <a:t>Test assertions and conclusions  </a:t>
            </a:r>
            <a:endParaRPr lang="en-GB" altLang="en-US" sz="2400"/>
          </a:p>
          <a:p>
            <a:pPr eaLnBrk="1" hangingPunct="1">
              <a:lnSpc>
                <a:spcPct val="90000"/>
              </a:lnSpc>
            </a:pPr>
            <a:r>
              <a:rPr lang="en-US" altLang="en-US" sz="2400"/>
              <a:t>Reconstruct ideas by reference to evidence</a:t>
            </a:r>
            <a:endParaRPr lang="en-GB" altLang="en-US" sz="2400"/>
          </a:p>
          <a:p>
            <a:pPr eaLnBrk="1" hangingPunct="1">
              <a:lnSpc>
                <a:spcPct val="90000"/>
              </a:lnSpc>
            </a:pPr>
            <a:endParaRPr lang="en-GB" altLang="en-US" sz="240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CF8AB446-A19E-DEBB-FD3C-1578B16FA3B9}"/>
              </a:ext>
            </a:extLst>
          </p:cNvPr>
          <p:cNvSpPr>
            <a:spLocks noGrp="1" noChangeArrowheads="1"/>
          </p:cNvSpPr>
          <p:nvPr>
            <p:ph type="title"/>
          </p:nvPr>
        </p:nvSpPr>
        <p:spPr>
          <a:xfrm>
            <a:off x="381000" y="609600"/>
            <a:ext cx="8229600" cy="1143000"/>
          </a:xfrm>
        </p:spPr>
        <p:txBody>
          <a:bodyPr/>
          <a:lstStyle/>
          <a:p>
            <a:pPr eaLnBrk="1" hangingPunct="1"/>
            <a:r>
              <a:rPr lang="en-GB" altLang="en-US" sz="3200" b="1"/>
              <a:t>CRITICAL EVALUATION</a:t>
            </a:r>
            <a:br>
              <a:rPr lang="en-US" altLang="en-US" sz="3200"/>
            </a:br>
            <a:endParaRPr lang="en-GB" altLang="en-US" sz="3200"/>
          </a:p>
        </p:txBody>
      </p:sp>
      <p:sp>
        <p:nvSpPr>
          <p:cNvPr id="21507" name="Rectangle 3">
            <a:extLst>
              <a:ext uri="{FF2B5EF4-FFF2-40B4-BE49-F238E27FC236}">
                <a16:creationId xmlns:a16="http://schemas.microsoft.com/office/drawing/2014/main" id="{83D9BD89-2E72-9B4E-3EF9-323D89502DC6}"/>
              </a:ext>
            </a:extLst>
          </p:cNvPr>
          <p:cNvSpPr>
            <a:spLocks noGrp="1" noChangeArrowheads="1"/>
          </p:cNvSpPr>
          <p:nvPr>
            <p:ph type="body" idx="1"/>
          </p:nvPr>
        </p:nvSpPr>
        <p:spPr>
          <a:xfrm>
            <a:off x="457200" y="1905000"/>
            <a:ext cx="8229600" cy="4525963"/>
          </a:xfrm>
        </p:spPr>
        <p:txBody>
          <a:bodyPr/>
          <a:lstStyle/>
          <a:p>
            <a:pPr eaLnBrk="1" hangingPunct="1"/>
            <a:r>
              <a:rPr lang="en-US" altLang="en-US" sz="2400"/>
              <a:t>Critical evaluation is the process of making informed judgments about the validity, relevance and usefulness of ideas and arguments. </a:t>
            </a:r>
          </a:p>
          <a:p>
            <a:pPr eaLnBrk="1" hangingPunct="1"/>
            <a:r>
              <a:rPr lang="en-GB" altLang="en-US" sz="2400"/>
              <a:t>It</a:t>
            </a:r>
            <a:r>
              <a:rPr lang="en-US" altLang="en-US" sz="2400"/>
              <a:t> means not taking anything for granted and, where necessary, challenging propositions.</a:t>
            </a:r>
            <a:r>
              <a:rPr lang="en-GB" altLang="en-US" sz="2400"/>
              <a:t> </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4E797629-7F81-5327-4DAA-67612C11B762}"/>
              </a:ext>
            </a:extLst>
          </p:cNvPr>
          <p:cNvSpPr>
            <a:spLocks noGrp="1" noChangeArrowheads="1"/>
          </p:cNvSpPr>
          <p:nvPr>
            <p:ph type="title"/>
          </p:nvPr>
        </p:nvSpPr>
        <p:spPr/>
        <p:txBody>
          <a:bodyPr/>
          <a:lstStyle/>
          <a:p>
            <a:pPr eaLnBrk="1" hangingPunct="1"/>
            <a:r>
              <a:rPr lang="en-GB" altLang="en-US" sz="3200" b="1"/>
              <a:t>CRITICALLY EVALUATING RESEARCH</a:t>
            </a:r>
            <a:br>
              <a:rPr lang="en-GB" altLang="en-US" sz="3200"/>
            </a:br>
            <a:endParaRPr lang="en-GB" altLang="en-US" sz="3200"/>
          </a:p>
        </p:txBody>
      </p:sp>
      <p:sp>
        <p:nvSpPr>
          <p:cNvPr id="25603" name="Rectangle 3">
            <a:extLst>
              <a:ext uri="{FF2B5EF4-FFF2-40B4-BE49-F238E27FC236}">
                <a16:creationId xmlns:a16="http://schemas.microsoft.com/office/drawing/2014/main" id="{9FD4158C-AA77-44C5-71F1-8CEAEFE04E2F}"/>
              </a:ext>
            </a:extLst>
          </p:cNvPr>
          <p:cNvSpPr>
            <a:spLocks noGrp="1" noChangeArrowheads="1"/>
          </p:cNvSpPr>
          <p:nvPr>
            <p:ph type="body" idx="1"/>
          </p:nvPr>
        </p:nvSpPr>
        <p:spPr/>
        <p:txBody>
          <a:bodyPr/>
          <a:lstStyle/>
          <a:p>
            <a:pPr eaLnBrk="1" hangingPunct="1">
              <a:buFontTx/>
              <a:buNone/>
            </a:pPr>
            <a:r>
              <a:rPr lang="en-GB" altLang="en-US" sz="2400"/>
              <a:t>	Putting the outcomes of research as, for example, published in academic journals, to the test requires critical evaluation. </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0428310F-4397-522F-413D-641787886B48}"/>
              </a:ext>
            </a:extLst>
          </p:cNvPr>
          <p:cNvSpPr>
            <a:spLocks noGrp="1" noChangeArrowheads="1"/>
          </p:cNvSpPr>
          <p:nvPr>
            <p:ph type="title"/>
          </p:nvPr>
        </p:nvSpPr>
        <p:spPr/>
        <p:txBody>
          <a:bodyPr/>
          <a:lstStyle/>
          <a:p>
            <a:pPr eaLnBrk="1" hangingPunct="1"/>
            <a:r>
              <a:rPr lang="en-GB" altLang="en-US" sz="3200" b="1"/>
              <a:t>TESTING PROPOSITIONS CHECKLIST</a:t>
            </a:r>
            <a:br>
              <a:rPr lang="en-GB" altLang="en-US" sz="3200"/>
            </a:br>
            <a:endParaRPr lang="en-GB" altLang="en-US" sz="3200"/>
          </a:p>
        </p:txBody>
      </p:sp>
      <p:sp>
        <p:nvSpPr>
          <p:cNvPr id="23555" name="Rectangle 3">
            <a:extLst>
              <a:ext uri="{FF2B5EF4-FFF2-40B4-BE49-F238E27FC236}">
                <a16:creationId xmlns:a16="http://schemas.microsoft.com/office/drawing/2014/main" id="{90660209-611F-1AC5-9BE7-B2496B980179}"/>
              </a:ext>
            </a:extLst>
          </p:cNvPr>
          <p:cNvSpPr>
            <a:spLocks noGrp="1" noChangeArrowheads="1"/>
          </p:cNvSpPr>
          <p:nvPr>
            <p:ph type="body" idx="1"/>
          </p:nvPr>
        </p:nvSpPr>
        <p:spPr/>
        <p:txBody>
          <a:bodyPr/>
          <a:lstStyle/>
          <a:p>
            <a:pPr eaLnBrk="1" hangingPunct="1">
              <a:lnSpc>
                <a:spcPct val="80000"/>
              </a:lnSpc>
            </a:pPr>
            <a:r>
              <a:rPr lang="en-GB" altLang="en-US" sz="2000"/>
              <a:t>Was the scope of the investigation sufficiently comprehensive?</a:t>
            </a:r>
          </a:p>
          <a:p>
            <a:pPr eaLnBrk="1" hangingPunct="1">
              <a:lnSpc>
                <a:spcPct val="80000"/>
              </a:lnSpc>
            </a:pPr>
            <a:r>
              <a:rPr lang="en-GB" altLang="en-US" sz="2000"/>
              <a:t>Are the instances representative or are they selected simply to support a point of view?</a:t>
            </a:r>
          </a:p>
          <a:p>
            <a:pPr eaLnBrk="1" hangingPunct="1">
              <a:lnSpc>
                <a:spcPct val="80000"/>
              </a:lnSpc>
            </a:pPr>
            <a:r>
              <a:rPr lang="en-GB" altLang="en-US" sz="2000"/>
              <a:t>Are there contradictory instances that have not been looked for?</a:t>
            </a:r>
          </a:p>
          <a:p>
            <a:pPr eaLnBrk="1" hangingPunct="1">
              <a:lnSpc>
                <a:spcPct val="80000"/>
              </a:lnSpc>
            </a:pPr>
            <a:r>
              <a:rPr lang="en-GB" altLang="en-US" sz="2000"/>
              <a:t>Does the proposition conflict with other propositions for which they are equally good grounds?</a:t>
            </a:r>
          </a:p>
          <a:p>
            <a:pPr eaLnBrk="1" hangingPunct="1">
              <a:lnSpc>
                <a:spcPct val="80000"/>
              </a:lnSpc>
            </a:pPr>
            <a:r>
              <a:rPr lang="en-GB" altLang="en-US" sz="2000"/>
              <a:t>If there are any conflicting beliefs or contradictory items of evidence, have they been put to the test against the original proposition?</a:t>
            </a:r>
          </a:p>
          <a:p>
            <a:pPr eaLnBrk="1" hangingPunct="1">
              <a:lnSpc>
                <a:spcPct val="80000"/>
              </a:lnSpc>
            </a:pPr>
            <a:r>
              <a:rPr lang="en-GB" altLang="en-US" sz="2000"/>
              <a:t>Could the evidence lead to other equally valid conclusions?</a:t>
            </a:r>
          </a:p>
          <a:p>
            <a:pPr eaLnBrk="1" hangingPunct="1">
              <a:lnSpc>
                <a:spcPct val="80000"/>
              </a:lnSpc>
            </a:pPr>
            <a:r>
              <a:rPr lang="en-GB" altLang="en-US" sz="2000"/>
              <a:t>Are there any other factors that have not been taken into account which may have influenced the evidence and, therefore, the conclusion?</a:t>
            </a:r>
          </a:p>
          <a:p>
            <a:pPr eaLnBrk="1" hangingPunct="1">
              <a:lnSpc>
                <a:spcPct val="80000"/>
              </a:lnSpc>
            </a:pPr>
            <a:endParaRPr lang="en-GB" altLang="en-US" sz="200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4A1BC2B5-9CEE-C81B-C96D-AE148E7191BE}"/>
              </a:ext>
            </a:extLst>
          </p:cNvPr>
          <p:cNvSpPr>
            <a:spLocks noGrp="1" noChangeArrowheads="1"/>
          </p:cNvSpPr>
          <p:nvPr>
            <p:ph type="title"/>
          </p:nvPr>
        </p:nvSpPr>
        <p:spPr>
          <a:xfrm>
            <a:off x="609600" y="685800"/>
            <a:ext cx="8077200" cy="731838"/>
          </a:xfrm>
        </p:spPr>
        <p:txBody>
          <a:bodyPr>
            <a:normAutofit fontScale="90000"/>
          </a:bodyPr>
          <a:lstStyle/>
          <a:p>
            <a:pPr eaLnBrk="1" hangingPunct="1"/>
            <a:r>
              <a:rPr lang="en-GB" altLang="en-US" sz="3200" b="1"/>
              <a:t>DEVELOPING AND JUSTIFYING ORIGINAL ARGUMENTS </a:t>
            </a:r>
            <a:br>
              <a:rPr lang="en-GB" altLang="en-US" sz="3200"/>
            </a:br>
            <a:endParaRPr lang="en-GB" altLang="en-US" sz="3200"/>
          </a:p>
        </p:txBody>
      </p:sp>
      <p:sp>
        <p:nvSpPr>
          <p:cNvPr id="27651" name="Rectangle 3">
            <a:extLst>
              <a:ext uri="{FF2B5EF4-FFF2-40B4-BE49-F238E27FC236}">
                <a16:creationId xmlns:a16="http://schemas.microsoft.com/office/drawing/2014/main" id="{7CA54A68-DC6F-B705-02C9-F0534E945628}"/>
              </a:ext>
            </a:extLst>
          </p:cNvPr>
          <p:cNvSpPr>
            <a:spLocks noGrp="1" noChangeArrowheads="1"/>
          </p:cNvSpPr>
          <p:nvPr>
            <p:ph type="body" idx="1"/>
          </p:nvPr>
        </p:nvSpPr>
        <p:spPr/>
        <p:txBody>
          <a:bodyPr>
            <a:normAutofit fontScale="92500"/>
          </a:bodyPr>
          <a:lstStyle/>
          <a:p>
            <a:pPr eaLnBrk="1" hangingPunct="1">
              <a:lnSpc>
                <a:spcPct val="90000"/>
              </a:lnSpc>
              <a:buFontTx/>
              <a:buNone/>
            </a:pPr>
            <a:endParaRPr lang="en-GB" altLang="en-US" sz="2400"/>
          </a:p>
          <a:p>
            <a:pPr eaLnBrk="1" hangingPunct="1">
              <a:lnSpc>
                <a:spcPct val="90000"/>
              </a:lnSpc>
              <a:buFontTx/>
              <a:buNone/>
            </a:pPr>
            <a:r>
              <a:rPr lang="en-GB" altLang="en-US" sz="2400"/>
              <a:t>    An argument as an aspect of critical thinking consists of a presentation of reasons which support a contention. It consists of:</a:t>
            </a:r>
          </a:p>
          <a:p>
            <a:pPr eaLnBrk="1" hangingPunct="1">
              <a:lnSpc>
                <a:spcPct val="90000"/>
              </a:lnSpc>
            </a:pPr>
            <a:r>
              <a:rPr lang="en-GB" altLang="en-US" sz="2400"/>
              <a:t>a proposition or statement which expresses a point of view or belief;</a:t>
            </a:r>
          </a:p>
          <a:p>
            <a:pPr eaLnBrk="1" hangingPunct="1">
              <a:lnSpc>
                <a:spcPct val="90000"/>
              </a:lnSpc>
            </a:pPr>
            <a:r>
              <a:rPr lang="en-GB" altLang="en-US" sz="2400"/>
              <a:t>the reasoning which makes a case for the proposition or point of view;</a:t>
            </a:r>
          </a:p>
          <a:p>
            <a:pPr eaLnBrk="1" hangingPunct="1">
              <a:lnSpc>
                <a:spcPct val="90000"/>
              </a:lnSpc>
            </a:pPr>
            <a:r>
              <a:rPr lang="en-GB" altLang="en-US" sz="2400"/>
              <a:t>a discussion, the aim of which is to get the reader or listener to agree with the case that has been made;</a:t>
            </a:r>
          </a:p>
          <a:p>
            <a:pPr eaLnBrk="1" hangingPunct="1">
              <a:lnSpc>
                <a:spcPct val="90000"/>
              </a:lnSpc>
            </a:pPr>
            <a:r>
              <a:rPr lang="en-GB" altLang="en-US" sz="2400"/>
              <a:t>a conclusion which sums up the argument and its significance.</a:t>
            </a:r>
          </a:p>
          <a:p>
            <a:pPr eaLnBrk="1" hangingPunct="1">
              <a:lnSpc>
                <a:spcPct val="90000"/>
              </a:lnSpc>
            </a:pPr>
            <a:endParaRPr lang="en-GB" altLang="en-US" sz="240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346E48D5-8EEC-181B-10BE-F361A5DFC715}"/>
              </a:ext>
            </a:extLst>
          </p:cNvPr>
          <p:cNvSpPr>
            <a:spLocks noGrp="1" noChangeArrowheads="1"/>
          </p:cNvSpPr>
          <p:nvPr>
            <p:ph type="title"/>
          </p:nvPr>
        </p:nvSpPr>
        <p:spPr/>
        <p:txBody>
          <a:bodyPr/>
          <a:lstStyle/>
          <a:p>
            <a:pPr eaLnBrk="1" hangingPunct="1"/>
            <a:r>
              <a:rPr lang="en-GB" altLang="en-US" sz="3200" b="1"/>
              <a:t>CONSULTANCY SKILLS</a:t>
            </a:r>
          </a:p>
        </p:txBody>
      </p:sp>
      <p:sp>
        <p:nvSpPr>
          <p:cNvPr id="29699" name="Rectangle 3">
            <a:extLst>
              <a:ext uri="{FF2B5EF4-FFF2-40B4-BE49-F238E27FC236}">
                <a16:creationId xmlns:a16="http://schemas.microsoft.com/office/drawing/2014/main" id="{54109D37-7795-F3B2-9185-0DC9648FF181}"/>
              </a:ext>
            </a:extLst>
          </p:cNvPr>
          <p:cNvSpPr>
            <a:spLocks noGrp="1" noChangeArrowheads="1"/>
          </p:cNvSpPr>
          <p:nvPr>
            <p:ph type="body" idx="1"/>
          </p:nvPr>
        </p:nvSpPr>
        <p:spPr/>
        <p:txBody>
          <a:bodyPr>
            <a:normAutofit fontScale="92500" lnSpcReduction="10000"/>
          </a:bodyPr>
          <a:lstStyle/>
          <a:p>
            <a:pPr eaLnBrk="1" hangingPunct="1">
              <a:lnSpc>
                <a:spcPct val="80000"/>
              </a:lnSpc>
            </a:pPr>
            <a:r>
              <a:rPr lang="en-GB" altLang="en-US" sz="2000"/>
              <a:t>analysis and diagnosis</a:t>
            </a:r>
          </a:p>
          <a:p>
            <a:pPr eaLnBrk="1" hangingPunct="1">
              <a:lnSpc>
                <a:spcPct val="80000"/>
              </a:lnSpc>
            </a:pPr>
            <a:r>
              <a:rPr lang="en-GB" altLang="en-US" sz="2000"/>
              <a:t>Problem solving</a:t>
            </a:r>
          </a:p>
          <a:p>
            <a:pPr eaLnBrk="1" hangingPunct="1">
              <a:lnSpc>
                <a:spcPct val="80000"/>
              </a:lnSpc>
            </a:pPr>
            <a:r>
              <a:rPr lang="en-GB" altLang="en-US" sz="2000"/>
              <a:t>critical thinking and evaluation</a:t>
            </a:r>
          </a:p>
          <a:p>
            <a:pPr eaLnBrk="1" hangingPunct="1">
              <a:lnSpc>
                <a:spcPct val="80000"/>
              </a:lnSpc>
            </a:pPr>
            <a:r>
              <a:rPr lang="en-GB" altLang="en-US" sz="2000"/>
              <a:t>interpersonal – establishing and maintaining productive relationships with clients</a:t>
            </a:r>
          </a:p>
          <a:p>
            <a:pPr eaLnBrk="1" hangingPunct="1">
              <a:lnSpc>
                <a:spcPct val="80000"/>
              </a:lnSpc>
            </a:pPr>
            <a:r>
              <a:rPr lang="en-GB" altLang="en-US" sz="2000"/>
              <a:t>interviewing – obtaining information and views from people</a:t>
            </a:r>
          </a:p>
          <a:p>
            <a:pPr eaLnBrk="1" hangingPunct="1">
              <a:lnSpc>
                <a:spcPct val="80000"/>
              </a:lnSpc>
            </a:pPr>
            <a:r>
              <a:rPr lang="en-GB" altLang="en-US" sz="2000"/>
              <a:t>persuading people to adopt a course of action</a:t>
            </a:r>
          </a:p>
          <a:p>
            <a:pPr eaLnBrk="1" hangingPunct="1">
              <a:lnSpc>
                <a:spcPct val="80000"/>
              </a:lnSpc>
            </a:pPr>
            <a:r>
              <a:rPr lang="en-GB" altLang="en-US" sz="2000"/>
              <a:t>case presentation</a:t>
            </a:r>
          </a:p>
          <a:p>
            <a:pPr eaLnBrk="1" hangingPunct="1">
              <a:lnSpc>
                <a:spcPct val="80000"/>
              </a:lnSpc>
            </a:pPr>
            <a:r>
              <a:rPr lang="en-GB" altLang="en-US" sz="2000"/>
              <a:t>written communications, especially report writing</a:t>
            </a:r>
          </a:p>
          <a:p>
            <a:pPr eaLnBrk="1" hangingPunct="1">
              <a:lnSpc>
                <a:spcPct val="80000"/>
              </a:lnSpc>
            </a:pPr>
            <a:r>
              <a:rPr lang="en-GB" altLang="en-US" sz="2000"/>
              <a:t>oral communications – making presentations and leading discussions</a:t>
            </a:r>
          </a:p>
          <a:p>
            <a:pPr eaLnBrk="1" hangingPunct="1">
              <a:lnSpc>
                <a:spcPct val="80000"/>
              </a:lnSpc>
            </a:pPr>
            <a:r>
              <a:rPr lang="en-GB" altLang="en-US" sz="2000"/>
              <a:t>facilitating meetings and group discussions</a:t>
            </a:r>
          </a:p>
          <a:p>
            <a:pPr eaLnBrk="1" hangingPunct="1">
              <a:lnSpc>
                <a:spcPct val="80000"/>
              </a:lnSpc>
            </a:pPr>
            <a:r>
              <a:rPr lang="en-GB" altLang="en-US" sz="2000"/>
              <a:t>planning and running learning and development events</a:t>
            </a:r>
          </a:p>
          <a:p>
            <a:pPr eaLnBrk="1" hangingPunct="1">
              <a:lnSpc>
                <a:spcPct val="80000"/>
              </a:lnSpc>
            </a:pPr>
            <a:r>
              <a:rPr lang="en-GB" altLang="en-US" sz="2000"/>
              <a:t>coaching</a:t>
            </a:r>
          </a:p>
          <a:p>
            <a:pPr eaLnBrk="1" hangingPunct="1">
              <a:lnSpc>
                <a:spcPct val="80000"/>
              </a:lnSpc>
            </a:pPr>
            <a:r>
              <a:rPr lang="en-GB" altLang="en-US" sz="2000"/>
              <a:t>project management</a:t>
            </a:r>
          </a:p>
          <a:p>
            <a:pPr eaLnBrk="1" hangingPunct="1">
              <a:lnSpc>
                <a:spcPct val="80000"/>
              </a:lnSpc>
            </a:pPr>
            <a:endParaRPr lang="en-GB" altLang="en-US" sz="200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93B0E9A5-8FC7-1027-4772-2190A12871E4}"/>
              </a:ext>
            </a:extLst>
          </p:cNvPr>
          <p:cNvSpPr>
            <a:spLocks noGrp="1" noChangeArrowheads="1"/>
          </p:cNvSpPr>
          <p:nvPr>
            <p:ph type="title"/>
          </p:nvPr>
        </p:nvSpPr>
        <p:spPr>
          <a:xfrm>
            <a:off x="457200" y="685800"/>
            <a:ext cx="8229600" cy="1143000"/>
          </a:xfrm>
        </p:spPr>
        <p:txBody>
          <a:bodyPr>
            <a:normAutofit fontScale="90000"/>
          </a:bodyPr>
          <a:lstStyle/>
          <a:p>
            <a:pPr eaLnBrk="1" hangingPunct="1"/>
            <a:r>
              <a:rPr lang="en-GB" altLang="en-US" sz="3200" b="1"/>
              <a:t>HOW HRM MAKES AN IMPACT</a:t>
            </a:r>
            <a:br>
              <a:rPr lang="en-GB" altLang="en-US" sz="4000" b="1"/>
            </a:br>
            <a:endParaRPr lang="en-GB" altLang="en-US" sz="4000" b="1"/>
          </a:p>
        </p:txBody>
      </p:sp>
      <p:sp>
        <p:nvSpPr>
          <p:cNvPr id="9219" name="Rectangle 3">
            <a:extLst>
              <a:ext uri="{FF2B5EF4-FFF2-40B4-BE49-F238E27FC236}">
                <a16:creationId xmlns:a16="http://schemas.microsoft.com/office/drawing/2014/main" id="{61C25C4A-35E2-D3BB-9E61-C507C2E265F7}"/>
              </a:ext>
            </a:extLst>
          </p:cNvPr>
          <p:cNvSpPr>
            <a:spLocks noGrp="1" noChangeArrowheads="1"/>
          </p:cNvSpPr>
          <p:nvPr>
            <p:ph type="body" idx="1"/>
          </p:nvPr>
        </p:nvSpPr>
        <p:spPr>
          <a:xfrm>
            <a:off x="685800" y="2332038"/>
            <a:ext cx="8229600" cy="4525962"/>
          </a:xfrm>
        </p:spPr>
        <p:txBody>
          <a:bodyPr/>
          <a:lstStyle/>
          <a:p>
            <a:pPr eaLnBrk="1" hangingPunct="1">
              <a:buFontTx/>
              <a:buNone/>
            </a:pPr>
            <a:r>
              <a:rPr lang="en-GB" altLang="en-US" sz="2400"/>
              <a:t>Hard to be certain because of:</a:t>
            </a:r>
          </a:p>
          <a:p>
            <a:pPr eaLnBrk="1" hangingPunct="1"/>
            <a:r>
              <a:rPr lang="en-GB" altLang="en-US" sz="2400"/>
              <a:t>Causal ambiguity</a:t>
            </a:r>
          </a:p>
          <a:p>
            <a:pPr eaLnBrk="1" hangingPunct="1"/>
            <a:r>
              <a:rPr lang="en-GB" altLang="en-US" sz="2400"/>
              <a:t>Contingency factors</a:t>
            </a:r>
          </a:p>
          <a:p>
            <a:pPr eaLnBrk="1" hangingPunct="1"/>
            <a:r>
              <a:rPr lang="en-GB" altLang="en-US" sz="2400"/>
              <a:t>The ‘black box’ phenomenon</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CF72AAEC-53B8-87A0-1264-3E6A4B60656A}"/>
              </a:ext>
            </a:extLst>
          </p:cNvPr>
          <p:cNvSpPr>
            <a:spLocks noGrp="1" noChangeArrowheads="1"/>
          </p:cNvSpPr>
          <p:nvPr>
            <p:ph type="title"/>
          </p:nvPr>
        </p:nvSpPr>
        <p:spPr/>
        <p:txBody>
          <a:bodyPr/>
          <a:lstStyle/>
          <a:p>
            <a:pPr eaLnBrk="1" hangingPunct="1"/>
            <a:r>
              <a:rPr lang="en-GB" altLang="en-US" sz="2800" b="1"/>
              <a:t>IMPACT OF HRM ON FIRM PERFORMANCE: THE BLACK BOX PHENOMENON</a:t>
            </a:r>
          </a:p>
        </p:txBody>
      </p:sp>
      <p:sp>
        <p:nvSpPr>
          <p:cNvPr id="11267" name="Rectangle 4">
            <a:extLst>
              <a:ext uri="{FF2B5EF4-FFF2-40B4-BE49-F238E27FC236}">
                <a16:creationId xmlns:a16="http://schemas.microsoft.com/office/drawing/2014/main" id="{E1B873F4-BA5B-935A-1B31-73D36B38B6DC}"/>
              </a:ext>
            </a:extLst>
          </p:cNvPr>
          <p:cNvSpPr>
            <a:spLocks noChangeArrowheads="1"/>
          </p:cNvSpPr>
          <p:nvPr/>
        </p:nvSpPr>
        <p:spPr bwMode="auto">
          <a:xfrm>
            <a:off x="1143000" y="2743200"/>
            <a:ext cx="1828800" cy="16764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800"/>
              <a:t>observable</a:t>
            </a:r>
          </a:p>
        </p:txBody>
      </p:sp>
      <p:sp>
        <p:nvSpPr>
          <p:cNvPr id="11268" name="Rectangle 5">
            <a:extLst>
              <a:ext uri="{FF2B5EF4-FFF2-40B4-BE49-F238E27FC236}">
                <a16:creationId xmlns:a16="http://schemas.microsoft.com/office/drawing/2014/main" id="{971789F0-BD05-FF45-8631-AC1E01DE7378}"/>
              </a:ext>
            </a:extLst>
          </p:cNvPr>
          <p:cNvSpPr>
            <a:spLocks noChangeArrowheads="1"/>
          </p:cNvSpPr>
          <p:nvPr/>
        </p:nvSpPr>
        <p:spPr bwMode="auto">
          <a:xfrm>
            <a:off x="3886200" y="2743200"/>
            <a:ext cx="1752600" cy="1752600"/>
          </a:xfrm>
          <a:prstGeom prst="rect">
            <a:avLst/>
          </a:prstGeom>
          <a:solidFill>
            <a:schemeClr val="tx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a:solidFill>
                  <a:schemeClr val="bg1"/>
                </a:solidFill>
              </a:rPr>
              <a:t>?</a:t>
            </a:r>
          </a:p>
        </p:txBody>
      </p:sp>
      <p:sp>
        <p:nvSpPr>
          <p:cNvPr id="11269" name="Rectangle 6">
            <a:extLst>
              <a:ext uri="{FF2B5EF4-FFF2-40B4-BE49-F238E27FC236}">
                <a16:creationId xmlns:a16="http://schemas.microsoft.com/office/drawing/2014/main" id="{99DCDC88-264A-9B28-38C0-557DAB1F0B05}"/>
              </a:ext>
            </a:extLst>
          </p:cNvPr>
          <p:cNvSpPr>
            <a:spLocks noChangeArrowheads="1"/>
          </p:cNvSpPr>
          <p:nvPr/>
        </p:nvSpPr>
        <p:spPr bwMode="auto">
          <a:xfrm>
            <a:off x="1447800" y="4648200"/>
            <a:ext cx="11874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r>
              <a:rPr lang="en-GB" altLang="en-US" sz="1800"/>
              <a:t>HR inputs</a:t>
            </a:r>
          </a:p>
        </p:txBody>
      </p:sp>
      <p:sp>
        <p:nvSpPr>
          <p:cNvPr id="11270" name="Rectangle 7">
            <a:extLst>
              <a:ext uri="{FF2B5EF4-FFF2-40B4-BE49-F238E27FC236}">
                <a16:creationId xmlns:a16="http://schemas.microsoft.com/office/drawing/2014/main" id="{C6DD0DF2-6B82-AA0C-5C2F-8067C9E9D4B3}"/>
              </a:ext>
            </a:extLst>
          </p:cNvPr>
          <p:cNvSpPr>
            <a:spLocks noChangeArrowheads="1"/>
          </p:cNvSpPr>
          <p:nvPr/>
        </p:nvSpPr>
        <p:spPr bwMode="auto">
          <a:xfrm>
            <a:off x="6477000" y="2743200"/>
            <a:ext cx="1752600" cy="16764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800"/>
              <a:t>measurable</a:t>
            </a:r>
          </a:p>
        </p:txBody>
      </p:sp>
      <p:sp>
        <p:nvSpPr>
          <p:cNvPr id="11271" name="Text Box 8">
            <a:extLst>
              <a:ext uri="{FF2B5EF4-FFF2-40B4-BE49-F238E27FC236}">
                <a16:creationId xmlns:a16="http://schemas.microsoft.com/office/drawing/2014/main" id="{2CF40386-9CF1-F5BA-DEA3-4E6AC2CA6FBB}"/>
              </a:ext>
            </a:extLst>
          </p:cNvPr>
          <p:cNvSpPr txBox="1">
            <a:spLocks noChangeArrowheads="1"/>
          </p:cNvSpPr>
          <p:nvPr/>
        </p:nvSpPr>
        <p:spPr bwMode="auto">
          <a:xfrm>
            <a:off x="3886200" y="4724400"/>
            <a:ext cx="175260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50000"/>
              </a:spcBef>
              <a:buFontTx/>
              <a:buNone/>
            </a:pPr>
            <a:r>
              <a:rPr lang="en-GB" altLang="en-US" sz="1800"/>
              <a:t> HR outcomes</a:t>
            </a:r>
          </a:p>
        </p:txBody>
      </p:sp>
      <p:sp>
        <p:nvSpPr>
          <p:cNvPr id="11272" name="Text Box 9">
            <a:extLst>
              <a:ext uri="{FF2B5EF4-FFF2-40B4-BE49-F238E27FC236}">
                <a16:creationId xmlns:a16="http://schemas.microsoft.com/office/drawing/2014/main" id="{FCA54D7A-D2E6-D8D5-27BD-6C932F208A9E}"/>
              </a:ext>
            </a:extLst>
          </p:cNvPr>
          <p:cNvSpPr txBox="1">
            <a:spLocks noChangeArrowheads="1"/>
          </p:cNvSpPr>
          <p:nvPr/>
        </p:nvSpPr>
        <p:spPr bwMode="auto">
          <a:xfrm>
            <a:off x="6324600" y="4724400"/>
            <a:ext cx="220980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50000"/>
              </a:spcBef>
              <a:buFontTx/>
              <a:buNone/>
            </a:pPr>
            <a:r>
              <a:rPr lang="en-GB" altLang="en-US" sz="1800"/>
              <a:t>Firm performance</a:t>
            </a:r>
          </a:p>
        </p:txBody>
      </p:sp>
      <p:sp>
        <p:nvSpPr>
          <p:cNvPr id="11273" name="Line 10">
            <a:extLst>
              <a:ext uri="{FF2B5EF4-FFF2-40B4-BE49-F238E27FC236}">
                <a16:creationId xmlns:a16="http://schemas.microsoft.com/office/drawing/2014/main" id="{DB6684E2-17D4-34B6-E5F0-609AC292074A}"/>
              </a:ext>
            </a:extLst>
          </p:cNvPr>
          <p:cNvSpPr>
            <a:spLocks noChangeShapeType="1"/>
          </p:cNvSpPr>
          <p:nvPr/>
        </p:nvSpPr>
        <p:spPr bwMode="auto">
          <a:xfrm>
            <a:off x="2971800" y="3581400"/>
            <a:ext cx="914400" cy="0"/>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1274" name="Line 11">
            <a:extLst>
              <a:ext uri="{FF2B5EF4-FFF2-40B4-BE49-F238E27FC236}">
                <a16:creationId xmlns:a16="http://schemas.microsoft.com/office/drawing/2014/main" id="{767D7393-DF30-4B67-B6CD-758C0156717D}"/>
              </a:ext>
            </a:extLst>
          </p:cNvPr>
          <p:cNvSpPr>
            <a:spLocks noChangeShapeType="1"/>
          </p:cNvSpPr>
          <p:nvPr/>
        </p:nvSpPr>
        <p:spPr bwMode="auto">
          <a:xfrm>
            <a:off x="5638800" y="3581400"/>
            <a:ext cx="838200" cy="0"/>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2B0971FB-5738-00A6-2D97-728DE31ABEB8}"/>
              </a:ext>
            </a:extLst>
          </p:cNvPr>
          <p:cNvSpPr>
            <a:spLocks noGrp="1" noChangeArrowheads="1"/>
          </p:cNvSpPr>
          <p:nvPr>
            <p:ph type="title" idx="4294967295"/>
          </p:nvPr>
        </p:nvSpPr>
        <p:spPr>
          <a:xfrm>
            <a:off x="0" y="274638"/>
            <a:ext cx="8229600" cy="1143000"/>
          </a:xfrm>
        </p:spPr>
        <p:txBody>
          <a:bodyPr>
            <a:normAutofit fontScale="90000"/>
          </a:bodyPr>
          <a:lstStyle/>
          <a:p>
            <a:pPr eaLnBrk="1" hangingPunct="1"/>
            <a:r>
              <a:rPr lang="en-GB" altLang="en-US" sz="2800" b="1"/>
              <a:t>IMPACT OF HRM</a:t>
            </a:r>
            <a:br>
              <a:rPr lang="en-GB" altLang="en-US" sz="2800" b="1"/>
            </a:br>
            <a:br>
              <a:rPr lang="en-GB" altLang="en-US" sz="2800" b="1"/>
            </a:br>
            <a:br>
              <a:rPr lang="en-GB" altLang="en-US" sz="2800" b="1"/>
            </a:br>
            <a:br>
              <a:rPr lang="en-GB" altLang="en-US" sz="2800" b="1"/>
            </a:br>
            <a:br>
              <a:rPr lang="en-GB" altLang="en-US" sz="2800" b="1"/>
            </a:br>
            <a:br>
              <a:rPr lang="en-GB" altLang="en-US" sz="2800" b="1"/>
            </a:br>
            <a:br>
              <a:rPr lang="en-GB" altLang="en-US" sz="2800" b="1"/>
            </a:br>
            <a:br>
              <a:rPr lang="en-GB" altLang="en-US" sz="2800" b="1"/>
            </a:br>
            <a:br>
              <a:rPr lang="en-GB" altLang="en-US" sz="2800" b="1"/>
            </a:br>
            <a:br>
              <a:rPr lang="en-GB" altLang="en-US" sz="2800" b="1"/>
            </a:br>
            <a:br>
              <a:rPr lang="en-GB" altLang="en-US" sz="2800" b="1"/>
            </a:br>
            <a:br>
              <a:rPr lang="en-GB" altLang="en-US" sz="2800" b="1"/>
            </a:br>
            <a:br>
              <a:rPr lang="en-GB" altLang="en-US" sz="2800" b="1"/>
            </a:br>
            <a:br>
              <a:rPr lang="en-GB" altLang="en-US" sz="2800" b="1"/>
            </a:br>
            <a:br>
              <a:rPr lang="en-GB" altLang="en-US" sz="2800" b="1"/>
            </a:br>
            <a:br>
              <a:rPr lang="en-GB" altLang="en-US" sz="2800" b="1"/>
            </a:br>
            <a:br>
              <a:rPr lang="en-GB" altLang="en-US" sz="2800" b="1"/>
            </a:br>
            <a:br>
              <a:rPr lang="en-GB" altLang="en-US" sz="2800" b="1"/>
            </a:br>
            <a:br>
              <a:rPr lang="en-GB" altLang="en-US" sz="2800" b="1"/>
            </a:br>
            <a:endParaRPr lang="en-GB" altLang="en-US" sz="2800" b="1"/>
          </a:p>
        </p:txBody>
      </p:sp>
      <p:sp>
        <p:nvSpPr>
          <p:cNvPr id="13315" name="Rectangle 3">
            <a:extLst>
              <a:ext uri="{FF2B5EF4-FFF2-40B4-BE49-F238E27FC236}">
                <a16:creationId xmlns:a16="http://schemas.microsoft.com/office/drawing/2014/main" id="{CA2C35B6-BD98-0E5F-9AD4-1D5B582AFD83}"/>
              </a:ext>
            </a:extLst>
          </p:cNvPr>
          <p:cNvSpPr>
            <a:spLocks noChangeArrowheads="1"/>
          </p:cNvSpPr>
          <p:nvPr/>
        </p:nvSpPr>
        <p:spPr bwMode="auto">
          <a:xfrm>
            <a:off x="533400" y="2438400"/>
            <a:ext cx="990600" cy="17526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400"/>
              <a:t>Business </a:t>
            </a:r>
          </a:p>
          <a:p>
            <a:pPr algn="ctr" eaLnBrk="1" hangingPunct="1">
              <a:spcBef>
                <a:spcPct val="0"/>
              </a:spcBef>
              <a:buFontTx/>
              <a:buNone/>
            </a:pPr>
            <a:r>
              <a:rPr lang="en-GB" altLang="en-US" sz="1400"/>
              <a:t>strategy</a:t>
            </a:r>
          </a:p>
        </p:txBody>
      </p:sp>
      <p:sp>
        <p:nvSpPr>
          <p:cNvPr id="13316" name="Rectangle 4">
            <a:extLst>
              <a:ext uri="{FF2B5EF4-FFF2-40B4-BE49-F238E27FC236}">
                <a16:creationId xmlns:a16="http://schemas.microsoft.com/office/drawing/2014/main" id="{9CE47BE5-B076-E1C2-8544-105268B176A8}"/>
              </a:ext>
            </a:extLst>
          </p:cNvPr>
          <p:cNvSpPr>
            <a:spLocks noChangeArrowheads="1"/>
          </p:cNvSpPr>
          <p:nvPr/>
        </p:nvSpPr>
        <p:spPr bwMode="auto">
          <a:xfrm>
            <a:off x="1905000" y="2438400"/>
            <a:ext cx="990600" cy="17526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400"/>
              <a:t>HRM</a:t>
            </a:r>
          </a:p>
          <a:p>
            <a:pPr algn="ctr" eaLnBrk="1" hangingPunct="1">
              <a:spcBef>
                <a:spcPct val="0"/>
              </a:spcBef>
              <a:buFontTx/>
              <a:buNone/>
            </a:pPr>
            <a:r>
              <a:rPr lang="en-GB" altLang="en-US" sz="1400"/>
              <a:t>strategy</a:t>
            </a:r>
          </a:p>
        </p:txBody>
      </p:sp>
      <p:sp>
        <p:nvSpPr>
          <p:cNvPr id="13317" name="Rectangle 5">
            <a:extLst>
              <a:ext uri="{FF2B5EF4-FFF2-40B4-BE49-F238E27FC236}">
                <a16:creationId xmlns:a16="http://schemas.microsoft.com/office/drawing/2014/main" id="{15FCCEB1-A690-43EE-2A83-7629A0E1A95B}"/>
              </a:ext>
            </a:extLst>
          </p:cNvPr>
          <p:cNvSpPr>
            <a:spLocks noChangeArrowheads="1"/>
          </p:cNvSpPr>
          <p:nvPr/>
        </p:nvSpPr>
        <p:spPr bwMode="auto">
          <a:xfrm>
            <a:off x="3276600" y="2438400"/>
            <a:ext cx="990600" cy="17526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400"/>
              <a:t>HRM </a:t>
            </a:r>
          </a:p>
          <a:p>
            <a:pPr algn="ctr" eaLnBrk="1" hangingPunct="1">
              <a:spcBef>
                <a:spcPct val="0"/>
              </a:spcBef>
              <a:buFontTx/>
              <a:buNone/>
            </a:pPr>
            <a:r>
              <a:rPr lang="en-GB" altLang="en-US" sz="1400"/>
              <a:t>practices</a:t>
            </a:r>
          </a:p>
        </p:txBody>
      </p:sp>
      <p:sp>
        <p:nvSpPr>
          <p:cNvPr id="13318" name="Rectangle 6">
            <a:extLst>
              <a:ext uri="{FF2B5EF4-FFF2-40B4-BE49-F238E27FC236}">
                <a16:creationId xmlns:a16="http://schemas.microsoft.com/office/drawing/2014/main" id="{9C84C880-0652-0B98-E971-A01636C7A5EF}"/>
              </a:ext>
            </a:extLst>
          </p:cNvPr>
          <p:cNvSpPr>
            <a:spLocks noChangeArrowheads="1"/>
          </p:cNvSpPr>
          <p:nvPr/>
        </p:nvSpPr>
        <p:spPr bwMode="auto">
          <a:xfrm>
            <a:off x="4648200" y="2438400"/>
            <a:ext cx="990600" cy="17526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400"/>
              <a:t>HRM</a:t>
            </a:r>
          </a:p>
          <a:p>
            <a:pPr algn="ctr" eaLnBrk="1" hangingPunct="1">
              <a:spcBef>
                <a:spcPct val="0"/>
              </a:spcBef>
              <a:buFontTx/>
              <a:buNone/>
            </a:pPr>
            <a:r>
              <a:rPr lang="en-GB" altLang="en-US" sz="1400"/>
              <a:t>outcomes</a:t>
            </a:r>
          </a:p>
        </p:txBody>
      </p:sp>
      <p:sp>
        <p:nvSpPr>
          <p:cNvPr id="13319" name="Rectangle 7">
            <a:extLst>
              <a:ext uri="{FF2B5EF4-FFF2-40B4-BE49-F238E27FC236}">
                <a16:creationId xmlns:a16="http://schemas.microsoft.com/office/drawing/2014/main" id="{4C6981A2-9590-08C1-BA11-D867F293DFD1}"/>
              </a:ext>
            </a:extLst>
          </p:cNvPr>
          <p:cNvSpPr>
            <a:spLocks noChangeArrowheads="1"/>
          </p:cNvSpPr>
          <p:nvPr/>
        </p:nvSpPr>
        <p:spPr bwMode="auto">
          <a:xfrm>
            <a:off x="6019800" y="2438400"/>
            <a:ext cx="990600" cy="17526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400"/>
              <a:t>Business </a:t>
            </a:r>
          </a:p>
          <a:p>
            <a:pPr algn="ctr" eaLnBrk="1" hangingPunct="1">
              <a:spcBef>
                <a:spcPct val="0"/>
              </a:spcBef>
              <a:buFontTx/>
              <a:buNone/>
            </a:pPr>
            <a:r>
              <a:rPr lang="en-GB" altLang="en-US" sz="1400"/>
              <a:t>outcomes</a:t>
            </a:r>
          </a:p>
        </p:txBody>
      </p:sp>
      <p:sp>
        <p:nvSpPr>
          <p:cNvPr id="13320" name="Rectangle 8">
            <a:extLst>
              <a:ext uri="{FF2B5EF4-FFF2-40B4-BE49-F238E27FC236}">
                <a16:creationId xmlns:a16="http://schemas.microsoft.com/office/drawing/2014/main" id="{4A53E2A7-B168-7FB2-3240-5A259E0650B3}"/>
              </a:ext>
            </a:extLst>
          </p:cNvPr>
          <p:cNvSpPr>
            <a:spLocks noChangeArrowheads="1"/>
          </p:cNvSpPr>
          <p:nvPr/>
        </p:nvSpPr>
        <p:spPr bwMode="auto">
          <a:xfrm>
            <a:off x="7391400" y="2438400"/>
            <a:ext cx="1066800" cy="17526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400"/>
              <a:t>Financial </a:t>
            </a:r>
          </a:p>
          <a:p>
            <a:pPr algn="ctr" eaLnBrk="1" hangingPunct="1">
              <a:spcBef>
                <a:spcPct val="0"/>
              </a:spcBef>
              <a:buFontTx/>
              <a:buNone/>
            </a:pPr>
            <a:r>
              <a:rPr lang="en-GB" altLang="en-US" sz="1400"/>
              <a:t>performance</a:t>
            </a:r>
          </a:p>
        </p:txBody>
      </p:sp>
      <p:sp>
        <p:nvSpPr>
          <p:cNvPr id="13321" name="Line 9">
            <a:extLst>
              <a:ext uri="{FF2B5EF4-FFF2-40B4-BE49-F238E27FC236}">
                <a16:creationId xmlns:a16="http://schemas.microsoft.com/office/drawing/2014/main" id="{97597036-ABCB-696C-A002-6AF0A32A347D}"/>
              </a:ext>
            </a:extLst>
          </p:cNvPr>
          <p:cNvSpPr>
            <a:spLocks noChangeShapeType="1"/>
          </p:cNvSpPr>
          <p:nvPr/>
        </p:nvSpPr>
        <p:spPr bwMode="auto">
          <a:xfrm>
            <a:off x="1524000" y="3352800"/>
            <a:ext cx="381000" cy="0"/>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322" name="Line 10">
            <a:extLst>
              <a:ext uri="{FF2B5EF4-FFF2-40B4-BE49-F238E27FC236}">
                <a16:creationId xmlns:a16="http://schemas.microsoft.com/office/drawing/2014/main" id="{BAA5DF9A-694A-96A4-6974-C19893182075}"/>
              </a:ext>
            </a:extLst>
          </p:cNvPr>
          <p:cNvSpPr>
            <a:spLocks noChangeShapeType="1"/>
          </p:cNvSpPr>
          <p:nvPr/>
        </p:nvSpPr>
        <p:spPr bwMode="auto">
          <a:xfrm>
            <a:off x="2895600" y="3352800"/>
            <a:ext cx="381000" cy="0"/>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323" name="Line 11">
            <a:extLst>
              <a:ext uri="{FF2B5EF4-FFF2-40B4-BE49-F238E27FC236}">
                <a16:creationId xmlns:a16="http://schemas.microsoft.com/office/drawing/2014/main" id="{8C9AB0A5-200B-0445-2E8E-16CFFDF3D1BE}"/>
              </a:ext>
            </a:extLst>
          </p:cNvPr>
          <p:cNvSpPr>
            <a:spLocks noChangeShapeType="1"/>
          </p:cNvSpPr>
          <p:nvPr/>
        </p:nvSpPr>
        <p:spPr bwMode="auto">
          <a:xfrm>
            <a:off x="4267200" y="3352800"/>
            <a:ext cx="381000" cy="0"/>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324" name="Line 12">
            <a:extLst>
              <a:ext uri="{FF2B5EF4-FFF2-40B4-BE49-F238E27FC236}">
                <a16:creationId xmlns:a16="http://schemas.microsoft.com/office/drawing/2014/main" id="{AF37D6CA-5603-8F4F-2BB1-9DA0B3D39B5A}"/>
              </a:ext>
            </a:extLst>
          </p:cNvPr>
          <p:cNvSpPr>
            <a:spLocks noChangeShapeType="1"/>
          </p:cNvSpPr>
          <p:nvPr/>
        </p:nvSpPr>
        <p:spPr bwMode="auto">
          <a:xfrm>
            <a:off x="5638800" y="3352800"/>
            <a:ext cx="381000" cy="0"/>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325" name="Line 13">
            <a:extLst>
              <a:ext uri="{FF2B5EF4-FFF2-40B4-BE49-F238E27FC236}">
                <a16:creationId xmlns:a16="http://schemas.microsoft.com/office/drawing/2014/main" id="{346EA946-D660-003D-DD84-E410BB6AA31F}"/>
              </a:ext>
            </a:extLst>
          </p:cNvPr>
          <p:cNvSpPr>
            <a:spLocks noChangeShapeType="1"/>
          </p:cNvSpPr>
          <p:nvPr/>
        </p:nvSpPr>
        <p:spPr bwMode="auto">
          <a:xfrm>
            <a:off x="7010400" y="3352800"/>
            <a:ext cx="381000" cy="0"/>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326" name="Rectangle 14">
            <a:extLst>
              <a:ext uri="{FF2B5EF4-FFF2-40B4-BE49-F238E27FC236}">
                <a16:creationId xmlns:a16="http://schemas.microsoft.com/office/drawing/2014/main" id="{87A3807B-8FBB-53D5-3403-09B717357959}"/>
              </a:ext>
            </a:extLst>
          </p:cNvPr>
          <p:cNvSpPr>
            <a:spLocks noChangeArrowheads="1"/>
          </p:cNvSpPr>
          <p:nvPr/>
        </p:nvSpPr>
        <p:spPr bwMode="auto">
          <a:xfrm>
            <a:off x="457200" y="4648200"/>
            <a:ext cx="8001000" cy="4572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400"/>
              <a:t>Contingency variables: </a:t>
            </a:r>
            <a:r>
              <a:rPr lang="en-GB" altLang="en-US" sz="1400" i="1"/>
              <a:t>Internal context - </a:t>
            </a:r>
            <a:r>
              <a:rPr lang="en-GB" altLang="en-US" sz="1400"/>
              <a:t>size, sector, technology, employees, culture </a:t>
            </a:r>
          </a:p>
          <a:p>
            <a:pPr algn="ctr" eaLnBrk="1" hangingPunct="1">
              <a:spcBef>
                <a:spcPct val="0"/>
              </a:spcBef>
              <a:buFontTx/>
              <a:buNone/>
            </a:pPr>
            <a:r>
              <a:rPr lang="en-GB" altLang="en-US" sz="1400" i="1"/>
              <a:t>               External context – </a:t>
            </a:r>
            <a:r>
              <a:rPr lang="en-GB" altLang="en-US" sz="1400"/>
              <a:t>competition, economic, social</a:t>
            </a:r>
          </a:p>
        </p:txBody>
      </p:sp>
      <p:sp>
        <p:nvSpPr>
          <p:cNvPr id="13327" name="Line 15">
            <a:extLst>
              <a:ext uri="{FF2B5EF4-FFF2-40B4-BE49-F238E27FC236}">
                <a16:creationId xmlns:a16="http://schemas.microsoft.com/office/drawing/2014/main" id="{C6E95593-4031-7267-74E9-6A38793B6B0C}"/>
              </a:ext>
            </a:extLst>
          </p:cNvPr>
          <p:cNvSpPr>
            <a:spLocks noChangeShapeType="1"/>
          </p:cNvSpPr>
          <p:nvPr/>
        </p:nvSpPr>
        <p:spPr bwMode="auto">
          <a:xfrm flipV="1">
            <a:off x="1066800" y="4191000"/>
            <a:ext cx="0" cy="457200"/>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328" name="Line 16">
            <a:extLst>
              <a:ext uri="{FF2B5EF4-FFF2-40B4-BE49-F238E27FC236}">
                <a16:creationId xmlns:a16="http://schemas.microsoft.com/office/drawing/2014/main" id="{F7FB80EF-D58D-551A-35F7-9F66C33FE6C6}"/>
              </a:ext>
            </a:extLst>
          </p:cNvPr>
          <p:cNvSpPr>
            <a:spLocks noChangeShapeType="1"/>
          </p:cNvSpPr>
          <p:nvPr/>
        </p:nvSpPr>
        <p:spPr bwMode="auto">
          <a:xfrm flipV="1">
            <a:off x="2362200" y="4191000"/>
            <a:ext cx="0" cy="457200"/>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329" name="Line 17">
            <a:extLst>
              <a:ext uri="{FF2B5EF4-FFF2-40B4-BE49-F238E27FC236}">
                <a16:creationId xmlns:a16="http://schemas.microsoft.com/office/drawing/2014/main" id="{25AEC1B6-4DFE-15A9-FE39-4683F0D132AC}"/>
              </a:ext>
            </a:extLst>
          </p:cNvPr>
          <p:cNvSpPr>
            <a:spLocks noChangeShapeType="1"/>
          </p:cNvSpPr>
          <p:nvPr/>
        </p:nvSpPr>
        <p:spPr bwMode="auto">
          <a:xfrm flipV="1">
            <a:off x="3810000" y="4191000"/>
            <a:ext cx="0" cy="457200"/>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330" name="Line 18">
            <a:extLst>
              <a:ext uri="{FF2B5EF4-FFF2-40B4-BE49-F238E27FC236}">
                <a16:creationId xmlns:a16="http://schemas.microsoft.com/office/drawing/2014/main" id="{14963C7D-7471-488B-EBF8-D4FF4E02EAC7}"/>
              </a:ext>
            </a:extLst>
          </p:cNvPr>
          <p:cNvSpPr>
            <a:spLocks noChangeShapeType="1"/>
          </p:cNvSpPr>
          <p:nvPr/>
        </p:nvSpPr>
        <p:spPr bwMode="auto">
          <a:xfrm flipV="1">
            <a:off x="5181600" y="4191000"/>
            <a:ext cx="0" cy="457200"/>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331" name="Line 19">
            <a:extLst>
              <a:ext uri="{FF2B5EF4-FFF2-40B4-BE49-F238E27FC236}">
                <a16:creationId xmlns:a16="http://schemas.microsoft.com/office/drawing/2014/main" id="{C80FC328-256C-547F-6238-0F65800AB1D6}"/>
              </a:ext>
            </a:extLst>
          </p:cNvPr>
          <p:cNvSpPr>
            <a:spLocks noChangeShapeType="1"/>
          </p:cNvSpPr>
          <p:nvPr/>
        </p:nvSpPr>
        <p:spPr bwMode="auto">
          <a:xfrm flipV="1">
            <a:off x="6553200" y="4191000"/>
            <a:ext cx="0" cy="457200"/>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332" name="Line 20">
            <a:extLst>
              <a:ext uri="{FF2B5EF4-FFF2-40B4-BE49-F238E27FC236}">
                <a16:creationId xmlns:a16="http://schemas.microsoft.com/office/drawing/2014/main" id="{89DF3FAB-4231-2AFF-EF3C-1BA856E1AF55}"/>
              </a:ext>
            </a:extLst>
          </p:cNvPr>
          <p:cNvSpPr>
            <a:spLocks noChangeShapeType="1"/>
          </p:cNvSpPr>
          <p:nvPr/>
        </p:nvSpPr>
        <p:spPr bwMode="auto">
          <a:xfrm flipV="1">
            <a:off x="7924800" y="4191000"/>
            <a:ext cx="0" cy="457200"/>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333" name="Line 21">
            <a:extLst>
              <a:ext uri="{FF2B5EF4-FFF2-40B4-BE49-F238E27FC236}">
                <a16:creationId xmlns:a16="http://schemas.microsoft.com/office/drawing/2014/main" id="{BCB67275-948F-8E11-EB97-DA56B9B262EA}"/>
              </a:ext>
            </a:extLst>
          </p:cNvPr>
          <p:cNvSpPr>
            <a:spLocks noChangeShapeType="1"/>
          </p:cNvSpPr>
          <p:nvPr/>
        </p:nvSpPr>
        <p:spPr bwMode="auto">
          <a:xfrm>
            <a:off x="3733800" y="1981200"/>
            <a:ext cx="0" cy="45720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334" name="Line 22">
            <a:extLst>
              <a:ext uri="{FF2B5EF4-FFF2-40B4-BE49-F238E27FC236}">
                <a16:creationId xmlns:a16="http://schemas.microsoft.com/office/drawing/2014/main" id="{E533CB24-E51F-B0AD-3AF8-2E9910385860}"/>
              </a:ext>
            </a:extLst>
          </p:cNvPr>
          <p:cNvSpPr>
            <a:spLocks noChangeShapeType="1"/>
          </p:cNvSpPr>
          <p:nvPr/>
        </p:nvSpPr>
        <p:spPr bwMode="auto">
          <a:xfrm>
            <a:off x="3733800" y="1981200"/>
            <a:ext cx="41910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335" name="Line 23">
            <a:extLst>
              <a:ext uri="{FF2B5EF4-FFF2-40B4-BE49-F238E27FC236}">
                <a16:creationId xmlns:a16="http://schemas.microsoft.com/office/drawing/2014/main" id="{CB090D99-3A39-DBA9-2D5A-E948FD6B9400}"/>
              </a:ext>
            </a:extLst>
          </p:cNvPr>
          <p:cNvSpPr>
            <a:spLocks noChangeShapeType="1"/>
          </p:cNvSpPr>
          <p:nvPr/>
        </p:nvSpPr>
        <p:spPr bwMode="auto">
          <a:xfrm flipV="1">
            <a:off x="7924800" y="1981200"/>
            <a:ext cx="0" cy="4572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336" name="Text Box 24">
            <a:extLst>
              <a:ext uri="{FF2B5EF4-FFF2-40B4-BE49-F238E27FC236}">
                <a16:creationId xmlns:a16="http://schemas.microsoft.com/office/drawing/2014/main" id="{99043A7F-17C1-A2D4-B18B-EBCD92CDB88F}"/>
              </a:ext>
            </a:extLst>
          </p:cNvPr>
          <p:cNvSpPr txBox="1">
            <a:spLocks noChangeArrowheads="1"/>
          </p:cNvSpPr>
          <p:nvPr/>
        </p:nvSpPr>
        <p:spPr bwMode="auto">
          <a:xfrm>
            <a:off x="4495800" y="1600200"/>
            <a:ext cx="2743200"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50000"/>
              </a:spcBef>
              <a:buFontTx/>
              <a:buNone/>
            </a:pPr>
            <a:r>
              <a:rPr lang="en-GB" altLang="en-US" sz="1400"/>
              <a:t>        Reversed causality</a:t>
            </a:r>
          </a:p>
        </p:txBody>
      </p:sp>
      <p:sp>
        <p:nvSpPr>
          <p:cNvPr id="13337" name="Text Box 25">
            <a:extLst>
              <a:ext uri="{FF2B5EF4-FFF2-40B4-BE49-F238E27FC236}">
                <a16:creationId xmlns:a16="http://schemas.microsoft.com/office/drawing/2014/main" id="{807F2706-6E6B-C299-84D8-7919D2A330A1}"/>
              </a:ext>
            </a:extLst>
          </p:cNvPr>
          <p:cNvSpPr txBox="1">
            <a:spLocks noChangeArrowheads="1"/>
          </p:cNvSpPr>
          <p:nvPr/>
        </p:nvSpPr>
        <p:spPr bwMode="auto">
          <a:xfrm>
            <a:off x="838200" y="533400"/>
            <a:ext cx="7315200" cy="1066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50000"/>
              </a:spcBef>
              <a:buFontTx/>
              <a:buNone/>
            </a:pPr>
            <a:r>
              <a:rPr lang="en-GB" altLang="en-US" b="1"/>
              <a:t>MODEL OF HR PERFORMANCE LINK</a:t>
            </a:r>
          </a:p>
        </p:txBody>
      </p:sp>
      <p:sp>
        <p:nvSpPr>
          <p:cNvPr id="13338" name="Text Box 26">
            <a:extLst>
              <a:ext uri="{FF2B5EF4-FFF2-40B4-BE49-F238E27FC236}">
                <a16:creationId xmlns:a16="http://schemas.microsoft.com/office/drawing/2014/main" id="{6644032E-93E7-F065-F90D-DCF2E48CD108}"/>
              </a:ext>
            </a:extLst>
          </p:cNvPr>
          <p:cNvSpPr txBox="1">
            <a:spLocks noChangeArrowheads="1"/>
          </p:cNvSpPr>
          <p:nvPr/>
        </p:nvSpPr>
        <p:spPr bwMode="auto">
          <a:xfrm>
            <a:off x="533400" y="5486400"/>
            <a:ext cx="2057400" cy="274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50000"/>
              </a:spcBef>
              <a:buFontTx/>
              <a:buNone/>
            </a:pPr>
            <a:r>
              <a:rPr lang="en-GB" altLang="en-US" sz="1200"/>
              <a:t>Based on  Paauwe (2004)</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9295C2BA-7099-C5CC-6DA6-6E7D588EA74A}"/>
              </a:ext>
            </a:extLst>
          </p:cNvPr>
          <p:cNvSpPr>
            <a:spLocks noGrp="1" noChangeArrowheads="1"/>
          </p:cNvSpPr>
          <p:nvPr>
            <p:ph type="title"/>
          </p:nvPr>
        </p:nvSpPr>
        <p:spPr/>
        <p:txBody>
          <a:bodyPr/>
          <a:lstStyle/>
          <a:p>
            <a:pPr eaLnBrk="1" hangingPunct="1"/>
            <a:r>
              <a:rPr lang="en-GB" altLang="en-US" sz="3200" b="1"/>
              <a:t>PERFORMANCE MANAGEMENT</a:t>
            </a:r>
          </a:p>
        </p:txBody>
      </p:sp>
      <p:sp>
        <p:nvSpPr>
          <p:cNvPr id="23555" name="Rectangle 3">
            <a:extLst>
              <a:ext uri="{FF2B5EF4-FFF2-40B4-BE49-F238E27FC236}">
                <a16:creationId xmlns:a16="http://schemas.microsoft.com/office/drawing/2014/main" id="{62229B63-76AF-6547-484F-A759BA44BC65}"/>
              </a:ext>
            </a:extLst>
          </p:cNvPr>
          <p:cNvSpPr>
            <a:spLocks noGrp="1" noChangeArrowheads="1"/>
          </p:cNvSpPr>
          <p:nvPr>
            <p:ph type="body" idx="1"/>
          </p:nvPr>
        </p:nvSpPr>
        <p:spPr/>
        <p:txBody>
          <a:bodyPr/>
          <a:lstStyle/>
          <a:p>
            <a:pPr eaLnBrk="1" hangingPunct="1"/>
            <a:endParaRPr lang="en-GB" altLang="en-US"/>
          </a:p>
          <a:p>
            <a:pPr eaLnBrk="1" hangingPunct="1">
              <a:buFontTx/>
              <a:buNone/>
            </a:pPr>
            <a:r>
              <a:rPr lang="en-GB" altLang="en-US"/>
              <a:t>   Performance management can contribute to the development of a high-performance culture by delivering the message that high performance is important. </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0908EA-958C-122A-11D3-23661CEF5734}"/>
              </a:ext>
            </a:extLst>
          </p:cNvPr>
          <p:cNvSpPr>
            <a:spLocks noGrp="1"/>
          </p:cNvSpPr>
          <p:nvPr>
            <p:ph type="title"/>
          </p:nvPr>
        </p:nvSpPr>
        <p:spPr>
          <a:xfrm>
            <a:off x="457200" y="108942"/>
            <a:ext cx="8229600" cy="461792"/>
          </a:xfrm>
        </p:spPr>
        <p:txBody>
          <a:bodyPr>
            <a:normAutofit fontScale="90000"/>
          </a:bodyPr>
          <a:lstStyle/>
          <a:p>
            <a:r>
              <a:rPr lang="en-GB" dirty="0"/>
              <a:t>References </a:t>
            </a:r>
          </a:p>
        </p:txBody>
      </p:sp>
      <p:sp>
        <p:nvSpPr>
          <p:cNvPr id="3" name="Content Placeholder 2">
            <a:extLst>
              <a:ext uri="{FF2B5EF4-FFF2-40B4-BE49-F238E27FC236}">
                <a16:creationId xmlns:a16="http://schemas.microsoft.com/office/drawing/2014/main" id="{E53DEAEC-082E-88F8-892C-14AC66985CE7}"/>
              </a:ext>
            </a:extLst>
          </p:cNvPr>
          <p:cNvSpPr>
            <a:spLocks noGrp="1"/>
          </p:cNvSpPr>
          <p:nvPr>
            <p:ph idx="1"/>
          </p:nvPr>
        </p:nvSpPr>
        <p:spPr>
          <a:xfrm>
            <a:off x="0" y="937414"/>
            <a:ext cx="9144000" cy="4616491"/>
          </a:xfrm>
        </p:spPr>
        <p:txBody>
          <a:bodyPr>
            <a:normAutofit/>
          </a:bodyPr>
          <a:lstStyle/>
          <a:p>
            <a:endParaRPr lang="en-GB" sz="1200" dirty="0">
              <a:solidFill>
                <a:srgbClr val="333333"/>
              </a:solidFill>
              <a:latin typeface="Arial" panose="020B0604020202020204" pitchFamily="34" charset="0"/>
              <a:cs typeface="Arial" panose="020B0604020202020204" pitchFamily="34" charset="0"/>
            </a:endParaRPr>
          </a:p>
          <a:p>
            <a:endParaRPr lang="en-GB" sz="1200" dirty="0">
              <a:solidFill>
                <a:srgbClr val="333333"/>
              </a:solidFill>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73C6C0E6-75C3-AB20-51FB-D8E2A25A2881}"/>
              </a:ext>
            </a:extLst>
          </p:cNvPr>
          <p:cNvSpPr txBox="1"/>
          <p:nvPr/>
        </p:nvSpPr>
        <p:spPr>
          <a:xfrm>
            <a:off x="159559" y="1129193"/>
            <a:ext cx="8910797" cy="4801314"/>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CIPD (2021) </a:t>
            </a:r>
            <a:r>
              <a:rPr lang="en-GB" i="1" dirty="0">
                <a:latin typeface="Arial" panose="020B0604020202020204" pitchFamily="34" charset="0"/>
                <a:cs typeface="Arial" panose="020B0604020202020204" pitchFamily="34" charset="0"/>
              </a:rPr>
              <a:t>Solving People Problems with People Analytics: Case Studies</a:t>
            </a:r>
            <a:r>
              <a:rPr lang="en-GB" dirty="0">
                <a:latin typeface="Arial" panose="020B0604020202020204" pitchFamily="34" charset="0"/>
                <a:cs typeface="Arial" panose="020B0604020202020204" pitchFamily="34" charset="0"/>
              </a:rPr>
              <a:t>. Available at: </a:t>
            </a:r>
            <a:r>
              <a:rPr lang="en-GB" dirty="0">
                <a:latin typeface="Arial" panose="020B0604020202020204" pitchFamily="34" charset="0"/>
                <a:cs typeface="Arial" panose="020B0604020202020204" pitchFamily="34" charset="0"/>
                <a:hlinkClick r:id="rId2"/>
              </a:rPr>
              <a:t>https://www.cipd.co.uk/knowledge/strategy/analytics/people-analytics-case-studies</a:t>
            </a:r>
            <a:r>
              <a:rPr lang="en-GB" dirty="0">
                <a:latin typeface="Arial" panose="020B0604020202020204" pitchFamily="34" charset="0"/>
                <a:cs typeface="Arial" panose="020B0604020202020204" pitchFamily="34" charset="0"/>
              </a:rPr>
              <a:t> Accessed: July 2025</a:t>
            </a:r>
          </a:p>
          <a:p>
            <a:r>
              <a:rPr lang="en-GB" dirty="0">
                <a:latin typeface="Arial" panose="020B0604020202020204" pitchFamily="34" charset="0"/>
                <a:cs typeface="Arial" panose="020B0604020202020204" pitchFamily="34" charset="0"/>
              </a:rPr>
              <a:t>Luca, M (2021) </a:t>
            </a:r>
            <a:r>
              <a:rPr lang="en-GB" i="1" dirty="0">
                <a:latin typeface="Arial" panose="020B0604020202020204" pitchFamily="34" charset="0"/>
                <a:cs typeface="Arial" panose="020B0604020202020204" pitchFamily="34" charset="0"/>
              </a:rPr>
              <a:t>Leaders: Stop confusing correlation with causation. </a:t>
            </a:r>
            <a:r>
              <a:rPr lang="en-GB" dirty="0">
                <a:latin typeface="Arial" panose="020B0604020202020204" pitchFamily="34" charset="0"/>
                <a:cs typeface="Arial" panose="020B0604020202020204" pitchFamily="34" charset="0"/>
              </a:rPr>
              <a:t>Available at: </a:t>
            </a:r>
            <a:r>
              <a:rPr lang="en-GB" dirty="0">
                <a:latin typeface="Arial" panose="020B0604020202020204" pitchFamily="34" charset="0"/>
                <a:cs typeface="Arial" panose="020B0604020202020204" pitchFamily="34" charset="0"/>
                <a:hlinkClick r:id="rId3"/>
              </a:rPr>
              <a:t>https://hbr.org/2021/11/leaders-stop-confusing-correlation-with-causation</a:t>
            </a:r>
            <a:r>
              <a:rPr lang="en-GB" dirty="0">
                <a:latin typeface="Arial" panose="020B0604020202020204" pitchFamily="34" charset="0"/>
                <a:cs typeface="Arial" panose="020B0604020202020204" pitchFamily="34" charset="0"/>
              </a:rPr>
              <a:t> (Accessed: July 2025)</a:t>
            </a:r>
          </a:p>
          <a:p>
            <a:r>
              <a:rPr lang="en-GB" dirty="0">
                <a:latin typeface="Arial" panose="020B0604020202020204" pitchFamily="34" charset="0"/>
                <a:cs typeface="Arial" panose="020B0604020202020204" pitchFamily="34" charset="0"/>
              </a:rPr>
              <a:t>Marchington, M </a:t>
            </a:r>
            <a:r>
              <a:rPr lang="en-GB" i="1" dirty="0">
                <a:latin typeface="Arial" panose="020B0604020202020204" pitchFamily="34" charset="0"/>
                <a:cs typeface="Arial" panose="020B0604020202020204" pitchFamily="34" charset="0"/>
              </a:rPr>
              <a:t>et al. </a:t>
            </a:r>
            <a:r>
              <a:rPr lang="en-GB" dirty="0">
                <a:latin typeface="Arial" panose="020B0604020202020204" pitchFamily="34" charset="0"/>
                <a:cs typeface="Arial" panose="020B0604020202020204" pitchFamily="34" charset="0"/>
              </a:rPr>
              <a:t>(2020) </a:t>
            </a:r>
            <a:r>
              <a:rPr lang="en-GB" i="1" dirty="0">
                <a:latin typeface="Arial" panose="020B0604020202020204" pitchFamily="34" charset="0"/>
                <a:cs typeface="Arial" panose="020B0604020202020204" pitchFamily="34" charset="0"/>
              </a:rPr>
              <a:t>Human Resource Management at Work. </a:t>
            </a:r>
            <a:r>
              <a:rPr lang="en-GB" dirty="0">
                <a:latin typeface="Arial" panose="020B0604020202020204" pitchFamily="34" charset="0"/>
                <a:cs typeface="Arial" panose="020B0604020202020204" pitchFamily="34" charset="0"/>
              </a:rPr>
              <a:t>7</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Edition. London: Kogan Page. </a:t>
            </a:r>
          </a:p>
          <a:p>
            <a:r>
              <a:rPr lang="en-GB" b="0" i="0" dirty="0">
                <a:solidFill>
                  <a:srgbClr val="555555"/>
                </a:solidFill>
                <a:effectLst/>
                <a:latin typeface="Arial" panose="020B0604020202020204" pitchFamily="34" charset="0"/>
                <a:cs typeface="Arial" panose="020B0604020202020204" pitchFamily="34" charset="0"/>
              </a:rPr>
              <a:t>Salvatore, V, Combs, F and Combs, W L </a:t>
            </a:r>
            <a:r>
              <a:rPr lang="en-GB" b="0" i="0" dirty="0">
                <a:solidFill>
                  <a:srgbClr val="333333"/>
                </a:solidFill>
                <a:effectLst/>
                <a:latin typeface="Arial" panose="020B0604020202020204" pitchFamily="34" charset="0"/>
                <a:cs typeface="Arial" panose="020B0604020202020204" pitchFamily="34" charset="0"/>
              </a:rPr>
              <a:t>(2021) ‘The HR analytics cycle: a seven-step process for building evidence-based and ethical HR analytics capabilities’, </a:t>
            </a:r>
            <a:r>
              <a:rPr lang="en-GB" i="1" dirty="0">
                <a:solidFill>
                  <a:srgbClr val="333333"/>
                </a:solidFill>
                <a:latin typeface="Arial" panose="020B0604020202020204" pitchFamily="34" charset="0"/>
                <a:cs typeface="Arial" panose="020B0604020202020204" pitchFamily="34" charset="0"/>
              </a:rPr>
              <a:t>Journal of Work Applied Management</a:t>
            </a:r>
            <a:r>
              <a:rPr lang="en-GB" b="0" i="0" dirty="0">
                <a:solidFill>
                  <a:srgbClr val="333333"/>
                </a:solidFill>
                <a:effectLst/>
                <a:latin typeface="Arial" panose="020B0604020202020204" pitchFamily="34" charset="0"/>
                <a:cs typeface="Arial" panose="020B0604020202020204" pitchFamily="34" charset="0"/>
              </a:rPr>
              <a:t>, 1 (13), Pages 1-5. Available at: DOI</a:t>
            </a:r>
            <a:r>
              <a:rPr lang="en-GB" b="0" i="0" dirty="0">
                <a:solidFill>
                  <a:srgbClr val="555555"/>
                </a:solidFill>
                <a:effectLst/>
                <a:latin typeface="Arial" panose="020B0604020202020204" pitchFamily="34" charset="0"/>
                <a:cs typeface="Arial" panose="020B0604020202020204" pitchFamily="34" charset="0"/>
              </a:rPr>
              <a:t>:10.1108/JWAM-03-2020-0020</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Taylor, S and Armstrong, M (2020) </a:t>
            </a:r>
            <a:r>
              <a:rPr lang="en-GB" i="1" dirty="0">
                <a:latin typeface="Arial" panose="020B0604020202020204" pitchFamily="34" charset="0"/>
                <a:cs typeface="Arial" panose="020B0604020202020204" pitchFamily="34" charset="0"/>
              </a:rPr>
              <a:t>Armstrong’s Handbook of Human Resource Management Practice. </a:t>
            </a:r>
            <a:r>
              <a:rPr lang="en-GB" dirty="0">
                <a:latin typeface="Arial" panose="020B0604020202020204" pitchFamily="34" charset="0"/>
                <a:cs typeface="Arial" panose="020B0604020202020204" pitchFamily="34" charset="0"/>
              </a:rPr>
              <a:t>15th Edition. London: Kogan Page. </a:t>
            </a:r>
          </a:p>
          <a:p>
            <a:r>
              <a:rPr lang="en-GB" dirty="0">
                <a:latin typeface="Arial" panose="020B0604020202020204" pitchFamily="34" charset="0"/>
                <a:cs typeface="Arial" panose="020B0604020202020204" pitchFamily="34" charset="0"/>
              </a:rPr>
              <a:t>Taylor, S and Woodhams, C. (2022) </a:t>
            </a:r>
            <a:r>
              <a:rPr lang="en-GB" i="1" dirty="0">
                <a:latin typeface="Arial" panose="020B0604020202020204" pitchFamily="34" charset="0"/>
                <a:cs typeface="Arial" panose="020B0604020202020204" pitchFamily="34" charset="0"/>
              </a:rPr>
              <a:t>Studying Human Resource Management. </a:t>
            </a:r>
            <a:r>
              <a:rPr lang="en-GB" dirty="0">
                <a:latin typeface="Arial" panose="020B0604020202020204" pitchFamily="34" charset="0"/>
                <a:cs typeface="Arial" panose="020B0604020202020204" pitchFamily="34" charset="0"/>
              </a:rPr>
              <a:t>3</a:t>
            </a:r>
            <a:r>
              <a:rPr lang="en-GB" baseline="30000" dirty="0">
                <a:latin typeface="Arial" panose="020B0604020202020204" pitchFamily="34" charset="0"/>
                <a:cs typeface="Arial" panose="020B0604020202020204" pitchFamily="34" charset="0"/>
              </a:rPr>
              <a:t>rd</a:t>
            </a:r>
            <a:r>
              <a:rPr lang="en-GB" dirty="0">
                <a:latin typeface="Arial" panose="020B0604020202020204" pitchFamily="34" charset="0"/>
                <a:cs typeface="Arial" panose="020B0604020202020204" pitchFamily="34" charset="0"/>
              </a:rPr>
              <a:t> Edition. London: Kogan Page. </a:t>
            </a:r>
            <a:br>
              <a:rPr lang="en-GB" b="0" i="0" dirty="0">
                <a:solidFill>
                  <a:srgbClr val="555555"/>
                </a:solidFill>
                <a:effectLst/>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6446305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UserInfo>
        <DisplayName>Mary March</DisplayName>
        <AccountId>4725</AccountId>
        <AccountType/>
      </UserInfo>
    </SharedWithUs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purl.org/dc/terms/"/>
    <ds:schemaRef ds:uri="http://schemas.microsoft.com/office/2006/documentManagement/types"/>
    <ds:schemaRef ds:uri="http://schemas.microsoft.com/office/2006/metadata/properties"/>
    <ds:schemaRef ds:uri="http://schemas.openxmlformats.org/package/2006/metadata/core-properties"/>
    <ds:schemaRef ds:uri="http://purl.org/dc/elements/1.1/"/>
    <ds:schemaRef ds:uri="http://www.w3.org/XML/1998/namespace"/>
    <ds:schemaRef ds:uri="303dbf9b-b85b-46a0-94f1-894078c07ecd"/>
    <ds:schemaRef ds:uri="http://schemas.microsoft.com/office/infopath/2007/PartnerControls"/>
    <ds:schemaRef ds:uri="http://purl.org/dc/dcmitype/"/>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18201FB3-9FE8-43FF-91C2-36F66CFA5A09}">
  <ds:schemaRefs>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
  <TotalTime>0</TotalTime>
  <Words>2123</Words>
  <Application>Microsoft Office PowerPoint</Application>
  <PresentationFormat>On-screen Show (4:3)</PresentationFormat>
  <Paragraphs>194</Paragraphs>
  <Slides>23</Slides>
  <Notes>19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23</vt:i4>
      </vt:variant>
    </vt:vector>
  </HeadingPairs>
  <TitlesOfParts>
    <vt:vector size="29" baseType="lpstr">
      <vt:lpstr>Myriad Pro</vt:lpstr>
      <vt:lpstr>Tiempos Text</vt:lpstr>
      <vt:lpstr>Arial</vt:lpstr>
      <vt:lpstr>Calibri</vt:lpstr>
      <vt:lpstr>Open Sans</vt:lpstr>
      <vt:lpstr>20140311PresentationUWTSDTemplate</vt:lpstr>
      <vt:lpstr>Understanding the Business Context   Natasha Davies, November 2025</vt:lpstr>
      <vt:lpstr>Module Learning outcomes  Upon the successful completion of this module, the student will be able to understand, analyse and critically evaluate:</vt:lpstr>
      <vt:lpstr>Learning aims </vt:lpstr>
      <vt:lpstr>EVIDENCE-BASED MANAGEMENT </vt:lpstr>
      <vt:lpstr>EVIDENCE-BASED MANAGEMENT: APPROACH TO</vt:lpstr>
      <vt:lpstr>ANALYTICAL SKILLS</vt:lpstr>
      <vt:lpstr>PowerPoint Presentation</vt:lpstr>
      <vt:lpstr>LOGICAL REASONING</vt:lpstr>
      <vt:lpstr>FALLACIOUS AND MISLEADING ARGUMENTS</vt:lpstr>
      <vt:lpstr>Task </vt:lpstr>
      <vt:lpstr>Case study </vt:lpstr>
      <vt:lpstr>CRITICAL THINKING</vt:lpstr>
      <vt:lpstr>CRITICAL THINKING SKILLS</vt:lpstr>
      <vt:lpstr>CRITICAL EVALUATION </vt:lpstr>
      <vt:lpstr>CRITICALLY EVALUATING RESEARCH </vt:lpstr>
      <vt:lpstr>TESTING PROPOSITIONS CHECKLIST </vt:lpstr>
      <vt:lpstr>DEVELOPING AND JUSTIFYING ORIGINAL ARGUMENTS  </vt:lpstr>
      <vt:lpstr>CONSULTANCY SKILLS</vt:lpstr>
      <vt:lpstr>HOW HRM MAKES AN IMPACT </vt:lpstr>
      <vt:lpstr>IMPACT OF HRM ON FIRM PERFORMANCE: THE BLACK BOX PHENOMENON</vt:lpstr>
      <vt:lpstr>IMPACT OF HRM                   </vt:lpstr>
      <vt:lpstr>PERFORMANCE MANAGEMENT</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Natasha Davies (IMH)</cp:lastModifiedBy>
  <cp:revision>86</cp:revision>
  <cp:lastPrinted>2017-10-10T10:16:57Z</cp:lastPrinted>
  <dcterms:created xsi:type="dcterms:W3CDTF">2015-04-14T15:21:28Z</dcterms:created>
  <dcterms:modified xsi:type="dcterms:W3CDTF">2025-11-04T13:27:30Z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