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howOutlineIcons="0">
    <p:restoredLeft sz="34587" autoAdjust="0"/>
    <p:restoredTop sz="86421" autoAdjust="0"/>
  </p:normalViewPr>
  <p:slideViewPr>
    <p:cSldViewPr>
      <p:cViewPr varScale="1">
        <p:scale>
          <a:sx n="100" d="100"/>
          <a:sy n="100" d="100"/>
        </p:scale>
        <p:origin x="82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96030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68580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</a:t>
            </a:r>
          </a:p>
        </p:txBody>
      </p:sp>
      <p:sp>
        <p:nvSpPr>
          <p:cNvPr id="15363" name="Line 3"/>
          <p:cNvSpPr>
            <a:spLocks noChangeShapeType="1"/>
          </p:cNvSpPr>
          <p:nvPr/>
        </p:nvSpPr>
        <p:spPr bwMode="auto">
          <a:xfrm>
            <a:off x="26988" y="3429000"/>
            <a:ext cx="7974012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81000" y="2286000"/>
            <a:ext cx="7772400" cy="1143000"/>
          </a:xfrm>
          <a:noFill/>
        </p:spPr>
        <p:txBody>
          <a:bodyPr lIns="90488" tIns="44450" rIns="90488" bIns="44450"/>
          <a:lstStyle/>
          <a:p>
            <a:pPr algn="ctr" eaLnBrk="1" hangingPunct="1"/>
            <a:r>
              <a:rPr lang="en-US" altLang="en-US" b="1" dirty="0" smtClean="0">
                <a:latin typeface="CG Times" pitchFamily="18" charset="0"/>
              </a:rPr>
              <a:t>Topic: Creating &amp; Populating a Database</a:t>
            </a:r>
            <a:endParaRPr lang="en-US" altLang="en-US" b="1" dirty="0" smtClean="0">
              <a:latin typeface="CG Times" pitchFamily="18" charset="0"/>
            </a:endParaRP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ubTitle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dirty="0" smtClean="0">
                <a:latin typeface="CG Times" pitchFamily="18" charset="0"/>
              </a:rPr>
              <a:t>Creating Tables and Populating</a:t>
            </a:r>
            <a:endParaRPr lang="en-US" altLang="en-US" b="1" dirty="0" smtClean="0">
              <a:latin typeface="CG Times" pitchFamily="18" charset="0"/>
            </a:endParaRPr>
          </a:p>
          <a:p>
            <a:pPr eaLnBrk="1" hangingPunct="1"/>
            <a:r>
              <a:rPr lang="en-US" altLang="en-US" b="1" dirty="0" smtClean="0">
                <a:latin typeface="CG Times" pitchFamily="18" charset="0"/>
              </a:rPr>
              <a:t>Dr. Stephen Hole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Microsoft Access Interface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1815960"/>
            <a:ext cx="7416824" cy="18929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3924300"/>
            <a:ext cx="7344816" cy="2673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8196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Dept</a:t>
            </a:r>
            <a:r>
              <a:rPr lang="en-GB" dirty="0" smtClean="0"/>
              <a:t> Table Creation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en-GB" dirty="0"/>
              <a:t>CREATE TABLE </a:t>
            </a:r>
            <a:r>
              <a:rPr lang="en-GB" dirty="0" err="1"/>
              <a:t>Dept</a:t>
            </a:r>
            <a:r>
              <a:rPr lang="en-GB" dirty="0"/>
              <a:t> (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  <a:r>
              <a:rPr lang="en-GB" dirty="0" err="1"/>
              <a:t>deptNo</a:t>
            </a:r>
            <a:r>
              <a:rPr lang="en-GB" dirty="0"/>
              <a:t> integer,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  <a:r>
              <a:rPr lang="en-GB" dirty="0" err="1"/>
              <a:t>dName</a:t>
            </a:r>
            <a:r>
              <a:rPr lang="en-GB" dirty="0"/>
              <a:t> text(14),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  <a:r>
              <a:rPr lang="en-GB" dirty="0" err="1"/>
              <a:t>loc</a:t>
            </a:r>
            <a:r>
              <a:rPr lang="en-GB" dirty="0"/>
              <a:t> text(14),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CONSTRAINT </a:t>
            </a:r>
            <a:r>
              <a:rPr lang="en-GB" dirty="0" err="1"/>
              <a:t>dept_deptNo_pk</a:t>
            </a:r>
            <a:r>
              <a:rPr lang="en-GB" dirty="0"/>
              <a:t> 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PRIMARY KEY (</a:t>
            </a:r>
            <a:r>
              <a:rPr lang="en-GB" dirty="0" err="1"/>
              <a:t>deptNo</a:t>
            </a:r>
            <a:r>
              <a:rPr lang="en-GB" dirty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135379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SalGrade</a:t>
            </a:r>
            <a:r>
              <a:rPr lang="en-GB" dirty="0" smtClean="0"/>
              <a:t> Table Creation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en-GB" dirty="0"/>
              <a:t>CREATE TABLE </a:t>
            </a:r>
            <a:r>
              <a:rPr lang="en-GB" dirty="0" err="1"/>
              <a:t>SalGrade</a:t>
            </a:r>
            <a:r>
              <a:rPr lang="en-GB" dirty="0"/>
              <a:t>(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grade integer,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  <a:r>
              <a:rPr lang="en-GB" dirty="0" err="1"/>
              <a:t>losal</a:t>
            </a:r>
            <a:r>
              <a:rPr lang="en-GB" dirty="0"/>
              <a:t> currency,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  <a:r>
              <a:rPr lang="en-GB" dirty="0" err="1"/>
              <a:t>hisal</a:t>
            </a:r>
            <a:r>
              <a:rPr lang="en-GB" dirty="0"/>
              <a:t> currency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368296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Bonus Table Creation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en-GB" dirty="0"/>
              <a:t>CREATE TABLE Bonus (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  <a:r>
              <a:rPr lang="en-GB" dirty="0" err="1"/>
              <a:t>ename</a:t>
            </a:r>
            <a:r>
              <a:rPr lang="en-GB" dirty="0"/>
              <a:t> text(10),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job text(9),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  <a:r>
              <a:rPr lang="en-GB" dirty="0" err="1"/>
              <a:t>sal</a:t>
            </a:r>
            <a:r>
              <a:rPr lang="en-GB" dirty="0"/>
              <a:t> currency,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   </a:t>
            </a:r>
            <a:r>
              <a:rPr lang="en-GB" dirty="0" err="1"/>
              <a:t>comm</a:t>
            </a:r>
            <a:r>
              <a:rPr lang="en-GB" dirty="0"/>
              <a:t> currency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418347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Emp</a:t>
            </a:r>
            <a:r>
              <a:rPr lang="en-GB" dirty="0" smtClean="0"/>
              <a:t> Table Creation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2017712"/>
            <a:ext cx="7772400" cy="4723655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en-GB" sz="1600" dirty="0"/>
              <a:t>CREATE TABLE </a:t>
            </a:r>
            <a:r>
              <a:rPr lang="en-GB" sz="1600" dirty="0" err="1"/>
              <a:t>Emp</a:t>
            </a:r>
            <a:r>
              <a:rPr lang="en-GB" sz="1600" dirty="0"/>
              <a:t> (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</a:t>
            </a:r>
            <a:r>
              <a:rPr lang="en-GB" sz="1600" dirty="0" err="1"/>
              <a:t>empNo</a:t>
            </a:r>
            <a:r>
              <a:rPr lang="en-GB" sz="1600" dirty="0"/>
              <a:t> integer,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</a:t>
            </a:r>
            <a:r>
              <a:rPr lang="en-GB" sz="1600" dirty="0" err="1"/>
              <a:t>ename</a:t>
            </a:r>
            <a:r>
              <a:rPr lang="en-GB" sz="1600" dirty="0"/>
              <a:t> text(10),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job text(9),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</a:t>
            </a:r>
            <a:r>
              <a:rPr lang="en-GB" sz="1600" dirty="0" err="1"/>
              <a:t>mgr</a:t>
            </a:r>
            <a:r>
              <a:rPr lang="en-GB" sz="1600" dirty="0"/>
              <a:t> integer,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</a:t>
            </a:r>
            <a:r>
              <a:rPr lang="en-GB" sz="1600" dirty="0" err="1"/>
              <a:t>hireDate</a:t>
            </a:r>
            <a:r>
              <a:rPr lang="en-GB" sz="1600" dirty="0"/>
              <a:t> date,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</a:t>
            </a:r>
            <a:r>
              <a:rPr lang="en-GB" sz="1600" dirty="0" err="1"/>
              <a:t>sal</a:t>
            </a:r>
            <a:r>
              <a:rPr lang="en-GB" sz="1600" dirty="0"/>
              <a:t> currency,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</a:t>
            </a:r>
            <a:r>
              <a:rPr lang="en-GB" sz="1600" dirty="0" err="1"/>
              <a:t>comm</a:t>
            </a:r>
            <a:r>
              <a:rPr lang="en-GB" sz="1600" dirty="0"/>
              <a:t> currency,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</a:t>
            </a:r>
            <a:r>
              <a:rPr lang="en-GB" sz="1600" dirty="0" err="1"/>
              <a:t>deptNo</a:t>
            </a:r>
            <a:r>
              <a:rPr lang="en-GB" sz="1600" dirty="0"/>
              <a:t> integer,</a:t>
            </a:r>
          </a:p>
          <a:p>
            <a:pPr marL="457200" indent="-457200">
              <a:buFont typeface="+mj-lt"/>
              <a:buAutoNum type="arabicParenR"/>
            </a:pPr>
            <a:endParaRPr lang="en-GB" sz="1600" dirty="0"/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CONSTRAINT </a:t>
            </a:r>
            <a:r>
              <a:rPr lang="en-GB" sz="1600" dirty="0" err="1"/>
              <a:t>emp_empNo_pk</a:t>
            </a:r>
            <a:endParaRPr lang="en-GB" sz="1600" dirty="0"/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PRIMARY KEY (</a:t>
            </a:r>
            <a:r>
              <a:rPr lang="en-GB" sz="1600" dirty="0" err="1"/>
              <a:t>empNo</a:t>
            </a:r>
            <a:r>
              <a:rPr lang="en-GB" sz="1600" dirty="0"/>
              <a:t>),</a:t>
            </a:r>
          </a:p>
          <a:p>
            <a:pPr marL="457200" indent="-457200">
              <a:buFont typeface="+mj-lt"/>
              <a:buAutoNum type="arabicParenR"/>
            </a:pPr>
            <a:endParaRPr lang="en-GB" sz="1600" dirty="0"/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CONSTRAINT </a:t>
            </a:r>
            <a:r>
              <a:rPr lang="en-GB" sz="1600" dirty="0" err="1"/>
              <a:t>emp_deptNo_fk</a:t>
            </a:r>
            <a:r>
              <a:rPr lang="en-GB" sz="1600" dirty="0"/>
              <a:t> FOREIGN KEY (</a:t>
            </a:r>
            <a:r>
              <a:rPr lang="en-GB" sz="1600" dirty="0" err="1"/>
              <a:t>deptNo</a:t>
            </a:r>
            <a:r>
              <a:rPr lang="en-GB" sz="1600" dirty="0"/>
              <a:t>)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   REFERENCES </a:t>
            </a:r>
            <a:r>
              <a:rPr lang="en-GB" sz="1600" dirty="0" err="1"/>
              <a:t>Dept</a:t>
            </a:r>
            <a:r>
              <a:rPr lang="en-GB" sz="1600" dirty="0"/>
              <a:t> (</a:t>
            </a:r>
            <a:r>
              <a:rPr lang="en-GB" sz="1600" dirty="0" err="1"/>
              <a:t>deptNo</a:t>
            </a:r>
            <a:r>
              <a:rPr lang="en-GB" sz="1600" dirty="0"/>
              <a:t>)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588181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Relationships Between Tables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3608" y="2060848"/>
            <a:ext cx="7056784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7182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Dept</a:t>
            </a:r>
            <a:r>
              <a:rPr lang="en-GB" dirty="0" smtClean="0"/>
              <a:t> Table Data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2420888"/>
            <a:ext cx="6798114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790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Bulk Insertion of Data Into </a:t>
            </a:r>
            <a:r>
              <a:rPr lang="en-GB" dirty="0" err="1" smtClean="0"/>
              <a:t>Dept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en-GB" sz="2400" dirty="0"/>
              <a:t>INSERT INTO </a:t>
            </a:r>
            <a:r>
              <a:rPr lang="en-GB" sz="2400" dirty="0" err="1"/>
              <a:t>Dept</a:t>
            </a:r>
            <a:r>
              <a:rPr lang="en-GB" sz="2400" dirty="0"/>
              <a:t> (</a:t>
            </a:r>
            <a:r>
              <a:rPr lang="en-GB" sz="2400" dirty="0" err="1"/>
              <a:t>deptNo</a:t>
            </a:r>
            <a:r>
              <a:rPr lang="en-GB" sz="2400" dirty="0"/>
              <a:t>, </a:t>
            </a:r>
            <a:r>
              <a:rPr lang="en-GB" sz="2400" dirty="0" err="1"/>
              <a:t>dName</a:t>
            </a:r>
            <a:r>
              <a:rPr lang="en-GB" sz="2400" dirty="0"/>
              <a:t>, </a:t>
            </a:r>
            <a:r>
              <a:rPr lang="en-GB" sz="2400" dirty="0" err="1"/>
              <a:t>loc</a:t>
            </a:r>
            <a:r>
              <a:rPr lang="en-GB" sz="2400" dirty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400" dirty="0"/>
              <a:t>VALUES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400" dirty="0"/>
              <a:t>		(10, '</a:t>
            </a:r>
            <a:r>
              <a:rPr lang="en-GB" sz="2400" dirty="0" err="1"/>
              <a:t>Accounting','New</a:t>
            </a:r>
            <a:r>
              <a:rPr lang="en-GB" sz="2400" dirty="0"/>
              <a:t> York'),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400" dirty="0"/>
              <a:t>		(20, 'Research', 'Dallas'),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400" dirty="0"/>
              <a:t>		(30, 'Sales', 'Chicago'),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		</a:t>
            </a:r>
            <a:r>
              <a:rPr lang="en-GB" sz="2400" dirty="0"/>
              <a:t>(40, 'Operations', 'Boston');</a:t>
            </a:r>
          </a:p>
        </p:txBody>
      </p:sp>
    </p:spTree>
    <p:extLst>
      <p:ext uri="{BB962C8B-B14F-4D97-AF65-F5344CB8AC3E}">
        <p14:creationId xmlns:p14="http://schemas.microsoft.com/office/powerpoint/2010/main" val="15348125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Emp</a:t>
            </a:r>
            <a:r>
              <a:rPr lang="en-GB" dirty="0" smtClean="0"/>
              <a:t> Table Data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7" y="2132856"/>
            <a:ext cx="8424936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6366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Insertion of Data Into </a:t>
            </a:r>
            <a:r>
              <a:rPr lang="en-GB" dirty="0" err="1" smtClean="0"/>
              <a:t>Emp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pPr>
              <a:buFont typeface="+mj-lt"/>
              <a:buAutoNum type="arabicParenR"/>
            </a:pPr>
            <a:r>
              <a:rPr lang="en-GB" sz="1600" dirty="0"/>
              <a:t>INSERT INTO </a:t>
            </a:r>
            <a:r>
              <a:rPr lang="en-GB" sz="1600" dirty="0" err="1"/>
              <a:t>Emp</a:t>
            </a:r>
            <a:r>
              <a:rPr lang="en-GB" sz="1600" dirty="0"/>
              <a:t> ( </a:t>
            </a:r>
            <a:r>
              <a:rPr lang="en-GB" sz="1600" dirty="0" err="1"/>
              <a:t>empNo</a:t>
            </a:r>
            <a:r>
              <a:rPr lang="en-GB" sz="1600" dirty="0"/>
              <a:t>, </a:t>
            </a:r>
            <a:r>
              <a:rPr lang="en-GB" sz="1600" dirty="0" err="1"/>
              <a:t>ename</a:t>
            </a:r>
            <a:r>
              <a:rPr lang="en-GB" sz="1600" dirty="0"/>
              <a:t>, job, </a:t>
            </a:r>
            <a:r>
              <a:rPr lang="en-GB" sz="1600" dirty="0" err="1"/>
              <a:t>mgr</a:t>
            </a:r>
            <a:r>
              <a:rPr lang="en-GB" sz="1600" dirty="0"/>
              <a:t>, </a:t>
            </a:r>
            <a:r>
              <a:rPr lang="en-GB" sz="1600" dirty="0" err="1"/>
              <a:t>hireDate</a:t>
            </a:r>
            <a:r>
              <a:rPr lang="en-GB" sz="1600" dirty="0"/>
              <a:t>, </a:t>
            </a:r>
            <a:r>
              <a:rPr lang="en-GB" sz="1600" dirty="0" err="1"/>
              <a:t>sal</a:t>
            </a:r>
            <a:r>
              <a:rPr lang="en-GB" sz="1600" dirty="0"/>
              <a:t>, </a:t>
            </a:r>
            <a:r>
              <a:rPr lang="en-GB" sz="1600" dirty="0" err="1"/>
              <a:t>comm</a:t>
            </a:r>
            <a:r>
              <a:rPr lang="en-GB" sz="1600" dirty="0"/>
              <a:t>, </a:t>
            </a:r>
            <a:r>
              <a:rPr lang="en-GB" sz="1600" dirty="0" err="1"/>
              <a:t>deptNo</a:t>
            </a:r>
            <a:r>
              <a:rPr lang="en-GB" sz="1600" dirty="0"/>
              <a:t> )</a:t>
            </a:r>
          </a:p>
          <a:p>
            <a:pPr>
              <a:buFont typeface="+mj-lt"/>
              <a:buAutoNum type="arabicParenR"/>
            </a:pPr>
            <a:r>
              <a:rPr lang="en-GB" sz="1600" dirty="0"/>
              <a:t>VALUES </a:t>
            </a:r>
          </a:p>
          <a:p>
            <a:pPr>
              <a:buFont typeface="+mj-lt"/>
              <a:buAutoNum type="arabicParenR"/>
            </a:pPr>
            <a:r>
              <a:rPr lang="en-GB" sz="1600" dirty="0"/>
              <a:t>		(7369, 'Smith', 'Clerk', 7902, '17/12/1980', 800, null, 20</a:t>
            </a:r>
            <a:r>
              <a:rPr lang="en-GB" sz="1600" dirty="0" smtClean="0"/>
              <a:t>);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22311297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SalGrade</a:t>
            </a:r>
            <a:r>
              <a:rPr lang="en-GB" dirty="0" smtClean="0"/>
              <a:t> Table Data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2420888"/>
            <a:ext cx="7344816" cy="3255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3137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Insertion of Data Into </a:t>
            </a:r>
            <a:r>
              <a:rPr lang="en-GB" dirty="0" err="1" smtClean="0"/>
              <a:t>SalGrade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en-GB" sz="2800" dirty="0"/>
              <a:t>INSERT INTO </a:t>
            </a:r>
            <a:r>
              <a:rPr lang="en-GB" sz="2800" dirty="0" err="1"/>
              <a:t>SalGrade</a:t>
            </a:r>
            <a:r>
              <a:rPr lang="en-GB" sz="2800" dirty="0"/>
              <a:t> (grade, </a:t>
            </a:r>
            <a:r>
              <a:rPr lang="en-GB" sz="2800" dirty="0" err="1"/>
              <a:t>losal</a:t>
            </a:r>
            <a:r>
              <a:rPr lang="en-GB" sz="2800" dirty="0"/>
              <a:t>, </a:t>
            </a:r>
            <a:r>
              <a:rPr lang="en-GB" sz="2800" dirty="0" err="1"/>
              <a:t>hisal</a:t>
            </a:r>
            <a:r>
              <a:rPr lang="en-GB" sz="2800" dirty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800" dirty="0"/>
              <a:t>VALUES 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800" dirty="0"/>
              <a:t>		(1, 700,1200</a:t>
            </a:r>
            <a:r>
              <a:rPr lang="en-GB" sz="2800" dirty="0" smtClean="0"/>
              <a:t>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338605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1472214538</TotalTime>
  <Words>225</Words>
  <Application>Microsoft Office PowerPoint</Application>
  <PresentationFormat>On-screen Show (4:3)</PresentationFormat>
  <Paragraphs>64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MS PGothic</vt:lpstr>
      <vt:lpstr>MS PGothic</vt:lpstr>
      <vt:lpstr>CG Times</vt:lpstr>
      <vt:lpstr>Tahoma</vt:lpstr>
      <vt:lpstr>Times New Roman</vt:lpstr>
      <vt:lpstr>Wingdings</vt:lpstr>
      <vt:lpstr>Blends</vt:lpstr>
      <vt:lpstr>Topic: Creating &amp; Populating a Database</vt:lpstr>
      <vt:lpstr>Microsoft Access Interface</vt:lpstr>
      <vt:lpstr>Dept Table Creation</vt:lpstr>
      <vt:lpstr>SalGrade Table Creation</vt:lpstr>
      <vt:lpstr>Bonus Table Creation</vt:lpstr>
      <vt:lpstr>Emp Table Creation</vt:lpstr>
      <vt:lpstr>Relationships Between Tables</vt:lpstr>
      <vt:lpstr>Dept Table Data</vt:lpstr>
      <vt:lpstr>Bulk Insertion of Data Into Dept</vt:lpstr>
      <vt:lpstr>Emp Table Data</vt:lpstr>
      <vt:lpstr>Insertion of Data Into Emp</vt:lpstr>
      <vt:lpstr>SalGrade Table Data</vt:lpstr>
      <vt:lpstr>Insertion of Data Into SalGrade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Hole, Stephen</cp:lastModifiedBy>
  <cp:revision>16</cp:revision>
  <cp:lastPrinted>2018-10-02T15:42:09Z</cp:lastPrinted>
  <dcterms:created xsi:type="dcterms:W3CDTF">1996-12-09T10:09:10Z</dcterms:created>
  <dcterms:modified xsi:type="dcterms:W3CDTF">2018-10-10T10:51:11Z</dcterms:modified>
</cp:coreProperties>
</file>