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
  </p:notesMasterIdLst>
  <p:handoutMasterIdLst>
    <p:handoutMasterId r:id="rId11"/>
  </p:handoutMasterIdLst>
  <p:sldIdLst>
    <p:sldId id="257" r:id="rId5"/>
    <p:sldId id="259" r:id="rId6"/>
    <p:sldId id="258" r:id="rId7"/>
    <p:sldId id="262" r:id="rId8"/>
    <p:sldId id="261" r:id="rId9"/>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94404"/>
    <a:srgbClr val="5F6F0F"/>
    <a:srgbClr val="718412"/>
    <a:srgbClr val="65741A"/>
    <a:srgbClr val="70811D"/>
    <a:srgbClr val="7B8D1F"/>
    <a:srgbClr val="839721"/>
    <a:srgbClr val="95AB25"/>
    <a:srgbClr val="BC5500"/>
    <a:srgbClr val="C45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86" d="100"/>
          <a:sy n="86" d="100"/>
        </p:scale>
        <p:origin x="562" y="58"/>
      </p:cViewPr>
      <p:guideLst>
        <p:guide orient="horz" pos="2160"/>
        <p:guide pos="3839"/>
      </p:guideLst>
    </p:cSldViewPr>
  </p:slideViewPr>
  <p:notesTextViewPr>
    <p:cViewPr>
      <p:scale>
        <a:sx n="1" d="1"/>
        <a:sy n="1" d="1"/>
      </p:scale>
      <p:origin x="0" y="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E5B4EDC-59C0-49C7-8ADA-5A781B329E02}" type="datetimeFigureOut">
              <a:rPr lang="en-US"/>
              <a:t>10/27/2022</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429053-DC2A-4342-ADD4-2FD729D91E2C}" type="slidenum">
              <a:rPr/>
              <a:t>‹#›</a:t>
            </a:fld>
            <a:endParaRPr/>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8D46A-B586-417D-BFBD-8C8FE0AAF762}" type="datetimeFigureOut">
              <a:rPr lang="en-US"/>
              <a:t>10/27/2022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BA5BD7-F043-4D1B-AA17-CD412FC534DE}" type="slidenum">
              <a:rPr/>
              <a:t>‹#›</a:t>
            </a:fld>
            <a:endParaRPr/>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6443" y="4145281"/>
            <a:ext cx="4686117"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6" y="6057149"/>
            <a:ext cx="5498726"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Title 1"/>
          <p:cNvSpPr>
            <a:spLocks noGrp="1"/>
          </p:cNvSpPr>
          <p:nvPr>
            <p:ph type="ctrTitle"/>
          </p:nvPr>
        </p:nvSpPr>
        <p:spPr>
          <a:xfrm>
            <a:off x="1625176" y="584200"/>
            <a:ext cx="8735325" cy="2000251"/>
          </a:xfrm>
        </p:spPr>
        <p:txBody>
          <a:bodyPr>
            <a:norm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625176" y="2616200"/>
            <a:ext cx="8735325" cy="1752600"/>
          </a:xfrm>
        </p:spPr>
        <p:txBody>
          <a:bodyPr>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22" name="Date Placeholder 21"/>
          <p:cNvSpPr>
            <a:spLocks noGrp="1"/>
          </p:cNvSpPr>
          <p:nvPr>
            <p:ph type="dt" sz="half" idx="10"/>
          </p:nvPr>
        </p:nvSpPr>
        <p:spPr/>
        <p:txBody>
          <a:bodyPr/>
          <a:lstStyle/>
          <a:p>
            <a:fld id="{F0DFD029-FB74-4578-B929-F66AA97659CA}" type="datetimeFigureOut">
              <a:rPr lang="en-US"/>
              <a:t>10/27/2022</a:t>
            </a:fld>
            <a:endParaRPr/>
          </a:p>
        </p:txBody>
      </p:sp>
      <p:sp>
        <p:nvSpPr>
          <p:cNvPr id="23" name="Footer Placeholder 22"/>
          <p:cNvSpPr>
            <a:spLocks noGrp="1"/>
          </p:cNvSpPr>
          <p:nvPr>
            <p:ph type="ftr" sz="quarter" idx="11"/>
          </p:nvPr>
        </p:nvSpPr>
        <p:spPr/>
        <p:txBody>
          <a:bodyPr/>
          <a:lstStyle/>
          <a:p>
            <a:endParaRPr/>
          </a:p>
        </p:txBody>
      </p:sp>
      <p:sp>
        <p:nvSpPr>
          <p:cNvPr id="24" name="Slide Number Placeholder 2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10/27/2022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1" name="diagonals"/>
          <p:cNvGrpSpPr/>
          <p:nvPr/>
        </p:nvGrpSpPr>
        <p:grpSpPr>
          <a:xfrm>
            <a:off x="7516443" y="4145281"/>
            <a:ext cx="4686117" cy="2731407"/>
            <a:chOff x="5638800" y="3108960"/>
            <a:chExt cx="3515503" cy="2048555"/>
          </a:xfrm>
        </p:grpSpPr>
        <p:cxnSp>
          <p:nvCxnSpPr>
            <p:cNvPr id="12" name="Straight Connector 11"/>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4" name="Straight Connector 13"/>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a:xfrm>
            <a:off x="1625177" y="2209801"/>
            <a:ext cx="8938472" cy="2764335"/>
          </a:xfrm>
        </p:spPr>
        <p:txBody>
          <a:bodyPr anchor="b">
            <a:norm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1625176" y="4951266"/>
            <a:ext cx="7069519" cy="1220933"/>
          </a:xfrm>
        </p:spPr>
        <p:txBody>
          <a:bodyPr anchor="t">
            <a:normAutofit/>
          </a:bodyPr>
          <a:lstStyle>
            <a:lvl1pPr marL="0" indent="0">
              <a:spcBef>
                <a:spcPts val="0"/>
              </a:spcBef>
              <a:buNone/>
              <a:defRPr sz="2800" cap="all" spc="200" baseline="0">
                <a:solidFill>
                  <a:schemeClr val="accent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DFD029-FB74-4578-B929-F66AA97659CA}" type="datetimeFigureOut">
              <a:rPr lang="en-US"/>
              <a:t>10/27/2022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61633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18883"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00707"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10/27/2022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8883"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218883"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96644"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500707"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F0DFD029-FB74-4578-B929-F66AA97659CA}" type="datetimeFigureOut">
              <a:rPr lang="en-US"/>
              <a:t>10/27/2022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F0DFD029-FB74-4578-B929-F66AA97659CA}" type="datetimeFigureOut">
              <a:rPr lang="en-US"/>
              <a:t>10/27/2022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515229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FD029-FB74-4578-B929-F66AA97659CA}" type="datetimeFigureOut">
              <a:rPr lang="en-US"/>
              <a:t>10/27/2022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217247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5484971" y="584200"/>
            <a:ext cx="6094413" cy="5588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10/27/2022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61813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484971" y="584200"/>
            <a:ext cx="6094413" cy="5588000"/>
          </a:xfrm>
          <a:ln w="12700">
            <a:solidFill>
              <a:schemeClr val="bg1">
                <a:lumMod val="75000"/>
                <a:lumOff val="25000"/>
              </a:schemeClr>
            </a:solidFill>
            <a:miter lim="800000"/>
          </a:ln>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5" name="Date Placeholder 4"/>
          <p:cNvSpPr>
            <a:spLocks noGrp="1"/>
          </p:cNvSpPr>
          <p:nvPr>
            <p:ph type="dt" sz="half" idx="10"/>
          </p:nvPr>
        </p:nvSpPr>
        <p:spPr/>
        <p:txBody>
          <a:bodyPr/>
          <a:lstStyle/>
          <a:p>
            <a:fld id="{F0DFD029-FB74-4578-B929-F66AA97659CA}" type="datetimeFigureOut">
              <a:rPr lang="en-US"/>
              <a:t>10/27/2022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422343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10/27/2022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99667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584200"/>
            <a:ext cx="2742486" cy="55880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8882" y="584200"/>
            <a:ext cx="7414869" cy="55880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10/27/2022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88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100000"/>
                <a:shade val="0"/>
                <a:satMod val="100000"/>
              </a:schemeClr>
            </a:gs>
            <a:gs pos="85000">
              <a:schemeClr val="bg2">
                <a:tint val="100000"/>
                <a:shade val="30000"/>
                <a:satMod val="100000"/>
              </a:schemeClr>
            </a:gs>
            <a:gs pos="100000">
              <a:schemeClr val="bg2">
                <a:shade val="60000"/>
                <a:satMod val="100000"/>
              </a:schemeClr>
            </a:gs>
          </a:gsLst>
          <a:lin ang="3600000" scaled="0"/>
          <a:tileRect/>
        </a:gradFill>
        <a:effectLst/>
      </p:bgPr>
    </p:bg>
    <p:spTree>
      <p:nvGrpSpPr>
        <p:cNvPr id="1" name=""/>
        <p:cNvGrpSpPr/>
        <p:nvPr/>
      </p:nvGrpSpPr>
      <p:grpSpPr>
        <a:xfrm>
          <a:off x="0" y="0"/>
          <a:ext cx="0" cy="0"/>
          <a:chOff x="0" y="0"/>
          <a:chExt cx="0" cy="0"/>
        </a:xfrm>
      </p:grpSpPr>
      <p:grpSp>
        <p:nvGrpSpPr>
          <p:cNvPr id="15" name="left lines"/>
          <p:cNvGrpSpPr/>
          <p:nvPr/>
        </p:nvGrpSpPr>
        <p:grpSpPr>
          <a:xfrm>
            <a:off x="-15870" y="-3174"/>
            <a:ext cx="819993"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Placeholder 1"/>
          <p:cNvSpPr>
            <a:spLocks noGrp="1"/>
          </p:cNvSpPr>
          <p:nvPr>
            <p:ph type="title"/>
          </p:nvPr>
        </p:nvSpPr>
        <p:spPr>
          <a:xfrm>
            <a:off x="1218883" y="274637"/>
            <a:ext cx="10360501" cy="1223963"/>
          </a:xfrm>
          <a:prstGeom prst="rect">
            <a:avLst/>
          </a:prstGeom>
        </p:spPr>
        <p:txBody>
          <a:bodyPr vert="horz" lIns="121899" tIns="60949" rIns="121899" bIns="60949" rtlCol="0" anchor="b">
            <a:normAutofit/>
          </a:bodyPr>
          <a:lstStyle/>
          <a:p>
            <a:r>
              <a:rPr lang="en-US"/>
              <a:t>Click to edit Master title style</a:t>
            </a:r>
            <a:endParaRPr/>
          </a:p>
        </p:txBody>
      </p:sp>
      <p:sp>
        <p:nvSpPr>
          <p:cNvPr id="3" name="Text Placeholder 2"/>
          <p:cNvSpPr>
            <a:spLocks noGrp="1"/>
          </p:cNvSpPr>
          <p:nvPr>
            <p:ph type="body" idx="1"/>
          </p:nvPr>
        </p:nvSpPr>
        <p:spPr>
          <a:xfrm>
            <a:off x="1218883" y="1701797"/>
            <a:ext cx="10360501" cy="4462272"/>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18882" y="6356352"/>
            <a:ext cx="2234618"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fld id="{F0DFD029-FB74-4578-B929-F66AA97659CA}" type="datetimeFigureOut">
              <a:rPr lang="en-US"/>
              <a:pPr/>
              <a:t>10/27/2022</a:t>
            </a:fld>
            <a:endParaRPr/>
          </a:p>
        </p:txBody>
      </p:sp>
      <p:sp>
        <p:nvSpPr>
          <p:cNvPr id="5" name="Footer Placeholder 4"/>
          <p:cNvSpPr>
            <a:spLocks noGrp="1"/>
          </p:cNvSpPr>
          <p:nvPr>
            <p:ph type="ftr" sz="quarter" idx="3"/>
          </p:nvPr>
        </p:nvSpPr>
        <p:spPr>
          <a:xfrm>
            <a:off x="3453501" y="6356352"/>
            <a:ext cx="5281824"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endParaRPr/>
          </a:p>
        </p:txBody>
      </p:sp>
      <p:sp>
        <p:nvSpPr>
          <p:cNvPr id="6" name="Slide Number Placeholder 5"/>
          <p:cNvSpPr>
            <a:spLocks noGrp="1"/>
          </p:cNvSpPr>
          <p:nvPr>
            <p:ph type="sldNum" sz="quarter" idx="4"/>
          </p:nvPr>
        </p:nvSpPr>
        <p:spPr>
          <a:xfrm>
            <a:off x="10563649" y="6356352"/>
            <a:ext cx="1015735"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fld id="{C014DD1E-5D91-48A3-AD6D-45FBA980D106}" type="slidenum">
              <a:rPr/>
              <a:pPr/>
              <a:t>‹#›</a:t>
            </a:fld>
            <a:endParaRPr/>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The Evolution of Aerodynamics in Motorsport</a:t>
            </a:r>
          </a:p>
        </p:txBody>
      </p:sp>
      <p:sp>
        <p:nvSpPr>
          <p:cNvPr id="7" name="TextBox 6">
            <a:extLst>
              <a:ext uri="{FF2B5EF4-FFF2-40B4-BE49-F238E27FC236}">
                <a16:creationId xmlns:a16="http://schemas.microsoft.com/office/drawing/2014/main" id="{6619DD77-2BC4-012F-565F-FD9693F13C4C}"/>
              </a:ext>
            </a:extLst>
          </p:cNvPr>
          <p:cNvSpPr txBox="1"/>
          <p:nvPr/>
        </p:nvSpPr>
        <p:spPr>
          <a:xfrm>
            <a:off x="1625176" y="2996952"/>
            <a:ext cx="3029076" cy="461665"/>
          </a:xfrm>
          <a:prstGeom prst="rect">
            <a:avLst/>
          </a:prstGeom>
          <a:noFill/>
        </p:spPr>
        <p:txBody>
          <a:bodyPr wrap="square" rtlCol="0">
            <a:spAutoFit/>
          </a:bodyPr>
          <a:lstStyle/>
          <a:p>
            <a:r>
              <a:rPr lang="en-GB" dirty="0"/>
              <a:t>Jacob Ling</a:t>
            </a:r>
          </a:p>
        </p:txBody>
      </p:sp>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C620E-63C1-A05C-069A-BFDBB0A25F26}"/>
              </a:ext>
            </a:extLst>
          </p:cNvPr>
          <p:cNvSpPr>
            <a:spLocks noGrp="1"/>
          </p:cNvSpPr>
          <p:nvPr>
            <p:ph type="title"/>
          </p:nvPr>
        </p:nvSpPr>
        <p:spPr/>
        <p:txBody>
          <a:bodyPr/>
          <a:lstStyle/>
          <a:p>
            <a:r>
              <a:rPr lang="en-GB" dirty="0"/>
              <a:t>Basics of Aerodynamics</a:t>
            </a:r>
          </a:p>
        </p:txBody>
      </p:sp>
      <p:sp>
        <p:nvSpPr>
          <p:cNvPr id="3" name="Content Placeholder 2">
            <a:extLst>
              <a:ext uri="{FF2B5EF4-FFF2-40B4-BE49-F238E27FC236}">
                <a16:creationId xmlns:a16="http://schemas.microsoft.com/office/drawing/2014/main" id="{02A12738-4D17-B95E-5B6A-E6E49CFA4CE1}"/>
              </a:ext>
            </a:extLst>
          </p:cNvPr>
          <p:cNvSpPr>
            <a:spLocks noGrp="1"/>
          </p:cNvSpPr>
          <p:nvPr>
            <p:ph idx="1"/>
          </p:nvPr>
        </p:nvSpPr>
        <p:spPr>
          <a:xfrm>
            <a:off x="1218883" y="1701797"/>
            <a:ext cx="7683841" cy="4175475"/>
          </a:xfrm>
        </p:spPr>
        <p:txBody>
          <a:bodyPr/>
          <a:lstStyle/>
          <a:p>
            <a:r>
              <a:rPr lang="en-GB" sz="2400" dirty="0"/>
              <a:t>Aerodynamics is a crucial part of motorsport as it can be used to create a faster and more efficient car.</a:t>
            </a:r>
          </a:p>
          <a:p>
            <a:r>
              <a:rPr lang="en-GB" sz="2400" dirty="0"/>
              <a:t>Aerodynamics can be used to create downforce which can improve cornering speeds and prevents cars from taking off at high speeds.</a:t>
            </a:r>
          </a:p>
          <a:p>
            <a:r>
              <a:rPr lang="en-GB" sz="2400" dirty="0"/>
              <a:t> Aerodynamics is usually measured using the drag coefficient which shows how streamlined the body of a vehicle is.</a:t>
            </a:r>
          </a:p>
          <a:p>
            <a:endParaRPr lang="en-GB" sz="2400" dirty="0"/>
          </a:p>
          <a:p>
            <a:pPr marL="0" indent="0">
              <a:buNone/>
            </a:pPr>
            <a:endParaRPr lang="en-GB" dirty="0"/>
          </a:p>
        </p:txBody>
      </p:sp>
      <p:pic>
        <p:nvPicPr>
          <p:cNvPr id="4" name="Picture 3">
            <a:extLst>
              <a:ext uri="{FF2B5EF4-FFF2-40B4-BE49-F238E27FC236}">
                <a16:creationId xmlns:a16="http://schemas.microsoft.com/office/drawing/2014/main" id="{9EFFE716-7DB8-D2F6-C57F-D2976CE21D2F}"/>
              </a:ext>
            </a:extLst>
          </p:cNvPr>
          <p:cNvPicPr>
            <a:picLocks noChangeAspect="1"/>
          </p:cNvPicPr>
          <p:nvPr/>
        </p:nvPicPr>
        <p:blipFill>
          <a:blip r:embed="rId2"/>
          <a:stretch>
            <a:fillRect/>
          </a:stretch>
        </p:blipFill>
        <p:spPr>
          <a:xfrm>
            <a:off x="9478788" y="4509120"/>
            <a:ext cx="2414042" cy="1609362"/>
          </a:xfrm>
          <a:prstGeom prst="rect">
            <a:avLst/>
          </a:prstGeom>
        </p:spPr>
      </p:pic>
    </p:spTree>
    <p:extLst>
      <p:ext uri="{BB962C8B-B14F-4D97-AF65-F5344CB8AC3E}">
        <p14:creationId xmlns:p14="http://schemas.microsoft.com/office/powerpoint/2010/main" val="399405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3076A-7B37-393F-701B-F9259A44B453}"/>
              </a:ext>
            </a:extLst>
          </p:cNvPr>
          <p:cNvSpPr>
            <a:spLocks noGrp="1"/>
          </p:cNvSpPr>
          <p:nvPr>
            <p:ph type="title"/>
          </p:nvPr>
        </p:nvSpPr>
        <p:spPr/>
        <p:txBody>
          <a:bodyPr/>
          <a:lstStyle/>
          <a:p>
            <a:r>
              <a:rPr lang="en-GB" dirty="0"/>
              <a:t>Early Motorsport Aerodynamics</a:t>
            </a:r>
          </a:p>
        </p:txBody>
      </p:sp>
      <p:sp>
        <p:nvSpPr>
          <p:cNvPr id="3" name="Content Placeholder 2">
            <a:extLst>
              <a:ext uri="{FF2B5EF4-FFF2-40B4-BE49-F238E27FC236}">
                <a16:creationId xmlns:a16="http://schemas.microsoft.com/office/drawing/2014/main" id="{B4F49881-C66D-50C3-5894-400561553DB3}"/>
              </a:ext>
            </a:extLst>
          </p:cNvPr>
          <p:cNvSpPr>
            <a:spLocks noGrp="1"/>
          </p:cNvSpPr>
          <p:nvPr>
            <p:ph idx="1"/>
          </p:nvPr>
        </p:nvSpPr>
        <p:spPr>
          <a:xfrm>
            <a:off x="1218883" y="1701797"/>
            <a:ext cx="7107777" cy="4462272"/>
          </a:xfrm>
        </p:spPr>
        <p:txBody>
          <a:bodyPr>
            <a:normAutofit fontScale="62500" lnSpcReduction="20000"/>
          </a:bodyPr>
          <a:lstStyle/>
          <a:p>
            <a:r>
              <a:rPr lang="en-GB" sz="3200" dirty="0"/>
              <a:t>Early motorsport vehicles had very little aerodynamics and heavily relied on large heavy engines with lots of power for there speed.</a:t>
            </a:r>
          </a:p>
          <a:p>
            <a:r>
              <a:rPr lang="en-US" sz="3200" dirty="0"/>
              <a:t>Basic aerodynamics was used in motorsport from as early as the 1920s as it was discovered by engineers that making cars more streamlined would allow for them to gain more speed.</a:t>
            </a:r>
            <a:endParaRPr lang="en-GB" sz="3200" dirty="0"/>
          </a:p>
          <a:p>
            <a:r>
              <a:rPr lang="en-GB" sz="3200" dirty="0"/>
              <a:t>However aerodynamic development didn’t really start until the mid 60s when designers started building cars with wings to improve downforce.</a:t>
            </a:r>
          </a:p>
          <a:p>
            <a:r>
              <a:rPr lang="en-GB" sz="3200" dirty="0"/>
              <a:t>Lotus was the first F1 team to use wings in 1968 with the 49b.</a:t>
            </a:r>
          </a:p>
          <a:p>
            <a:pPr marL="0" indent="0">
              <a:buNone/>
            </a:pPr>
            <a:endParaRPr lang="en-GB" dirty="0"/>
          </a:p>
          <a:p>
            <a:endParaRPr lang="en-GB" dirty="0"/>
          </a:p>
          <a:p>
            <a:endParaRPr lang="en-GB" dirty="0"/>
          </a:p>
          <a:p>
            <a:pPr marL="0" indent="0">
              <a:buNone/>
            </a:pPr>
            <a:r>
              <a:rPr lang="en-GB" dirty="0"/>
              <a:t> </a:t>
            </a:r>
          </a:p>
        </p:txBody>
      </p:sp>
      <p:pic>
        <p:nvPicPr>
          <p:cNvPr id="4" name="Picture 3">
            <a:extLst>
              <a:ext uri="{FF2B5EF4-FFF2-40B4-BE49-F238E27FC236}">
                <a16:creationId xmlns:a16="http://schemas.microsoft.com/office/drawing/2014/main" id="{0222215F-583B-B1E7-FF86-53596BCB3436}"/>
              </a:ext>
            </a:extLst>
          </p:cNvPr>
          <p:cNvPicPr>
            <a:picLocks noChangeAspect="1"/>
          </p:cNvPicPr>
          <p:nvPr/>
        </p:nvPicPr>
        <p:blipFill>
          <a:blip r:embed="rId2"/>
          <a:stretch>
            <a:fillRect/>
          </a:stretch>
        </p:blipFill>
        <p:spPr>
          <a:xfrm>
            <a:off x="8470676" y="3932933"/>
            <a:ext cx="3505572" cy="2529854"/>
          </a:xfrm>
          <a:prstGeom prst="rect">
            <a:avLst/>
          </a:prstGeom>
        </p:spPr>
      </p:pic>
    </p:spTree>
    <p:extLst>
      <p:ext uri="{BB962C8B-B14F-4D97-AF65-F5344CB8AC3E}">
        <p14:creationId xmlns:p14="http://schemas.microsoft.com/office/powerpoint/2010/main" val="4008986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6C109-E666-C339-00DB-2DBA491FF420}"/>
              </a:ext>
            </a:extLst>
          </p:cNvPr>
          <p:cNvSpPr>
            <a:spLocks noGrp="1"/>
          </p:cNvSpPr>
          <p:nvPr>
            <p:ph type="title"/>
          </p:nvPr>
        </p:nvSpPr>
        <p:spPr/>
        <p:txBody>
          <a:bodyPr/>
          <a:lstStyle/>
          <a:p>
            <a:r>
              <a:rPr lang="en-GB" dirty="0"/>
              <a:t>Further Development </a:t>
            </a:r>
          </a:p>
        </p:txBody>
      </p:sp>
      <p:sp>
        <p:nvSpPr>
          <p:cNvPr id="3" name="Content Placeholder 2">
            <a:extLst>
              <a:ext uri="{FF2B5EF4-FFF2-40B4-BE49-F238E27FC236}">
                <a16:creationId xmlns:a16="http://schemas.microsoft.com/office/drawing/2014/main" id="{7B1DE53E-8092-1352-C746-D111F6BB7943}"/>
              </a:ext>
            </a:extLst>
          </p:cNvPr>
          <p:cNvSpPr>
            <a:spLocks noGrp="1"/>
          </p:cNvSpPr>
          <p:nvPr>
            <p:ph idx="1"/>
          </p:nvPr>
        </p:nvSpPr>
        <p:spPr>
          <a:xfrm>
            <a:off x="1218883" y="1701797"/>
            <a:ext cx="6675729" cy="4462272"/>
          </a:xfrm>
        </p:spPr>
        <p:txBody>
          <a:bodyPr>
            <a:normAutofit/>
          </a:bodyPr>
          <a:lstStyle/>
          <a:p>
            <a:r>
              <a:rPr lang="en-GB" sz="2400" dirty="0"/>
              <a:t>In the 70s aerodynamics began to further develop as more aerodynamic chassis and wings are developed.</a:t>
            </a:r>
          </a:p>
          <a:p>
            <a:r>
              <a:rPr lang="en-GB" sz="2400" dirty="0"/>
              <a:t>Towards the end of the 70s and start of the 80s ground effect became a major development to motorsport aerodynamics as cars such as the Lotus 78 and Brabham BT46 were created using ground effect to have a great advantage over other F1 teams at the </a:t>
            </a:r>
            <a:r>
              <a:rPr lang="en-GB" sz="2400"/>
              <a:t>time.</a:t>
            </a:r>
            <a:endParaRPr lang="en-GB" sz="2400"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D41F12F1-D828-7C56-D9EB-CD5BE7574A51}"/>
              </a:ext>
            </a:extLst>
          </p:cNvPr>
          <p:cNvPicPr>
            <a:picLocks noChangeAspect="1"/>
          </p:cNvPicPr>
          <p:nvPr/>
        </p:nvPicPr>
        <p:blipFill>
          <a:blip r:embed="rId2"/>
          <a:stretch>
            <a:fillRect/>
          </a:stretch>
        </p:blipFill>
        <p:spPr>
          <a:xfrm>
            <a:off x="8110636" y="419159"/>
            <a:ext cx="3672210" cy="2565276"/>
          </a:xfrm>
          <a:prstGeom prst="rect">
            <a:avLst/>
          </a:prstGeom>
        </p:spPr>
      </p:pic>
    </p:spTree>
    <p:extLst>
      <p:ext uri="{BB962C8B-B14F-4D97-AF65-F5344CB8AC3E}">
        <p14:creationId xmlns:p14="http://schemas.microsoft.com/office/powerpoint/2010/main" val="1072933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2647-2E89-492D-9729-CBEFB6CF329F}"/>
              </a:ext>
            </a:extLst>
          </p:cNvPr>
          <p:cNvSpPr>
            <a:spLocks noGrp="1"/>
          </p:cNvSpPr>
          <p:nvPr>
            <p:ph type="title"/>
          </p:nvPr>
        </p:nvSpPr>
        <p:spPr/>
        <p:txBody>
          <a:bodyPr/>
          <a:lstStyle/>
          <a:p>
            <a:r>
              <a:rPr lang="en-GB" dirty="0"/>
              <a:t>Modern Aerodynamics</a:t>
            </a:r>
          </a:p>
        </p:txBody>
      </p:sp>
      <p:sp>
        <p:nvSpPr>
          <p:cNvPr id="3" name="Content Placeholder 2">
            <a:extLst>
              <a:ext uri="{FF2B5EF4-FFF2-40B4-BE49-F238E27FC236}">
                <a16:creationId xmlns:a16="http://schemas.microsoft.com/office/drawing/2014/main" id="{14552D91-26A0-DF87-783E-8643CD36C175}"/>
              </a:ext>
            </a:extLst>
          </p:cNvPr>
          <p:cNvSpPr>
            <a:spLocks noGrp="1"/>
          </p:cNvSpPr>
          <p:nvPr>
            <p:ph idx="1"/>
          </p:nvPr>
        </p:nvSpPr>
        <p:spPr>
          <a:xfrm>
            <a:off x="1125861" y="1701797"/>
            <a:ext cx="6408711" cy="4462272"/>
          </a:xfrm>
        </p:spPr>
        <p:txBody>
          <a:bodyPr>
            <a:normAutofit lnSpcReduction="10000"/>
          </a:bodyPr>
          <a:lstStyle/>
          <a:p>
            <a:r>
              <a:rPr lang="en-GB" sz="2200" dirty="0"/>
              <a:t>Today aerodynamics is a huge part of motorsport as it continues to develop. </a:t>
            </a:r>
          </a:p>
          <a:p>
            <a:r>
              <a:rPr lang="en-GB" sz="2200" dirty="0"/>
              <a:t>Modern F1 cars have the most advanced aerodynamics in motorsport with constant developments in aerodynamics.</a:t>
            </a:r>
          </a:p>
          <a:p>
            <a:r>
              <a:rPr lang="en-GB" sz="2200" dirty="0"/>
              <a:t>Modern F1 cars have much more complicated wings to improve airflow and produce high levels of downforce and they also have much more advanced shapes and designs than previous motorsport vehicles</a:t>
            </a:r>
          </a:p>
          <a:p>
            <a:r>
              <a:rPr lang="en-GB" sz="2200" dirty="0"/>
              <a:t>This can be seen in recent developments such as DRS and the different designs of sidepods for example. </a:t>
            </a:r>
          </a:p>
          <a:p>
            <a:endParaRPr lang="en-GB" dirty="0"/>
          </a:p>
          <a:p>
            <a:pPr marL="0" indent="0">
              <a:buNone/>
            </a:pPr>
            <a:endParaRPr lang="en-GB" dirty="0"/>
          </a:p>
          <a:p>
            <a:endParaRPr lang="en-GB" dirty="0"/>
          </a:p>
        </p:txBody>
      </p:sp>
      <p:pic>
        <p:nvPicPr>
          <p:cNvPr id="4" name="Picture 3">
            <a:extLst>
              <a:ext uri="{FF2B5EF4-FFF2-40B4-BE49-F238E27FC236}">
                <a16:creationId xmlns:a16="http://schemas.microsoft.com/office/drawing/2014/main" id="{4475D905-BBE3-D321-2542-E4A6FC111D70}"/>
              </a:ext>
            </a:extLst>
          </p:cNvPr>
          <p:cNvPicPr>
            <a:picLocks noChangeAspect="1"/>
          </p:cNvPicPr>
          <p:nvPr/>
        </p:nvPicPr>
        <p:blipFill>
          <a:blip r:embed="rId2"/>
          <a:stretch>
            <a:fillRect/>
          </a:stretch>
        </p:blipFill>
        <p:spPr>
          <a:xfrm>
            <a:off x="7543244" y="1701797"/>
            <a:ext cx="4645581" cy="3298552"/>
          </a:xfrm>
          <a:prstGeom prst="rect">
            <a:avLst/>
          </a:prstGeom>
        </p:spPr>
      </p:pic>
    </p:spTree>
    <p:extLst>
      <p:ext uri="{BB962C8B-B14F-4D97-AF65-F5344CB8AC3E}">
        <p14:creationId xmlns:p14="http://schemas.microsoft.com/office/powerpoint/2010/main" val="1393940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1345093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This simple template design works for technology and  businesses, but it's versatile enough to use in other contexts.  It features multiple slide layouts designed for widescreen (16x9 resolution) and includes a sample SmartArt list and chart that are easily editable.</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2011-11-26T00:30:00+00:00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TP102787989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694266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AssetExpire xmlns="4873beb7-5857-4685-be1f-d57550cc96cc">2029-05-12T07:00:00+00:00</AssetExpire>
    <DSATActionTaken xmlns="4873beb7-5857-4685-be1f-d57550cc96cc" xsi:nil="true"/>
    <CSXSubmissionMarket xmlns="4873beb7-5857-4685-be1f-d57550cc96cc" xsi:nil="true"/>
    <LocMarketGroupTiers2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36F65B-1B07-41EE-A0E8-BC6EF3855225}">
  <ds:schemaRefs>
    <ds:schemaRef ds:uri="http://schemas.microsoft.com/sharepoint/v3/contenttype/forms"/>
  </ds:schemaRefs>
</ds:datastoreItem>
</file>

<file path=customXml/itemProps2.xml><?xml version="1.0" encoding="utf-8"?>
<ds:datastoreItem xmlns:ds="http://schemas.openxmlformats.org/officeDocument/2006/customXml" ds:itemID="{60C67BEE-D13F-4BD2-98A5-34D8A0977F68}">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A09BF4D4-EF60-4196-BFC3-9462D6079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Triple circuit lines presentation (widescreen)</Template>
  <TotalTime>7556</TotalTime>
  <Words>317</Words>
  <Application>Microsoft Office PowerPoint</Application>
  <PresentationFormat>Custom</PresentationFormat>
  <Paragraphs>25</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Calibri</vt:lpstr>
      <vt:lpstr>Tech 16x9</vt:lpstr>
      <vt:lpstr>The Evolution of Aerodynamics in Motorsport</vt:lpstr>
      <vt:lpstr>Basics of Aerodynamics</vt:lpstr>
      <vt:lpstr>Early Motorsport Aerodynamics</vt:lpstr>
      <vt:lpstr>Further Development </vt:lpstr>
      <vt:lpstr>Modern Aerodynamics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Evolution of Aerodynamics in Motorsport</dc:title>
  <dc:creator>Jacob Ling (2204527)</dc:creator>
  <cp:lastModifiedBy>Jacob Ling (2204527)</cp:lastModifiedBy>
  <cp:revision>1</cp:revision>
  <dcterms:created xsi:type="dcterms:W3CDTF">2022-10-27T18:11:00Z</dcterms:created>
  <dcterms:modified xsi:type="dcterms:W3CDTF">2022-11-02T00:07:24Z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