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0"/>
  </p:notesMasterIdLst>
  <p:sldIdLst>
    <p:sldId id="256" r:id="rId2"/>
    <p:sldId id="283" r:id="rId3"/>
    <p:sldId id="298" r:id="rId4"/>
    <p:sldId id="301" r:id="rId5"/>
    <p:sldId id="307" r:id="rId6"/>
    <p:sldId id="302" r:id="rId7"/>
    <p:sldId id="306" r:id="rId8"/>
    <p:sldId id="303" r:id="rId9"/>
    <p:sldId id="308" r:id="rId10"/>
    <p:sldId id="304" r:id="rId11"/>
    <p:sldId id="305" r:id="rId12"/>
    <p:sldId id="309" r:id="rId13"/>
    <p:sldId id="265" r:id="rId14"/>
    <p:sldId id="280" r:id="rId15"/>
    <p:sldId id="282" r:id="rId16"/>
    <p:sldId id="310" r:id="rId17"/>
    <p:sldId id="295" r:id="rId18"/>
    <p:sldId id="300" r:id="rId19"/>
    <p:sldId id="311" r:id="rId20"/>
    <p:sldId id="299" r:id="rId21"/>
    <p:sldId id="281" r:id="rId22"/>
    <p:sldId id="279" r:id="rId23"/>
    <p:sldId id="312" r:id="rId24"/>
    <p:sldId id="266" r:id="rId25"/>
    <p:sldId id="267" r:id="rId26"/>
    <p:sldId id="294" r:id="rId27"/>
    <p:sldId id="291" r:id="rId28"/>
    <p:sldId id="296"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A33F58-90E9-40D1-91A2-FB12DF7015A3}" type="datetimeFigureOut">
              <a:rPr lang="en-US"/>
              <a:t>3/28/2017</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E9EBE2-EEAA-4BB6-AA52-7F97C093B46A}" type="slidenum">
              <a:rPr lang="en-US"/>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E9EBE2-EEAA-4BB6-AA52-7F97C093B46A}" type="slidenum">
              <a:rPr lang="en-US"/>
              <a:t>4</a:t>
            </a:fld>
            <a:endParaRPr lang="en-US"/>
          </a:p>
        </p:txBody>
      </p:sp>
    </p:spTree>
    <p:extLst>
      <p:ext uri="{BB962C8B-B14F-4D97-AF65-F5344CB8AC3E}">
        <p14:creationId xmlns:p14="http://schemas.microsoft.com/office/powerpoint/2010/main" val="3695190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E9EBE2-EEAA-4BB6-AA52-7F97C093B46A}" type="slidenum">
              <a:rPr lang="en-US"/>
              <a:t>5</a:t>
            </a:fld>
            <a:endParaRPr lang="en-US"/>
          </a:p>
        </p:txBody>
      </p:sp>
    </p:spTree>
    <p:extLst>
      <p:ext uri="{BB962C8B-B14F-4D97-AF65-F5344CB8AC3E}">
        <p14:creationId xmlns:p14="http://schemas.microsoft.com/office/powerpoint/2010/main" val="431453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E9EBE2-EEAA-4BB6-AA52-7F97C093B46A}" type="slidenum">
              <a:rPr lang="en-US"/>
              <a:t>6</a:t>
            </a:fld>
            <a:endParaRPr lang="en-US"/>
          </a:p>
        </p:txBody>
      </p:sp>
    </p:spTree>
    <p:extLst>
      <p:ext uri="{BB962C8B-B14F-4D97-AF65-F5344CB8AC3E}">
        <p14:creationId xmlns:p14="http://schemas.microsoft.com/office/powerpoint/2010/main" val="4266763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E9EBE2-EEAA-4BB6-AA52-7F97C093B46A}" type="slidenum">
              <a:rPr lang="en-US"/>
              <a:t>7</a:t>
            </a:fld>
            <a:endParaRPr lang="en-US"/>
          </a:p>
        </p:txBody>
      </p:sp>
    </p:spTree>
    <p:extLst>
      <p:ext uri="{BB962C8B-B14F-4D97-AF65-F5344CB8AC3E}">
        <p14:creationId xmlns:p14="http://schemas.microsoft.com/office/powerpoint/2010/main" val="499169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E9EBE2-EEAA-4BB6-AA52-7F97C093B46A}" type="slidenum">
              <a:rPr lang="en-US"/>
              <a:t>8</a:t>
            </a:fld>
            <a:endParaRPr lang="en-US"/>
          </a:p>
        </p:txBody>
      </p:sp>
    </p:spTree>
    <p:extLst>
      <p:ext uri="{BB962C8B-B14F-4D97-AF65-F5344CB8AC3E}">
        <p14:creationId xmlns:p14="http://schemas.microsoft.com/office/powerpoint/2010/main" val="3331017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E9EBE2-EEAA-4BB6-AA52-7F97C093B46A}" type="slidenum">
              <a:rPr lang="en-US"/>
              <a:t>9</a:t>
            </a:fld>
            <a:endParaRPr lang="en-US"/>
          </a:p>
        </p:txBody>
      </p:sp>
    </p:spTree>
    <p:extLst>
      <p:ext uri="{BB962C8B-B14F-4D97-AF65-F5344CB8AC3E}">
        <p14:creationId xmlns:p14="http://schemas.microsoft.com/office/powerpoint/2010/main" val="10146107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E9EBE2-EEAA-4BB6-AA52-7F97C093B46A}" type="slidenum">
              <a:rPr lang="en-US"/>
              <a:t>10</a:t>
            </a:fld>
            <a:endParaRPr lang="en-US"/>
          </a:p>
        </p:txBody>
      </p:sp>
    </p:spTree>
    <p:extLst>
      <p:ext uri="{BB962C8B-B14F-4D97-AF65-F5344CB8AC3E}">
        <p14:creationId xmlns:p14="http://schemas.microsoft.com/office/powerpoint/2010/main" val="25585648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E9EBE2-EEAA-4BB6-AA52-7F97C093B46A}" type="slidenum">
              <a:rPr lang="en-US"/>
              <a:t>11</a:t>
            </a:fld>
            <a:endParaRPr lang="en-US"/>
          </a:p>
        </p:txBody>
      </p:sp>
    </p:spTree>
    <p:extLst>
      <p:ext uri="{BB962C8B-B14F-4D97-AF65-F5344CB8AC3E}">
        <p14:creationId xmlns:p14="http://schemas.microsoft.com/office/powerpoint/2010/main" val="28852535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E9EBE2-EEAA-4BB6-AA52-7F97C093B46A}" type="slidenum">
              <a:rPr lang="en-US"/>
              <a:t>12</a:t>
            </a:fld>
            <a:endParaRPr lang="en-US"/>
          </a:p>
        </p:txBody>
      </p:sp>
    </p:spTree>
    <p:extLst>
      <p:ext uri="{BB962C8B-B14F-4D97-AF65-F5344CB8AC3E}">
        <p14:creationId xmlns:p14="http://schemas.microsoft.com/office/powerpoint/2010/main" val="17053281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E9EBE2-EEAA-4BB6-AA52-7F97C093B46A}" type="slidenum">
              <a:rPr lang="en-US"/>
              <a:t>16</a:t>
            </a:fld>
            <a:endParaRPr lang="en-US"/>
          </a:p>
        </p:txBody>
      </p:sp>
    </p:spTree>
    <p:extLst>
      <p:ext uri="{BB962C8B-B14F-4D97-AF65-F5344CB8AC3E}">
        <p14:creationId xmlns:p14="http://schemas.microsoft.com/office/powerpoint/2010/main" val="31980904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E9EBE2-EEAA-4BB6-AA52-7F97C093B46A}" type="slidenum">
              <a:rPr lang="en-US"/>
              <a:t>19</a:t>
            </a:fld>
            <a:endParaRPr lang="en-US"/>
          </a:p>
        </p:txBody>
      </p:sp>
    </p:spTree>
    <p:extLst>
      <p:ext uri="{BB962C8B-B14F-4D97-AF65-F5344CB8AC3E}">
        <p14:creationId xmlns:p14="http://schemas.microsoft.com/office/powerpoint/2010/main" val="16664550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E9EBE2-EEAA-4BB6-AA52-7F97C093B46A}" type="slidenum">
              <a:rPr lang="en-US"/>
              <a:t>23</a:t>
            </a:fld>
            <a:endParaRPr lang="en-US"/>
          </a:p>
        </p:txBody>
      </p:sp>
    </p:spTree>
    <p:extLst>
      <p:ext uri="{BB962C8B-B14F-4D97-AF65-F5344CB8AC3E}">
        <p14:creationId xmlns:p14="http://schemas.microsoft.com/office/powerpoint/2010/main" val="3165374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9F9F251-1284-4D37-ADCE-844CD212D701}" type="datetimeFigureOut">
              <a:rPr lang="en-US" smtClean="0"/>
              <a:pPr/>
              <a:t>3/28/2017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748217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9F9F251-1284-4D37-ADCE-844CD212D701}" type="datetimeFigureOut">
              <a:rPr lang="en-US" smtClean="0"/>
              <a:pPr/>
              <a:t>3/28/2017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564759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F9F251-1284-4D37-ADCE-844CD212D701}" type="datetimeFigureOut">
              <a:rPr lang="en-US" smtClean="0"/>
              <a:pPr/>
              <a:t>3/28/2017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3310473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9F9F251-1284-4D37-ADCE-844CD212D701}" type="datetimeFigureOut">
              <a:rPr lang="en-US" smtClean="0"/>
              <a:pPr/>
              <a:t>3/28/2017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1226313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9F9F251-1284-4D37-ADCE-844CD212D701}" type="datetimeFigureOut">
              <a:rPr lang="en-US" smtClean="0"/>
              <a:pPr/>
              <a:t>3/28/2017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2010057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9F9F251-1284-4D37-ADCE-844CD212D701}" type="datetimeFigureOut">
              <a:rPr lang="en-US" smtClean="0"/>
              <a:pPr/>
              <a:t>3/28/2017</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29585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9F9F251-1284-4D37-ADCE-844CD212D701}" type="datetimeFigureOut">
              <a:rPr lang="en-US" smtClean="0"/>
              <a:pPr/>
              <a:t>3/28/2017</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2839582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9F9F251-1284-4D37-ADCE-844CD212D701}" type="datetimeFigureOut">
              <a:rPr lang="en-US" smtClean="0"/>
              <a:pPr/>
              <a:t>3/28/2017</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1063937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9F9F251-1284-4D37-ADCE-844CD212D701}" type="datetimeFigureOut">
              <a:rPr lang="en-US" smtClean="0"/>
              <a:pPr/>
              <a:t>3/28/2017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563760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9F9F251-1284-4D37-ADCE-844CD212D701}" type="datetimeFigureOut">
              <a:rPr lang="en-US" smtClean="0"/>
              <a:pPr/>
              <a:t>3/28/2017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3542533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9F9F251-1284-4D37-ADCE-844CD212D701}" type="datetimeFigureOut">
              <a:rPr lang="en-US" smtClean="0"/>
              <a:pPr/>
              <a:t>3/28/2017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39670421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9F9F251-1284-4D37-ADCE-844CD212D701}" type="datetimeFigureOut">
              <a:rPr lang="en-US" smtClean="0"/>
              <a:pPr/>
              <a:t>3/28/2017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a:t>”</a:t>
            </a:r>
          </a:p>
        </p:txBody>
      </p:sp>
    </p:spTree>
    <p:extLst>
      <p:ext uri="{BB962C8B-B14F-4D97-AF65-F5344CB8AC3E}">
        <p14:creationId xmlns:p14="http://schemas.microsoft.com/office/powerpoint/2010/main" val="30032136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F9F251-1284-4D37-ADCE-844CD212D701}" type="datetimeFigureOut">
              <a:rPr lang="en-US" smtClean="0"/>
              <a:pPr/>
              <a:t>3/28/2017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28497835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9F9F251-1284-4D37-ADCE-844CD212D701}" type="datetimeFigureOut">
              <a:rPr lang="en-US" smtClean="0"/>
              <a:pPr/>
              <a:t>3/28/2017</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19188921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9F9F251-1284-4D37-ADCE-844CD212D701}" type="datetimeFigureOut">
              <a:rPr lang="en-US" smtClean="0"/>
              <a:pPr/>
              <a:t>3/28/2017</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5022143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9F9F251-1284-4D37-ADCE-844CD212D701}" type="datetimeFigureOut">
              <a:rPr lang="en-US" smtClean="0"/>
              <a:pPr/>
              <a:t>3/28/2017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35535429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9F9F251-1284-4D37-ADCE-844CD212D701}" type="datetimeFigureOut">
              <a:rPr lang="en-US" smtClean="0"/>
              <a:pPr/>
              <a:t>3/28/2017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pPr/>
              <a:t>‹#›</a:t>
            </a:fld>
            <a:endParaRPr lang="en-US"/>
          </a:p>
        </p:txBody>
      </p:sp>
    </p:spTree>
    <p:extLst>
      <p:ext uri="{BB962C8B-B14F-4D97-AF65-F5344CB8AC3E}">
        <p14:creationId xmlns:p14="http://schemas.microsoft.com/office/powerpoint/2010/main" val="316827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9F9F251-1284-4D37-ADCE-844CD212D701}" type="datetimeFigureOut">
              <a:rPr lang="en-US" smtClean="0"/>
              <a:pPr/>
              <a:t>3/28/2017</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67194D24-DCAD-44D5-9A5B-BCA86FD7A559}" type="slidenum">
              <a:rPr lang="en-US" smtClean="0"/>
              <a:pPr/>
              <a:t>‹#›</a:t>
            </a:fld>
            <a:endParaRPr lang="en-US"/>
          </a:p>
        </p:txBody>
      </p:sp>
    </p:spTree>
    <p:extLst>
      <p:ext uri="{BB962C8B-B14F-4D97-AF65-F5344CB8AC3E}">
        <p14:creationId xmlns:p14="http://schemas.microsoft.com/office/powerpoint/2010/main" val="1251196365"/>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400"/>
              <a:t>Critical Legal Studies, Race and Feminist Theory</a:t>
            </a:r>
            <a:endParaRPr lang="en-US" sz="2400"/>
          </a:p>
        </p:txBody>
      </p:sp>
      <p:sp>
        <p:nvSpPr>
          <p:cNvPr id="3" name="Subtitle 2"/>
          <p:cNvSpPr>
            <a:spLocks noGrp="1"/>
          </p:cNvSpPr>
          <p:nvPr>
            <p:ph type="subTitle" idx="1"/>
          </p:nvPr>
        </p:nvSpPr>
        <p:spPr/>
        <p:txBody>
          <a:bodyPr/>
          <a:lstStyle/>
          <a:p>
            <a:r>
              <a:rPr lang="en-GB"/>
              <a:t>Worlds of Law - Theoretical Perspectives  MW</a:t>
            </a: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a:t>CLS [Cornell Legal Information Institute at http://www.law.cornell.edu/wex/Critical_legal_theory</a:t>
            </a:r>
            <a:endParaRPr lang="en-US" sz="2800"/>
          </a:p>
        </p:txBody>
      </p:sp>
      <p:sp>
        <p:nvSpPr>
          <p:cNvPr id="3" name="Content Placeholder 2"/>
          <p:cNvSpPr>
            <a:spLocks noGrp="1"/>
          </p:cNvSpPr>
          <p:nvPr>
            <p:ph idx="1"/>
          </p:nvPr>
        </p:nvSpPr>
        <p:spPr/>
        <p:txBody>
          <a:bodyPr>
            <a:normAutofit lnSpcReduction="10000"/>
          </a:bodyPr>
          <a:lstStyle/>
          <a:p>
            <a:r>
              <a:rPr lang="en-US"/>
              <a:t>‘Critical legal studies (CLS) is a theory that challenges and overturns accepted norms and standards in legal theory and practice. Proponents of this theory believe that logic and structure attributed to the law grow out of the power relationships of the society. The law exists to support the interests of the party or class that forms it and is merely a collection of beliefs and prejudices that legitimize the injustices of society. The wealthy and the powerful use the law as an instrument for oppression in order to maintain their place in hierarchy. The basic idea of CLS is that the law is politics and it is not neutral or value free…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US" b="1"/>
              <a:t>deconstruction,</a:t>
            </a:r>
            <a:r>
              <a:rPr lang="en-US"/>
              <a:t> questions the fundamental conceptual distinctions, or “oppositions,” in Western philosophy through a close examination of the language and logic of philosophical and literary texts. In the 1980s it designated more loosely a range of radical theoretical enterprises in diverse areas of the humanities and social sciences, including—in addition to philosophy and literature—law, psychoanalysis, architecture, anthropology, theology, feminism, gay and lesbian studies, political theory, historiography, and film theory.</a:t>
            </a:r>
          </a:p>
          <a:p>
            <a:r>
              <a:rPr lang="en-GB" sz="1300"/>
              <a:t>form of philosophical and literary analysis, derived mainly from work begun in the 1960s by the French philosopher Jacques Derrida </a:t>
            </a:r>
            <a:endParaRPr lang="en-US" sz="13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60375" y="1155700"/>
            <a:ext cx="7950073" cy="5092700"/>
          </a:xfrm>
        </p:spPr>
        <p:txBody>
          <a:bodyPr vert="horz" lIns="91440" tIns="45720" rIns="91440" bIns="45720" rtlCol="0" anchor="t">
            <a:normAutofit/>
          </a:bodyPr>
          <a:lstStyle/>
          <a:p>
            <a:r>
              <a:rPr lang="en-US"/>
              <a:t>Critical Race Theory</a:t>
            </a:r>
          </a:p>
          <a:p>
            <a:endParaRPr lang="en-US"/>
          </a:p>
          <a:p>
            <a:endParaRPr lang="en-US"/>
          </a:p>
          <a:p>
            <a:r>
              <a:rPr lang="en-US"/>
              <a:t>Critical Race Theory was developed out of legal scholarship. It provides a critical analysis of race and racism from a legal point of view. Since its inception within legal scholarship CRT has spread to many disciplines.  CRT has basic tenets that guide its framework. These tenets are interdisciplinary and can be approached from different branches of learning.</a:t>
            </a:r>
          </a:p>
        </p:txBody>
      </p:sp>
    </p:spTree>
    <p:extLst>
      <p:ext uri="{BB962C8B-B14F-4D97-AF65-F5344CB8AC3E}">
        <p14:creationId xmlns:p14="http://schemas.microsoft.com/office/powerpoint/2010/main" val="149323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Related image"/>
          <p:cNvPicPr>
            <a:picLocks noGrp="1" noChangeAspect="1"/>
          </p:cNvPicPr>
          <p:nvPr>
            <p:ph idx="1"/>
          </p:nvPr>
        </p:nvPicPr>
        <p:blipFill>
          <a:blip r:embed="rId3"/>
          <a:stretch>
            <a:fillRect/>
          </a:stretch>
        </p:blipFill>
        <p:spPr>
          <a:xfrm>
            <a:off x="1801813" y="2450306"/>
            <a:ext cx="4762500" cy="3400425"/>
          </a:xfrm>
        </p:spPr>
      </p:pic>
    </p:spTree>
    <p:extLst>
      <p:ext uri="{BB962C8B-B14F-4D97-AF65-F5344CB8AC3E}">
        <p14:creationId xmlns:p14="http://schemas.microsoft.com/office/powerpoint/2010/main" val="1822689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27088" y="1477690"/>
            <a:ext cx="6711950" cy="4770710"/>
          </a:xfrm>
        </p:spPr>
        <p:txBody>
          <a:bodyPr vert="horz" lIns="91440" tIns="45720" rIns="91440" bIns="45720" rtlCol="0" anchor="t">
            <a:normAutofit/>
          </a:bodyPr>
          <a:lstStyle/>
          <a:p>
            <a:r>
              <a:rPr lang="en-US" b="0" i="0" u="none" strike="noStrike">
                <a:solidFill>
                  <a:srgbClr val="FFFFFF"/>
                </a:solidFill>
                <a:latin typeface="Century Gothic"/>
                <a:ea typeface="Arial"/>
                <a:cs typeface="Arial"/>
              </a:rPr>
              <a:t>CRT recognizes that racism is engrained in the fabric and system of the American society. The individual racist need not exist to note that institutional racism is pervasive in the dominant culture. This is the analytical lens that CRT uses in examining existing power structures. CRT identifies that these power structures are based on white privilege and white supremacy, which perpetuates the marginalization of people of color. </a:t>
            </a:r>
            <a:endParaRPr lang="en-US">
              <a:latin typeface="Arial"/>
            </a:endParaRPr>
          </a:p>
        </p:txBody>
      </p:sp>
    </p:spTree>
    <p:extLst>
      <p:ext uri="{BB962C8B-B14F-4D97-AF65-F5344CB8AC3E}">
        <p14:creationId xmlns:p14="http://schemas.microsoft.com/office/powerpoint/2010/main" val="29637956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600"/>
              <a:t>[Image attributed to 'rebloggy.com']</a:t>
            </a:r>
          </a:p>
        </p:txBody>
      </p:sp>
      <p:pic>
        <p:nvPicPr>
          <p:cNvPr id="4" name="Content Placeholder 3" descr="Image result for racism police"/>
          <p:cNvPicPr>
            <a:picLocks noGrp="1" noChangeAspect="1"/>
          </p:cNvPicPr>
          <p:nvPr>
            <p:ph idx="1"/>
          </p:nvPr>
        </p:nvPicPr>
        <p:blipFill>
          <a:blip r:embed="rId3"/>
          <a:stretch>
            <a:fillRect/>
          </a:stretch>
        </p:blipFill>
        <p:spPr>
          <a:xfrm>
            <a:off x="1119188" y="1171581"/>
            <a:ext cx="6380162" cy="5484807"/>
          </a:xfrm>
        </p:spPr>
      </p:pic>
    </p:spTree>
    <p:extLst>
      <p:ext uri="{BB962C8B-B14F-4D97-AF65-F5344CB8AC3E}">
        <p14:creationId xmlns:p14="http://schemas.microsoft.com/office/powerpoint/2010/main" val="4048912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27088" y="1129237"/>
            <a:ext cx="6711950" cy="5119163"/>
          </a:xfrm>
        </p:spPr>
        <p:txBody>
          <a:bodyPr vert="horz" lIns="91440" tIns="45720" rIns="91440" bIns="45720" rtlCol="0" anchor="t">
            <a:normAutofit/>
          </a:bodyPr>
          <a:lstStyle/>
          <a:p>
            <a:pPr marL="0" indent="0">
              <a:buNone/>
            </a:pPr>
            <a:r>
              <a:rPr lang="en-US" sz="1800">
                <a:solidFill>
                  <a:srgbClr val="FFFFFF"/>
                </a:solidFill>
                <a:latin typeface="Century Gothic"/>
                <a:ea typeface="Century Gothic"/>
                <a:cs typeface="Century Gothic"/>
              </a:rPr>
              <a:t>CRT also rejects the traditions of liberalism and meritocracy. Legal discourse says that the law is neutral and colorblind, however, CRT challenges this legal “truth” by examining liberalism and meritocracy as a vehicle for self-interest, power, and privilege.  CRT also recognizes that liberalism and meritocracy are often stories heard from those with wealth, power, and privilege. These stories paint a false picture of meritocracy; everyone who works hard can attain wealth, power, and privilege while ignoring the systemic inequalities that institutional racism provides.</a:t>
            </a:r>
            <a:r>
              <a:rPr lang="en-US" u="none" strike="noStrike">
                <a:solidFill>
                  <a:srgbClr val="FFFFFF"/>
                </a:solidFill>
                <a:latin typeface="Arial"/>
              </a:rPr>
              <a:t>​</a:t>
            </a:r>
            <a:r>
              <a:rPr lang="en-US">
                <a:latin typeface="Arial"/>
                <a:ea typeface="Arial"/>
                <a:cs typeface="Arial"/>
              </a:rPr>
              <a:t>​</a:t>
            </a:r>
          </a:p>
          <a:p>
            <a:pPr marL="0" indent="0">
              <a:buNone/>
            </a:pPr>
            <a:endParaRPr lang="en-US">
              <a:latin typeface="Arial"/>
              <a:ea typeface="Arial"/>
              <a:cs typeface="Arial"/>
            </a:endParaRPr>
          </a:p>
          <a:p>
            <a:pPr marL="0" indent="0">
              <a:buNone/>
            </a:pPr>
            <a:r>
              <a:rPr lang="en-US">
                <a:latin typeface="Arial"/>
              </a:rPr>
              <a:t>UCLA School of Public Affairs and Critical Race Theory  https://spacrs.wordpress.com/what-is-critical-race-theory/</a:t>
            </a:r>
          </a:p>
        </p:txBody>
      </p:sp>
    </p:spTree>
    <p:extLst>
      <p:ext uri="{BB962C8B-B14F-4D97-AF65-F5344CB8AC3E}">
        <p14:creationId xmlns:p14="http://schemas.microsoft.com/office/powerpoint/2010/main" val="1848566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188" y="452438"/>
            <a:ext cx="7056437" cy="482717"/>
          </a:xfrm>
        </p:spPr>
        <p:txBody>
          <a:bodyPr/>
          <a:lstStyle/>
          <a:p>
            <a:r>
              <a:rPr lang="en-US" sz="1600"/>
              <a:t>[Reproduced on Pinterest.com]</a:t>
            </a:r>
          </a:p>
        </p:txBody>
      </p:sp>
      <p:pic>
        <p:nvPicPr>
          <p:cNvPr id="4" name="Content Placeholder 3" descr="Image result for america paved with gold"/>
          <p:cNvPicPr>
            <a:picLocks noGrp="1" noChangeAspect="1"/>
          </p:cNvPicPr>
          <p:nvPr>
            <p:ph idx="1"/>
          </p:nvPr>
        </p:nvPicPr>
        <p:blipFill>
          <a:blip r:embed="rId3"/>
          <a:stretch>
            <a:fillRect/>
          </a:stretch>
        </p:blipFill>
        <p:spPr>
          <a:xfrm>
            <a:off x="1016000" y="1030899"/>
            <a:ext cx="6610350" cy="5136539"/>
          </a:xfrm>
        </p:spPr>
      </p:pic>
    </p:spTree>
    <p:extLst>
      <p:ext uri="{BB962C8B-B14F-4D97-AF65-F5344CB8AC3E}">
        <p14:creationId xmlns:p14="http://schemas.microsoft.com/office/powerpoint/2010/main" val="1428588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27088" y="1033463"/>
            <a:ext cx="7836069" cy="5214937"/>
          </a:xfrm>
        </p:spPr>
        <p:txBody>
          <a:bodyPr vert="horz" lIns="91440" tIns="45720" rIns="91440" bIns="45720" rtlCol="0" anchor="t">
            <a:normAutofit/>
          </a:bodyPr>
          <a:lstStyle/>
          <a:p>
            <a:r>
              <a:rPr lang="en-US" i="1"/>
              <a:t>Critique of Liberal Antiracism </a:t>
            </a:r>
            <a:r>
              <a:rPr lang="en-US"/>
              <a:t>Derrick Bell, for example, wrote a controversial critique of the desegregation litigation strategy of the NAACP Legal Defense Fund (National Association for the Advancement of Colored People) for failing to put quality of education ahead of racial mixing of students. </a:t>
            </a:r>
            <a:r>
              <a:rPr lang="en-US" sz="1400"/>
              <a:t>Neil </a:t>
            </a:r>
            <a:r>
              <a:rPr lang="en-US" sz="1400" err="1"/>
              <a:t>Gotanda</a:t>
            </a:r>
            <a:r>
              <a:rPr lang="en-US" sz="1400"/>
              <a:t>, </a:t>
            </a:r>
            <a:r>
              <a:rPr lang="en-US" sz="1400" err="1"/>
              <a:t>Kimberle</a:t>
            </a:r>
            <a:r>
              <a:rPr lang="en-US" sz="1400"/>
              <a:t> Crenshaw ,Gary Peller, and Alan Freeman demonstrated the failure of struggles for race-blindness to dislodge white supremacy. Liberal law reform tends to treat racism as irrational, aberrational, and intentional; accordingly, race consciousness in any form is bad, even when advanced by people of color. </a:t>
            </a:r>
            <a:r>
              <a:rPr lang="en-US"/>
              <a:t>Affirmative action can be defended by conventional liberal lawyers only as a short-term, limited remedy that departs from the ideals of objectivity and merit. </a:t>
            </a:r>
          </a:p>
          <a:p>
            <a:r>
              <a:rPr lang="en-US">
                <a:latin typeface="Century Gothic"/>
              </a:rPr>
              <a:t>https://cyber.harvard.edu/bridge/CriticalTheory/critical4.htm</a:t>
            </a:r>
          </a:p>
        </p:txBody>
      </p:sp>
    </p:spTree>
    <p:extLst>
      <p:ext uri="{BB962C8B-B14F-4D97-AF65-F5344CB8AC3E}">
        <p14:creationId xmlns:p14="http://schemas.microsoft.com/office/powerpoint/2010/main" val="3014680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27088" y="1050925"/>
            <a:ext cx="7740214" cy="5197475"/>
          </a:xfrm>
        </p:spPr>
        <p:txBody>
          <a:bodyPr vert="horz" lIns="91440" tIns="45720" rIns="91440" bIns="45720" rtlCol="0" anchor="t">
            <a:normAutofit/>
          </a:bodyPr>
          <a:lstStyle/>
          <a:p>
            <a:r>
              <a:rPr lang="en-US" i="1"/>
              <a:t>Intersectionality and Division </a:t>
            </a:r>
          </a:p>
          <a:p>
            <a:r>
              <a:rPr lang="en-US" b="1" u="sng"/>
              <a:t>Rejecting the idea of race as a natural category, critical race scholars join feminists and queer theorists in the project of unearthing the social, cultural, and legal constructions of identities.</a:t>
            </a:r>
            <a:r>
              <a:rPr lang="en-US" b="1"/>
              <a:t> </a:t>
            </a:r>
            <a:r>
              <a:rPr lang="en-US"/>
              <a:t>They study the inflection of racial identities by gender, call mistaken the assumption that race and gender can simply be analogized, expose the social receptiveness to negative images of Black women, and identify the failures of liberal law reform to address the complex features of oppressions experiences especially by poor women of color.  </a:t>
            </a:r>
          </a:p>
          <a:p>
            <a:r>
              <a:rPr lang="en-US"/>
              <a:t>Here, critical race theorists join some feminist theorists in emphasizing the potential fluidity and latitude for contest over gender, racial, and sexual identities. </a:t>
            </a:r>
          </a:p>
        </p:txBody>
      </p:sp>
    </p:spTree>
    <p:extLst>
      <p:ext uri="{BB962C8B-B14F-4D97-AF65-F5344CB8AC3E}">
        <p14:creationId xmlns:p14="http://schemas.microsoft.com/office/powerpoint/2010/main" val="2732772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400">
                <a:solidFill>
                  <a:schemeClr val="tx1"/>
                </a:solidFill>
              </a:rPr>
              <a:t>https://shop.mediaed.org/game-over-p97.aspx</a:t>
            </a:r>
          </a:p>
        </p:txBody>
      </p:sp>
      <p:pic>
        <p:nvPicPr>
          <p:cNvPr id="4" name="Content Placeholder 3" descr="Image result for gender video games"/>
          <p:cNvPicPr>
            <a:picLocks noGrp="1" noChangeAspect="1"/>
          </p:cNvPicPr>
          <p:nvPr>
            <p:ph idx="1"/>
          </p:nvPr>
        </p:nvPicPr>
        <p:blipFill>
          <a:blip r:embed="rId3"/>
          <a:stretch>
            <a:fillRect/>
          </a:stretch>
        </p:blipFill>
        <p:spPr>
          <a:xfrm>
            <a:off x="1784350" y="1065213"/>
            <a:ext cx="5118259" cy="5638800"/>
          </a:xfrm>
        </p:spPr>
      </p:pic>
    </p:spTree>
    <p:extLst>
      <p:ext uri="{BB962C8B-B14F-4D97-AF65-F5344CB8AC3E}">
        <p14:creationId xmlns:p14="http://schemas.microsoft.com/office/powerpoint/2010/main" val="3725370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Feminist Legal Theory - broad definition...[online]</a:t>
            </a:r>
            <a:endParaRPr lang="en-US"/>
          </a:p>
        </p:txBody>
      </p:sp>
      <p:sp>
        <p:nvSpPr>
          <p:cNvPr id="3" name="Content Placeholder 2"/>
          <p:cNvSpPr>
            <a:spLocks noGrp="1"/>
          </p:cNvSpPr>
          <p:nvPr>
            <p:ph idx="1"/>
          </p:nvPr>
        </p:nvSpPr>
        <p:spPr/>
        <p:txBody>
          <a:bodyPr>
            <a:normAutofit/>
          </a:bodyPr>
          <a:lstStyle/>
          <a:p>
            <a:r>
              <a:rPr lang="en-US" b="1"/>
              <a:t>‘Feminist legal theory</a:t>
            </a:r>
            <a:r>
              <a:rPr lang="en-US"/>
              <a:t> is based on the belief that the law has been </a:t>
            </a:r>
            <a:r>
              <a:rPr lang="en-US" b="1"/>
              <a:t>instrumental</a:t>
            </a:r>
            <a:r>
              <a:rPr lang="en-US"/>
              <a:t> in women’s historical </a:t>
            </a:r>
            <a:r>
              <a:rPr lang="en-US" b="1"/>
              <a:t>subordination</a:t>
            </a:r>
            <a:r>
              <a:rPr lang="en-US"/>
              <a:t>. The project of feminist legal theory is twofold. First, feminist jurisprudence seeks to explain ways in which the law played a role in women's </a:t>
            </a:r>
            <a:r>
              <a:rPr lang="en-US" b="1"/>
              <a:t>former </a:t>
            </a:r>
            <a:r>
              <a:rPr lang="en-US"/>
              <a:t>subordinate status. Second, feminist legal theory is dedicated to changing women's status through a </a:t>
            </a:r>
            <a:r>
              <a:rPr lang="en-US" b="1"/>
              <a:t>reworking of the law </a:t>
            </a:r>
            <a:r>
              <a:rPr lang="en-US"/>
              <a:t>and its approach to gender.’</a:t>
            </a:r>
          </a:p>
          <a:p>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[from the online legal dictionary...</a:t>
            </a:r>
            <a:br>
              <a:rPr lang="en-GB"/>
            </a:br>
            <a:r>
              <a:rPr lang="en-GB" sz="1800"/>
              <a:t>http://legal-dictionary.thefreedictionary.com/Feminist+Jurisprudence</a:t>
            </a:r>
            <a:endParaRPr lang="en-US" sz="1800"/>
          </a:p>
        </p:txBody>
      </p:sp>
      <p:sp>
        <p:nvSpPr>
          <p:cNvPr id="3" name="Content Placeholder 2"/>
          <p:cNvSpPr>
            <a:spLocks noGrp="1"/>
          </p:cNvSpPr>
          <p:nvPr>
            <p:ph idx="1"/>
          </p:nvPr>
        </p:nvSpPr>
        <p:spPr/>
        <p:txBody>
          <a:bodyPr>
            <a:normAutofit lnSpcReduction="10000"/>
          </a:bodyPr>
          <a:lstStyle/>
          <a:p>
            <a:r>
              <a:rPr lang="en-US" i="1"/>
              <a:t>‘Feminist jurisprudence</a:t>
            </a:r>
            <a:r>
              <a:rPr lang="en-US"/>
              <a:t> is a burgeoning school of legal thought that encompasses many theories and approaches to law and legal issues. Each strain of feminist jurisprudence evaluates and critiques the law by examining the relationship between gender, sexuality, power, individual rights, and the judicial system as a whole. </a:t>
            </a:r>
          </a:p>
          <a:p>
            <a:r>
              <a:rPr lang="en-US"/>
              <a:t>As a field of legal scholarship and theory, feminist Jurisprudence had its beginnings in the 1960s. By the 1990s it had become an important and vital part of the law, informing many debates on sexual and Domestic Violence, inequality in the workplace, and gender-based discrimination at all levels of [U.S.] society.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a:t>…Feminist jurisprudence intersects with a number of other forms of critical theories, most notably critical race theory and the study of Gay and Lesbian Rights. </a:t>
            </a:r>
          </a:p>
          <a:p>
            <a:r>
              <a:rPr lang="en-US"/>
              <a:t>Moreover, the form of feminist thought that focuses on legal theory draws from feminism in other disciplines, including sociology, political science, history, and literature. Leaders in the feminist jurisprudence camps thus do not focus exclusively upon purely legal aspects of feminism’.</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188" y="452438"/>
            <a:ext cx="7056437" cy="757955"/>
          </a:xfrm>
        </p:spPr>
        <p:txBody>
          <a:bodyPr/>
          <a:lstStyle/>
          <a:p>
            <a:endParaRPr lang="en-US"/>
          </a:p>
        </p:txBody>
      </p:sp>
      <p:sp>
        <p:nvSpPr>
          <p:cNvPr id="3" name="Content Placeholder 2"/>
          <p:cNvSpPr>
            <a:spLocks noGrp="1"/>
          </p:cNvSpPr>
          <p:nvPr>
            <p:ph idx="1"/>
          </p:nvPr>
        </p:nvSpPr>
        <p:spPr>
          <a:xfrm>
            <a:off x="827088" y="286532"/>
            <a:ext cx="6711950" cy="5961868"/>
          </a:xfrm>
        </p:spPr>
        <p:txBody>
          <a:bodyPr/>
          <a:lstStyle/>
          <a:p>
            <a:r>
              <a:rPr lang="en-US"/>
              <a:t>http://www.foxnews.com/politics/2013/06/20/nypd-unions-blast-bill-say-will-handcuff-cops-from-using-race-gender-to.html</a:t>
            </a:r>
          </a:p>
        </p:txBody>
      </p:sp>
      <p:pic>
        <p:nvPicPr>
          <p:cNvPr id="4" name="Picture 3" descr="Shown here is an ad from New York City police unions opposing a new proposal they say will limit their ability to do their jobs. "/>
          <p:cNvPicPr>
            <a:picLocks noChangeAspect="1"/>
          </p:cNvPicPr>
          <p:nvPr/>
        </p:nvPicPr>
        <p:blipFill>
          <a:blip r:embed="rId3"/>
          <a:stretch>
            <a:fillRect/>
          </a:stretch>
        </p:blipFill>
        <p:spPr>
          <a:xfrm>
            <a:off x="1365250" y="1619250"/>
            <a:ext cx="7383463" cy="4668614"/>
          </a:xfrm>
          <a:prstGeom prst="rect">
            <a:avLst/>
          </a:prstGeom>
        </p:spPr>
      </p:pic>
    </p:spTree>
    <p:extLst>
      <p:ext uri="{BB962C8B-B14F-4D97-AF65-F5344CB8AC3E}">
        <p14:creationId xmlns:p14="http://schemas.microsoft.com/office/powerpoint/2010/main" val="2668447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20000"/>
          </a:bodyPr>
          <a:lstStyle/>
          <a:p>
            <a:r>
              <a:rPr lang="en-GB"/>
              <a:t>Notable feminist thinkers include </a:t>
            </a:r>
          </a:p>
          <a:p>
            <a:r>
              <a:rPr lang="en-GB" err="1"/>
              <a:t>Seyla</a:t>
            </a:r>
            <a:r>
              <a:rPr lang="en-GB"/>
              <a:t> </a:t>
            </a:r>
            <a:r>
              <a:rPr lang="en-GB" err="1"/>
              <a:t>Benhabib</a:t>
            </a:r>
            <a:endParaRPr lang="en-GB"/>
          </a:p>
          <a:p>
            <a:r>
              <a:rPr lang="en-GB"/>
              <a:t>Carol Smart</a:t>
            </a:r>
          </a:p>
          <a:p>
            <a:r>
              <a:rPr lang="en-GB" err="1"/>
              <a:t>Ngaire</a:t>
            </a:r>
            <a:r>
              <a:rPr lang="en-GB"/>
              <a:t> </a:t>
            </a:r>
            <a:r>
              <a:rPr lang="en-GB" err="1"/>
              <a:t>Naffine</a:t>
            </a:r>
            <a:endParaRPr lang="en-GB"/>
          </a:p>
          <a:p>
            <a:r>
              <a:rPr lang="en-GB" err="1"/>
              <a:t>Drucilla</a:t>
            </a:r>
            <a:r>
              <a:rPr lang="en-GB"/>
              <a:t> Cornell</a:t>
            </a:r>
          </a:p>
          <a:p>
            <a:r>
              <a:rPr lang="en-GB"/>
              <a:t>Susan </a:t>
            </a:r>
            <a:r>
              <a:rPr lang="en-GB" err="1"/>
              <a:t>Okin</a:t>
            </a:r>
            <a:endParaRPr lang="en-GB"/>
          </a:p>
          <a:p>
            <a:r>
              <a:rPr lang="en-GB"/>
              <a:t>Judith Butler</a:t>
            </a:r>
          </a:p>
          <a:p>
            <a:r>
              <a:rPr lang="en-GB"/>
              <a:t>Catherine McKinnon</a:t>
            </a:r>
          </a:p>
          <a:p>
            <a:r>
              <a:rPr lang="en-GB"/>
              <a:t>Patricia Williams</a:t>
            </a:r>
          </a:p>
          <a:p>
            <a:r>
              <a:rPr lang="en-GB"/>
              <a:t>Martha Nussbaum</a:t>
            </a:r>
          </a:p>
          <a:p>
            <a:r>
              <a:rPr lang="en-GB"/>
              <a:t>Carol Gilligan…</a:t>
            </a:r>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UK discrimination legislation</a:t>
            </a:r>
          </a:p>
        </p:txBody>
      </p:sp>
      <p:sp>
        <p:nvSpPr>
          <p:cNvPr id="3" name="Content Placeholder 2"/>
          <p:cNvSpPr>
            <a:spLocks noGrp="1"/>
          </p:cNvSpPr>
          <p:nvPr>
            <p:ph idx="1"/>
          </p:nvPr>
        </p:nvSpPr>
        <p:spPr/>
        <p:txBody>
          <a:bodyPr>
            <a:normAutofit fontScale="70000" lnSpcReduction="20000"/>
          </a:bodyPr>
          <a:lstStyle/>
          <a:p>
            <a:r>
              <a:rPr lang="en-GB"/>
              <a:t>Disability Discrimination Act 1995</a:t>
            </a:r>
          </a:p>
          <a:p>
            <a:r>
              <a:rPr lang="en-GB"/>
              <a:t>Disability Discrimination Act 2005</a:t>
            </a:r>
          </a:p>
          <a:p>
            <a:r>
              <a:rPr lang="en-GB"/>
              <a:t>Equal Pay Act 1970</a:t>
            </a:r>
          </a:p>
          <a:p>
            <a:r>
              <a:rPr lang="en-GB"/>
              <a:t>Equality Act 2006</a:t>
            </a:r>
          </a:p>
          <a:p>
            <a:r>
              <a:rPr lang="en-GB"/>
              <a:t>Equality Act 2010</a:t>
            </a:r>
          </a:p>
          <a:p>
            <a:r>
              <a:rPr lang="en-GB"/>
              <a:t>Race Relations Act 1965</a:t>
            </a:r>
          </a:p>
          <a:p>
            <a:r>
              <a:rPr lang="en-GB"/>
              <a:t>Race Relations Act 1968 and Race Relations Act 1976 amended by the Race Relations Amendment Act 2000</a:t>
            </a:r>
          </a:p>
          <a:p>
            <a:r>
              <a:rPr lang="en-GB"/>
              <a:t>Representation of the People Act 1918</a:t>
            </a:r>
          </a:p>
          <a:p>
            <a:r>
              <a:rPr lang="en-GB"/>
              <a:t>Representation of the People (Equal Franchise) Act 1928</a:t>
            </a:r>
          </a:p>
          <a:p>
            <a:r>
              <a:rPr lang="en-GB"/>
              <a:t>Sex Discrimination Act 1975, amended by the Sex Discrimination (Election Candidates) Act 2002</a:t>
            </a:r>
          </a:p>
          <a:p>
            <a:r>
              <a:rPr lang="en-GB"/>
              <a:t>See also the Employment Equality Regulations covering sexual orientation, religion or belief and age.</a:t>
            </a:r>
          </a:p>
          <a:p>
            <a:r>
              <a:rPr lang="en-GB"/>
              <a:t>Northern Ireland has a similar pattern of 'separate' equality legislation</a:t>
            </a:r>
          </a:p>
        </p:txBody>
      </p:sp>
    </p:spTree>
    <p:extLst>
      <p:ext uri="{BB962C8B-B14F-4D97-AF65-F5344CB8AC3E}">
        <p14:creationId xmlns:p14="http://schemas.microsoft.com/office/powerpoint/2010/main" val="6988430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Race Discrimination law </a:t>
            </a:r>
            <a:r>
              <a:rPr lang="en-US" err="1"/>
              <a:t>uk</a:t>
            </a:r>
          </a:p>
        </p:txBody>
      </p:sp>
      <p:sp>
        <p:nvSpPr>
          <p:cNvPr id="3" name="Content Placeholder 2"/>
          <p:cNvSpPr>
            <a:spLocks noGrp="1"/>
          </p:cNvSpPr>
          <p:nvPr>
            <p:ph idx="1"/>
          </p:nvPr>
        </p:nvSpPr>
        <p:spPr/>
        <p:txBody>
          <a:bodyPr/>
          <a:lstStyle/>
          <a:p>
            <a:r>
              <a:rPr lang="en-US" b="1"/>
              <a:t>Racial Discrimination &amp; The Equality Act 2010</a:t>
            </a:r>
          </a:p>
          <a:p>
            <a:r>
              <a:rPr lang="en-US"/>
              <a:t>In many instances today's modern workplace is a reflection of our multi-cultural society. Race discrimination at work is unlawful under The Equality Act 2010. The concept of race discrimination covers discrimination on the grounds of colour, race, nationality, ethnic or national origins</a:t>
            </a:r>
          </a:p>
        </p:txBody>
      </p:sp>
    </p:spTree>
    <p:extLst>
      <p:ext uri="{BB962C8B-B14F-4D97-AF65-F5344CB8AC3E}">
        <p14:creationId xmlns:p14="http://schemas.microsoft.com/office/powerpoint/2010/main" val="33479690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Sex Discrimination Law </a:t>
            </a:r>
            <a:r>
              <a:rPr lang="en-GB" err="1"/>
              <a:t>uk</a:t>
            </a:r>
          </a:p>
        </p:txBody>
      </p:sp>
      <p:sp>
        <p:nvSpPr>
          <p:cNvPr id="3" name="Content Placeholder 2"/>
          <p:cNvSpPr>
            <a:spLocks noGrp="1"/>
          </p:cNvSpPr>
          <p:nvPr>
            <p:ph idx="1"/>
          </p:nvPr>
        </p:nvSpPr>
        <p:spPr/>
        <p:txBody>
          <a:bodyPr>
            <a:normAutofit fontScale="92500" lnSpcReduction="10000"/>
          </a:bodyPr>
          <a:lstStyle/>
          <a:p>
            <a:r>
              <a:rPr lang="en-GB"/>
              <a:t>Equality Act 2010</a:t>
            </a:r>
          </a:p>
          <a:p>
            <a:r>
              <a:rPr lang="en-GB"/>
              <a:t>The law on equal pay is set out in the ‘equality of terms’ provisions of the Equality Act 2010 (the Act).</a:t>
            </a:r>
          </a:p>
          <a:p>
            <a:r>
              <a:rPr lang="en-GB"/>
              <a:t>The Act gives a right to equal pay between women and men for equal work. This covers individuals in the same employment, and includes equality in pay and all other contractual terms (see below).</a:t>
            </a:r>
          </a:p>
          <a:p>
            <a:r>
              <a:rPr lang="en-GB"/>
              <a:t>The Act implies a sex equality clause automatically into all contracts of employment, ensuring that a woman's contractual terms are no less favourable than a man's.</a:t>
            </a:r>
          </a:p>
          <a:p>
            <a:r>
              <a:rPr lang="en-GB"/>
              <a:t>https://www.equalityhumanrights.com/en/advice-and-guidance/equal-pay-equal-work-matter-law</a:t>
            </a:r>
          </a:p>
        </p:txBody>
      </p:sp>
    </p:spTree>
    <p:extLst>
      <p:ext uri="{BB962C8B-B14F-4D97-AF65-F5344CB8AC3E}">
        <p14:creationId xmlns:p14="http://schemas.microsoft.com/office/powerpoint/2010/main" val="38090121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Liberal [equality] feminism</a:t>
            </a:r>
            <a:endParaRPr lang="en-US"/>
          </a:p>
        </p:txBody>
      </p:sp>
      <p:sp>
        <p:nvSpPr>
          <p:cNvPr id="3" name="Content Placeholder 2"/>
          <p:cNvSpPr>
            <a:spLocks noGrp="1"/>
          </p:cNvSpPr>
          <p:nvPr>
            <p:ph idx="1"/>
          </p:nvPr>
        </p:nvSpPr>
        <p:spPr/>
        <p:txBody>
          <a:bodyPr>
            <a:normAutofit/>
          </a:bodyPr>
          <a:lstStyle/>
          <a:p>
            <a:r>
              <a:rPr lang="en-US"/>
              <a:t>The liberal equality model operates from within the liberal legal paradigm This model focuses on ensuring that women are afforded genuine equality—as opposed to the nominal equality often given them in the traditional liberal framework—and seeks to achieve this either by way of a more thorough application of liberal values to women’s experiences or the revision of liberal categories to take gender into account. Susan </a:t>
            </a:r>
            <a:r>
              <a:rPr lang="en-US" err="1"/>
              <a:t>Okin</a:t>
            </a:r>
            <a:r>
              <a:rPr lang="en-US"/>
              <a:t> (1946–2004), for example, has critiqued liberal approaches to justice.</a:t>
            </a:r>
          </a:p>
          <a:p>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sexual difference model</a:t>
            </a:r>
            <a:endParaRPr lang="en-US"/>
          </a:p>
        </p:txBody>
      </p:sp>
      <p:sp>
        <p:nvSpPr>
          <p:cNvPr id="3" name="Content Placeholder 2"/>
          <p:cNvSpPr>
            <a:spLocks noGrp="1"/>
          </p:cNvSpPr>
          <p:nvPr>
            <p:ph idx="1"/>
          </p:nvPr>
        </p:nvSpPr>
        <p:spPr/>
        <p:txBody>
          <a:bodyPr/>
          <a:lstStyle/>
          <a:p>
            <a:r>
              <a:rPr lang="en-US"/>
              <a:t>The difference model emphasizes the significance of gender differences and holds that these differences should not be obscured by the law, but should be taken into account by it. Only by taking into account differences can the law provide adequate remedies for women’s situation, which is in fact distinct from men’s.</a:t>
            </a:r>
            <a:r>
              <a:rPr lang="en-US" baseline="30000"/>
              <a:t> </a:t>
            </a:r>
            <a:r>
              <a:rPr lang="en-US"/>
              <a:t>The difference model is in direct opposition to the sameness account which holds that women’s sameness with men should be emphasized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400"/>
              <a:t>Reproduced on </a:t>
            </a:r>
            <a:r>
              <a:rPr lang="en-US" sz="1400">
                <a:solidFill>
                  <a:schemeClr val="tx1"/>
                </a:solidFill>
              </a:rPr>
              <a:t>http://www.second9months.com/tag/working-and-breastfeeding-2/</a:t>
            </a:r>
            <a:endParaRPr lang="en-US" sz="1400"/>
          </a:p>
        </p:txBody>
      </p:sp>
      <p:pic>
        <p:nvPicPr>
          <p:cNvPr id="4" name="Content Placeholder 3" descr="Image result for breastfeeding at work"/>
          <p:cNvPicPr>
            <a:picLocks noGrp="1" noChangeAspect="1"/>
          </p:cNvPicPr>
          <p:nvPr>
            <p:ph idx="1"/>
          </p:nvPr>
        </p:nvPicPr>
        <p:blipFill>
          <a:blip r:embed="rId3"/>
          <a:stretch>
            <a:fillRect/>
          </a:stretch>
        </p:blipFill>
        <p:spPr>
          <a:xfrm>
            <a:off x="1161650" y="2073275"/>
            <a:ext cx="6147200" cy="4085614"/>
          </a:xfrm>
        </p:spPr>
      </p:pic>
    </p:spTree>
    <p:extLst>
      <p:ext uri="{BB962C8B-B14F-4D97-AF65-F5344CB8AC3E}">
        <p14:creationId xmlns:p14="http://schemas.microsoft.com/office/powerpoint/2010/main" val="26504460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‘dominance model’</a:t>
            </a:r>
            <a:endParaRPr lang="en-US"/>
          </a:p>
        </p:txBody>
      </p:sp>
      <p:sp>
        <p:nvSpPr>
          <p:cNvPr id="3" name="Content Placeholder 2"/>
          <p:cNvSpPr>
            <a:spLocks noGrp="1"/>
          </p:cNvSpPr>
          <p:nvPr>
            <p:ph idx="1"/>
          </p:nvPr>
        </p:nvSpPr>
        <p:spPr/>
        <p:txBody>
          <a:bodyPr/>
          <a:lstStyle/>
          <a:p>
            <a:r>
              <a:rPr lang="en-US"/>
              <a:t>The dominance model rejects liberal feminism and views the legal system as a mechanism for the perpetuation of male dominance. It thus joins certain strands of critical legal theory  which also consider the potential for law to act as an instrument  of power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anti-essentialist model</a:t>
            </a:r>
            <a:endParaRPr lang="en-US"/>
          </a:p>
        </p:txBody>
      </p:sp>
      <p:sp>
        <p:nvSpPr>
          <p:cNvPr id="3" name="Content Placeholder 2"/>
          <p:cNvSpPr>
            <a:spLocks noGrp="1"/>
          </p:cNvSpPr>
          <p:nvPr>
            <p:ph idx="1"/>
          </p:nvPr>
        </p:nvSpPr>
        <p:spPr/>
        <p:txBody>
          <a:bodyPr>
            <a:normAutofit/>
          </a:bodyPr>
          <a:lstStyle/>
          <a:p>
            <a:r>
              <a:rPr lang="en-US"/>
              <a:t>Feminists from the ‘postmodern’ camp have deconstructed the notions of objectivity and neutrality, claiming that every perspective is socially situated. The anti-essentialist and </a:t>
            </a:r>
            <a:r>
              <a:rPr lang="en-US" err="1"/>
              <a:t>intersectionalist</a:t>
            </a:r>
            <a:r>
              <a:rPr lang="en-US"/>
              <a:t> project has set out to explore the ways in which race, class, sexual orientation, and other axes of subordination interplay with gender and uncover the implicit, detrimental assumptions that have often been employed in feminist theory.</a:t>
            </a:r>
          </a:p>
          <a:p>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vert="horz" lIns="91440" tIns="45720" rIns="91440" bIns="45720" rtlCol="0" anchor="t">
            <a:normAutofit/>
          </a:bodyPr>
          <a:lstStyle/>
          <a:p>
            <a:r>
              <a:rPr lang="en-GB"/>
              <a:t>In recognition of the role of </a:t>
            </a:r>
            <a:r>
              <a:rPr lang="en-GB" i="1"/>
              <a:t>narrative </a:t>
            </a:r>
            <a:r>
              <a:rPr lang="en-GB"/>
              <a:t>Drucilla Cornell marries the assertion that the </a:t>
            </a:r>
            <a:r>
              <a:rPr lang="en-GB" b="1"/>
              <a:t>law is a matter of rhetoric and language </a:t>
            </a:r>
            <a:r>
              <a:rPr lang="en-GB"/>
              <a:t>with a politics which demands social reform and the democratisation of political processes.  </a:t>
            </a:r>
          </a:p>
          <a:p>
            <a:r>
              <a:rPr lang="en-GB"/>
              <a:t>Cornell’s community is a fractured one, which inheres multiple identities and in which power is dispersed in a radically plural manner…’</a:t>
            </a:r>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27088" y="1174750"/>
            <a:ext cx="7834642" cy="5073650"/>
          </a:xfrm>
        </p:spPr>
        <p:txBody>
          <a:bodyPr vert="horz" lIns="91440" tIns="45720" rIns="91440" bIns="45720" rtlCol="0" anchor="t">
            <a:normAutofit/>
          </a:bodyPr>
          <a:lstStyle/>
          <a:p>
            <a:r>
              <a:rPr lang="en-US" b="1"/>
              <a:t>consider examples – policy, law - equal pay [argument re: adaptive jobs?]</a:t>
            </a:r>
            <a:endParaRPr lang="en-US"/>
          </a:p>
          <a:p>
            <a:r>
              <a:rPr lang="en-US" b="1"/>
              <a:t>Pornography debate [women’s empowered sexuality vs the objectification of women]</a:t>
            </a:r>
          </a:p>
          <a:p>
            <a:r>
              <a:rPr lang="en-GB" b="1"/>
              <a:t>Prostitution [ditto]</a:t>
            </a:r>
            <a:endParaRPr lang="en-US"/>
          </a:p>
          <a:p>
            <a:r>
              <a:rPr lang="en-US" b="1"/>
              <a:t>Criminal justice [Howard League; treatment of women]</a:t>
            </a:r>
            <a:endParaRPr lang="en-US"/>
          </a:p>
          <a:p>
            <a:r>
              <a:rPr lang="en-US" b="1"/>
              <a:t>Doctrinal – provocation, ‘rape shield’ laws</a:t>
            </a:r>
          </a:p>
          <a:p>
            <a:r>
              <a:rPr lang="en-GB" b="1"/>
              <a:t>Philosophical – public/private divide</a:t>
            </a:r>
          </a:p>
          <a:p>
            <a:r>
              <a:rPr lang="en-GB" b="1"/>
              <a:t> – politics of feminine, ‘personhood’, individuality, [consider liberalism, communitarianism and the feminine]*</a:t>
            </a:r>
          </a:p>
          <a:p>
            <a:r>
              <a:rPr lang="en-GB" b="1"/>
              <a:t>Ethics – abortion, assisted suicide, ‘ethic of care’</a:t>
            </a:r>
            <a:endParaRPr lang="en-US"/>
          </a:p>
          <a:p>
            <a:r>
              <a:rPr lang="en-US" sz="1200"/>
              <a:t>See The Embodiment of the Subject: Feminism and the Communitarian Critique of Liberalism, Susan </a:t>
            </a:r>
            <a:r>
              <a:rPr lang="en-US" sz="1200" err="1"/>
              <a:t>Hekman</a:t>
            </a:r>
            <a:r>
              <a:rPr lang="en-US" sz="1200"/>
              <a:t>  </a:t>
            </a:r>
            <a:r>
              <a:rPr lang="en-US" sz="1200" i="1"/>
              <a:t>The Journal of Politics</a:t>
            </a:r>
            <a:r>
              <a:rPr lang="en-US" sz="1200"/>
              <a:t>  Vol. 54, No. 4 (Nov., 1992), pp. 1098-1119 </a:t>
            </a:r>
          </a:p>
          <a:p>
            <a:endParaRPr lang="en-US" sz="12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27088" y="745261"/>
            <a:ext cx="6711950" cy="5503139"/>
          </a:xfrm>
        </p:spPr>
        <p:txBody>
          <a:bodyPr vert="horz" lIns="91440" tIns="45720" rIns="91440" bIns="45720" rtlCol="0" anchor="t">
            <a:normAutofit/>
          </a:bodyPr>
          <a:lstStyle/>
          <a:p>
            <a:endParaRPr lang="en-GB"/>
          </a:p>
          <a:p>
            <a:r>
              <a:rPr lang="en-GB"/>
              <a:t>CLS, Race and Feminist Legal Theory and Postmodernity – contribute to critique not just of political and legal discourses of today but also to those of originating claims of Social Contract Theory and current disciplinary - conceptual and linguistic  -constraints [for example Carol Gilligan, </a:t>
            </a:r>
            <a:r>
              <a:rPr lang="en-GB" i="1"/>
              <a:t>In a Different Voice</a:t>
            </a:r>
            <a:r>
              <a:rPr lang="en-GB"/>
              <a:t>]</a:t>
            </a:r>
          </a:p>
          <a:p>
            <a:endParaRPr lang="en-GB"/>
          </a:p>
        </p:txBody>
      </p:sp>
      <p:pic>
        <p:nvPicPr>
          <p:cNvPr id="4" name="Picture 3" descr="Image result for knife fork"/>
          <p:cNvPicPr>
            <a:picLocks noChangeAspect="1"/>
          </p:cNvPicPr>
          <p:nvPr/>
        </p:nvPicPr>
        <p:blipFill>
          <a:blip r:embed="rId2"/>
          <a:stretch>
            <a:fillRect/>
          </a:stretch>
        </p:blipFill>
        <p:spPr>
          <a:xfrm>
            <a:off x="4555514" y="3416718"/>
            <a:ext cx="2556486" cy="2561807"/>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28</Slides>
  <Notes>12</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Ion</vt:lpstr>
      <vt:lpstr>Critical Legal Studies, Race and Feminist Theory</vt:lpstr>
      <vt:lpstr>CLS [Cornell Legal Information Institute at http://www.law.cornell.edu/wex/Critical_legal_theory</vt:lpstr>
      <vt:lpstr>PowerPoint Presentation</vt:lpstr>
      <vt:lpstr>PowerPoint Presentation</vt:lpstr>
      <vt:lpstr>PowerPoint Presentation</vt:lpstr>
      <vt:lpstr>PowerPoint Presentation</vt:lpstr>
      <vt:lpstr>[Image attributed to 'rebloggy.com']</vt:lpstr>
      <vt:lpstr>PowerPoint Presentation</vt:lpstr>
      <vt:lpstr>[Reproduced on Pinterest.com]</vt:lpstr>
      <vt:lpstr>PowerPoint Presentation</vt:lpstr>
      <vt:lpstr>PowerPoint Presentation</vt:lpstr>
      <vt:lpstr>https://shop.mediaed.org/game-over-p97.aspx</vt:lpstr>
      <vt:lpstr>Feminist Legal Theory - broad definition...[online]</vt:lpstr>
      <vt:lpstr>[from the online legal dictionary... http://legal-dictionary.thefreedictionary.com/Feminist+Jurisprudence</vt:lpstr>
      <vt:lpstr>PowerPoint Presentation</vt:lpstr>
      <vt:lpstr>PowerPoint Presentation</vt:lpstr>
      <vt:lpstr>PowerPoint Presentation</vt:lpstr>
      <vt:lpstr>UK discrimination legislation</vt:lpstr>
      <vt:lpstr>Race Discrimination law uk</vt:lpstr>
      <vt:lpstr>Sex Discrimination Law uk</vt:lpstr>
      <vt:lpstr>Liberal [equality] feminism</vt:lpstr>
      <vt:lpstr>The sexual difference model</vt:lpstr>
      <vt:lpstr>Reproduced on http://www.second9months.com/tag/working-and-breastfeeding-2/</vt:lpstr>
      <vt:lpstr>The ‘dominance model’</vt:lpstr>
      <vt:lpstr>The anti-essentialist model</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Legal Studies, Race and Feminist Theory</dc:title>
  <cp:revision>1</cp:revision>
  <dcterms:modified xsi:type="dcterms:W3CDTF">2017-03-28T16:23:39Z</dcterms:modified>
</cp:coreProperties>
</file>