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21"/>
  </p:notesMasterIdLst>
  <p:sldIdLst>
    <p:sldId id="256" r:id="rId2"/>
    <p:sldId id="257" r:id="rId3"/>
    <p:sldId id="779" r:id="rId4"/>
    <p:sldId id="820" r:id="rId5"/>
    <p:sldId id="812" r:id="rId6"/>
    <p:sldId id="815" r:id="rId7"/>
    <p:sldId id="816" r:id="rId8"/>
    <p:sldId id="817" r:id="rId9"/>
    <p:sldId id="818" r:id="rId10"/>
    <p:sldId id="819" r:id="rId11"/>
    <p:sldId id="814" r:id="rId12"/>
    <p:sldId id="799" r:id="rId13"/>
    <p:sldId id="800" r:id="rId14"/>
    <p:sldId id="821" r:id="rId15"/>
    <p:sldId id="822" r:id="rId16"/>
    <p:sldId id="823" r:id="rId17"/>
    <p:sldId id="824" r:id="rId18"/>
    <p:sldId id="825" r:id="rId19"/>
    <p:sldId id="82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6667" autoAdjust="0"/>
  </p:normalViewPr>
  <p:slideViewPr>
    <p:cSldViewPr snapToGrid="0">
      <p:cViewPr varScale="1">
        <p:scale>
          <a:sx n="79" d="100"/>
          <a:sy n="79" d="100"/>
        </p:scale>
        <p:origin x="1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12/12/2023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12/12/2023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12/12/2023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12/12/2023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12/12/2023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12/12/2023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12/12/2023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smartinsights.com/social-media-marketing/social-media-strategy/new-global-social-media-research/"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4F94B-EAC7-4067-B62F-FC5CC42B25C0}"/>
              </a:ext>
            </a:extLst>
          </p:cNvPr>
          <p:cNvPicPr>
            <a:picLocks noChangeAspect="1"/>
          </p:cNvPicPr>
          <p:nvPr/>
        </p:nvPicPr>
        <p:blipFill rotWithShape="1">
          <a:blip r:embed="rId3">
            <a:alphaModFix amt="90000"/>
          </a:blip>
          <a:srcRect t="15730"/>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1629103" y="2244830"/>
            <a:ext cx="8933796" cy="2437232"/>
          </a:xfrm>
        </p:spPr>
        <p:txBody>
          <a:bodyPr>
            <a:normAutofit fontScale="90000"/>
          </a:bodyPr>
          <a:lstStyle/>
          <a:p>
            <a:r>
              <a:rPr lang="en-GB" b="1" dirty="0">
                <a:latin typeface="Arial" panose="020B0604020202020204" pitchFamily="34" charset="0"/>
                <a:cs typeface="Arial" panose="020B0604020202020204" pitchFamily="34" charset="0"/>
              </a:rPr>
              <a:t>BMBM4005 Marketing Fundamentals</a:t>
            </a:r>
            <a:br>
              <a:rPr lang="en-GB"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Week 11 – </a:t>
            </a:r>
            <a:r>
              <a:rPr lang="en-GB" sz="4000" b="1">
                <a:latin typeface="Arial" panose="020B0604020202020204" pitchFamily="34" charset="0"/>
                <a:cs typeface="Arial" panose="020B0604020202020204" pitchFamily="34" charset="0"/>
              </a:rPr>
              <a:t>Digital Marketing</a:t>
            </a:r>
            <a:br>
              <a:rPr lang="en-GB"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1629101" y="4682062"/>
            <a:ext cx="8936846" cy="457201"/>
          </a:xfrm>
        </p:spPr>
        <p:txBody>
          <a:bodyPr>
            <a:normAutofit/>
          </a:bodyPr>
          <a:lstStyle/>
          <a:p>
            <a:r>
              <a:rPr lang="en-GB" b="1" dirty="0">
                <a:latin typeface="Arial" panose="020B0604020202020204" pitchFamily="34" charset="0"/>
                <a:cs typeface="Arial" panose="020B0604020202020204" pitchFamily="34" charset="0"/>
              </a:rPr>
              <a:t>Gwyneth Jones</a:t>
            </a:r>
          </a:p>
        </p:txBody>
      </p:sp>
      <p:sp>
        <p:nvSpPr>
          <p:cNvPr id="20"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866441" y="1207008"/>
            <a:ext cx="3344020" cy="4650624"/>
          </a:xfrm>
        </p:spPr>
        <p:txBody>
          <a:bodyPr>
            <a:normAutofit/>
          </a:bodyPr>
          <a:lstStyle/>
          <a:p>
            <a:pPr algn="r"/>
            <a:r>
              <a:rPr lang="en-GB" sz="4400" b="1" dirty="0">
                <a:solidFill>
                  <a:srgbClr val="FFFFFF"/>
                </a:solidFill>
                <a:latin typeface="Arial" panose="020B0604020202020204" pitchFamily="34" charset="0"/>
                <a:cs typeface="Arial" panose="020B0604020202020204" pitchFamily="34" charset="0"/>
              </a:rPr>
              <a:t>Today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4963691" y="1000370"/>
            <a:ext cx="6212310" cy="4857262"/>
          </a:xfrm>
        </p:spPr>
        <p:txBody>
          <a:bodyPr anchor="ctr">
            <a:normAutofit/>
          </a:bodyPr>
          <a:lstStyle/>
          <a:p>
            <a:pPr marL="0" indent="0">
              <a:buNone/>
            </a:pPr>
            <a:endParaRPr lang="en-GB" sz="3600" b="1" dirty="0">
              <a:solidFill>
                <a:srgbClr val="FFFFFF"/>
              </a:solidFill>
              <a:latin typeface="Arial" panose="020B0604020202020204" pitchFamily="34" charset="0"/>
              <a:cs typeface="Arial" panose="020B0604020202020204" pitchFamily="34" charset="0"/>
            </a:endParaRPr>
          </a:p>
          <a:p>
            <a:pPr marL="0" indent="0">
              <a:buNone/>
            </a:pPr>
            <a:r>
              <a:rPr lang="en-GB" sz="3600" b="1" dirty="0">
                <a:solidFill>
                  <a:srgbClr val="FFFFFF"/>
                </a:solidFill>
                <a:latin typeface="Arial" panose="020B0604020202020204" pitchFamily="34" charset="0"/>
                <a:cs typeface="Arial" panose="020B0604020202020204" pitchFamily="34" charset="0"/>
              </a:rPr>
              <a:t>Digital Marketing </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What is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fontScale="92500" lnSpcReduction="20000"/>
          </a:bodyPr>
          <a:lstStyle/>
          <a:p>
            <a:r>
              <a:rPr lang="en-GB" sz="3200" b="0" i="0" dirty="0">
                <a:solidFill>
                  <a:srgbClr val="111111"/>
                </a:solidFill>
                <a:effectLst/>
                <a:latin typeface="Arial" panose="020B0604020202020204" pitchFamily="34" charset="0"/>
                <a:cs typeface="Arial" panose="020B0604020202020204" pitchFamily="34" charset="0"/>
              </a:rPr>
              <a:t>The term digital marketing refers to </a:t>
            </a:r>
            <a:r>
              <a:rPr lang="en-GB" sz="3200" b="0" i="0" dirty="0">
                <a:solidFill>
                  <a:srgbClr val="000000"/>
                </a:solidFill>
                <a:latin typeface="Arial" panose="020B0604020202020204" pitchFamily="34" charset="0"/>
                <a:ea typeface="DengXian" panose="02010600030101010101" pitchFamily="2" charset="-122"/>
                <a:cs typeface="Arial" panose="020B0604020202020204" pitchFamily="34" charset="0"/>
              </a:rPr>
              <a:t>a</a:t>
            </a:r>
            <a:r>
              <a:rPr lang="en-GB" sz="3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ll marketing efforts that use an electronic device or the internet.</a:t>
            </a:r>
          </a:p>
          <a:p>
            <a:endParaRPr lang="en-GB" sz="32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r>
              <a:rPr lang="en-GB" sz="3200" kern="1200" dirty="0">
                <a:solidFill>
                  <a:srgbClr val="111111"/>
                </a:solidFill>
                <a:latin typeface="Arial" panose="020B0604020202020204" pitchFamily="34" charset="0"/>
                <a:ea typeface="DengXian" panose="02010600030101010101" pitchFamily="2" charset="-122"/>
                <a:cs typeface="Arial" panose="020B0604020202020204" pitchFamily="34" charset="0"/>
              </a:rPr>
              <a:t>T</a:t>
            </a:r>
            <a:r>
              <a:rPr lang="en-GB" sz="3200" b="0" i="0" dirty="0">
                <a:solidFill>
                  <a:srgbClr val="111111"/>
                </a:solidFill>
                <a:effectLst/>
                <a:latin typeface="Arial" panose="020B0604020202020204" pitchFamily="34" charset="0"/>
                <a:cs typeface="Arial" panose="020B0604020202020204" pitchFamily="34" charset="0"/>
              </a:rPr>
              <a:t>he use of websites, apps, mobile devices, social media, search engines, and other digital means to promote and sell products and services. </a:t>
            </a:r>
          </a:p>
          <a:p>
            <a:pPr marL="0" indent="0">
              <a:buNone/>
            </a:pPr>
            <a:endParaRPr lang="en-GB" sz="3200" dirty="0">
              <a:solidFill>
                <a:srgbClr val="111111"/>
              </a:solidFill>
              <a:latin typeface="Arial" panose="020B0604020202020204" pitchFamily="34" charset="0"/>
              <a:cs typeface="Arial" panose="020B0604020202020204" pitchFamily="34" charset="0"/>
            </a:endParaRPr>
          </a:p>
          <a:p>
            <a:r>
              <a:rPr lang="en-GB" sz="3200" b="0" i="0" dirty="0">
                <a:solidFill>
                  <a:srgbClr val="111111"/>
                </a:solidFill>
                <a:effectLst/>
                <a:latin typeface="Arial" panose="020B0604020202020204" pitchFamily="34" charset="0"/>
                <a:cs typeface="Arial" panose="020B0604020202020204" pitchFamily="34" charset="0"/>
              </a:rPr>
              <a:t>Digital marketing started to become popular with the widespread adoption of the internet in the 1990s.</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23497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Digital Marketing Media Categories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fontScale="70000" lnSpcReduction="20000"/>
          </a:bodyPr>
          <a:lstStyle/>
          <a:p>
            <a:r>
              <a:rPr lang="en-GB" sz="3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Digital marketing can be split into three categories:</a:t>
            </a:r>
          </a:p>
          <a:p>
            <a:endParaRPr lang="en-GB" sz="32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r>
              <a:rPr lang="en-GB" sz="3200" b="0" i="0" dirty="0">
                <a:solidFill>
                  <a:srgbClr val="111111"/>
                </a:solidFill>
                <a:effectLst/>
                <a:latin typeface="Arial" panose="020B0604020202020204" pitchFamily="34" charset="0"/>
                <a:ea typeface="DengXian" panose="02010600030101010101" pitchFamily="2" charset="-122"/>
                <a:cs typeface="Arial" panose="020B0604020202020204" pitchFamily="34" charset="0"/>
              </a:rPr>
              <a:t>PAID - </a:t>
            </a:r>
            <a:r>
              <a:rPr lang="en-GB" sz="3200" b="0" i="0" dirty="0">
                <a:solidFill>
                  <a:srgbClr val="111111"/>
                </a:solidFill>
                <a:effectLst/>
                <a:latin typeface="Arial" panose="020B0604020202020204" pitchFamily="34" charset="0"/>
                <a:cs typeface="Arial" panose="020B0604020202020204" pitchFamily="34" charset="0"/>
              </a:rPr>
              <a:t> Media exposure you pay for on a platform or space owned by another business. E.g. Online banner adverts, paid social media adverts.</a:t>
            </a:r>
          </a:p>
          <a:p>
            <a:pPr marL="0" indent="0">
              <a:buNone/>
            </a:pPr>
            <a:endParaRPr lang="en-GB" sz="3200" dirty="0">
              <a:solidFill>
                <a:srgbClr val="111111"/>
              </a:solidFill>
              <a:latin typeface="Arial" panose="020B0604020202020204" pitchFamily="34" charset="0"/>
              <a:cs typeface="Arial" panose="020B0604020202020204" pitchFamily="34" charset="0"/>
            </a:endParaRPr>
          </a:p>
          <a:p>
            <a:r>
              <a:rPr lang="en-GB" sz="3200" dirty="0">
                <a:solidFill>
                  <a:srgbClr val="111111"/>
                </a:solidFill>
                <a:latin typeface="Arial" panose="020B0604020202020204" pitchFamily="34" charset="0"/>
                <a:cs typeface="Arial" panose="020B0604020202020204" pitchFamily="34" charset="0"/>
              </a:rPr>
              <a:t>OWNED – Content on media that you own E.g. websites, blogs, newsletters, social media accounts.</a:t>
            </a:r>
          </a:p>
          <a:p>
            <a:endParaRPr lang="en-GB" sz="3200" dirty="0">
              <a:solidFill>
                <a:srgbClr val="111111"/>
              </a:solidFill>
              <a:latin typeface="Arial" panose="020B0604020202020204" pitchFamily="34" charset="0"/>
              <a:cs typeface="Arial" panose="020B0604020202020204" pitchFamily="34" charset="0"/>
            </a:endParaRPr>
          </a:p>
          <a:p>
            <a:r>
              <a:rPr lang="en-GB" sz="3200" dirty="0">
                <a:solidFill>
                  <a:srgbClr val="111111"/>
                </a:solidFill>
                <a:latin typeface="Arial" panose="020B0604020202020204" pitchFamily="34" charset="0"/>
                <a:cs typeface="Arial" panose="020B0604020202020204" pitchFamily="34" charset="0"/>
              </a:rPr>
              <a:t>EARNED – When third parties mention your brand. E.g. Web sites, review sites, social posts and blogs.</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96142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fontScale="90000"/>
          </a:bodyPr>
          <a:lstStyle/>
          <a:p>
            <a:r>
              <a:rPr lang="en-GB" b="1" dirty="0">
                <a:latin typeface="Arial" panose="020B0604020202020204" pitchFamily="34" charset="0"/>
                <a:cs typeface="Arial" panose="020B0604020202020204" pitchFamily="34" charset="0"/>
              </a:rPr>
              <a:t>DIGITAL MARKETING TECHNIQUES</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7" name="Picture 2">
            <a:extLst>
              <a:ext uri="{FF2B5EF4-FFF2-40B4-BE49-F238E27FC236}">
                <a16:creationId xmlns:a16="http://schemas.microsoft.com/office/drawing/2014/main" id="{02B54562-CA1A-1C21-C257-BAF89F097AE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964"/>
          <a:stretch/>
        </p:blipFill>
        <p:spPr bwMode="auto">
          <a:xfrm>
            <a:off x="313498" y="1651820"/>
            <a:ext cx="11488358" cy="484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8159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fontScale="90000"/>
          </a:bodyPr>
          <a:lstStyle/>
          <a:p>
            <a:r>
              <a:rPr lang="en-GB" b="1" dirty="0">
                <a:latin typeface="Arial" panose="020B0604020202020204" pitchFamily="34" charset="0"/>
                <a:cs typeface="Arial" panose="020B0604020202020204" pitchFamily="34" charset="0"/>
              </a:rPr>
              <a:t>What is the Role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370312" cy="4351382"/>
          </a:xfrm>
        </p:spPr>
        <p:txBody>
          <a:bodyPr>
            <a:normAutofit lnSpcReduction="10000"/>
          </a:bodyPr>
          <a:lstStyle/>
          <a:p>
            <a:pPr algn="just" fontAlgn="base"/>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Digital marketing has many options and strategies associated with it </a:t>
            </a:r>
          </a:p>
          <a:p>
            <a:pPr algn="just" fontAlgn="base"/>
            <a:endParaRPr lang="en-GB" sz="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algn="just" fontAlgn="base"/>
            <a:r>
              <a:rPr lang="en-GB" sz="2400" dirty="0">
                <a:solidFill>
                  <a:srgbClr val="000000"/>
                </a:solidFill>
                <a:latin typeface="Arial" panose="020B0604020202020204" pitchFamily="34" charset="0"/>
                <a:ea typeface="DengXian" panose="02010600030101010101" pitchFamily="2" charset="-122"/>
                <a:cs typeface="Arial" panose="020B0604020202020204" pitchFamily="34" charset="0"/>
              </a:rPr>
              <a:t>O</a:t>
            </a: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rganisations can get creative and experiment with a variety of marketing tactics on a budget. </a:t>
            </a:r>
          </a:p>
          <a:p>
            <a:pPr algn="just" fontAlgn="base"/>
            <a:endParaRPr lang="en-GB" sz="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algn="just" fontAlgn="base"/>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With digital marketing, you can also use tools like analytics dashboards to monitor the success and ROI of your campaigns more than you could with a traditional promotional content. </a:t>
            </a:r>
          </a:p>
          <a:p>
            <a:pPr algn="just" fontAlgn="base"/>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So, what does this mean? More marketing for less money -&gt; achievement of marketing objectives -&gt; achievement of organisational objectives -&gt; market share increase, customer base growth, entry to new segment -&gt; profit maximisation</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22649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Types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lvl="0" indent="0" algn="just" rtl="0" fontAlgn="base">
              <a:buNone/>
              <a:tabLst>
                <a:tab pos="457200" algn="l"/>
              </a:tabLst>
            </a:pPr>
            <a:r>
              <a:rPr lang="en-GB" sz="28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Search Engine Optimization (SEO): </a:t>
            </a:r>
            <a:r>
              <a:rPr lang="en-GB" sz="2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Optimising your website to rank higher in search engine results pages. </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On page SEO: What is on the page when looking at a website</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Off page SEO: All of the activity that takes place "off the page" when looking to optimise your website – inbound links/backlinks. The number of publishers that link to you, and the relative "authority" of those publishers, affect how highly you rank for the keywords you care about. </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Technical SEO: Backend of website and how pages are coded. </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45827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Types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just" fontAlgn="base">
              <a:buNone/>
            </a:pPr>
            <a:r>
              <a:rPr lang="en-GB" sz="22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Content Marketing</a:t>
            </a: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The creation and promotion of content assets for the purpose of generating brand awareness, traffic growth, lead generation, and customers. The channels that can play a part in your content marketing strategy include:</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Blog posts: Writing and publishing articles on a company blog helps you demonstrate your industry expertise and generates organic search traffic for your business. </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200" kern="12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Ebooks</a:t>
            </a: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and whitepapers: </a:t>
            </a:r>
            <a:r>
              <a:rPr lang="en-GB" sz="2200" kern="12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Ebooks</a:t>
            </a: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whitepapers, and similar long-form content helps further educate website visitors. It also allows you to exchange content for a reader's contact information, generating leads for your company and moving people through the buyer's journey.</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Infographics: Sometimes, readers want you to show, not tell. Infographics are a form of visual content that helps website visitors visualize a concept you want to help them learn.</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61070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Types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just" fontAlgn="base">
              <a:buNone/>
            </a:pPr>
            <a:r>
              <a:rPr lang="en-GB" sz="24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Pay Per Click (PPC): </a:t>
            </a: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PPC is a method of driving traffic to your website by paying a publisher every time your ad is clicked.</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fontAlgn="base">
              <a:buNone/>
            </a:pPr>
            <a:endParaRPr lang="en-GB" sz="24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0" indent="0" algn="just" fontAlgn="base">
              <a:buNone/>
            </a:pPr>
            <a:r>
              <a:rPr lang="en-GB" sz="24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Sponsored Content</a:t>
            </a: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With sponsored content, you as a brand pay another company or entity to create and promote content that discusses your brand or service in some way. One popular type of sponsored content is influencer marketing. With this type of sponsored content, a brand sponsors an influencer in its industry to publish posts or videos related to the company on social media.</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38524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Types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just" fontAlgn="base">
              <a:buNone/>
            </a:pPr>
            <a:r>
              <a:rPr lang="en-GB" sz="24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Social Media Marketing</a:t>
            </a: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The channels you can use in social media marketing include: Facebook, X, TikTok, LinkedIn, Instagram, Snapchat, Pinterest.</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fontAlgn="base">
              <a:buFont typeface="Arial" panose="020B0604020202020204" pitchFamily="34" charset="0"/>
              <a:buChar char="•"/>
              <a:tabLst>
                <a:tab pos="457200" algn="l"/>
              </a:tabLst>
            </a:pP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Social Media Manager: Follows, Shares, Impressions. (No. of times a business’s posts appear on a newsfeed). The role of a social media manager is easy to infer from the title, but which social networks they manage for the company depends on the industry. Above all, social media managers establish a posting schedule for the company's written and visual content. This employee might also work with the content marketing specialist to develop a strategy for which content to post on which social network.</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22709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Social Media Marketing</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7" name="Content Placeholder 6" descr="Turkey to require social media giants to appoint local representatives |  Daily Sabah">
            <a:extLst>
              <a:ext uri="{FF2B5EF4-FFF2-40B4-BE49-F238E27FC236}">
                <a16:creationId xmlns:a16="http://schemas.microsoft.com/office/drawing/2014/main" id="{0FF8FE7D-F016-2DE3-32E4-EDCCF48EA9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84832" y="1829598"/>
            <a:ext cx="7595616" cy="4235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785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Global Social Media Statistics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400" dirty="0">
                <a:latin typeface="Arial" panose="020B0604020202020204" pitchFamily="34" charset="0"/>
                <a:cs typeface="Arial" panose="020B0604020202020204" pitchFamily="34" charset="0"/>
              </a:rPr>
              <a:t>Click on this link to see statistics on global Social Media trends from 2023:</a:t>
            </a:r>
          </a:p>
          <a:p>
            <a:endParaRPr lang="en-GB" sz="2400" dirty="0">
              <a:latin typeface="Arial" panose="020B0604020202020204" pitchFamily="34" charset="0"/>
              <a:cs typeface="Arial" panose="020B0604020202020204" pitchFamily="34" charset="0"/>
            </a:endParaRPr>
          </a:p>
          <a:p>
            <a:r>
              <a:rPr lang="en-GB" sz="2400" dirty="0">
                <a:hlinkClick r:id="rId2"/>
              </a:rPr>
              <a:t>Global social media statistics research summary 2023 [June 2023] (smartinsights.com)</a:t>
            </a:r>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a:bodyPr>
          <a:lstStyle/>
          <a:p>
            <a:r>
              <a:rPr lang="en-GB" sz="2400" b="0" i="0" dirty="0">
                <a:effectLst/>
                <a:latin typeface="Arial" panose="020B0604020202020204" pitchFamily="34" charset="0"/>
                <a:cs typeface="Arial" panose="020B0604020202020204" pitchFamily="34" charset="0"/>
              </a:rPr>
              <a:t>Social media marketing refers to the use of social media platforms and networks to promote products, services, or brands. </a:t>
            </a:r>
          </a:p>
          <a:p>
            <a:pPr marL="0" indent="0">
              <a:buNone/>
            </a:pPr>
            <a:endParaRPr lang="en-GB" sz="2400" b="0" i="0" dirty="0">
              <a:effectLst/>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It involves creating and sharing content on social media platforms to engage audiences, build a brand's presence, drive traffic, and achieve marketing goals. </a:t>
            </a:r>
            <a:endParaRPr lang="en-GB" sz="2400" dirty="0">
              <a:latin typeface="Arial" panose="020B0604020202020204" pitchFamily="34" charset="0"/>
              <a:cs typeface="Arial" panose="020B0604020202020204" pitchFamily="34" charset="0"/>
            </a:endParaRPr>
          </a:p>
        </p:txBody>
      </p:sp>
      <p:pic>
        <p:nvPicPr>
          <p:cNvPr id="14" name="Picture 13" descr="Mobile device with apps">
            <a:extLst>
              <a:ext uri="{FF2B5EF4-FFF2-40B4-BE49-F238E27FC236}">
                <a16:creationId xmlns:a16="http://schemas.microsoft.com/office/drawing/2014/main" id="{80BB3748-BAEC-291F-8F6F-ECFCFFC4B864}"/>
              </a:ext>
            </a:extLst>
          </p:cNvPr>
          <p:cNvPicPr>
            <a:picLocks noChangeAspect="1"/>
          </p:cNvPicPr>
          <p:nvPr/>
        </p:nvPicPr>
        <p:blipFill rotWithShape="1">
          <a:blip r:embed="rId2"/>
          <a:srcRect l="51669" r="11983"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13</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88222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Social Media Marketing</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lgn="l">
              <a:buNone/>
            </a:pPr>
            <a:r>
              <a:rPr lang="en-GB" sz="2400" b="1" i="0">
                <a:effectLst/>
                <a:latin typeface="Arial" panose="020B0604020202020204" pitchFamily="34" charset="0"/>
                <a:cs typeface="Arial" panose="020B0604020202020204" pitchFamily="34" charset="0"/>
              </a:rPr>
              <a:t>Platform Selection and Strategy Development:</a:t>
            </a:r>
          </a:p>
          <a:p>
            <a:pPr marL="0" indent="0" algn="l">
              <a:buNone/>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Marketers identify the most relevant social media platforms for their target audience and goals (e.g., Facebook, Instagram, Twitter, LinkedIn, TikTok).</a:t>
            </a:r>
          </a:p>
          <a:p>
            <a:pPr algn="l">
              <a:buFont typeface="Arial" panose="020B0604020202020204" pitchFamily="34" charset="0"/>
              <a:buChar char="•"/>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They develop a comprehensive strategy outlining objectives, target audience, content types, posting schedules, and engagement tactics for each platform.</a:t>
            </a:r>
            <a:endParaRPr lang="en-GB" sz="2400" b="0" i="0" dirty="0">
              <a:effectLst/>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743992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Social Media Marketing</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lgn="l">
              <a:buNone/>
            </a:pPr>
            <a:r>
              <a:rPr lang="en-GB" sz="2400" b="1" i="0">
                <a:effectLst/>
                <a:latin typeface="Arial" panose="020B0604020202020204" pitchFamily="34" charset="0"/>
                <a:cs typeface="Arial" panose="020B0604020202020204" pitchFamily="34" charset="0"/>
              </a:rPr>
              <a:t>Content Creation:</a:t>
            </a:r>
          </a:p>
          <a:p>
            <a:pPr marL="0" indent="0" algn="l">
              <a:buNone/>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Marketers create diverse and engaging content tailored to each platform's format and audience preferences. This includes images, videos, infographics, articles, polls, stories, and live streams.</a:t>
            </a:r>
          </a:p>
          <a:p>
            <a:pPr algn="l">
              <a:buFont typeface="Arial" panose="020B0604020202020204" pitchFamily="34" charset="0"/>
              <a:buChar char="•"/>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They create content that aligns with the brand's tone, values, and objectives, aiming to inform, entertain, or inspire the audience.</a:t>
            </a:r>
          </a:p>
          <a:p>
            <a:pPr marL="0" indent="0" algn="l">
              <a:buNone/>
            </a:pPr>
            <a:endParaRPr lang="en-GB" sz="2400" b="0" i="0" dirty="0">
              <a:effectLst/>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293658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a:bodyPr>
          <a:lstStyle/>
          <a:p>
            <a:pPr marL="0" indent="0">
              <a:buNone/>
            </a:pPr>
            <a:r>
              <a:rPr lang="en-GB" sz="2000" b="1" i="0" dirty="0">
                <a:effectLst/>
                <a:latin typeface="Arial" panose="020B0604020202020204" pitchFamily="34" charset="0"/>
                <a:cs typeface="Arial" panose="020B0604020202020204" pitchFamily="34" charset="0"/>
              </a:rPr>
              <a:t>Audience Engagement and Community Building:</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marketers actively engage with their audience by responding to comments, messages, and mentions. They foster discussions, ask questions, and encourage user-generated content.</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Community building involves creating a sense of belonging and loyalty among followers by nurturing relationships and encouraging participation.</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Colourful carved figures of humans">
            <a:extLst>
              <a:ext uri="{FF2B5EF4-FFF2-40B4-BE49-F238E27FC236}">
                <a16:creationId xmlns:a16="http://schemas.microsoft.com/office/drawing/2014/main" id="{1358EBC7-8470-378A-4E3C-372F89F8302C}"/>
              </a:ext>
            </a:extLst>
          </p:cNvPr>
          <p:cNvPicPr>
            <a:picLocks noChangeAspect="1"/>
          </p:cNvPicPr>
          <p:nvPr/>
        </p:nvPicPr>
        <p:blipFill rotWithShape="1">
          <a:blip r:embed="rId2"/>
          <a:srcRect l="27224" r="26735"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16</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10658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Social Media Marketing</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lgn="l">
              <a:buNone/>
            </a:pPr>
            <a:r>
              <a:rPr lang="en-GB" sz="2400" b="1" i="0">
                <a:effectLst/>
                <a:latin typeface="Arial" panose="020B0604020202020204" pitchFamily="34" charset="0"/>
                <a:cs typeface="Arial" panose="020B0604020202020204" pitchFamily="34" charset="0"/>
              </a:rPr>
              <a:t>Paid Advertising and Targeting:</a:t>
            </a:r>
          </a:p>
          <a:p>
            <a:pPr marL="0" indent="0" algn="l">
              <a:buNone/>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Marketers utilize paid advertising options provided by social media platforms to reach specific target audiences through targeted ads.</a:t>
            </a:r>
          </a:p>
          <a:p>
            <a:pPr algn="l">
              <a:buFont typeface="Arial" panose="020B0604020202020204" pitchFamily="34" charset="0"/>
              <a:buChar char="•"/>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They leverage advanced targeting options based on demographics, interests, behaviours, and retargeting strategies to maximize ad effectiveness.</a:t>
            </a:r>
          </a:p>
          <a:p>
            <a:pPr marL="0" indent="0" algn="l">
              <a:buNone/>
            </a:pPr>
            <a:endParaRPr lang="en-GB" sz="2400" b="0" i="0">
              <a:effectLst/>
              <a:latin typeface="Arial" panose="020B0604020202020204" pitchFamily="34" charset="0"/>
              <a:cs typeface="Arial" panose="020B0604020202020204" pitchFamily="34" charset="0"/>
            </a:endParaRPr>
          </a:p>
          <a:p>
            <a:pPr marL="0" indent="0" algn="l">
              <a:buNone/>
            </a:pPr>
            <a:endParaRPr lang="en-GB" sz="2400" b="0" i="0" dirty="0">
              <a:effectLst/>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117086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487679" y="642593"/>
            <a:ext cx="6662929" cy="1744183"/>
          </a:xfrm>
        </p:spPr>
        <p:txBody>
          <a:bodyPr>
            <a:normAutofit/>
          </a:bodyPr>
          <a:lstStyle/>
          <a:p>
            <a:r>
              <a:rPr lang="en-GB" b="1" dirty="0">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487680" y="2386584"/>
            <a:ext cx="6662928" cy="3648456"/>
          </a:xfrm>
        </p:spPr>
        <p:txBody>
          <a:bodyPr>
            <a:normAutofit/>
          </a:bodyPr>
          <a:lstStyle/>
          <a:p>
            <a:pPr marL="0" indent="0">
              <a:buNone/>
            </a:pPr>
            <a:r>
              <a:rPr lang="en-GB" sz="2000" b="1" i="0" dirty="0">
                <a:effectLst/>
                <a:latin typeface="Arial" panose="020B0604020202020204" pitchFamily="34" charset="0"/>
                <a:cs typeface="Arial" panose="020B0604020202020204" pitchFamily="34" charset="0"/>
              </a:rPr>
              <a:t>Influencer Collaborations:</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Collaborating with influencers or brand advocates helps extend the brand's reach to promote products or services.</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marketers identify and partner with influencers whose audience aligns with the brand's target demographic for authentic endorsements.</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Top shot of a representation of networks with stick figures.">
            <a:extLst>
              <a:ext uri="{FF2B5EF4-FFF2-40B4-BE49-F238E27FC236}">
                <a16:creationId xmlns:a16="http://schemas.microsoft.com/office/drawing/2014/main" id="{DD565710-EE3B-B140-30CF-2728151ACB45}"/>
              </a:ext>
            </a:extLst>
          </p:cNvPr>
          <p:cNvPicPr>
            <a:picLocks noChangeAspect="1"/>
          </p:cNvPicPr>
          <p:nvPr/>
        </p:nvPicPr>
        <p:blipFill rotWithShape="1">
          <a:blip r:embed="rId2"/>
          <a:srcRect l="40343" r="16684" b="-2"/>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18</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579106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lnSpcReduction="10000"/>
          </a:bodyPr>
          <a:lstStyle/>
          <a:p>
            <a:pPr marL="0" indent="0">
              <a:buNone/>
            </a:pPr>
            <a:r>
              <a:rPr lang="en-GB" sz="2000" b="1" i="0" dirty="0">
                <a:effectLst/>
                <a:latin typeface="Arial" panose="020B0604020202020204" pitchFamily="34" charset="0"/>
                <a:cs typeface="Arial" panose="020B0604020202020204" pitchFamily="34" charset="0"/>
              </a:rPr>
              <a:t>Analytics and Performance Tracking:</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platforms offer analytics tools that help marketers track performance metrics like engagement rates, reach, conversions, and audience demographics.</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Analysing these metrics enables marketers to measure the effectiveness of their strategies and make data-driven decisions to optimise future campaigns.</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Digital financial graph">
            <a:extLst>
              <a:ext uri="{FF2B5EF4-FFF2-40B4-BE49-F238E27FC236}">
                <a16:creationId xmlns:a16="http://schemas.microsoft.com/office/drawing/2014/main" id="{63E67B73-D7CD-46E2-579F-28704EF71144}"/>
              </a:ext>
            </a:extLst>
          </p:cNvPr>
          <p:cNvPicPr>
            <a:picLocks noChangeAspect="1"/>
          </p:cNvPicPr>
          <p:nvPr/>
        </p:nvPicPr>
        <p:blipFill rotWithShape="1">
          <a:blip r:embed="rId2"/>
          <a:srcRect l="36578" r="27074"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19</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942553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1198</Words>
  <Application>Microsoft Office PowerPoint</Application>
  <PresentationFormat>Widescreen</PresentationFormat>
  <Paragraphs>107</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Franklin Gothic Book</vt:lpstr>
      <vt:lpstr>Garamond</vt:lpstr>
      <vt:lpstr>SavonVTI</vt:lpstr>
      <vt:lpstr>BMBM4005 Marketing Fundamentals Week 11 – Digital Marketing </vt:lpstr>
      <vt:lpstr>Today</vt:lpstr>
      <vt:lpstr>What is Digital Marketing?</vt:lpstr>
      <vt:lpstr>Digital Marketing Media Categories</vt:lpstr>
      <vt:lpstr>DIGITAL MARKETING TECHNIQUES</vt:lpstr>
      <vt:lpstr>What is the Role of Digital Marketing?</vt:lpstr>
      <vt:lpstr>Types of Digital Marketing</vt:lpstr>
      <vt:lpstr>Types of Digital Marketing</vt:lpstr>
      <vt:lpstr>Types of Digital Marketing</vt:lpstr>
      <vt:lpstr>Types of Digital Marketing</vt:lpstr>
      <vt:lpstr>Social Media Marketing</vt:lpstr>
      <vt:lpstr>Global Social Media Statistics</vt:lpstr>
      <vt:lpstr>Social Media Marketing</vt:lpstr>
      <vt:lpstr>Social Media Marketing</vt:lpstr>
      <vt:lpstr>Social Media Marketing</vt:lpstr>
      <vt:lpstr>Social Media Marketing</vt:lpstr>
      <vt:lpstr>Social Media Marketing</vt:lpstr>
      <vt:lpstr>Social Media Marketing</vt:lpstr>
      <vt:lpstr>Social Media Marketing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98</cp:revision>
  <dcterms:created xsi:type="dcterms:W3CDTF">2020-02-19T10:23:55Z</dcterms:created>
  <dcterms:modified xsi:type="dcterms:W3CDTF">2023-12-13T10:47:02Z</dcterms:modified>
</cp:coreProperties>
</file>