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6"/>
  </p:notesMasterIdLst>
  <p:sldIdLst>
    <p:sldId id="256" r:id="rId2"/>
    <p:sldId id="263" r:id="rId3"/>
    <p:sldId id="259" r:id="rId4"/>
    <p:sldId id="264" r:id="rId5"/>
    <p:sldId id="265" r:id="rId6"/>
    <p:sldId id="266" r:id="rId7"/>
    <p:sldId id="267" r:id="rId8"/>
    <p:sldId id="283" r:id="rId9"/>
    <p:sldId id="268" r:id="rId10"/>
    <p:sldId id="269" r:id="rId11"/>
    <p:sldId id="282" r:id="rId12"/>
    <p:sldId id="274" r:id="rId13"/>
    <p:sldId id="275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sana DaCunhaMatos (P151441)" initials="SD(" lastIdx="0" clrIdx="0">
    <p:extLst>
      <p:ext uri="{19B8F6BF-5375-455C-9EA6-DF929625EA0E}">
        <p15:presenceInfo xmlns:p15="http://schemas.microsoft.com/office/powerpoint/2012/main" userId="Susana DaCunhaMatos (P15144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9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040CA-66BE-4DAD-81C3-0596993A6ED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D0BE4-0541-42D9-8E12-B2B642439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D0BE4-0541-42D9-8E12-B2B6424397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875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793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18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30420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55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50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7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8376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214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1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002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5934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6000">
              <a:schemeClr val="accent1"/>
            </a:gs>
            <a:gs pos="97000">
              <a:schemeClr val="accent1">
                <a:lumMod val="45000"/>
                <a:lumOff val="5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89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F19CA652-7875-4B7C-A1C6-C374610A8CAC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894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4183626" y="259309"/>
            <a:ext cx="7654413" cy="5943599"/>
          </a:xfrm>
          <a:noFill/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Faculty of Education and Communities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 of Social Justice and Inclusion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Counselling Skill and Interdisciplinary Studies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Counselling Studies and Psychology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EMBEDDED COUNSELLING PRACTICES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M5X00962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Leader: Andrea </a:t>
            </a: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Williams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Component: </a:t>
            </a: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solidFill>
                  <a:srgbClr val="002060"/>
                </a:solidFill>
              </a:rPr>
              <a:t/>
            </a:r>
            <a:br>
              <a:rPr lang="en-GB" sz="1200" dirty="0">
                <a:solidFill>
                  <a:srgbClr val="002060"/>
                </a:solidFill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your own use of embedded counselling skills within the module; include implications and recommendations for the use of embedded counselling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practices within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Susana Matos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P151441</a:t>
            </a:r>
            <a:endParaRPr lang="en-GB" sz="12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wtsd-logo-bilingua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55" y="259309"/>
            <a:ext cx="4129548" cy="23511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2991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9148" y="159657"/>
            <a:ext cx="10810568" cy="1001486"/>
          </a:xfrm>
          <a:ln w="190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  <a:endParaRPr lang="en-GB" sz="3200" b="1" i="0" spc="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006" y="870857"/>
            <a:ext cx="11262852" cy="5707625"/>
          </a:xfrm>
        </p:spPr>
        <p:txBody>
          <a:bodyPr>
            <a:normAutofit fontScale="77500" lnSpcReduction="20000"/>
          </a:bodyPr>
          <a:lstStyle/>
          <a:p>
            <a:pPr indent="265113" algn="ctr"/>
            <a:endParaRPr lang="en-GB" sz="2400" b="1" i="0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	</a:t>
            </a:r>
          </a:p>
          <a:p>
            <a:r>
              <a:rPr lang="en-GB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sz="2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       	  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</a:t>
            </a:r>
            <a:r>
              <a:rPr lang="en-GB" sz="2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Embedded Counselling</a:t>
            </a:r>
          </a:p>
          <a:p>
            <a:pPr indent="265113" algn="ctr"/>
            <a:endParaRPr lang="en-GB" b="1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/>
            <a:r>
              <a:rPr lang="en-GB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indent="265113">
              <a:lnSpc>
                <a:spcPct val="170000"/>
              </a:lnSpc>
            </a:pPr>
            <a:r>
              <a:rPr lang="en-GB" b="1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Qualified counsellor;			              Teachers, Nurses, Social Workers;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Private and confidential;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Anywhere, any time; Micro-counselling;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Bound by BACP;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Bound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organisations’ guidelines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Client centred					Ethical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regarding confidentiality, 	</a:t>
            </a:r>
            <a:endParaRPr lang="en-GB" sz="23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contract;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duty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care,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boundaries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Informed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consent;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Roles;</a:t>
            </a:r>
            <a:endParaRPr lang="en-GB" sz="2300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Supervision;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Malpractice and incompetence;</a:t>
            </a: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 and Law;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raining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supervision,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self-care.</a:t>
            </a:r>
          </a:p>
          <a:p>
            <a:pPr indent="265113">
              <a:lnSpc>
                <a:spcPct val="170000"/>
              </a:lnSpc>
            </a:pPr>
            <a:r>
              <a:rPr lang="en-GB" sz="23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CPD</a:t>
            </a:r>
          </a:p>
          <a:p>
            <a:pPr indent="265113"/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(BACP,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2016; Hetherington, 2001; McLeod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2007; McLeod and McLeod, 2011; 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Malen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2015; Midwinter and Dickson, 2015)</a:t>
            </a: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594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173" y="479192"/>
            <a:ext cx="10429579" cy="83299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Positives of embedded counselling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7336" y="1378421"/>
            <a:ext cx="11290932" cy="4609861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or teachers know student/patient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(McLeod,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relationship is already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and so sharing </a:t>
            </a:r>
          </a:p>
          <a:p>
            <a:pPr>
              <a:lnSpc>
                <a:spcPct val="17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becomes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easier (McLeod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>
              <a:lnSpc>
                <a:spcPct val="170000"/>
              </a:lnSpc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their main role experience and 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deal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issues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bullying) (McLeod,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>
              <a:lnSpc>
                <a:spcPct val="170000"/>
              </a:lnSpc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build resilience (</a:t>
            </a:r>
            <a:r>
              <a:rPr lang="en-GB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Fabris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2009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5573" y="1868200"/>
            <a:ext cx="3763263" cy="36303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05572" y="5564744"/>
            <a:ext cx="37632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 – Sam </a:t>
            </a:r>
            <a:r>
              <a:rPr lang="en-GB" sz="12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Horrocks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(2012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387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35369"/>
            <a:ext cx="10252597" cy="5675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Transferable Counselling Skills</a:t>
            </a:r>
            <a:endParaRPr lang="en-GB" sz="3200" b="1" i="0" spc="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809" y="1207852"/>
            <a:ext cx="10601625" cy="496093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Roger’s core conditions (1961) : empathy, congruency and unconditional positive regard;</a:t>
            </a:r>
          </a:p>
          <a:p>
            <a:endParaRPr lang="en-GB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micro-skills model by Ivey 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al, </a:t>
            </a: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</a:t>
            </a: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Attending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eye contact,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an warm and interested tone,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tracking and body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language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Reflecting, Summarising, Active listening </a:t>
            </a:r>
          </a:p>
          <a:p>
            <a:pPr>
              <a:lnSpc>
                <a:spcPct val="16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2007).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958" y="3688320"/>
            <a:ext cx="3057320" cy="18949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79725" y="5523400"/>
            <a:ext cx="2961786" cy="525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ES" sz="1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2- Colegio </a:t>
            </a:r>
            <a:r>
              <a:rPr lang="es-ES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Oficial de Trabajo Social de </a:t>
            </a:r>
            <a:r>
              <a:rPr lang="es-ES" sz="1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Madrid (2013)</a:t>
            </a:r>
            <a:endParaRPr lang="en-GB"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00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331692"/>
            <a:ext cx="10370584" cy="596355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embedded counselling skills</a:t>
            </a:r>
            <a:endParaRPr lang="en-GB" sz="2800" b="1" i="0" spc="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065718"/>
            <a:ext cx="10370584" cy="5128605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en-GB" b="1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listening, empathy and respect </a:t>
            </a:r>
            <a:r>
              <a:rPr lang="en-GB" b="1" i="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patients </a:t>
            </a:r>
            <a:r>
              <a:rPr lang="en-GB" b="1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autonomy:</a:t>
            </a:r>
            <a:endParaRPr lang="en-GB" b="1" i="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building trust;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cooperation between the professional and the individual (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Gremigni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Casu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Sommaruga, 2016).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endParaRPr lang="en-GB" sz="2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 in different countries report the lack of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skills in the healthcare system:</a:t>
            </a: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training, lack of time, administrative tasks (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Fabris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2009; 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Dekersen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2017; Malan, et al, 2015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214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79617"/>
            <a:ext cx="10680300" cy="111321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approaches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592827"/>
            <a:ext cx="10341086" cy="3975460"/>
          </a:xfrm>
        </p:spPr>
        <p:txBody>
          <a:bodyPr>
            <a:normAutofit/>
          </a:bodyPr>
          <a:lstStyle/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DVD recording Case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scenario: female client wanted support with weigh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loss.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Approaches:</a:t>
            </a: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Motivational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interviewing</a:t>
            </a:r>
          </a:p>
          <a:p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Psychoeducation</a:t>
            </a: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Cognitive Behavioural Therapy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533" y="3140913"/>
            <a:ext cx="3690730" cy="245894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53533" y="5599862"/>
            <a:ext cx="3690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3 - Dreams Time (No date)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237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752" y="239450"/>
            <a:ext cx="10781731" cy="630915"/>
          </a:xfrm>
        </p:spPr>
        <p:txBody>
          <a:bodyPr>
            <a:normAutofit/>
          </a:bodyPr>
          <a:lstStyle/>
          <a:p>
            <a:pPr algn="ctr"/>
            <a:r>
              <a:rPr lang="en-GB" sz="32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Motivational Interviewing</a:t>
            </a:r>
            <a:endParaRPr lang="en-GB" sz="32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752" y="1307118"/>
            <a:ext cx="11000096" cy="5066386"/>
          </a:xfrm>
        </p:spPr>
        <p:txBody>
          <a:bodyPr>
            <a:normAutofit fontScale="85000" lnSpcReduction="20000"/>
          </a:bodyPr>
          <a:lstStyle/>
          <a:p>
            <a:endParaRPr lang="en-GB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strategies: </a:t>
            </a:r>
          </a:p>
          <a:p>
            <a:endParaRPr lang="en-GB" sz="19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empathy and power sharing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al, 2008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ermission to ask questions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al, 2008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focuses on the present (Hanson and 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Gutheil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2004).</a:t>
            </a: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00752" y="1064526"/>
            <a:ext cx="10781732" cy="1668405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vidence-based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time-limited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person-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technique. Designed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address ambivalence and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internal motivation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self-efficacy for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 and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2012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171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406315"/>
            <a:ext cx="10320615" cy="72645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Principles of MI</a:t>
            </a:r>
            <a:endParaRPr lang="en-GB" sz="28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4197" y="1473959"/>
            <a:ext cx="10525331" cy="448371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Miller and </a:t>
            </a:r>
            <a:r>
              <a:rPr lang="en-GB" b="1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(2002): </a:t>
            </a: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sking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open-ended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questions;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eflective listening;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affirmations to build self-efficacy;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Eliciting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(helps client moving out of their ambivalence);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ummarizing (shows the therapist is listening to the client and reinforce change talk).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6" t="44776" r="16368" b="8856"/>
          <a:stretch/>
        </p:blipFill>
        <p:spPr>
          <a:xfrm>
            <a:off x="7192369" y="1473959"/>
            <a:ext cx="3916909" cy="20744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92369" y="3548419"/>
            <a:ext cx="3916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4 - Animal Online Wallpaper (2018)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3424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070" y="310781"/>
            <a:ext cx="10402503" cy="630916"/>
          </a:xfrm>
        </p:spPr>
        <p:txBody>
          <a:bodyPr>
            <a:no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Motivational Interviewing Efficacy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5138" y="1361709"/>
            <a:ext cx="10020364" cy="4766135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method for changing unhealthy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 and 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2012)</a:t>
            </a: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approach to weight loss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Hardcastle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2013; 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Burke, 2009);</a:t>
            </a: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Individual’s motivation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fundamental for change to happen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Petroliene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2016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851" y="3689822"/>
            <a:ext cx="2928937" cy="21321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70850" y="5821940"/>
            <a:ext cx="29289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Nelson (2017)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954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1697" y="256190"/>
            <a:ext cx="10713274" cy="821983"/>
          </a:xfrm>
        </p:spPr>
        <p:txBody>
          <a:bodyPr>
            <a:normAutofit/>
          </a:bodyPr>
          <a:lstStyle/>
          <a:p>
            <a:pPr algn="ctr"/>
            <a:r>
              <a:rPr lang="en-GB" sz="3200" b="1" i="0" spc="300" dirty="0">
                <a:latin typeface="Arial" panose="020B0604020202020204" pitchFamily="34" charset="0"/>
                <a:cs typeface="Arial" panose="020B0604020202020204" pitchFamily="34" charset="0"/>
              </a:rPr>
              <a:t>Motivational Interviewing </a:t>
            </a:r>
            <a:r>
              <a:rPr lang="en-GB" sz="32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inEfficacy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094" y="1364775"/>
            <a:ext cx="10456877" cy="5079567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not be effective for all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(Barnes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Ivejaz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2015);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2008)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adaptation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(race, ethnicity and socio-economic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status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children and or individuals that are cognitively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impaired 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the type of eating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disorder 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ffective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group treatment due to therapeutic presence and client centred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Burke, 2009);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CBT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alterntive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Burke, 2009);</a:t>
            </a:r>
          </a:p>
          <a:p>
            <a:endParaRPr lang="en-GB" sz="1800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spc="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069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60907"/>
            <a:ext cx="10047660" cy="862926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improve MI’s efficacy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201003"/>
            <a:ext cx="10047660" cy="5036024"/>
          </a:xfrm>
        </p:spPr>
        <p:txBody>
          <a:bodyPr>
            <a:normAutofit fontScale="62500" lnSpcReduction="2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endParaRPr lang="en-GB" sz="26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6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Interventions tailored to individual’s needs  (values and other motivational constructs);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Efficacy depend on the issues and the comparison to  other approaches: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Qualification of the individual delivering it;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How many sessions are offered;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How it is delivered (face to face, online, phone).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(Christie and Channon, 2013)</a:t>
            </a:r>
          </a:p>
          <a:p>
            <a:endParaRPr lang="en-GB" sz="2900" dirty="0"/>
          </a:p>
          <a:p>
            <a:r>
              <a:rPr lang="en-GB" sz="2900" dirty="0" smtClean="0"/>
              <a:t>	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290930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7844" y="1006816"/>
            <a:ext cx="10252377" cy="56267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Development Reflection</a:t>
            </a:r>
            <a:endParaRPr lang="en-GB" sz="28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34322" y="2114974"/>
            <a:ext cx="9774705" cy="4743026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Scenario – used Motivational Interviewing as a technique to motivate and empower the client; it worked as the client was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motivated.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Volunteering – used Rogers’ core conditions, which were sufficient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enough to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perhaps,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a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“therapeutic”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301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3379" y="256189"/>
            <a:ext cx="10170490" cy="617268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Implications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9038" y="1201003"/>
            <a:ext cx="10170491" cy="4647492"/>
          </a:xfrm>
        </p:spPr>
        <p:txBody>
          <a:bodyPr/>
          <a:lstStyle/>
          <a:p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</a:p>
          <a:p>
            <a:endParaRPr lang="en-GB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sometimes is a barrier to effective communication;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feelings and emotions;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 and reflecting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improve: </a:t>
            </a:r>
          </a:p>
          <a:p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ake time to think before talking;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present (daily conversations)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993" y="2533328"/>
            <a:ext cx="3880876" cy="302131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82993" y="5800299"/>
            <a:ext cx="3880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 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12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Cadgile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39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501850"/>
            <a:ext cx="9665523" cy="61726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and Implications 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632" y="1282890"/>
            <a:ext cx="9665523" cy="4716217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counselling skills is fundamental to build relationships and trust in health and social care sector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Perhaps, counselling skills should be taught from early age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ethical issues that may arise when counselling is not a person’s professional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role;</a:t>
            </a:r>
          </a:p>
          <a:p>
            <a:pPr>
              <a:lnSpc>
                <a:spcPct val="160000"/>
              </a:lnSpc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professional frameworks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appropriately;</a:t>
            </a:r>
          </a:p>
          <a:p>
            <a:pPr>
              <a:lnSpc>
                <a:spcPct val="160000"/>
              </a:lnSpc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Supervision, Self-care and CPD.</a:t>
            </a: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9043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10973</TotalTime>
  <Words>717</Words>
  <Application>Microsoft Office PowerPoint</Application>
  <PresentationFormat>Widescreen</PresentationFormat>
  <Paragraphs>197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Schoolbook</vt:lpstr>
      <vt:lpstr>Corbel</vt:lpstr>
      <vt:lpstr>Wingdings</vt:lpstr>
      <vt:lpstr>Headlines</vt:lpstr>
      <vt:lpstr>Faculty of Education and Communities The School of Social Justice and Inclusion BA Counselling Skill and Interdisciplinary Studies BA Counselling Studies and Psychology  Level 5  EMBEDDED COUNSELLING PRACTICES M5X00962  Module Leader: Andrea Williams  Assessment Component: Three   Reflect on your own use of embedded counselling skills within the module; include implications and recommendations for the use of embedded counselling practices within the health and social care sector   Susana Matos P151441</vt:lpstr>
      <vt:lpstr> Counselling</vt:lpstr>
      <vt:lpstr>Positives of embedded counselling</vt:lpstr>
      <vt:lpstr>Transferable Counselling Skills</vt:lpstr>
      <vt:lpstr>The use of embedded counselling skills</vt:lpstr>
      <vt:lpstr>counselling approaches</vt:lpstr>
      <vt:lpstr>Motivational Interviewing</vt:lpstr>
      <vt:lpstr>Principles of MI</vt:lpstr>
      <vt:lpstr>Motivational Interviewing Efficacy</vt:lpstr>
      <vt:lpstr>Motivational Interviewing inEfficacy</vt:lpstr>
      <vt:lpstr>How to improve MI’s efficacy</vt:lpstr>
      <vt:lpstr>Personal Development Reflection</vt:lpstr>
      <vt:lpstr>Personal Development Implications</vt:lpstr>
      <vt:lpstr>Recommendations and Implications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Susana DaCunhaMatos (P151441)</dc:creator>
  <cp:lastModifiedBy>Susana DaCunhaMatos (P151441)</cp:lastModifiedBy>
  <cp:revision>154</cp:revision>
  <dcterms:created xsi:type="dcterms:W3CDTF">2018-05-03T19:48:01Z</dcterms:created>
  <dcterms:modified xsi:type="dcterms:W3CDTF">2018-05-15T14:07:09Z</dcterms:modified>
</cp:coreProperties>
</file>