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76" r:id="rId1"/>
  </p:sldMasterIdLst>
  <p:notesMasterIdLst>
    <p:notesMasterId r:id="rId20"/>
  </p:notesMasterIdLst>
  <p:sldIdLst>
    <p:sldId id="256" r:id="rId2"/>
    <p:sldId id="259" r:id="rId3"/>
    <p:sldId id="313" r:id="rId4"/>
    <p:sldId id="323" r:id="rId5"/>
    <p:sldId id="367" r:id="rId6"/>
    <p:sldId id="368" r:id="rId7"/>
    <p:sldId id="407" r:id="rId8"/>
    <p:sldId id="408" r:id="rId9"/>
    <p:sldId id="347" r:id="rId10"/>
    <p:sldId id="358" r:id="rId11"/>
    <p:sldId id="350" r:id="rId12"/>
    <p:sldId id="363" r:id="rId13"/>
    <p:sldId id="359" r:id="rId14"/>
    <p:sldId id="365" r:id="rId15"/>
    <p:sldId id="342" r:id="rId16"/>
    <p:sldId id="332" r:id="rId17"/>
    <p:sldId id="334" r:id="rId18"/>
    <p:sldId id="29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94746" autoAdjust="0"/>
  </p:normalViewPr>
  <p:slideViewPr>
    <p:cSldViewPr snapToGrid="0" snapToObjects="1">
      <p:cViewPr varScale="1">
        <p:scale>
          <a:sx n="96" d="100"/>
          <a:sy n="96" d="100"/>
        </p:scale>
        <p:origin x="1544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8BDE54-F99D-1146-A8EE-96B556CD00B5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A0D0D2-F1D0-F448-A4B3-55F70209CE09}">
      <dgm:prSet phldrT="[Text]"/>
      <dgm:spPr/>
      <dgm:t>
        <a:bodyPr/>
        <a:lstStyle/>
        <a:p>
          <a:r>
            <a:rPr lang="en-US" dirty="0" err="1"/>
            <a:t>Sut</a:t>
          </a:r>
          <a:r>
            <a:rPr lang="en-US" dirty="0"/>
            <a:t> </a:t>
          </a:r>
          <a:r>
            <a:rPr lang="en-US" dirty="0" err="1"/>
            <a:t>mae</a:t>
          </a:r>
          <a:r>
            <a:rPr lang="en-US" dirty="0"/>
            <a:t> </a:t>
          </a:r>
          <a:r>
            <a:rPr lang="en-US" dirty="0" err="1"/>
            <a:t>gwella</a:t>
          </a:r>
          <a:r>
            <a:rPr lang="en-US" dirty="0"/>
            <a:t> </a:t>
          </a:r>
          <a:r>
            <a:rPr lang="en-US" dirty="0" err="1"/>
            <a:t>tir</a:t>
          </a:r>
          <a:r>
            <a:rPr lang="en-US" dirty="0"/>
            <a:t> yr </a:t>
          </a:r>
          <a:r>
            <a:rPr lang="en-US" dirty="0" err="1"/>
            <a:t>ysgol</a:t>
          </a:r>
          <a:r>
            <a:rPr lang="en-US" dirty="0"/>
            <a:t>?</a:t>
          </a:r>
        </a:p>
      </dgm:t>
    </dgm:pt>
    <dgm:pt modelId="{964917E2-0510-C24B-8E9F-22B356F20787}" type="parTrans" cxnId="{BD1DA06C-A781-F340-9947-3583CD11772D}">
      <dgm:prSet/>
      <dgm:spPr/>
      <dgm:t>
        <a:bodyPr/>
        <a:lstStyle/>
        <a:p>
          <a:endParaRPr lang="en-US"/>
        </a:p>
      </dgm:t>
    </dgm:pt>
    <dgm:pt modelId="{EEF2CADC-C2C5-8D4B-ADF1-C24825A22EBB}" type="sibTrans" cxnId="{BD1DA06C-A781-F340-9947-3583CD11772D}">
      <dgm:prSet/>
      <dgm:spPr/>
      <dgm:t>
        <a:bodyPr/>
        <a:lstStyle/>
        <a:p>
          <a:endParaRPr lang="en-US"/>
        </a:p>
      </dgm:t>
    </dgm:pt>
    <dgm:pt modelId="{3431F393-BC64-BF42-A25D-CC5B893D9A90}">
      <dgm:prSet phldrT="[Text]"/>
      <dgm:spPr/>
      <dgm:t>
        <a:bodyPr/>
        <a:lstStyle/>
        <a:p>
          <a:r>
            <a:rPr lang="en-US" dirty="0" err="1"/>
            <a:t>e.e</a:t>
          </a:r>
          <a:r>
            <a:rPr lang="en-US" dirty="0"/>
            <a:t>. </a:t>
          </a:r>
          <a:r>
            <a:rPr lang="en-US" dirty="0" err="1"/>
            <a:t>cynlluniau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gyfer</a:t>
          </a:r>
          <a:r>
            <a:rPr lang="en-US" dirty="0"/>
            <a:t> </a:t>
          </a:r>
          <a:r>
            <a:rPr lang="en-US" dirty="0" err="1"/>
            <a:t>iard</a:t>
          </a:r>
          <a:r>
            <a:rPr lang="en-US" dirty="0"/>
            <a:t> yr </a:t>
          </a:r>
          <a:r>
            <a:rPr lang="en-US" dirty="0" err="1"/>
            <a:t>ysgol</a:t>
          </a:r>
          <a:endParaRPr lang="en-US" dirty="0"/>
        </a:p>
      </dgm:t>
    </dgm:pt>
    <dgm:pt modelId="{5BB3F601-ACEC-804B-AA4D-F9DE05E53A5B}" type="parTrans" cxnId="{9BE489BB-EFCF-1346-8266-4F3EC9D23E6F}">
      <dgm:prSet/>
      <dgm:spPr/>
      <dgm:t>
        <a:bodyPr/>
        <a:lstStyle/>
        <a:p>
          <a:endParaRPr lang="en-US"/>
        </a:p>
      </dgm:t>
    </dgm:pt>
    <dgm:pt modelId="{95483EC6-E71D-904D-8AD8-CB5F0749F166}" type="sibTrans" cxnId="{9BE489BB-EFCF-1346-8266-4F3EC9D23E6F}">
      <dgm:prSet/>
      <dgm:spPr/>
      <dgm:t>
        <a:bodyPr/>
        <a:lstStyle/>
        <a:p>
          <a:endParaRPr lang="en-US"/>
        </a:p>
      </dgm:t>
    </dgm:pt>
    <dgm:pt modelId="{5801DAB9-4575-3940-941A-977917B03CB2}">
      <dgm:prSet phldrT="[Text]"/>
      <dgm:spPr/>
      <dgm:t>
        <a:bodyPr/>
        <a:lstStyle/>
        <a:p>
          <a:r>
            <a:rPr lang="en-US" dirty="0" err="1"/>
            <a:t>Sut</a:t>
          </a:r>
          <a:r>
            <a:rPr lang="en-US" dirty="0"/>
            <a:t> </a:t>
          </a:r>
          <a:r>
            <a:rPr lang="en-US" dirty="0" err="1"/>
            <a:t>mae’r</a:t>
          </a:r>
          <a:r>
            <a:rPr lang="en-US" dirty="0"/>
            <a:t> </a:t>
          </a:r>
          <a:r>
            <a:rPr lang="en-US" dirty="0" err="1"/>
            <a:t>ardal</a:t>
          </a:r>
          <a:r>
            <a:rPr lang="en-US" dirty="0"/>
            <a:t> </a:t>
          </a:r>
          <a:r>
            <a:rPr lang="en-US" dirty="0" err="1"/>
            <a:t>leol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newid</a:t>
          </a:r>
          <a:r>
            <a:rPr lang="en-US" dirty="0"/>
            <a:t>?</a:t>
          </a:r>
        </a:p>
      </dgm:t>
    </dgm:pt>
    <dgm:pt modelId="{1079FAFF-CC37-D24B-B1BF-8FE81D3FACAD}" type="parTrans" cxnId="{46462214-47C0-FE4A-B032-D4507C465E22}">
      <dgm:prSet/>
      <dgm:spPr/>
      <dgm:t>
        <a:bodyPr/>
        <a:lstStyle/>
        <a:p>
          <a:endParaRPr lang="en-US"/>
        </a:p>
      </dgm:t>
    </dgm:pt>
    <dgm:pt modelId="{181CC383-6201-904D-A0F5-C0376D9710E4}" type="sibTrans" cxnId="{46462214-47C0-FE4A-B032-D4507C465E22}">
      <dgm:prSet/>
      <dgm:spPr/>
      <dgm:t>
        <a:bodyPr/>
        <a:lstStyle/>
        <a:p>
          <a:endParaRPr lang="en-US"/>
        </a:p>
      </dgm:t>
    </dgm:pt>
    <dgm:pt modelId="{A8C6630F-9C3D-7C47-B0CD-525E08D416B8}">
      <dgm:prSet phldrT="[Text]"/>
      <dgm:spPr/>
      <dgm:t>
        <a:bodyPr/>
        <a:lstStyle/>
        <a:p>
          <a:r>
            <a:rPr lang="en-US" dirty="0" err="1"/>
            <a:t>e.e</a:t>
          </a:r>
          <a:r>
            <a:rPr lang="en-US" dirty="0"/>
            <a:t>. </a:t>
          </a:r>
          <a:r>
            <a:rPr lang="en-US" dirty="0" err="1"/>
            <a:t>cynnal</a:t>
          </a:r>
          <a:r>
            <a:rPr lang="en-US" dirty="0"/>
            <a:t> </a:t>
          </a:r>
          <a:r>
            <a:rPr lang="en-US" dirty="0" err="1"/>
            <a:t>arolwg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ansawdd</a:t>
          </a:r>
          <a:r>
            <a:rPr lang="en-US" dirty="0"/>
            <a:t> yr </a:t>
          </a:r>
          <a:r>
            <a:rPr lang="en-US" dirty="0" err="1"/>
            <a:t>amgylchedd</a:t>
          </a:r>
          <a:r>
            <a:rPr lang="en-US" dirty="0"/>
            <a:t> </a:t>
          </a:r>
        </a:p>
      </dgm:t>
    </dgm:pt>
    <dgm:pt modelId="{E6780AD3-36F4-D847-B91A-51D9885697FF}" type="parTrans" cxnId="{7BA2B244-9C1A-024D-B3C3-D4F7BF44A611}">
      <dgm:prSet/>
      <dgm:spPr/>
      <dgm:t>
        <a:bodyPr/>
        <a:lstStyle/>
        <a:p>
          <a:endParaRPr lang="en-US"/>
        </a:p>
      </dgm:t>
    </dgm:pt>
    <dgm:pt modelId="{B348A6B5-5FD0-EB40-A939-289BC8D98A87}" type="sibTrans" cxnId="{7BA2B244-9C1A-024D-B3C3-D4F7BF44A611}">
      <dgm:prSet/>
      <dgm:spPr/>
      <dgm:t>
        <a:bodyPr/>
        <a:lstStyle/>
        <a:p>
          <a:endParaRPr lang="en-US"/>
        </a:p>
      </dgm:t>
    </dgm:pt>
    <dgm:pt modelId="{D8449AF3-F5DB-C64E-B884-B580889A1775}" type="pres">
      <dgm:prSet presAssocID="{258BDE54-F99D-1146-A8EE-96B556CD00B5}" presName="linear" presStyleCnt="0">
        <dgm:presLayoutVars>
          <dgm:animLvl val="lvl"/>
          <dgm:resizeHandles val="exact"/>
        </dgm:presLayoutVars>
      </dgm:prSet>
      <dgm:spPr/>
    </dgm:pt>
    <dgm:pt modelId="{10BF71F8-F7D7-CF49-B459-1272F71CE8BF}" type="pres">
      <dgm:prSet presAssocID="{E5A0D0D2-F1D0-F448-A4B3-55F70209CE0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F8AD749-5ABB-B143-95CB-711DF0B93E2D}" type="pres">
      <dgm:prSet presAssocID="{E5A0D0D2-F1D0-F448-A4B3-55F70209CE09}" presName="childText" presStyleLbl="revTx" presStyleIdx="0" presStyleCnt="2">
        <dgm:presLayoutVars>
          <dgm:bulletEnabled val="1"/>
        </dgm:presLayoutVars>
      </dgm:prSet>
      <dgm:spPr/>
    </dgm:pt>
    <dgm:pt modelId="{11FE1241-F5B9-0249-B6F2-FE874F995995}" type="pres">
      <dgm:prSet presAssocID="{5801DAB9-4575-3940-941A-977917B03CB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1782ECA-740C-C943-8A59-27D120A6F142}" type="pres">
      <dgm:prSet presAssocID="{5801DAB9-4575-3940-941A-977917B03CB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462214-47C0-FE4A-B032-D4507C465E22}" srcId="{258BDE54-F99D-1146-A8EE-96B556CD00B5}" destId="{5801DAB9-4575-3940-941A-977917B03CB2}" srcOrd="1" destOrd="0" parTransId="{1079FAFF-CC37-D24B-B1BF-8FE81D3FACAD}" sibTransId="{181CC383-6201-904D-A0F5-C0376D9710E4}"/>
    <dgm:cxn modelId="{195BC632-7309-4A15-AE51-8ABD1AAF31AA}" type="presOf" srcId="{5801DAB9-4575-3940-941A-977917B03CB2}" destId="{11FE1241-F5B9-0249-B6F2-FE874F995995}" srcOrd="0" destOrd="0" presId="urn:microsoft.com/office/officeart/2005/8/layout/vList2"/>
    <dgm:cxn modelId="{7BA2B244-9C1A-024D-B3C3-D4F7BF44A611}" srcId="{5801DAB9-4575-3940-941A-977917B03CB2}" destId="{A8C6630F-9C3D-7C47-B0CD-525E08D416B8}" srcOrd="0" destOrd="0" parTransId="{E6780AD3-36F4-D847-B91A-51D9885697FF}" sibTransId="{B348A6B5-5FD0-EB40-A939-289BC8D98A87}"/>
    <dgm:cxn modelId="{7BFA5C66-0585-4732-9F90-AB49958751B8}" type="presOf" srcId="{258BDE54-F99D-1146-A8EE-96B556CD00B5}" destId="{D8449AF3-F5DB-C64E-B884-B580889A1775}" srcOrd="0" destOrd="0" presId="urn:microsoft.com/office/officeart/2005/8/layout/vList2"/>
    <dgm:cxn modelId="{BD1DA06C-A781-F340-9947-3583CD11772D}" srcId="{258BDE54-F99D-1146-A8EE-96B556CD00B5}" destId="{E5A0D0D2-F1D0-F448-A4B3-55F70209CE09}" srcOrd="0" destOrd="0" parTransId="{964917E2-0510-C24B-8E9F-22B356F20787}" sibTransId="{EEF2CADC-C2C5-8D4B-ADF1-C24825A22EBB}"/>
    <dgm:cxn modelId="{EEDF846F-C0D9-45AD-AC97-C99138634C3C}" type="presOf" srcId="{E5A0D0D2-F1D0-F448-A4B3-55F70209CE09}" destId="{10BF71F8-F7D7-CF49-B459-1272F71CE8BF}" srcOrd="0" destOrd="0" presId="urn:microsoft.com/office/officeart/2005/8/layout/vList2"/>
    <dgm:cxn modelId="{2057C5A6-3CF1-4BA1-B623-6B3BAB27CF8B}" type="presOf" srcId="{3431F393-BC64-BF42-A25D-CC5B893D9A90}" destId="{1F8AD749-5ABB-B143-95CB-711DF0B93E2D}" srcOrd="0" destOrd="0" presId="urn:microsoft.com/office/officeart/2005/8/layout/vList2"/>
    <dgm:cxn modelId="{9BE489BB-EFCF-1346-8266-4F3EC9D23E6F}" srcId="{E5A0D0D2-F1D0-F448-A4B3-55F70209CE09}" destId="{3431F393-BC64-BF42-A25D-CC5B893D9A90}" srcOrd="0" destOrd="0" parTransId="{5BB3F601-ACEC-804B-AA4D-F9DE05E53A5B}" sibTransId="{95483EC6-E71D-904D-8AD8-CB5F0749F166}"/>
    <dgm:cxn modelId="{E5036BD3-2616-43CF-A446-5C686A9242BE}" type="presOf" srcId="{A8C6630F-9C3D-7C47-B0CD-525E08D416B8}" destId="{F1782ECA-740C-C943-8A59-27D120A6F142}" srcOrd="0" destOrd="0" presId="urn:microsoft.com/office/officeart/2005/8/layout/vList2"/>
    <dgm:cxn modelId="{6FA32C16-F18C-432E-B2DD-31F6C89C3BD7}" type="presParOf" srcId="{D8449AF3-F5DB-C64E-B884-B580889A1775}" destId="{10BF71F8-F7D7-CF49-B459-1272F71CE8BF}" srcOrd="0" destOrd="0" presId="urn:microsoft.com/office/officeart/2005/8/layout/vList2"/>
    <dgm:cxn modelId="{9727B7A5-2BD9-4ACC-B8F3-FB41B96FE290}" type="presParOf" srcId="{D8449AF3-F5DB-C64E-B884-B580889A1775}" destId="{1F8AD749-5ABB-B143-95CB-711DF0B93E2D}" srcOrd="1" destOrd="0" presId="urn:microsoft.com/office/officeart/2005/8/layout/vList2"/>
    <dgm:cxn modelId="{AA2D5EF8-06E9-46AB-B0A6-42EB792EAF30}" type="presParOf" srcId="{D8449AF3-F5DB-C64E-B884-B580889A1775}" destId="{11FE1241-F5B9-0249-B6F2-FE874F995995}" srcOrd="2" destOrd="0" presId="urn:microsoft.com/office/officeart/2005/8/layout/vList2"/>
    <dgm:cxn modelId="{906E62BD-9C98-463A-9830-D453D49EF54A}" type="presParOf" srcId="{D8449AF3-F5DB-C64E-B884-B580889A1775}" destId="{F1782ECA-740C-C943-8A59-27D120A6F14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F71F8-F7D7-CF49-B459-1272F71CE8BF}">
      <dsp:nvSpPr>
        <dsp:cNvPr id="0" name=""/>
        <dsp:cNvSpPr/>
      </dsp:nvSpPr>
      <dsp:spPr>
        <a:xfrm>
          <a:off x="0" y="86095"/>
          <a:ext cx="8229600" cy="11752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 err="1"/>
            <a:t>Sut</a:t>
          </a:r>
          <a:r>
            <a:rPr lang="en-US" sz="4900" kern="1200" dirty="0"/>
            <a:t> </a:t>
          </a:r>
          <a:r>
            <a:rPr lang="en-US" sz="4900" kern="1200" dirty="0" err="1"/>
            <a:t>mae</a:t>
          </a:r>
          <a:r>
            <a:rPr lang="en-US" sz="4900" kern="1200" dirty="0"/>
            <a:t> </a:t>
          </a:r>
          <a:r>
            <a:rPr lang="en-US" sz="4900" kern="1200" dirty="0" err="1"/>
            <a:t>gwella</a:t>
          </a:r>
          <a:r>
            <a:rPr lang="en-US" sz="4900" kern="1200" dirty="0"/>
            <a:t> </a:t>
          </a:r>
          <a:r>
            <a:rPr lang="en-US" sz="4900" kern="1200" dirty="0" err="1"/>
            <a:t>tir</a:t>
          </a:r>
          <a:r>
            <a:rPr lang="en-US" sz="4900" kern="1200" dirty="0"/>
            <a:t> yr </a:t>
          </a:r>
          <a:r>
            <a:rPr lang="en-US" sz="4900" kern="1200" dirty="0" err="1"/>
            <a:t>ysgol</a:t>
          </a:r>
          <a:r>
            <a:rPr lang="en-US" sz="4900" kern="1200" dirty="0"/>
            <a:t>?</a:t>
          </a:r>
        </a:p>
      </dsp:txBody>
      <dsp:txXfrm>
        <a:off x="57372" y="143467"/>
        <a:ext cx="8114856" cy="1060520"/>
      </dsp:txXfrm>
    </dsp:sp>
    <dsp:sp modelId="{1F8AD749-5ABB-B143-95CB-711DF0B93E2D}">
      <dsp:nvSpPr>
        <dsp:cNvPr id="0" name=""/>
        <dsp:cNvSpPr/>
      </dsp:nvSpPr>
      <dsp:spPr>
        <a:xfrm>
          <a:off x="0" y="1261360"/>
          <a:ext cx="8229600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800" kern="1200" dirty="0" err="1"/>
            <a:t>e.e</a:t>
          </a:r>
          <a:r>
            <a:rPr lang="en-US" sz="3800" kern="1200" dirty="0"/>
            <a:t>. </a:t>
          </a:r>
          <a:r>
            <a:rPr lang="en-US" sz="3800" kern="1200" dirty="0" err="1"/>
            <a:t>cynlluniau</a:t>
          </a:r>
          <a:r>
            <a:rPr lang="en-US" sz="3800" kern="1200" dirty="0"/>
            <a:t> </a:t>
          </a:r>
          <a:r>
            <a:rPr lang="en-US" sz="3800" kern="1200" dirty="0" err="1"/>
            <a:t>ar</a:t>
          </a:r>
          <a:r>
            <a:rPr lang="en-US" sz="3800" kern="1200" dirty="0"/>
            <a:t> </a:t>
          </a:r>
          <a:r>
            <a:rPr lang="en-US" sz="3800" kern="1200" dirty="0" err="1"/>
            <a:t>gyfer</a:t>
          </a:r>
          <a:r>
            <a:rPr lang="en-US" sz="3800" kern="1200" dirty="0"/>
            <a:t> </a:t>
          </a:r>
          <a:r>
            <a:rPr lang="en-US" sz="3800" kern="1200" dirty="0" err="1"/>
            <a:t>iard</a:t>
          </a:r>
          <a:r>
            <a:rPr lang="en-US" sz="3800" kern="1200" dirty="0"/>
            <a:t> yr </a:t>
          </a:r>
          <a:r>
            <a:rPr lang="en-US" sz="3800" kern="1200" dirty="0" err="1"/>
            <a:t>ysgol</a:t>
          </a:r>
          <a:endParaRPr lang="en-US" sz="3800" kern="1200" dirty="0"/>
        </a:p>
      </dsp:txBody>
      <dsp:txXfrm>
        <a:off x="0" y="1261360"/>
        <a:ext cx="8229600" cy="811440"/>
      </dsp:txXfrm>
    </dsp:sp>
    <dsp:sp modelId="{11FE1241-F5B9-0249-B6F2-FE874F995995}">
      <dsp:nvSpPr>
        <dsp:cNvPr id="0" name=""/>
        <dsp:cNvSpPr/>
      </dsp:nvSpPr>
      <dsp:spPr>
        <a:xfrm>
          <a:off x="0" y="2072800"/>
          <a:ext cx="8229600" cy="11752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 err="1"/>
            <a:t>Sut</a:t>
          </a:r>
          <a:r>
            <a:rPr lang="en-US" sz="4900" kern="1200" dirty="0"/>
            <a:t> </a:t>
          </a:r>
          <a:r>
            <a:rPr lang="en-US" sz="4900" kern="1200" dirty="0" err="1"/>
            <a:t>mae’r</a:t>
          </a:r>
          <a:r>
            <a:rPr lang="en-US" sz="4900" kern="1200" dirty="0"/>
            <a:t> </a:t>
          </a:r>
          <a:r>
            <a:rPr lang="en-US" sz="4900" kern="1200" dirty="0" err="1"/>
            <a:t>ardal</a:t>
          </a:r>
          <a:r>
            <a:rPr lang="en-US" sz="4900" kern="1200" dirty="0"/>
            <a:t> </a:t>
          </a:r>
          <a:r>
            <a:rPr lang="en-US" sz="4900" kern="1200" dirty="0" err="1"/>
            <a:t>leol</a:t>
          </a:r>
          <a:r>
            <a:rPr lang="en-US" sz="4900" kern="1200" dirty="0"/>
            <a:t> </a:t>
          </a:r>
          <a:r>
            <a:rPr lang="en-US" sz="4900" kern="1200" dirty="0" err="1"/>
            <a:t>yn</a:t>
          </a:r>
          <a:r>
            <a:rPr lang="en-US" sz="4900" kern="1200" dirty="0"/>
            <a:t> </a:t>
          </a:r>
          <a:r>
            <a:rPr lang="en-US" sz="4900" kern="1200" dirty="0" err="1"/>
            <a:t>newid</a:t>
          </a:r>
          <a:r>
            <a:rPr lang="en-US" sz="4900" kern="1200" dirty="0"/>
            <a:t>?</a:t>
          </a:r>
        </a:p>
      </dsp:txBody>
      <dsp:txXfrm>
        <a:off x="57372" y="2130172"/>
        <a:ext cx="8114856" cy="1060520"/>
      </dsp:txXfrm>
    </dsp:sp>
    <dsp:sp modelId="{F1782ECA-740C-C943-8A59-27D120A6F142}">
      <dsp:nvSpPr>
        <dsp:cNvPr id="0" name=""/>
        <dsp:cNvSpPr/>
      </dsp:nvSpPr>
      <dsp:spPr>
        <a:xfrm>
          <a:off x="0" y="3248065"/>
          <a:ext cx="8229600" cy="1191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800" kern="1200" dirty="0" err="1"/>
            <a:t>e.e</a:t>
          </a:r>
          <a:r>
            <a:rPr lang="en-US" sz="3800" kern="1200" dirty="0"/>
            <a:t>. </a:t>
          </a:r>
          <a:r>
            <a:rPr lang="en-US" sz="3800" kern="1200" dirty="0" err="1"/>
            <a:t>cynnal</a:t>
          </a:r>
          <a:r>
            <a:rPr lang="en-US" sz="3800" kern="1200" dirty="0"/>
            <a:t> </a:t>
          </a:r>
          <a:r>
            <a:rPr lang="en-US" sz="3800" kern="1200" dirty="0" err="1"/>
            <a:t>arolwg</a:t>
          </a:r>
          <a:r>
            <a:rPr lang="en-US" sz="3800" kern="1200" dirty="0"/>
            <a:t> </a:t>
          </a:r>
          <a:r>
            <a:rPr lang="en-US" sz="3800" kern="1200" dirty="0" err="1"/>
            <a:t>i</a:t>
          </a:r>
          <a:r>
            <a:rPr lang="en-US" sz="3800" kern="1200" dirty="0"/>
            <a:t> </a:t>
          </a:r>
          <a:r>
            <a:rPr lang="en-US" sz="3800" kern="1200" dirty="0" err="1"/>
            <a:t>ansawdd</a:t>
          </a:r>
          <a:r>
            <a:rPr lang="en-US" sz="3800" kern="1200" dirty="0"/>
            <a:t> yr </a:t>
          </a:r>
          <a:r>
            <a:rPr lang="en-US" sz="3800" kern="1200" dirty="0" err="1"/>
            <a:t>amgylchedd</a:t>
          </a:r>
          <a:r>
            <a:rPr lang="en-US" sz="3800" kern="1200" dirty="0"/>
            <a:t> </a:t>
          </a:r>
        </a:p>
      </dsp:txBody>
      <dsp:txXfrm>
        <a:off x="0" y="3248065"/>
        <a:ext cx="8229600" cy="1191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36C04-0AB8-6145-AFE7-A268EB3559AA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80DE0-3A94-604B-9CE4-4EC010444E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852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8916" name="Footer Placeholder 3"/>
          <p:cNvSpPr>
            <a:spLocks noGrp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>
                <a:ea typeface="ＭＳ Ｐゴシック" charset="-128"/>
                <a:cs typeface="ＭＳ Ｐゴシック" charset="-128"/>
              </a:rPr>
              <a:t>S.V.Hughes 2012</a:t>
            </a:r>
          </a:p>
        </p:txBody>
      </p:sp>
      <p:sp>
        <p:nvSpPr>
          <p:cNvPr id="3891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B5DD71-9BF0-3649-AC21-61B1404D4D48}" type="slidenum">
              <a:rPr lang="en-GB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100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7" r:id="rId1"/>
    <p:sldLayoutId id="2147484378" r:id="rId2"/>
    <p:sldLayoutId id="2147484379" r:id="rId3"/>
    <p:sldLayoutId id="2147484380" r:id="rId4"/>
    <p:sldLayoutId id="2147484381" r:id="rId5"/>
    <p:sldLayoutId id="2147484382" r:id="rId6"/>
    <p:sldLayoutId id="2147484383" r:id="rId7"/>
    <p:sldLayoutId id="2147484384" r:id="rId8"/>
    <p:sldLayoutId id="2147484385" r:id="rId9"/>
    <p:sldLayoutId id="2147484386" r:id="rId10"/>
    <p:sldLayoutId id="214748438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wales.gov.uk/cms/.../vtc/.../esdgc_developing_skills.pp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rcOdLYBIw0" TargetMode="External"/><Relationship Id="rId2" Type="http://schemas.openxmlformats.org/officeDocument/2006/relationships/hyperlink" Target="http://www.iftheworldwereavillage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F1Q9ml0PLG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7810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/>
              <a:t>ADCDF a DAEARYDDIAETH 1 </a:t>
            </a:r>
            <a:br>
              <a:rPr lang="en-US" dirty="0"/>
            </a:br>
            <a:r>
              <a:rPr lang="en-US" dirty="0"/>
              <a:t>ECAD4006C</a:t>
            </a:r>
            <a:br>
              <a:rPr lang="en-US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err="1">
                <a:latin typeface="+mn-lt"/>
                <a:cs typeface="Times New Roman"/>
              </a:rPr>
              <a:t>Nodau</a:t>
            </a:r>
            <a:r>
              <a:rPr lang="en-GB" dirty="0">
                <a:latin typeface="+mn-lt"/>
                <a:cs typeface="Times New Roman"/>
              </a:rPr>
              <a:t> ac </a:t>
            </a:r>
            <a:r>
              <a:rPr lang="en-GB" dirty="0" err="1">
                <a:latin typeface="+mn-lt"/>
                <a:cs typeface="Times New Roman"/>
              </a:rPr>
              <a:t>Amcanion</a:t>
            </a:r>
            <a:endParaRPr lang="en-GB" dirty="0">
              <a:latin typeface="+mn-lt"/>
              <a:ea typeface="+mj-ea"/>
              <a:cs typeface="Times New Roman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98626"/>
            <a:ext cx="8433582" cy="44275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cs typeface="Arial"/>
              </a:rPr>
              <a:t>I </a:t>
            </a:r>
            <a:r>
              <a:rPr lang="en-GB" dirty="0" err="1">
                <a:cs typeface="Arial"/>
              </a:rPr>
              <a:t>ystyried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sut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gellir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hyrwyddo</a:t>
            </a:r>
            <a:r>
              <a:rPr lang="en-GB" dirty="0">
                <a:cs typeface="Arial"/>
              </a:rPr>
              <a:t> </a:t>
            </a:r>
            <a:r>
              <a:rPr lang="en-GB" b="1" dirty="0">
                <a:cs typeface="Arial"/>
              </a:rPr>
              <a:t>ADCDF </a:t>
            </a:r>
            <a:r>
              <a:rPr lang="en-GB" b="1" dirty="0" err="1">
                <a:cs typeface="Arial"/>
              </a:rPr>
              <a:t>drwy</a:t>
            </a:r>
            <a:r>
              <a:rPr lang="en-GB" b="1" dirty="0">
                <a:cs typeface="Arial"/>
              </a:rPr>
              <a:t> </a:t>
            </a:r>
            <a:r>
              <a:rPr lang="en-GB" b="1" dirty="0" err="1">
                <a:cs typeface="Arial"/>
              </a:rPr>
              <a:t>Ddaearyddiaeth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yng</a:t>
            </a:r>
            <a:r>
              <a:rPr lang="en-GB" dirty="0">
                <a:cs typeface="Arial"/>
              </a:rPr>
              <a:t> </a:t>
            </a:r>
            <a:r>
              <a:rPr lang="en-GB" b="1" dirty="0" err="1">
                <a:cs typeface="Arial"/>
              </a:rPr>
              <a:t>Nghyfnod</a:t>
            </a:r>
            <a:r>
              <a:rPr lang="en-GB" b="1" dirty="0">
                <a:cs typeface="Arial"/>
              </a:rPr>
              <a:t> </a:t>
            </a:r>
            <a:r>
              <a:rPr lang="en-GB" b="1" dirty="0" err="1">
                <a:cs typeface="Arial"/>
              </a:rPr>
              <a:t>Allweddol</a:t>
            </a:r>
            <a:r>
              <a:rPr lang="en-GB" b="1" dirty="0">
                <a:cs typeface="Arial"/>
              </a:rPr>
              <a:t> 2</a:t>
            </a:r>
          </a:p>
          <a:p>
            <a:pPr eaLnBrk="1" hangingPunct="1">
              <a:buNone/>
              <a:defRPr/>
            </a:pPr>
            <a:endParaRPr lang="en-GB" dirty="0">
              <a:cs typeface="Arial"/>
            </a:endParaRPr>
          </a:p>
          <a:p>
            <a:pPr eaLnBrk="1" hangingPunct="1">
              <a:defRPr/>
            </a:pPr>
            <a:r>
              <a:rPr lang="en-GB" dirty="0">
                <a:cs typeface="Arial"/>
              </a:rPr>
              <a:t>I </a:t>
            </a:r>
            <a:r>
              <a:rPr lang="en-GB" dirty="0" err="1">
                <a:cs typeface="Arial"/>
              </a:rPr>
              <a:t>gyflwyno</a:t>
            </a:r>
            <a:r>
              <a:rPr lang="en-GB" dirty="0">
                <a:cs typeface="Arial"/>
              </a:rPr>
              <a:t> </a:t>
            </a:r>
            <a:r>
              <a:rPr lang="en-GB" b="1" dirty="0" err="1">
                <a:cs typeface="Arial"/>
              </a:rPr>
              <a:t>strategaethau</a:t>
            </a:r>
            <a:r>
              <a:rPr lang="en-GB" b="1" dirty="0">
                <a:cs typeface="Arial"/>
              </a:rPr>
              <a:t> </a:t>
            </a:r>
            <a:r>
              <a:rPr lang="en-GB" b="1" dirty="0" err="1">
                <a:cs typeface="Arial"/>
              </a:rPr>
              <a:t>addysgu</a:t>
            </a:r>
            <a:r>
              <a:rPr lang="en-GB" b="1" dirty="0">
                <a:cs typeface="Arial"/>
              </a:rPr>
              <a:t> a </a:t>
            </a:r>
            <a:r>
              <a:rPr lang="en-GB" b="1" dirty="0" err="1">
                <a:cs typeface="Arial"/>
              </a:rPr>
              <a:t>dysgu</a:t>
            </a:r>
            <a:r>
              <a:rPr lang="en-GB" b="1" dirty="0">
                <a:cs typeface="Arial"/>
              </a:rPr>
              <a:t> </a:t>
            </a:r>
            <a:r>
              <a:rPr lang="en-GB" dirty="0" err="1">
                <a:cs typeface="Arial"/>
              </a:rPr>
              <a:t>posibl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gellir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eu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defnyddio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i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hyrwyddo</a:t>
            </a:r>
            <a:r>
              <a:rPr lang="en-GB" dirty="0">
                <a:cs typeface="Arial"/>
              </a:rPr>
              <a:t> ADCDF </a:t>
            </a:r>
            <a:r>
              <a:rPr lang="en-GB" dirty="0" err="1">
                <a:cs typeface="Arial"/>
              </a:rPr>
              <a:t>yn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eich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gwersi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Daearyddiaeth</a:t>
            </a:r>
            <a:endParaRPr lang="en-GB" dirty="0">
              <a:cs typeface="Arial"/>
            </a:endParaRPr>
          </a:p>
          <a:p>
            <a:pPr eaLnBrk="1" hangingPunct="1">
              <a:buNone/>
              <a:defRPr/>
            </a:pPr>
            <a:endParaRPr lang="en-GB" sz="2800" dirty="0">
              <a:latin typeface="Arial"/>
              <a:ea typeface="+mn-ea"/>
              <a:cs typeface="Arial"/>
            </a:endParaRPr>
          </a:p>
          <a:p>
            <a:pPr eaLnBrk="1" hangingPunct="1">
              <a:buNone/>
              <a:defRPr/>
            </a:pPr>
            <a:endParaRPr lang="en-GB" sz="2800" dirty="0">
              <a:latin typeface="Arial"/>
              <a:ea typeface="+mn-ea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Atgyfnerthu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Blaenorol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783" y="1417638"/>
            <a:ext cx="8647426" cy="5218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, </a:t>
            </a:r>
            <a:r>
              <a:rPr lang="en-US" dirty="0" err="1"/>
              <a:t>trafodwch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canlynol</a:t>
            </a:r>
            <a:r>
              <a:rPr lang="en-US" dirty="0"/>
              <a:t>: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b="1" dirty="0" err="1"/>
              <a:t>Datblygu</a:t>
            </a:r>
            <a:r>
              <a:rPr lang="en-US" b="1" dirty="0"/>
              <a:t> </a:t>
            </a:r>
            <a:r>
              <a:rPr lang="en-US" b="1" dirty="0" err="1"/>
              <a:t>Cynaliadwy</a:t>
            </a:r>
            <a:r>
              <a:rPr lang="en-US" b="1" dirty="0"/>
              <a:t> </a:t>
            </a:r>
            <a:r>
              <a:rPr lang="en-US" dirty="0"/>
              <a:t>(ADC)?</a:t>
            </a:r>
          </a:p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b="1" dirty="0" err="1"/>
              <a:t>Dinasyddiaeth</a:t>
            </a:r>
            <a:r>
              <a:rPr lang="en-US" b="1" dirty="0"/>
              <a:t> </a:t>
            </a:r>
            <a:r>
              <a:rPr lang="en-US" b="1" dirty="0" err="1"/>
              <a:t>Fyd-Eang</a:t>
            </a:r>
            <a:r>
              <a:rPr lang="en-US" b="1" dirty="0"/>
              <a:t> </a:t>
            </a:r>
            <a:r>
              <a:rPr lang="en-US" dirty="0"/>
              <a:t>(DF)?</a:t>
            </a:r>
          </a:p>
          <a:p>
            <a:r>
              <a:rPr lang="en-US" dirty="0" err="1"/>
              <a:t>Sawl</a:t>
            </a:r>
            <a:r>
              <a:rPr lang="en-US" dirty="0"/>
              <a:t> </a:t>
            </a:r>
            <a:r>
              <a:rPr lang="en-US" b="1" dirty="0" err="1"/>
              <a:t>thema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fewn</a:t>
            </a:r>
            <a:r>
              <a:rPr lang="en-US" dirty="0"/>
              <a:t> ADCDF? A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enwi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ohonynt</a:t>
            </a:r>
            <a:r>
              <a:rPr lang="en-US" dirty="0"/>
              <a:t>?</a:t>
            </a:r>
          </a:p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ADCDF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b="1" dirty="0" err="1"/>
              <a:t>Cyfnod</a:t>
            </a:r>
            <a:r>
              <a:rPr lang="en-US" b="1" dirty="0"/>
              <a:t> </a:t>
            </a:r>
            <a:r>
              <a:rPr lang="en-US" b="1" dirty="0" err="1"/>
              <a:t>Sylfaen</a:t>
            </a:r>
            <a:r>
              <a:rPr lang="en-US" b="1" dirty="0"/>
              <a:t>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Daearyddiaeth</a:t>
            </a:r>
            <a:r>
              <a:rPr lang="en-GB" dirty="0"/>
              <a:t> CA2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94436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SGILIAU    </a:t>
            </a:r>
          </a:p>
          <a:p>
            <a:r>
              <a:rPr lang="en-GB" dirty="0"/>
              <a:t>1. </a:t>
            </a:r>
            <a:r>
              <a:rPr lang="en-GB" dirty="0" err="1"/>
              <a:t>Lleoli</a:t>
            </a:r>
            <a:r>
              <a:rPr lang="en-GB" dirty="0"/>
              <a:t> 2. </a:t>
            </a:r>
            <a:r>
              <a:rPr lang="en-GB" dirty="0" err="1"/>
              <a:t>Adnabod</a:t>
            </a:r>
            <a:r>
              <a:rPr lang="en-GB" dirty="0"/>
              <a:t> 3. </a:t>
            </a:r>
            <a:r>
              <a:rPr lang="en-GB" dirty="0" err="1"/>
              <a:t>Ymchwilio</a:t>
            </a:r>
            <a:r>
              <a:rPr lang="en-GB" dirty="0"/>
              <a:t> 4. </a:t>
            </a:r>
            <a:r>
              <a:rPr lang="en-GB" dirty="0" err="1"/>
              <a:t>Cyfathrebu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YSTOD:</a:t>
            </a:r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Gwledydd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myd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/ </a:t>
            </a:r>
            <a:r>
              <a:rPr lang="en-GB" dirty="0" err="1"/>
              <a:t>Daearyddiaeth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Newyddion</a:t>
            </a:r>
            <a:r>
              <a:rPr lang="en-GB" dirty="0"/>
              <a:t>*</a:t>
            </a:r>
          </a:p>
        </p:txBody>
      </p:sp>
      <p:sp>
        <p:nvSpPr>
          <p:cNvPr id="4" name="Right Brace 3"/>
          <p:cNvSpPr/>
          <p:nvPr/>
        </p:nvSpPr>
        <p:spPr>
          <a:xfrm>
            <a:off x="4692073" y="3306618"/>
            <a:ext cx="609600" cy="1551709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43" y="2729346"/>
            <a:ext cx="16573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9696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 err="1">
                <a:latin typeface="Arial"/>
                <a:cs typeface="Arial"/>
              </a:rPr>
              <a:t>Daearyddiaeth</a:t>
            </a:r>
            <a:r>
              <a:rPr lang="en-US" sz="4800" dirty="0">
                <a:latin typeface="Arial"/>
                <a:cs typeface="Arial"/>
              </a:rPr>
              <a:t> ac ADCDF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79579"/>
            <a:ext cx="8645526" cy="3746584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Mae </a:t>
            </a:r>
            <a:r>
              <a:rPr lang="en-US" sz="3200" dirty="0" err="1">
                <a:latin typeface="Arial"/>
                <a:cs typeface="Arial"/>
              </a:rPr>
              <a:t>Daearyddiaeth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yn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anhepgor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ar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gyfer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datblygu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ymwybyddiaeth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amgylcheddol</a:t>
            </a:r>
            <a:r>
              <a:rPr lang="en-US" sz="3200" dirty="0">
                <a:latin typeface="Arial"/>
                <a:cs typeface="Arial"/>
              </a:rPr>
              <a:t> plant, </a:t>
            </a:r>
            <a:r>
              <a:rPr lang="en-US" sz="3200" dirty="0" err="1">
                <a:latin typeface="Arial"/>
                <a:cs typeface="Arial"/>
              </a:rPr>
              <a:t>fel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eu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bod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yn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gallu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i="1" dirty="0" err="1">
                <a:latin typeface="Arial"/>
                <a:cs typeface="Arial"/>
              </a:rPr>
              <a:t>ymddwyn</a:t>
            </a:r>
            <a:r>
              <a:rPr lang="en-US" sz="3200" i="1" dirty="0">
                <a:latin typeface="Arial"/>
                <a:cs typeface="Arial"/>
              </a:rPr>
              <a:t> a </a:t>
            </a:r>
            <a:r>
              <a:rPr lang="en-US" sz="3200" i="1" dirty="0" err="1">
                <a:latin typeface="Arial"/>
                <a:cs typeface="Arial"/>
              </a:rPr>
              <a:t>gweithredu</a:t>
            </a:r>
            <a:r>
              <a:rPr lang="en-US" sz="3200" i="1" dirty="0">
                <a:latin typeface="Arial"/>
                <a:cs typeface="Arial"/>
              </a:rPr>
              <a:t> </a:t>
            </a:r>
            <a:r>
              <a:rPr lang="en-US" sz="3200" dirty="0" err="1">
                <a:latin typeface="Arial"/>
                <a:cs typeface="Arial"/>
              </a:rPr>
              <a:t>fel</a:t>
            </a:r>
            <a:r>
              <a:rPr lang="en-US" sz="3200" dirty="0">
                <a:latin typeface="Arial"/>
                <a:cs typeface="Arial"/>
              </a:rPr>
              <a:t> </a:t>
            </a:r>
            <a:r>
              <a:rPr lang="en-US" sz="3200" b="1" dirty="0" err="1">
                <a:latin typeface="Arial"/>
                <a:cs typeface="Arial"/>
              </a:rPr>
              <a:t>dinasyddion</a:t>
            </a:r>
            <a:r>
              <a:rPr lang="en-US" sz="3200" b="1" dirty="0">
                <a:latin typeface="Arial"/>
                <a:cs typeface="Arial"/>
              </a:rPr>
              <a:t> </a:t>
            </a:r>
            <a:r>
              <a:rPr lang="en-US" sz="3200" b="1" dirty="0" err="1">
                <a:latin typeface="Arial"/>
                <a:cs typeface="Arial"/>
              </a:rPr>
              <a:t>lleol</a:t>
            </a:r>
            <a:r>
              <a:rPr lang="en-US" sz="3200" b="1" dirty="0">
                <a:latin typeface="Arial"/>
                <a:cs typeface="Arial"/>
              </a:rPr>
              <a:t> a </a:t>
            </a:r>
            <a:r>
              <a:rPr lang="en-US" sz="3200" b="1" dirty="0" err="1">
                <a:latin typeface="Arial"/>
                <a:cs typeface="Arial"/>
              </a:rPr>
              <a:t>byd-eang</a:t>
            </a:r>
            <a:r>
              <a:rPr lang="en-US" sz="3200" b="1" dirty="0">
                <a:latin typeface="Arial"/>
                <a:cs typeface="Arial"/>
              </a:rPr>
              <a:t> </a:t>
            </a:r>
            <a:r>
              <a:rPr lang="en-US" sz="3200" b="1" dirty="0" err="1">
                <a:latin typeface="Arial"/>
                <a:cs typeface="Arial"/>
              </a:rPr>
              <a:t>cyfrifol</a:t>
            </a:r>
            <a:r>
              <a:rPr lang="en-US" sz="3200" dirty="0">
                <a:latin typeface="Arial"/>
                <a:cs typeface="Arial"/>
              </a:rPr>
              <a:t>.</a:t>
            </a:r>
          </a:p>
          <a:p>
            <a:pPr>
              <a:buNone/>
            </a:pPr>
            <a:r>
              <a:rPr lang="en-US" dirty="0">
                <a:latin typeface="Arial"/>
                <a:cs typeface="Arial"/>
              </a:rPr>
              <a:t>                   Grigg a Hughes (2013, t.132)</a:t>
            </a:r>
          </a:p>
        </p:txBody>
      </p:sp>
    </p:spTree>
    <p:extLst>
      <p:ext uri="{BB962C8B-B14F-4D97-AF65-F5344CB8AC3E}">
        <p14:creationId xmlns:p14="http://schemas.microsoft.com/office/powerpoint/2010/main" val="369676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 err="1">
                <a:latin typeface="Arial"/>
                <a:cs typeface="Arial"/>
              </a:rPr>
              <a:t>Daearyddiaeth</a:t>
            </a:r>
            <a:r>
              <a:rPr lang="en-US" sz="4800" dirty="0">
                <a:latin typeface="Arial"/>
                <a:cs typeface="Arial"/>
              </a:rPr>
              <a:t> ac ADCDF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8645526" cy="4144963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/>
                <a:cs typeface="Arial"/>
              </a:rPr>
              <a:t>Mae </a:t>
            </a:r>
            <a:r>
              <a:rPr lang="en-US" sz="2800" b="1" dirty="0" err="1">
                <a:latin typeface="Arial"/>
                <a:cs typeface="Arial"/>
              </a:rPr>
              <a:t>Daearyddiaeth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da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mewn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ysgol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gynradd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annog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dysgwyr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i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i="1" dirty="0" err="1">
                <a:latin typeface="Arial"/>
                <a:cs typeface="Arial"/>
              </a:rPr>
              <a:t>ofyn</a:t>
            </a:r>
            <a:r>
              <a:rPr lang="en-US" sz="2800" b="1" i="1" dirty="0">
                <a:latin typeface="Arial"/>
                <a:cs typeface="Arial"/>
              </a:rPr>
              <a:t> </a:t>
            </a:r>
            <a:r>
              <a:rPr lang="en-US" sz="2800" b="1" i="1" dirty="0" err="1">
                <a:latin typeface="Arial"/>
                <a:cs typeface="Arial"/>
              </a:rPr>
              <a:t>cwestiynau</a:t>
            </a:r>
            <a:r>
              <a:rPr lang="en-US" sz="2800" b="1" i="1" dirty="0">
                <a:latin typeface="Arial"/>
                <a:cs typeface="Arial"/>
              </a:rPr>
              <a:t> </a:t>
            </a:r>
            <a:r>
              <a:rPr lang="en-US" sz="2800" dirty="0">
                <a:latin typeface="Arial"/>
                <a:cs typeface="Arial"/>
              </a:rPr>
              <a:t>am </a:t>
            </a:r>
            <a:r>
              <a:rPr lang="en-US" sz="2800" dirty="0" err="1">
                <a:latin typeface="Arial"/>
                <a:cs typeface="Arial"/>
              </a:rPr>
              <a:t>sut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mae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i="1" dirty="0" err="1">
                <a:latin typeface="Arial"/>
                <a:cs typeface="Arial"/>
              </a:rPr>
              <a:t>cymdeithasau’n</a:t>
            </a:r>
            <a:r>
              <a:rPr lang="en-US" sz="2800" i="1" dirty="0">
                <a:latin typeface="Arial"/>
                <a:cs typeface="Arial"/>
              </a:rPr>
              <a:t> </a:t>
            </a:r>
            <a:r>
              <a:rPr lang="en-US" sz="2800" i="1" dirty="0" err="1">
                <a:latin typeface="Arial"/>
                <a:cs typeface="Arial"/>
              </a:rPr>
              <a:t>gweithredu</a:t>
            </a:r>
            <a:r>
              <a:rPr lang="en-US" sz="2800" i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a’r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potensial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o</a:t>
            </a:r>
            <a:r>
              <a:rPr lang="en-US" sz="2800" i="1" dirty="0">
                <a:latin typeface="Arial"/>
                <a:cs typeface="Arial"/>
              </a:rPr>
              <a:t> </a:t>
            </a:r>
            <a:r>
              <a:rPr lang="en-US" sz="2800" i="1" dirty="0" err="1">
                <a:latin typeface="Arial"/>
                <a:cs typeface="Arial"/>
              </a:rPr>
              <a:t>heriau</a:t>
            </a:r>
            <a:r>
              <a:rPr lang="en-US" sz="2800" i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amgylcheddol</a:t>
            </a:r>
            <a:r>
              <a:rPr lang="en-US" sz="2800" dirty="0">
                <a:latin typeface="Arial"/>
                <a:cs typeface="Arial"/>
              </a:rPr>
              <a:t>, </a:t>
            </a:r>
            <a:r>
              <a:rPr lang="en-US" sz="2800" dirty="0" err="1">
                <a:latin typeface="Arial"/>
                <a:cs typeface="Arial"/>
              </a:rPr>
              <a:t>cymdeithasol</a:t>
            </a:r>
            <a:r>
              <a:rPr lang="en-US" sz="2800" dirty="0">
                <a:latin typeface="Arial"/>
                <a:cs typeface="Arial"/>
              </a:rPr>
              <a:t> a </a:t>
            </a:r>
            <a:r>
              <a:rPr lang="en-US" sz="2800" dirty="0" err="1">
                <a:latin typeface="Arial"/>
                <a:cs typeface="Arial"/>
              </a:rPr>
              <a:t>thechnolegol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dyfodol</a:t>
            </a:r>
            <a:r>
              <a:rPr lang="en-US" sz="2800" dirty="0">
                <a:latin typeface="Arial"/>
                <a:cs typeface="Arial"/>
              </a:rPr>
              <a:t>. </a:t>
            </a:r>
            <a:r>
              <a:rPr lang="en-US" sz="2800" dirty="0" err="1">
                <a:latin typeface="Arial"/>
                <a:cs typeface="Arial"/>
              </a:rPr>
              <a:t>Mae’n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arddangos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i="1" dirty="0" err="1">
                <a:latin typeface="Arial"/>
                <a:cs typeface="Arial"/>
              </a:rPr>
              <a:t>rhyng-gysylltiad</a:t>
            </a:r>
            <a:r>
              <a:rPr lang="en-US" sz="2800" b="1" i="1" dirty="0">
                <a:latin typeface="Arial"/>
                <a:cs typeface="Arial"/>
              </a:rPr>
              <a:t> a </a:t>
            </a:r>
            <a:r>
              <a:rPr lang="en-US" sz="2800" b="1" i="1" dirty="0" err="1">
                <a:latin typeface="Arial"/>
                <a:cs typeface="Arial"/>
              </a:rPr>
              <a:t>rhyng-ddibyniaeth</a:t>
            </a:r>
            <a:r>
              <a:rPr lang="en-US" sz="2800" b="1" i="1" dirty="0">
                <a:latin typeface="Arial"/>
                <a:cs typeface="Arial"/>
              </a:rPr>
              <a:t> </a:t>
            </a:r>
            <a:r>
              <a:rPr lang="en-US" sz="2800" b="1" i="1" dirty="0" err="1">
                <a:latin typeface="Arial"/>
                <a:cs typeface="Arial"/>
              </a:rPr>
              <a:t>byd-eang</a:t>
            </a:r>
            <a:r>
              <a:rPr lang="en-US" sz="2800" b="1" i="1" dirty="0">
                <a:latin typeface="Arial"/>
                <a:cs typeface="Arial"/>
              </a:rPr>
              <a:t>.</a:t>
            </a:r>
          </a:p>
          <a:p>
            <a:pPr>
              <a:buNone/>
            </a:pPr>
            <a:r>
              <a:rPr lang="en-US" sz="2800" dirty="0">
                <a:latin typeface="Arial"/>
                <a:cs typeface="Arial"/>
              </a:rPr>
              <a:t>                                                        </a:t>
            </a:r>
            <a:r>
              <a:rPr lang="en-US" sz="2800" dirty="0" err="1">
                <a:latin typeface="Arial"/>
                <a:cs typeface="Arial"/>
              </a:rPr>
              <a:t>Estyn</a:t>
            </a:r>
            <a:r>
              <a:rPr lang="en-US" sz="2800" dirty="0">
                <a:latin typeface="Arial"/>
                <a:cs typeface="Arial"/>
              </a:rPr>
              <a:t> (2012, t.35)</a:t>
            </a:r>
          </a:p>
        </p:txBody>
      </p:sp>
    </p:spTree>
    <p:extLst>
      <p:ext uri="{BB962C8B-B14F-4D97-AF65-F5344CB8AC3E}">
        <p14:creationId xmlns:p14="http://schemas.microsoft.com/office/powerpoint/2010/main" val="1021845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Geography is a good lens through which to focus on…..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4655"/>
            <a:ext cx="8229600" cy="3521508"/>
          </a:xfrm>
        </p:spPr>
        <p:txBody>
          <a:bodyPr>
            <a:normAutofit fontScale="92500"/>
          </a:bodyPr>
          <a:lstStyle/>
          <a:p>
            <a:r>
              <a:rPr lang="en-GB" dirty="0"/>
              <a:t>Interdisciplinary approach to ESDGC because it involves learning about the world in </a:t>
            </a:r>
            <a:r>
              <a:rPr lang="en-GB" b="1" dirty="0"/>
              <a:t>everyday contexts and at different scales</a:t>
            </a:r>
            <a:r>
              <a:rPr lang="en-GB" dirty="0"/>
              <a:t>. It demands participative and enquiry-led skills, and takes an </a:t>
            </a:r>
            <a:r>
              <a:rPr lang="en-GB" b="1" dirty="0"/>
              <a:t>interconnected view of local and global</a:t>
            </a:r>
            <a:r>
              <a:rPr lang="en-GB" dirty="0"/>
              <a:t> events.</a:t>
            </a:r>
          </a:p>
          <a:p>
            <a:pPr marL="0" indent="0">
              <a:buNone/>
            </a:pPr>
            <a:r>
              <a:rPr lang="en-GB" dirty="0"/>
              <a:t>                                  Martin and Owens (2010, t.13)</a:t>
            </a:r>
          </a:p>
        </p:txBody>
      </p:sp>
    </p:spTree>
    <p:extLst>
      <p:ext uri="{BB962C8B-B14F-4D97-AF65-F5344CB8AC3E}">
        <p14:creationId xmlns:p14="http://schemas.microsoft.com/office/powerpoint/2010/main" val="3059978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ADCDF a </a:t>
            </a:r>
            <a:r>
              <a:rPr lang="en-GB" dirty="0" err="1"/>
              <a:t>Daearyddiaeth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836" y="1600200"/>
            <a:ext cx="8783782" cy="48190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Mae </a:t>
            </a:r>
            <a:r>
              <a:rPr lang="en-GB" b="1" dirty="0" err="1"/>
              <a:t>daearyddiaeth</a:t>
            </a:r>
            <a:r>
              <a:rPr lang="en-GB" b="1" dirty="0"/>
              <a:t> </a:t>
            </a:r>
            <a:r>
              <a:rPr lang="en-GB" b="1" dirty="0" err="1"/>
              <a:t>cynradd</a:t>
            </a:r>
            <a:r>
              <a:rPr lang="en-GB" b="1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b="1" dirty="0" err="1"/>
              <a:t>cwestiynau</a:t>
            </a:r>
            <a:r>
              <a:rPr lang="en-GB" dirty="0"/>
              <a:t> am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b="1" dirty="0" err="1"/>
              <a:t>cymdeithas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b="1" dirty="0" err="1"/>
              <a:t>heriau</a:t>
            </a:r>
            <a:r>
              <a:rPr lang="en-GB" b="1" dirty="0"/>
              <a:t> </a:t>
            </a:r>
            <a:r>
              <a:rPr lang="en-GB" b="1" dirty="0" err="1"/>
              <a:t>amgylcheddol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thechnolegol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ddigwydd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arddangos</a:t>
            </a:r>
            <a:r>
              <a:rPr lang="en-GB" dirty="0"/>
              <a:t> y </a:t>
            </a:r>
            <a:r>
              <a:rPr lang="en-GB" dirty="0" err="1"/>
              <a:t>rhyng-</a:t>
            </a:r>
            <a:r>
              <a:rPr lang="en-GB" b="1" dirty="0" err="1"/>
              <a:t>gysylltiadau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rhyng-</a:t>
            </a:r>
            <a:r>
              <a:rPr lang="en-GB" b="1" dirty="0" err="1"/>
              <a:t>ddibyniaeth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0542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Yr </a:t>
            </a:r>
            <a:r>
              <a:rPr lang="en-US" dirty="0" err="1"/>
              <a:t>Ardal</a:t>
            </a:r>
            <a:r>
              <a:rPr lang="en-US" dirty="0"/>
              <a:t> </a:t>
            </a:r>
            <a:r>
              <a:rPr lang="en-US" dirty="0" err="1"/>
              <a:t>Leol</a:t>
            </a:r>
            <a:r>
              <a:rPr lang="en-US" dirty="0"/>
              <a:t> (</a:t>
            </a:r>
            <a:r>
              <a:rPr lang="en-US" dirty="0" err="1"/>
              <a:t>Byw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Nghymru</a:t>
            </a:r>
            <a:r>
              <a:rPr lang="en-US" dirty="0"/>
              <a:t>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587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Torri’r</a:t>
            </a:r>
            <a:r>
              <a:rPr lang="en-US" dirty="0"/>
              <a:t> </a:t>
            </a:r>
            <a:r>
              <a:rPr lang="en-US" dirty="0" err="1"/>
              <a:t>gastanwydden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/>
              <a:t>Parc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Glöyn</a:t>
            </a:r>
            <a:r>
              <a:rPr lang="en-US" dirty="0"/>
              <a:t> </a:t>
            </a:r>
            <a:r>
              <a:rPr lang="en-US" dirty="0" err="1"/>
              <a:t>Byw</a:t>
            </a:r>
            <a:endParaRPr lang="en-US" dirty="0"/>
          </a:p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tir</a:t>
            </a:r>
            <a:r>
              <a:rPr lang="en-US" dirty="0"/>
              <a:t> yr </a:t>
            </a:r>
            <a:r>
              <a:rPr lang="en-US" dirty="0" err="1"/>
              <a:t>ysgol</a:t>
            </a:r>
            <a:endParaRPr lang="en-US" dirty="0"/>
          </a:p>
          <a:p>
            <a:r>
              <a:rPr lang="en-US" dirty="0"/>
              <a:t>ADCDF</a:t>
            </a:r>
          </a:p>
          <a:p>
            <a:endParaRPr lang="en-US" dirty="0"/>
          </a:p>
          <a:p>
            <a:pPr marL="82296" indent="0">
              <a:buNone/>
            </a:pPr>
            <a:r>
              <a:rPr lang="en-US" dirty="0"/>
              <a:t>Dyer, O. &amp; </a:t>
            </a:r>
            <a:r>
              <a:rPr lang="en-US" dirty="0" err="1"/>
              <a:t>Scurlock</a:t>
            </a:r>
            <a:r>
              <a:rPr lang="en-US" dirty="0"/>
              <a:t>, V. (2001), </a:t>
            </a:r>
            <a:r>
              <a:rPr lang="en-US" i="1" dirty="0" err="1"/>
              <a:t>Annwyl</a:t>
            </a:r>
            <a:r>
              <a:rPr lang="en-US" i="1" dirty="0"/>
              <a:t> </a:t>
            </a:r>
            <a:r>
              <a:rPr lang="en-US" i="1" dirty="0" err="1"/>
              <a:t>Ffrindiau</a:t>
            </a:r>
            <a:r>
              <a:rPr lang="en-US" i="1" dirty="0"/>
              <a:t>, </a:t>
            </a:r>
            <a:r>
              <a:rPr lang="en-US" i="1" dirty="0" err="1"/>
              <a:t>Glywsoch</a:t>
            </a:r>
            <a:r>
              <a:rPr lang="en-US" i="1" dirty="0"/>
              <a:t> chi am</a:t>
            </a:r>
            <a:r>
              <a:rPr lang="en-US" dirty="0"/>
              <a:t>…. </a:t>
            </a:r>
            <a:r>
              <a:rPr lang="en-US" dirty="0" err="1"/>
              <a:t>Aberystwyth</a:t>
            </a:r>
            <a:r>
              <a:rPr lang="en-US" dirty="0"/>
              <a:t>: CAA.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1EF452-2BC3-5F4D-B346-B507720630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83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</a:t>
            </a:r>
            <a:r>
              <a:rPr lang="en-GB" dirty="0"/>
              <a:t> </a:t>
            </a:r>
            <a:r>
              <a:rPr lang="en-GB" dirty="0" err="1"/>
              <a:t>Fotaneg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Beth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Ardd</a:t>
            </a:r>
            <a:r>
              <a:rPr lang="en-GB" dirty="0"/>
              <a:t> </a:t>
            </a:r>
            <a:r>
              <a:rPr lang="en-GB" dirty="0" err="1"/>
              <a:t>Fotaneg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b="1" dirty="0" err="1"/>
              <a:t>nodweddion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</a:t>
            </a:r>
            <a:r>
              <a:rPr lang="en-GB" dirty="0"/>
              <a:t> </a:t>
            </a:r>
            <a:r>
              <a:rPr lang="en-GB" dirty="0" err="1"/>
              <a:t>Fotaneg</a:t>
            </a:r>
            <a:r>
              <a:rPr lang="en-GB" dirty="0"/>
              <a:t>?</a:t>
            </a:r>
          </a:p>
          <a:p>
            <a:r>
              <a:rPr lang="en-GB" b="1" dirty="0" err="1"/>
              <a:t>Ble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b="1" dirty="0" err="1"/>
              <a:t>cynllun</a:t>
            </a:r>
            <a:r>
              <a:rPr lang="en-GB" dirty="0"/>
              <a:t>?</a:t>
            </a:r>
          </a:p>
          <a:p>
            <a:r>
              <a:rPr lang="en-GB" b="1" dirty="0" err="1"/>
              <a:t>Disgrifiwch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e.e</a:t>
            </a:r>
            <a:r>
              <a:rPr lang="en-GB" dirty="0"/>
              <a:t>. Y </a:t>
            </a:r>
            <a:r>
              <a:rPr lang="en-GB" dirty="0" err="1"/>
              <a:t>ganolfan</a:t>
            </a:r>
            <a:r>
              <a:rPr lang="en-GB" dirty="0"/>
              <a:t> </a:t>
            </a:r>
            <a:r>
              <a:rPr lang="en-GB" dirty="0" err="1"/>
              <a:t>Biomas</a:t>
            </a:r>
            <a:r>
              <a:rPr lang="en-GB" dirty="0"/>
              <a:t>.</a:t>
            </a:r>
          </a:p>
          <a:p>
            <a:r>
              <a:rPr lang="en-GB" dirty="0"/>
              <a:t>Pa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dda</a:t>
            </a:r>
            <a:r>
              <a:rPr lang="en-GB" b="1" dirty="0"/>
              <a:t> </a:t>
            </a:r>
            <a:r>
              <a:rPr lang="en-GB" b="1" dirty="0" err="1"/>
              <a:t>i’r</a:t>
            </a:r>
            <a:r>
              <a:rPr lang="en-GB" b="1" dirty="0"/>
              <a:t> </a:t>
            </a:r>
            <a:r>
              <a:rPr lang="en-GB" b="1" dirty="0" err="1"/>
              <a:t>amgylchedd</a:t>
            </a:r>
            <a:r>
              <a:rPr lang="en-GB" b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barn chi?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b="1" dirty="0"/>
              <a:t>barn </a:t>
            </a:r>
            <a:r>
              <a:rPr lang="en-GB" b="1" dirty="0" err="1"/>
              <a:t>pobl</a:t>
            </a:r>
            <a:r>
              <a:rPr lang="en-GB" b="1" dirty="0"/>
              <a:t> </a:t>
            </a:r>
            <a:r>
              <a:rPr lang="en-GB" dirty="0"/>
              <a:t>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</a:t>
            </a:r>
            <a:r>
              <a:rPr lang="en-GB" dirty="0"/>
              <a:t> </a:t>
            </a:r>
            <a:r>
              <a:rPr lang="en-GB" dirty="0" err="1"/>
              <a:t>Fotaneg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25171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11" y="471054"/>
            <a:ext cx="8809731" cy="1029711"/>
          </a:xfrm>
        </p:spPr>
        <p:txBody>
          <a:bodyPr>
            <a:noAutofit/>
          </a:bodyPr>
          <a:lstStyle/>
          <a:p>
            <a:r>
              <a:rPr lang="en-US" sz="3600" b="1" dirty="0" err="1"/>
              <a:t>Rhyng-</a:t>
            </a:r>
            <a:r>
              <a:rPr lang="en-US" sz="3600" b="1" dirty="0" err="1">
                <a:solidFill>
                  <a:schemeClr val="accent1"/>
                </a:solidFill>
              </a:rPr>
              <a:t>ddibyniaeth</a:t>
            </a:r>
            <a:r>
              <a:rPr lang="en-US" sz="3600" b="1" dirty="0"/>
              <a:t> </a:t>
            </a:r>
            <a:br>
              <a:rPr lang="en-US" sz="3600" b="1" dirty="0"/>
            </a:br>
            <a:r>
              <a:rPr lang="en-US" sz="3600" b="1" dirty="0"/>
              <a:t>a </a:t>
            </a:r>
            <a:r>
              <a:rPr lang="en-US" sz="3600" b="1" dirty="0" err="1"/>
              <a:t>rhyng-</a:t>
            </a:r>
            <a:r>
              <a:rPr lang="en-US" sz="3600" b="1" dirty="0" err="1">
                <a:solidFill>
                  <a:schemeClr val="accent1"/>
                </a:solidFill>
              </a:rPr>
              <a:t>gysylltiad</a:t>
            </a:r>
            <a:r>
              <a:rPr lang="en-US" sz="3600" b="1" dirty="0">
                <a:solidFill>
                  <a:schemeClr val="accent1"/>
                </a:solidFill>
              </a:rPr>
              <a:t> </a:t>
            </a:r>
            <a:br>
              <a:rPr lang="en-US" sz="3600" dirty="0"/>
            </a:br>
            <a:r>
              <a:rPr lang="en-US" sz="3600" dirty="0"/>
              <a:t>             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55" y="1817782"/>
            <a:ext cx="8665833" cy="4430617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In the morning we drink </a:t>
            </a:r>
            <a:r>
              <a:rPr lang="en-US" sz="2800" b="1" dirty="0"/>
              <a:t>coffee</a:t>
            </a:r>
            <a:r>
              <a:rPr lang="en-US" sz="2800" dirty="0"/>
              <a:t> provided to us by a </a:t>
            </a:r>
            <a:r>
              <a:rPr lang="en-US" sz="2800" b="1" dirty="0"/>
              <a:t>South American</a:t>
            </a:r>
            <a:r>
              <a:rPr lang="en-US" sz="2800" dirty="0"/>
              <a:t>, or </a:t>
            </a:r>
            <a:r>
              <a:rPr lang="en-US" sz="2800" b="1" dirty="0"/>
              <a:t>tea by a Chinese</a:t>
            </a:r>
            <a:r>
              <a:rPr lang="en-US" sz="2800" dirty="0"/>
              <a:t>, or </a:t>
            </a:r>
            <a:r>
              <a:rPr lang="en-US" sz="2800" b="1" dirty="0"/>
              <a:t>cocoa </a:t>
            </a:r>
            <a:r>
              <a:rPr lang="en-US" sz="2800" dirty="0"/>
              <a:t>by a </a:t>
            </a:r>
            <a:r>
              <a:rPr lang="en-US" sz="2800" b="1" dirty="0"/>
              <a:t>West African</a:t>
            </a:r>
            <a:r>
              <a:rPr lang="en-US" sz="2800" dirty="0"/>
              <a:t>. Before we leave for our jobs we’re already indebted to more than half the world.</a:t>
            </a:r>
          </a:p>
          <a:p>
            <a:pPr>
              <a:buNone/>
            </a:pPr>
            <a:r>
              <a:rPr lang="en-US" dirty="0"/>
              <a:t>                                        Martin Luther King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>
                <a:hlinkClick r:id="rId2"/>
              </a:rPr>
              <a:t>https://hwb.wales.gov.uk/</a:t>
            </a:r>
            <a:r>
              <a:rPr lang="en-US" dirty="0" err="1">
                <a:hlinkClick r:id="rId2"/>
              </a:rPr>
              <a:t>cms</a:t>
            </a:r>
            <a:r>
              <a:rPr lang="en-US" dirty="0">
                <a:hlinkClick r:id="rId2"/>
              </a:rPr>
              <a:t>/.../</a:t>
            </a:r>
            <a:r>
              <a:rPr lang="en-US" dirty="0" err="1">
                <a:hlinkClick r:id="rId2"/>
              </a:rPr>
              <a:t>vtc</a:t>
            </a:r>
            <a:r>
              <a:rPr lang="en-US" dirty="0">
                <a:hlinkClick r:id="rId2"/>
              </a:rPr>
              <a:t>/.../esdgc_developing_skills.pps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645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Globaleiddio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Globingo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158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2"/>
          <p:cNvSpPr txBox="1">
            <a:spLocks noChangeArrowheads="1"/>
          </p:cNvSpPr>
          <p:nvPr/>
        </p:nvSpPr>
        <p:spPr bwMode="auto">
          <a:xfrm>
            <a:off x="755650" y="260350"/>
            <a:ext cx="7848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latin typeface="Arial" charset="0"/>
              </a:rPr>
              <a:t>      </a:t>
            </a:r>
            <a:r>
              <a:rPr lang="en-GB" sz="3600" dirty="0" err="1">
                <a:latin typeface="Arial" charset="0"/>
              </a:rPr>
              <a:t>Torri’r</a:t>
            </a:r>
            <a:r>
              <a:rPr lang="en-GB" sz="3600" dirty="0">
                <a:latin typeface="Arial" charset="0"/>
              </a:rPr>
              <a:t> </a:t>
            </a:r>
            <a:r>
              <a:rPr lang="en-GB" sz="3600" dirty="0" err="1">
                <a:latin typeface="Arial" charset="0"/>
              </a:rPr>
              <a:t>byd</a:t>
            </a:r>
            <a:r>
              <a:rPr lang="en-GB" sz="3600" dirty="0">
                <a:latin typeface="Arial" charset="0"/>
              </a:rPr>
              <a:t> </a:t>
            </a:r>
            <a:r>
              <a:rPr lang="en-GB" sz="3600" dirty="0" err="1">
                <a:latin typeface="Arial" charset="0"/>
              </a:rPr>
              <a:t>yn</a:t>
            </a:r>
            <a:r>
              <a:rPr lang="en-GB" sz="3600" dirty="0">
                <a:latin typeface="Arial" charset="0"/>
              </a:rPr>
              <a:t> </a:t>
            </a:r>
            <a:r>
              <a:rPr lang="en-GB" sz="3600" dirty="0" err="1">
                <a:latin typeface="Arial" charset="0"/>
              </a:rPr>
              <a:t>ddarnau</a:t>
            </a:r>
            <a:r>
              <a:rPr lang="en-GB" sz="3600" dirty="0">
                <a:latin typeface="Arial" charset="0"/>
              </a:rPr>
              <a:t> </a:t>
            </a:r>
            <a:r>
              <a:rPr lang="en-GB" sz="3600" dirty="0" err="1">
                <a:latin typeface="Arial" charset="0"/>
              </a:rPr>
              <a:t>mân</a:t>
            </a:r>
            <a:r>
              <a:rPr lang="en-GB" sz="3600" dirty="0">
                <a:latin typeface="Arial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63978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‘</a:t>
            </a:r>
            <a:r>
              <a:rPr lang="en-GB" dirty="0" err="1"/>
              <a:t>Masnach</a:t>
            </a:r>
            <a:r>
              <a:rPr lang="en-GB" dirty="0"/>
              <a:t> </a:t>
            </a:r>
            <a:r>
              <a:rPr lang="en-GB" dirty="0" err="1"/>
              <a:t>Deg</a:t>
            </a:r>
            <a:r>
              <a:rPr lang="en-GB" dirty="0"/>
              <a:t>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4" y="1600200"/>
            <a:ext cx="8793018" cy="4920673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b="1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fywydau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 plant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aelodau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fyd-eang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Mae </a:t>
            </a:r>
            <a:r>
              <a:rPr lang="en-GB" b="1" dirty="0" err="1"/>
              <a:t>cynhyrchu</a:t>
            </a:r>
            <a:r>
              <a:rPr lang="en-GB" b="1" dirty="0"/>
              <a:t> a </a:t>
            </a:r>
            <a:r>
              <a:rPr lang="en-GB" b="1" dirty="0" err="1"/>
              <a:t>gwerthu</a:t>
            </a:r>
            <a:r>
              <a:rPr lang="en-GB" b="1" dirty="0"/>
              <a:t> </a:t>
            </a:r>
            <a:r>
              <a:rPr lang="en-GB" b="1" dirty="0" err="1"/>
              <a:t>nwyddau</a:t>
            </a:r>
            <a:r>
              <a:rPr lang="en-GB" b="1" dirty="0"/>
              <a:t> bob </a:t>
            </a:r>
            <a:r>
              <a:rPr lang="en-GB" b="1" dirty="0" err="1"/>
              <a:t>dydd</a:t>
            </a:r>
            <a:r>
              <a:rPr lang="en-GB" b="1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dillad</a:t>
            </a:r>
            <a:r>
              <a:rPr lang="en-GB" dirty="0"/>
              <a:t>, </a:t>
            </a:r>
            <a:r>
              <a:rPr lang="en-GB" dirty="0" err="1"/>
              <a:t>bwyd</a:t>
            </a:r>
            <a:r>
              <a:rPr lang="en-GB" dirty="0"/>
              <a:t> a </a:t>
            </a:r>
            <a:r>
              <a:rPr lang="en-GB" dirty="0" err="1"/>
              <a:t>diod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b="1" dirty="0" err="1"/>
              <a:t>ganolog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mater.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gynyddol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siopau</a:t>
            </a:r>
            <a:r>
              <a:rPr lang="en-GB" dirty="0"/>
              <a:t> </a:t>
            </a:r>
            <a:r>
              <a:rPr lang="en-GB" dirty="0" err="1"/>
              <a:t>stryd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ac </a:t>
            </a:r>
            <a:r>
              <a:rPr lang="en-GB" dirty="0" err="1"/>
              <a:t>archfarchnadodd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b="1" dirty="0" err="1"/>
              <a:t>rhywfaint</a:t>
            </a:r>
            <a:r>
              <a:rPr lang="en-GB" b="1" dirty="0"/>
              <a:t> o </a:t>
            </a:r>
            <a:r>
              <a:rPr lang="en-GB" b="1" dirty="0" err="1"/>
              <a:t>gynnyrch</a:t>
            </a:r>
            <a:r>
              <a:rPr lang="en-GB" b="1" dirty="0"/>
              <a:t> </a:t>
            </a:r>
            <a:r>
              <a:rPr lang="en-GB" b="1" dirty="0" err="1"/>
              <a:t>Masnach</a:t>
            </a:r>
            <a:r>
              <a:rPr lang="en-GB" b="1" dirty="0"/>
              <a:t> </a:t>
            </a:r>
            <a:r>
              <a:rPr lang="en-GB" b="1" dirty="0" err="1"/>
              <a:t>Deg</a:t>
            </a:r>
            <a:r>
              <a:rPr lang="en-GB" b="1" dirty="0"/>
              <a:t> </a:t>
            </a:r>
            <a:r>
              <a:rPr lang="en-GB" dirty="0"/>
              <a:t>(</a:t>
            </a:r>
            <a:r>
              <a:rPr lang="en-GB" dirty="0" err="1"/>
              <a:t>dros</a:t>
            </a:r>
            <a:r>
              <a:rPr lang="en-GB" dirty="0"/>
              <a:t> 2000 o </a:t>
            </a:r>
            <a:r>
              <a:rPr lang="en-GB" dirty="0" err="1"/>
              <a:t>gynhyrchion</a:t>
            </a:r>
            <a:r>
              <a:rPr lang="en-GB" dirty="0"/>
              <a:t> </a:t>
            </a:r>
            <a:r>
              <a:rPr lang="en-GB" dirty="0" err="1"/>
              <a:t>ardystiedig</a:t>
            </a:r>
            <a:r>
              <a:rPr lang="en-GB" dirty="0"/>
              <a:t> </a:t>
            </a:r>
            <a:r>
              <a:rPr lang="en-GB" dirty="0" err="1"/>
              <a:t>Masnach</a:t>
            </a:r>
            <a:r>
              <a:rPr lang="en-GB" dirty="0"/>
              <a:t> </a:t>
            </a:r>
            <a:r>
              <a:rPr lang="en-GB" dirty="0" err="1"/>
              <a:t>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DU.</a:t>
            </a:r>
          </a:p>
        </p:txBody>
      </p:sp>
    </p:spTree>
    <p:extLst>
      <p:ext uri="{BB962C8B-B14F-4D97-AF65-F5344CB8AC3E}">
        <p14:creationId xmlns:p14="http://schemas.microsoft.com/office/powerpoint/2010/main" val="379165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145" y="1600200"/>
            <a:ext cx="8829963" cy="5123873"/>
          </a:xfrm>
        </p:spPr>
        <p:txBody>
          <a:bodyPr/>
          <a:lstStyle/>
          <a:p>
            <a:r>
              <a:rPr lang="en-GB" dirty="0" err="1"/>
              <a:t>Ymgysylltiad</a:t>
            </a:r>
            <a:r>
              <a:rPr lang="en-GB" dirty="0"/>
              <a:t> plant </a:t>
            </a:r>
            <a:r>
              <a:rPr lang="en-GB" dirty="0" err="1"/>
              <a:t>gyda</a:t>
            </a:r>
            <a:r>
              <a:rPr lang="en-GB" dirty="0"/>
              <a:t> mater </a:t>
            </a:r>
            <a:r>
              <a:rPr lang="en-GB" dirty="0" err="1"/>
              <a:t>byd-eang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b="1" dirty="0" err="1"/>
              <a:t>cyd-destun</a:t>
            </a:r>
            <a:r>
              <a:rPr lang="en-GB" b="1" dirty="0"/>
              <a:t> </a:t>
            </a:r>
            <a:r>
              <a:rPr lang="en-GB" b="1" dirty="0" err="1"/>
              <a:t>rhagorol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ymholiad</a:t>
            </a:r>
            <a:r>
              <a:rPr lang="en-GB" b="1" dirty="0"/>
              <a:t> </a:t>
            </a:r>
            <a:r>
              <a:rPr lang="en-GB" b="1" dirty="0" err="1"/>
              <a:t>daearyddol</a:t>
            </a:r>
            <a:r>
              <a:rPr lang="en-GB" dirty="0"/>
              <a:t> </a:t>
            </a:r>
            <a:r>
              <a:rPr lang="en-GB" dirty="0" err="1"/>
              <a:t>pwrpasol</a:t>
            </a:r>
            <a:r>
              <a:rPr lang="en-GB" dirty="0"/>
              <a:t> ac </a:t>
            </a:r>
            <a:r>
              <a:rPr lang="en-GB" dirty="0" err="1"/>
              <a:t>ystyrlon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Gall plant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b="1" dirty="0" err="1"/>
              <a:t>cyd-ddibyniaeth</a:t>
            </a:r>
            <a:r>
              <a:rPr lang="en-GB" dirty="0"/>
              <a:t> a </a:t>
            </a:r>
            <a:r>
              <a:rPr lang="en-GB" dirty="0" err="1"/>
              <a:t>chysyniadau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b="1" dirty="0" err="1"/>
              <a:t>cyfiawnder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r>
              <a:rPr lang="en-GB" b="1" dirty="0"/>
              <a:t> a </a:t>
            </a:r>
            <a:r>
              <a:rPr lang="en-GB" b="1" dirty="0" err="1"/>
              <a:t>hawliau</a:t>
            </a:r>
            <a:r>
              <a:rPr lang="en-GB" b="1" dirty="0"/>
              <a:t> </a:t>
            </a:r>
            <a:r>
              <a:rPr lang="en-GB" b="1" dirty="0" err="1"/>
              <a:t>dynol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34167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 the World Were a 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1257300"/>
            <a:ext cx="6017491" cy="54356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Smith and Armstrong’s book If the World Were a Village (A&amp;C Black, 2004) conveys global issues clearly to children by providing data on the basis of the world being a village of 100 people. Of these: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61 are Asians (20 Chinese), 14 African, 11 European, 9 South American, 5 North American, 0 from Australia,</a:t>
            </a:r>
          </a:p>
          <a:p>
            <a:r>
              <a:rPr lang="en-US" dirty="0"/>
              <a:t>60 are always hungry</a:t>
            </a:r>
          </a:p>
          <a:p>
            <a:r>
              <a:rPr lang="en-US" dirty="0"/>
              <a:t>18 are car owners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r>
              <a:rPr lang="en-US" dirty="0">
                <a:hlinkClick r:id="rId2"/>
              </a:rPr>
              <a:t>http://www.iftheworldwereavillage.org</a:t>
            </a:r>
            <a:endParaRPr lang="en-US" dirty="0"/>
          </a:p>
          <a:p>
            <a:pPr>
              <a:buNone/>
            </a:pPr>
            <a:r>
              <a:rPr lang="en-US" dirty="0">
                <a:hlinkClick r:id="rId3"/>
              </a:rPr>
              <a:t>http://www.youtube.com/watch?v=QrcOdLYBIw0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76823">
            <a:off x="6248400" y="2230438"/>
            <a:ext cx="2570225" cy="288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2807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946" y="429618"/>
            <a:ext cx="4184072" cy="6171506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5037894" y="2343324"/>
            <a:ext cx="38957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“</a:t>
            </a:r>
            <a:r>
              <a:rPr lang="en-US" sz="2400" i="1" dirty="0"/>
              <a:t>Window is a wordless picture book that speaks volumes</a:t>
            </a:r>
            <a:r>
              <a:rPr lang="en-US" i="1" dirty="0"/>
              <a:t>”</a:t>
            </a:r>
          </a:p>
          <a:p>
            <a:endParaRPr lang="en-US" i="1" dirty="0"/>
          </a:p>
          <a:p>
            <a:r>
              <a:rPr lang="en-US" i="1" dirty="0"/>
              <a:t>Window – Jeannie Baker</a:t>
            </a:r>
          </a:p>
        </p:txBody>
      </p:sp>
      <p:sp>
        <p:nvSpPr>
          <p:cNvPr id="2" name="Rectangle 1"/>
          <p:cNvSpPr/>
          <p:nvPr/>
        </p:nvSpPr>
        <p:spPr>
          <a:xfrm>
            <a:off x="5116945" y="4137891"/>
            <a:ext cx="34636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http://www.youtube.com/watch?v=F1Q9ml0PLGg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1069</TotalTime>
  <Words>775</Words>
  <Application>Microsoft Macintosh PowerPoint</Application>
  <PresentationFormat>On-screen Show (4:3)</PresentationFormat>
  <Paragraphs>97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ＭＳ Ｐゴシック</vt:lpstr>
      <vt:lpstr>Arial</vt:lpstr>
      <vt:lpstr>Calibri</vt:lpstr>
      <vt:lpstr>Times New Roman</vt:lpstr>
      <vt:lpstr>Office Theme</vt:lpstr>
      <vt:lpstr>ADCDF a DAEARYDDIAETH 1  ECAD4006C </vt:lpstr>
      <vt:lpstr>Nodau ac Amcanion</vt:lpstr>
      <vt:lpstr>Atgyfnerthu Dysgu Blaenorol</vt:lpstr>
      <vt:lpstr>Daearyddiaeth CA2</vt:lpstr>
      <vt:lpstr>Daearyddiaeth ac ADCDF</vt:lpstr>
      <vt:lpstr>Daearyddiaeth ac ADCDF</vt:lpstr>
      <vt:lpstr>Geography is a good lens through which to focus on…..</vt:lpstr>
      <vt:lpstr>ADCDF a Daearyddiaeth</vt:lpstr>
      <vt:lpstr>Yr Ardal Leol (Byw yng Nghymru)</vt:lpstr>
      <vt:lpstr>Torri’r gastanwydden</vt:lpstr>
      <vt:lpstr>Yr Ardd Fotaneg</vt:lpstr>
      <vt:lpstr>Rhyng-ddibyniaeth  a rhyng-gysylltiad                                  </vt:lpstr>
      <vt:lpstr>Globaleiddio</vt:lpstr>
      <vt:lpstr>PowerPoint Presentation</vt:lpstr>
      <vt:lpstr>Pam ‘Masnach Deg’?</vt:lpstr>
      <vt:lpstr>A….</vt:lpstr>
      <vt:lpstr>If the World Were a Village</vt:lpstr>
      <vt:lpstr>PowerPoint Presentation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–                 LIVING IN MY WORLD</dc:title>
  <dc:creator>swwcte29</dc:creator>
  <cp:lastModifiedBy>Sioned Hughes</cp:lastModifiedBy>
  <cp:revision>47</cp:revision>
  <dcterms:created xsi:type="dcterms:W3CDTF">2017-09-25T08:24:59Z</dcterms:created>
  <dcterms:modified xsi:type="dcterms:W3CDTF">2018-10-17T15:56:12Z</dcterms:modified>
</cp:coreProperties>
</file>