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2" r:id="rId20"/>
    <p:sldId id="271" r:id="rId21"/>
    <p:sldId id="273" r:id="rId22"/>
  </p:sldIdLst>
  <p:sldSz cx="18288000" cy="10287000"/>
  <p:notesSz cx="6858000" cy="9144000"/>
  <p:embeddedFontLst>
    <p:embeddedFont>
      <p:font typeface="Arial Bold" panose="020B0704020202020204" pitchFamily="34" charset="0"/>
      <p:regular r:id="rId23"/>
      <p:bold r:id="rId24"/>
    </p:embeddedFont>
    <p:embeddedFont>
      <p:font typeface="Arial Bold Italics" panose="020B0604020202020204"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33" d="100"/>
          <a:sy n="33" d="100"/>
        </p:scale>
        <p:origin x="1300" y="2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3.fntdata"/><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2.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1.fntdata"/><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vyana Nikolova (2111481)" userId="8dc33964-0a98-4fcd-9ff3-f28bcfb04ab6" providerId="ADAL" clId="{0BA9135F-5DD9-4679-8571-518831DF9658}"/>
    <pc:docChg chg="undo custSel modSld sldOrd">
      <pc:chgData name="Nevyana Nikolova (2111481)" userId="8dc33964-0a98-4fcd-9ff3-f28bcfb04ab6" providerId="ADAL" clId="{0BA9135F-5DD9-4679-8571-518831DF9658}" dt="2026-03-18T21:10:46.180" v="71" actId="1036"/>
      <pc:docMkLst>
        <pc:docMk/>
      </pc:docMkLst>
      <pc:sldChg chg="modSp mod">
        <pc:chgData name="Nevyana Nikolova (2111481)" userId="8dc33964-0a98-4fcd-9ff3-f28bcfb04ab6" providerId="ADAL" clId="{0BA9135F-5DD9-4679-8571-518831DF9658}" dt="2026-03-18T21:03:55.398" v="11" actId="1037"/>
        <pc:sldMkLst>
          <pc:docMk/>
          <pc:sldMk cId="0" sldId="256"/>
        </pc:sldMkLst>
        <pc:spChg chg="mod">
          <ac:chgData name="Nevyana Nikolova (2111481)" userId="8dc33964-0a98-4fcd-9ff3-f28bcfb04ab6" providerId="ADAL" clId="{0BA9135F-5DD9-4679-8571-518831DF9658}" dt="2026-03-18T21:03:48.913" v="6" actId="1035"/>
          <ac:spMkLst>
            <pc:docMk/>
            <pc:sldMk cId="0" sldId="256"/>
            <ac:spMk id="7" creationId="{00000000-0000-0000-0000-000000000000}"/>
          </ac:spMkLst>
        </pc:spChg>
        <pc:spChg chg="mod">
          <ac:chgData name="Nevyana Nikolova (2111481)" userId="8dc33964-0a98-4fcd-9ff3-f28bcfb04ab6" providerId="ADAL" clId="{0BA9135F-5DD9-4679-8571-518831DF9658}" dt="2026-03-18T21:03:55.398" v="11" actId="1037"/>
          <ac:spMkLst>
            <pc:docMk/>
            <pc:sldMk cId="0" sldId="256"/>
            <ac:spMk id="8" creationId="{00000000-0000-0000-0000-000000000000}"/>
          </ac:spMkLst>
        </pc:spChg>
      </pc:sldChg>
      <pc:sldChg chg="modSp mod">
        <pc:chgData name="Nevyana Nikolova (2111481)" userId="8dc33964-0a98-4fcd-9ff3-f28bcfb04ab6" providerId="ADAL" clId="{0BA9135F-5DD9-4679-8571-518831DF9658}" dt="2026-03-18T21:05:24.627" v="32" actId="14100"/>
        <pc:sldMkLst>
          <pc:docMk/>
          <pc:sldMk cId="0" sldId="259"/>
        </pc:sldMkLst>
        <pc:spChg chg="mod">
          <ac:chgData name="Nevyana Nikolova (2111481)" userId="8dc33964-0a98-4fcd-9ff3-f28bcfb04ab6" providerId="ADAL" clId="{0BA9135F-5DD9-4679-8571-518831DF9658}" dt="2026-03-18T21:04:46.071" v="12" actId="14100"/>
          <ac:spMkLst>
            <pc:docMk/>
            <pc:sldMk cId="0" sldId="259"/>
            <ac:spMk id="115" creationId="{00000000-0000-0000-0000-000000000000}"/>
          </ac:spMkLst>
        </pc:spChg>
        <pc:spChg chg="mod">
          <ac:chgData name="Nevyana Nikolova (2111481)" userId="8dc33964-0a98-4fcd-9ff3-f28bcfb04ab6" providerId="ADAL" clId="{0BA9135F-5DD9-4679-8571-518831DF9658}" dt="2026-03-18T21:04:52.629" v="13" actId="14100"/>
          <ac:spMkLst>
            <pc:docMk/>
            <pc:sldMk cId="0" sldId="259"/>
            <ac:spMk id="120" creationId="{00000000-0000-0000-0000-000000000000}"/>
          </ac:spMkLst>
        </pc:spChg>
        <pc:spChg chg="mod">
          <ac:chgData name="Nevyana Nikolova (2111481)" userId="8dc33964-0a98-4fcd-9ff3-f28bcfb04ab6" providerId="ADAL" clId="{0BA9135F-5DD9-4679-8571-518831DF9658}" dt="2026-03-18T21:05:20.457" v="31" actId="1035"/>
          <ac:spMkLst>
            <pc:docMk/>
            <pc:sldMk cId="0" sldId="259"/>
            <ac:spMk id="124" creationId="{00000000-0000-0000-0000-000000000000}"/>
          </ac:spMkLst>
        </pc:spChg>
        <pc:spChg chg="mod">
          <ac:chgData name="Nevyana Nikolova (2111481)" userId="8dc33964-0a98-4fcd-9ff3-f28bcfb04ab6" providerId="ADAL" clId="{0BA9135F-5DD9-4679-8571-518831DF9658}" dt="2026-03-18T21:05:24.627" v="32" actId="14100"/>
          <ac:spMkLst>
            <pc:docMk/>
            <pc:sldMk cId="0" sldId="259"/>
            <ac:spMk id="131" creationId="{00000000-0000-0000-0000-000000000000}"/>
          </ac:spMkLst>
        </pc:spChg>
      </pc:sldChg>
      <pc:sldChg chg="modSp mod">
        <pc:chgData name="Nevyana Nikolova (2111481)" userId="8dc33964-0a98-4fcd-9ff3-f28bcfb04ab6" providerId="ADAL" clId="{0BA9135F-5DD9-4679-8571-518831DF9658}" dt="2026-03-18T21:06:15.546" v="47" actId="688"/>
        <pc:sldMkLst>
          <pc:docMk/>
          <pc:sldMk cId="0" sldId="260"/>
        </pc:sldMkLst>
        <pc:spChg chg="mod">
          <ac:chgData name="Nevyana Nikolova (2111481)" userId="8dc33964-0a98-4fcd-9ff3-f28bcfb04ab6" providerId="ADAL" clId="{0BA9135F-5DD9-4679-8571-518831DF9658}" dt="2026-03-18T21:06:15.546" v="47" actId="688"/>
          <ac:spMkLst>
            <pc:docMk/>
            <pc:sldMk cId="0" sldId="260"/>
            <ac:spMk id="14" creationId="{00000000-0000-0000-0000-000000000000}"/>
          </ac:spMkLst>
        </pc:spChg>
        <pc:grpChg chg="mod">
          <ac:chgData name="Nevyana Nikolova (2111481)" userId="8dc33964-0a98-4fcd-9ff3-f28bcfb04ab6" providerId="ADAL" clId="{0BA9135F-5DD9-4679-8571-518831DF9658}" dt="2026-03-18T21:05:58.072" v="45" actId="1036"/>
          <ac:grpSpMkLst>
            <pc:docMk/>
            <pc:sldMk cId="0" sldId="260"/>
            <ac:grpSpMk id="12" creationId="{00000000-0000-0000-0000-000000000000}"/>
          </ac:grpSpMkLst>
        </pc:grpChg>
      </pc:sldChg>
      <pc:sldChg chg="modSp mod">
        <pc:chgData name="Nevyana Nikolova (2111481)" userId="8dc33964-0a98-4fcd-9ff3-f28bcfb04ab6" providerId="ADAL" clId="{0BA9135F-5DD9-4679-8571-518831DF9658}" dt="2026-03-18T21:08:41.019" v="56" actId="1038"/>
        <pc:sldMkLst>
          <pc:docMk/>
          <pc:sldMk cId="0" sldId="268"/>
        </pc:sldMkLst>
        <pc:spChg chg="mod">
          <ac:chgData name="Nevyana Nikolova (2111481)" userId="8dc33964-0a98-4fcd-9ff3-f28bcfb04ab6" providerId="ADAL" clId="{0BA9135F-5DD9-4679-8571-518831DF9658}" dt="2026-03-18T21:08:41.019" v="56" actId="1038"/>
          <ac:spMkLst>
            <pc:docMk/>
            <pc:sldMk cId="0" sldId="268"/>
            <ac:spMk id="22" creationId="{00000000-0000-0000-0000-000000000000}"/>
          </ac:spMkLst>
        </pc:spChg>
      </pc:sldChg>
      <pc:sldChg chg="ord">
        <pc:chgData name="Nevyana Nikolova (2111481)" userId="8dc33964-0a98-4fcd-9ff3-f28bcfb04ab6" providerId="ADAL" clId="{0BA9135F-5DD9-4679-8571-518831DF9658}" dt="2026-03-18T21:09:46.146" v="58"/>
        <pc:sldMkLst>
          <pc:docMk/>
          <pc:sldMk cId="0" sldId="271"/>
        </pc:sldMkLst>
      </pc:sldChg>
      <pc:sldChg chg="modSp mod">
        <pc:chgData name="Nevyana Nikolova (2111481)" userId="8dc33964-0a98-4fcd-9ff3-f28bcfb04ab6" providerId="ADAL" clId="{0BA9135F-5DD9-4679-8571-518831DF9658}" dt="2026-03-18T21:10:46.180" v="71" actId="1036"/>
        <pc:sldMkLst>
          <pc:docMk/>
          <pc:sldMk cId="0" sldId="272"/>
        </pc:sldMkLst>
        <pc:picChg chg="mod">
          <ac:chgData name="Nevyana Nikolova (2111481)" userId="8dc33964-0a98-4fcd-9ff3-f28bcfb04ab6" providerId="ADAL" clId="{0BA9135F-5DD9-4679-8571-518831DF9658}" dt="2026-03-18T21:10:46.180" v="71" actId="1036"/>
          <ac:picMkLst>
            <pc:docMk/>
            <pc:sldMk cId="0" sldId="272"/>
            <ac:picMk id="8" creationId="{00000000-0000-0000-0000-00000000000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8.png"/><Relationship Id="rId7" Type="http://schemas.openxmlformats.org/officeDocument/2006/relationships/image" Target="../media/image1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png"/><Relationship Id="rId9" Type="http://schemas.openxmlformats.org/officeDocument/2006/relationships/image" Target="../media/image19.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6.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8.png"/><Relationship Id="rId7" Type="http://schemas.openxmlformats.org/officeDocument/2006/relationships/image" Target="../media/image28.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7.png"/><Relationship Id="rId5" Type="http://schemas.openxmlformats.org/officeDocument/2006/relationships/image" Target="../media/image26.svg"/><Relationship Id="rId4" Type="http://schemas.openxmlformats.org/officeDocument/2006/relationships/image" Target="../media/image25.png"/><Relationship Id="rId9" Type="http://schemas.openxmlformats.org/officeDocument/2006/relationships/image" Target="../media/image30.png"/></Relationships>
</file>

<file path=ppt/slides/_rels/slide7.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5.png"/><Relationship Id="rId7"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26.svg"/><Relationship Id="rId9" Type="http://schemas.openxmlformats.org/officeDocument/2006/relationships/image" Target="../media/image35.svg"/></Relationships>
</file>

<file path=ppt/slides/_rels/slide8.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image" Target="../media/image8.png"/><Relationship Id="rId7" Type="http://schemas.openxmlformats.org/officeDocument/2006/relationships/image" Target="../media/image37.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26.svg"/><Relationship Id="rId4" Type="http://schemas.openxmlformats.org/officeDocument/2006/relationships/image" Target="../media/image25.png"/><Relationship Id="rId9" Type="http://schemas.openxmlformats.org/officeDocument/2006/relationships/image" Target="../media/image39.png"/></Relationships>
</file>

<file path=ppt/slides/_rels/slide9.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image" Target="../media/image8.png"/><Relationship Id="rId7" Type="http://schemas.openxmlformats.org/officeDocument/2006/relationships/image" Target="../media/image2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41.svg"/><Relationship Id="rId10" Type="http://schemas.openxmlformats.org/officeDocument/2006/relationships/image" Target="../media/image44.png"/><Relationship Id="rId4" Type="http://schemas.openxmlformats.org/officeDocument/2006/relationships/image" Target="../media/image40.png"/><Relationship Id="rId9" Type="http://schemas.openxmlformats.org/officeDocument/2006/relationships/image" Target="../media/image43.png"/></Relationships>
</file>

<file path=ppt/slides/_rels/slide10.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image" Target="../media/image8.png"/><Relationship Id="rId7" Type="http://schemas.openxmlformats.org/officeDocument/2006/relationships/image" Target="../media/image48.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47.png"/><Relationship Id="rId5" Type="http://schemas.openxmlformats.org/officeDocument/2006/relationships/image" Target="../media/image46.svg"/><Relationship Id="rId4" Type="http://schemas.openxmlformats.org/officeDocument/2006/relationships/image" Target="../media/image45.png"/><Relationship Id="rId9" Type="http://schemas.openxmlformats.org/officeDocument/2006/relationships/image" Target="../media/image50.png"/></Relationships>
</file>

<file path=ppt/slides/_rels/slide11.xml.rels><?xml version="1.0" encoding="UTF-8" standalone="yes"?>
<Relationships xmlns="http://schemas.openxmlformats.org/package/2006/relationships"><Relationship Id="rId8" Type="http://schemas.openxmlformats.org/officeDocument/2006/relationships/image" Target="../media/image55.svg"/><Relationship Id="rId13" Type="http://schemas.openxmlformats.org/officeDocument/2006/relationships/image" Target="../media/image60.png"/><Relationship Id="rId3" Type="http://schemas.openxmlformats.org/officeDocument/2006/relationships/image" Target="../media/image8.png"/><Relationship Id="rId7" Type="http://schemas.openxmlformats.org/officeDocument/2006/relationships/image" Target="../media/image54.png"/><Relationship Id="rId12" Type="http://schemas.openxmlformats.org/officeDocument/2006/relationships/image" Target="../media/image59.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3.png"/><Relationship Id="rId11" Type="http://schemas.openxmlformats.org/officeDocument/2006/relationships/image" Target="../media/image58.png"/><Relationship Id="rId5" Type="http://schemas.openxmlformats.org/officeDocument/2006/relationships/image" Target="../media/image52.svg"/><Relationship Id="rId15" Type="http://schemas.openxmlformats.org/officeDocument/2006/relationships/image" Target="../media/image62.png"/><Relationship Id="rId10" Type="http://schemas.openxmlformats.org/officeDocument/2006/relationships/image" Target="../media/image57.svg"/><Relationship Id="rId4" Type="http://schemas.openxmlformats.org/officeDocument/2006/relationships/image" Target="../media/image51.png"/><Relationship Id="rId9" Type="http://schemas.openxmlformats.org/officeDocument/2006/relationships/image" Target="../media/image56.png"/><Relationship Id="rId14" Type="http://schemas.openxmlformats.org/officeDocument/2006/relationships/image" Target="../media/image61.svg"/></Relationships>
</file>

<file path=ppt/slides/_rels/slide12.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8.png"/><Relationship Id="rId7" Type="http://schemas.openxmlformats.org/officeDocument/2006/relationships/image" Target="../media/image64.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67.png"/><Relationship Id="rId4" Type="http://schemas.openxmlformats.org/officeDocument/2006/relationships/image" Target="../media/image63.png"/><Relationship Id="rId9" Type="http://schemas.openxmlformats.org/officeDocument/2006/relationships/image" Target="../media/image66.png"/></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7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14.xml.rels><?xml version="1.0" encoding="UTF-8" standalone="yes"?>
<Relationships xmlns="http://schemas.openxmlformats.org/package/2006/relationships"><Relationship Id="rId8" Type="http://schemas.openxmlformats.org/officeDocument/2006/relationships/image" Target="../media/image76.png"/><Relationship Id="rId13" Type="http://schemas.openxmlformats.org/officeDocument/2006/relationships/image" Target="../media/image81.svg"/><Relationship Id="rId3" Type="http://schemas.openxmlformats.org/officeDocument/2006/relationships/image" Target="../media/image8.png"/><Relationship Id="rId7" Type="http://schemas.openxmlformats.org/officeDocument/2006/relationships/image" Target="../media/image75.png"/><Relationship Id="rId12" Type="http://schemas.openxmlformats.org/officeDocument/2006/relationships/image" Target="../media/image8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74.svg"/><Relationship Id="rId11" Type="http://schemas.openxmlformats.org/officeDocument/2006/relationships/image" Target="../media/image79.svg"/><Relationship Id="rId5" Type="http://schemas.openxmlformats.org/officeDocument/2006/relationships/image" Target="../media/image73.png"/><Relationship Id="rId10" Type="http://schemas.openxmlformats.org/officeDocument/2006/relationships/image" Target="../media/image78.png"/><Relationship Id="rId4" Type="http://schemas.openxmlformats.org/officeDocument/2006/relationships/image" Target="../media/image72.png"/><Relationship Id="rId9" Type="http://schemas.openxmlformats.org/officeDocument/2006/relationships/image" Target="../media/image77.svg"/><Relationship Id="rId14" Type="http://schemas.openxmlformats.org/officeDocument/2006/relationships/image" Target="../media/image82.pn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83.png"/></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84.png"/></Relationships>
</file>

<file path=ppt/slides/_rels/slide17.xml.rels><?xml version="1.0" encoding="UTF-8" standalone="yes"?>
<Relationships xmlns="http://schemas.openxmlformats.org/package/2006/relationships"><Relationship Id="rId8" Type="http://schemas.openxmlformats.org/officeDocument/2006/relationships/hyperlink" Target="https://www.reuters.com" TargetMode="External"/><Relationship Id="rId3" Type="http://schemas.openxmlformats.org/officeDocument/2006/relationships/image" Target="../media/image8.png"/><Relationship Id="rId7" Type="http://schemas.openxmlformats.org/officeDocument/2006/relationships/hyperlink" Target="https://www.nhs.uk"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www.gov.uk" TargetMode="External"/><Relationship Id="rId5" Type="http://schemas.openxmlformats.org/officeDocument/2006/relationships/hyperlink" Target="https://www.bbc.co.uk/news" TargetMode="External"/><Relationship Id="rId4" Type="http://schemas.openxmlformats.org/officeDocument/2006/relationships/image" Target="../media/image85.png"/><Relationship Id="rId9" Type="http://schemas.openxmlformats.org/officeDocument/2006/relationships/hyperlink" Target="https://www.standard.co.uk"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87.png"/><Relationship Id="rId4" Type="http://schemas.openxmlformats.org/officeDocument/2006/relationships/image" Target="../media/image8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500312" y="151715"/>
            <a:ext cx="3025407" cy="1260586"/>
          </a:xfrm>
          <a:custGeom>
            <a:avLst/>
            <a:gdLst/>
            <a:ahLst/>
            <a:cxnLst/>
            <a:rect l="l" t="t" r="r" b="b"/>
            <a:pathLst>
              <a:path w="3025407" h="1260586">
                <a:moveTo>
                  <a:pt x="0" y="0"/>
                </a:moveTo>
                <a:lnTo>
                  <a:pt x="3025407" y="0"/>
                </a:lnTo>
                <a:lnTo>
                  <a:pt x="3025407" y="1260586"/>
                </a:lnTo>
                <a:lnTo>
                  <a:pt x="0" y="1260586"/>
                </a:lnTo>
                <a:lnTo>
                  <a:pt x="0" y="0"/>
                </a:lnTo>
                <a:close/>
              </a:path>
            </a:pathLst>
          </a:custGeom>
          <a:blipFill>
            <a:blip r:embed="rId3"/>
            <a:stretch>
              <a:fillRect/>
            </a:stretch>
          </a:blipFill>
        </p:spPr>
        <p:txBody>
          <a:bodyPr/>
          <a:lstStyle/>
          <a:p>
            <a:endParaRPr lang="en-GB"/>
          </a:p>
        </p:txBody>
      </p:sp>
      <p:grpSp>
        <p:nvGrpSpPr>
          <p:cNvPr id="4" name="Group 4"/>
          <p:cNvGrpSpPr/>
          <p:nvPr/>
        </p:nvGrpSpPr>
        <p:grpSpPr>
          <a:xfrm>
            <a:off x="12399069" y="414371"/>
            <a:ext cx="5243382" cy="1625818"/>
            <a:chOff x="0" y="0"/>
            <a:chExt cx="2247900" cy="697008"/>
          </a:xfrm>
        </p:grpSpPr>
        <p:sp>
          <p:nvSpPr>
            <p:cNvPr id="5" name="Freeform 5"/>
            <p:cNvSpPr/>
            <p:nvPr/>
          </p:nvSpPr>
          <p:spPr>
            <a:xfrm>
              <a:off x="0" y="0"/>
              <a:ext cx="2247900" cy="697008"/>
            </a:xfrm>
            <a:custGeom>
              <a:avLst/>
              <a:gdLst/>
              <a:ahLst/>
              <a:cxnLst/>
              <a:rect l="l" t="t" r="r" b="b"/>
              <a:pathLst>
                <a:path w="2247900" h="697008">
                  <a:moveTo>
                    <a:pt x="138792" y="0"/>
                  </a:moveTo>
                  <a:lnTo>
                    <a:pt x="2109108" y="0"/>
                  </a:lnTo>
                  <a:cubicBezTo>
                    <a:pt x="2185761" y="0"/>
                    <a:pt x="2247900" y="62139"/>
                    <a:pt x="2247900" y="138792"/>
                  </a:cubicBezTo>
                  <a:lnTo>
                    <a:pt x="2247900" y="558215"/>
                  </a:lnTo>
                  <a:cubicBezTo>
                    <a:pt x="2247900" y="634868"/>
                    <a:pt x="2185761" y="697008"/>
                    <a:pt x="2109108" y="697008"/>
                  </a:cubicBezTo>
                  <a:lnTo>
                    <a:pt x="138792" y="697008"/>
                  </a:lnTo>
                  <a:cubicBezTo>
                    <a:pt x="62139" y="697008"/>
                    <a:pt x="0" y="634868"/>
                    <a:pt x="0" y="558215"/>
                  </a:cubicBezTo>
                  <a:lnTo>
                    <a:pt x="0" y="138792"/>
                  </a:lnTo>
                  <a:cubicBezTo>
                    <a:pt x="0" y="62139"/>
                    <a:pt x="62139" y="0"/>
                    <a:pt x="138792" y="0"/>
                  </a:cubicBezTo>
                  <a:close/>
                </a:path>
              </a:pathLst>
            </a:custGeom>
            <a:solidFill>
              <a:srgbClr val="FFFFFF"/>
            </a:solidFill>
            <a:ln w="19050" cap="rnd">
              <a:solidFill>
                <a:srgbClr val="000000"/>
              </a:solidFill>
              <a:prstDash val="dash"/>
              <a:round/>
            </a:ln>
          </p:spPr>
          <p:txBody>
            <a:bodyPr/>
            <a:lstStyle/>
            <a:p>
              <a:endParaRPr lang="en-GB"/>
            </a:p>
          </p:txBody>
        </p:sp>
        <p:sp>
          <p:nvSpPr>
            <p:cNvPr id="6" name="TextBox 6"/>
            <p:cNvSpPr txBox="1"/>
            <p:nvPr/>
          </p:nvSpPr>
          <p:spPr>
            <a:xfrm>
              <a:off x="0" y="-57150"/>
              <a:ext cx="2247900" cy="754158"/>
            </a:xfrm>
            <a:prstGeom prst="rect">
              <a:avLst/>
            </a:prstGeom>
          </p:spPr>
          <p:txBody>
            <a:bodyPr lIns="50800" tIns="50800" rIns="50800" bIns="50800" rtlCol="0" anchor="ctr"/>
            <a:lstStyle/>
            <a:p>
              <a:pPr algn="ctr">
                <a:lnSpc>
                  <a:spcPts val="3359"/>
                </a:lnSpc>
              </a:pPr>
              <a:endParaRPr/>
            </a:p>
          </p:txBody>
        </p:sp>
      </p:grpSp>
      <p:sp>
        <p:nvSpPr>
          <p:cNvPr id="7" name="Freeform 7"/>
          <p:cNvSpPr/>
          <p:nvPr/>
        </p:nvSpPr>
        <p:spPr>
          <a:xfrm flipH="1">
            <a:off x="-105607" y="2781300"/>
            <a:ext cx="5973007" cy="7693568"/>
          </a:xfrm>
          <a:custGeom>
            <a:avLst/>
            <a:gdLst/>
            <a:ahLst/>
            <a:cxnLst/>
            <a:rect l="l" t="t" r="r" b="b"/>
            <a:pathLst>
              <a:path w="5973007" h="7693568">
                <a:moveTo>
                  <a:pt x="5973006" y="0"/>
                </a:moveTo>
                <a:lnTo>
                  <a:pt x="0" y="0"/>
                </a:lnTo>
                <a:lnTo>
                  <a:pt x="0" y="7693568"/>
                </a:lnTo>
                <a:lnTo>
                  <a:pt x="5973006" y="7693568"/>
                </a:lnTo>
                <a:lnTo>
                  <a:pt x="5973006" y="0"/>
                </a:lnTo>
                <a:close/>
              </a:path>
            </a:pathLst>
          </a:custGeom>
          <a:blipFill>
            <a:blip r:embed="rId4"/>
            <a:stretch>
              <a:fillRect/>
            </a:stretch>
          </a:blipFill>
        </p:spPr>
        <p:txBody>
          <a:bodyPr/>
          <a:lstStyle/>
          <a:p>
            <a:endParaRPr lang="en-GB"/>
          </a:p>
        </p:txBody>
      </p:sp>
      <p:sp>
        <p:nvSpPr>
          <p:cNvPr id="8" name="Freeform 8"/>
          <p:cNvSpPr/>
          <p:nvPr/>
        </p:nvSpPr>
        <p:spPr>
          <a:xfrm flipH="1">
            <a:off x="9982200" y="2168486"/>
            <a:ext cx="8309014" cy="8309014"/>
          </a:xfrm>
          <a:custGeom>
            <a:avLst/>
            <a:gdLst/>
            <a:ahLst/>
            <a:cxnLst/>
            <a:rect l="l" t="t" r="r" b="b"/>
            <a:pathLst>
              <a:path w="8309014" h="8309014">
                <a:moveTo>
                  <a:pt x="8309015" y="0"/>
                </a:moveTo>
                <a:lnTo>
                  <a:pt x="0" y="0"/>
                </a:lnTo>
                <a:lnTo>
                  <a:pt x="0" y="8309014"/>
                </a:lnTo>
                <a:lnTo>
                  <a:pt x="8309015" y="8309014"/>
                </a:lnTo>
                <a:lnTo>
                  <a:pt x="8309015" y="0"/>
                </a:lnTo>
                <a:close/>
              </a:path>
            </a:pathLst>
          </a:custGeom>
          <a:blipFill>
            <a:blip r:embed="rId5"/>
            <a:stretch>
              <a:fillRect/>
            </a:stretch>
          </a:blipFill>
        </p:spPr>
        <p:txBody>
          <a:bodyPr/>
          <a:lstStyle/>
          <a:p>
            <a:endParaRPr lang="en-GB"/>
          </a:p>
        </p:txBody>
      </p:sp>
      <p:sp>
        <p:nvSpPr>
          <p:cNvPr id="9" name="TextBox 9"/>
          <p:cNvSpPr txBox="1"/>
          <p:nvPr/>
        </p:nvSpPr>
        <p:spPr>
          <a:xfrm>
            <a:off x="12903145" y="569411"/>
            <a:ext cx="5784905" cy="1562100"/>
          </a:xfrm>
          <a:prstGeom prst="rect">
            <a:avLst/>
          </a:prstGeom>
        </p:spPr>
        <p:txBody>
          <a:bodyPr lIns="0" tIns="0" rIns="0" bIns="0" rtlCol="0" anchor="t">
            <a:spAutoFit/>
          </a:bodyPr>
          <a:lstStyle/>
          <a:p>
            <a:pPr algn="just">
              <a:lnSpc>
                <a:spcPts val="2067"/>
              </a:lnSpc>
            </a:pPr>
            <a:r>
              <a:rPr lang="en-US" sz="1722" b="1" i="1">
                <a:solidFill>
                  <a:srgbClr val="323A30"/>
                </a:solidFill>
                <a:latin typeface="Arial Bold Italics"/>
                <a:ea typeface="Arial Bold Italics"/>
                <a:cs typeface="Arial Bold Italics"/>
                <a:sym typeface="Arial Bold Italics"/>
              </a:rPr>
              <a:t>Student: Nevyana Nikolova / ID: 2111481</a:t>
            </a:r>
          </a:p>
          <a:p>
            <a:pPr algn="just">
              <a:lnSpc>
                <a:spcPts val="2067"/>
              </a:lnSpc>
            </a:pPr>
            <a:r>
              <a:rPr lang="en-US" sz="1722" b="1" i="1">
                <a:solidFill>
                  <a:srgbClr val="323A30"/>
                </a:solidFill>
                <a:latin typeface="Arial Bold Italics"/>
                <a:ea typeface="Arial Bold Italics"/>
                <a:cs typeface="Arial Bold Italics"/>
                <a:sym typeface="Arial Bold Italics"/>
              </a:rPr>
              <a:t>Module: Quality Assurance and </a:t>
            </a:r>
          </a:p>
          <a:p>
            <a:pPr algn="just">
              <a:lnSpc>
                <a:spcPts val="2067"/>
              </a:lnSpc>
            </a:pPr>
            <a:r>
              <a:rPr lang="en-US" sz="1722" b="1" i="1">
                <a:solidFill>
                  <a:srgbClr val="323A30"/>
                </a:solidFill>
                <a:latin typeface="Arial Bold Italics"/>
                <a:ea typeface="Arial Bold Italics"/>
                <a:cs typeface="Arial Bold Italics"/>
                <a:sym typeface="Arial Bold Italics"/>
              </a:rPr>
              <a:t>Service Improvements </a:t>
            </a:r>
          </a:p>
          <a:p>
            <a:pPr algn="just">
              <a:lnSpc>
                <a:spcPts val="2067"/>
              </a:lnSpc>
            </a:pPr>
            <a:r>
              <a:rPr lang="en-US" sz="1722" b="1" i="1">
                <a:solidFill>
                  <a:srgbClr val="323A30"/>
                </a:solidFill>
                <a:latin typeface="Arial Bold Italics"/>
                <a:ea typeface="Arial Bold Italics"/>
                <a:cs typeface="Arial Bold Italics"/>
                <a:sym typeface="Arial Bold Italics"/>
              </a:rPr>
              <a:t>Module Code: LCHS7006_LON</a:t>
            </a:r>
          </a:p>
          <a:p>
            <a:pPr algn="just">
              <a:lnSpc>
                <a:spcPts val="2067"/>
              </a:lnSpc>
            </a:pPr>
            <a:r>
              <a:rPr lang="en-US" sz="1722" b="1">
                <a:solidFill>
                  <a:srgbClr val="323A30"/>
                </a:solidFill>
                <a:latin typeface="Arial Bold"/>
                <a:ea typeface="Arial Bold"/>
                <a:cs typeface="Arial Bold"/>
                <a:sym typeface="Arial Bold"/>
              </a:rPr>
              <a:t>Lecturer: Dr. Oluwadamilola Tayo</a:t>
            </a:r>
          </a:p>
          <a:p>
            <a:pPr algn="just">
              <a:lnSpc>
                <a:spcPts val="2067"/>
              </a:lnSpc>
            </a:pPr>
            <a:endParaRPr lang="en-US" sz="1722" b="1">
              <a:solidFill>
                <a:srgbClr val="323A30"/>
              </a:solidFill>
              <a:latin typeface="Arial Bold"/>
              <a:ea typeface="Arial Bold"/>
              <a:cs typeface="Arial Bold"/>
              <a:sym typeface="Arial Bold"/>
            </a:endParaRPr>
          </a:p>
        </p:txBody>
      </p:sp>
      <p:grpSp>
        <p:nvGrpSpPr>
          <p:cNvPr id="10" name="Group 10"/>
          <p:cNvGrpSpPr/>
          <p:nvPr/>
        </p:nvGrpSpPr>
        <p:grpSpPr>
          <a:xfrm>
            <a:off x="50131" y="7070425"/>
            <a:ext cx="18111538" cy="2953630"/>
            <a:chOff x="0" y="0"/>
            <a:chExt cx="4770117" cy="777911"/>
          </a:xfrm>
        </p:grpSpPr>
        <p:sp>
          <p:nvSpPr>
            <p:cNvPr id="11" name="Freeform 11"/>
            <p:cNvSpPr/>
            <p:nvPr/>
          </p:nvSpPr>
          <p:spPr>
            <a:xfrm>
              <a:off x="0" y="0"/>
              <a:ext cx="4770117" cy="777911"/>
            </a:xfrm>
            <a:custGeom>
              <a:avLst/>
              <a:gdLst/>
              <a:ahLst/>
              <a:cxnLst/>
              <a:rect l="l" t="t" r="r" b="b"/>
              <a:pathLst>
                <a:path w="4770117" h="777911">
                  <a:moveTo>
                    <a:pt x="42746" y="0"/>
                  </a:moveTo>
                  <a:lnTo>
                    <a:pt x="4727371" y="0"/>
                  </a:lnTo>
                  <a:cubicBezTo>
                    <a:pt x="4750979" y="0"/>
                    <a:pt x="4770117" y="19138"/>
                    <a:pt x="4770117" y="42746"/>
                  </a:cubicBezTo>
                  <a:lnTo>
                    <a:pt x="4770117" y="735165"/>
                  </a:lnTo>
                  <a:cubicBezTo>
                    <a:pt x="4770117" y="758773"/>
                    <a:pt x="4750979" y="777911"/>
                    <a:pt x="4727371" y="777911"/>
                  </a:cubicBezTo>
                  <a:lnTo>
                    <a:pt x="42746" y="777911"/>
                  </a:lnTo>
                  <a:cubicBezTo>
                    <a:pt x="19138" y="777911"/>
                    <a:pt x="0" y="758773"/>
                    <a:pt x="0" y="735165"/>
                  </a:cubicBezTo>
                  <a:lnTo>
                    <a:pt x="0" y="42746"/>
                  </a:lnTo>
                  <a:cubicBezTo>
                    <a:pt x="0" y="19138"/>
                    <a:pt x="19138" y="0"/>
                    <a:pt x="42746" y="0"/>
                  </a:cubicBezTo>
                  <a:close/>
                </a:path>
              </a:pathLst>
            </a:custGeom>
            <a:solidFill>
              <a:srgbClr val="FFFFFF"/>
            </a:solidFill>
          </p:spPr>
          <p:txBody>
            <a:bodyPr/>
            <a:lstStyle/>
            <a:p>
              <a:endParaRPr lang="en-GB"/>
            </a:p>
          </p:txBody>
        </p:sp>
        <p:sp>
          <p:nvSpPr>
            <p:cNvPr id="12" name="TextBox 12"/>
            <p:cNvSpPr txBox="1"/>
            <p:nvPr/>
          </p:nvSpPr>
          <p:spPr>
            <a:xfrm>
              <a:off x="0" y="-38100"/>
              <a:ext cx="4770117" cy="816011"/>
            </a:xfrm>
            <a:prstGeom prst="rect">
              <a:avLst/>
            </a:prstGeom>
          </p:spPr>
          <p:txBody>
            <a:bodyPr lIns="50800" tIns="50800" rIns="50800" bIns="50800" rtlCol="0" anchor="ctr"/>
            <a:lstStyle/>
            <a:p>
              <a:pPr algn="ctr">
                <a:lnSpc>
                  <a:spcPts val="2339"/>
                </a:lnSpc>
              </a:pPr>
              <a:endParaRPr/>
            </a:p>
          </p:txBody>
        </p:sp>
      </p:grpSp>
      <p:pic>
        <p:nvPicPr>
          <p:cNvPr id="13" name="Picture 13"/>
          <p:cNvPicPr>
            <a:picLocks noChangeAspect="1"/>
          </p:cNvPicPr>
          <p:nvPr/>
        </p:nvPicPr>
        <p:blipFill>
          <a:blip r:embed="rId6"/>
          <a:stretch>
            <a:fillRect/>
          </a:stretch>
        </p:blipFill>
        <p:spPr>
          <a:xfrm>
            <a:off x="-943090" y="5877421"/>
            <a:ext cx="20002732" cy="5383509"/>
          </a:xfrm>
          <a:prstGeom prst="rect">
            <a:avLst/>
          </a:prstGeom>
        </p:spPr>
      </p:pic>
      <p:sp>
        <p:nvSpPr>
          <p:cNvPr id="14" name="Freeform 14"/>
          <p:cNvSpPr/>
          <p:nvPr/>
        </p:nvSpPr>
        <p:spPr>
          <a:xfrm>
            <a:off x="1057179" y="1270851"/>
            <a:ext cx="1295166" cy="522713"/>
          </a:xfrm>
          <a:custGeom>
            <a:avLst/>
            <a:gdLst/>
            <a:ahLst/>
            <a:cxnLst/>
            <a:rect l="l" t="t" r="r" b="b"/>
            <a:pathLst>
              <a:path w="1295166" h="522713">
                <a:moveTo>
                  <a:pt x="0" y="0"/>
                </a:moveTo>
                <a:lnTo>
                  <a:pt x="1295165" y="0"/>
                </a:lnTo>
                <a:lnTo>
                  <a:pt x="1295165" y="522713"/>
                </a:lnTo>
                <a:lnTo>
                  <a:pt x="0" y="522713"/>
                </a:lnTo>
                <a:lnTo>
                  <a:pt x="0" y="0"/>
                </a:lnTo>
                <a:close/>
              </a:path>
            </a:pathLst>
          </a:custGeom>
          <a:blipFill>
            <a:blip r:embed="rId7"/>
            <a:stretch>
              <a:fillRect/>
            </a:stretch>
          </a:blipFill>
        </p:spPr>
        <p:txBody>
          <a:bodyPr/>
          <a:lstStyle/>
          <a:p>
            <a:endParaRPr lang="en-GB"/>
          </a:p>
        </p:txBody>
      </p:sp>
      <p:sp>
        <p:nvSpPr>
          <p:cNvPr id="15" name="Freeform 15"/>
          <p:cNvSpPr/>
          <p:nvPr/>
        </p:nvSpPr>
        <p:spPr>
          <a:xfrm>
            <a:off x="16430103" y="888952"/>
            <a:ext cx="962644" cy="821711"/>
          </a:xfrm>
          <a:custGeom>
            <a:avLst/>
            <a:gdLst/>
            <a:ahLst/>
            <a:cxnLst/>
            <a:rect l="l" t="t" r="r" b="b"/>
            <a:pathLst>
              <a:path w="962644" h="821711">
                <a:moveTo>
                  <a:pt x="0" y="0"/>
                </a:moveTo>
                <a:lnTo>
                  <a:pt x="962643" y="0"/>
                </a:lnTo>
                <a:lnTo>
                  <a:pt x="962643" y="821711"/>
                </a:lnTo>
                <a:lnTo>
                  <a:pt x="0" y="821711"/>
                </a:lnTo>
                <a:lnTo>
                  <a:pt x="0" y="0"/>
                </a:lnTo>
                <a:close/>
              </a:path>
            </a:pathLst>
          </a:custGeom>
          <a:blipFill>
            <a:blip r:embed="rId8"/>
            <a:stretch>
              <a:fillRect b="-17151"/>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805879" y="2234565"/>
            <a:ext cx="15925726" cy="7490460"/>
            <a:chOff x="0" y="0"/>
            <a:chExt cx="4194430" cy="1972796"/>
          </a:xfrm>
        </p:grpSpPr>
        <p:sp>
          <p:nvSpPr>
            <p:cNvPr id="5" name="Freeform 5"/>
            <p:cNvSpPr/>
            <p:nvPr/>
          </p:nvSpPr>
          <p:spPr>
            <a:xfrm>
              <a:off x="0" y="0"/>
              <a:ext cx="4194430" cy="1972796"/>
            </a:xfrm>
            <a:custGeom>
              <a:avLst/>
              <a:gdLst/>
              <a:ahLst/>
              <a:cxnLst/>
              <a:rect l="l" t="t" r="r" b="b"/>
              <a:pathLst>
                <a:path w="4194430" h="1972796">
                  <a:moveTo>
                    <a:pt x="48613" y="0"/>
                  </a:moveTo>
                  <a:lnTo>
                    <a:pt x="4145817" y="0"/>
                  </a:lnTo>
                  <a:cubicBezTo>
                    <a:pt x="4172665" y="0"/>
                    <a:pt x="4194430" y="21765"/>
                    <a:pt x="4194430" y="48613"/>
                  </a:cubicBezTo>
                  <a:lnTo>
                    <a:pt x="4194430" y="1924183"/>
                  </a:lnTo>
                  <a:cubicBezTo>
                    <a:pt x="4194430" y="1951031"/>
                    <a:pt x="4172665" y="1972796"/>
                    <a:pt x="4145817" y="1972796"/>
                  </a:cubicBezTo>
                  <a:lnTo>
                    <a:pt x="48613" y="1972796"/>
                  </a:lnTo>
                  <a:cubicBezTo>
                    <a:pt x="21765" y="1972796"/>
                    <a:pt x="0" y="1951031"/>
                    <a:pt x="0" y="1924183"/>
                  </a:cubicBezTo>
                  <a:lnTo>
                    <a:pt x="0" y="48613"/>
                  </a:lnTo>
                  <a:cubicBezTo>
                    <a:pt x="0" y="21765"/>
                    <a:pt x="21765" y="0"/>
                    <a:pt x="48613" y="0"/>
                  </a:cubicBezTo>
                  <a:close/>
                </a:path>
              </a:pathLst>
            </a:custGeom>
            <a:solidFill>
              <a:srgbClr val="FFFFFF"/>
            </a:solidFill>
            <a:ln w="9525" cap="rnd">
              <a:solidFill>
                <a:srgbClr val="000000"/>
              </a:solidFill>
              <a:prstDash val="solid"/>
              <a:round/>
            </a:ln>
          </p:spPr>
          <p:txBody>
            <a:bodyPr/>
            <a:lstStyle/>
            <a:p>
              <a:endParaRPr lang="en-GB"/>
            </a:p>
          </p:txBody>
        </p:sp>
        <p:sp>
          <p:nvSpPr>
            <p:cNvPr id="6" name="TextBox 6"/>
            <p:cNvSpPr txBox="1"/>
            <p:nvPr/>
          </p:nvSpPr>
          <p:spPr>
            <a:xfrm>
              <a:off x="0" y="-38100"/>
              <a:ext cx="4194430" cy="2010896"/>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832611" y="779432"/>
            <a:ext cx="3677012" cy="1354455"/>
          </a:xfrm>
          <a:prstGeom prst="rect">
            <a:avLst/>
          </a:prstGeom>
        </p:spPr>
      </p:pic>
      <p:sp>
        <p:nvSpPr>
          <p:cNvPr id="8" name="TextBox 8"/>
          <p:cNvSpPr txBox="1"/>
          <p:nvPr/>
        </p:nvSpPr>
        <p:spPr>
          <a:xfrm>
            <a:off x="936340" y="2710815"/>
            <a:ext cx="16510571" cy="6861810"/>
          </a:xfrm>
          <a:prstGeom prst="rect">
            <a:avLst/>
          </a:prstGeom>
        </p:spPr>
        <p:txBody>
          <a:bodyPr lIns="0" tIns="0" rIns="0" bIns="0" rtlCol="0" anchor="t">
            <a:spAutoFit/>
          </a:bodyPr>
          <a:lstStyle/>
          <a:p>
            <a:pPr marL="906777" lvl="1" indent="-453388" algn="l">
              <a:lnSpc>
                <a:spcPts val="5459"/>
              </a:lnSpc>
              <a:buAutoNum type="arabicPeriod"/>
            </a:pPr>
            <a:r>
              <a:rPr lang="en-US" sz="4199">
                <a:solidFill>
                  <a:srgbClr val="000000"/>
                </a:solidFill>
                <a:latin typeface="Arial"/>
                <a:ea typeface="Arial"/>
                <a:cs typeface="Arial"/>
                <a:sym typeface="Arial"/>
              </a:rPr>
              <a:t>Case Background / Lucy Letby Case</a:t>
            </a:r>
          </a:p>
          <a:p>
            <a:pPr marL="906777" lvl="1" indent="-453388" algn="l">
              <a:lnSpc>
                <a:spcPts val="5459"/>
              </a:lnSpc>
              <a:buAutoNum type="arabicPeriod"/>
            </a:pPr>
            <a:r>
              <a:rPr lang="en-US" sz="4199">
                <a:solidFill>
                  <a:srgbClr val="000000"/>
                </a:solidFill>
                <a:latin typeface="Arial"/>
                <a:ea typeface="Arial"/>
                <a:cs typeface="Arial"/>
                <a:sym typeface="Arial"/>
              </a:rPr>
              <a:t>Swiss Cheese Model / Lucy Letby Case</a:t>
            </a:r>
          </a:p>
          <a:p>
            <a:pPr marL="906777" lvl="1" indent="-453388" algn="l">
              <a:lnSpc>
                <a:spcPts val="5459"/>
              </a:lnSpc>
              <a:buAutoNum type="arabicPeriod"/>
            </a:pPr>
            <a:r>
              <a:rPr lang="en-US" sz="4199">
                <a:solidFill>
                  <a:srgbClr val="000000"/>
                </a:solidFill>
                <a:latin typeface="Arial"/>
                <a:ea typeface="Arial"/>
                <a:cs typeface="Arial"/>
                <a:sym typeface="Arial"/>
              </a:rPr>
              <a:t>Application of Root Cause Analysis (RCA)</a:t>
            </a:r>
          </a:p>
          <a:p>
            <a:pPr marL="906777" lvl="1" indent="-453388" algn="l">
              <a:lnSpc>
                <a:spcPts val="5459"/>
              </a:lnSpc>
              <a:buAutoNum type="arabicPeriod"/>
            </a:pPr>
            <a:r>
              <a:rPr lang="en-US" sz="4199">
                <a:solidFill>
                  <a:srgbClr val="000000"/>
                </a:solidFill>
                <a:latin typeface="Arial"/>
                <a:ea typeface="Arial"/>
                <a:cs typeface="Arial"/>
                <a:sym typeface="Arial"/>
              </a:rPr>
              <a:t>Policy Issues Contributing to Root Causes</a:t>
            </a:r>
          </a:p>
          <a:p>
            <a:pPr marL="906777" lvl="1" indent="-453388" algn="l">
              <a:lnSpc>
                <a:spcPts val="5459"/>
              </a:lnSpc>
              <a:buAutoNum type="arabicPeriod"/>
            </a:pPr>
            <a:r>
              <a:rPr lang="en-US" sz="4199">
                <a:solidFill>
                  <a:srgbClr val="000000"/>
                </a:solidFill>
                <a:latin typeface="Arial"/>
                <a:ea typeface="Arial"/>
                <a:cs typeface="Arial"/>
                <a:sym typeface="Arial"/>
              </a:rPr>
              <a:t>Key Critical Insight</a:t>
            </a:r>
          </a:p>
          <a:p>
            <a:pPr marL="906777" lvl="1" indent="-453388" algn="l">
              <a:lnSpc>
                <a:spcPts val="5459"/>
              </a:lnSpc>
              <a:buAutoNum type="arabicPeriod"/>
            </a:pPr>
            <a:r>
              <a:rPr lang="en-US" sz="4199">
                <a:solidFill>
                  <a:srgbClr val="000000"/>
                </a:solidFill>
                <a:latin typeface="Arial"/>
                <a:ea typeface="Arial"/>
                <a:cs typeface="Arial"/>
                <a:sym typeface="Arial"/>
              </a:rPr>
              <a:t>Impact of Root Causes and Policy Issues on Service Delivery</a:t>
            </a:r>
          </a:p>
          <a:p>
            <a:pPr marL="906777" lvl="1" indent="-453388" algn="l">
              <a:lnSpc>
                <a:spcPts val="5459"/>
              </a:lnSpc>
              <a:buAutoNum type="arabicPeriod"/>
            </a:pPr>
            <a:r>
              <a:rPr lang="en-US" sz="4199">
                <a:solidFill>
                  <a:srgbClr val="000000"/>
                </a:solidFill>
                <a:latin typeface="Arial"/>
                <a:ea typeface="Arial"/>
                <a:cs typeface="Arial"/>
                <a:sym typeface="Arial"/>
              </a:rPr>
              <a:t>Structure of the Report (Component 2)</a:t>
            </a:r>
          </a:p>
          <a:p>
            <a:pPr marL="906777" lvl="1" indent="-453388" algn="l">
              <a:lnSpc>
                <a:spcPts val="5459"/>
              </a:lnSpc>
              <a:buAutoNum type="arabicPeriod"/>
            </a:pPr>
            <a:r>
              <a:rPr lang="en-US" sz="4199">
                <a:solidFill>
                  <a:srgbClr val="000000"/>
                </a:solidFill>
                <a:latin typeface="Arial"/>
                <a:ea typeface="Arial"/>
                <a:cs typeface="Arial"/>
                <a:sym typeface="Arial"/>
              </a:rPr>
              <a:t>Conclusion</a:t>
            </a:r>
          </a:p>
          <a:p>
            <a:pPr marL="906777" lvl="1" indent="-453388" algn="l">
              <a:lnSpc>
                <a:spcPts val="5459"/>
              </a:lnSpc>
              <a:buAutoNum type="arabicPeriod"/>
            </a:pPr>
            <a:r>
              <a:rPr lang="en-US" sz="4199">
                <a:solidFill>
                  <a:srgbClr val="000000"/>
                </a:solidFill>
                <a:latin typeface="Arial"/>
                <a:ea typeface="Arial"/>
                <a:cs typeface="Arial"/>
                <a:sym typeface="Arial"/>
              </a:rPr>
              <a:t>References</a:t>
            </a:r>
          </a:p>
          <a:p>
            <a:pPr algn="l">
              <a:lnSpc>
                <a:spcPts val="5459"/>
              </a:lnSpc>
            </a:pPr>
            <a:endParaRPr lang="en-US" sz="4199">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pic>
        <p:nvPicPr>
          <p:cNvPr id="4" name="Picture 4"/>
          <p:cNvPicPr>
            <a:picLocks noChangeAspect="1"/>
          </p:cNvPicPr>
          <p:nvPr/>
        </p:nvPicPr>
        <p:blipFill>
          <a:blip r:embed="rId4"/>
          <a:stretch>
            <a:fillRect/>
          </a:stretch>
        </p:blipFill>
        <p:spPr>
          <a:xfrm>
            <a:off x="655080" y="338174"/>
            <a:ext cx="5512144" cy="1591120"/>
          </a:xfrm>
          <a:prstGeom prst="rect">
            <a:avLst/>
          </a:prstGeom>
        </p:spPr>
      </p:pic>
      <p:sp>
        <p:nvSpPr>
          <p:cNvPr id="5" name="Freeform 5"/>
          <p:cNvSpPr/>
          <p:nvPr/>
        </p:nvSpPr>
        <p:spPr>
          <a:xfrm flipH="1">
            <a:off x="7422140" y="2262156"/>
            <a:ext cx="3495084" cy="3875597"/>
          </a:xfrm>
          <a:custGeom>
            <a:avLst/>
            <a:gdLst/>
            <a:ahLst/>
            <a:cxnLst/>
            <a:rect l="l" t="t" r="r" b="b"/>
            <a:pathLst>
              <a:path w="3495084" h="3875597">
                <a:moveTo>
                  <a:pt x="3495084" y="0"/>
                </a:moveTo>
                <a:lnTo>
                  <a:pt x="0" y="0"/>
                </a:lnTo>
                <a:lnTo>
                  <a:pt x="0" y="3875597"/>
                </a:lnTo>
                <a:lnTo>
                  <a:pt x="3495084" y="3875597"/>
                </a:lnTo>
                <a:lnTo>
                  <a:pt x="3495084" y="0"/>
                </a:lnTo>
                <a:close/>
              </a:path>
            </a:pathLst>
          </a:custGeom>
          <a:blipFill>
            <a:blip r:embed="rId5"/>
            <a:stretch>
              <a:fillRect/>
            </a:stretch>
          </a:blipFill>
        </p:spPr>
        <p:txBody>
          <a:bodyPr/>
          <a:lstStyle/>
          <a:p>
            <a:endParaRPr lang="en-GB"/>
          </a:p>
        </p:txBody>
      </p:sp>
      <p:sp>
        <p:nvSpPr>
          <p:cNvPr id="6" name="Freeform 6"/>
          <p:cNvSpPr/>
          <p:nvPr/>
        </p:nvSpPr>
        <p:spPr>
          <a:xfrm rot="-1098398">
            <a:off x="11329783" y="2553894"/>
            <a:ext cx="3276075" cy="3276075"/>
          </a:xfrm>
          <a:custGeom>
            <a:avLst/>
            <a:gdLst/>
            <a:ahLst/>
            <a:cxnLst/>
            <a:rect l="l" t="t" r="r" b="b"/>
            <a:pathLst>
              <a:path w="3276075" h="3276075">
                <a:moveTo>
                  <a:pt x="0" y="0"/>
                </a:moveTo>
                <a:lnTo>
                  <a:pt x="3276075" y="0"/>
                </a:lnTo>
                <a:lnTo>
                  <a:pt x="3276075" y="3276075"/>
                </a:lnTo>
                <a:lnTo>
                  <a:pt x="0" y="3276075"/>
                </a:lnTo>
                <a:lnTo>
                  <a:pt x="0" y="0"/>
                </a:lnTo>
                <a:close/>
              </a:path>
            </a:pathLst>
          </a:custGeom>
          <a:blipFill>
            <a:blip r:embed="rId6"/>
            <a:stretch>
              <a:fillRect/>
            </a:stretch>
          </a:blipFill>
        </p:spPr>
        <p:txBody>
          <a:bodyPr/>
          <a:lstStyle/>
          <a:p>
            <a:endParaRPr lang="en-GB"/>
          </a:p>
        </p:txBody>
      </p:sp>
      <p:sp>
        <p:nvSpPr>
          <p:cNvPr id="7" name="Freeform 7"/>
          <p:cNvSpPr/>
          <p:nvPr/>
        </p:nvSpPr>
        <p:spPr>
          <a:xfrm flipH="1">
            <a:off x="2916092" y="1152783"/>
            <a:ext cx="4534259" cy="5541872"/>
          </a:xfrm>
          <a:custGeom>
            <a:avLst/>
            <a:gdLst/>
            <a:ahLst/>
            <a:cxnLst/>
            <a:rect l="l" t="t" r="r" b="b"/>
            <a:pathLst>
              <a:path w="4534259" h="5541872">
                <a:moveTo>
                  <a:pt x="4534260" y="0"/>
                </a:moveTo>
                <a:lnTo>
                  <a:pt x="0" y="0"/>
                </a:lnTo>
                <a:lnTo>
                  <a:pt x="0" y="5541873"/>
                </a:lnTo>
                <a:lnTo>
                  <a:pt x="4534260" y="5541873"/>
                </a:lnTo>
                <a:lnTo>
                  <a:pt x="4534260" y="0"/>
                </a:lnTo>
                <a:close/>
              </a:path>
            </a:pathLst>
          </a:custGeom>
          <a:blipFill>
            <a:blip r:embed="rId7"/>
            <a:stretch>
              <a:fillRect/>
            </a:stretch>
          </a:blipFill>
        </p:spPr>
        <p:txBody>
          <a:bodyPr/>
          <a:lstStyle/>
          <a:p>
            <a:endParaRPr lang="en-GB"/>
          </a:p>
        </p:txBody>
      </p:sp>
      <p:grpSp>
        <p:nvGrpSpPr>
          <p:cNvPr id="8" name="Group 8"/>
          <p:cNvGrpSpPr/>
          <p:nvPr/>
        </p:nvGrpSpPr>
        <p:grpSpPr>
          <a:xfrm>
            <a:off x="2146818" y="5603874"/>
            <a:ext cx="13950479" cy="3840950"/>
            <a:chOff x="0" y="0"/>
            <a:chExt cx="3279881" cy="903041"/>
          </a:xfrm>
        </p:grpSpPr>
        <p:sp>
          <p:nvSpPr>
            <p:cNvPr id="9" name="Freeform 9"/>
            <p:cNvSpPr/>
            <p:nvPr/>
          </p:nvSpPr>
          <p:spPr>
            <a:xfrm>
              <a:off x="0" y="0"/>
              <a:ext cx="3279881" cy="903041"/>
            </a:xfrm>
            <a:custGeom>
              <a:avLst/>
              <a:gdLst/>
              <a:ahLst/>
              <a:cxnLst/>
              <a:rect l="l" t="t" r="r" b="b"/>
              <a:pathLst>
                <a:path w="3279881" h="903041">
                  <a:moveTo>
                    <a:pt x="48281" y="0"/>
                  </a:moveTo>
                  <a:lnTo>
                    <a:pt x="3231600" y="0"/>
                  </a:lnTo>
                  <a:cubicBezTo>
                    <a:pt x="3244405" y="0"/>
                    <a:pt x="3256685" y="5087"/>
                    <a:pt x="3265740" y="14141"/>
                  </a:cubicBezTo>
                  <a:cubicBezTo>
                    <a:pt x="3274794" y="23196"/>
                    <a:pt x="3279881" y="35476"/>
                    <a:pt x="3279881" y="48281"/>
                  </a:cubicBezTo>
                  <a:lnTo>
                    <a:pt x="3279881" y="854760"/>
                  </a:lnTo>
                  <a:cubicBezTo>
                    <a:pt x="3279881" y="881425"/>
                    <a:pt x="3258265" y="903041"/>
                    <a:pt x="3231600" y="903041"/>
                  </a:cubicBezTo>
                  <a:lnTo>
                    <a:pt x="48281" y="903041"/>
                  </a:lnTo>
                  <a:cubicBezTo>
                    <a:pt x="21616" y="903041"/>
                    <a:pt x="0" y="881425"/>
                    <a:pt x="0" y="854760"/>
                  </a:cubicBezTo>
                  <a:lnTo>
                    <a:pt x="0" y="48281"/>
                  </a:lnTo>
                  <a:cubicBezTo>
                    <a:pt x="0" y="21616"/>
                    <a:pt x="21616" y="0"/>
                    <a:pt x="48281" y="0"/>
                  </a:cubicBezTo>
                  <a:close/>
                </a:path>
              </a:pathLst>
            </a:custGeom>
            <a:solidFill>
              <a:srgbClr val="FFFFFF"/>
            </a:solidFill>
            <a:ln w="9525" cap="rnd">
              <a:solidFill>
                <a:srgbClr val="000000"/>
              </a:solidFill>
              <a:prstDash val="solid"/>
              <a:round/>
            </a:ln>
          </p:spPr>
          <p:txBody>
            <a:bodyPr/>
            <a:lstStyle/>
            <a:p>
              <a:endParaRPr lang="en-GB"/>
            </a:p>
          </p:txBody>
        </p:sp>
        <p:sp>
          <p:nvSpPr>
            <p:cNvPr id="10" name="TextBox 10"/>
            <p:cNvSpPr txBox="1"/>
            <p:nvPr/>
          </p:nvSpPr>
          <p:spPr>
            <a:xfrm>
              <a:off x="0" y="-38100"/>
              <a:ext cx="3279881" cy="941141"/>
            </a:xfrm>
            <a:prstGeom prst="rect">
              <a:avLst/>
            </a:prstGeom>
          </p:spPr>
          <p:txBody>
            <a:bodyPr lIns="50800" tIns="50800" rIns="50800" bIns="50800" rtlCol="0" anchor="ctr"/>
            <a:lstStyle/>
            <a:p>
              <a:pPr algn="ctr">
                <a:lnSpc>
                  <a:spcPts val="2339"/>
                </a:lnSpc>
              </a:pPr>
              <a:endParaRPr/>
            </a:p>
          </p:txBody>
        </p:sp>
      </p:grpSp>
      <p:sp>
        <p:nvSpPr>
          <p:cNvPr id="11" name="TextBox 11"/>
          <p:cNvSpPr txBox="1"/>
          <p:nvPr/>
        </p:nvSpPr>
        <p:spPr>
          <a:xfrm>
            <a:off x="2297734" y="5859827"/>
            <a:ext cx="13497174" cy="3375930"/>
          </a:xfrm>
          <a:prstGeom prst="rect">
            <a:avLst/>
          </a:prstGeom>
        </p:spPr>
        <p:txBody>
          <a:bodyPr lIns="0" tIns="0" rIns="0" bIns="0" rtlCol="0" anchor="t">
            <a:spAutoFit/>
          </a:bodyPr>
          <a:lstStyle/>
          <a:p>
            <a:pPr algn="ctr">
              <a:lnSpc>
                <a:spcPts val="4457"/>
              </a:lnSpc>
            </a:pPr>
            <a:r>
              <a:rPr lang="en-US" sz="3428">
                <a:solidFill>
                  <a:srgbClr val="000000"/>
                </a:solidFill>
                <a:latin typeface="Arial"/>
                <a:ea typeface="Arial"/>
                <a:cs typeface="Arial"/>
                <a:sym typeface="Arial"/>
              </a:rPr>
              <a:t>According to UK health service records from 2015, nurse Lucy Letby was working in the neonatal unit at Countess of Chester Hospital, where between 2015 and 2016 she murdered seven infants and attempted to murder six others. Her actions were later uncovered during a major police investigation and criminal trial in the United Kingdom (NHS, 2015).</a:t>
            </a:r>
          </a:p>
        </p:txBody>
      </p:sp>
      <p:sp>
        <p:nvSpPr>
          <p:cNvPr id="12" name="TextBox 12"/>
          <p:cNvSpPr txBox="1"/>
          <p:nvPr/>
        </p:nvSpPr>
        <p:spPr>
          <a:xfrm>
            <a:off x="710914" y="9461509"/>
            <a:ext cx="3784600"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image sources: (iStockphoto,2026)</a:t>
            </a:r>
          </a:p>
        </p:txBody>
      </p:sp>
      <p:sp>
        <p:nvSpPr>
          <p:cNvPr id="13" name="TextBox 13"/>
          <p:cNvSpPr txBox="1"/>
          <p:nvPr/>
        </p:nvSpPr>
        <p:spPr>
          <a:xfrm>
            <a:off x="710914" y="9695824"/>
            <a:ext cx="3030030"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Sources:  (NHS, 2015)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0146531" y="2126972"/>
            <a:ext cx="2262729" cy="638154"/>
            <a:chOff x="0" y="0"/>
            <a:chExt cx="595945" cy="168074"/>
          </a:xfrm>
        </p:grpSpPr>
        <p:sp>
          <p:nvSpPr>
            <p:cNvPr id="5" name="Freeform 5"/>
            <p:cNvSpPr/>
            <p:nvPr/>
          </p:nvSpPr>
          <p:spPr>
            <a:xfrm>
              <a:off x="0" y="0"/>
              <a:ext cx="595945" cy="168074"/>
            </a:xfrm>
            <a:custGeom>
              <a:avLst/>
              <a:gdLst/>
              <a:ahLst/>
              <a:cxnLst/>
              <a:rect l="l" t="t" r="r" b="b"/>
              <a:pathLst>
                <a:path w="595945" h="168074">
                  <a:moveTo>
                    <a:pt x="84037" y="0"/>
                  </a:moveTo>
                  <a:lnTo>
                    <a:pt x="511908" y="0"/>
                  </a:lnTo>
                  <a:cubicBezTo>
                    <a:pt x="558320" y="0"/>
                    <a:pt x="595945" y="37625"/>
                    <a:pt x="595945" y="84037"/>
                  </a:cubicBezTo>
                  <a:lnTo>
                    <a:pt x="595945" y="84037"/>
                  </a:lnTo>
                  <a:cubicBezTo>
                    <a:pt x="595945" y="130449"/>
                    <a:pt x="558320" y="168074"/>
                    <a:pt x="511908" y="168074"/>
                  </a:cubicBezTo>
                  <a:lnTo>
                    <a:pt x="84037" y="168074"/>
                  </a:lnTo>
                  <a:cubicBezTo>
                    <a:pt x="37625" y="168074"/>
                    <a:pt x="0" y="130449"/>
                    <a:pt x="0" y="84037"/>
                  </a:cubicBezTo>
                  <a:lnTo>
                    <a:pt x="0" y="84037"/>
                  </a:lnTo>
                  <a:cubicBezTo>
                    <a:pt x="0" y="37625"/>
                    <a:pt x="37625" y="0"/>
                    <a:pt x="84037" y="0"/>
                  </a:cubicBezTo>
                  <a:close/>
                </a:path>
              </a:pathLst>
            </a:custGeom>
            <a:solidFill>
              <a:srgbClr val="FFFFFF"/>
            </a:solidFill>
          </p:spPr>
          <p:txBody>
            <a:bodyPr/>
            <a:lstStyle/>
            <a:p>
              <a:endParaRPr lang="en-GB"/>
            </a:p>
          </p:txBody>
        </p:sp>
        <p:sp>
          <p:nvSpPr>
            <p:cNvPr id="6" name="TextBox 6"/>
            <p:cNvSpPr txBox="1"/>
            <p:nvPr/>
          </p:nvSpPr>
          <p:spPr>
            <a:xfrm>
              <a:off x="0" y="-38100"/>
              <a:ext cx="595945" cy="206174"/>
            </a:xfrm>
            <a:prstGeom prst="rect">
              <a:avLst/>
            </a:prstGeom>
          </p:spPr>
          <p:txBody>
            <a:bodyPr lIns="50800" tIns="50800" rIns="50800" bIns="50800" rtlCol="0" anchor="ctr"/>
            <a:lstStyle/>
            <a:p>
              <a:pPr algn="ctr">
                <a:lnSpc>
                  <a:spcPts val="2339"/>
                </a:lnSpc>
              </a:pPr>
              <a:endParaRPr/>
            </a:p>
          </p:txBody>
        </p:sp>
      </p:grpSp>
      <p:grpSp>
        <p:nvGrpSpPr>
          <p:cNvPr id="7" name="Group 7"/>
          <p:cNvGrpSpPr/>
          <p:nvPr/>
        </p:nvGrpSpPr>
        <p:grpSpPr>
          <a:xfrm>
            <a:off x="851869" y="1397853"/>
            <a:ext cx="4807083" cy="618485"/>
            <a:chOff x="0" y="0"/>
            <a:chExt cx="1266063" cy="162893"/>
          </a:xfrm>
        </p:grpSpPr>
        <p:sp>
          <p:nvSpPr>
            <p:cNvPr id="8" name="Freeform 8"/>
            <p:cNvSpPr/>
            <p:nvPr/>
          </p:nvSpPr>
          <p:spPr>
            <a:xfrm>
              <a:off x="0" y="0"/>
              <a:ext cx="1266063" cy="162893"/>
            </a:xfrm>
            <a:custGeom>
              <a:avLst/>
              <a:gdLst/>
              <a:ahLst/>
              <a:cxnLst/>
              <a:rect l="l" t="t" r="r" b="b"/>
              <a:pathLst>
                <a:path w="1266063" h="162893">
                  <a:moveTo>
                    <a:pt x="81447" y="0"/>
                  </a:moveTo>
                  <a:lnTo>
                    <a:pt x="1184616" y="0"/>
                  </a:lnTo>
                  <a:cubicBezTo>
                    <a:pt x="1229598" y="0"/>
                    <a:pt x="1266063" y="36465"/>
                    <a:pt x="1266063" y="81447"/>
                  </a:cubicBezTo>
                  <a:lnTo>
                    <a:pt x="1266063" y="81447"/>
                  </a:lnTo>
                  <a:cubicBezTo>
                    <a:pt x="1266063" y="126428"/>
                    <a:pt x="1229598" y="162893"/>
                    <a:pt x="1184616" y="162893"/>
                  </a:cubicBezTo>
                  <a:lnTo>
                    <a:pt x="81447" y="162893"/>
                  </a:lnTo>
                  <a:cubicBezTo>
                    <a:pt x="36465" y="162893"/>
                    <a:pt x="0" y="126428"/>
                    <a:pt x="0" y="81447"/>
                  </a:cubicBezTo>
                  <a:lnTo>
                    <a:pt x="0" y="81447"/>
                  </a:lnTo>
                  <a:cubicBezTo>
                    <a:pt x="0" y="36465"/>
                    <a:pt x="36465" y="0"/>
                    <a:pt x="81447" y="0"/>
                  </a:cubicBezTo>
                  <a:close/>
                </a:path>
              </a:pathLst>
            </a:custGeom>
            <a:solidFill>
              <a:srgbClr val="FFFFFF"/>
            </a:solidFill>
          </p:spPr>
          <p:txBody>
            <a:bodyPr/>
            <a:lstStyle/>
            <a:p>
              <a:endParaRPr lang="en-GB"/>
            </a:p>
          </p:txBody>
        </p:sp>
        <p:sp>
          <p:nvSpPr>
            <p:cNvPr id="9" name="TextBox 9"/>
            <p:cNvSpPr txBox="1"/>
            <p:nvPr/>
          </p:nvSpPr>
          <p:spPr>
            <a:xfrm>
              <a:off x="0" y="-38100"/>
              <a:ext cx="1266063" cy="200993"/>
            </a:xfrm>
            <a:prstGeom prst="rect">
              <a:avLst/>
            </a:prstGeom>
          </p:spPr>
          <p:txBody>
            <a:bodyPr lIns="50800" tIns="50800" rIns="50800" bIns="50800" rtlCol="0" anchor="ctr"/>
            <a:lstStyle/>
            <a:p>
              <a:pPr algn="ctr">
                <a:lnSpc>
                  <a:spcPts val="2339"/>
                </a:lnSpc>
              </a:pPr>
              <a:endParaRPr/>
            </a:p>
          </p:txBody>
        </p:sp>
      </p:grpSp>
      <p:grpSp>
        <p:nvGrpSpPr>
          <p:cNvPr id="10" name="Group 10"/>
          <p:cNvGrpSpPr/>
          <p:nvPr/>
        </p:nvGrpSpPr>
        <p:grpSpPr>
          <a:xfrm>
            <a:off x="12970408" y="7997707"/>
            <a:ext cx="5019192" cy="1967950"/>
            <a:chOff x="0" y="0"/>
            <a:chExt cx="1321927" cy="518308"/>
          </a:xfrm>
        </p:grpSpPr>
        <p:sp>
          <p:nvSpPr>
            <p:cNvPr id="11" name="Freeform 11"/>
            <p:cNvSpPr/>
            <p:nvPr/>
          </p:nvSpPr>
          <p:spPr>
            <a:xfrm>
              <a:off x="0" y="0"/>
              <a:ext cx="1321927" cy="518308"/>
            </a:xfrm>
            <a:custGeom>
              <a:avLst/>
              <a:gdLst/>
              <a:ahLst/>
              <a:cxnLst/>
              <a:rect l="l" t="t" r="r" b="b"/>
              <a:pathLst>
                <a:path w="1321927" h="518308">
                  <a:moveTo>
                    <a:pt x="134194" y="0"/>
                  </a:moveTo>
                  <a:lnTo>
                    <a:pt x="1187733" y="0"/>
                  </a:lnTo>
                  <a:cubicBezTo>
                    <a:pt x="1223323" y="0"/>
                    <a:pt x="1257456" y="14138"/>
                    <a:pt x="1282623" y="39305"/>
                  </a:cubicBezTo>
                  <a:cubicBezTo>
                    <a:pt x="1307789" y="64471"/>
                    <a:pt x="1321927" y="98604"/>
                    <a:pt x="1321927" y="134194"/>
                  </a:cubicBezTo>
                  <a:lnTo>
                    <a:pt x="1321927" y="384114"/>
                  </a:lnTo>
                  <a:cubicBezTo>
                    <a:pt x="1321927" y="458227"/>
                    <a:pt x="1261846" y="518308"/>
                    <a:pt x="1187733" y="518308"/>
                  </a:cubicBezTo>
                  <a:lnTo>
                    <a:pt x="134194" y="518308"/>
                  </a:lnTo>
                  <a:cubicBezTo>
                    <a:pt x="98604" y="518308"/>
                    <a:pt x="64471" y="504170"/>
                    <a:pt x="39305" y="479003"/>
                  </a:cubicBezTo>
                  <a:cubicBezTo>
                    <a:pt x="14138" y="453837"/>
                    <a:pt x="0" y="419704"/>
                    <a:pt x="0" y="384114"/>
                  </a:cubicBezTo>
                  <a:lnTo>
                    <a:pt x="0" y="134194"/>
                  </a:lnTo>
                  <a:cubicBezTo>
                    <a:pt x="0" y="60081"/>
                    <a:pt x="60081" y="0"/>
                    <a:pt x="134194" y="0"/>
                  </a:cubicBezTo>
                  <a:close/>
                </a:path>
              </a:pathLst>
            </a:custGeom>
            <a:solidFill>
              <a:srgbClr val="FFFFFF"/>
            </a:solidFill>
            <a:ln w="9525" cap="rnd">
              <a:solidFill>
                <a:srgbClr val="000000"/>
              </a:solidFill>
              <a:prstDash val="solid"/>
              <a:round/>
            </a:ln>
          </p:spPr>
          <p:txBody>
            <a:bodyPr/>
            <a:lstStyle/>
            <a:p>
              <a:endParaRPr lang="en-GB"/>
            </a:p>
          </p:txBody>
        </p:sp>
        <p:sp>
          <p:nvSpPr>
            <p:cNvPr id="12" name="TextBox 12"/>
            <p:cNvSpPr txBox="1"/>
            <p:nvPr/>
          </p:nvSpPr>
          <p:spPr>
            <a:xfrm>
              <a:off x="0" y="-38100"/>
              <a:ext cx="1321927" cy="556408"/>
            </a:xfrm>
            <a:prstGeom prst="rect">
              <a:avLst/>
            </a:prstGeom>
          </p:spPr>
          <p:txBody>
            <a:bodyPr lIns="50800" tIns="50800" rIns="50800" bIns="50800" rtlCol="0" anchor="ctr"/>
            <a:lstStyle/>
            <a:p>
              <a:pPr algn="ctr">
                <a:lnSpc>
                  <a:spcPts val="2339"/>
                </a:lnSpc>
              </a:pPr>
              <a:endParaRPr/>
            </a:p>
          </p:txBody>
        </p:sp>
      </p:grpSp>
      <p:grpSp>
        <p:nvGrpSpPr>
          <p:cNvPr id="13" name="Group 13"/>
          <p:cNvGrpSpPr/>
          <p:nvPr/>
        </p:nvGrpSpPr>
        <p:grpSpPr>
          <a:xfrm>
            <a:off x="587916" y="7051616"/>
            <a:ext cx="4812535" cy="2696316"/>
            <a:chOff x="0" y="0"/>
            <a:chExt cx="1267499" cy="710141"/>
          </a:xfrm>
        </p:grpSpPr>
        <p:sp>
          <p:nvSpPr>
            <p:cNvPr id="14" name="Freeform 14"/>
            <p:cNvSpPr/>
            <p:nvPr/>
          </p:nvSpPr>
          <p:spPr>
            <a:xfrm>
              <a:off x="0" y="0"/>
              <a:ext cx="1267499" cy="710141"/>
            </a:xfrm>
            <a:custGeom>
              <a:avLst/>
              <a:gdLst/>
              <a:ahLst/>
              <a:cxnLst/>
              <a:rect l="l" t="t" r="r" b="b"/>
              <a:pathLst>
                <a:path w="1267499" h="710141">
                  <a:moveTo>
                    <a:pt x="139957" y="0"/>
                  </a:moveTo>
                  <a:lnTo>
                    <a:pt x="1127542" y="0"/>
                  </a:lnTo>
                  <a:cubicBezTo>
                    <a:pt x="1164661" y="0"/>
                    <a:pt x="1200259" y="14745"/>
                    <a:pt x="1226506" y="40992"/>
                  </a:cubicBezTo>
                  <a:cubicBezTo>
                    <a:pt x="1252753" y="67239"/>
                    <a:pt x="1267499" y="102838"/>
                    <a:pt x="1267499" y="139957"/>
                  </a:cubicBezTo>
                  <a:lnTo>
                    <a:pt x="1267499" y="570184"/>
                  </a:lnTo>
                  <a:cubicBezTo>
                    <a:pt x="1267499" y="647480"/>
                    <a:pt x="1204838" y="710141"/>
                    <a:pt x="1127542" y="710141"/>
                  </a:cubicBezTo>
                  <a:lnTo>
                    <a:pt x="139957" y="710141"/>
                  </a:lnTo>
                  <a:cubicBezTo>
                    <a:pt x="102838" y="710141"/>
                    <a:pt x="67239" y="695395"/>
                    <a:pt x="40992" y="669148"/>
                  </a:cubicBezTo>
                  <a:cubicBezTo>
                    <a:pt x="14745" y="642902"/>
                    <a:pt x="0" y="607303"/>
                    <a:pt x="0" y="570184"/>
                  </a:cubicBezTo>
                  <a:lnTo>
                    <a:pt x="0" y="139957"/>
                  </a:lnTo>
                  <a:cubicBezTo>
                    <a:pt x="0" y="102838"/>
                    <a:pt x="14745" y="67239"/>
                    <a:pt x="40992" y="40992"/>
                  </a:cubicBezTo>
                  <a:cubicBezTo>
                    <a:pt x="67239" y="14745"/>
                    <a:pt x="102838" y="0"/>
                    <a:pt x="139957" y="0"/>
                  </a:cubicBezTo>
                  <a:close/>
                </a:path>
              </a:pathLst>
            </a:custGeom>
            <a:solidFill>
              <a:srgbClr val="FFFFFF"/>
            </a:solidFill>
            <a:ln w="9525" cap="rnd">
              <a:solidFill>
                <a:srgbClr val="000000"/>
              </a:solidFill>
              <a:prstDash val="solid"/>
              <a:round/>
            </a:ln>
          </p:spPr>
          <p:txBody>
            <a:bodyPr/>
            <a:lstStyle/>
            <a:p>
              <a:endParaRPr lang="en-GB"/>
            </a:p>
          </p:txBody>
        </p:sp>
        <p:sp>
          <p:nvSpPr>
            <p:cNvPr id="15" name="TextBox 15"/>
            <p:cNvSpPr txBox="1"/>
            <p:nvPr/>
          </p:nvSpPr>
          <p:spPr>
            <a:xfrm>
              <a:off x="0" y="-38100"/>
              <a:ext cx="1267499" cy="748241"/>
            </a:xfrm>
            <a:prstGeom prst="rect">
              <a:avLst/>
            </a:prstGeom>
          </p:spPr>
          <p:txBody>
            <a:bodyPr lIns="50800" tIns="50800" rIns="50800" bIns="50800" rtlCol="0" anchor="ctr"/>
            <a:lstStyle/>
            <a:p>
              <a:pPr algn="ctr">
                <a:lnSpc>
                  <a:spcPts val="2339"/>
                </a:lnSpc>
              </a:pPr>
              <a:endParaRPr/>
            </a:p>
          </p:txBody>
        </p:sp>
      </p:grpSp>
      <p:grpSp>
        <p:nvGrpSpPr>
          <p:cNvPr id="16" name="Group 16"/>
          <p:cNvGrpSpPr/>
          <p:nvPr/>
        </p:nvGrpSpPr>
        <p:grpSpPr>
          <a:xfrm>
            <a:off x="5274452" y="7395554"/>
            <a:ext cx="3901928" cy="2323803"/>
            <a:chOff x="0" y="0"/>
            <a:chExt cx="1027668" cy="612030"/>
          </a:xfrm>
        </p:grpSpPr>
        <p:sp>
          <p:nvSpPr>
            <p:cNvPr id="17" name="Freeform 17"/>
            <p:cNvSpPr/>
            <p:nvPr/>
          </p:nvSpPr>
          <p:spPr>
            <a:xfrm>
              <a:off x="0" y="0"/>
              <a:ext cx="1027668" cy="612030"/>
            </a:xfrm>
            <a:custGeom>
              <a:avLst/>
              <a:gdLst/>
              <a:ahLst/>
              <a:cxnLst/>
              <a:rect l="l" t="t" r="r" b="b"/>
              <a:pathLst>
                <a:path w="1027668" h="612030">
                  <a:moveTo>
                    <a:pt x="172619" y="0"/>
                  </a:moveTo>
                  <a:lnTo>
                    <a:pt x="855049" y="0"/>
                  </a:lnTo>
                  <a:cubicBezTo>
                    <a:pt x="900831" y="0"/>
                    <a:pt x="944737" y="18187"/>
                    <a:pt x="977109" y="50559"/>
                  </a:cubicBezTo>
                  <a:cubicBezTo>
                    <a:pt x="1009482" y="82931"/>
                    <a:pt x="1027668" y="126838"/>
                    <a:pt x="1027668" y="172619"/>
                  </a:cubicBezTo>
                  <a:lnTo>
                    <a:pt x="1027668" y="439411"/>
                  </a:lnTo>
                  <a:cubicBezTo>
                    <a:pt x="1027668" y="534746"/>
                    <a:pt x="950384" y="612030"/>
                    <a:pt x="855049" y="612030"/>
                  </a:cubicBezTo>
                  <a:lnTo>
                    <a:pt x="172619" y="612030"/>
                  </a:lnTo>
                  <a:cubicBezTo>
                    <a:pt x="126838" y="612030"/>
                    <a:pt x="82931" y="593844"/>
                    <a:pt x="50559" y="561471"/>
                  </a:cubicBezTo>
                  <a:cubicBezTo>
                    <a:pt x="18187" y="529099"/>
                    <a:pt x="0" y="485193"/>
                    <a:pt x="0" y="439411"/>
                  </a:cubicBezTo>
                  <a:lnTo>
                    <a:pt x="0" y="172619"/>
                  </a:lnTo>
                  <a:cubicBezTo>
                    <a:pt x="0" y="126838"/>
                    <a:pt x="18187" y="82931"/>
                    <a:pt x="50559" y="50559"/>
                  </a:cubicBezTo>
                  <a:cubicBezTo>
                    <a:pt x="82931" y="18187"/>
                    <a:pt x="126838" y="0"/>
                    <a:pt x="172619" y="0"/>
                  </a:cubicBezTo>
                  <a:close/>
                </a:path>
              </a:pathLst>
            </a:custGeom>
            <a:solidFill>
              <a:srgbClr val="FFFFFF"/>
            </a:solidFill>
            <a:ln w="9525" cap="rnd">
              <a:solidFill>
                <a:srgbClr val="000000"/>
              </a:solidFill>
              <a:prstDash val="solid"/>
              <a:round/>
            </a:ln>
          </p:spPr>
          <p:txBody>
            <a:bodyPr/>
            <a:lstStyle/>
            <a:p>
              <a:endParaRPr lang="en-GB"/>
            </a:p>
          </p:txBody>
        </p:sp>
        <p:sp>
          <p:nvSpPr>
            <p:cNvPr id="18" name="TextBox 18"/>
            <p:cNvSpPr txBox="1"/>
            <p:nvPr/>
          </p:nvSpPr>
          <p:spPr>
            <a:xfrm>
              <a:off x="0" y="-38100"/>
              <a:ext cx="1027668" cy="650130"/>
            </a:xfrm>
            <a:prstGeom prst="rect">
              <a:avLst/>
            </a:prstGeom>
          </p:spPr>
          <p:txBody>
            <a:bodyPr lIns="50800" tIns="50800" rIns="50800" bIns="50800" rtlCol="0" anchor="ctr"/>
            <a:lstStyle/>
            <a:p>
              <a:pPr algn="ctr">
                <a:lnSpc>
                  <a:spcPts val="2339"/>
                </a:lnSpc>
              </a:pPr>
              <a:endParaRPr/>
            </a:p>
          </p:txBody>
        </p:sp>
      </p:grpSp>
      <p:grpSp>
        <p:nvGrpSpPr>
          <p:cNvPr id="19" name="Group 19"/>
          <p:cNvGrpSpPr/>
          <p:nvPr/>
        </p:nvGrpSpPr>
        <p:grpSpPr>
          <a:xfrm>
            <a:off x="9176380" y="7568043"/>
            <a:ext cx="3901928" cy="2264939"/>
            <a:chOff x="0" y="0"/>
            <a:chExt cx="1027668" cy="596527"/>
          </a:xfrm>
        </p:grpSpPr>
        <p:sp>
          <p:nvSpPr>
            <p:cNvPr id="20" name="Freeform 20"/>
            <p:cNvSpPr/>
            <p:nvPr/>
          </p:nvSpPr>
          <p:spPr>
            <a:xfrm>
              <a:off x="0" y="0"/>
              <a:ext cx="1027668" cy="596527"/>
            </a:xfrm>
            <a:custGeom>
              <a:avLst/>
              <a:gdLst/>
              <a:ahLst/>
              <a:cxnLst/>
              <a:rect l="l" t="t" r="r" b="b"/>
              <a:pathLst>
                <a:path w="1027668" h="596527">
                  <a:moveTo>
                    <a:pt x="172619" y="0"/>
                  </a:moveTo>
                  <a:lnTo>
                    <a:pt x="855049" y="0"/>
                  </a:lnTo>
                  <a:cubicBezTo>
                    <a:pt x="900831" y="0"/>
                    <a:pt x="944737" y="18187"/>
                    <a:pt x="977109" y="50559"/>
                  </a:cubicBezTo>
                  <a:cubicBezTo>
                    <a:pt x="1009482" y="82931"/>
                    <a:pt x="1027668" y="126838"/>
                    <a:pt x="1027668" y="172619"/>
                  </a:cubicBezTo>
                  <a:lnTo>
                    <a:pt x="1027668" y="423908"/>
                  </a:lnTo>
                  <a:cubicBezTo>
                    <a:pt x="1027668" y="519243"/>
                    <a:pt x="950384" y="596527"/>
                    <a:pt x="855049" y="596527"/>
                  </a:cubicBezTo>
                  <a:lnTo>
                    <a:pt x="172619" y="596527"/>
                  </a:lnTo>
                  <a:cubicBezTo>
                    <a:pt x="126838" y="596527"/>
                    <a:pt x="82931" y="578341"/>
                    <a:pt x="50559" y="545968"/>
                  </a:cubicBezTo>
                  <a:cubicBezTo>
                    <a:pt x="18187" y="513596"/>
                    <a:pt x="0" y="469690"/>
                    <a:pt x="0" y="423908"/>
                  </a:cubicBezTo>
                  <a:lnTo>
                    <a:pt x="0" y="172619"/>
                  </a:lnTo>
                  <a:cubicBezTo>
                    <a:pt x="0" y="126838"/>
                    <a:pt x="18187" y="82931"/>
                    <a:pt x="50559" y="50559"/>
                  </a:cubicBezTo>
                  <a:cubicBezTo>
                    <a:pt x="82931" y="18187"/>
                    <a:pt x="126838" y="0"/>
                    <a:pt x="172619" y="0"/>
                  </a:cubicBezTo>
                  <a:close/>
                </a:path>
              </a:pathLst>
            </a:custGeom>
            <a:solidFill>
              <a:srgbClr val="FFFFFF"/>
            </a:solidFill>
            <a:ln w="9525" cap="rnd">
              <a:solidFill>
                <a:srgbClr val="000000"/>
              </a:solidFill>
              <a:prstDash val="solid"/>
              <a:round/>
            </a:ln>
          </p:spPr>
          <p:txBody>
            <a:bodyPr/>
            <a:lstStyle/>
            <a:p>
              <a:endParaRPr lang="en-GB"/>
            </a:p>
          </p:txBody>
        </p:sp>
        <p:sp>
          <p:nvSpPr>
            <p:cNvPr id="21" name="TextBox 21"/>
            <p:cNvSpPr txBox="1"/>
            <p:nvPr/>
          </p:nvSpPr>
          <p:spPr>
            <a:xfrm>
              <a:off x="0" y="-38100"/>
              <a:ext cx="1027668" cy="634627"/>
            </a:xfrm>
            <a:prstGeom prst="rect">
              <a:avLst/>
            </a:prstGeom>
          </p:spPr>
          <p:txBody>
            <a:bodyPr lIns="50800" tIns="50800" rIns="50800" bIns="50800" rtlCol="0" anchor="ctr"/>
            <a:lstStyle/>
            <a:p>
              <a:pPr algn="ctr">
                <a:lnSpc>
                  <a:spcPts val="2339"/>
                </a:lnSpc>
              </a:pPr>
              <a:endParaRPr/>
            </a:p>
          </p:txBody>
        </p:sp>
      </p:grpSp>
      <p:pic>
        <p:nvPicPr>
          <p:cNvPr id="22" name="Picture 22"/>
          <p:cNvPicPr>
            <a:picLocks noChangeAspect="1"/>
          </p:cNvPicPr>
          <p:nvPr/>
        </p:nvPicPr>
        <p:blipFill>
          <a:blip r:embed="rId4"/>
          <a:stretch>
            <a:fillRect/>
          </a:stretch>
        </p:blipFill>
        <p:spPr>
          <a:xfrm>
            <a:off x="101402" y="-436499"/>
            <a:ext cx="10497498" cy="2347194"/>
          </a:xfrm>
          <a:prstGeom prst="rect">
            <a:avLst/>
          </a:prstGeom>
        </p:spPr>
      </p:pic>
      <p:grpSp>
        <p:nvGrpSpPr>
          <p:cNvPr id="23" name="Group 23"/>
          <p:cNvGrpSpPr/>
          <p:nvPr/>
        </p:nvGrpSpPr>
        <p:grpSpPr>
          <a:xfrm>
            <a:off x="982702" y="2051246"/>
            <a:ext cx="4912373" cy="4828920"/>
            <a:chOff x="0" y="0"/>
            <a:chExt cx="913695" cy="898172"/>
          </a:xfrm>
        </p:grpSpPr>
        <p:sp>
          <p:nvSpPr>
            <p:cNvPr id="24" name="Freeform 24"/>
            <p:cNvSpPr/>
            <p:nvPr/>
          </p:nvSpPr>
          <p:spPr>
            <a:xfrm>
              <a:off x="0" y="0"/>
              <a:ext cx="913695" cy="898173"/>
            </a:xfrm>
            <a:custGeom>
              <a:avLst/>
              <a:gdLst/>
              <a:ahLst/>
              <a:cxnLst/>
              <a:rect l="l" t="t" r="r" b="b"/>
              <a:pathLst>
                <a:path w="913695" h="898173">
                  <a:moveTo>
                    <a:pt x="0" y="0"/>
                  </a:moveTo>
                  <a:lnTo>
                    <a:pt x="913695" y="0"/>
                  </a:lnTo>
                  <a:lnTo>
                    <a:pt x="913695" y="898173"/>
                  </a:lnTo>
                  <a:lnTo>
                    <a:pt x="0" y="898173"/>
                  </a:lnTo>
                  <a:close/>
                </a:path>
              </a:pathLst>
            </a:custGeom>
            <a:solidFill>
              <a:srgbClr val="FFDE59"/>
            </a:solidFill>
            <a:ln w="19050" cap="sq">
              <a:solidFill>
                <a:srgbClr val="000000"/>
              </a:solidFill>
              <a:prstDash val="solid"/>
              <a:miter/>
            </a:ln>
          </p:spPr>
          <p:txBody>
            <a:bodyPr/>
            <a:lstStyle/>
            <a:p>
              <a:endParaRPr lang="en-GB"/>
            </a:p>
          </p:txBody>
        </p:sp>
        <p:sp>
          <p:nvSpPr>
            <p:cNvPr id="25" name="TextBox 25"/>
            <p:cNvSpPr txBox="1"/>
            <p:nvPr/>
          </p:nvSpPr>
          <p:spPr>
            <a:xfrm>
              <a:off x="0" y="-38100"/>
              <a:ext cx="913695" cy="936272"/>
            </a:xfrm>
            <a:prstGeom prst="rect">
              <a:avLst/>
            </a:prstGeom>
          </p:spPr>
          <p:txBody>
            <a:bodyPr lIns="50800" tIns="50800" rIns="50800" bIns="50800" rtlCol="0" anchor="ctr"/>
            <a:lstStyle/>
            <a:p>
              <a:pPr algn="ctr">
                <a:lnSpc>
                  <a:spcPts val="2339"/>
                </a:lnSpc>
              </a:pPr>
              <a:endParaRPr/>
            </a:p>
          </p:txBody>
        </p:sp>
      </p:grpSp>
      <p:grpSp>
        <p:nvGrpSpPr>
          <p:cNvPr id="26" name="Group 26"/>
          <p:cNvGrpSpPr/>
          <p:nvPr/>
        </p:nvGrpSpPr>
        <p:grpSpPr>
          <a:xfrm>
            <a:off x="5145172" y="1914398"/>
            <a:ext cx="4807083" cy="618485"/>
            <a:chOff x="0" y="0"/>
            <a:chExt cx="1266063" cy="162893"/>
          </a:xfrm>
        </p:grpSpPr>
        <p:sp>
          <p:nvSpPr>
            <p:cNvPr id="27" name="Freeform 27"/>
            <p:cNvSpPr/>
            <p:nvPr/>
          </p:nvSpPr>
          <p:spPr>
            <a:xfrm>
              <a:off x="0" y="0"/>
              <a:ext cx="1266063" cy="162893"/>
            </a:xfrm>
            <a:custGeom>
              <a:avLst/>
              <a:gdLst/>
              <a:ahLst/>
              <a:cxnLst/>
              <a:rect l="l" t="t" r="r" b="b"/>
              <a:pathLst>
                <a:path w="1266063" h="162893">
                  <a:moveTo>
                    <a:pt x="81447" y="0"/>
                  </a:moveTo>
                  <a:lnTo>
                    <a:pt x="1184616" y="0"/>
                  </a:lnTo>
                  <a:cubicBezTo>
                    <a:pt x="1229598" y="0"/>
                    <a:pt x="1266063" y="36465"/>
                    <a:pt x="1266063" y="81447"/>
                  </a:cubicBezTo>
                  <a:lnTo>
                    <a:pt x="1266063" y="81447"/>
                  </a:lnTo>
                  <a:cubicBezTo>
                    <a:pt x="1266063" y="126428"/>
                    <a:pt x="1229598" y="162893"/>
                    <a:pt x="1184616" y="162893"/>
                  </a:cubicBezTo>
                  <a:lnTo>
                    <a:pt x="81447" y="162893"/>
                  </a:lnTo>
                  <a:cubicBezTo>
                    <a:pt x="36465" y="162893"/>
                    <a:pt x="0" y="126428"/>
                    <a:pt x="0" y="81447"/>
                  </a:cubicBezTo>
                  <a:lnTo>
                    <a:pt x="0" y="81447"/>
                  </a:lnTo>
                  <a:cubicBezTo>
                    <a:pt x="0" y="36465"/>
                    <a:pt x="36465" y="0"/>
                    <a:pt x="81447" y="0"/>
                  </a:cubicBezTo>
                  <a:close/>
                </a:path>
              </a:pathLst>
            </a:custGeom>
            <a:solidFill>
              <a:srgbClr val="FFFFFF"/>
            </a:solidFill>
          </p:spPr>
          <p:txBody>
            <a:bodyPr/>
            <a:lstStyle/>
            <a:p>
              <a:endParaRPr lang="en-GB"/>
            </a:p>
          </p:txBody>
        </p:sp>
        <p:sp>
          <p:nvSpPr>
            <p:cNvPr id="28" name="TextBox 28"/>
            <p:cNvSpPr txBox="1"/>
            <p:nvPr/>
          </p:nvSpPr>
          <p:spPr>
            <a:xfrm>
              <a:off x="0" y="-38100"/>
              <a:ext cx="1266063" cy="200993"/>
            </a:xfrm>
            <a:prstGeom prst="rect">
              <a:avLst/>
            </a:prstGeom>
          </p:spPr>
          <p:txBody>
            <a:bodyPr lIns="50800" tIns="50800" rIns="50800" bIns="50800" rtlCol="0" anchor="ctr"/>
            <a:lstStyle/>
            <a:p>
              <a:pPr algn="ctr">
                <a:lnSpc>
                  <a:spcPts val="2339"/>
                </a:lnSpc>
              </a:pPr>
              <a:endParaRPr/>
            </a:p>
          </p:txBody>
        </p:sp>
      </p:grpSp>
      <p:grpSp>
        <p:nvGrpSpPr>
          <p:cNvPr id="29" name="Group 29"/>
          <p:cNvGrpSpPr/>
          <p:nvPr/>
        </p:nvGrpSpPr>
        <p:grpSpPr>
          <a:xfrm>
            <a:off x="1582903" y="5568537"/>
            <a:ext cx="842104" cy="842104"/>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31" name="TextBox 31"/>
            <p:cNvSpPr txBox="1"/>
            <p:nvPr/>
          </p:nvSpPr>
          <p:spPr>
            <a:xfrm>
              <a:off x="76200" y="38100"/>
              <a:ext cx="660400" cy="698500"/>
            </a:xfrm>
            <a:prstGeom prst="rect">
              <a:avLst/>
            </a:prstGeom>
          </p:spPr>
          <p:txBody>
            <a:bodyPr lIns="50800" tIns="50800" rIns="50800" bIns="50800" rtlCol="0" anchor="ctr"/>
            <a:lstStyle/>
            <a:p>
              <a:pPr algn="ctr">
                <a:lnSpc>
                  <a:spcPts val="2339"/>
                </a:lnSpc>
              </a:pPr>
              <a:endParaRPr/>
            </a:p>
          </p:txBody>
        </p:sp>
      </p:grpSp>
      <p:grpSp>
        <p:nvGrpSpPr>
          <p:cNvPr id="32" name="Group 32"/>
          <p:cNvGrpSpPr/>
          <p:nvPr/>
        </p:nvGrpSpPr>
        <p:grpSpPr>
          <a:xfrm>
            <a:off x="1076793" y="2175783"/>
            <a:ext cx="768999" cy="855336"/>
            <a:chOff x="0" y="0"/>
            <a:chExt cx="730756" cy="812800"/>
          </a:xfrm>
        </p:grpSpPr>
        <p:sp>
          <p:nvSpPr>
            <p:cNvPr id="33" name="Freeform 33"/>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34" name="TextBox 34"/>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35" name="Group 35"/>
          <p:cNvGrpSpPr/>
          <p:nvPr/>
        </p:nvGrpSpPr>
        <p:grpSpPr>
          <a:xfrm>
            <a:off x="3582919" y="3728259"/>
            <a:ext cx="868189" cy="965663"/>
            <a:chOff x="0" y="0"/>
            <a:chExt cx="730756" cy="812800"/>
          </a:xfrm>
        </p:grpSpPr>
        <p:sp>
          <p:nvSpPr>
            <p:cNvPr id="36" name="Freeform 36"/>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37" name="TextBox 37"/>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38" name="Group 38"/>
          <p:cNvGrpSpPr/>
          <p:nvPr/>
        </p:nvGrpSpPr>
        <p:grpSpPr>
          <a:xfrm>
            <a:off x="4569043" y="5415954"/>
            <a:ext cx="894283" cy="994687"/>
            <a:chOff x="0" y="0"/>
            <a:chExt cx="730756" cy="812800"/>
          </a:xfrm>
        </p:grpSpPr>
        <p:sp>
          <p:nvSpPr>
            <p:cNvPr id="39" name="Freeform 39"/>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40" name="TextBox 40"/>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41" name="Group 41"/>
          <p:cNvGrpSpPr/>
          <p:nvPr/>
        </p:nvGrpSpPr>
        <p:grpSpPr>
          <a:xfrm>
            <a:off x="3811635" y="2078221"/>
            <a:ext cx="1278946" cy="614878"/>
            <a:chOff x="0" y="0"/>
            <a:chExt cx="660400" cy="317500"/>
          </a:xfrm>
        </p:grpSpPr>
        <p:sp>
          <p:nvSpPr>
            <p:cNvPr id="42" name="Freeform 42"/>
            <p:cNvSpPr/>
            <p:nvPr/>
          </p:nvSpPr>
          <p:spPr>
            <a:xfrm>
              <a:off x="0" y="0"/>
              <a:ext cx="660400" cy="317500"/>
            </a:xfrm>
            <a:custGeom>
              <a:avLst/>
              <a:gdLst/>
              <a:ahLst/>
              <a:cxnLst/>
              <a:rect l="l" t="t" r="r" b="b"/>
              <a:pathLst>
                <a:path w="660400" h="317500">
                  <a:moveTo>
                    <a:pt x="220252" y="298431"/>
                  </a:moveTo>
                  <a:cubicBezTo>
                    <a:pt x="254109" y="309945"/>
                    <a:pt x="292600" y="317500"/>
                    <a:pt x="330378" y="317500"/>
                  </a:cubicBezTo>
                  <a:cubicBezTo>
                    <a:pt x="368157" y="317500"/>
                    <a:pt x="404509" y="311023"/>
                    <a:pt x="438009" y="299509"/>
                  </a:cubicBezTo>
                  <a:cubicBezTo>
                    <a:pt x="438723" y="299150"/>
                    <a:pt x="439435" y="299150"/>
                    <a:pt x="440148" y="298790"/>
                  </a:cubicBezTo>
                  <a:cubicBezTo>
                    <a:pt x="565955" y="252735"/>
                    <a:pt x="658618" y="131121"/>
                    <a:pt x="660400" y="0"/>
                  </a:cubicBezTo>
                  <a:lnTo>
                    <a:pt x="660400" y="0"/>
                  </a:lnTo>
                  <a:lnTo>
                    <a:pt x="0" y="0"/>
                  </a:lnTo>
                  <a:lnTo>
                    <a:pt x="0" y="0"/>
                  </a:lnTo>
                  <a:cubicBezTo>
                    <a:pt x="1782" y="131840"/>
                    <a:pt x="93019" y="253455"/>
                    <a:pt x="220252" y="298431"/>
                  </a:cubicBezTo>
                  <a:close/>
                </a:path>
              </a:pathLst>
            </a:custGeom>
            <a:solidFill>
              <a:srgbClr val="FFFFFF"/>
            </a:solidFill>
          </p:spPr>
          <p:txBody>
            <a:bodyPr/>
            <a:lstStyle/>
            <a:p>
              <a:endParaRPr lang="en-GB"/>
            </a:p>
          </p:txBody>
        </p:sp>
        <p:sp>
          <p:nvSpPr>
            <p:cNvPr id="43" name="TextBox 43"/>
            <p:cNvSpPr txBox="1"/>
            <p:nvPr/>
          </p:nvSpPr>
          <p:spPr>
            <a:xfrm>
              <a:off x="0" y="-38100"/>
              <a:ext cx="660400" cy="228600"/>
            </a:xfrm>
            <a:prstGeom prst="rect">
              <a:avLst/>
            </a:prstGeom>
          </p:spPr>
          <p:txBody>
            <a:bodyPr lIns="50800" tIns="50800" rIns="50800" bIns="50800" rtlCol="0" anchor="ctr"/>
            <a:lstStyle/>
            <a:p>
              <a:pPr algn="ctr">
                <a:lnSpc>
                  <a:spcPts val="2339"/>
                </a:lnSpc>
              </a:pPr>
              <a:endParaRPr/>
            </a:p>
          </p:txBody>
        </p:sp>
      </p:grpSp>
      <p:grpSp>
        <p:nvGrpSpPr>
          <p:cNvPr id="44" name="Group 44"/>
          <p:cNvGrpSpPr/>
          <p:nvPr/>
        </p:nvGrpSpPr>
        <p:grpSpPr>
          <a:xfrm>
            <a:off x="4889953" y="3699666"/>
            <a:ext cx="768999" cy="855336"/>
            <a:chOff x="0" y="0"/>
            <a:chExt cx="730756" cy="812800"/>
          </a:xfrm>
        </p:grpSpPr>
        <p:sp>
          <p:nvSpPr>
            <p:cNvPr id="45" name="Freeform 45"/>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46" name="TextBox 46"/>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47" name="Group 47"/>
          <p:cNvGrpSpPr/>
          <p:nvPr/>
        </p:nvGrpSpPr>
        <p:grpSpPr>
          <a:xfrm>
            <a:off x="4902810" y="2385660"/>
            <a:ext cx="4912373" cy="4828920"/>
            <a:chOff x="0" y="0"/>
            <a:chExt cx="913695" cy="898172"/>
          </a:xfrm>
        </p:grpSpPr>
        <p:sp>
          <p:nvSpPr>
            <p:cNvPr id="48" name="Freeform 48"/>
            <p:cNvSpPr/>
            <p:nvPr/>
          </p:nvSpPr>
          <p:spPr>
            <a:xfrm>
              <a:off x="0" y="0"/>
              <a:ext cx="913695" cy="898173"/>
            </a:xfrm>
            <a:custGeom>
              <a:avLst/>
              <a:gdLst/>
              <a:ahLst/>
              <a:cxnLst/>
              <a:rect l="l" t="t" r="r" b="b"/>
              <a:pathLst>
                <a:path w="913695" h="898173">
                  <a:moveTo>
                    <a:pt x="0" y="0"/>
                  </a:moveTo>
                  <a:lnTo>
                    <a:pt x="913695" y="0"/>
                  </a:lnTo>
                  <a:lnTo>
                    <a:pt x="913695" y="898173"/>
                  </a:lnTo>
                  <a:lnTo>
                    <a:pt x="0" y="898173"/>
                  </a:lnTo>
                  <a:close/>
                </a:path>
              </a:pathLst>
            </a:custGeom>
            <a:solidFill>
              <a:srgbClr val="FFDE59"/>
            </a:solidFill>
            <a:ln w="19050" cap="sq">
              <a:solidFill>
                <a:srgbClr val="000000"/>
              </a:solidFill>
              <a:prstDash val="solid"/>
              <a:miter/>
            </a:ln>
          </p:spPr>
          <p:txBody>
            <a:bodyPr/>
            <a:lstStyle/>
            <a:p>
              <a:endParaRPr lang="en-GB"/>
            </a:p>
          </p:txBody>
        </p:sp>
        <p:sp>
          <p:nvSpPr>
            <p:cNvPr id="49" name="TextBox 49"/>
            <p:cNvSpPr txBox="1"/>
            <p:nvPr/>
          </p:nvSpPr>
          <p:spPr>
            <a:xfrm>
              <a:off x="0" y="-38100"/>
              <a:ext cx="913695" cy="936272"/>
            </a:xfrm>
            <a:prstGeom prst="rect">
              <a:avLst/>
            </a:prstGeom>
          </p:spPr>
          <p:txBody>
            <a:bodyPr lIns="50800" tIns="50800" rIns="50800" bIns="50800" rtlCol="0" anchor="ctr"/>
            <a:lstStyle/>
            <a:p>
              <a:pPr algn="ctr">
                <a:lnSpc>
                  <a:spcPts val="2339"/>
                </a:lnSpc>
              </a:pPr>
              <a:endParaRPr/>
            </a:p>
          </p:txBody>
        </p:sp>
      </p:grpSp>
      <p:grpSp>
        <p:nvGrpSpPr>
          <p:cNvPr id="50" name="Group 50"/>
          <p:cNvGrpSpPr/>
          <p:nvPr/>
        </p:nvGrpSpPr>
        <p:grpSpPr>
          <a:xfrm>
            <a:off x="5503011" y="5902951"/>
            <a:ext cx="842104" cy="842104"/>
            <a:chOff x="0" y="0"/>
            <a:chExt cx="812800" cy="812800"/>
          </a:xfrm>
        </p:grpSpPr>
        <p:sp>
          <p:nvSpPr>
            <p:cNvPr id="51" name="Freeform 5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52" name="TextBox 52"/>
            <p:cNvSpPr txBox="1"/>
            <p:nvPr/>
          </p:nvSpPr>
          <p:spPr>
            <a:xfrm>
              <a:off x="76200" y="38100"/>
              <a:ext cx="660400" cy="698500"/>
            </a:xfrm>
            <a:prstGeom prst="rect">
              <a:avLst/>
            </a:prstGeom>
          </p:spPr>
          <p:txBody>
            <a:bodyPr lIns="50800" tIns="50800" rIns="50800" bIns="50800" rtlCol="0" anchor="ctr"/>
            <a:lstStyle/>
            <a:p>
              <a:pPr algn="ctr">
                <a:lnSpc>
                  <a:spcPts val="2339"/>
                </a:lnSpc>
              </a:pPr>
              <a:endParaRPr/>
            </a:p>
          </p:txBody>
        </p:sp>
      </p:grpSp>
      <p:grpSp>
        <p:nvGrpSpPr>
          <p:cNvPr id="53" name="Group 53"/>
          <p:cNvGrpSpPr/>
          <p:nvPr/>
        </p:nvGrpSpPr>
        <p:grpSpPr>
          <a:xfrm>
            <a:off x="4996901" y="2510197"/>
            <a:ext cx="768999" cy="855336"/>
            <a:chOff x="0" y="0"/>
            <a:chExt cx="730756" cy="812800"/>
          </a:xfrm>
        </p:grpSpPr>
        <p:sp>
          <p:nvSpPr>
            <p:cNvPr id="54" name="Freeform 54"/>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55" name="TextBox 55"/>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56" name="Group 56"/>
          <p:cNvGrpSpPr/>
          <p:nvPr/>
        </p:nvGrpSpPr>
        <p:grpSpPr>
          <a:xfrm>
            <a:off x="7503027" y="4062673"/>
            <a:ext cx="868189" cy="965663"/>
            <a:chOff x="0" y="0"/>
            <a:chExt cx="730756" cy="812800"/>
          </a:xfrm>
        </p:grpSpPr>
        <p:sp>
          <p:nvSpPr>
            <p:cNvPr id="57" name="Freeform 57"/>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58" name="TextBox 58"/>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59" name="Group 59"/>
          <p:cNvGrpSpPr/>
          <p:nvPr/>
        </p:nvGrpSpPr>
        <p:grpSpPr>
          <a:xfrm>
            <a:off x="8489151" y="5750367"/>
            <a:ext cx="894283" cy="994687"/>
            <a:chOff x="0" y="0"/>
            <a:chExt cx="730756" cy="812800"/>
          </a:xfrm>
        </p:grpSpPr>
        <p:sp>
          <p:nvSpPr>
            <p:cNvPr id="60" name="Freeform 60"/>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61" name="TextBox 61"/>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62" name="Group 62"/>
          <p:cNvGrpSpPr/>
          <p:nvPr/>
        </p:nvGrpSpPr>
        <p:grpSpPr>
          <a:xfrm>
            <a:off x="7731742" y="2412635"/>
            <a:ext cx="1278946" cy="614878"/>
            <a:chOff x="0" y="0"/>
            <a:chExt cx="660400" cy="317500"/>
          </a:xfrm>
        </p:grpSpPr>
        <p:sp>
          <p:nvSpPr>
            <p:cNvPr id="63" name="Freeform 63"/>
            <p:cNvSpPr/>
            <p:nvPr/>
          </p:nvSpPr>
          <p:spPr>
            <a:xfrm>
              <a:off x="0" y="0"/>
              <a:ext cx="660400" cy="317500"/>
            </a:xfrm>
            <a:custGeom>
              <a:avLst/>
              <a:gdLst/>
              <a:ahLst/>
              <a:cxnLst/>
              <a:rect l="l" t="t" r="r" b="b"/>
              <a:pathLst>
                <a:path w="660400" h="317500">
                  <a:moveTo>
                    <a:pt x="220252" y="298431"/>
                  </a:moveTo>
                  <a:cubicBezTo>
                    <a:pt x="254109" y="309945"/>
                    <a:pt x="292600" y="317500"/>
                    <a:pt x="330378" y="317500"/>
                  </a:cubicBezTo>
                  <a:cubicBezTo>
                    <a:pt x="368157" y="317500"/>
                    <a:pt x="404509" y="311023"/>
                    <a:pt x="438009" y="299509"/>
                  </a:cubicBezTo>
                  <a:cubicBezTo>
                    <a:pt x="438723" y="299150"/>
                    <a:pt x="439435" y="299150"/>
                    <a:pt x="440148" y="298790"/>
                  </a:cubicBezTo>
                  <a:cubicBezTo>
                    <a:pt x="565955" y="252735"/>
                    <a:pt x="658618" y="131121"/>
                    <a:pt x="660400" y="0"/>
                  </a:cubicBezTo>
                  <a:lnTo>
                    <a:pt x="660400" y="0"/>
                  </a:lnTo>
                  <a:lnTo>
                    <a:pt x="0" y="0"/>
                  </a:lnTo>
                  <a:lnTo>
                    <a:pt x="0" y="0"/>
                  </a:lnTo>
                  <a:cubicBezTo>
                    <a:pt x="1782" y="131840"/>
                    <a:pt x="93019" y="253455"/>
                    <a:pt x="220252" y="298431"/>
                  </a:cubicBezTo>
                  <a:close/>
                </a:path>
              </a:pathLst>
            </a:custGeom>
            <a:solidFill>
              <a:srgbClr val="FFFFFF"/>
            </a:solidFill>
          </p:spPr>
          <p:txBody>
            <a:bodyPr/>
            <a:lstStyle/>
            <a:p>
              <a:endParaRPr lang="en-GB"/>
            </a:p>
          </p:txBody>
        </p:sp>
        <p:sp>
          <p:nvSpPr>
            <p:cNvPr id="64" name="TextBox 64"/>
            <p:cNvSpPr txBox="1"/>
            <p:nvPr/>
          </p:nvSpPr>
          <p:spPr>
            <a:xfrm>
              <a:off x="0" y="-38100"/>
              <a:ext cx="660400" cy="228600"/>
            </a:xfrm>
            <a:prstGeom prst="rect">
              <a:avLst/>
            </a:prstGeom>
          </p:spPr>
          <p:txBody>
            <a:bodyPr lIns="50800" tIns="50800" rIns="50800" bIns="50800" rtlCol="0" anchor="ctr"/>
            <a:lstStyle/>
            <a:p>
              <a:pPr algn="ctr">
                <a:lnSpc>
                  <a:spcPts val="2339"/>
                </a:lnSpc>
              </a:pPr>
              <a:endParaRPr/>
            </a:p>
          </p:txBody>
        </p:sp>
      </p:grpSp>
      <p:grpSp>
        <p:nvGrpSpPr>
          <p:cNvPr id="65" name="Group 65"/>
          <p:cNvGrpSpPr/>
          <p:nvPr/>
        </p:nvGrpSpPr>
        <p:grpSpPr>
          <a:xfrm>
            <a:off x="8810061" y="4034080"/>
            <a:ext cx="768999" cy="855336"/>
            <a:chOff x="0" y="0"/>
            <a:chExt cx="730756" cy="812800"/>
          </a:xfrm>
        </p:grpSpPr>
        <p:sp>
          <p:nvSpPr>
            <p:cNvPr id="66" name="Freeform 66"/>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67" name="TextBox 67"/>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68" name="Group 68"/>
          <p:cNvGrpSpPr/>
          <p:nvPr/>
        </p:nvGrpSpPr>
        <p:grpSpPr>
          <a:xfrm>
            <a:off x="8822917" y="2720074"/>
            <a:ext cx="4912373" cy="4828920"/>
            <a:chOff x="0" y="0"/>
            <a:chExt cx="913695" cy="898172"/>
          </a:xfrm>
        </p:grpSpPr>
        <p:sp>
          <p:nvSpPr>
            <p:cNvPr id="69" name="Freeform 69"/>
            <p:cNvSpPr/>
            <p:nvPr/>
          </p:nvSpPr>
          <p:spPr>
            <a:xfrm>
              <a:off x="0" y="0"/>
              <a:ext cx="913695" cy="898173"/>
            </a:xfrm>
            <a:custGeom>
              <a:avLst/>
              <a:gdLst/>
              <a:ahLst/>
              <a:cxnLst/>
              <a:rect l="l" t="t" r="r" b="b"/>
              <a:pathLst>
                <a:path w="913695" h="898173">
                  <a:moveTo>
                    <a:pt x="0" y="0"/>
                  </a:moveTo>
                  <a:lnTo>
                    <a:pt x="913695" y="0"/>
                  </a:lnTo>
                  <a:lnTo>
                    <a:pt x="913695" y="898173"/>
                  </a:lnTo>
                  <a:lnTo>
                    <a:pt x="0" y="898173"/>
                  </a:lnTo>
                  <a:close/>
                </a:path>
              </a:pathLst>
            </a:custGeom>
            <a:solidFill>
              <a:srgbClr val="FFDE59"/>
            </a:solidFill>
            <a:ln w="19050" cap="sq">
              <a:solidFill>
                <a:srgbClr val="000000"/>
              </a:solidFill>
              <a:prstDash val="solid"/>
              <a:miter/>
            </a:ln>
          </p:spPr>
          <p:txBody>
            <a:bodyPr/>
            <a:lstStyle/>
            <a:p>
              <a:endParaRPr lang="en-GB"/>
            </a:p>
          </p:txBody>
        </p:sp>
        <p:sp>
          <p:nvSpPr>
            <p:cNvPr id="70" name="TextBox 70"/>
            <p:cNvSpPr txBox="1"/>
            <p:nvPr/>
          </p:nvSpPr>
          <p:spPr>
            <a:xfrm>
              <a:off x="0" y="-38100"/>
              <a:ext cx="913695" cy="936272"/>
            </a:xfrm>
            <a:prstGeom prst="rect">
              <a:avLst/>
            </a:prstGeom>
          </p:spPr>
          <p:txBody>
            <a:bodyPr lIns="50800" tIns="50800" rIns="50800" bIns="50800" rtlCol="0" anchor="ctr"/>
            <a:lstStyle/>
            <a:p>
              <a:pPr algn="ctr">
                <a:lnSpc>
                  <a:spcPts val="2339"/>
                </a:lnSpc>
              </a:pPr>
              <a:endParaRPr/>
            </a:p>
          </p:txBody>
        </p:sp>
      </p:grpSp>
      <p:grpSp>
        <p:nvGrpSpPr>
          <p:cNvPr id="71" name="Group 71"/>
          <p:cNvGrpSpPr/>
          <p:nvPr/>
        </p:nvGrpSpPr>
        <p:grpSpPr>
          <a:xfrm>
            <a:off x="9423118" y="6237365"/>
            <a:ext cx="842104" cy="842104"/>
            <a:chOff x="0" y="0"/>
            <a:chExt cx="812800" cy="812800"/>
          </a:xfrm>
        </p:grpSpPr>
        <p:sp>
          <p:nvSpPr>
            <p:cNvPr id="72" name="Freeform 7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73" name="TextBox 73"/>
            <p:cNvSpPr txBox="1"/>
            <p:nvPr/>
          </p:nvSpPr>
          <p:spPr>
            <a:xfrm>
              <a:off x="76200" y="38100"/>
              <a:ext cx="660400" cy="698500"/>
            </a:xfrm>
            <a:prstGeom prst="rect">
              <a:avLst/>
            </a:prstGeom>
          </p:spPr>
          <p:txBody>
            <a:bodyPr lIns="50800" tIns="50800" rIns="50800" bIns="50800" rtlCol="0" anchor="ctr"/>
            <a:lstStyle/>
            <a:p>
              <a:pPr algn="ctr">
                <a:lnSpc>
                  <a:spcPts val="2339"/>
                </a:lnSpc>
              </a:pPr>
              <a:endParaRPr/>
            </a:p>
          </p:txBody>
        </p:sp>
      </p:grpSp>
      <p:grpSp>
        <p:nvGrpSpPr>
          <p:cNvPr id="74" name="Group 74"/>
          <p:cNvGrpSpPr/>
          <p:nvPr/>
        </p:nvGrpSpPr>
        <p:grpSpPr>
          <a:xfrm>
            <a:off x="8917009" y="2844611"/>
            <a:ext cx="768999" cy="855336"/>
            <a:chOff x="0" y="0"/>
            <a:chExt cx="730756" cy="812800"/>
          </a:xfrm>
        </p:grpSpPr>
        <p:sp>
          <p:nvSpPr>
            <p:cNvPr id="75" name="Freeform 75"/>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76" name="TextBox 76"/>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77" name="Group 77"/>
          <p:cNvGrpSpPr/>
          <p:nvPr/>
        </p:nvGrpSpPr>
        <p:grpSpPr>
          <a:xfrm>
            <a:off x="11423135" y="4397087"/>
            <a:ext cx="868189" cy="965663"/>
            <a:chOff x="0" y="0"/>
            <a:chExt cx="730756" cy="812800"/>
          </a:xfrm>
        </p:grpSpPr>
        <p:sp>
          <p:nvSpPr>
            <p:cNvPr id="78" name="Freeform 78"/>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79" name="TextBox 79"/>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80" name="Group 80"/>
          <p:cNvGrpSpPr/>
          <p:nvPr/>
        </p:nvGrpSpPr>
        <p:grpSpPr>
          <a:xfrm>
            <a:off x="12409259" y="6084781"/>
            <a:ext cx="894283" cy="994687"/>
            <a:chOff x="0" y="0"/>
            <a:chExt cx="730756" cy="812800"/>
          </a:xfrm>
        </p:grpSpPr>
        <p:sp>
          <p:nvSpPr>
            <p:cNvPr id="81" name="Freeform 81"/>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82" name="TextBox 82"/>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83" name="Group 83"/>
          <p:cNvGrpSpPr/>
          <p:nvPr/>
        </p:nvGrpSpPr>
        <p:grpSpPr>
          <a:xfrm>
            <a:off x="11651850" y="2747048"/>
            <a:ext cx="1278946" cy="614878"/>
            <a:chOff x="0" y="0"/>
            <a:chExt cx="660400" cy="317500"/>
          </a:xfrm>
        </p:grpSpPr>
        <p:sp>
          <p:nvSpPr>
            <p:cNvPr id="84" name="Freeform 84"/>
            <p:cNvSpPr/>
            <p:nvPr/>
          </p:nvSpPr>
          <p:spPr>
            <a:xfrm>
              <a:off x="0" y="0"/>
              <a:ext cx="660400" cy="317500"/>
            </a:xfrm>
            <a:custGeom>
              <a:avLst/>
              <a:gdLst/>
              <a:ahLst/>
              <a:cxnLst/>
              <a:rect l="l" t="t" r="r" b="b"/>
              <a:pathLst>
                <a:path w="660400" h="317500">
                  <a:moveTo>
                    <a:pt x="220252" y="298431"/>
                  </a:moveTo>
                  <a:cubicBezTo>
                    <a:pt x="254109" y="309945"/>
                    <a:pt x="292600" y="317500"/>
                    <a:pt x="330378" y="317500"/>
                  </a:cubicBezTo>
                  <a:cubicBezTo>
                    <a:pt x="368157" y="317500"/>
                    <a:pt x="404509" y="311023"/>
                    <a:pt x="438009" y="299509"/>
                  </a:cubicBezTo>
                  <a:cubicBezTo>
                    <a:pt x="438723" y="299150"/>
                    <a:pt x="439435" y="299150"/>
                    <a:pt x="440148" y="298790"/>
                  </a:cubicBezTo>
                  <a:cubicBezTo>
                    <a:pt x="565955" y="252735"/>
                    <a:pt x="658618" y="131121"/>
                    <a:pt x="660400" y="0"/>
                  </a:cubicBezTo>
                  <a:lnTo>
                    <a:pt x="660400" y="0"/>
                  </a:lnTo>
                  <a:lnTo>
                    <a:pt x="0" y="0"/>
                  </a:lnTo>
                  <a:lnTo>
                    <a:pt x="0" y="0"/>
                  </a:lnTo>
                  <a:cubicBezTo>
                    <a:pt x="1782" y="131840"/>
                    <a:pt x="93019" y="253455"/>
                    <a:pt x="220252" y="298431"/>
                  </a:cubicBezTo>
                  <a:close/>
                </a:path>
              </a:pathLst>
            </a:custGeom>
            <a:solidFill>
              <a:srgbClr val="FFFFFF"/>
            </a:solidFill>
          </p:spPr>
          <p:txBody>
            <a:bodyPr/>
            <a:lstStyle/>
            <a:p>
              <a:endParaRPr lang="en-GB"/>
            </a:p>
          </p:txBody>
        </p:sp>
        <p:sp>
          <p:nvSpPr>
            <p:cNvPr id="85" name="TextBox 85"/>
            <p:cNvSpPr txBox="1"/>
            <p:nvPr/>
          </p:nvSpPr>
          <p:spPr>
            <a:xfrm>
              <a:off x="0" y="-38100"/>
              <a:ext cx="660400" cy="228600"/>
            </a:xfrm>
            <a:prstGeom prst="rect">
              <a:avLst/>
            </a:prstGeom>
          </p:spPr>
          <p:txBody>
            <a:bodyPr lIns="50800" tIns="50800" rIns="50800" bIns="50800" rtlCol="0" anchor="ctr"/>
            <a:lstStyle/>
            <a:p>
              <a:pPr algn="ctr">
                <a:lnSpc>
                  <a:spcPts val="2339"/>
                </a:lnSpc>
              </a:pPr>
              <a:endParaRPr/>
            </a:p>
          </p:txBody>
        </p:sp>
      </p:grpSp>
      <p:grpSp>
        <p:nvGrpSpPr>
          <p:cNvPr id="86" name="Group 86"/>
          <p:cNvGrpSpPr/>
          <p:nvPr/>
        </p:nvGrpSpPr>
        <p:grpSpPr>
          <a:xfrm>
            <a:off x="12730169" y="4368494"/>
            <a:ext cx="768999" cy="855336"/>
            <a:chOff x="0" y="0"/>
            <a:chExt cx="730756" cy="812800"/>
          </a:xfrm>
        </p:grpSpPr>
        <p:sp>
          <p:nvSpPr>
            <p:cNvPr id="87" name="Freeform 87"/>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88" name="TextBox 88"/>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89" name="Group 89"/>
          <p:cNvGrpSpPr/>
          <p:nvPr/>
        </p:nvGrpSpPr>
        <p:grpSpPr>
          <a:xfrm>
            <a:off x="12743025" y="3054487"/>
            <a:ext cx="4912373" cy="4828920"/>
            <a:chOff x="0" y="0"/>
            <a:chExt cx="913695" cy="898172"/>
          </a:xfrm>
        </p:grpSpPr>
        <p:sp>
          <p:nvSpPr>
            <p:cNvPr id="90" name="Freeform 90"/>
            <p:cNvSpPr/>
            <p:nvPr/>
          </p:nvSpPr>
          <p:spPr>
            <a:xfrm>
              <a:off x="0" y="0"/>
              <a:ext cx="913695" cy="898173"/>
            </a:xfrm>
            <a:custGeom>
              <a:avLst/>
              <a:gdLst/>
              <a:ahLst/>
              <a:cxnLst/>
              <a:rect l="l" t="t" r="r" b="b"/>
              <a:pathLst>
                <a:path w="913695" h="898173">
                  <a:moveTo>
                    <a:pt x="0" y="0"/>
                  </a:moveTo>
                  <a:lnTo>
                    <a:pt x="913695" y="0"/>
                  </a:lnTo>
                  <a:lnTo>
                    <a:pt x="913695" y="898173"/>
                  </a:lnTo>
                  <a:lnTo>
                    <a:pt x="0" y="898173"/>
                  </a:lnTo>
                  <a:close/>
                </a:path>
              </a:pathLst>
            </a:custGeom>
            <a:solidFill>
              <a:srgbClr val="FFDE59"/>
            </a:solidFill>
            <a:ln w="19050" cap="sq">
              <a:solidFill>
                <a:srgbClr val="000000"/>
              </a:solidFill>
              <a:prstDash val="solid"/>
              <a:miter/>
            </a:ln>
          </p:spPr>
          <p:txBody>
            <a:bodyPr/>
            <a:lstStyle/>
            <a:p>
              <a:endParaRPr lang="en-GB"/>
            </a:p>
          </p:txBody>
        </p:sp>
        <p:sp>
          <p:nvSpPr>
            <p:cNvPr id="91" name="TextBox 91"/>
            <p:cNvSpPr txBox="1"/>
            <p:nvPr/>
          </p:nvSpPr>
          <p:spPr>
            <a:xfrm>
              <a:off x="0" y="-38100"/>
              <a:ext cx="913695" cy="936272"/>
            </a:xfrm>
            <a:prstGeom prst="rect">
              <a:avLst/>
            </a:prstGeom>
          </p:spPr>
          <p:txBody>
            <a:bodyPr lIns="50800" tIns="50800" rIns="50800" bIns="50800" rtlCol="0" anchor="ctr"/>
            <a:lstStyle/>
            <a:p>
              <a:pPr algn="ctr">
                <a:lnSpc>
                  <a:spcPts val="2339"/>
                </a:lnSpc>
              </a:pPr>
              <a:endParaRPr/>
            </a:p>
          </p:txBody>
        </p:sp>
      </p:grpSp>
      <p:grpSp>
        <p:nvGrpSpPr>
          <p:cNvPr id="92" name="Group 92"/>
          <p:cNvGrpSpPr/>
          <p:nvPr/>
        </p:nvGrpSpPr>
        <p:grpSpPr>
          <a:xfrm>
            <a:off x="13343226" y="6571778"/>
            <a:ext cx="842104" cy="842104"/>
            <a:chOff x="0" y="0"/>
            <a:chExt cx="812800" cy="812800"/>
          </a:xfrm>
        </p:grpSpPr>
        <p:sp>
          <p:nvSpPr>
            <p:cNvPr id="93" name="Freeform 9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txBody>
            <a:bodyPr/>
            <a:lstStyle/>
            <a:p>
              <a:endParaRPr lang="en-GB"/>
            </a:p>
          </p:txBody>
        </p:sp>
        <p:sp>
          <p:nvSpPr>
            <p:cNvPr id="94" name="TextBox 94"/>
            <p:cNvSpPr txBox="1"/>
            <p:nvPr/>
          </p:nvSpPr>
          <p:spPr>
            <a:xfrm>
              <a:off x="76200" y="38100"/>
              <a:ext cx="660400" cy="698500"/>
            </a:xfrm>
            <a:prstGeom prst="rect">
              <a:avLst/>
            </a:prstGeom>
          </p:spPr>
          <p:txBody>
            <a:bodyPr lIns="50800" tIns="50800" rIns="50800" bIns="50800" rtlCol="0" anchor="ctr"/>
            <a:lstStyle/>
            <a:p>
              <a:pPr algn="ctr">
                <a:lnSpc>
                  <a:spcPts val="2339"/>
                </a:lnSpc>
              </a:pPr>
              <a:endParaRPr/>
            </a:p>
          </p:txBody>
        </p:sp>
      </p:grpSp>
      <p:grpSp>
        <p:nvGrpSpPr>
          <p:cNvPr id="95" name="Group 95"/>
          <p:cNvGrpSpPr/>
          <p:nvPr/>
        </p:nvGrpSpPr>
        <p:grpSpPr>
          <a:xfrm>
            <a:off x="12837117" y="3179024"/>
            <a:ext cx="768999" cy="855336"/>
            <a:chOff x="0" y="0"/>
            <a:chExt cx="730756" cy="812800"/>
          </a:xfrm>
        </p:grpSpPr>
        <p:sp>
          <p:nvSpPr>
            <p:cNvPr id="96" name="Freeform 96"/>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97" name="TextBox 97"/>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98" name="Group 98"/>
          <p:cNvGrpSpPr/>
          <p:nvPr/>
        </p:nvGrpSpPr>
        <p:grpSpPr>
          <a:xfrm>
            <a:off x="15343243" y="4731500"/>
            <a:ext cx="868189" cy="965663"/>
            <a:chOff x="0" y="0"/>
            <a:chExt cx="730756" cy="812800"/>
          </a:xfrm>
        </p:grpSpPr>
        <p:sp>
          <p:nvSpPr>
            <p:cNvPr id="99" name="Freeform 99"/>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100" name="TextBox 100"/>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101" name="Group 101"/>
          <p:cNvGrpSpPr/>
          <p:nvPr/>
        </p:nvGrpSpPr>
        <p:grpSpPr>
          <a:xfrm>
            <a:off x="16329367" y="6419195"/>
            <a:ext cx="894283" cy="994687"/>
            <a:chOff x="0" y="0"/>
            <a:chExt cx="730756" cy="812800"/>
          </a:xfrm>
        </p:grpSpPr>
        <p:sp>
          <p:nvSpPr>
            <p:cNvPr id="102" name="Freeform 102"/>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103" name="TextBox 103"/>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grpSp>
        <p:nvGrpSpPr>
          <p:cNvPr id="104" name="Group 104"/>
          <p:cNvGrpSpPr/>
          <p:nvPr/>
        </p:nvGrpSpPr>
        <p:grpSpPr>
          <a:xfrm>
            <a:off x="15571958" y="3081462"/>
            <a:ext cx="1278946" cy="614878"/>
            <a:chOff x="0" y="0"/>
            <a:chExt cx="660400" cy="317500"/>
          </a:xfrm>
        </p:grpSpPr>
        <p:sp>
          <p:nvSpPr>
            <p:cNvPr id="105" name="Freeform 105"/>
            <p:cNvSpPr/>
            <p:nvPr/>
          </p:nvSpPr>
          <p:spPr>
            <a:xfrm>
              <a:off x="0" y="0"/>
              <a:ext cx="660400" cy="317500"/>
            </a:xfrm>
            <a:custGeom>
              <a:avLst/>
              <a:gdLst/>
              <a:ahLst/>
              <a:cxnLst/>
              <a:rect l="l" t="t" r="r" b="b"/>
              <a:pathLst>
                <a:path w="660400" h="317500">
                  <a:moveTo>
                    <a:pt x="220252" y="298431"/>
                  </a:moveTo>
                  <a:cubicBezTo>
                    <a:pt x="254109" y="309945"/>
                    <a:pt x="292600" y="317500"/>
                    <a:pt x="330378" y="317500"/>
                  </a:cubicBezTo>
                  <a:cubicBezTo>
                    <a:pt x="368157" y="317500"/>
                    <a:pt x="404509" y="311023"/>
                    <a:pt x="438009" y="299509"/>
                  </a:cubicBezTo>
                  <a:cubicBezTo>
                    <a:pt x="438723" y="299150"/>
                    <a:pt x="439435" y="299150"/>
                    <a:pt x="440148" y="298790"/>
                  </a:cubicBezTo>
                  <a:cubicBezTo>
                    <a:pt x="565955" y="252735"/>
                    <a:pt x="658618" y="131121"/>
                    <a:pt x="660400" y="0"/>
                  </a:cubicBezTo>
                  <a:lnTo>
                    <a:pt x="660400" y="0"/>
                  </a:lnTo>
                  <a:lnTo>
                    <a:pt x="0" y="0"/>
                  </a:lnTo>
                  <a:lnTo>
                    <a:pt x="0" y="0"/>
                  </a:lnTo>
                  <a:cubicBezTo>
                    <a:pt x="1782" y="131840"/>
                    <a:pt x="93019" y="253455"/>
                    <a:pt x="220252" y="298431"/>
                  </a:cubicBezTo>
                  <a:close/>
                </a:path>
              </a:pathLst>
            </a:custGeom>
            <a:solidFill>
              <a:srgbClr val="FFFFFF"/>
            </a:solidFill>
          </p:spPr>
          <p:txBody>
            <a:bodyPr/>
            <a:lstStyle/>
            <a:p>
              <a:endParaRPr lang="en-GB"/>
            </a:p>
          </p:txBody>
        </p:sp>
        <p:sp>
          <p:nvSpPr>
            <p:cNvPr id="106" name="TextBox 106"/>
            <p:cNvSpPr txBox="1"/>
            <p:nvPr/>
          </p:nvSpPr>
          <p:spPr>
            <a:xfrm>
              <a:off x="0" y="-38100"/>
              <a:ext cx="660400" cy="228600"/>
            </a:xfrm>
            <a:prstGeom prst="rect">
              <a:avLst/>
            </a:prstGeom>
          </p:spPr>
          <p:txBody>
            <a:bodyPr lIns="50800" tIns="50800" rIns="50800" bIns="50800" rtlCol="0" anchor="ctr"/>
            <a:lstStyle/>
            <a:p>
              <a:pPr algn="ctr">
                <a:lnSpc>
                  <a:spcPts val="2339"/>
                </a:lnSpc>
              </a:pPr>
              <a:endParaRPr/>
            </a:p>
          </p:txBody>
        </p:sp>
      </p:grpSp>
      <p:grpSp>
        <p:nvGrpSpPr>
          <p:cNvPr id="107" name="Group 107"/>
          <p:cNvGrpSpPr/>
          <p:nvPr/>
        </p:nvGrpSpPr>
        <p:grpSpPr>
          <a:xfrm>
            <a:off x="16650277" y="4702907"/>
            <a:ext cx="768999" cy="855336"/>
            <a:chOff x="0" y="0"/>
            <a:chExt cx="730756" cy="812800"/>
          </a:xfrm>
        </p:grpSpPr>
        <p:sp>
          <p:nvSpPr>
            <p:cNvPr id="108" name="Freeform 108"/>
            <p:cNvSpPr/>
            <p:nvPr/>
          </p:nvSpPr>
          <p:spPr>
            <a:xfrm>
              <a:off x="0" y="0"/>
              <a:ext cx="730756" cy="812800"/>
            </a:xfrm>
            <a:custGeom>
              <a:avLst/>
              <a:gdLst/>
              <a:ahLst/>
              <a:cxnLst/>
              <a:rect l="l" t="t" r="r" b="b"/>
              <a:pathLst>
                <a:path w="730756" h="812800">
                  <a:moveTo>
                    <a:pt x="365378" y="0"/>
                  </a:moveTo>
                  <a:cubicBezTo>
                    <a:pt x="163585" y="0"/>
                    <a:pt x="0" y="181951"/>
                    <a:pt x="0" y="406400"/>
                  </a:cubicBezTo>
                  <a:cubicBezTo>
                    <a:pt x="0" y="630849"/>
                    <a:pt x="163585" y="812800"/>
                    <a:pt x="365378" y="812800"/>
                  </a:cubicBezTo>
                  <a:cubicBezTo>
                    <a:pt x="567171" y="812800"/>
                    <a:pt x="730756" y="630849"/>
                    <a:pt x="730756" y="406400"/>
                  </a:cubicBezTo>
                  <a:cubicBezTo>
                    <a:pt x="730756" y="181951"/>
                    <a:pt x="567171" y="0"/>
                    <a:pt x="365378" y="0"/>
                  </a:cubicBezTo>
                  <a:close/>
                </a:path>
              </a:pathLst>
            </a:custGeom>
            <a:solidFill>
              <a:srgbClr val="FFFFFF"/>
            </a:solidFill>
          </p:spPr>
          <p:txBody>
            <a:bodyPr/>
            <a:lstStyle/>
            <a:p>
              <a:endParaRPr lang="en-GB"/>
            </a:p>
          </p:txBody>
        </p:sp>
        <p:sp>
          <p:nvSpPr>
            <p:cNvPr id="109" name="TextBox 109"/>
            <p:cNvSpPr txBox="1"/>
            <p:nvPr/>
          </p:nvSpPr>
          <p:spPr>
            <a:xfrm>
              <a:off x="68508" y="38100"/>
              <a:ext cx="593739" cy="698500"/>
            </a:xfrm>
            <a:prstGeom prst="rect">
              <a:avLst/>
            </a:prstGeom>
          </p:spPr>
          <p:txBody>
            <a:bodyPr lIns="50800" tIns="50800" rIns="50800" bIns="50800" rtlCol="0" anchor="ctr"/>
            <a:lstStyle/>
            <a:p>
              <a:pPr algn="ctr">
                <a:lnSpc>
                  <a:spcPts val="2339"/>
                </a:lnSpc>
              </a:pPr>
              <a:endParaRPr/>
            </a:p>
          </p:txBody>
        </p:sp>
      </p:grpSp>
      <p:sp>
        <p:nvSpPr>
          <p:cNvPr id="110" name="Freeform 110"/>
          <p:cNvSpPr/>
          <p:nvPr/>
        </p:nvSpPr>
        <p:spPr>
          <a:xfrm rot="-3732680">
            <a:off x="1683027" y="6051659"/>
            <a:ext cx="810245" cy="977671"/>
          </a:xfrm>
          <a:custGeom>
            <a:avLst/>
            <a:gdLst/>
            <a:ahLst/>
            <a:cxnLst/>
            <a:rect l="l" t="t" r="r" b="b"/>
            <a:pathLst>
              <a:path w="810245" h="977671">
                <a:moveTo>
                  <a:pt x="0" y="0"/>
                </a:moveTo>
                <a:lnTo>
                  <a:pt x="810245" y="0"/>
                </a:lnTo>
                <a:lnTo>
                  <a:pt x="810245" y="977670"/>
                </a:lnTo>
                <a:lnTo>
                  <a:pt x="0" y="9776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1" name="Freeform 111"/>
          <p:cNvSpPr/>
          <p:nvPr/>
        </p:nvSpPr>
        <p:spPr>
          <a:xfrm rot="-8039084" flipH="1" flipV="1">
            <a:off x="5992628" y="6404792"/>
            <a:ext cx="1673455" cy="596169"/>
          </a:xfrm>
          <a:custGeom>
            <a:avLst/>
            <a:gdLst/>
            <a:ahLst/>
            <a:cxnLst/>
            <a:rect l="l" t="t" r="r" b="b"/>
            <a:pathLst>
              <a:path w="1673455" h="596169">
                <a:moveTo>
                  <a:pt x="1673455" y="596168"/>
                </a:moveTo>
                <a:lnTo>
                  <a:pt x="0" y="596168"/>
                </a:lnTo>
                <a:lnTo>
                  <a:pt x="0" y="0"/>
                </a:lnTo>
                <a:lnTo>
                  <a:pt x="1673455" y="0"/>
                </a:lnTo>
                <a:lnTo>
                  <a:pt x="1673455" y="596168"/>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112" name="Freeform 112"/>
          <p:cNvSpPr/>
          <p:nvPr/>
        </p:nvSpPr>
        <p:spPr>
          <a:xfrm rot="-5977283">
            <a:off x="2687945" y="2277477"/>
            <a:ext cx="799179" cy="364716"/>
          </a:xfrm>
          <a:custGeom>
            <a:avLst/>
            <a:gdLst/>
            <a:ahLst/>
            <a:cxnLst/>
            <a:rect l="l" t="t" r="r" b="b"/>
            <a:pathLst>
              <a:path w="799179" h="364716">
                <a:moveTo>
                  <a:pt x="0" y="0"/>
                </a:moveTo>
                <a:lnTo>
                  <a:pt x="799179" y="0"/>
                </a:lnTo>
                <a:lnTo>
                  <a:pt x="799179" y="364716"/>
                </a:lnTo>
                <a:lnTo>
                  <a:pt x="0" y="36471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13" name="TextBox 113"/>
          <p:cNvSpPr txBox="1"/>
          <p:nvPr/>
        </p:nvSpPr>
        <p:spPr>
          <a:xfrm>
            <a:off x="1020802" y="1487329"/>
            <a:ext cx="5105468" cy="417544"/>
          </a:xfrm>
          <a:prstGeom prst="rect">
            <a:avLst/>
          </a:prstGeom>
        </p:spPr>
        <p:txBody>
          <a:bodyPr lIns="0" tIns="0" rIns="0" bIns="0" rtlCol="0" anchor="t">
            <a:spAutoFit/>
          </a:bodyPr>
          <a:lstStyle/>
          <a:p>
            <a:pPr algn="l">
              <a:lnSpc>
                <a:spcPts val="3305"/>
              </a:lnSpc>
              <a:spcBef>
                <a:spcPct val="0"/>
              </a:spcBef>
            </a:pPr>
            <a:r>
              <a:rPr lang="en-US" sz="2542" b="1">
                <a:solidFill>
                  <a:srgbClr val="000000"/>
                </a:solidFill>
                <a:latin typeface="Arial Bold"/>
                <a:ea typeface="Arial Bold"/>
                <a:cs typeface="Arial Bold"/>
                <a:sym typeface="Arial Bold"/>
              </a:rPr>
              <a:t>Frontline Clinical Monitoring</a:t>
            </a:r>
          </a:p>
        </p:txBody>
      </p:sp>
      <p:sp>
        <p:nvSpPr>
          <p:cNvPr id="114" name="TextBox 114"/>
          <p:cNvSpPr txBox="1"/>
          <p:nvPr/>
        </p:nvSpPr>
        <p:spPr>
          <a:xfrm>
            <a:off x="1407091" y="2903333"/>
            <a:ext cx="3397136" cy="2586154"/>
          </a:xfrm>
          <a:prstGeom prst="rect">
            <a:avLst/>
          </a:prstGeom>
        </p:spPr>
        <p:txBody>
          <a:bodyPr lIns="0" tIns="0" rIns="0" bIns="0" rtlCol="0" anchor="t">
            <a:spAutoFit/>
          </a:bodyPr>
          <a:lstStyle/>
          <a:p>
            <a:pPr algn="ctr">
              <a:lnSpc>
                <a:spcPts val="3400"/>
              </a:lnSpc>
              <a:spcBef>
                <a:spcPct val="0"/>
              </a:spcBef>
            </a:pPr>
            <a:r>
              <a:rPr lang="en-US" sz="2615" b="1" dirty="0">
                <a:solidFill>
                  <a:srgbClr val="000000"/>
                </a:solidFill>
                <a:latin typeface="Arial Bold"/>
                <a:ea typeface="Arial Bold"/>
                <a:cs typeface="Arial Bold"/>
                <a:sym typeface="Arial Bold"/>
              </a:rPr>
              <a:t>Frontline staff are responsible for identifying unusual clinical patterns and raising safety concerns</a:t>
            </a:r>
          </a:p>
        </p:txBody>
      </p:sp>
      <p:sp>
        <p:nvSpPr>
          <p:cNvPr id="115" name="TextBox 115"/>
          <p:cNvSpPr txBox="1"/>
          <p:nvPr/>
        </p:nvSpPr>
        <p:spPr>
          <a:xfrm>
            <a:off x="2084850" y="7053694"/>
            <a:ext cx="1591119" cy="458240"/>
          </a:xfrm>
          <a:prstGeom prst="rect">
            <a:avLst/>
          </a:prstGeom>
        </p:spPr>
        <p:txBody>
          <a:bodyPr wrap="square" lIns="0" tIns="0" rIns="0" bIns="0" rtlCol="0" anchor="t">
            <a:spAutoFit/>
          </a:bodyPr>
          <a:lstStyle/>
          <a:p>
            <a:pPr algn="ctr">
              <a:lnSpc>
                <a:spcPts val="3900"/>
              </a:lnSpc>
              <a:spcBef>
                <a:spcPct val="0"/>
              </a:spcBef>
            </a:pPr>
            <a:r>
              <a:rPr lang="en-US" sz="3000" b="1" dirty="0">
                <a:solidFill>
                  <a:srgbClr val="A8312C"/>
                </a:solidFill>
                <a:latin typeface="Arial Bold"/>
                <a:ea typeface="Arial Bold"/>
                <a:cs typeface="Arial Bold"/>
                <a:sym typeface="Arial Bold"/>
              </a:rPr>
              <a:t>Failure</a:t>
            </a:r>
          </a:p>
        </p:txBody>
      </p:sp>
      <p:sp>
        <p:nvSpPr>
          <p:cNvPr id="116" name="TextBox 116"/>
          <p:cNvSpPr txBox="1"/>
          <p:nvPr/>
        </p:nvSpPr>
        <p:spPr>
          <a:xfrm>
            <a:off x="587916" y="7520418"/>
            <a:ext cx="4793485" cy="2003091"/>
          </a:xfrm>
          <a:prstGeom prst="rect">
            <a:avLst/>
          </a:prstGeom>
        </p:spPr>
        <p:txBody>
          <a:bodyPr lIns="0" tIns="0" rIns="0" bIns="0" rtlCol="0" anchor="t">
            <a:spAutoFit/>
          </a:bodyPr>
          <a:lstStyle/>
          <a:p>
            <a:pPr marL="437476" lvl="1" indent="-218738" algn="l">
              <a:lnSpc>
                <a:spcPts val="2634"/>
              </a:lnSpc>
              <a:buFont typeface="Arial"/>
              <a:buChar char="•"/>
            </a:pPr>
            <a:r>
              <a:rPr lang="en-US" sz="2026" b="1">
                <a:solidFill>
                  <a:srgbClr val="000000"/>
                </a:solidFill>
                <a:latin typeface="Arial Bold"/>
                <a:ea typeface="Arial Bold"/>
                <a:cs typeface="Arial Bold"/>
                <a:sym typeface="Arial Bold"/>
              </a:rPr>
              <a:t>Concerns raised by clinicians were not escalated effectively through formal safety reporting systems</a:t>
            </a:r>
          </a:p>
          <a:p>
            <a:pPr marL="437476" lvl="1" indent="-218738" algn="l">
              <a:lnSpc>
                <a:spcPts val="2634"/>
              </a:lnSpc>
              <a:buFont typeface="Arial"/>
              <a:buChar char="•"/>
            </a:pPr>
            <a:r>
              <a:rPr lang="en-US" sz="2026" b="1">
                <a:solidFill>
                  <a:srgbClr val="000000"/>
                </a:solidFill>
                <a:latin typeface="Arial Bold"/>
                <a:ea typeface="Arial Bold"/>
                <a:cs typeface="Arial Bold"/>
                <a:sym typeface="Arial Bold"/>
              </a:rPr>
              <a:t>Lack of urgent action delayed investigation and allowed the harmful behaviour to continue</a:t>
            </a:r>
          </a:p>
        </p:txBody>
      </p:sp>
      <p:sp>
        <p:nvSpPr>
          <p:cNvPr id="117" name="TextBox 117"/>
          <p:cNvSpPr txBox="1"/>
          <p:nvPr/>
        </p:nvSpPr>
        <p:spPr>
          <a:xfrm>
            <a:off x="5303430" y="1885823"/>
            <a:ext cx="5105468" cy="442687"/>
          </a:xfrm>
          <a:prstGeom prst="rect">
            <a:avLst/>
          </a:prstGeom>
        </p:spPr>
        <p:txBody>
          <a:bodyPr lIns="0" tIns="0" rIns="0" bIns="0" rtlCol="0" anchor="t">
            <a:spAutoFit/>
          </a:bodyPr>
          <a:lstStyle/>
          <a:p>
            <a:pPr algn="l">
              <a:lnSpc>
                <a:spcPts val="3435"/>
              </a:lnSpc>
              <a:spcBef>
                <a:spcPct val="0"/>
              </a:spcBef>
            </a:pPr>
            <a:r>
              <a:rPr lang="en-US" sz="2642" b="1">
                <a:solidFill>
                  <a:srgbClr val="000000"/>
                </a:solidFill>
                <a:latin typeface="Arial Bold"/>
                <a:ea typeface="Arial Bold"/>
                <a:cs typeface="Arial Bold"/>
                <a:sym typeface="Arial Bold"/>
              </a:rPr>
              <a:t> Incident Reporting Systems</a:t>
            </a:r>
          </a:p>
        </p:txBody>
      </p:sp>
      <p:sp>
        <p:nvSpPr>
          <p:cNvPr id="118" name="TextBox 118"/>
          <p:cNvSpPr txBox="1"/>
          <p:nvPr/>
        </p:nvSpPr>
        <p:spPr>
          <a:xfrm>
            <a:off x="4949276" y="3131399"/>
            <a:ext cx="3777369" cy="3018104"/>
          </a:xfrm>
          <a:prstGeom prst="rect">
            <a:avLst/>
          </a:prstGeom>
        </p:spPr>
        <p:txBody>
          <a:bodyPr lIns="0" tIns="0" rIns="0" bIns="0" rtlCol="0" anchor="t">
            <a:spAutoFit/>
          </a:bodyPr>
          <a:lstStyle/>
          <a:p>
            <a:pPr algn="ctr">
              <a:lnSpc>
                <a:spcPts val="3400"/>
              </a:lnSpc>
              <a:spcBef>
                <a:spcPct val="0"/>
              </a:spcBef>
            </a:pPr>
            <a:r>
              <a:rPr lang="en-US" sz="2615" b="1">
                <a:solidFill>
                  <a:srgbClr val="000000"/>
                </a:solidFill>
                <a:latin typeface="Arial Bold"/>
                <a:ea typeface="Arial Bold"/>
                <a:cs typeface="Arial Bold"/>
                <a:sym typeface="Arial Bold"/>
              </a:rPr>
              <a:t>Incident reporting systems are designed to document adverse events and detect patterns of risk within healthcare organisations</a:t>
            </a:r>
          </a:p>
        </p:txBody>
      </p:sp>
      <p:sp>
        <p:nvSpPr>
          <p:cNvPr id="119" name="TextBox 119"/>
          <p:cNvSpPr txBox="1"/>
          <p:nvPr/>
        </p:nvSpPr>
        <p:spPr>
          <a:xfrm>
            <a:off x="5419771" y="7939518"/>
            <a:ext cx="3580992" cy="1994235"/>
          </a:xfrm>
          <a:prstGeom prst="rect">
            <a:avLst/>
          </a:prstGeom>
        </p:spPr>
        <p:txBody>
          <a:bodyPr lIns="0" tIns="0" rIns="0" bIns="0" rtlCol="0" anchor="t">
            <a:spAutoFit/>
          </a:bodyPr>
          <a:lstStyle/>
          <a:p>
            <a:pPr algn="ctr">
              <a:lnSpc>
                <a:spcPts val="2686"/>
              </a:lnSpc>
            </a:pPr>
            <a:r>
              <a:rPr lang="en-US" sz="2066" b="1">
                <a:solidFill>
                  <a:srgbClr val="000000"/>
                </a:solidFill>
                <a:latin typeface="Arial Bold"/>
                <a:ea typeface="Arial Bold"/>
                <a:cs typeface="Arial Bold"/>
                <a:sym typeface="Arial Bold"/>
              </a:rPr>
              <a:t>Inadequate documentation and delayed incident analysis prevented early identification of safety risks (NHS England, 2015)</a:t>
            </a:r>
          </a:p>
          <a:p>
            <a:pPr algn="l">
              <a:lnSpc>
                <a:spcPts val="2686"/>
              </a:lnSpc>
            </a:pPr>
            <a:endParaRPr lang="en-US" sz="2066" b="1">
              <a:solidFill>
                <a:srgbClr val="000000"/>
              </a:solidFill>
              <a:latin typeface="Arial Bold"/>
              <a:ea typeface="Arial Bold"/>
              <a:cs typeface="Arial Bold"/>
              <a:sym typeface="Arial Bold"/>
            </a:endParaRPr>
          </a:p>
        </p:txBody>
      </p:sp>
      <p:sp>
        <p:nvSpPr>
          <p:cNvPr id="120" name="TextBox 120"/>
          <p:cNvSpPr txBox="1"/>
          <p:nvPr/>
        </p:nvSpPr>
        <p:spPr>
          <a:xfrm>
            <a:off x="6451851" y="7464308"/>
            <a:ext cx="1443929" cy="458240"/>
          </a:xfrm>
          <a:prstGeom prst="rect">
            <a:avLst/>
          </a:prstGeom>
        </p:spPr>
        <p:txBody>
          <a:bodyPr wrap="square" lIns="0" tIns="0" rIns="0" bIns="0" rtlCol="0" anchor="t">
            <a:spAutoFit/>
          </a:bodyPr>
          <a:lstStyle/>
          <a:p>
            <a:pPr algn="ctr">
              <a:lnSpc>
                <a:spcPts val="3900"/>
              </a:lnSpc>
              <a:spcBef>
                <a:spcPct val="0"/>
              </a:spcBef>
            </a:pPr>
            <a:r>
              <a:rPr lang="en-US" sz="3000" b="1" dirty="0">
                <a:solidFill>
                  <a:srgbClr val="A8312C"/>
                </a:solidFill>
                <a:latin typeface="Arial Bold"/>
                <a:ea typeface="Arial Bold"/>
                <a:cs typeface="Arial Bold"/>
                <a:sym typeface="Arial Bold"/>
              </a:rPr>
              <a:t>Failure</a:t>
            </a:r>
          </a:p>
        </p:txBody>
      </p:sp>
      <p:sp>
        <p:nvSpPr>
          <p:cNvPr id="121" name="TextBox 121"/>
          <p:cNvSpPr txBox="1"/>
          <p:nvPr/>
        </p:nvSpPr>
        <p:spPr>
          <a:xfrm>
            <a:off x="8688545" y="2160764"/>
            <a:ext cx="5105468" cy="442687"/>
          </a:xfrm>
          <a:prstGeom prst="rect">
            <a:avLst/>
          </a:prstGeom>
        </p:spPr>
        <p:txBody>
          <a:bodyPr lIns="0" tIns="0" rIns="0" bIns="0" rtlCol="0" anchor="t">
            <a:spAutoFit/>
          </a:bodyPr>
          <a:lstStyle/>
          <a:p>
            <a:pPr algn="ctr">
              <a:lnSpc>
                <a:spcPts val="3435"/>
              </a:lnSpc>
              <a:spcBef>
                <a:spcPct val="0"/>
              </a:spcBef>
            </a:pPr>
            <a:r>
              <a:rPr lang="en-US" sz="2642" b="1">
                <a:solidFill>
                  <a:srgbClr val="000000"/>
                </a:solidFill>
                <a:latin typeface="Arial Bold"/>
                <a:ea typeface="Arial Bold"/>
                <a:cs typeface="Arial Bold"/>
                <a:sym typeface="Arial Bold"/>
              </a:rPr>
              <a:t> Leadership</a:t>
            </a:r>
          </a:p>
        </p:txBody>
      </p:sp>
      <p:sp>
        <p:nvSpPr>
          <p:cNvPr id="122" name="TextBox 122"/>
          <p:cNvSpPr txBox="1"/>
          <p:nvPr/>
        </p:nvSpPr>
        <p:spPr>
          <a:xfrm>
            <a:off x="8975182" y="3680634"/>
            <a:ext cx="3777369" cy="2159904"/>
          </a:xfrm>
          <a:prstGeom prst="rect">
            <a:avLst/>
          </a:prstGeom>
        </p:spPr>
        <p:txBody>
          <a:bodyPr lIns="0" tIns="0" rIns="0" bIns="0" rtlCol="0" anchor="t">
            <a:spAutoFit/>
          </a:bodyPr>
          <a:lstStyle/>
          <a:p>
            <a:pPr algn="ctr">
              <a:lnSpc>
                <a:spcPts val="3400"/>
              </a:lnSpc>
              <a:spcBef>
                <a:spcPct val="0"/>
              </a:spcBef>
            </a:pPr>
            <a:r>
              <a:rPr lang="en-US" sz="2615" b="1">
                <a:solidFill>
                  <a:srgbClr val="000000"/>
                </a:solidFill>
                <a:latin typeface="Arial Bold"/>
                <a:ea typeface="Arial Bold"/>
                <a:cs typeface="Arial Bold"/>
                <a:sym typeface="Arial Bold"/>
              </a:rPr>
              <a:t>Hospital leadership is responsible for ensuring patient safety and responding to staff concerns</a:t>
            </a:r>
          </a:p>
        </p:txBody>
      </p:sp>
      <p:sp>
        <p:nvSpPr>
          <p:cNvPr id="123" name="TextBox 123"/>
          <p:cNvSpPr txBox="1"/>
          <p:nvPr/>
        </p:nvSpPr>
        <p:spPr>
          <a:xfrm>
            <a:off x="9143639" y="8160151"/>
            <a:ext cx="4023889" cy="1325502"/>
          </a:xfrm>
          <a:prstGeom prst="rect">
            <a:avLst/>
          </a:prstGeom>
        </p:spPr>
        <p:txBody>
          <a:bodyPr lIns="0" tIns="0" rIns="0" bIns="0" rtlCol="0" anchor="t">
            <a:spAutoFit/>
          </a:bodyPr>
          <a:lstStyle/>
          <a:p>
            <a:pPr algn="ctr">
              <a:lnSpc>
                <a:spcPts val="2677"/>
              </a:lnSpc>
            </a:pPr>
            <a:r>
              <a:rPr lang="en-US" sz="2059" b="1">
                <a:solidFill>
                  <a:srgbClr val="000000"/>
                </a:solidFill>
                <a:latin typeface="Arial Bold"/>
                <a:ea typeface="Arial Bold"/>
                <a:cs typeface="Arial Bold"/>
                <a:sym typeface="Arial Bold"/>
              </a:rPr>
              <a:t>Leadership prioritised reputation management and internal conflict avoidance rather than patient safety.</a:t>
            </a:r>
          </a:p>
        </p:txBody>
      </p:sp>
      <p:sp>
        <p:nvSpPr>
          <p:cNvPr id="124" name="TextBox 124"/>
          <p:cNvSpPr txBox="1"/>
          <p:nvPr/>
        </p:nvSpPr>
        <p:spPr>
          <a:xfrm>
            <a:off x="10302525" y="7658100"/>
            <a:ext cx="1664003" cy="462627"/>
          </a:xfrm>
          <a:prstGeom prst="rect">
            <a:avLst/>
          </a:prstGeom>
        </p:spPr>
        <p:txBody>
          <a:bodyPr wrap="square" lIns="0" tIns="0" rIns="0" bIns="0" rtlCol="0" anchor="t">
            <a:spAutoFit/>
          </a:bodyPr>
          <a:lstStyle/>
          <a:p>
            <a:pPr algn="ctr">
              <a:lnSpc>
                <a:spcPts val="3900"/>
              </a:lnSpc>
              <a:spcBef>
                <a:spcPct val="0"/>
              </a:spcBef>
            </a:pPr>
            <a:r>
              <a:rPr lang="en-US" sz="3000" b="1" dirty="0">
                <a:solidFill>
                  <a:srgbClr val="A8312C"/>
                </a:solidFill>
                <a:latin typeface="Arial Bold"/>
                <a:ea typeface="Arial Bold"/>
                <a:cs typeface="Arial Bold"/>
                <a:sym typeface="Arial Bold"/>
              </a:rPr>
              <a:t>Failure</a:t>
            </a:r>
          </a:p>
        </p:txBody>
      </p:sp>
      <p:grpSp>
        <p:nvGrpSpPr>
          <p:cNvPr id="125" name="Group 125"/>
          <p:cNvGrpSpPr/>
          <p:nvPr/>
        </p:nvGrpSpPr>
        <p:grpSpPr>
          <a:xfrm>
            <a:off x="12101472" y="2515344"/>
            <a:ext cx="5553926" cy="638154"/>
            <a:chOff x="0" y="0"/>
            <a:chExt cx="1462762" cy="168074"/>
          </a:xfrm>
        </p:grpSpPr>
        <p:sp>
          <p:nvSpPr>
            <p:cNvPr id="126" name="Freeform 126"/>
            <p:cNvSpPr/>
            <p:nvPr/>
          </p:nvSpPr>
          <p:spPr>
            <a:xfrm>
              <a:off x="0" y="0"/>
              <a:ext cx="1462762" cy="168074"/>
            </a:xfrm>
            <a:custGeom>
              <a:avLst/>
              <a:gdLst/>
              <a:ahLst/>
              <a:cxnLst/>
              <a:rect l="l" t="t" r="r" b="b"/>
              <a:pathLst>
                <a:path w="1462762" h="168074">
                  <a:moveTo>
                    <a:pt x="84037" y="0"/>
                  </a:moveTo>
                  <a:lnTo>
                    <a:pt x="1378726" y="0"/>
                  </a:lnTo>
                  <a:cubicBezTo>
                    <a:pt x="1425138" y="0"/>
                    <a:pt x="1462762" y="37625"/>
                    <a:pt x="1462762" y="84037"/>
                  </a:cubicBezTo>
                  <a:lnTo>
                    <a:pt x="1462762" y="84037"/>
                  </a:lnTo>
                  <a:cubicBezTo>
                    <a:pt x="1462762" y="106325"/>
                    <a:pt x="1453909" y="127700"/>
                    <a:pt x="1438149" y="143460"/>
                  </a:cubicBezTo>
                  <a:cubicBezTo>
                    <a:pt x="1422389" y="159220"/>
                    <a:pt x="1401014" y="168074"/>
                    <a:pt x="1378726" y="168074"/>
                  </a:cubicBezTo>
                  <a:lnTo>
                    <a:pt x="84037" y="168074"/>
                  </a:lnTo>
                  <a:cubicBezTo>
                    <a:pt x="37625" y="168074"/>
                    <a:pt x="0" y="130449"/>
                    <a:pt x="0" y="84037"/>
                  </a:cubicBezTo>
                  <a:lnTo>
                    <a:pt x="0" y="84037"/>
                  </a:lnTo>
                  <a:cubicBezTo>
                    <a:pt x="0" y="37625"/>
                    <a:pt x="37625" y="0"/>
                    <a:pt x="84037" y="0"/>
                  </a:cubicBezTo>
                  <a:close/>
                </a:path>
              </a:pathLst>
            </a:custGeom>
            <a:solidFill>
              <a:srgbClr val="FFFFFF"/>
            </a:solidFill>
          </p:spPr>
          <p:txBody>
            <a:bodyPr/>
            <a:lstStyle/>
            <a:p>
              <a:endParaRPr lang="en-GB"/>
            </a:p>
          </p:txBody>
        </p:sp>
        <p:sp>
          <p:nvSpPr>
            <p:cNvPr id="127" name="TextBox 127"/>
            <p:cNvSpPr txBox="1"/>
            <p:nvPr/>
          </p:nvSpPr>
          <p:spPr>
            <a:xfrm>
              <a:off x="0" y="-38100"/>
              <a:ext cx="1462762" cy="206174"/>
            </a:xfrm>
            <a:prstGeom prst="rect">
              <a:avLst/>
            </a:prstGeom>
          </p:spPr>
          <p:txBody>
            <a:bodyPr lIns="50800" tIns="50800" rIns="50800" bIns="50800" rtlCol="0" anchor="ctr"/>
            <a:lstStyle/>
            <a:p>
              <a:pPr algn="ctr">
                <a:lnSpc>
                  <a:spcPts val="2339"/>
                </a:lnSpc>
              </a:pPr>
              <a:endParaRPr/>
            </a:p>
          </p:txBody>
        </p:sp>
      </p:grpSp>
      <p:sp>
        <p:nvSpPr>
          <p:cNvPr id="128" name="TextBox 128"/>
          <p:cNvSpPr txBox="1"/>
          <p:nvPr/>
        </p:nvSpPr>
        <p:spPr>
          <a:xfrm>
            <a:off x="11777333" y="2618646"/>
            <a:ext cx="6320167" cy="442687"/>
          </a:xfrm>
          <a:prstGeom prst="rect">
            <a:avLst/>
          </a:prstGeom>
        </p:spPr>
        <p:txBody>
          <a:bodyPr lIns="0" tIns="0" rIns="0" bIns="0" rtlCol="0" anchor="t">
            <a:spAutoFit/>
          </a:bodyPr>
          <a:lstStyle/>
          <a:p>
            <a:pPr algn="ctr">
              <a:lnSpc>
                <a:spcPts val="3435"/>
              </a:lnSpc>
              <a:spcBef>
                <a:spcPct val="0"/>
              </a:spcBef>
            </a:pPr>
            <a:r>
              <a:rPr lang="en-US" sz="2642" b="1">
                <a:solidFill>
                  <a:srgbClr val="000000"/>
                </a:solidFill>
                <a:latin typeface="Arial Bold"/>
                <a:ea typeface="Arial Bold"/>
                <a:cs typeface="Arial Bold"/>
                <a:sym typeface="Arial Bold"/>
              </a:rPr>
              <a:t>External Oversight and Regulation</a:t>
            </a:r>
          </a:p>
        </p:txBody>
      </p:sp>
      <p:sp>
        <p:nvSpPr>
          <p:cNvPr id="129" name="TextBox 129"/>
          <p:cNvSpPr txBox="1"/>
          <p:nvPr/>
        </p:nvSpPr>
        <p:spPr>
          <a:xfrm>
            <a:off x="13257407" y="3896017"/>
            <a:ext cx="3777369" cy="2589004"/>
          </a:xfrm>
          <a:prstGeom prst="rect">
            <a:avLst/>
          </a:prstGeom>
        </p:spPr>
        <p:txBody>
          <a:bodyPr lIns="0" tIns="0" rIns="0" bIns="0" rtlCol="0" anchor="t">
            <a:spAutoFit/>
          </a:bodyPr>
          <a:lstStyle/>
          <a:p>
            <a:pPr algn="ctr">
              <a:lnSpc>
                <a:spcPts val="3400"/>
              </a:lnSpc>
              <a:spcBef>
                <a:spcPct val="0"/>
              </a:spcBef>
            </a:pPr>
            <a:r>
              <a:rPr lang="en-US" sz="2615" b="1">
                <a:solidFill>
                  <a:srgbClr val="000000"/>
                </a:solidFill>
                <a:latin typeface="Arial Bold"/>
                <a:ea typeface="Arial Bold"/>
                <a:cs typeface="Arial Bold"/>
                <a:sym typeface="Arial Bold"/>
              </a:rPr>
              <a:t>External oversight bodies are responsible for monitoring healthcare quality and investigating serious incidents</a:t>
            </a:r>
          </a:p>
        </p:txBody>
      </p:sp>
      <p:sp>
        <p:nvSpPr>
          <p:cNvPr id="130" name="TextBox 130"/>
          <p:cNvSpPr txBox="1"/>
          <p:nvPr/>
        </p:nvSpPr>
        <p:spPr>
          <a:xfrm>
            <a:off x="13202566" y="8538250"/>
            <a:ext cx="4592977" cy="1069848"/>
          </a:xfrm>
          <a:prstGeom prst="rect">
            <a:avLst/>
          </a:prstGeom>
        </p:spPr>
        <p:txBody>
          <a:bodyPr lIns="0" tIns="0" rIns="0" bIns="0" rtlCol="0" anchor="t">
            <a:spAutoFit/>
          </a:bodyPr>
          <a:lstStyle/>
          <a:p>
            <a:pPr algn="ctr">
              <a:lnSpc>
                <a:spcPts val="2858"/>
              </a:lnSpc>
            </a:pPr>
            <a:r>
              <a:rPr lang="en-US" sz="2199" b="1">
                <a:solidFill>
                  <a:srgbClr val="000000"/>
                </a:solidFill>
                <a:latin typeface="Arial Bold"/>
                <a:ea typeface="Arial Bold"/>
                <a:cs typeface="Arial Bold"/>
                <a:sym typeface="Arial Bold"/>
              </a:rPr>
              <a:t>Lack of early external investigation meant that independent scrutiny was delayed</a:t>
            </a:r>
          </a:p>
        </p:txBody>
      </p:sp>
      <p:sp>
        <p:nvSpPr>
          <p:cNvPr id="131" name="TextBox 131"/>
          <p:cNvSpPr txBox="1"/>
          <p:nvPr/>
        </p:nvSpPr>
        <p:spPr>
          <a:xfrm>
            <a:off x="14593630" y="8071525"/>
            <a:ext cx="1574701" cy="462627"/>
          </a:xfrm>
          <a:prstGeom prst="rect">
            <a:avLst/>
          </a:prstGeom>
        </p:spPr>
        <p:txBody>
          <a:bodyPr wrap="square" lIns="0" tIns="0" rIns="0" bIns="0" rtlCol="0" anchor="t">
            <a:spAutoFit/>
          </a:bodyPr>
          <a:lstStyle/>
          <a:p>
            <a:pPr algn="ctr">
              <a:lnSpc>
                <a:spcPts val="3900"/>
              </a:lnSpc>
              <a:spcBef>
                <a:spcPct val="0"/>
              </a:spcBef>
            </a:pPr>
            <a:r>
              <a:rPr lang="en-US" sz="3000" b="1" dirty="0">
                <a:solidFill>
                  <a:srgbClr val="A8312C"/>
                </a:solidFill>
                <a:latin typeface="Arial Bold"/>
                <a:ea typeface="Arial Bold"/>
                <a:cs typeface="Arial Bold"/>
                <a:sym typeface="Arial Bold"/>
              </a:rPr>
              <a:t>Failure</a:t>
            </a:r>
          </a:p>
        </p:txBody>
      </p:sp>
      <p:sp>
        <p:nvSpPr>
          <p:cNvPr id="132" name="Freeform 132"/>
          <p:cNvSpPr/>
          <p:nvPr/>
        </p:nvSpPr>
        <p:spPr>
          <a:xfrm rot="-4303641">
            <a:off x="6413819" y="2582768"/>
            <a:ext cx="799179" cy="364716"/>
          </a:xfrm>
          <a:custGeom>
            <a:avLst/>
            <a:gdLst/>
            <a:ahLst/>
            <a:cxnLst/>
            <a:rect l="l" t="t" r="r" b="b"/>
            <a:pathLst>
              <a:path w="799179" h="364716">
                <a:moveTo>
                  <a:pt x="0" y="0"/>
                </a:moveTo>
                <a:lnTo>
                  <a:pt x="799179" y="0"/>
                </a:lnTo>
                <a:lnTo>
                  <a:pt x="799179" y="364717"/>
                </a:lnTo>
                <a:lnTo>
                  <a:pt x="0" y="364717"/>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33" name="Freeform 133"/>
          <p:cNvSpPr/>
          <p:nvPr/>
        </p:nvSpPr>
        <p:spPr>
          <a:xfrm rot="-5006506">
            <a:off x="10307758" y="2928543"/>
            <a:ext cx="799179" cy="364716"/>
          </a:xfrm>
          <a:custGeom>
            <a:avLst/>
            <a:gdLst/>
            <a:ahLst/>
            <a:cxnLst/>
            <a:rect l="l" t="t" r="r" b="b"/>
            <a:pathLst>
              <a:path w="799179" h="364716">
                <a:moveTo>
                  <a:pt x="0" y="0"/>
                </a:moveTo>
                <a:lnTo>
                  <a:pt x="799179" y="0"/>
                </a:lnTo>
                <a:lnTo>
                  <a:pt x="799179" y="364716"/>
                </a:lnTo>
                <a:lnTo>
                  <a:pt x="0" y="36471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34" name="Freeform 134"/>
          <p:cNvSpPr/>
          <p:nvPr/>
        </p:nvSpPr>
        <p:spPr>
          <a:xfrm rot="-5306395">
            <a:off x="14711228" y="3261628"/>
            <a:ext cx="799179" cy="364716"/>
          </a:xfrm>
          <a:custGeom>
            <a:avLst/>
            <a:gdLst/>
            <a:ahLst/>
            <a:cxnLst/>
            <a:rect l="l" t="t" r="r" b="b"/>
            <a:pathLst>
              <a:path w="799179" h="364716">
                <a:moveTo>
                  <a:pt x="0" y="0"/>
                </a:moveTo>
                <a:lnTo>
                  <a:pt x="799179" y="0"/>
                </a:lnTo>
                <a:lnTo>
                  <a:pt x="799179" y="364716"/>
                </a:lnTo>
                <a:lnTo>
                  <a:pt x="0" y="36471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135" name="Freeform 135"/>
          <p:cNvSpPr/>
          <p:nvPr/>
        </p:nvSpPr>
        <p:spPr>
          <a:xfrm rot="2176431" flipH="1">
            <a:off x="9554515" y="6535322"/>
            <a:ext cx="810245" cy="977671"/>
          </a:xfrm>
          <a:custGeom>
            <a:avLst/>
            <a:gdLst/>
            <a:ahLst/>
            <a:cxnLst/>
            <a:rect l="l" t="t" r="r" b="b"/>
            <a:pathLst>
              <a:path w="810245" h="977671">
                <a:moveTo>
                  <a:pt x="810245" y="0"/>
                </a:moveTo>
                <a:lnTo>
                  <a:pt x="0" y="0"/>
                </a:lnTo>
                <a:lnTo>
                  <a:pt x="0" y="977671"/>
                </a:lnTo>
                <a:lnTo>
                  <a:pt x="810245" y="977671"/>
                </a:lnTo>
                <a:lnTo>
                  <a:pt x="810245"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6" name="Freeform 136"/>
          <p:cNvSpPr/>
          <p:nvPr/>
        </p:nvSpPr>
        <p:spPr>
          <a:xfrm rot="-3112708">
            <a:off x="16225047" y="7048188"/>
            <a:ext cx="810245" cy="977671"/>
          </a:xfrm>
          <a:custGeom>
            <a:avLst/>
            <a:gdLst/>
            <a:ahLst/>
            <a:cxnLst/>
            <a:rect l="l" t="t" r="r" b="b"/>
            <a:pathLst>
              <a:path w="810245" h="977671">
                <a:moveTo>
                  <a:pt x="0" y="0"/>
                </a:moveTo>
                <a:lnTo>
                  <a:pt x="810245" y="0"/>
                </a:lnTo>
                <a:lnTo>
                  <a:pt x="810245" y="977670"/>
                </a:lnTo>
                <a:lnTo>
                  <a:pt x="0" y="97767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7" name="TextBox 137"/>
          <p:cNvSpPr txBox="1"/>
          <p:nvPr/>
        </p:nvSpPr>
        <p:spPr>
          <a:xfrm>
            <a:off x="828889" y="9738407"/>
            <a:ext cx="2768699"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Sources:  (NHS UK, 2016)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sp>
        <p:nvSpPr>
          <p:cNvPr id="4" name="Freeform 4"/>
          <p:cNvSpPr/>
          <p:nvPr/>
        </p:nvSpPr>
        <p:spPr>
          <a:xfrm rot="-804238">
            <a:off x="6991579" y="3205641"/>
            <a:ext cx="3161043" cy="3122847"/>
          </a:xfrm>
          <a:custGeom>
            <a:avLst/>
            <a:gdLst/>
            <a:ahLst/>
            <a:cxnLst/>
            <a:rect l="l" t="t" r="r" b="b"/>
            <a:pathLst>
              <a:path w="3161043" h="3122847">
                <a:moveTo>
                  <a:pt x="0" y="0"/>
                </a:moveTo>
                <a:lnTo>
                  <a:pt x="3161043" y="0"/>
                </a:lnTo>
                <a:lnTo>
                  <a:pt x="3161043" y="3122847"/>
                </a:lnTo>
                <a:lnTo>
                  <a:pt x="0" y="3122847"/>
                </a:lnTo>
                <a:lnTo>
                  <a:pt x="0" y="0"/>
                </a:lnTo>
                <a:close/>
              </a:path>
            </a:pathLst>
          </a:custGeom>
          <a:blipFill>
            <a:blip r:embed="rId4"/>
            <a:stretch>
              <a:fillRect/>
            </a:stretch>
          </a:blipFill>
        </p:spPr>
        <p:txBody>
          <a:bodyPr/>
          <a:lstStyle/>
          <a:p>
            <a:endParaRPr lang="en-GB"/>
          </a:p>
        </p:txBody>
      </p:sp>
      <p:pic>
        <p:nvPicPr>
          <p:cNvPr id="5" name="Picture 5"/>
          <p:cNvPicPr>
            <a:picLocks noChangeAspect="1"/>
          </p:cNvPicPr>
          <p:nvPr/>
        </p:nvPicPr>
        <p:blipFill>
          <a:blip r:embed="rId5"/>
          <a:stretch>
            <a:fillRect/>
          </a:stretch>
        </p:blipFill>
        <p:spPr>
          <a:xfrm>
            <a:off x="404684" y="-767990"/>
            <a:ext cx="14490721" cy="2933654"/>
          </a:xfrm>
          <a:prstGeom prst="rect">
            <a:avLst/>
          </a:prstGeom>
        </p:spPr>
      </p:pic>
      <p:grpSp>
        <p:nvGrpSpPr>
          <p:cNvPr id="6" name="Group 6"/>
          <p:cNvGrpSpPr/>
          <p:nvPr/>
        </p:nvGrpSpPr>
        <p:grpSpPr>
          <a:xfrm>
            <a:off x="2384902" y="3366515"/>
            <a:ext cx="4939680" cy="6099803"/>
            <a:chOff x="0" y="0"/>
            <a:chExt cx="389785" cy="481329"/>
          </a:xfrm>
        </p:grpSpPr>
        <p:sp>
          <p:nvSpPr>
            <p:cNvPr id="7" name="Freeform 7"/>
            <p:cNvSpPr/>
            <p:nvPr/>
          </p:nvSpPr>
          <p:spPr>
            <a:xfrm>
              <a:off x="0" y="0"/>
              <a:ext cx="389785" cy="481329"/>
            </a:xfrm>
            <a:custGeom>
              <a:avLst/>
              <a:gdLst/>
              <a:ahLst/>
              <a:cxnLst/>
              <a:rect l="l" t="t" r="r" b="b"/>
              <a:pathLst>
                <a:path w="389785" h="481329">
                  <a:moveTo>
                    <a:pt x="98739" y="0"/>
                  </a:moveTo>
                  <a:lnTo>
                    <a:pt x="291045" y="0"/>
                  </a:lnTo>
                  <a:cubicBezTo>
                    <a:pt x="345578" y="0"/>
                    <a:pt x="389785" y="44207"/>
                    <a:pt x="389785" y="98739"/>
                  </a:cubicBezTo>
                  <a:lnTo>
                    <a:pt x="389785" y="382589"/>
                  </a:lnTo>
                  <a:cubicBezTo>
                    <a:pt x="389785" y="437121"/>
                    <a:pt x="345578" y="481329"/>
                    <a:pt x="291045" y="481329"/>
                  </a:cubicBezTo>
                  <a:lnTo>
                    <a:pt x="98739" y="481329"/>
                  </a:lnTo>
                  <a:cubicBezTo>
                    <a:pt x="44207" y="481329"/>
                    <a:pt x="0" y="437121"/>
                    <a:pt x="0" y="382589"/>
                  </a:cubicBezTo>
                  <a:lnTo>
                    <a:pt x="0" y="98739"/>
                  </a:lnTo>
                  <a:cubicBezTo>
                    <a:pt x="0" y="44207"/>
                    <a:pt x="44207" y="0"/>
                    <a:pt x="98739" y="0"/>
                  </a:cubicBezTo>
                  <a:close/>
                </a:path>
              </a:pathLst>
            </a:custGeom>
            <a:solidFill>
              <a:srgbClr val="FFFFFF"/>
            </a:solidFill>
            <a:ln w="9525" cap="rnd">
              <a:solidFill>
                <a:srgbClr val="000000"/>
              </a:solidFill>
              <a:prstDash val="solid"/>
              <a:round/>
            </a:ln>
          </p:spPr>
          <p:txBody>
            <a:bodyPr/>
            <a:lstStyle/>
            <a:p>
              <a:endParaRPr lang="en-GB"/>
            </a:p>
          </p:txBody>
        </p:sp>
        <p:sp>
          <p:nvSpPr>
            <p:cNvPr id="8" name="TextBox 8"/>
            <p:cNvSpPr txBox="1"/>
            <p:nvPr/>
          </p:nvSpPr>
          <p:spPr>
            <a:xfrm>
              <a:off x="0" y="-38100"/>
              <a:ext cx="389785" cy="519429"/>
            </a:xfrm>
            <a:prstGeom prst="rect">
              <a:avLst/>
            </a:prstGeom>
          </p:spPr>
          <p:txBody>
            <a:bodyPr lIns="50800" tIns="50800" rIns="50800" bIns="50800" rtlCol="0" anchor="ctr"/>
            <a:lstStyle/>
            <a:p>
              <a:pPr algn="ctr">
                <a:lnSpc>
                  <a:spcPts val="2339"/>
                </a:lnSpc>
              </a:pPr>
              <a:endParaRPr/>
            </a:p>
          </p:txBody>
        </p:sp>
      </p:grpSp>
      <p:grpSp>
        <p:nvGrpSpPr>
          <p:cNvPr id="9" name="Group 9"/>
          <p:cNvGrpSpPr/>
          <p:nvPr/>
        </p:nvGrpSpPr>
        <p:grpSpPr>
          <a:xfrm>
            <a:off x="11323654" y="3153243"/>
            <a:ext cx="4794506" cy="6330044"/>
            <a:chOff x="0" y="0"/>
            <a:chExt cx="455723" cy="601678"/>
          </a:xfrm>
        </p:grpSpPr>
        <p:sp>
          <p:nvSpPr>
            <p:cNvPr id="10" name="Freeform 10"/>
            <p:cNvSpPr/>
            <p:nvPr/>
          </p:nvSpPr>
          <p:spPr>
            <a:xfrm>
              <a:off x="0" y="0"/>
              <a:ext cx="455723" cy="601678"/>
            </a:xfrm>
            <a:custGeom>
              <a:avLst/>
              <a:gdLst/>
              <a:ahLst/>
              <a:cxnLst/>
              <a:rect l="l" t="t" r="r" b="b"/>
              <a:pathLst>
                <a:path w="455723" h="601678">
                  <a:moveTo>
                    <a:pt x="109803" y="0"/>
                  </a:moveTo>
                  <a:lnTo>
                    <a:pt x="345920" y="0"/>
                  </a:lnTo>
                  <a:cubicBezTo>
                    <a:pt x="375042" y="0"/>
                    <a:pt x="402971" y="11568"/>
                    <a:pt x="423563" y="32161"/>
                  </a:cubicBezTo>
                  <a:cubicBezTo>
                    <a:pt x="444155" y="52753"/>
                    <a:pt x="455723" y="80681"/>
                    <a:pt x="455723" y="109803"/>
                  </a:cubicBezTo>
                  <a:lnTo>
                    <a:pt x="455723" y="491875"/>
                  </a:lnTo>
                  <a:cubicBezTo>
                    <a:pt x="455723" y="520997"/>
                    <a:pt x="444155" y="548925"/>
                    <a:pt x="423563" y="569517"/>
                  </a:cubicBezTo>
                  <a:cubicBezTo>
                    <a:pt x="402971" y="590110"/>
                    <a:pt x="375042" y="601678"/>
                    <a:pt x="345920" y="601678"/>
                  </a:cubicBezTo>
                  <a:lnTo>
                    <a:pt x="109803" y="601678"/>
                  </a:lnTo>
                  <a:cubicBezTo>
                    <a:pt x="80681" y="601678"/>
                    <a:pt x="52753" y="590110"/>
                    <a:pt x="32161" y="569517"/>
                  </a:cubicBezTo>
                  <a:cubicBezTo>
                    <a:pt x="11568" y="548925"/>
                    <a:pt x="0" y="520997"/>
                    <a:pt x="0" y="491875"/>
                  </a:cubicBezTo>
                  <a:lnTo>
                    <a:pt x="0" y="109803"/>
                  </a:lnTo>
                  <a:cubicBezTo>
                    <a:pt x="0" y="80681"/>
                    <a:pt x="11568" y="52753"/>
                    <a:pt x="32161" y="32161"/>
                  </a:cubicBezTo>
                  <a:cubicBezTo>
                    <a:pt x="52753" y="11568"/>
                    <a:pt x="80681" y="0"/>
                    <a:pt x="109803" y="0"/>
                  </a:cubicBezTo>
                  <a:close/>
                </a:path>
              </a:pathLst>
            </a:custGeom>
            <a:solidFill>
              <a:srgbClr val="FFFFFF"/>
            </a:solidFill>
            <a:ln w="9525" cap="rnd">
              <a:solidFill>
                <a:srgbClr val="000000"/>
              </a:solidFill>
              <a:prstDash val="solid"/>
              <a:round/>
            </a:ln>
          </p:spPr>
          <p:txBody>
            <a:bodyPr/>
            <a:lstStyle/>
            <a:p>
              <a:endParaRPr lang="en-GB"/>
            </a:p>
          </p:txBody>
        </p:sp>
        <p:sp>
          <p:nvSpPr>
            <p:cNvPr id="11" name="TextBox 11"/>
            <p:cNvSpPr txBox="1"/>
            <p:nvPr/>
          </p:nvSpPr>
          <p:spPr>
            <a:xfrm>
              <a:off x="0" y="-38100"/>
              <a:ext cx="455723" cy="639778"/>
            </a:xfrm>
            <a:prstGeom prst="rect">
              <a:avLst/>
            </a:prstGeom>
          </p:spPr>
          <p:txBody>
            <a:bodyPr lIns="50800" tIns="50800" rIns="50800" bIns="50800" rtlCol="0" anchor="ctr"/>
            <a:lstStyle/>
            <a:p>
              <a:pPr algn="ctr">
                <a:lnSpc>
                  <a:spcPts val="2339"/>
                </a:lnSpc>
              </a:pPr>
              <a:endParaRPr/>
            </a:p>
          </p:txBody>
        </p:sp>
      </p:grpSp>
      <p:grpSp>
        <p:nvGrpSpPr>
          <p:cNvPr id="12" name="Group 12"/>
          <p:cNvGrpSpPr/>
          <p:nvPr/>
        </p:nvGrpSpPr>
        <p:grpSpPr>
          <a:xfrm>
            <a:off x="12249246" y="2193787"/>
            <a:ext cx="3008844" cy="1501913"/>
            <a:chOff x="0" y="-57150"/>
            <a:chExt cx="369070" cy="184227"/>
          </a:xfrm>
        </p:grpSpPr>
        <p:sp>
          <p:nvSpPr>
            <p:cNvPr id="13" name="Freeform 13"/>
            <p:cNvSpPr/>
            <p:nvPr/>
          </p:nvSpPr>
          <p:spPr>
            <a:xfrm>
              <a:off x="0" y="0"/>
              <a:ext cx="369070" cy="127077"/>
            </a:xfrm>
            <a:custGeom>
              <a:avLst/>
              <a:gdLst/>
              <a:ahLst/>
              <a:cxnLst/>
              <a:rect l="l" t="t" r="r" b="b"/>
              <a:pathLst>
                <a:path w="369070" h="127077">
                  <a:moveTo>
                    <a:pt x="0" y="0"/>
                  </a:moveTo>
                  <a:lnTo>
                    <a:pt x="369070" y="0"/>
                  </a:lnTo>
                  <a:lnTo>
                    <a:pt x="369070" y="127077"/>
                  </a:lnTo>
                  <a:lnTo>
                    <a:pt x="0" y="127077"/>
                  </a:lnTo>
                  <a:close/>
                </a:path>
              </a:pathLst>
            </a:custGeom>
            <a:solidFill>
              <a:srgbClr val="61D6FF"/>
            </a:solidFill>
          </p:spPr>
          <p:txBody>
            <a:bodyPr/>
            <a:lstStyle/>
            <a:p>
              <a:endParaRPr lang="en-GB"/>
            </a:p>
          </p:txBody>
        </p:sp>
        <p:sp>
          <p:nvSpPr>
            <p:cNvPr id="14" name="TextBox 14"/>
            <p:cNvSpPr txBox="1"/>
            <p:nvPr/>
          </p:nvSpPr>
          <p:spPr>
            <a:xfrm>
              <a:off x="0" y="-57150"/>
              <a:ext cx="369070" cy="184227"/>
            </a:xfrm>
            <a:prstGeom prst="rect">
              <a:avLst/>
            </a:prstGeom>
          </p:spPr>
          <p:txBody>
            <a:bodyPr lIns="50800" tIns="50800" rIns="50800" bIns="50800" rtlCol="0" anchor="ctr"/>
            <a:lstStyle/>
            <a:p>
              <a:pPr algn="ctr">
                <a:lnSpc>
                  <a:spcPts val="4679"/>
                </a:lnSpc>
              </a:pPr>
              <a:r>
                <a:rPr lang="en-US" sz="3599" b="1" dirty="0">
                  <a:solidFill>
                    <a:srgbClr val="000000"/>
                  </a:solidFill>
                  <a:latin typeface="Arial Bold"/>
                  <a:ea typeface="Arial Bold"/>
                  <a:cs typeface="Arial Bold"/>
                  <a:sym typeface="Arial Bold"/>
                </a:rPr>
                <a:t>KEY ISSUE</a:t>
              </a:r>
            </a:p>
          </p:txBody>
        </p:sp>
      </p:grpSp>
      <p:sp>
        <p:nvSpPr>
          <p:cNvPr id="15" name="Freeform 15"/>
          <p:cNvSpPr/>
          <p:nvPr/>
        </p:nvSpPr>
        <p:spPr>
          <a:xfrm flipH="1">
            <a:off x="6914877" y="3671161"/>
            <a:ext cx="4852711" cy="6107531"/>
          </a:xfrm>
          <a:custGeom>
            <a:avLst/>
            <a:gdLst/>
            <a:ahLst/>
            <a:cxnLst/>
            <a:rect l="l" t="t" r="r" b="b"/>
            <a:pathLst>
              <a:path w="4852711" h="6107531">
                <a:moveTo>
                  <a:pt x="4852711" y="0"/>
                </a:moveTo>
                <a:lnTo>
                  <a:pt x="0" y="0"/>
                </a:lnTo>
                <a:lnTo>
                  <a:pt x="0" y="6107531"/>
                </a:lnTo>
                <a:lnTo>
                  <a:pt x="4852711" y="6107531"/>
                </a:lnTo>
                <a:lnTo>
                  <a:pt x="4852711" y="0"/>
                </a:lnTo>
                <a:close/>
              </a:path>
            </a:pathLst>
          </a:custGeom>
          <a:blipFill>
            <a:blip r:embed="rId6"/>
            <a:stretch>
              <a:fillRect/>
            </a:stretch>
          </a:blipFill>
        </p:spPr>
        <p:txBody>
          <a:bodyPr/>
          <a:lstStyle/>
          <a:p>
            <a:endParaRPr lang="en-GB"/>
          </a:p>
        </p:txBody>
      </p:sp>
      <p:sp>
        <p:nvSpPr>
          <p:cNvPr id="16" name="TextBox 16"/>
          <p:cNvSpPr txBox="1"/>
          <p:nvPr/>
        </p:nvSpPr>
        <p:spPr>
          <a:xfrm>
            <a:off x="2717514" y="3737836"/>
            <a:ext cx="4134804" cy="5353527"/>
          </a:xfrm>
          <a:prstGeom prst="rect">
            <a:avLst/>
          </a:prstGeom>
        </p:spPr>
        <p:txBody>
          <a:bodyPr lIns="0" tIns="0" rIns="0" bIns="0" rtlCol="0" anchor="t">
            <a:spAutoFit/>
          </a:bodyPr>
          <a:lstStyle/>
          <a:p>
            <a:pPr algn="ctr">
              <a:lnSpc>
                <a:spcPts val="4696"/>
              </a:lnSpc>
            </a:pPr>
            <a:r>
              <a:rPr lang="en-US" sz="3612">
                <a:solidFill>
                  <a:srgbClr val="000000"/>
                </a:solidFill>
                <a:latin typeface="Arial"/>
                <a:ea typeface="Arial"/>
                <a:cs typeface="Arial"/>
                <a:sym typeface="Arial"/>
              </a:rPr>
              <a:t>Between 2015 and 2016, there was an unexpected increase in infant deaths and clinical collapses in the neonatal unit at Countess of Chester Hospital</a:t>
            </a:r>
          </a:p>
        </p:txBody>
      </p:sp>
      <p:sp>
        <p:nvSpPr>
          <p:cNvPr id="17" name="TextBox 17"/>
          <p:cNvSpPr txBox="1"/>
          <p:nvPr/>
        </p:nvSpPr>
        <p:spPr>
          <a:xfrm>
            <a:off x="11772223" y="3162916"/>
            <a:ext cx="4105459" cy="6704358"/>
          </a:xfrm>
          <a:prstGeom prst="rect">
            <a:avLst/>
          </a:prstGeom>
        </p:spPr>
        <p:txBody>
          <a:bodyPr lIns="0" tIns="0" rIns="0" bIns="0" rtlCol="0" anchor="t">
            <a:spAutoFit/>
          </a:bodyPr>
          <a:lstStyle/>
          <a:p>
            <a:pPr algn="ctr">
              <a:lnSpc>
                <a:spcPts val="4411"/>
              </a:lnSpc>
            </a:pPr>
            <a:endParaRPr/>
          </a:p>
          <a:p>
            <a:pPr algn="ctr">
              <a:lnSpc>
                <a:spcPts val="4411"/>
              </a:lnSpc>
            </a:pPr>
            <a:r>
              <a:rPr lang="en-US" sz="3393">
                <a:solidFill>
                  <a:srgbClr val="000000"/>
                </a:solidFill>
                <a:latin typeface="Arial"/>
                <a:ea typeface="Arial"/>
                <a:cs typeface="Arial"/>
                <a:sym typeface="Arial"/>
              </a:rPr>
              <a:t>Despite these warning signs, the hospital did not immediately initiate a formal Root Cause Analysis to investigate the pattern of deaths (NHS England, 2015).</a:t>
            </a:r>
          </a:p>
          <a:p>
            <a:pPr algn="ctr">
              <a:lnSpc>
                <a:spcPts val="4411"/>
              </a:lnSpc>
            </a:pPr>
            <a:endParaRPr lang="en-US" sz="3393">
              <a:solidFill>
                <a:srgbClr val="000000"/>
              </a:solidFill>
              <a:latin typeface="Arial"/>
              <a:ea typeface="Arial"/>
              <a:cs typeface="Arial"/>
              <a:sym typeface="Arial"/>
            </a:endParaRPr>
          </a:p>
        </p:txBody>
      </p:sp>
      <p:pic>
        <p:nvPicPr>
          <p:cNvPr id="18" name="Picture 18"/>
          <p:cNvPicPr>
            <a:picLocks noChangeAspect="1"/>
          </p:cNvPicPr>
          <p:nvPr/>
        </p:nvPicPr>
        <p:blipFill>
          <a:blip r:embed="rId7"/>
          <a:stretch>
            <a:fillRect/>
          </a:stretch>
        </p:blipFill>
        <p:spPr>
          <a:xfrm>
            <a:off x="2135239" y="2291013"/>
            <a:ext cx="5615699" cy="1429195"/>
          </a:xfrm>
          <a:prstGeom prst="rect">
            <a:avLst/>
          </a:prstGeom>
        </p:spPr>
      </p:pic>
      <p:sp>
        <p:nvSpPr>
          <p:cNvPr id="19" name="TextBox 19"/>
          <p:cNvSpPr txBox="1"/>
          <p:nvPr/>
        </p:nvSpPr>
        <p:spPr>
          <a:xfrm>
            <a:off x="710914" y="9547234"/>
            <a:ext cx="3784600"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image sources: (iStockphoto,2026)</a:t>
            </a:r>
          </a:p>
        </p:txBody>
      </p:sp>
      <p:sp>
        <p:nvSpPr>
          <p:cNvPr id="20" name="TextBox 20"/>
          <p:cNvSpPr txBox="1"/>
          <p:nvPr/>
        </p:nvSpPr>
        <p:spPr>
          <a:xfrm>
            <a:off x="354810" y="9772024"/>
            <a:ext cx="3030030"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Sources:  (NHS, 2015)</a:t>
            </a:r>
          </a:p>
        </p:txBody>
      </p:sp>
      <p:grpSp>
        <p:nvGrpSpPr>
          <p:cNvPr id="21" name="Group 21"/>
          <p:cNvGrpSpPr/>
          <p:nvPr/>
        </p:nvGrpSpPr>
        <p:grpSpPr>
          <a:xfrm>
            <a:off x="1393576" y="1140471"/>
            <a:ext cx="13114038" cy="1370867"/>
            <a:chOff x="0" y="0"/>
            <a:chExt cx="1034814" cy="108174"/>
          </a:xfrm>
        </p:grpSpPr>
        <p:sp>
          <p:nvSpPr>
            <p:cNvPr id="22" name="Freeform 22"/>
            <p:cNvSpPr/>
            <p:nvPr/>
          </p:nvSpPr>
          <p:spPr>
            <a:xfrm>
              <a:off x="0" y="0"/>
              <a:ext cx="1034814" cy="108174"/>
            </a:xfrm>
            <a:custGeom>
              <a:avLst/>
              <a:gdLst/>
              <a:ahLst/>
              <a:cxnLst/>
              <a:rect l="l" t="t" r="r" b="b"/>
              <a:pathLst>
                <a:path w="1034814" h="108174">
                  <a:moveTo>
                    <a:pt x="37192" y="0"/>
                  </a:moveTo>
                  <a:lnTo>
                    <a:pt x="997622" y="0"/>
                  </a:lnTo>
                  <a:cubicBezTo>
                    <a:pt x="1018163" y="0"/>
                    <a:pt x="1034814" y="16652"/>
                    <a:pt x="1034814" y="37192"/>
                  </a:cubicBezTo>
                  <a:lnTo>
                    <a:pt x="1034814" y="70981"/>
                  </a:lnTo>
                  <a:cubicBezTo>
                    <a:pt x="1034814" y="80845"/>
                    <a:pt x="1030896" y="90305"/>
                    <a:pt x="1023921" y="97280"/>
                  </a:cubicBezTo>
                  <a:cubicBezTo>
                    <a:pt x="1016946" y="104255"/>
                    <a:pt x="1007486" y="108174"/>
                    <a:pt x="997622" y="108174"/>
                  </a:cubicBezTo>
                  <a:lnTo>
                    <a:pt x="37192" y="108174"/>
                  </a:lnTo>
                  <a:cubicBezTo>
                    <a:pt x="16652" y="108174"/>
                    <a:pt x="0" y="91522"/>
                    <a:pt x="0" y="70981"/>
                  </a:cubicBezTo>
                  <a:lnTo>
                    <a:pt x="0" y="37192"/>
                  </a:lnTo>
                  <a:cubicBezTo>
                    <a:pt x="0" y="16652"/>
                    <a:pt x="16652" y="0"/>
                    <a:pt x="37192" y="0"/>
                  </a:cubicBezTo>
                  <a:close/>
                </a:path>
              </a:pathLst>
            </a:custGeom>
            <a:solidFill>
              <a:srgbClr val="FFFFFF"/>
            </a:solidFill>
            <a:ln w="9525" cap="rnd">
              <a:solidFill>
                <a:srgbClr val="000000"/>
              </a:solidFill>
              <a:prstDash val="solid"/>
              <a:round/>
            </a:ln>
          </p:spPr>
          <p:txBody>
            <a:bodyPr/>
            <a:lstStyle/>
            <a:p>
              <a:endParaRPr lang="en-GB"/>
            </a:p>
          </p:txBody>
        </p:sp>
        <p:sp>
          <p:nvSpPr>
            <p:cNvPr id="23" name="TextBox 23"/>
            <p:cNvSpPr txBox="1"/>
            <p:nvPr/>
          </p:nvSpPr>
          <p:spPr>
            <a:xfrm>
              <a:off x="0" y="-38100"/>
              <a:ext cx="1034814" cy="146274"/>
            </a:xfrm>
            <a:prstGeom prst="rect">
              <a:avLst/>
            </a:prstGeom>
          </p:spPr>
          <p:txBody>
            <a:bodyPr lIns="50800" tIns="50800" rIns="50800" bIns="50800" rtlCol="0" anchor="ctr"/>
            <a:lstStyle/>
            <a:p>
              <a:pPr algn="ctr">
                <a:lnSpc>
                  <a:spcPts val="2339"/>
                </a:lnSpc>
              </a:pPr>
              <a:endParaRPr/>
            </a:p>
          </p:txBody>
        </p:sp>
      </p:grpSp>
      <p:sp>
        <p:nvSpPr>
          <p:cNvPr id="24" name="TextBox 24"/>
          <p:cNvSpPr txBox="1"/>
          <p:nvPr/>
        </p:nvSpPr>
        <p:spPr>
          <a:xfrm>
            <a:off x="1807159" y="1240650"/>
            <a:ext cx="12629171" cy="1151459"/>
          </a:xfrm>
          <a:prstGeom prst="rect">
            <a:avLst/>
          </a:prstGeom>
        </p:spPr>
        <p:txBody>
          <a:bodyPr lIns="0" tIns="0" rIns="0" bIns="0" rtlCol="0" anchor="t">
            <a:spAutoFit/>
          </a:bodyPr>
          <a:lstStyle/>
          <a:p>
            <a:pPr algn="l">
              <a:lnSpc>
                <a:spcPts val="3034"/>
              </a:lnSpc>
              <a:spcBef>
                <a:spcPct val="0"/>
              </a:spcBef>
            </a:pPr>
            <a:r>
              <a:rPr lang="en-US" sz="2333">
                <a:solidFill>
                  <a:srgbClr val="000000"/>
                </a:solidFill>
                <a:latin typeface="Arial"/>
                <a:ea typeface="Arial"/>
                <a:cs typeface="Arial"/>
                <a:sym typeface="Arial"/>
              </a:rPr>
              <a:t>Root Cause Analysis (RCA) is a problem-solving method used to identify the fundamental</a:t>
            </a:r>
          </a:p>
          <a:p>
            <a:pPr algn="l">
              <a:lnSpc>
                <a:spcPts val="3034"/>
              </a:lnSpc>
              <a:spcBef>
                <a:spcPct val="0"/>
              </a:spcBef>
            </a:pPr>
            <a:r>
              <a:rPr lang="en-US" sz="2333">
                <a:solidFill>
                  <a:srgbClr val="000000"/>
                </a:solidFill>
                <a:latin typeface="Arial"/>
                <a:ea typeface="Arial"/>
                <a:cs typeface="Arial"/>
                <a:sym typeface="Arial"/>
              </a:rPr>
              <a:t>reason an incident occurred, rather than just fixing the surface symptoms. The goal is to prevent the problem from happening again.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9930903" y="1748055"/>
            <a:ext cx="7829313" cy="3648818"/>
            <a:chOff x="0" y="0"/>
            <a:chExt cx="1210999" cy="564381"/>
          </a:xfrm>
        </p:grpSpPr>
        <p:sp>
          <p:nvSpPr>
            <p:cNvPr id="5" name="Freeform 5"/>
            <p:cNvSpPr/>
            <p:nvPr/>
          </p:nvSpPr>
          <p:spPr>
            <a:xfrm>
              <a:off x="0" y="0"/>
              <a:ext cx="1210999" cy="564381"/>
            </a:xfrm>
            <a:custGeom>
              <a:avLst/>
              <a:gdLst/>
              <a:ahLst/>
              <a:cxnLst/>
              <a:rect l="l" t="t" r="r" b="b"/>
              <a:pathLst>
                <a:path w="1210999" h="564381">
                  <a:moveTo>
                    <a:pt x="62297" y="0"/>
                  </a:moveTo>
                  <a:lnTo>
                    <a:pt x="1148703" y="0"/>
                  </a:lnTo>
                  <a:cubicBezTo>
                    <a:pt x="1183108" y="0"/>
                    <a:pt x="1210999" y="27891"/>
                    <a:pt x="1210999" y="62297"/>
                  </a:cubicBezTo>
                  <a:lnTo>
                    <a:pt x="1210999" y="502084"/>
                  </a:lnTo>
                  <a:cubicBezTo>
                    <a:pt x="1210999" y="536490"/>
                    <a:pt x="1183108" y="564381"/>
                    <a:pt x="1148703" y="564381"/>
                  </a:cubicBezTo>
                  <a:lnTo>
                    <a:pt x="62297" y="564381"/>
                  </a:lnTo>
                  <a:cubicBezTo>
                    <a:pt x="27891" y="564381"/>
                    <a:pt x="0" y="536490"/>
                    <a:pt x="0" y="502084"/>
                  </a:cubicBezTo>
                  <a:lnTo>
                    <a:pt x="0" y="62297"/>
                  </a:lnTo>
                  <a:cubicBezTo>
                    <a:pt x="0" y="27891"/>
                    <a:pt x="27891" y="0"/>
                    <a:pt x="62297" y="0"/>
                  </a:cubicBezTo>
                  <a:close/>
                </a:path>
              </a:pathLst>
            </a:custGeom>
            <a:solidFill>
              <a:srgbClr val="FFFFFF"/>
            </a:solidFill>
            <a:ln w="9525" cap="rnd">
              <a:solidFill>
                <a:srgbClr val="000000"/>
              </a:solidFill>
              <a:prstDash val="solid"/>
              <a:round/>
            </a:ln>
          </p:spPr>
          <p:txBody>
            <a:bodyPr/>
            <a:lstStyle/>
            <a:p>
              <a:endParaRPr lang="en-GB"/>
            </a:p>
          </p:txBody>
        </p:sp>
        <p:sp>
          <p:nvSpPr>
            <p:cNvPr id="6" name="TextBox 6"/>
            <p:cNvSpPr txBox="1"/>
            <p:nvPr/>
          </p:nvSpPr>
          <p:spPr>
            <a:xfrm>
              <a:off x="0" y="-38100"/>
              <a:ext cx="1210999" cy="602481"/>
            </a:xfrm>
            <a:prstGeom prst="rect">
              <a:avLst/>
            </a:prstGeom>
          </p:spPr>
          <p:txBody>
            <a:bodyPr lIns="50800" tIns="50800" rIns="50800" bIns="50800" rtlCol="0" anchor="ctr"/>
            <a:lstStyle/>
            <a:p>
              <a:pPr algn="ctr">
                <a:lnSpc>
                  <a:spcPts val="2339"/>
                </a:lnSpc>
              </a:pPr>
              <a:endParaRPr/>
            </a:p>
          </p:txBody>
        </p:sp>
      </p:grpSp>
      <p:grpSp>
        <p:nvGrpSpPr>
          <p:cNvPr id="7" name="Group 7"/>
          <p:cNvGrpSpPr/>
          <p:nvPr/>
        </p:nvGrpSpPr>
        <p:grpSpPr>
          <a:xfrm>
            <a:off x="1530438" y="1826330"/>
            <a:ext cx="7508787" cy="3647474"/>
            <a:chOff x="0" y="0"/>
            <a:chExt cx="1210999" cy="588256"/>
          </a:xfrm>
        </p:grpSpPr>
        <p:sp>
          <p:nvSpPr>
            <p:cNvPr id="8" name="Freeform 8"/>
            <p:cNvSpPr/>
            <p:nvPr/>
          </p:nvSpPr>
          <p:spPr>
            <a:xfrm>
              <a:off x="0" y="0"/>
              <a:ext cx="1210999" cy="588256"/>
            </a:xfrm>
            <a:custGeom>
              <a:avLst/>
              <a:gdLst/>
              <a:ahLst/>
              <a:cxnLst/>
              <a:rect l="l" t="t" r="r" b="b"/>
              <a:pathLst>
                <a:path w="1210999" h="588256">
                  <a:moveTo>
                    <a:pt x="64956" y="0"/>
                  </a:moveTo>
                  <a:lnTo>
                    <a:pt x="1146043" y="0"/>
                  </a:lnTo>
                  <a:cubicBezTo>
                    <a:pt x="1181917" y="0"/>
                    <a:pt x="1210999" y="29082"/>
                    <a:pt x="1210999" y="64956"/>
                  </a:cubicBezTo>
                  <a:lnTo>
                    <a:pt x="1210999" y="523300"/>
                  </a:lnTo>
                  <a:cubicBezTo>
                    <a:pt x="1210999" y="559174"/>
                    <a:pt x="1181917" y="588256"/>
                    <a:pt x="1146043" y="588256"/>
                  </a:cubicBezTo>
                  <a:lnTo>
                    <a:pt x="64956" y="588256"/>
                  </a:lnTo>
                  <a:cubicBezTo>
                    <a:pt x="29082" y="588256"/>
                    <a:pt x="0" y="559174"/>
                    <a:pt x="0" y="523300"/>
                  </a:cubicBezTo>
                  <a:lnTo>
                    <a:pt x="0" y="64956"/>
                  </a:lnTo>
                  <a:cubicBezTo>
                    <a:pt x="0" y="29082"/>
                    <a:pt x="29082" y="0"/>
                    <a:pt x="64956" y="0"/>
                  </a:cubicBezTo>
                  <a:close/>
                </a:path>
              </a:pathLst>
            </a:custGeom>
            <a:solidFill>
              <a:srgbClr val="FFFFFF"/>
            </a:solidFill>
            <a:ln w="9525" cap="rnd">
              <a:solidFill>
                <a:srgbClr val="000000"/>
              </a:solidFill>
              <a:prstDash val="solid"/>
              <a:round/>
            </a:ln>
          </p:spPr>
          <p:txBody>
            <a:bodyPr/>
            <a:lstStyle/>
            <a:p>
              <a:endParaRPr lang="en-GB"/>
            </a:p>
          </p:txBody>
        </p:sp>
        <p:sp>
          <p:nvSpPr>
            <p:cNvPr id="9" name="TextBox 9"/>
            <p:cNvSpPr txBox="1"/>
            <p:nvPr/>
          </p:nvSpPr>
          <p:spPr>
            <a:xfrm>
              <a:off x="0" y="-38100"/>
              <a:ext cx="1210999" cy="626356"/>
            </a:xfrm>
            <a:prstGeom prst="rect">
              <a:avLst/>
            </a:prstGeom>
          </p:spPr>
          <p:txBody>
            <a:bodyPr lIns="50800" tIns="50800" rIns="50800" bIns="50800" rtlCol="0" anchor="ctr"/>
            <a:lstStyle/>
            <a:p>
              <a:pPr algn="ctr">
                <a:lnSpc>
                  <a:spcPts val="2339"/>
                </a:lnSpc>
              </a:pPr>
              <a:endParaRPr/>
            </a:p>
          </p:txBody>
        </p:sp>
      </p:grpSp>
      <p:sp>
        <p:nvSpPr>
          <p:cNvPr id="10" name="Freeform 10"/>
          <p:cNvSpPr/>
          <p:nvPr/>
        </p:nvSpPr>
        <p:spPr>
          <a:xfrm rot="5400000" flipV="1">
            <a:off x="-38090" y="2948164"/>
            <a:ext cx="2867142" cy="1551840"/>
          </a:xfrm>
          <a:custGeom>
            <a:avLst/>
            <a:gdLst/>
            <a:ahLst/>
            <a:cxnLst/>
            <a:rect l="l" t="t" r="r" b="b"/>
            <a:pathLst>
              <a:path w="2867142" h="1551840">
                <a:moveTo>
                  <a:pt x="0" y="1551841"/>
                </a:moveTo>
                <a:lnTo>
                  <a:pt x="2867142" y="1551841"/>
                </a:lnTo>
                <a:lnTo>
                  <a:pt x="2867142" y="0"/>
                </a:lnTo>
                <a:lnTo>
                  <a:pt x="0" y="0"/>
                </a:lnTo>
                <a:lnTo>
                  <a:pt x="0" y="1551841"/>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1" name="Group 11"/>
          <p:cNvGrpSpPr/>
          <p:nvPr/>
        </p:nvGrpSpPr>
        <p:grpSpPr>
          <a:xfrm>
            <a:off x="5157562" y="5659726"/>
            <a:ext cx="8687997" cy="4049004"/>
            <a:chOff x="0" y="0"/>
            <a:chExt cx="1210999" cy="564381"/>
          </a:xfrm>
        </p:grpSpPr>
        <p:sp>
          <p:nvSpPr>
            <p:cNvPr id="12" name="Freeform 12"/>
            <p:cNvSpPr/>
            <p:nvPr/>
          </p:nvSpPr>
          <p:spPr>
            <a:xfrm>
              <a:off x="0" y="0"/>
              <a:ext cx="1210999" cy="564381"/>
            </a:xfrm>
            <a:custGeom>
              <a:avLst/>
              <a:gdLst/>
              <a:ahLst/>
              <a:cxnLst/>
              <a:rect l="l" t="t" r="r" b="b"/>
              <a:pathLst>
                <a:path w="1210999" h="564381">
                  <a:moveTo>
                    <a:pt x="56140" y="0"/>
                  </a:moveTo>
                  <a:lnTo>
                    <a:pt x="1154860" y="0"/>
                  </a:lnTo>
                  <a:cubicBezTo>
                    <a:pt x="1185865" y="0"/>
                    <a:pt x="1210999" y="25135"/>
                    <a:pt x="1210999" y="56140"/>
                  </a:cubicBezTo>
                  <a:lnTo>
                    <a:pt x="1210999" y="508241"/>
                  </a:lnTo>
                  <a:cubicBezTo>
                    <a:pt x="1210999" y="539247"/>
                    <a:pt x="1185865" y="564381"/>
                    <a:pt x="1154860" y="564381"/>
                  </a:cubicBezTo>
                  <a:lnTo>
                    <a:pt x="56140" y="564381"/>
                  </a:lnTo>
                  <a:cubicBezTo>
                    <a:pt x="25135" y="564381"/>
                    <a:pt x="0" y="539247"/>
                    <a:pt x="0" y="508241"/>
                  </a:cubicBezTo>
                  <a:lnTo>
                    <a:pt x="0" y="56140"/>
                  </a:lnTo>
                  <a:cubicBezTo>
                    <a:pt x="0" y="25135"/>
                    <a:pt x="25135" y="0"/>
                    <a:pt x="56140" y="0"/>
                  </a:cubicBezTo>
                  <a:close/>
                </a:path>
              </a:pathLst>
            </a:custGeom>
            <a:solidFill>
              <a:srgbClr val="FFFFFF"/>
            </a:solidFill>
            <a:ln w="9525" cap="rnd">
              <a:solidFill>
                <a:srgbClr val="000000"/>
              </a:solidFill>
              <a:prstDash val="solid"/>
              <a:round/>
            </a:ln>
          </p:spPr>
          <p:txBody>
            <a:bodyPr/>
            <a:lstStyle/>
            <a:p>
              <a:endParaRPr lang="en-GB"/>
            </a:p>
          </p:txBody>
        </p:sp>
        <p:sp>
          <p:nvSpPr>
            <p:cNvPr id="13" name="TextBox 13"/>
            <p:cNvSpPr txBox="1"/>
            <p:nvPr/>
          </p:nvSpPr>
          <p:spPr>
            <a:xfrm>
              <a:off x="0" y="-38100"/>
              <a:ext cx="1210999" cy="602481"/>
            </a:xfrm>
            <a:prstGeom prst="rect">
              <a:avLst/>
            </a:prstGeom>
          </p:spPr>
          <p:txBody>
            <a:bodyPr lIns="50800" tIns="50800" rIns="50800" bIns="50800" rtlCol="0" anchor="ctr"/>
            <a:lstStyle/>
            <a:p>
              <a:pPr algn="ctr">
                <a:lnSpc>
                  <a:spcPts val="2339"/>
                </a:lnSpc>
              </a:pPr>
              <a:endParaRPr/>
            </a:p>
          </p:txBody>
        </p:sp>
      </p:grpSp>
      <p:sp>
        <p:nvSpPr>
          <p:cNvPr id="14" name="TextBox 14"/>
          <p:cNvSpPr txBox="1"/>
          <p:nvPr/>
        </p:nvSpPr>
        <p:spPr>
          <a:xfrm>
            <a:off x="10592361" y="2543464"/>
            <a:ext cx="6961773" cy="3077429"/>
          </a:xfrm>
          <a:prstGeom prst="rect">
            <a:avLst/>
          </a:prstGeom>
        </p:spPr>
        <p:txBody>
          <a:bodyPr lIns="0" tIns="0" rIns="0" bIns="0" rtlCol="0" anchor="t">
            <a:spAutoFit/>
          </a:bodyPr>
          <a:lstStyle/>
          <a:p>
            <a:pPr marL="588017" lvl="1" indent="-294008" algn="l">
              <a:lnSpc>
                <a:spcPts val="3540"/>
              </a:lnSpc>
              <a:buFont typeface="Arial"/>
              <a:buChar char="•"/>
            </a:pPr>
            <a:r>
              <a:rPr lang="en-US" sz="2723">
                <a:solidFill>
                  <a:srgbClr val="000000"/>
                </a:solidFill>
                <a:latin typeface="Arial"/>
                <a:ea typeface="Arial"/>
                <a:cs typeface="Arial"/>
                <a:sym typeface="Arial"/>
              </a:rPr>
              <a:t>Hospital management initially dismissed the concerns of frontline clinicians.</a:t>
            </a:r>
          </a:p>
          <a:p>
            <a:pPr marL="588017" lvl="1" indent="-294008" algn="l">
              <a:lnSpc>
                <a:spcPts val="3540"/>
              </a:lnSpc>
              <a:buFont typeface="Arial"/>
              <a:buChar char="•"/>
            </a:pPr>
            <a:r>
              <a:rPr lang="en-US" sz="2723">
                <a:solidFill>
                  <a:srgbClr val="000000"/>
                </a:solidFill>
                <a:latin typeface="Arial"/>
                <a:ea typeface="Arial"/>
                <a:cs typeface="Arial"/>
                <a:sym typeface="Arial"/>
              </a:rPr>
              <a:t>Organisational culture appeared defensive and prioritised protecting the hospital’s reputation rather than investigating potential risks</a:t>
            </a:r>
          </a:p>
          <a:p>
            <a:pPr algn="l">
              <a:lnSpc>
                <a:spcPts val="3540"/>
              </a:lnSpc>
            </a:pPr>
            <a:endParaRPr lang="en-US" sz="2723">
              <a:solidFill>
                <a:srgbClr val="000000"/>
              </a:solidFill>
              <a:latin typeface="Arial"/>
              <a:ea typeface="Arial"/>
              <a:cs typeface="Arial"/>
              <a:sym typeface="Arial"/>
            </a:endParaRPr>
          </a:p>
        </p:txBody>
      </p:sp>
      <p:sp>
        <p:nvSpPr>
          <p:cNvPr id="15" name="TextBox 15"/>
          <p:cNvSpPr txBox="1"/>
          <p:nvPr/>
        </p:nvSpPr>
        <p:spPr>
          <a:xfrm>
            <a:off x="5450061" y="6573696"/>
            <a:ext cx="8133690" cy="3159154"/>
          </a:xfrm>
          <a:prstGeom prst="rect">
            <a:avLst/>
          </a:prstGeom>
        </p:spPr>
        <p:txBody>
          <a:bodyPr lIns="0" tIns="0" rIns="0" bIns="0" rtlCol="0" anchor="t">
            <a:spAutoFit/>
          </a:bodyPr>
          <a:lstStyle/>
          <a:p>
            <a:pPr marL="603878" lvl="1" indent="-301939" algn="l">
              <a:lnSpc>
                <a:spcPts val="3636"/>
              </a:lnSpc>
              <a:buFont typeface="Arial"/>
              <a:buChar char="•"/>
            </a:pPr>
            <a:r>
              <a:rPr lang="en-US" sz="2797">
                <a:solidFill>
                  <a:srgbClr val="000000"/>
                </a:solidFill>
                <a:latin typeface="Arial"/>
                <a:ea typeface="Arial"/>
                <a:cs typeface="Arial"/>
                <a:sym typeface="Arial"/>
              </a:rPr>
              <a:t>Concerns raised by clinicians were not effectively communicated to senior management, (Department of Health and Social Care, 2023).</a:t>
            </a:r>
          </a:p>
          <a:p>
            <a:pPr marL="603878" lvl="1" indent="-301939" algn="l">
              <a:lnSpc>
                <a:spcPts val="3636"/>
              </a:lnSpc>
              <a:buFont typeface="Arial"/>
              <a:buChar char="•"/>
            </a:pPr>
            <a:r>
              <a:rPr lang="en-US" sz="2797">
                <a:solidFill>
                  <a:srgbClr val="000000"/>
                </a:solidFill>
                <a:latin typeface="Arial"/>
                <a:ea typeface="Arial"/>
                <a:cs typeface="Arial"/>
                <a:sym typeface="Arial"/>
              </a:rPr>
              <a:t>There was a lack of clear escalation procedures for serious patient safety concerns</a:t>
            </a:r>
          </a:p>
          <a:p>
            <a:pPr algn="l">
              <a:lnSpc>
                <a:spcPts val="3636"/>
              </a:lnSpc>
            </a:pPr>
            <a:endParaRPr lang="en-US" sz="2797">
              <a:solidFill>
                <a:srgbClr val="000000"/>
              </a:solidFill>
              <a:latin typeface="Arial"/>
              <a:ea typeface="Arial"/>
              <a:cs typeface="Arial"/>
              <a:sym typeface="Arial"/>
            </a:endParaRPr>
          </a:p>
        </p:txBody>
      </p:sp>
      <p:sp>
        <p:nvSpPr>
          <p:cNvPr id="16" name="Freeform 16"/>
          <p:cNvSpPr/>
          <p:nvPr/>
        </p:nvSpPr>
        <p:spPr>
          <a:xfrm rot="5400000" flipV="1">
            <a:off x="8353501" y="2840599"/>
            <a:ext cx="2989530" cy="1618083"/>
          </a:xfrm>
          <a:custGeom>
            <a:avLst/>
            <a:gdLst/>
            <a:ahLst/>
            <a:cxnLst/>
            <a:rect l="l" t="t" r="r" b="b"/>
            <a:pathLst>
              <a:path w="2989530" h="1618083">
                <a:moveTo>
                  <a:pt x="0" y="1618083"/>
                </a:moveTo>
                <a:lnTo>
                  <a:pt x="2989531" y="1618083"/>
                </a:lnTo>
                <a:lnTo>
                  <a:pt x="2989531" y="0"/>
                </a:lnTo>
                <a:lnTo>
                  <a:pt x="0" y="0"/>
                </a:lnTo>
                <a:lnTo>
                  <a:pt x="0" y="1618083"/>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p:cNvSpPr/>
          <p:nvPr/>
        </p:nvSpPr>
        <p:spPr>
          <a:xfrm rot="5400000" flipV="1">
            <a:off x="3485131" y="6931933"/>
            <a:ext cx="3029737" cy="1639845"/>
          </a:xfrm>
          <a:custGeom>
            <a:avLst/>
            <a:gdLst/>
            <a:ahLst/>
            <a:cxnLst/>
            <a:rect l="l" t="t" r="r" b="b"/>
            <a:pathLst>
              <a:path w="3029737" h="1639845">
                <a:moveTo>
                  <a:pt x="0" y="1639845"/>
                </a:moveTo>
                <a:lnTo>
                  <a:pt x="3029738" y="1639845"/>
                </a:lnTo>
                <a:lnTo>
                  <a:pt x="3029738" y="0"/>
                </a:lnTo>
                <a:lnTo>
                  <a:pt x="0" y="0"/>
                </a:lnTo>
                <a:lnTo>
                  <a:pt x="0" y="1639845"/>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pic>
        <p:nvPicPr>
          <p:cNvPr id="18" name="Picture 18"/>
          <p:cNvPicPr>
            <a:picLocks noChangeAspect="1"/>
          </p:cNvPicPr>
          <p:nvPr/>
        </p:nvPicPr>
        <p:blipFill>
          <a:blip r:embed="rId6"/>
          <a:stretch>
            <a:fillRect/>
          </a:stretch>
        </p:blipFill>
        <p:spPr>
          <a:xfrm>
            <a:off x="984125" y="-47069"/>
            <a:ext cx="9543444" cy="2211486"/>
          </a:xfrm>
          <a:prstGeom prst="rect">
            <a:avLst/>
          </a:prstGeom>
        </p:spPr>
      </p:pic>
      <p:sp>
        <p:nvSpPr>
          <p:cNvPr id="19" name="Freeform 19"/>
          <p:cNvSpPr/>
          <p:nvPr/>
        </p:nvSpPr>
        <p:spPr>
          <a:xfrm>
            <a:off x="619561" y="3046895"/>
            <a:ext cx="1516942" cy="1078925"/>
          </a:xfrm>
          <a:custGeom>
            <a:avLst/>
            <a:gdLst/>
            <a:ahLst/>
            <a:cxnLst/>
            <a:rect l="l" t="t" r="r" b="b"/>
            <a:pathLst>
              <a:path w="1516942" h="1078925">
                <a:moveTo>
                  <a:pt x="0" y="0"/>
                </a:moveTo>
                <a:lnTo>
                  <a:pt x="1516942" y="0"/>
                </a:lnTo>
                <a:lnTo>
                  <a:pt x="1516942" y="1078925"/>
                </a:lnTo>
                <a:lnTo>
                  <a:pt x="0" y="1078925"/>
                </a:lnTo>
                <a:lnTo>
                  <a:pt x="0" y="0"/>
                </a:lnTo>
                <a:close/>
              </a:path>
            </a:pathLst>
          </a:custGeom>
          <a:blipFill>
            <a:blip r:embed="rId7"/>
            <a:stretch>
              <a:fillRect/>
            </a:stretch>
          </a:blipFill>
        </p:spPr>
        <p:txBody>
          <a:bodyPr/>
          <a:lstStyle/>
          <a:p>
            <a:endParaRPr lang="en-GB"/>
          </a:p>
        </p:txBody>
      </p:sp>
      <p:sp>
        <p:nvSpPr>
          <p:cNvPr id="20" name="Freeform 20"/>
          <p:cNvSpPr/>
          <p:nvPr/>
        </p:nvSpPr>
        <p:spPr>
          <a:xfrm>
            <a:off x="9039225" y="2803312"/>
            <a:ext cx="1671163" cy="1671163"/>
          </a:xfrm>
          <a:custGeom>
            <a:avLst/>
            <a:gdLst/>
            <a:ahLst/>
            <a:cxnLst/>
            <a:rect l="l" t="t" r="r" b="b"/>
            <a:pathLst>
              <a:path w="1671163" h="1671163">
                <a:moveTo>
                  <a:pt x="0" y="0"/>
                </a:moveTo>
                <a:lnTo>
                  <a:pt x="1671163" y="0"/>
                </a:lnTo>
                <a:lnTo>
                  <a:pt x="1671163" y="1671163"/>
                </a:lnTo>
                <a:lnTo>
                  <a:pt x="0" y="1671163"/>
                </a:lnTo>
                <a:lnTo>
                  <a:pt x="0" y="0"/>
                </a:lnTo>
                <a:close/>
              </a:path>
            </a:pathLst>
          </a:custGeom>
          <a:blipFill>
            <a:blip r:embed="rId8"/>
            <a:stretch>
              <a:fillRect/>
            </a:stretch>
          </a:blipFill>
        </p:spPr>
        <p:txBody>
          <a:bodyPr/>
          <a:lstStyle/>
          <a:p>
            <a:endParaRPr lang="en-GB"/>
          </a:p>
        </p:txBody>
      </p:sp>
      <p:sp>
        <p:nvSpPr>
          <p:cNvPr id="21" name="Freeform 21"/>
          <p:cNvSpPr/>
          <p:nvPr/>
        </p:nvSpPr>
        <p:spPr>
          <a:xfrm>
            <a:off x="4232290" y="6855243"/>
            <a:ext cx="1437832" cy="1693378"/>
          </a:xfrm>
          <a:custGeom>
            <a:avLst/>
            <a:gdLst/>
            <a:ahLst/>
            <a:cxnLst/>
            <a:rect l="l" t="t" r="r" b="b"/>
            <a:pathLst>
              <a:path w="1437832" h="1693378">
                <a:moveTo>
                  <a:pt x="0" y="0"/>
                </a:moveTo>
                <a:lnTo>
                  <a:pt x="1437832" y="0"/>
                </a:lnTo>
                <a:lnTo>
                  <a:pt x="1437832" y="1693378"/>
                </a:lnTo>
                <a:lnTo>
                  <a:pt x="0" y="1693378"/>
                </a:lnTo>
                <a:lnTo>
                  <a:pt x="0" y="0"/>
                </a:lnTo>
                <a:close/>
              </a:path>
            </a:pathLst>
          </a:custGeom>
          <a:blipFill>
            <a:blip r:embed="rId9"/>
            <a:stretch>
              <a:fillRect/>
            </a:stretch>
          </a:blipFill>
        </p:spPr>
        <p:txBody>
          <a:bodyPr/>
          <a:lstStyle/>
          <a:p>
            <a:endParaRPr lang="en-GB"/>
          </a:p>
        </p:txBody>
      </p:sp>
      <p:sp>
        <p:nvSpPr>
          <p:cNvPr id="22" name="TextBox 22"/>
          <p:cNvSpPr txBox="1"/>
          <p:nvPr/>
        </p:nvSpPr>
        <p:spPr>
          <a:xfrm>
            <a:off x="2321361" y="2005001"/>
            <a:ext cx="4573209" cy="542451"/>
          </a:xfrm>
          <a:prstGeom prst="rect">
            <a:avLst/>
          </a:prstGeom>
        </p:spPr>
        <p:txBody>
          <a:bodyPr lIns="0" tIns="0" rIns="0" bIns="0" rtlCol="0" anchor="t">
            <a:spAutoFit/>
          </a:bodyPr>
          <a:lstStyle/>
          <a:p>
            <a:pPr algn="l">
              <a:lnSpc>
                <a:spcPts val="4102"/>
              </a:lnSpc>
            </a:pPr>
            <a:r>
              <a:rPr lang="en-US" sz="3419" b="1">
                <a:solidFill>
                  <a:srgbClr val="000000"/>
                </a:solidFill>
                <a:latin typeface="Arial Bold"/>
                <a:ea typeface="Arial Bold"/>
                <a:cs typeface="Arial Bold"/>
                <a:sym typeface="Arial Bold"/>
              </a:rPr>
              <a:t>Staff Factors</a:t>
            </a:r>
          </a:p>
        </p:txBody>
      </p:sp>
      <p:sp>
        <p:nvSpPr>
          <p:cNvPr id="23" name="TextBox 23"/>
          <p:cNvSpPr txBox="1"/>
          <p:nvPr/>
        </p:nvSpPr>
        <p:spPr>
          <a:xfrm>
            <a:off x="1659286" y="2596870"/>
            <a:ext cx="7251090" cy="3176726"/>
          </a:xfrm>
          <a:prstGeom prst="rect">
            <a:avLst/>
          </a:prstGeom>
        </p:spPr>
        <p:txBody>
          <a:bodyPr lIns="0" tIns="0" rIns="0" bIns="0" rtlCol="0" anchor="t">
            <a:spAutoFit/>
          </a:bodyPr>
          <a:lstStyle/>
          <a:p>
            <a:pPr marL="697351" lvl="1" indent="-348675" algn="l">
              <a:lnSpc>
                <a:spcPts val="4198"/>
              </a:lnSpc>
              <a:buFont typeface="Arial"/>
              <a:buChar char="•"/>
            </a:pPr>
            <a:r>
              <a:rPr lang="en-US" sz="3229">
                <a:solidFill>
                  <a:srgbClr val="000000"/>
                </a:solidFill>
                <a:latin typeface="Arial"/>
                <a:ea typeface="Arial"/>
                <a:cs typeface="Arial"/>
                <a:sym typeface="Arial"/>
              </a:rPr>
              <a:t>Lucy Letby remained on clinical duties despite concerns raised by senior consultants.</a:t>
            </a:r>
          </a:p>
          <a:p>
            <a:pPr marL="697351" lvl="1" indent="-348675" algn="l">
              <a:lnSpc>
                <a:spcPts val="4198"/>
              </a:lnSpc>
              <a:buFont typeface="Arial"/>
              <a:buChar char="•"/>
            </a:pPr>
            <a:r>
              <a:rPr lang="en-US" sz="3229">
                <a:solidFill>
                  <a:srgbClr val="000000"/>
                </a:solidFill>
                <a:latin typeface="Arial"/>
                <a:ea typeface="Arial"/>
                <a:cs typeface="Arial"/>
                <a:sym typeface="Arial"/>
              </a:rPr>
              <a:t>There was limited monitoring and supervision of staff performance.</a:t>
            </a:r>
          </a:p>
          <a:p>
            <a:pPr algn="l">
              <a:lnSpc>
                <a:spcPts val="4198"/>
              </a:lnSpc>
            </a:pPr>
            <a:endParaRPr lang="en-US" sz="3229">
              <a:solidFill>
                <a:srgbClr val="000000"/>
              </a:solidFill>
              <a:latin typeface="Arial"/>
              <a:ea typeface="Arial"/>
              <a:cs typeface="Arial"/>
              <a:sym typeface="Arial"/>
            </a:endParaRPr>
          </a:p>
        </p:txBody>
      </p:sp>
      <p:sp>
        <p:nvSpPr>
          <p:cNvPr id="24" name="TextBox 24"/>
          <p:cNvSpPr txBox="1"/>
          <p:nvPr/>
        </p:nvSpPr>
        <p:spPr>
          <a:xfrm>
            <a:off x="11138798" y="1882829"/>
            <a:ext cx="5630864" cy="554862"/>
          </a:xfrm>
          <a:prstGeom prst="rect">
            <a:avLst/>
          </a:prstGeom>
        </p:spPr>
        <p:txBody>
          <a:bodyPr lIns="0" tIns="0" rIns="0" bIns="0" rtlCol="0" anchor="t">
            <a:spAutoFit/>
          </a:bodyPr>
          <a:lstStyle/>
          <a:p>
            <a:pPr algn="l">
              <a:lnSpc>
                <a:spcPts val="4277"/>
              </a:lnSpc>
            </a:pPr>
            <a:r>
              <a:rPr lang="en-US" sz="3564" b="1">
                <a:solidFill>
                  <a:srgbClr val="000000"/>
                </a:solidFill>
                <a:latin typeface="Arial Bold"/>
                <a:ea typeface="Arial Bold"/>
                <a:cs typeface="Arial Bold"/>
                <a:sym typeface="Arial Bold"/>
              </a:rPr>
              <a:t>Organisational Factors</a:t>
            </a:r>
          </a:p>
        </p:txBody>
      </p:sp>
      <p:sp>
        <p:nvSpPr>
          <p:cNvPr id="25" name="TextBox 25"/>
          <p:cNvSpPr txBox="1"/>
          <p:nvPr/>
        </p:nvSpPr>
        <p:spPr>
          <a:xfrm>
            <a:off x="6060704" y="5954571"/>
            <a:ext cx="5699346" cy="523875"/>
          </a:xfrm>
          <a:prstGeom prst="rect">
            <a:avLst/>
          </a:prstGeom>
        </p:spPr>
        <p:txBody>
          <a:bodyPr lIns="0" tIns="0" rIns="0" bIns="0" rtlCol="0" anchor="t">
            <a:spAutoFit/>
          </a:bodyPr>
          <a:lstStyle/>
          <a:p>
            <a:pPr algn="l">
              <a:lnSpc>
                <a:spcPts val="3960"/>
              </a:lnSpc>
            </a:pPr>
            <a:r>
              <a:rPr lang="en-US" sz="3300" b="1">
                <a:solidFill>
                  <a:srgbClr val="000000"/>
                </a:solidFill>
                <a:latin typeface="Arial Bold"/>
                <a:ea typeface="Arial Bold"/>
                <a:cs typeface="Arial Bold"/>
                <a:sym typeface="Arial Bold"/>
              </a:rPr>
              <a:t>Communication Factors</a:t>
            </a:r>
          </a:p>
        </p:txBody>
      </p:sp>
      <p:sp>
        <p:nvSpPr>
          <p:cNvPr id="26" name="TextBox 26"/>
          <p:cNvSpPr txBox="1"/>
          <p:nvPr/>
        </p:nvSpPr>
        <p:spPr>
          <a:xfrm>
            <a:off x="581461" y="9467748"/>
            <a:ext cx="3784600"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image sources: (iStockphoto,2026)</a:t>
            </a:r>
          </a:p>
        </p:txBody>
      </p:sp>
      <p:sp>
        <p:nvSpPr>
          <p:cNvPr id="27" name="TextBox 27"/>
          <p:cNvSpPr txBox="1"/>
          <p:nvPr/>
        </p:nvSpPr>
        <p:spPr>
          <a:xfrm>
            <a:off x="524311" y="9740163"/>
            <a:ext cx="5819922"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Source: (Department of Health and Social Care, 2023)</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grpSp>
        <p:nvGrpSpPr>
          <p:cNvPr id="3" name="Group 3"/>
          <p:cNvGrpSpPr/>
          <p:nvPr/>
        </p:nvGrpSpPr>
        <p:grpSpPr>
          <a:xfrm>
            <a:off x="9714330" y="1792934"/>
            <a:ext cx="7735470" cy="3605083"/>
            <a:chOff x="0" y="0"/>
            <a:chExt cx="1210999" cy="564381"/>
          </a:xfrm>
        </p:grpSpPr>
        <p:sp>
          <p:nvSpPr>
            <p:cNvPr id="4" name="Freeform 4"/>
            <p:cNvSpPr/>
            <p:nvPr/>
          </p:nvSpPr>
          <p:spPr>
            <a:xfrm>
              <a:off x="0" y="0"/>
              <a:ext cx="1210999" cy="564381"/>
            </a:xfrm>
            <a:custGeom>
              <a:avLst/>
              <a:gdLst/>
              <a:ahLst/>
              <a:cxnLst/>
              <a:rect l="l" t="t" r="r" b="b"/>
              <a:pathLst>
                <a:path w="1210999" h="564381">
                  <a:moveTo>
                    <a:pt x="63053" y="0"/>
                  </a:moveTo>
                  <a:lnTo>
                    <a:pt x="1147947" y="0"/>
                  </a:lnTo>
                  <a:cubicBezTo>
                    <a:pt x="1182770" y="0"/>
                    <a:pt x="1210999" y="28230"/>
                    <a:pt x="1210999" y="63053"/>
                  </a:cubicBezTo>
                  <a:lnTo>
                    <a:pt x="1210999" y="501329"/>
                  </a:lnTo>
                  <a:cubicBezTo>
                    <a:pt x="1210999" y="518051"/>
                    <a:pt x="1204356" y="534089"/>
                    <a:pt x="1192532" y="545913"/>
                  </a:cubicBezTo>
                  <a:cubicBezTo>
                    <a:pt x="1180707" y="557738"/>
                    <a:pt x="1164669" y="564381"/>
                    <a:pt x="1147947" y="564381"/>
                  </a:cubicBezTo>
                  <a:lnTo>
                    <a:pt x="63053" y="564381"/>
                  </a:lnTo>
                  <a:cubicBezTo>
                    <a:pt x="28230" y="564381"/>
                    <a:pt x="0" y="536152"/>
                    <a:pt x="0" y="501329"/>
                  </a:cubicBezTo>
                  <a:lnTo>
                    <a:pt x="0" y="63053"/>
                  </a:lnTo>
                  <a:cubicBezTo>
                    <a:pt x="0" y="46330"/>
                    <a:pt x="6643" y="30292"/>
                    <a:pt x="18468" y="18468"/>
                  </a:cubicBezTo>
                  <a:cubicBezTo>
                    <a:pt x="30292" y="6643"/>
                    <a:pt x="46330" y="0"/>
                    <a:pt x="63053" y="0"/>
                  </a:cubicBezTo>
                  <a:close/>
                </a:path>
              </a:pathLst>
            </a:custGeom>
            <a:solidFill>
              <a:srgbClr val="FFFFFF"/>
            </a:solidFill>
            <a:ln w="9525" cap="rnd">
              <a:solidFill>
                <a:srgbClr val="000000"/>
              </a:solidFill>
              <a:prstDash val="solid"/>
              <a:round/>
            </a:ln>
          </p:spPr>
          <p:txBody>
            <a:bodyPr/>
            <a:lstStyle/>
            <a:p>
              <a:endParaRPr lang="en-GB"/>
            </a:p>
          </p:txBody>
        </p:sp>
        <p:sp>
          <p:nvSpPr>
            <p:cNvPr id="5" name="TextBox 5"/>
            <p:cNvSpPr txBox="1"/>
            <p:nvPr/>
          </p:nvSpPr>
          <p:spPr>
            <a:xfrm>
              <a:off x="0" y="-38100"/>
              <a:ext cx="1210999" cy="602481"/>
            </a:xfrm>
            <a:prstGeom prst="rect">
              <a:avLst/>
            </a:prstGeom>
          </p:spPr>
          <p:txBody>
            <a:bodyPr lIns="50800" tIns="50800" rIns="50800" bIns="50800" rtlCol="0" anchor="ctr"/>
            <a:lstStyle/>
            <a:p>
              <a:pPr algn="ctr">
                <a:lnSpc>
                  <a:spcPts val="2339"/>
                </a:lnSpc>
              </a:pPr>
              <a:endParaRPr/>
            </a:p>
          </p:txBody>
        </p:sp>
      </p:grpSp>
      <p:grpSp>
        <p:nvGrpSpPr>
          <p:cNvPr id="6" name="Group 6"/>
          <p:cNvGrpSpPr/>
          <p:nvPr/>
        </p:nvGrpSpPr>
        <p:grpSpPr>
          <a:xfrm>
            <a:off x="1121977" y="2021408"/>
            <a:ext cx="7711363" cy="3515620"/>
            <a:chOff x="0" y="0"/>
            <a:chExt cx="1290314" cy="588256"/>
          </a:xfrm>
        </p:grpSpPr>
        <p:sp>
          <p:nvSpPr>
            <p:cNvPr id="7" name="Freeform 7"/>
            <p:cNvSpPr/>
            <p:nvPr/>
          </p:nvSpPr>
          <p:spPr>
            <a:xfrm>
              <a:off x="0" y="0"/>
              <a:ext cx="1290314" cy="588256"/>
            </a:xfrm>
            <a:custGeom>
              <a:avLst/>
              <a:gdLst/>
              <a:ahLst/>
              <a:cxnLst/>
              <a:rect l="l" t="t" r="r" b="b"/>
              <a:pathLst>
                <a:path w="1290314" h="588256">
                  <a:moveTo>
                    <a:pt x="63250" y="0"/>
                  </a:moveTo>
                  <a:lnTo>
                    <a:pt x="1227064" y="0"/>
                  </a:lnTo>
                  <a:cubicBezTo>
                    <a:pt x="1261996" y="0"/>
                    <a:pt x="1290314" y="28318"/>
                    <a:pt x="1290314" y="63250"/>
                  </a:cubicBezTo>
                  <a:lnTo>
                    <a:pt x="1290314" y="525006"/>
                  </a:lnTo>
                  <a:cubicBezTo>
                    <a:pt x="1290314" y="541781"/>
                    <a:pt x="1283650" y="557869"/>
                    <a:pt x="1271789" y="569730"/>
                  </a:cubicBezTo>
                  <a:cubicBezTo>
                    <a:pt x="1259927" y="581592"/>
                    <a:pt x="1243839" y="588256"/>
                    <a:pt x="1227064" y="588256"/>
                  </a:cubicBezTo>
                  <a:lnTo>
                    <a:pt x="63250" y="588256"/>
                  </a:lnTo>
                  <a:cubicBezTo>
                    <a:pt x="46475" y="588256"/>
                    <a:pt x="30387" y="581592"/>
                    <a:pt x="18525" y="569730"/>
                  </a:cubicBezTo>
                  <a:cubicBezTo>
                    <a:pt x="6664" y="557869"/>
                    <a:pt x="0" y="541781"/>
                    <a:pt x="0" y="525006"/>
                  </a:cubicBezTo>
                  <a:lnTo>
                    <a:pt x="0" y="63250"/>
                  </a:lnTo>
                  <a:cubicBezTo>
                    <a:pt x="0" y="46475"/>
                    <a:pt x="6664" y="30387"/>
                    <a:pt x="18525" y="18525"/>
                  </a:cubicBezTo>
                  <a:cubicBezTo>
                    <a:pt x="30387" y="6664"/>
                    <a:pt x="46475" y="0"/>
                    <a:pt x="63250" y="0"/>
                  </a:cubicBezTo>
                  <a:close/>
                </a:path>
              </a:pathLst>
            </a:custGeom>
            <a:solidFill>
              <a:srgbClr val="FFFFFF"/>
            </a:solidFill>
            <a:ln w="9525" cap="rnd">
              <a:solidFill>
                <a:srgbClr val="000000"/>
              </a:solidFill>
              <a:prstDash val="solid"/>
              <a:round/>
            </a:ln>
          </p:spPr>
          <p:txBody>
            <a:bodyPr/>
            <a:lstStyle/>
            <a:p>
              <a:endParaRPr lang="en-GB"/>
            </a:p>
          </p:txBody>
        </p:sp>
        <p:sp>
          <p:nvSpPr>
            <p:cNvPr id="8" name="TextBox 8"/>
            <p:cNvSpPr txBox="1"/>
            <p:nvPr/>
          </p:nvSpPr>
          <p:spPr>
            <a:xfrm>
              <a:off x="0" y="-38100"/>
              <a:ext cx="1290314" cy="626356"/>
            </a:xfrm>
            <a:prstGeom prst="rect">
              <a:avLst/>
            </a:prstGeom>
          </p:spPr>
          <p:txBody>
            <a:bodyPr lIns="50800" tIns="50800" rIns="50800" bIns="50800" rtlCol="0" anchor="ctr"/>
            <a:lstStyle/>
            <a:p>
              <a:pPr algn="ctr">
                <a:lnSpc>
                  <a:spcPts val="2339"/>
                </a:lnSpc>
              </a:pPr>
              <a:endParaRPr/>
            </a:p>
          </p:txBody>
        </p:sp>
      </p:grpSp>
      <p:sp>
        <p:nvSpPr>
          <p:cNvPr id="9" name="Freeform 9"/>
          <p:cNvSpPr/>
          <p:nvPr/>
        </p:nvSpPr>
        <p:spPr>
          <a:xfrm rot="5400000" flipV="1">
            <a:off x="-389850" y="3102689"/>
            <a:ext cx="2763497" cy="1495743"/>
          </a:xfrm>
          <a:custGeom>
            <a:avLst/>
            <a:gdLst/>
            <a:ahLst/>
            <a:cxnLst/>
            <a:rect l="l" t="t" r="r" b="b"/>
            <a:pathLst>
              <a:path w="2763497" h="1495743">
                <a:moveTo>
                  <a:pt x="0" y="1495742"/>
                </a:moveTo>
                <a:lnTo>
                  <a:pt x="2763497" y="1495742"/>
                </a:lnTo>
                <a:lnTo>
                  <a:pt x="2763497" y="0"/>
                </a:lnTo>
                <a:lnTo>
                  <a:pt x="0" y="0"/>
                </a:lnTo>
                <a:lnTo>
                  <a:pt x="0" y="1495742"/>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0" name="Group 10"/>
          <p:cNvGrpSpPr/>
          <p:nvPr/>
        </p:nvGrpSpPr>
        <p:grpSpPr>
          <a:xfrm>
            <a:off x="5425924" y="5919519"/>
            <a:ext cx="7924532" cy="3693195"/>
            <a:chOff x="0" y="0"/>
            <a:chExt cx="1210999" cy="564381"/>
          </a:xfrm>
        </p:grpSpPr>
        <p:sp>
          <p:nvSpPr>
            <p:cNvPr id="11" name="Freeform 11"/>
            <p:cNvSpPr/>
            <p:nvPr/>
          </p:nvSpPr>
          <p:spPr>
            <a:xfrm>
              <a:off x="0" y="0"/>
              <a:ext cx="1210999" cy="564381"/>
            </a:xfrm>
            <a:custGeom>
              <a:avLst/>
              <a:gdLst/>
              <a:ahLst/>
              <a:cxnLst/>
              <a:rect l="l" t="t" r="r" b="b"/>
              <a:pathLst>
                <a:path w="1210999" h="564381">
                  <a:moveTo>
                    <a:pt x="61548" y="0"/>
                  </a:moveTo>
                  <a:lnTo>
                    <a:pt x="1149451" y="0"/>
                  </a:lnTo>
                  <a:cubicBezTo>
                    <a:pt x="1183443" y="0"/>
                    <a:pt x="1210999" y="27556"/>
                    <a:pt x="1210999" y="61548"/>
                  </a:cubicBezTo>
                  <a:lnTo>
                    <a:pt x="1210999" y="502833"/>
                  </a:lnTo>
                  <a:cubicBezTo>
                    <a:pt x="1210999" y="519156"/>
                    <a:pt x="1204515" y="534811"/>
                    <a:pt x="1192972" y="546354"/>
                  </a:cubicBezTo>
                  <a:cubicBezTo>
                    <a:pt x="1181430" y="557897"/>
                    <a:pt x="1165775" y="564381"/>
                    <a:pt x="1149451" y="564381"/>
                  </a:cubicBezTo>
                  <a:lnTo>
                    <a:pt x="61548" y="564381"/>
                  </a:lnTo>
                  <a:cubicBezTo>
                    <a:pt x="45225" y="564381"/>
                    <a:pt x="29570" y="557897"/>
                    <a:pt x="18027" y="546354"/>
                  </a:cubicBezTo>
                  <a:cubicBezTo>
                    <a:pt x="6485" y="534811"/>
                    <a:pt x="0" y="519156"/>
                    <a:pt x="0" y="502833"/>
                  </a:cubicBezTo>
                  <a:lnTo>
                    <a:pt x="0" y="61548"/>
                  </a:lnTo>
                  <a:cubicBezTo>
                    <a:pt x="0" y="45225"/>
                    <a:pt x="6485" y="29570"/>
                    <a:pt x="18027" y="18027"/>
                  </a:cubicBezTo>
                  <a:cubicBezTo>
                    <a:pt x="29570" y="6485"/>
                    <a:pt x="45225" y="0"/>
                    <a:pt x="61548" y="0"/>
                  </a:cubicBezTo>
                  <a:close/>
                </a:path>
              </a:pathLst>
            </a:custGeom>
            <a:solidFill>
              <a:srgbClr val="FFFFFF"/>
            </a:solidFill>
            <a:ln w="9525" cap="rnd">
              <a:solidFill>
                <a:srgbClr val="000000"/>
              </a:solidFill>
              <a:prstDash val="solid"/>
              <a:round/>
            </a:ln>
          </p:spPr>
          <p:txBody>
            <a:bodyPr/>
            <a:lstStyle/>
            <a:p>
              <a:endParaRPr lang="en-GB"/>
            </a:p>
          </p:txBody>
        </p:sp>
        <p:sp>
          <p:nvSpPr>
            <p:cNvPr id="12" name="TextBox 12"/>
            <p:cNvSpPr txBox="1"/>
            <p:nvPr/>
          </p:nvSpPr>
          <p:spPr>
            <a:xfrm>
              <a:off x="0" y="-38100"/>
              <a:ext cx="1210999" cy="602481"/>
            </a:xfrm>
            <a:prstGeom prst="rect">
              <a:avLst/>
            </a:prstGeom>
          </p:spPr>
          <p:txBody>
            <a:bodyPr lIns="50800" tIns="50800" rIns="50800" bIns="50800" rtlCol="0" anchor="ctr"/>
            <a:lstStyle/>
            <a:p>
              <a:pPr algn="ctr">
                <a:lnSpc>
                  <a:spcPts val="2339"/>
                </a:lnSpc>
              </a:pPr>
              <a:endParaRPr/>
            </a:p>
          </p:txBody>
        </p:sp>
      </p:grpSp>
      <p:sp>
        <p:nvSpPr>
          <p:cNvPr id="13" name="TextBox 13"/>
          <p:cNvSpPr txBox="1"/>
          <p:nvPr/>
        </p:nvSpPr>
        <p:spPr>
          <a:xfrm>
            <a:off x="11346428" y="2017627"/>
            <a:ext cx="5364225" cy="1616744"/>
          </a:xfrm>
          <a:prstGeom prst="rect">
            <a:avLst/>
          </a:prstGeom>
        </p:spPr>
        <p:txBody>
          <a:bodyPr lIns="0" tIns="0" rIns="0" bIns="0" rtlCol="0" anchor="t">
            <a:spAutoFit/>
          </a:bodyPr>
          <a:lstStyle/>
          <a:p>
            <a:pPr algn="l">
              <a:lnSpc>
                <a:spcPts val="4226"/>
              </a:lnSpc>
            </a:pPr>
            <a:r>
              <a:rPr lang="en-US" sz="3522" b="1">
                <a:solidFill>
                  <a:srgbClr val="000000"/>
                </a:solidFill>
                <a:latin typeface="Arial Bold"/>
                <a:ea typeface="Arial Bold"/>
                <a:cs typeface="Arial Bold"/>
                <a:sym typeface="Arial Bold"/>
              </a:rPr>
              <a:t>Ineffective Incident Reporting Systems</a:t>
            </a:r>
          </a:p>
          <a:p>
            <a:pPr algn="l">
              <a:lnSpc>
                <a:spcPts val="4226"/>
              </a:lnSpc>
            </a:pPr>
            <a:endParaRPr lang="en-US" sz="3522" b="1">
              <a:solidFill>
                <a:srgbClr val="000000"/>
              </a:solidFill>
              <a:latin typeface="Arial Bold"/>
              <a:ea typeface="Arial Bold"/>
              <a:cs typeface="Arial Bold"/>
              <a:sym typeface="Arial Bold"/>
            </a:endParaRPr>
          </a:p>
        </p:txBody>
      </p:sp>
      <p:sp>
        <p:nvSpPr>
          <p:cNvPr id="14" name="TextBox 14"/>
          <p:cNvSpPr txBox="1"/>
          <p:nvPr/>
        </p:nvSpPr>
        <p:spPr>
          <a:xfrm>
            <a:off x="10001618" y="3250312"/>
            <a:ext cx="7363849" cy="2316782"/>
          </a:xfrm>
          <a:prstGeom prst="rect">
            <a:avLst/>
          </a:prstGeom>
        </p:spPr>
        <p:txBody>
          <a:bodyPr lIns="0" tIns="0" rIns="0" bIns="0" rtlCol="0" anchor="t">
            <a:spAutoFit/>
          </a:bodyPr>
          <a:lstStyle/>
          <a:p>
            <a:pPr marL="621978" lvl="1" indent="-310989" algn="l">
              <a:lnSpc>
                <a:spcPts val="3745"/>
              </a:lnSpc>
              <a:buFont typeface="Arial"/>
              <a:buChar char="•"/>
            </a:pPr>
            <a:r>
              <a:rPr lang="en-US" sz="2880">
                <a:solidFill>
                  <a:srgbClr val="000000"/>
                </a:solidFill>
                <a:latin typeface="Arial"/>
                <a:ea typeface="Arial"/>
                <a:cs typeface="Arial"/>
                <a:sym typeface="Arial"/>
              </a:rPr>
              <a:t>Serious incidents and unexpected deaths were not analysed quickly or thoroughly.</a:t>
            </a:r>
          </a:p>
          <a:p>
            <a:pPr marL="621978" lvl="1" indent="-310989" algn="l">
              <a:lnSpc>
                <a:spcPts val="3745"/>
              </a:lnSpc>
              <a:buFont typeface="Arial"/>
              <a:buChar char="•"/>
            </a:pPr>
            <a:r>
              <a:rPr lang="en-US" sz="2880">
                <a:solidFill>
                  <a:srgbClr val="000000"/>
                </a:solidFill>
                <a:latin typeface="Arial"/>
                <a:ea typeface="Arial"/>
                <a:cs typeface="Arial"/>
                <a:sym typeface="Arial"/>
              </a:rPr>
              <a:t>Delays in internal investigation prevented early detection of safety risks.</a:t>
            </a:r>
          </a:p>
          <a:p>
            <a:pPr algn="l">
              <a:lnSpc>
                <a:spcPts val="3745"/>
              </a:lnSpc>
            </a:pPr>
            <a:endParaRPr lang="en-US" sz="2880">
              <a:solidFill>
                <a:srgbClr val="000000"/>
              </a:solidFill>
              <a:latin typeface="Arial"/>
              <a:ea typeface="Arial"/>
              <a:cs typeface="Arial"/>
              <a:sym typeface="Arial"/>
            </a:endParaRPr>
          </a:p>
        </p:txBody>
      </p:sp>
      <p:sp>
        <p:nvSpPr>
          <p:cNvPr id="15" name="TextBox 15"/>
          <p:cNvSpPr txBox="1"/>
          <p:nvPr/>
        </p:nvSpPr>
        <p:spPr>
          <a:xfrm>
            <a:off x="5501165" y="7104393"/>
            <a:ext cx="7907348" cy="2625959"/>
          </a:xfrm>
          <a:prstGeom prst="rect">
            <a:avLst/>
          </a:prstGeom>
        </p:spPr>
        <p:txBody>
          <a:bodyPr lIns="0" tIns="0" rIns="0" bIns="0" rtlCol="0" anchor="t">
            <a:spAutoFit/>
          </a:bodyPr>
          <a:lstStyle/>
          <a:p>
            <a:pPr marL="701169" lvl="1" indent="-350585" algn="l">
              <a:lnSpc>
                <a:spcPts val="4221"/>
              </a:lnSpc>
              <a:buFont typeface="Arial"/>
              <a:buChar char="•"/>
            </a:pPr>
            <a:r>
              <a:rPr lang="en-US" sz="3247">
                <a:solidFill>
                  <a:srgbClr val="000000"/>
                </a:solidFill>
                <a:latin typeface="Arial"/>
                <a:ea typeface="Arial"/>
                <a:cs typeface="Arial"/>
                <a:sym typeface="Arial"/>
              </a:rPr>
              <a:t>Staff concerns were not supported</a:t>
            </a:r>
          </a:p>
          <a:p>
            <a:pPr algn="l">
              <a:lnSpc>
                <a:spcPts val="4221"/>
              </a:lnSpc>
            </a:pPr>
            <a:r>
              <a:rPr lang="en-US" sz="3247">
                <a:solidFill>
                  <a:srgbClr val="000000"/>
                </a:solidFill>
                <a:latin typeface="Arial"/>
                <a:ea typeface="Arial"/>
                <a:cs typeface="Arial"/>
                <a:sym typeface="Arial"/>
              </a:rPr>
              <a:t>      or taken seriously by leadership.</a:t>
            </a:r>
          </a:p>
          <a:p>
            <a:pPr marL="701169" lvl="1" indent="-350585" algn="l">
              <a:lnSpc>
                <a:spcPts val="4221"/>
              </a:lnSpc>
              <a:buFont typeface="Arial"/>
              <a:buChar char="•"/>
            </a:pPr>
            <a:r>
              <a:rPr lang="en-US" sz="3247">
                <a:solidFill>
                  <a:srgbClr val="000000"/>
                </a:solidFill>
                <a:latin typeface="Arial"/>
                <a:ea typeface="Arial"/>
                <a:cs typeface="Arial"/>
                <a:sym typeface="Arial"/>
              </a:rPr>
              <a:t>A defensive culture discouraged open discussion of patient safety risks.</a:t>
            </a:r>
          </a:p>
          <a:p>
            <a:pPr algn="l">
              <a:lnSpc>
                <a:spcPts val="4221"/>
              </a:lnSpc>
            </a:pPr>
            <a:endParaRPr lang="en-US" sz="3247">
              <a:solidFill>
                <a:srgbClr val="000000"/>
              </a:solidFill>
              <a:latin typeface="Arial"/>
              <a:ea typeface="Arial"/>
              <a:cs typeface="Arial"/>
              <a:sym typeface="Arial"/>
            </a:endParaRPr>
          </a:p>
        </p:txBody>
      </p:sp>
      <p:sp>
        <p:nvSpPr>
          <p:cNvPr id="16" name="Freeform 16"/>
          <p:cNvSpPr/>
          <p:nvPr/>
        </p:nvSpPr>
        <p:spPr>
          <a:xfrm rot="5400000" flipV="1">
            <a:off x="8155835" y="2872384"/>
            <a:ext cx="2953698" cy="1598689"/>
          </a:xfrm>
          <a:custGeom>
            <a:avLst/>
            <a:gdLst/>
            <a:ahLst/>
            <a:cxnLst/>
            <a:rect l="l" t="t" r="r" b="b"/>
            <a:pathLst>
              <a:path w="2953698" h="1598689">
                <a:moveTo>
                  <a:pt x="0" y="1598689"/>
                </a:moveTo>
                <a:lnTo>
                  <a:pt x="2953698" y="1598689"/>
                </a:lnTo>
                <a:lnTo>
                  <a:pt x="2953698" y="0"/>
                </a:lnTo>
                <a:lnTo>
                  <a:pt x="0" y="0"/>
                </a:lnTo>
                <a:lnTo>
                  <a:pt x="0" y="1598689"/>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17" name="Picture 17"/>
          <p:cNvPicPr>
            <a:picLocks noChangeAspect="1"/>
          </p:cNvPicPr>
          <p:nvPr/>
        </p:nvPicPr>
        <p:blipFill>
          <a:blip r:embed="rId5"/>
          <a:stretch>
            <a:fillRect/>
          </a:stretch>
        </p:blipFill>
        <p:spPr>
          <a:xfrm>
            <a:off x="718666" y="143601"/>
            <a:ext cx="8986962" cy="2184857"/>
          </a:xfrm>
          <a:prstGeom prst="rect">
            <a:avLst/>
          </a:prstGeom>
        </p:spPr>
      </p:pic>
      <p:sp>
        <p:nvSpPr>
          <p:cNvPr id="18" name="Freeform 18"/>
          <p:cNvSpPr/>
          <p:nvPr/>
        </p:nvSpPr>
        <p:spPr>
          <a:xfrm>
            <a:off x="62387" y="3033545"/>
            <a:ext cx="1677383" cy="1491346"/>
          </a:xfrm>
          <a:custGeom>
            <a:avLst/>
            <a:gdLst/>
            <a:ahLst/>
            <a:cxnLst/>
            <a:rect l="l" t="t" r="r" b="b"/>
            <a:pathLst>
              <a:path w="1677383" h="1491346">
                <a:moveTo>
                  <a:pt x="0" y="0"/>
                </a:moveTo>
                <a:lnTo>
                  <a:pt x="1677383" y="0"/>
                </a:lnTo>
                <a:lnTo>
                  <a:pt x="1677383" y="1491346"/>
                </a:lnTo>
                <a:lnTo>
                  <a:pt x="0" y="1491346"/>
                </a:lnTo>
                <a:lnTo>
                  <a:pt x="0" y="0"/>
                </a:lnTo>
                <a:close/>
              </a:path>
            </a:pathLst>
          </a:custGeom>
          <a:blipFill>
            <a:blip r:embed="rId6"/>
            <a:stretch>
              <a:fillRect/>
            </a:stretch>
          </a:blipFill>
        </p:spPr>
        <p:txBody>
          <a:bodyPr/>
          <a:lstStyle/>
          <a:p>
            <a:endParaRPr lang="en-GB"/>
          </a:p>
        </p:txBody>
      </p:sp>
      <p:sp>
        <p:nvSpPr>
          <p:cNvPr id="19" name="Freeform 19"/>
          <p:cNvSpPr/>
          <p:nvPr/>
        </p:nvSpPr>
        <p:spPr>
          <a:xfrm>
            <a:off x="9071015" y="2610691"/>
            <a:ext cx="1266268" cy="1776651"/>
          </a:xfrm>
          <a:custGeom>
            <a:avLst/>
            <a:gdLst/>
            <a:ahLst/>
            <a:cxnLst/>
            <a:rect l="l" t="t" r="r" b="b"/>
            <a:pathLst>
              <a:path w="1266268" h="1776651">
                <a:moveTo>
                  <a:pt x="0" y="0"/>
                </a:moveTo>
                <a:lnTo>
                  <a:pt x="1266268" y="0"/>
                </a:lnTo>
                <a:lnTo>
                  <a:pt x="1266268" y="1776651"/>
                </a:lnTo>
                <a:lnTo>
                  <a:pt x="0" y="1776651"/>
                </a:lnTo>
                <a:lnTo>
                  <a:pt x="0" y="0"/>
                </a:lnTo>
                <a:close/>
              </a:path>
            </a:pathLst>
          </a:custGeom>
          <a:blipFill>
            <a:blip r:embed="rId7"/>
            <a:stretch>
              <a:fillRect/>
            </a:stretch>
          </a:blipFill>
        </p:spPr>
        <p:txBody>
          <a:bodyPr/>
          <a:lstStyle/>
          <a:p>
            <a:endParaRPr lang="en-GB"/>
          </a:p>
        </p:txBody>
      </p:sp>
      <p:sp>
        <p:nvSpPr>
          <p:cNvPr id="20" name="Freeform 20"/>
          <p:cNvSpPr/>
          <p:nvPr/>
        </p:nvSpPr>
        <p:spPr>
          <a:xfrm>
            <a:off x="3878481" y="6901314"/>
            <a:ext cx="1969754" cy="1969754"/>
          </a:xfrm>
          <a:custGeom>
            <a:avLst/>
            <a:gdLst/>
            <a:ahLst/>
            <a:cxnLst/>
            <a:rect l="l" t="t" r="r" b="b"/>
            <a:pathLst>
              <a:path w="1969754" h="1969754">
                <a:moveTo>
                  <a:pt x="0" y="0"/>
                </a:moveTo>
                <a:lnTo>
                  <a:pt x="1969754" y="0"/>
                </a:lnTo>
                <a:lnTo>
                  <a:pt x="1969754" y="1969754"/>
                </a:lnTo>
                <a:lnTo>
                  <a:pt x="0" y="196975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1" name="TextBox 21"/>
          <p:cNvSpPr txBox="1"/>
          <p:nvPr/>
        </p:nvSpPr>
        <p:spPr>
          <a:xfrm>
            <a:off x="1960324" y="2278762"/>
            <a:ext cx="5419363" cy="1019175"/>
          </a:xfrm>
          <a:prstGeom prst="rect">
            <a:avLst/>
          </a:prstGeom>
        </p:spPr>
        <p:txBody>
          <a:bodyPr lIns="0" tIns="0" rIns="0" bIns="0" rtlCol="0" anchor="t">
            <a:spAutoFit/>
          </a:bodyPr>
          <a:lstStyle/>
          <a:p>
            <a:pPr algn="l">
              <a:lnSpc>
                <a:spcPts val="3954"/>
              </a:lnSpc>
            </a:pPr>
            <a:r>
              <a:rPr lang="en-US" sz="3295" b="1">
                <a:solidFill>
                  <a:srgbClr val="000000"/>
                </a:solidFill>
                <a:latin typeface="Arial Bold"/>
                <a:ea typeface="Arial Bold"/>
                <a:cs typeface="Arial Bold"/>
                <a:sym typeface="Arial Bold"/>
              </a:rPr>
              <a:t>Weak Clinical Governance</a:t>
            </a:r>
          </a:p>
          <a:p>
            <a:pPr algn="l">
              <a:lnSpc>
                <a:spcPts val="3954"/>
              </a:lnSpc>
            </a:pPr>
            <a:endParaRPr lang="en-US" sz="3295" b="1">
              <a:solidFill>
                <a:srgbClr val="000000"/>
              </a:solidFill>
              <a:latin typeface="Arial Bold"/>
              <a:ea typeface="Arial Bold"/>
              <a:cs typeface="Arial Bold"/>
              <a:sym typeface="Arial Bold"/>
            </a:endParaRPr>
          </a:p>
        </p:txBody>
      </p:sp>
      <p:sp>
        <p:nvSpPr>
          <p:cNvPr id="22" name="TextBox 22"/>
          <p:cNvSpPr txBox="1"/>
          <p:nvPr/>
        </p:nvSpPr>
        <p:spPr>
          <a:xfrm>
            <a:off x="1416425" y="2917264"/>
            <a:ext cx="7122467" cy="2668881"/>
          </a:xfrm>
          <a:prstGeom prst="rect">
            <a:avLst/>
          </a:prstGeom>
        </p:spPr>
        <p:txBody>
          <a:bodyPr lIns="0" tIns="0" rIns="0" bIns="0" rtlCol="0" anchor="t">
            <a:spAutoFit/>
          </a:bodyPr>
          <a:lstStyle/>
          <a:p>
            <a:pPr marL="584173" lvl="1" indent="-292086" algn="l">
              <a:lnSpc>
                <a:spcPts val="3517"/>
              </a:lnSpc>
              <a:buFont typeface="Arial"/>
              <a:buChar char="•"/>
            </a:pPr>
            <a:r>
              <a:rPr lang="en-US" sz="2705">
                <a:solidFill>
                  <a:srgbClr val="000000"/>
                </a:solidFill>
                <a:latin typeface="Arial"/>
                <a:ea typeface="Arial"/>
                <a:cs typeface="Arial"/>
                <a:sym typeface="Arial"/>
              </a:rPr>
              <a:t>The hospital failed to respond effectively to warnings from consultants.</a:t>
            </a:r>
          </a:p>
          <a:p>
            <a:pPr marL="584173" lvl="1" indent="-292086" algn="l">
              <a:lnSpc>
                <a:spcPts val="3517"/>
              </a:lnSpc>
              <a:buFont typeface="Arial"/>
              <a:buChar char="•"/>
            </a:pPr>
            <a:r>
              <a:rPr lang="en-US" sz="2705">
                <a:solidFill>
                  <a:srgbClr val="000000"/>
                </a:solidFill>
                <a:latin typeface="Arial"/>
                <a:ea typeface="Arial"/>
                <a:cs typeface="Arial"/>
                <a:sym typeface="Arial"/>
              </a:rPr>
              <a:t>Mortality data was not reviewed systematically to identify abnormal patterns, (Royal College of Nursing, 2020).</a:t>
            </a:r>
          </a:p>
          <a:p>
            <a:pPr algn="l">
              <a:lnSpc>
                <a:spcPts val="3517"/>
              </a:lnSpc>
            </a:pPr>
            <a:endParaRPr lang="en-US" sz="2705">
              <a:solidFill>
                <a:srgbClr val="000000"/>
              </a:solidFill>
              <a:latin typeface="Arial"/>
              <a:ea typeface="Arial"/>
              <a:cs typeface="Arial"/>
              <a:sym typeface="Arial"/>
            </a:endParaRPr>
          </a:p>
        </p:txBody>
      </p:sp>
      <p:sp>
        <p:nvSpPr>
          <p:cNvPr id="23" name="TextBox 23"/>
          <p:cNvSpPr txBox="1"/>
          <p:nvPr/>
        </p:nvSpPr>
        <p:spPr>
          <a:xfrm>
            <a:off x="6211817" y="6367914"/>
            <a:ext cx="5699346" cy="523875"/>
          </a:xfrm>
          <a:prstGeom prst="rect">
            <a:avLst/>
          </a:prstGeom>
        </p:spPr>
        <p:txBody>
          <a:bodyPr lIns="0" tIns="0" rIns="0" bIns="0" rtlCol="0" anchor="t">
            <a:spAutoFit/>
          </a:bodyPr>
          <a:lstStyle/>
          <a:p>
            <a:pPr algn="l">
              <a:lnSpc>
                <a:spcPts val="3960"/>
              </a:lnSpc>
            </a:pPr>
            <a:r>
              <a:rPr lang="en-US" sz="3300" b="1">
                <a:solidFill>
                  <a:srgbClr val="000000"/>
                </a:solidFill>
                <a:latin typeface="Arial Bold"/>
                <a:ea typeface="Arial Bold"/>
                <a:cs typeface="Arial Bold"/>
                <a:sym typeface="Arial Bold"/>
              </a:rPr>
              <a:t>Poor Organisational Culture</a:t>
            </a:r>
          </a:p>
        </p:txBody>
      </p:sp>
      <p:sp>
        <p:nvSpPr>
          <p:cNvPr id="24" name="TextBox 24"/>
          <p:cNvSpPr txBox="1"/>
          <p:nvPr/>
        </p:nvSpPr>
        <p:spPr>
          <a:xfrm>
            <a:off x="663289" y="9116479"/>
            <a:ext cx="3784600"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image sources: (iStockphoto,2026)</a:t>
            </a:r>
          </a:p>
        </p:txBody>
      </p:sp>
      <p:sp>
        <p:nvSpPr>
          <p:cNvPr id="25" name="TextBox 25"/>
          <p:cNvSpPr txBox="1"/>
          <p:nvPr/>
        </p:nvSpPr>
        <p:spPr>
          <a:xfrm>
            <a:off x="631703" y="9388895"/>
            <a:ext cx="4419302"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Source: (Royal College of Nursing, 2020)</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9712624" y="1987565"/>
            <a:ext cx="7737176" cy="3605878"/>
            <a:chOff x="0" y="0"/>
            <a:chExt cx="1210999" cy="564381"/>
          </a:xfrm>
        </p:grpSpPr>
        <p:sp>
          <p:nvSpPr>
            <p:cNvPr id="5" name="Freeform 5"/>
            <p:cNvSpPr/>
            <p:nvPr/>
          </p:nvSpPr>
          <p:spPr>
            <a:xfrm>
              <a:off x="0" y="0"/>
              <a:ext cx="1210999" cy="564381"/>
            </a:xfrm>
            <a:custGeom>
              <a:avLst/>
              <a:gdLst/>
              <a:ahLst/>
              <a:cxnLst/>
              <a:rect l="l" t="t" r="r" b="b"/>
              <a:pathLst>
                <a:path w="1210999" h="564381">
                  <a:moveTo>
                    <a:pt x="63039" y="0"/>
                  </a:moveTo>
                  <a:lnTo>
                    <a:pt x="1147961" y="0"/>
                  </a:lnTo>
                  <a:cubicBezTo>
                    <a:pt x="1182776" y="0"/>
                    <a:pt x="1210999" y="28223"/>
                    <a:pt x="1210999" y="63039"/>
                  </a:cubicBezTo>
                  <a:lnTo>
                    <a:pt x="1210999" y="501342"/>
                  </a:lnTo>
                  <a:cubicBezTo>
                    <a:pt x="1210999" y="518061"/>
                    <a:pt x="1204358" y="534096"/>
                    <a:pt x="1192536" y="545918"/>
                  </a:cubicBezTo>
                  <a:cubicBezTo>
                    <a:pt x="1180714" y="557740"/>
                    <a:pt x="1164680" y="564381"/>
                    <a:pt x="1147961" y="564381"/>
                  </a:cubicBezTo>
                  <a:lnTo>
                    <a:pt x="63039" y="564381"/>
                  </a:lnTo>
                  <a:cubicBezTo>
                    <a:pt x="46320" y="564381"/>
                    <a:pt x="30286" y="557740"/>
                    <a:pt x="18464" y="545918"/>
                  </a:cubicBezTo>
                  <a:cubicBezTo>
                    <a:pt x="6642" y="534096"/>
                    <a:pt x="0" y="518061"/>
                    <a:pt x="0" y="501342"/>
                  </a:cubicBezTo>
                  <a:lnTo>
                    <a:pt x="0" y="63039"/>
                  </a:lnTo>
                  <a:cubicBezTo>
                    <a:pt x="0" y="46320"/>
                    <a:pt x="6642" y="30286"/>
                    <a:pt x="18464" y="18464"/>
                  </a:cubicBezTo>
                  <a:cubicBezTo>
                    <a:pt x="30286" y="6642"/>
                    <a:pt x="46320" y="0"/>
                    <a:pt x="63039" y="0"/>
                  </a:cubicBezTo>
                  <a:close/>
                </a:path>
              </a:pathLst>
            </a:custGeom>
            <a:solidFill>
              <a:srgbClr val="FFFFFF"/>
            </a:solidFill>
            <a:ln w="9525" cap="rnd">
              <a:solidFill>
                <a:srgbClr val="000000"/>
              </a:solidFill>
              <a:prstDash val="solid"/>
              <a:round/>
            </a:ln>
          </p:spPr>
          <p:txBody>
            <a:bodyPr/>
            <a:lstStyle/>
            <a:p>
              <a:endParaRPr lang="en-GB"/>
            </a:p>
          </p:txBody>
        </p:sp>
        <p:sp>
          <p:nvSpPr>
            <p:cNvPr id="6" name="TextBox 6"/>
            <p:cNvSpPr txBox="1"/>
            <p:nvPr/>
          </p:nvSpPr>
          <p:spPr>
            <a:xfrm>
              <a:off x="0" y="-38100"/>
              <a:ext cx="1210999" cy="602481"/>
            </a:xfrm>
            <a:prstGeom prst="rect">
              <a:avLst/>
            </a:prstGeom>
          </p:spPr>
          <p:txBody>
            <a:bodyPr lIns="50800" tIns="50800" rIns="50800" bIns="50800" rtlCol="0" anchor="ctr"/>
            <a:lstStyle/>
            <a:p>
              <a:pPr algn="ctr">
                <a:lnSpc>
                  <a:spcPts val="2339"/>
                </a:lnSpc>
              </a:pPr>
              <a:endParaRPr/>
            </a:p>
          </p:txBody>
        </p:sp>
      </p:grpSp>
      <p:grpSp>
        <p:nvGrpSpPr>
          <p:cNvPr id="7" name="Group 7"/>
          <p:cNvGrpSpPr/>
          <p:nvPr/>
        </p:nvGrpSpPr>
        <p:grpSpPr>
          <a:xfrm>
            <a:off x="1402260" y="1987565"/>
            <a:ext cx="7237351" cy="3515620"/>
            <a:chOff x="0" y="0"/>
            <a:chExt cx="1210999" cy="588256"/>
          </a:xfrm>
        </p:grpSpPr>
        <p:sp>
          <p:nvSpPr>
            <p:cNvPr id="8" name="Freeform 8"/>
            <p:cNvSpPr/>
            <p:nvPr/>
          </p:nvSpPr>
          <p:spPr>
            <a:xfrm>
              <a:off x="0" y="0"/>
              <a:ext cx="1210999" cy="588256"/>
            </a:xfrm>
            <a:custGeom>
              <a:avLst/>
              <a:gdLst/>
              <a:ahLst/>
              <a:cxnLst/>
              <a:rect l="l" t="t" r="r" b="b"/>
              <a:pathLst>
                <a:path w="1210999" h="588256">
                  <a:moveTo>
                    <a:pt x="67392" y="0"/>
                  </a:moveTo>
                  <a:lnTo>
                    <a:pt x="1143607" y="0"/>
                  </a:lnTo>
                  <a:cubicBezTo>
                    <a:pt x="1180827" y="0"/>
                    <a:pt x="1210999" y="30173"/>
                    <a:pt x="1210999" y="67392"/>
                  </a:cubicBezTo>
                  <a:lnTo>
                    <a:pt x="1210999" y="520864"/>
                  </a:lnTo>
                  <a:cubicBezTo>
                    <a:pt x="1210999" y="538737"/>
                    <a:pt x="1203899" y="555879"/>
                    <a:pt x="1191261" y="568517"/>
                  </a:cubicBezTo>
                  <a:cubicBezTo>
                    <a:pt x="1178622" y="581156"/>
                    <a:pt x="1161481" y="588256"/>
                    <a:pt x="1143607" y="588256"/>
                  </a:cubicBezTo>
                  <a:lnTo>
                    <a:pt x="67392" y="588256"/>
                  </a:lnTo>
                  <a:cubicBezTo>
                    <a:pt x="49519" y="588256"/>
                    <a:pt x="32377" y="581156"/>
                    <a:pt x="19739" y="568517"/>
                  </a:cubicBezTo>
                  <a:cubicBezTo>
                    <a:pt x="7100" y="555879"/>
                    <a:pt x="0" y="538737"/>
                    <a:pt x="0" y="520864"/>
                  </a:cubicBezTo>
                  <a:lnTo>
                    <a:pt x="0" y="67392"/>
                  </a:lnTo>
                  <a:cubicBezTo>
                    <a:pt x="0" y="49519"/>
                    <a:pt x="7100" y="32377"/>
                    <a:pt x="19739" y="19739"/>
                  </a:cubicBezTo>
                  <a:cubicBezTo>
                    <a:pt x="32377" y="7100"/>
                    <a:pt x="49519" y="0"/>
                    <a:pt x="67392" y="0"/>
                  </a:cubicBezTo>
                  <a:close/>
                </a:path>
              </a:pathLst>
            </a:custGeom>
            <a:solidFill>
              <a:srgbClr val="FFFFFF"/>
            </a:solidFill>
            <a:ln w="9525" cap="rnd">
              <a:solidFill>
                <a:srgbClr val="000000"/>
              </a:solidFill>
              <a:prstDash val="solid"/>
              <a:round/>
            </a:ln>
          </p:spPr>
          <p:txBody>
            <a:bodyPr/>
            <a:lstStyle/>
            <a:p>
              <a:endParaRPr lang="en-GB"/>
            </a:p>
          </p:txBody>
        </p:sp>
        <p:sp>
          <p:nvSpPr>
            <p:cNvPr id="9" name="TextBox 9"/>
            <p:cNvSpPr txBox="1"/>
            <p:nvPr/>
          </p:nvSpPr>
          <p:spPr>
            <a:xfrm>
              <a:off x="0" y="-38100"/>
              <a:ext cx="1210999" cy="626356"/>
            </a:xfrm>
            <a:prstGeom prst="rect">
              <a:avLst/>
            </a:prstGeom>
          </p:spPr>
          <p:txBody>
            <a:bodyPr lIns="50800" tIns="50800" rIns="50800" bIns="50800" rtlCol="0" anchor="ctr"/>
            <a:lstStyle/>
            <a:p>
              <a:pPr algn="ctr">
                <a:lnSpc>
                  <a:spcPts val="2339"/>
                </a:lnSpc>
              </a:pPr>
              <a:endParaRPr/>
            </a:p>
          </p:txBody>
        </p:sp>
      </p:grpSp>
      <p:sp>
        <p:nvSpPr>
          <p:cNvPr id="10" name="Freeform 10"/>
          <p:cNvSpPr/>
          <p:nvPr/>
        </p:nvSpPr>
        <p:spPr>
          <a:xfrm rot="5400000" flipV="1">
            <a:off x="-109566" y="3068846"/>
            <a:ext cx="2763497" cy="1495743"/>
          </a:xfrm>
          <a:custGeom>
            <a:avLst/>
            <a:gdLst/>
            <a:ahLst/>
            <a:cxnLst/>
            <a:rect l="l" t="t" r="r" b="b"/>
            <a:pathLst>
              <a:path w="2763497" h="1495743">
                <a:moveTo>
                  <a:pt x="0" y="1495742"/>
                </a:moveTo>
                <a:lnTo>
                  <a:pt x="2763497" y="1495742"/>
                </a:lnTo>
                <a:lnTo>
                  <a:pt x="2763497" y="0"/>
                </a:lnTo>
                <a:lnTo>
                  <a:pt x="0" y="0"/>
                </a:lnTo>
                <a:lnTo>
                  <a:pt x="0" y="149574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1" name="Group 11"/>
          <p:cNvGrpSpPr/>
          <p:nvPr/>
        </p:nvGrpSpPr>
        <p:grpSpPr>
          <a:xfrm>
            <a:off x="5425924" y="5875741"/>
            <a:ext cx="9234943" cy="3943702"/>
            <a:chOff x="0" y="0"/>
            <a:chExt cx="1411252" cy="602663"/>
          </a:xfrm>
        </p:grpSpPr>
        <p:sp>
          <p:nvSpPr>
            <p:cNvPr id="12" name="Freeform 12"/>
            <p:cNvSpPr/>
            <p:nvPr/>
          </p:nvSpPr>
          <p:spPr>
            <a:xfrm>
              <a:off x="0" y="0"/>
              <a:ext cx="1411252" cy="602663"/>
            </a:xfrm>
            <a:custGeom>
              <a:avLst/>
              <a:gdLst/>
              <a:ahLst/>
              <a:cxnLst/>
              <a:rect l="l" t="t" r="r" b="b"/>
              <a:pathLst>
                <a:path w="1411252" h="602663">
                  <a:moveTo>
                    <a:pt x="52815" y="0"/>
                  </a:moveTo>
                  <a:lnTo>
                    <a:pt x="1358437" y="0"/>
                  </a:lnTo>
                  <a:cubicBezTo>
                    <a:pt x="1372444" y="0"/>
                    <a:pt x="1385878" y="5564"/>
                    <a:pt x="1395783" y="15469"/>
                  </a:cubicBezTo>
                  <a:cubicBezTo>
                    <a:pt x="1405687" y="25374"/>
                    <a:pt x="1411252" y="38807"/>
                    <a:pt x="1411252" y="52815"/>
                  </a:cubicBezTo>
                  <a:lnTo>
                    <a:pt x="1411252" y="549848"/>
                  </a:lnTo>
                  <a:cubicBezTo>
                    <a:pt x="1411252" y="563855"/>
                    <a:pt x="1405687" y="577289"/>
                    <a:pt x="1395783" y="587194"/>
                  </a:cubicBezTo>
                  <a:cubicBezTo>
                    <a:pt x="1385878" y="597098"/>
                    <a:pt x="1372444" y="602663"/>
                    <a:pt x="1358437" y="602663"/>
                  </a:cubicBezTo>
                  <a:lnTo>
                    <a:pt x="52815" y="602663"/>
                  </a:lnTo>
                  <a:cubicBezTo>
                    <a:pt x="38807" y="602663"/>
                    <a:pt x="25374" y="597098"/>
                    <a:pt x="15469" y="587194"/>
                  </a:cubicBezTo>
                  <a:cubicBezTo>
                    <a:pt x="5564" y="577289"/>
                    <a:pt x="0" y="563855"/>
                    <a:pt x="0" y="549848"/>
                  </a:cubicBezTo>
                  <a:lnTo>
                    <a:pt x="0" y="52815"/>
                  </a:lnTo>
                  <a:cubicBezTo>
                    <a:pt x="0" y="38807"/>
                    <a:pt x="5564" y="25374"/>
                    <a:pt x="15469" y="15469"/>
                  </a:cubicBezTo>
                  <a:cubicBezTo>
                    <a:pt x="25374" y="5564"/>
                    <a:pt x="38807" y="0"/>
                    <a:pt x="52815" y="0"/>
                  </a:cubicBezTo>
                  <a:close/>
                </a:path>
              </a:pathLst>
            </a:custGeom>
            <a:solidFill>
              <a:srgbClr val="FFFFFF"/>
            </a:solidFill>
            <a:ln w="9525" cap="rnd">
              <a:solidFill>
                <a:srgbClr val="000000"/>
              </a:solidFill>
              <a:prstDash val="solid"/>
              <a:round/>
            </a:ln>
          </p:spPr>
          <p:txBody>
            <a:bodyPr/>
            <a:lstStyle/>
            <a:p>
              <a:endParaRPr lang="en-GB"/>
            </a:p>
          </p:txBody>
        </p:sp>
        <p:sp>
          <p:nvSpPr>
            <p:cNvPr id="13" name="TextBox 13"/>
            <p:cNvSpPr txBox="1"/>
            <p:nvPr/>
          </p:nvSpPr>
          <p:spPr>
            <a:xfrm>
              <a:off x="0" y="-38100"/>
              <a:ext cx="1411252" cy="640763"/>
            </a:xfrm>
            <a:prstGeom prst="rect">
              <a:avLst/>
            </a:prstGeom>
          </p:spPr>
          <p:txBody>
            <a:bodyPr lIns="50800" tIns="50800" rIns="50800" bIns="50800" rtlCol="0" anchor="ctr"/>
            <a:lstStyle/>
            <a:p>
              <a:pPr algn="ctr">
                <a:lnSpc>
                  <a:spcPts val="2339"/>
                </a:lnSpc>
              </a:pPr>
              <a:endParaRPr/>
            </a:p>
          </p:txBody>
        </p:sp>
      </p:grpSp>
      <p:sp>
        <p:nvSpPr>
          <p:cNvPr id="14" name="TextBox 14"/>
          <p:cNvSpPr txBox="1"/>
          <p:nvPr/>
        </p:nvSpPr>
        <p:spPr>
          <a:xfrm>
            <a:off x="10710556" y="2239057"/>
            <a:ext cx="5365407" cy="1617094"/>
          </a:xfrm>
          <a:prstGeom prst="rect">
            <a:avLst/>
          </a:prstGeom>
        </p:spPr>
        <p:txBody>
          <a:bodyPr lIns="0" tIns="0" rIns="0" bIns="0" rtlCol="0" anchor="t">
            <a:spAutoFit/>
          </a:bodyPr>
          <a:lstStyle/>
          <a:p>
            <a:pPr algn="l">
              <a:lnSpc>
                <a:spcPts val="4227"/>
              </a:lnSpc>
            </a:pPr>
            <a:r>
              <a:rPr lang="en-US" sz="3523" b="1">
                <a:solidFill>
                  <a:srgbClr val="000000"/>
                </a:solidFill>
                <a:latin typeface="Arial Bold"/>
                <a:ea typeface="Arial Bold"/>
                <a:cs typeface="Arial Bold"/>
                <a:sym typeface="Arial Bold"/>
              </a:rPr>
              <a:t>Improve Whistle-blowing and Escalation Systems</a:t>
            </a:r>
          </a:p>
          <a:p>
            <a:pPr algn="l">
              <a:lnSpc>
                <a:spcPts val="4227"/>
              </a:lnSpc>
            </a:pPr>
            <a:endParaRPr lang="en-US" sz="3523" b="1">
              <a:solidFill>
                <a:srgbClr val="000000"/>
              </a:solidFill>
              <a:latin typeface="Arial Bold"/>
              <a:ea typeface="Arial Bold"/>
              <a:cs typeface="Arial Bold"/>
              <a:sym typeface="Arial Bold"/>
            </a:endParaRPr>
          </a:p>
        </p:txBody>
      </p:sp>
      <p:sp>
        <p:nvSpPr>
          <p:cNvPr id="15" name="TextBox 15"/>
          <p:cNvSpPr txBox="1"/>
          <p:nvPr/>
        </p:nvSpPr>
        <p:spPr>
          <a:xfrm>
            <a:off x="10142882" y="3464328"/>
            <a:ext cx="7040935" cy="2226384"/>
          </a:xfrm>
          <a:prstGeom prst="rect">
            <a:avLst/>
          </a:prstGeom>
        </p:spPr>
        <p:txBody>
          <a:bodyPr lIns="0" tIns="0" rIns="0" bIns="0" rtlCol="0" anchor="t">
            <a:spAutoFit/>
          </a:bodyPr>
          <a:lstStyle/>
          <a:p>
            <a:pPr marL="594703" lvl="1" indent="-297352" algn="l">
              <a:lnSpc>
                <a:spcPts val="3580"/>
              </a:lnSpc>
              <a:buFont typeface="Arial"/>
              <a:buChar char="•"/>
            </a:pPr>
            <a:r>
              <a:rPr lang="en-US" sz="2754">
                <a:solidFill>
                  <a:srgbClr val="000000"/>
                </a:solidFill>
                <a:latin typeface="Arial"/>
                <a:ea typeface="Arial"/>
                <a:cs typeface="Arial"/>
                <a:sym typeface="Arial"/>
              </a:rPr>
              <a:t>Encourage staff to raise safety concerns without fear of retaliation.</a:t>
            </a:r>
          </a:p>
          <a:p>
            <a:pPr marL="594703" lvl="1" indent="-297352" algn="l">
              <a:lnSpc>
                <a:spcPts val="3580"/>
              </a:lnSpc>
              <a:buFont typeface="Arial"/>
              <a:buChar char="•"/>
            </a:pPr>
            <a:r>
              <a:rPr lang="en-US" sz="2754">
                <a:solidFill>
                  <a:srgbClr val="000000"/>
                </a:solidFill>
                <a:latin typeface="Arial"/>
                <a:ea typeface="Arial"/>
                <a:cs typeface="Arial"/>
                <a:sym typeface="Arial"/>
              </a:rPr>
              <a:t>Strengthen the NHS Freedom to Speak Up policy, (NHS England, 2016).</a:t>
            </a:r>
          </a:p>
          <a:p>
            <a:pPr algn="l">
              <a:lnSpc>
                <a:spcPts val="3580"/>
              </a:lnSpc>
            </a:pPr>
            <a:endParaRPr lang="en-US" sz="2754">
              <a:solidFill>
                <a:srgbClr val="000000"/>
              </a:solidFill>
              <a:latin typeface="Arial"/>
              <a:ea typeface="Arial"/>
              <a:cs typeface="Arial"/>
              <a:sym typeface="Arial"/>
            </a:endParaRPr>
          </a:p>
        </p:txBody>
      </p:sp>
      <p:sp>
        <p:nvSpPr>
          <p:cNvPr id="16" name="TextBox 16"/>
          <p:cNvSpPr txBox="1"/>
          <p:nvPr/>
        </p:nvSpPr>
        <p:spPr>
          <a:xfrm>
            <a:off x="6606731" y="6037367"/>
            <a:ext cx="5699346" cy="1514475"/>
          </a:xfrm>
          <a:prstGeom prst="rect">
            <a:avLst/>
          </a:prstGeom>
        </p:spPr>
        <p:txBody>
          <a:bodyPr lIns="0" tIns="0" rIns="0" bIns="0" rtlCol="0" anchor="t">
            <a:spAutoFit/>
          </a:bodyPr>
          <a:lstStyle/>
          <a:p>
            <a:pPr algn="l">
              <a:lnSpc>
                <a:spcPts val="3960"/>
              </a:lnSpc>
            </a:pPr>
            <a:r>
              <a:rPr lang="en-US" sz="3300" b="1">
                <a:solidFill>
                  <a:srgbClr val="000000"/>
                </a:solidFill>
                <a:latin typeface="Arial Bold"/>
                <a:ea typeface="Arial Bold"/>
                <a:cs typeface="Arial Bold"/>
                <a:sym typeface="Arial Bold"/>
              </a:rPr>
              <a:t>Strengthen Leadership Accountability</a:t>
            </a:r>
          </a:p>
          <a:p>
            <a:pPr algn="l">
              <a:lnSpc>
                <a:spcPts val="3960"/>
              </a:lnSpc>
            </a:pPr>
            <a:endParaRPr lang="en-US" sz="3300" b="1">
              <a:solidFill>
                <a:srgbClr val="000000"/>
              </a:solidFill>
              <a:latin typeface="Arial Bold"/>
              <a:ea typeface="Arial Bold"/>
              <a:cs typeface="Arial Bold"/>
              <a:sym typeface="Arial Bold"/>
            </a:endParaRPr>
          </a:p>
        </p:txBody>
      </p:sp>
      <p:sp>
        <p:nvSpPr>
          <p:cNvPr id="17" name="TextBox 17"/>
          <p:cNvSpPr txBox="1"/>
          <p:nvPr/>
        </p:nvSpPr>
        <p:spPr>
          <a:xfrm>
            <a:off x="5947645" y="7105595"/>
            <a:ext cx="8884672" cy="3037495"/>
          </a:xfrm>
          <a:prstGeom prst="rect">
            <a:avLst/>
          </a:prstGeom>
        </p:spPr>
        <p:txBody>
          <a:bodyPr lIns="0" tIns="0" rIns="0" bIns="0" rtlCol="0" anchor="t">
            <a:spAutoFit/>
          </a:bodyPr>
          <a:lstStyle/>
          <a:p>
            <a:pPr marL="678268" lvl="1" indent="-339134" algn="l">
              <a:lnSpc>
                <a:spcPts val="4084"/>
              </a:lnSpc>
              <a:buFont typeface="Arial"/>
              <a:buChar char="•"/>
            </a:pPr>
            <a:r>
              <a:rPr lang="en-US" sz="3141">
                <a:solidFill>
                  <a:srgbClr val="000000"/>
                </a:solidFill>
                <a:latin typeface="Arial"/>
                <a:ea typeface="Arial"/>
                <a:cs typeface="Arial"/>
                <a:sym typeface="Arial"/>
              </a:rPr>
              <a:t>Ensure hospital leaders prioritise patient safety over organisational reputation.</a:t>
            </a:r>
          </a:p>
          <a:p>
            <a:pPr marL="678268" lvl="1" indent="-339134" algn="l">
              <a:lnSpc>
                <a:spcPts val="4084"/>
              </a:lnSpc>
              <a:buFont typeface="Arial"/>
              <a:buChar char="•"/>
            </a:pPr>
            <a:r>
              <a:rPr lang="en-US" sz="3141">
                <a:solidFill>
                  <a:srgbClr val="000000"/>
                </a:solidFill>
                <a:latin typeface="Arial"/>
                <a:ea typeface="Arial"/>
                <a:cs typeface="Arial"/>
                <a:sym typeface="Arial"/>
              </a:rPr>
              <a:t>Improve board-level oversight of clinical governance systems, (Royal College of Nursing, 2020).</a:t>
            </a:r>
          </a:p>
          <a:p>
            <a:pPr algn="l">
              <a:lnSpc>
                <a:spcPts val="4084"/>
              </a:lnSpc>
            </a:pPr>
            <a:endParaRPr lang="en-US" sz="3141">
              <a:solidFill>
                <a:srgbClr val="000000"/>
              </a:solidFill>
              <a:latin typeface="Arial"/>
              <a:ea typeface="Arial"/>
              <a:cs typeface="Arial"/>
              <a:sym typeface="Arial"/>
            </a:endParaRPr>
          </a:p>
        </p:txBody>
      </p:sp>
      <p:sp>
        <p:nvSpPr>
          <p:cNvPr id="18" name="Freeform 18"/>
          <p:cNvSpPr/>
          <p:nvPr/>
        </p:nvSpPr>
        <p:spPr>
          <a:xfrm rot="5400000" flipV="1">
            <a:off x="8153785" y="3067252"/>
            <a:ext cx="2954349" cy="1599042"/>
          </a:xfrm>
          <a:custGeom>
            <a:avLst/>
            <a:gdLst/>
            <a:ahLst/>
            <a:cxnLst/>
            <a:rect l="l" t="t" r="r" b="b"/>
            <a:pathLst>
              <a:path w="2954349" h="1599042">
                <a:moveTo>
                  <a:pt x="0" y="1599042"/>
                </a:moveTo>
                <a:lnTo>
                  <a:pt x="2954350" y="1599042"/>
                </a:lnTo>
                <a:lnTo>
                  <a:pt x="2954350" y="0"/>
                </a:lnTo>
                <a:lnTo>
                  <a:pt x="0" y="0"/>
                </a:lnTo>
                <a:lnTo>
                  <a:pt x="0" y="1599042"/>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9" name="Freeform 19"/>
          <p:cNvSpPr/>
          <p:nvPr/>
        </p:nvSpPr>
        <p:spPr>
          <a:xfrm rot="5400000" flipV="1">
            <a:off x="3900459" y="7036151"/>
            <a:ext cx="2763497" cy="1495743"/>
          </a:xfrm>
          <a:custGeom>
            <a:avLst/>
            <a:gdLst/>
            <a:ahLst/>
            <a:cxnLst/>
            <a:rect l="l" t="t" r="r" b="b"/>
            <a:pathLst>
              <a:path w="2763497" h="1495743">
                <a:moveTo>
                  <a:pt x="0" y="1495743"/>
                </a:moveTo>
                <a:lnTo>
                  <a:pt x="2763497" y="1495743"/>
                </a:lnTo>
                <a:lnTo>
                  <a:pt x="2763497" y="0"/>
                </a:lnTo>
                <a:lnTo>
                  <a:pt x="0" y="0"/>
                </a:lnTo>
                <a:lnTo>
                  <a:pt x="0" y="1495743"/>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pic>
        <p:nvPicPr>
          <p:cNvPr id="20" name="Picture 20"/>
          <p:cNvPicPr>
            <a:picLocks noChangeAspect="1"/>
          </p:cNvPicPr>
          <p:nvPr/>
        </p:nvPicPr>
        <p:blipFill>
          <a:blip r:embed="rId6"/>
          <a:stretch>
            <a:fillRect/>
          </a:stretch>
        </p:blipFill>
        <p:spPr>
          <a:xfrm>
            <a:off x="551828" y="-123592"/>
            <a:ext cx="12235787" cy="2616456"/>
          </a:xfrm>
          <a:prstGeom prst="rect">
            <a:avLst/>
          </a:prstGeom>
        </p:spPr>
      </p:pic>
      <p:sp>
        <p:nvSpPr>
          <p:cNvPr id="21" name="Freeform 21"/>
          <p:cNvSpPr/>
          <p:nvPr/>
        </p:nvSpPr>
        <p:spPr>
          <a:xfrm>
            <a:off x="740422" y="2463543"/>
            <a:ext cx="1624011" cy="2141981"/>
          </a:xfrm>
          <a:custGeom>
            <a:avLst/>
            <a:gdLst/>
            <a:ahLst/>
            <a:cxnLst/>
            <a:rect l="l" t="t" r="r" b="b"/>
            <a:pathLst>
              <a:path w="1624011" h="2141981">
                <a:moveTo>
                  <a:pt x="0" y="0"/>
                </a:moveTo>
                <a:lnTo>
                  <a:pt x="1624011" y="0"/>
                </a:lnTo>
                <a:lnTo>
                  <a:pt x="1624011" y="2141981"/>
                </a:lnTo>
                <a:lnTo>
                  <a:pt x="0" y="2141981"/>
                </a:lnTo>
                <a:lnTo>
                  <a:pt x="0" y="0"/>
                </a:lnTo>
                <a:close/>
              </a:path>
            </a:pathLst>
          </a:custGeom>
          <a:blipFill>
            <a:blip r:embed="rId7"/>
            <a:stretch>
              <a:fillRect/>
            </a:stretch>
          </a:blipFill>
        </p:spPr>
        <p:txBody>
          <a:bodyPr/>
          <a:lstStyle/>
          <a:p>
            <a:endParaRPr lang="en-GB"/>
          </a:p>
        </p:txBody>
      </p:sp>
      <p:sp>
        <p:nvSpPr>
          <p:cNvPr id="22" name="Freeform 22"/>
          <p:cNvSpPr/>
          <p:nvPr/>
        </p:nvSpPr>
        <p:spPr>
          <a:xfrm>
            <a:off x="8639611" y="2680835"/>
            <a:ext cx="2051018" cy="1920498"/>
          </a:xfrm>
          <a:custGeom>
            <a:avLst/>
            <a:gdLst/>
            <a:ahLst/>
            <a:cxnLst/>
            <a:rect l="l" t="t" r="r" b="b"/>
            <a:pathLst>
              <a:path w="2051018" h="1920498">
                <a:moveTo>
                  <a:pt x="0" y="0"/>
                </a:moveTo>
                <a:lnTo>
                  <a:pt x="2051018" y="0"/>
                </a:lnTo>
                <a:lnTo>
                  <a:pt x="2051018" y="1920498"/>
                </a:lnTo>
                <a:lnTo>
                  <a:pt x="0" y="1920498"/>
                </a:lnTo>
                <a:lnTo>
                  <a:pt x="0" y="0"/>
                </a:lnTo>
                <a:close/>
              </a:path>
            </a:pathLst>
          </a:custGeom>
          <a:blipFill>
            <a:blip r:embed="rId8"/>
            <a:stretch>
              <a:fillRect/>
            </a:stretch>
          </a:blipFill>
        </p:spPr>
        <p:txBody>
          <a:bodyPr/>
          <a:lstStyle/>
          <a:p>
            <a:endParaRPr lang="en-GB"/>
          </a:p>
        </p:txBody>
      </p:sp>
      <p:sp>
        <p:nvSpPr>
          <p:cNvPr id="23" name="Freeform 23"/>
          <p:cNvSpPr/>
          <p:nvPr/>
        </p:nvSpPr>
        <p:spPr>
          <a:xfrm>
            <a:off x="4092307" y="6818417"/>
            <a:ext cx="2202956" cy="1618171"/>
          </a:xfrm>
          <a:custGeom>
            <a:avLst/>
            <a:gdLst/>
            <a:ahLst/>
            <a:cxnLst/>
            <a:rect l="l" t="t" r="r" b="b"/>
            <a:pathLst>
              <a:path w="2202956" h="1618171">
                <a:moveTo>
                  <a:pt x="0" y="0"/>
                </a:moveTo>
                <a:lnTo>
                  <a:pt x="2202956" y="0"/>
                </a:lnTo>
                <a:lnTo>
                  <a:pt x="2202956" y="1618171"/>
                </a:lnTo>
                <a:lnTo>
                  <a:pt x="0" y="1618171"/>
                </a:lnTo>
                <a:lnTo>
                  <a:pt x="0" y="0"/>
                </a:lnTo>
                <a:close/>
              </a:path>
            </a:pathLst>
          </a:custGeom>
          <a:blipFill>
            <a:blip r:embed="rId9"/>
            <a:stretch>
              <a:fillRect/>
            </a:stretch>
          </a:blipFill>
        </p:spPr>
        <p:txBody>
          <a:bodyPr/>
          <a:lstStyle/>
          <a:p>
            <a:endParaRPr lang="en-GB"/>
          </a:p>
        </p:txBody>
      </p:sp>
      <p:sp>
        <p:nvSpPr>
          <p:cNvPr id="24" name="TextBox 24"/>
          <p:cNvSpPr txBox="1"/>
          <p:nvPr/>
        </p:nvSpPr>
        <p:spPr>
          <a:xfrm>
            <a:off x="2373958" y="2221375"/>
            <a:ext cx="5419363" cy="1514475"/>
          </a:xfrm>
          <a:prstGeom prst="rect">
            <a:avLst/>
          </a:prstGeom>
        </p:spPr>
        <p:txBody>
          <a:bodyPr lIns="0" tIns="0" rIns="0" bIns="0" rtlCol="0" anchor="t">
            <a:spAutoFit/>
          </a:bodyPr>
          <a:lstStyle/>
          <a:p>
            <a:pPr algn="l">
              <a:lnSpc>
                <a:spcPts val="3954"/>
              </a:lnSpc>
            </a:pPr>
            <a:r>
              <a:rPr lang="en-US" sz="3295" b="1">
                <a:solidFill>
                  <a:srgbClr val="000000"/>
                </a:solidFill>
                <a:latin typeface="Arial Bold"/>
                <a:ea typeface="Arial Bold"/>
                <a:cs typeface="Arial Bold"/>
                <a:sym typeface="Arial Bold"/>
              </a:rPr>
              <a:t>Strengthen Incident Reporting Systems</a:t>
            </a:r>
          </a:p>
          <a:p>
            <a:pPr algn="l">
              <a:lnSpc>
                <a:spcPts val="3954"/>
              </a:lnSpc>
            </a:pPr>
            <a:endParaRPr lang="en-US" sz="3295" b="1">
              <a:solidFill>
                <a:srgbClr val="000000"/>
              </a:solidFill>
              <a:latin typeface="Arial Bold"/>
              <a:ea typeface="Arial Bold"/>
              <a:cs typeface="Arial Bold"/>
              <a:sym typeface="Arial Bold"/>
            </a:endParaRPr>
          </a:p>
        </p:txBody>
      </p:sp>
      <p:sp>
        <p:nvSpPr>
          <p:cNvPr id="25" name="TextBox 25"/>
          <p:cNvSpPr txBox="1"/>
          <p:nvPr/>
        </p:nvSpPr>
        <p:spPr>
          <a:xfrm>
            <a:off x="1777007" y="3337687"/>
            <a:ext cx="5915886" cy="2443933"/>
          </a:xfrm>
          <a:prstGeom prst="rect">
            <a:avLst/>
          </a:prstGeom>
        </p:spPr>
        <p:txBody>
          <a:bodyPr lIns="0" tIns="0" rIns="0" bIns="0" rtlCol="0" anchor="t">
            <a:spAutoFit/>
          </a:bodyPr>
          <a:lstStyle/>
          <a:p>
            <a:pPr marL="645088" lvl="1" indent="-322544" algn="l">
              <a:lnSpc>
                <a:spcPts val="3884"/>
              </a:lnSpc>
              <a:buFont typeface="Arial"/>
              <a:buChar char="•"/>
            </a:pPr>
            <a:r>
              <a:rPr lang="en-US" sz="2987">
                <a:solidFill>
                  <a:srgbClr val="000000"/>
                </a:solidFill>
                <a:latin typeface="Arial"/>
                <a:ea typeface="Arial"/>
                <a:cs typeface="Arial"/>
                <a:sym typeface="Arial"/>
              </a:rPr>
              <a:t>Implement real-time monitoring of mortality data.</a:t>
            </a:r>
          </a:p>
          <a:p>
            <a:pPr marL="645088" lvl="1" indent="-322544" algn="l">
              <a:lnSpc>
                <a:spcPts val="3884"/>
              </a:lnSpc>
              <a:buFont typeface="Arial"/>
              <a:buChar char="•"/>
            </a:pPr>
            <a:r>
              <a:rPr lang="en-US" sz="2987">
                <a:solidFill>
                  <a:srgbClr val="000000"/>
                </a:solidFill>
                <a:latin typeface="Arial"/>
                <a:ea typeface="Arial"/>
                <a:cs typeface="Arial"/>
                <a:sym typeface="Arial"/>
              </a:rPr>
              <a:t>Ensure rapid investigation of unexpected patient deaths.</a:t>
            </a:r>
          </a:p>
          <a:p>
            <a:pPr algn="l">
              <a:lnSpc>
                <a:spcPts val="3884"/>
              </a:lnSpc>
            </a:pPr>
            <a:endParaRPr lang="en-US" sz="2987">
              <a:solidFill>
                <a:srgbClr val="000000"/>
              </a:solidFill>
              <a:latin typeface="Arial"/>
              <a:ea typeface="Arial"/>
              <a:cs typeface="Arial"/>
              <a:sym typeface="Arial"/>
            </a:endParaRPr>
          </a:p>
        </p:txBody>
      </p:sp>
      <p:sp>
        <p:nvSpPr>
          <p:cNvPr id="26" name="TextBox 26"/>
          <p:cNvSpPr txBox="1"/>
          <p:nvPr/>
        </p:nvSpPr>
        <p:spPr>
          <a:xfrm>
            <a:off x="710914" y="9398613"/>
            <a:ext cx="3784600"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image sources: (iStockphoto,2026)</a:t>
            </a:r>
          </a:p>
        </p:txBody>
      </p:sp>
      <p:sp>
        <p:nvSpPr>
          <p:cNvPr id="27" name="TextBox 27"/>
          <p:cNvSpPr txBox="1"/>
          <p:nvPr/>
        </p:nvSpPr>
        <p:spPr>
          <a:xfrm>
            <a:off x="654686" y="9645136"/>
            <a:ext cx="3381393"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Sources:  (NHS England, 2015)</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713412" y="1683363"/>
            <a:ext cx="6956063" cy="7574937"/>
            <a:chOff x="0" y="0"/>
            <a:chExt cx="951960" cy="1036655"/>
          </a:xfrm>
        </p:grpSpPr>
        <p:sp>
          <p:nvSpPr>
            <p:cNvPr id="5" name="Freeform 5"/>
            <p:cNvSpPr/>
            <p:nvPr/>
          </p:nvSpPr>
          <p:spPr>
            <a:xfrm>
              <a:off x="0" y="0"/>
              <a:ext cx="951960" cy="1036655"/>
            </a:xfrm>
            <a:custGeom>
              <a:avLst/>
              <a:gdLst/>
              <a:ahLst/>
              <a:cxnLst/>
              <a:rect l="l" t="t" r="r" b="b"/>
              <a:pathLst>
                <a:path w="951960" h="1036655">
                  <a:moveTo>
                    <a:pt x="111297" y="0"/>
                  </a:moveTo>
                  <a:lnTo>
                    <a:pt x="840662" y="0"/>
                  </a:lnTo>
                  <a:cubicBezTo>
                    <a:pt x="902130" y="0"/>
                    <a:pt x="951960" y="49830"/>
                    <a:pt x="951960" y="111297"/>
                  </a:cubicBezTo>
                  <a:lnTo>
                    <a:pt x="951960" y="925357"/>
                  </a:lnTo>
                  <a:cubicBezTo>
                    <a:pt x="951960" y="986825"/>
                    <a:pt x="902130" y="1036655"/>
                    <a:pt x="840662" y="1036655"/>
                  </a:cubicBezTo>
                  <a:lnTo>
                    <a:pt x="111297" y="1036655"/>
                  </a:lnTo>
                  <a:cubicBezTo>
                    <a:pt x="49830" y="1036655"/>
                    <a:pt x="0" y="986825"/>
                    <a:pt x="0" y="925357"/>
                  </a:cubicBezTo>
                  <a:lnTo>
                    <a:pt x="0" y="111297"/>
                  </a:lnTo>
                  <a:cubicBezTo>
                    <a:pt x="0" y="49830"/>
                    <a:pt x="49830" y="0"/>
                    <a:pt x="111297" y="0"/>
                  </a:cubicBezTo>
                  <a:close/>
                </a:path>
              </a:pathLst>
            </a:custGeom>
            <a:solidFill>
              <a:srgbClr val="FFFFFF"/>
            </a:solidFill>
            <a:ln w="9525" cap="rnd">
              <a:solidFill>
                <a:srgbClr val="000000"/>
              </a:solidFill>
              <a:prstDash val="solid"/>
              <a:round/>
            </a:ln>
          </p:spPr>
          <p:txBody>
            <a:bodyPr/>
            <a:lstStyle/>
            <a:p>
              <a:endParaRPr lang="en-GB"/>
            </a:p>
          </p:txBody>
        </p:sp>
        <p:sp>
          <p:nvSpPr>
            <p:cNvPr id="6" name="TextBox 6"/>
            <p:cNvSpPr txBox="1"/>
            <p:nvPr/>
          </p:nvSpPr>
          <p:spPr>
            <a:xfrm>
              <a:off x="0" y="-38100"/>
              <a:ext cx="951960" cy="1074755"/>
            </a:xfrm>
            <a:prstGeom prst="rect">
              <a:avLst/>
            </a:prstGeom>
          </p:spPr>
          <p:txBody>
            <a:bodyPr lIns="50800" tIns="50800" rIns="50800" bIns="50800" rtlCol="0" anchor="ctr"/>
            <a:lstStyle/>
            <a:p>
              <a:pPr algn="ctr">
                <a:lnSpc>
                  <a:spcPts val="2339"/>
                </a:lnSpc>
              </a:pPr>
              <a:endParaRPr/>
            </a:p>
          </p:txBody>
        </p:sp>
      </p:grpSp>
      <p:sp>
        <p:nvSpPr>
          <p:cNvPr id="7" name="Freeform 7"/>
          <p:cNvSpPr/>
          <p:nvPr/>
        </p:nvSpPr>
        <p:spPr>
          <a:xfrm rot="5400000" flipV="1">
            <a:off x="-135053" y="2625604"/>
            <a:ext cx="3378844" cy="1828799"/>
          </a:xfrm>
          <a:custGeom>
            <a:avLst/>
            <a:gdLst/>
            <a:ahLst/>
            <a:cxnLst/>
            <a:rect l="l" t="t" r="r" b="b"/>
            <a:pathLst>
              <a:path w="3378844" h="1828799">
                <a:moveTo>
                  <a:pt x="0" y="1828800"/>
                </a:moveTo>
                <a:lnTo>
                  <a:pt x="3378844" y="1828800"/>
                </a:lnTo>
                <a:lnTo>
                  <a:pt x="3378844" y="0"/>
                </a:lnTo>
                <a:lnTo>
                  <a:pt x="0" y="0"/>
                </a:lnTo>
                <a:lnTo>
                  <a:pt x="0" y="182880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8" name="Group 8"/>
          <p:cNvGrpSpPr/>
          <p:nvPr/>
        </p:nvGrpSpPr>
        <p:grpSpPr>
          <a:xfrm>
            <a:off x="10027012" y="1683363"/>
            <a:ext cx="6956063" cy="7574937"/>
            <a:chOff x="0" y="0"/>
            <a:chExt cx="951960" cy="1036655"/>
          </a:xfrm>
        </p:grpSpPr>
        <p:sp>
          <p:nvSpPr>
            <p:cNvPr id="9" name="Freeform 9"/>
            <p:cNvSpPr/>
            <p:nvPr/>
          </p:nvSpPr>
          <p:spPr>
            <a:xfrm>
              <a:off x="0" y="0"/>
              <a:ext cx="951960" cy="1036655"/>
            </a:xfrm>
            <a:custGeom>
              <a:avLst/>
              <a:gdLst/>
              <a:ahLst/>
              <a:cxnLst/>
              <a:rect l="l" t="t" r="r" b="b"/>
              <a:pathLst>
                <a:path w="951960" h="1036655">
                  <a:moveTo>
                    <a:pt x="111297" y="0"/>
                  </a:moveTo>
                  <a:lnTo>
                    <a:pt x="840662" y="0"/>
                  </a:lnTo>
                  <a:cubicBezTo>
                    <a:pt x="902130" y="0"/>
                    <a:pt x="951960" y="49830"/>
                    <a:pt x="951960" y="111297"/>
                  </a:cubicBezTo>
                  <a:lnTo>
                    <a:pt x="951960" y="925357"/>
                  </a:lnTo>
                  <a:cubicBezTo>
                    <a:pt x="951960" y="986825"/>
                    <a:pt x="902130" y="1036655"/>
                    <a:pt x="840662" y="1036655"/>
                  </a:cubicBezTo>
                  <a:lnTo>
                    <a:pt x="111297" y="1036655"/>
                  </a:lnTo>
                  <a:cubicBezTo>
                    <a:pt x="49830" y="1036655"/>
                    <a:pt x="0" y="986825"/>
                    <a:pt x="0" y="925357"/>
                  </a:cubicBezTo>
                  <a:lnTo>
                    <a:pt x="0" y="111297"/>
                  </a:lnTo>
                  <a:cubicBezTo>
                    <a:pt x="0" y="49830"/>
                    <a:pt x="49830" y="0"/>
                    <a:pt x="111297" y="0"/>
                  </a:cubicBezTo>
                  <a:close/>
                </a:path>
              </a:pathLst>
            </a:custGeom>
            <a:solidFill>
              <a:srgbClr val="FFFFFF"/>
            </a:solidFill>
            <a:ln w="9525" cap="rnd">
              <a:solidFill>
                <a:srgbClr val="000000"/>
              </a:solidFill>
              <a:prstDash val="solid"/>
              <a:round/>
            </a:ln>
          </p:spPr>
          <p:txBody>
            <a:bodyPr/>
            <a:lstStyle/>
            <a:p>
              <a:endParaRPr lang="en-GB"/>
            </a:p>
          </p:txBody>
        </p:sp>
        <p:sp>
          <p:nvSpPr>
            <p:cNvPr id="10" name="TextBox 10"/>
            <p:cNvSpPr txBox="1"/>
            <p:nvPr/>
          </p:nvSpPr>
          <p:spPr>
            <a:xfrm>
              <a:off x="0" y="-38100"/>
              <a:ext cx="951960" cy="1074755"/>
            </a:xfrm>
            <a:prstGeom prst="rect">
              <a:avLst/>
            </a:prstGeom>
          </p:spPr>
          <p:txBody>
            <a:bodyPr lIns="50800" tIns="50800" rIns="50800" bIns="50800" rtlCol="0" anchor="ctr"/>
            <a:lstStyle/>
            <a:p>
              <a:pPr algn="ctr">
                <a:lnSpc>
                  <a:spcPts val="2339"/>
                </a:lnSpc>
              </a:pPr>
              <a:endParaRPr/>
            </a:p>
          </p:txBody>
        </p:sp>
      </p:grpSp>
      <p:sp>
        <p:nvSpPr>
          <p:cNvPr id="11" name="Freeform 11"/>
          <p:cNvSpPr/>
          <p:nvPr/>
        </p:nvSpPr>
        <p:spPr>
          <a:xfrm rot="5400000" flipV="1">
            <a:off x="8178547" y="2625604"/>
            <a:ext cx="3378844" cy="1828799"/>
          </a:xfrm>
          <a:custGeom>
            <a:avLst/>
            <a:gdLst/>
            <a:ahLst/>
            <a:cxnLst/>
            <a:rect l="l" t="t" r="r" b="b"/>
            <a:pathLst>
              <a:path w="3378844" h="1828799">
                <a:moveTo>
                  <a:pt x="0" y="1828800"/>
                </a:moveTo>
                <a:lnTo>
                  <a:pt x="3378844" y="1828800"/>
                </a:lnTo>
                <a:lnTo>
                  <a:pt x="3378844" y="0"/>
                </a:lnTo>
                <a:lnTo>
                  <a:pt x="0" y="0"/>
                </a:lnTo>
                <a:lnTo>
                  <a:pt x="0" y="182880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pic>
        <p:nvPicPr>
          <p:cNvPr id="12" name="Picture 12"/>
          <p:cNvPicPr>
            <a:picLocks noChangeAspect="1"/>
          </p:cNvPicPr>
          <p:nvPr/>
        </p:nvPicPr>
        <p:blipFill>
          <a:blip r:embed="rId8"/>
          <a:stretch>
            <a:fillRect/>
          </a:stretch>
        </p:blipFill>
        <p:spPr>
          <a:xfrm>
            <a:off x="1020739" y="-436415"/>
            <a:ext cx="12083974" cy="2662613"/>
          </a:xfrm>
          <a:prstGeom prst="rect">
            <a:avLst/>
          </a:prstGeom>
        </p:spPr>
      </p:pic>
      <p:sp>
        <p:nvSpPr>
          <p:cNvPr id="13" name="Freeform 13"/>
          <p:cNvSpPr/>
          <p:nvPr/>
        </p:nvSpPr>
        <p:spPr>
          <a:xfrm flipH="1">
            <a:off x="536949" y="2439944"/>
            <a:ext cx="2034842" cy="2034842"/>
          </a:xfrm>
          <a:custGeom>
            <a:avLst/>
            <a:gdLst/>
            <a:ahLst/>
            <a:cxnLst/>
            <a:rect l="l" t="t" r="r" b="b"/>
            <a:pathLst>
              <a:path w="2034842" h="2034842">
                <a:moveTo>
                  <a:pt x="2034841" y="0"/>
                </a:moveTo>
                <a:lnTo>
                  <a:pt x="0" y="0"/>
                </a:lnTo>
                <a:lnTo>
                  <a:pt x="0" y="2034841"/>
                </a:lnTo>
                <a:lnTo>
                  <a:pt x="2034841" y="2034841"/>
                </a:lnTo>
                <a:lnTo>
                  <a:pt x="2034841" y="0"/>
                </a:lnTo>
                <a:close/>
              </a:path>
            </a:pathLst>
          </a:custGeom>
          <a:blipFill>
            <a:blip r:embed="rId9"/>
            <a:stretch>
              <a:fillRect/>
            </a:stretch>
          </a:blipFill>
        </p:spPr>
        <p:txBody>
          <a:bodyPr/>
          <a:lstStyle/>
          <a:p>
            <a:endParaRPr lang="en-GB"/>
          </a:p>
        </p:txBody>
      </p:sp>
      <p:sp>
        <p:nvSpPr>
          <p:cNvPr id="14" name="Freeform 14"/>
          <p:cNvSpPr/>
          <p:nvPr/>
        </p:nvSpPr>
        <p:spPr>
          <a:xfrm>
            <a:off x="9068357" y="2523076"/>
            <a:ext cx="1917308" cy="1868577"/>
          </a:xfrm>
          <a:custGeom>
            <a:avLst/>
            <a:gdLst/>
            <a:ahLst/>
            <a:cxnLst/>
            <a:rect l="l" t="t" r="r" b="b"/>
            <a:pathLst>
              <a:path w="1917308" h="1868577">
                <a:moveTo>
                  <a:pt x="0" y="0"/>
                </a:moveTo>
                <a:lnTo>
                  <a:pt x="1917309" y="0"/>
                </a:lnTo>
                <a:lnTo>
                  <a:pt x="1917309" y="1868577"/>
                </a:lnTo>
                <a:lnTo>
                  <a:pt x="0" y="1868577"/>
                </a:lnTo>
                <a:lnTo>
                  <a:pt x="0" y="0"/>
                </a:lnTo>
                <a:close/>
              </a:path>
            </a:pathLst>
          </a:custGeom>
          <a:blipFill>
            <a:blip r:embed="rId10"/>
            <a:stretch>
              <a:fillRect/>
            </a:stretch>
          </a:blipFill>
        </p:spPr>
        <p:txBody>
          <a:bodyPr/>
          <a:lstStyle/>
          <a:p>
            <a:endParaRPr lang="en-GB"/>
          </a:p>
        </p:txBody>
      </p:sp>
      <p:sp>
        <p:nvSpPr>
          <p:cNvPr id="15" name="TextBox 15"/>
          <p:cNvSpPr txBox="1"/>
          <p:nvPr/>
        </p:nvSpPr>
        <p:spPr>
          <a:xfrm>
            <a:off x="1779216" y="1868444"/>
            <a:ext cx="7058084" cy="1114425"/>
          </a:xfrm>
          <a:prstGeom prst="rect">
            <a:avLst/>
          </a:prstGeom>
        </p:spPr>
        <p:txBody>
          <a:bodyPr lIns="0" tIns="0" rIns="0" bIns="0" rtlCol="0" anchor="t">
            <a:spAutoFit/>
          </a:bodyPr>
          <a:lstStyle/>
          <a:p>
            <a:pPr algn="ctr">
              <a:lnSpc>
                <a:spcPts val="4320"/>
              </a:lnSpc>
            </a:pPr>
            <a:r>
              <a:rPr lang="en-US" sz="3600" b="1">
                <a:solidFill>
                  <a:srgbClr val="000000"/>
                </a:solidFill>
                <a:latin typeface="Arial Bold"/>
                <a:ea typeface="Arial Bold"/>
                <a:cs typeface="Arial Bold"/>
                <a:sym typeface="Arial Bold"/>
              </a:rPr>
              <a:t> 1. Weak</a:t>
            </a:r>
          </a:p>
          <a:p>
            <a:pPr algn="ctr">
              <a:lnSpc>
                <a:spcPts val="4320"/>
              </a:lnSpc>
            </a:pPr>
            <a:r>
              <a:rPr lang="en-US" sz="3600" b="1">
                <a:solidFill>
                  <a:srgbClr val="000000"/>
                </a:solidFill>
                <a:latin typeface="Arial Bold"/>
                <a:ea typeface="Arial Bold"/>
                <a:cs typeface="Arial Bold"/>
                <a:sym typeface="Arial Bold"/>
              </a:rPr>
              <a:t> Whistleblowing Policies</a:t>
            </a:r>
          </a:p>
        </p:txBody>
      </p:sp>
      <p:sp>
        <p:nvSpPr>
          <p:cNvPr id="16" name="TextBox 16"/>
          <p:cNvSpPr txBox="1"/>
          <p:nvPr/>
        </p:nvSpPr>
        <p:spPr>
          <a:xfrm>
            <a:off x="2186687" y="3363869"/>
            <a:ext cx="5927535" cy="6185817"/>
          </a:xfrm>
          <a:prstGeom prst="rect">
            <a:avLst/>
          </a:prstGeom>
        </p:spPr>
        <p:txBody>
          <a:bodyPr lIns="0" tIns="0" rIns="0" bIns="0" rtlCol="0" anchor="t">
            <a:spAutoFit/>
          </a:bodyPr>
          <a:lstStyle/>
          <a:p>
            <a:pPr marL="740060" lvl="1" indent="-370030" algn="l">
              <a:lnSpc>
                <a:spcPts val="4456"/>
              </a:lnSpc>
              <a:buFont typeface="Arial"/>
              <a:buChar char="•"/>
            </a:pPr>
            <a:r>
              <a:rPr lang="en-US" sz="3427">
                <a:solidFill>
                  <a:srgbClr val="000000"/>
                </a:solidFill>
                <a:latin typeface="Arial"/>
                <a:ea typeface="Arial"/>
                <a:cs typeface="Arial"/>
                <a:sym typeface="Arial"/>
              </a:rPr>
              <a:t>In the Letby case, consultants reported concerns but were not adequately supported by leadership</a:t>
            </a:r>
          </a:p>
          <a:p>
            <a:pPr marL="740060" lvl="1" indent="-370030" algn="l">
              <a:lnSpc>
                <a:spcPts val="4456"/>
              </a:lnSpc>
              <a:buFont typeface="Arial"/>
              <a:buChar char="•"/>
            </a:pPr>
            <a:r>
              <a:rPr lang="en-US" sz="3427">
                <a:solidFill>
                  <a:srgbClr val="000000"/>
                </a:solidFill>
                <a:latin typeface="Arial"/>
                <a:ea typeface="Arial"/>
                <a:cs typeface="Arial"/>
                <a:sym typeface="Arial"/>
              </a:rPr>
              <a:t>NHS policy encourages staff to report safety concerns, but employees fear retaliation or career consequences</a:t>
            </a:r>
          </a:p>
          <a:p>
            <a:pPr algn="l">
              <a:lnSpc>
                <a:spcPts val="4456"/>
              </a:lnSpc>
            </a:pPr>
            <a:endParaRPr lang="en-US" sz="3427">
              <a:solidFill>
                <a:srgbClr val="000000"/>
              </a:solidFill>
              <a:latin typeface="Arial"/>
              <a:ea typeface="Arial"/>
              <a:cs typeface="Arial"/>
              <a:sym typeface="Arial"/>
            </a:endParaRPr>
          </a:p>
        </p:txBody>
      </p:sp>
      <p:sp>
        <p:nvSpPr>
          <p:cNvPr id="17" name="TextBox 17"/>
          <p:cNvSpPr txBox="1"/>
          <p:nvPr/>
        </p:nvSpPr>
        <p:spPr>
          <a:xfrm>
            <a:off x="10782369" y="1994233"/>
            <a:ext cx="5454610" cy="1114425"/>
          </a:xfrm>
          <a:prstGeom prst="rect">
            <a:avLst/>
          </a:prstGeom>
        </p:spPr>
        <p:txBody>
          <a:bodyPr lIns="0" tIns="0" rIns="0" bIns="0" rtlCol="0" anchor="t">
            <a:spAutoFit/>
          </a:bodyPr>
          <a:lstStyle/>
          <a:p>
            <a:pPr algn="ctr">
              <a:lnSpc>
                <a:spcPts val="4320"/>
              </a:lnSpc>
            </a:pPr>
            <a:r>
              <a:rPr lang="en-US" sz="3600" b="1">
                <a:solidFill>
                  <a:srgbClr val="000000"/>
                </a:solidFill>
                <a:latin typeface="Arial Bold"/>
                <a:ea typeface="Arial Bold"/>
                <a:cs typeface="Arial Bold"/>
                <a:sym typeface="Arial Bold"/>
              </a:rPr>
              <a:t>2. Staffing and</a:t>
            </a:r>
          </a:p>
          <a:p>
            <a:pPr algn="ctr">
              <a:lnSpc>
                <a:spcPts val="4320"/>
              </a:lnSpc>
            </a:pPr>
            <a:r>
              <a:rPr lang="en-US" sz="3600" b="1">
                <a:solidFill>
                  <a:srgbClr val="000000"/>
                </a:solidFill>
                <a:latin typeface="Arial Bold"/>
                <a:ea typeface="Arial Bold"/>
                <a:cs typeface="Arial Bold"/>
                <a:sym typeface="Arial Bold"/>
              </a:rPr>
              <a:t>Workforce Policies</a:t>
            </a:r>
          </a:p>
        </p:txBody>
      </p:sp>
      <p:sp>
        <p:nvSpPr>
          <p:cNvPr id="18" name="TextBox 18"/>
          <p:cNvSpPr txBox="1"/>
          <p:nvPr/>
        </p:nvSpPr>
        <p:spPr>
          <a:xfrm>
            <a:off x="10495554" y="3392444"/>
            <a:ext cx="5927535" cy="6064702"/>
          </a:xfrm>
          <a:prstGeom prst="rect">
            <a:avLst/>
          </a:prstGeom>
        </p:spPr>
        <p:txBody>
          <a:bodyPr lIns="0" tIns="0" rIns="0" bIns="0" rtlCol="0" anchor="t">
            <a:spAutoFit/>
          </a:bodyPr>
          <a:lstStyle/>
          <a:p>
            <a:pPr marL="740060" lvl="1" indent="-370030" algn="l">
              <a:lnSpc>
                <a:spcPts val="4456"/>
              </a:lnSpc>
              <a:buFont typeface="Arial"/>
              <a:buChar char="•"/>
            </a:pPr>
            <a:r>
              <a:rPr lang="en-US" sz="3427">
                <a:solidFill>
                  <a:srgbClr val="000000"/>
                </a:solidFill>
                <a:latin typeface="Arial"/>
                <a:ea typeface="Arial"/>
                <a:cs typeface="Arial"/>
                <a:sym typeface="Arial"/>
              </a:rPr>
              <a:t>In the Letby case, staffing pressures may have limited oversight and clinical review processes</a:t>
            </a:r>
          </a:p>
          <a:p>
            <a:pPr algn="l">
              <a:lnSpc>
                <a:spcPts val="4456"/>
              </a:lnSpc>
            </a:pPr>
            <a:endParaRPr lang="en-US" sz="3427">
              <a:solidFill>
                <a:srgbClr val="000000"/>
              </a:solidFill>
              <a:latin typeface="Arial"/>
              <a:ea typeface="Arial"/>
              <a:cs typeface="Arial"/>
              <a:sym typeface="Arial"/>
            </a:endParaRPr>
          </a:p>
          <a:p>
            <a:pPr marL="740060" lvl="1" indent="-370030" algn="l">
              <a:lnSpc>
                <a:spcPts val="4456"/>
              </a:lnSpc>
              <a:buFont typeface="Arial"/>
              <a:buChar char="•"/>
            </a:pPr>
            <a:r>
              <a:rPr lang="en-US" sz="3427">
                <a:solidFill>
                  <a:srgbClr val="000000"/>
                </a:solidFill>
                <a:latin typeface="Arial"/>
                <a:ea typeface="Arial"/>
                <a:cs typeface="Arial"/>
                <a:sym typeface="Arial"/>
              </a:rPr>
              <a:t>Impact on service delivery, reduced patient safety, increased stress on staff, and potential decline in quality of care</a:t>
            </a:r>
          </a:p>
          <a:p>
            <a:pPr algn="l">
              <a:lnSpc>
                <a:spcPts val="4456"/>
              </a:lnSpc>
            </a:pPr>
            <a:endParaRPr lang="en-US" sz="3427">
              <a:solidFill>
                <a:srgbClr val="000000"/>
              </a:solidFill>
              <a:latin typeface="Arial"/>
              <a:ea typeface="Arial"/>
              <a:cs typeface="Arial"/>
              <a:sym typeface="Arial"/>
            </a:endParaRPr>
          </a:p>
        </p:txBody>
      </p:sp>
      <p:sp>
        <p:nvSpPr>
          <p:cNvPr id="19" name="TextBox 19"/>
          <p:cNvSpPr txBox="1"/>
          <p:nvPr/>
        </p:nvSpPr>
        <p:spPr>
          <a:xfrm>
            <a:off x="710914" y="9444911"/>
            <a:ext cx="3784600"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image sources: (iStockphoto,2026)</a:t>
            </a:r>
          </a:p>
        </p:txBody>
      </p:sp>
      <p:sp>
        <p:nvSpPr>
          <p:cNvPr id="20" name="TextBox 20"/>
          <p:cNvSpPr txBox="1"/>
          <p:nvPr/>
        </p:nvSpPr>
        <p:spPr>
          <a:xfrm>
            <a:off x="668545" y="9688751"/>
            <a:ext cx="3381393"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Sources:  (NHS England, 2015)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880684" y="685800"/>
            <a:ext cx="6956063" cy="8816446"/>
            <a:chOff x="0" y="0"/>
            <a:chExt cx="951960" cy="1206559"/>
          </a:xfrm>
        </p:grpSpPr>
        <p:sp>
          <p:nvSpPr>
            <p:cNvPr id="5" name="Freeform 5"/>
            <p:cNvSpPr/>
            <p:nvPr/>
          </p:nvSpPr>
          <p:spPr>
            <a:xfrm>
              <a:off x="0" y="0"/>
              <a:ext cx="951960" cy="1206559"/>
            </a:xfrm>
            <a:custGeom>
              <a:avLst/>
              <a:gdLst/>
              <a:ahLst/>
              <a:cxnLst/>
              <a:rect l="l" t="t" r="r" b="b"/>
              <a:pathLst>
                <a:path w="951960" h="1206559">
                  <a:moveTo>
                    <a:pt x="111297" y="0"/>
                  </a:moveTo>
                  <a:lnTo>
                    <a:pt x="840662" y="0"/>
                  </a:lnTo>
                  <a:cubicBezTo>
                    <a:pt x="902130" y="0"/>
                    <a:pt x="951960" y="49830"/>
                    <a:pt x="951960" y="111297"/>
                  </a:cubicBezTo>
                  <a:lnTo>
                    <a:pt x="951960" y="1095262"/>
                  </a:lnTo>
                  <a:cubicBezTo>
                    <a:pt x="951960" y="1156730"/>
                    <a:pt x="902130" y="1206559"/>
                    <a:pt x="840662" y="1206559"/>
                  </a:cubicBezTo>
                  <a:lnTo>
                    <a:pt x="111297" y="1206559"/>
                  </a:lnTo>
                  <a:cubicBezTo>
                    <a:pt x="49830" y="1206559"/>
                    <a:pt x="0" y="1156730"/>
                    <a:pt x="0" y="1095262"/>
                  </a:cubicBezTo>
                  <a:lnTo>
                    <a:pt x="0" y="111297"/>
                  </a:lnTo>
                  <a:cubicBezTo>
                    <a:pt x="0" y="49830"/>
                    <a:pt x="49830" y="0"/>
                    <a:pt x="111297" y="0"/>
                  </a:cubicBezTo>
                  <a:close/>
                </a:path>
              </a:pathLst>
            </a:custGeom>
            <a:solidFill>
              <a:srgbClr val="FFFFFF"/>
            </a:solidFill>
            <a:ln w="9525" cap="rnd">
              <a:solidFill>
                <a:srgbClr val="000000"/>
              </a:solidFill>
              <a:prstDash val="solid"/>
              <a:round/>
            </a:ln>
          </p:spPr>
          <p:txBody>
            <a:bodyPr/>
            <a:lstStyle/>
            <a:p>
              <a:endParaRPr lang="en-GB"/>
            </a:p>
          </p:txBody>
        </p:sp>
        <p:sp>
          <p:nvSpPr>
            <p:cNvPr id="6" name="TextBox 6"/>
            <p:cNvSpPr txBox="1"/>
            <p:nvPr/>
          </p:nvSpPr>
          <p:spPr>
            <a:xfrm>
              <a:off x="0" y="-38100"/>
              <a:ext cx="951960" cy="1244659"/>
            </a:xfrm>
            <a:prstGeom prst="rect">
              <a:avLst/>
            </a:prstGeom>
          </p:spPr>
          <p:txBody>
            <a:bodyPr lIns="50800" tIns="50800" rIns="50800" bIns="50800" rtlCol="0" anchor="ctr"/>
            <a:lstStyle/>
            <a:p>
              <a:pPr algn="ctr">
                <a:lnSpc>
                  <a:spcPts val="2339"/>
                </a:lnSpc>
              </a:pPr>
              <a:endParaRPr/>
            </a:p>
          </p:txBody>
        </p:sp>
      </p:grpSp>
      <p:sp>
        <p:nvSpPr>
          <p:cNvPr id="7" name="Freeform 7"/>
          <p:cNvSpPr/>
          <p:nvPr/>
        </p:nvSpPr>
        <p:spPr>
          <a:xfrm rot="5400000" flipV="1">
            <a:off x="32220" y="1656617"/>
            <a:ext cx="3378844" cy="1828799"/>
          </a:xfrm>
          <a:custGeom>
            <a:avLst/>
            <a:gdLst/>
            <a:ahLst/>
            <a:cxnLst/>
            <a:rect l="l" t="t" r="r" b="b"/>
            <a:pathLst>
              <a:path w="3378844" h="1828799">
                <a:moveTo>
                  <a:pt x="0" y="1828799"/>
                </a:moveTo>
                <a:lnTo>
                  <a:pt x="3378844" y="1828799"/>
                </a:lnTo>
                <a:lnTo>
                  <a:pt x="3378844" y="0"/>
                </a:lnTo>
                <a:lnTo>
                  <a:pt x="0" y="0"/>
                </a:lnTo>
                <a:lnTo>
                  <a:pt x="0" y="1828799"/>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8" name="Group 8"/>
          <p:cNvGrpSpPr/>
          <p:nvPr/>
        </p:nvGrpSpPr>
        <p:grpSpPr>
          <a:xfrm>
            <a:off x="10194284" y="714375"/>
            <a:ext cx="6956063" cy="8816446"/>
            <a:chOff x="0" y="0"/>
            <a:chExt cx="951960" cy="1206559"/>
          </a:xfrm>
        </p:grpSpPr>
        <p:sp>
          <p:nvSpPr>
            <p:cNvPr id="9" name="Freeform 9"/>
            <p:cNvSpPr/>
            <p:nvPr/>
          </p:nvSpPr>
          <p:spPr>
            <a:xfrm>
              <a:off x="0" y="0"/>
              <a:ext cx="951960" cy="1206559"/>
            </a:xfrm>
            <a:custGeom>
              <a:avLst/>
              <a:gdLst/>
              <a:ahLst/>
              <a:cxnLst/>
              <a:rect l="l" t="t" r="r" b="b"/>
              <a:pathLst>
                <a:path w="951960" h="1206559">
                  <a:moveTo>
                    <a:pt x="111297" y="0"/>
                  </a:moveTo>
                  <a:lnTo>
                    <a:pt x="840662" y="0"/>
                  </a:lnTo>
                  <a:cubicBezTo>
                    <a:pt x="902130" y="0"/>
                    <a:pt x="951960" y="49830"/>
                    <a:pt x="951960" y="111297"/>
                  </a:cubicBezTo>
                  <a:lnTo>
                    <a:pt x="951960" y="1095262"/>
                  </a:lnTo>
                  <a:cubicBezTo>
                    <a:pt x="951960" y="1156730"/>
                    <a:pt x="902130" y="1206559"/>
                    <a:pt x="840662" y="1206559"/>
                  </a:cubicBezTo>
                  <a:lnTo>
                    <a:pt x="111297" y="1206559"/>
                  </a:lnTo>
                  <a:cubicBezTo>
                    <a:pt x="49830" y="1206559"/>
                    <a:pt x="0" y="1156730"/>
                    <a:pt x="0" y="1095262"/>
                  </a:cubicBezTo>
                  <a:lnTo>
                    <a:pt x="0" y="111297"/>
                  </a:lnTo>
                  <a:cubicBezTo>
                    <a:pt x="0" y="49830"/>
                    <a:pt x="49830" y="0"/>
                    <a:pt x="111297" y="0"/>
                  </a:cubicBezTo>
                  <a:close/>
                </a:path>
              </a:pathLst>
            </a:custGeom>
            <a:solidFill>
              <a:srgbClr val="FFFFFF"/>
            </a:solidFill>
            <a:ln w="9525" cap="rnd">
              <a:solidFill>
                <a:srgbClr val="000000"/>
              </a:solidFill>
              <a:prstDash val="solid"/>
              <a:round/>
            </a:ln>
          </p:spPr>
          <p:txBody>
            <a:bodyPr/>
            <a:lstStyle/>
            <a:p>
              <a:endParaRPr lang="en-GB"/>
            </a:p>
          </p:txBody>
        </p:sp>
        <p:sp>
          <p:nvSpPr>
            <p:cNvPr id="10" name="TextBox 10"/>
            <p:cNvSpPr txBox="1"/>
            <p:nvPr/>
          </p:nvSpPr>
          <p:spPr>
            <a:xfrm>
              <a:off x="0" y="-38100"/>
              <a:ext cx="951960" cy="1244659"/>
            </a:xfrm>
            <a:prstGeom prst="rect">
              <a:avLst/>
            </a:prstGeom>
          </p:spPr>
          <p:txBody>
            <a:bodyPr lIns="50800" tIns="50800" rIns="50800" bIns="50800" rtlCol="0" anchor="ctr"/>
            <a:lstStyle/>
            <a:p>
              <a:pPr algn="ctr">
                <a:lnSpc>
                  <a:spcPts val="2339"/>
                </a:lnSpc>
              </a:pPr>
              <a:endParaRPr/>
            </a:p>
          </p:txBody>
        </p:sp>
      </p:grpSp>
      <p:sp>
        <p:nvSpPr>
          <p:cNvPr id="11" name="Freeform 11"/>
          <p:cNvSpPr/>
          <p:nvPr/>
        </p:nvSpPr>
        <p:spPr>
          <a:xfrm rot="5400000" flipV="1">
            <a:off x="8345819" y="1656617"/>
            <a:ext cx="3378844" cy="1828799"/>
          </a:xfrm>
          <a:custGeom>
            <a:avLst/>
            <a:gdLst/>
            <a:ahLst/>
            <a:cxnLst/>
            <a:rect l="l" t="t" r="r" b="b"/>
            <a:pathLst>
              <a:path w="3378844" h="1828799">
                <a:moveTo>
                  <a:pt x="0" y="1828799"/>
                </a:moveTo>
                <a:lnTo>
                  <a:pt x="3378844" y="1828799"/>
                </a:lnTo>
                <a:lnTo>
                  <a:pt x="3378844" y="0"/>
                </a:lnTo>
                <a:lnTo>
                  <a:pt x="0" y="0"/>
                </a:lnTo>
                <a:lnTo>
                  <a:pt x="0" y="1828799"/>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2" name="Freeform 12"/>
          <p:cNvSpPr/>
          <p:nvPr/>
        </p:nvSpPr>
        <p:spPr>
          <a:xfrm flipH="1">
            <a:off x="444007" y="1560251"/>
            <a:ext cx="2192034" cy="2192034"/>
          </a:xfrm>
          <a:custGeom>
            <a:avLst/>
            <a:gdLst/>
            <a:ahLst/>
            <a:cxnLst/>
            <a:rect l="l" t="t" r="r" b="b"/>
            <a:pathLst>
              <a:path w="2192034" h="2192034">
                <a:moveTo>
                  <a:pt x="2192034" y="0"/>
                </a:moveTo>
                <a:lnTo>
                  <a:pt x="0" y="0"/>
                </a:lnTo>
                <a:lnTo>
                  <a:pt x="0" y="2192034"/>
                </a:lnTo>
                <a:lnTo>
                  <a:pt x="2192034" y="2192034"/>
                </a:lnTo>
                <a:lnTo>
                  <a:pt x="2192034" y="0"/>
                </a:lnTo>
                <a:close/>
              </a:path>
            </a:pathLst>
          </a:custGeom>
          <a:blipFill>
            <a:blip r:embed="rId8"/>
            <a:stretch>
              <a:fillRect/>
            </a:stretch>
          </a:blipFill>
        </p:spPr>
        <p:txBody>
          <a:bodyPr/>
          <a:lstStyle/>
          <a:p>
            <a:endParaRPr lang="en-GB"/>
          </a:p>
        </p:txBody>
      </p:sp>
      <p:sp>
        <p:nvSpPr>
          <p:cNvPr id="13" name="Freeform 13"/>
          <p:cNvSpPr/>
          <p:nvPr/>
        </p:nvSpPr>
        <p:spPr>
          <a:xfrm>
            <a:off x="8893897" y="1014945"/>
            <a:ext cx="1659346" cy="2869938"/>
          </a:xfrm>
          <a:custGeom>
            <a:avLst/>
            <a:gdLst/>
            <a:ahLst/>
            <a:cxnLst/>
            <a:rect l="l" t="t" r="r" b="b"/>
            <a:pathLst>
              <a:path w="1659346" h="2869938">
                <a:moveTo>
                  <a:pt x="0" y="0"/>
                </a:moveTo>
                <a:lnTo>
                  <a:pt x="1659347" y="0"/>
                </a:lnTo>
                <a:lnTo>
                  <a:pt x="1659347" y="2869939"/>
                </a:lnTo>
                <a:lnTo>
                  <a:pt x="0" y="2869939"/>
                </a:lnTo>
                <a:lnTo>
                  <a:pt x="0" y="0"/>
                </a:lnTo>
                <a:close/>
              </a:path>
            </a:pathLst>
          </a:custGeom>
          <a:blipFill>
            <a:blip r:embed="rId9"/>
            <a:stretch>
              <a:fillRect/>
            </a:stretch>
          </a:blipFill>
        </p:spPr>
        <p:txBody>
          <a:bodyPr/>
          <a:lstStyle/>
          <a:p>
            <a:endParaRPr lang="en-GB"/>
          </a:p>
        </p:txBody>
      </p:sp>
      <p:sp>
        <p:nvSpPr>
          <p:cNvPr id="14" name="TextBox 14"/>
          <p:cNvSpPr txBox="1"/>
          <p:nvPr/>
        </p:nvSpPr>
        <p:spPr>
          <a:xfrm>
            <a:off x="2131576" y="1103051"/>
            <a:ext cx="6454279" cy="1657350"/>
          </a:xfrm>
          <a:prstGeom prst="rect">
            <a:avLst/>
          </a:prstGeom>
        </p:spPr>
        <p:txBody>
          <a:bodyPr lIns="0" tIns="0" rIns="0" bIns="0" rtlCol="0" anchor="t">
            <a:spAutoFit/>
          </a:bodyPr>
          <a:lstStyle/>
          <a:p>
            <a:pPr algn="ctr">
              <a:lnSpc>
                <a:spcPts val="4320"/>
              </a:lnSpc>
            </a:pPr>
            <a:r>
              <a:rPr lang="en-US" sz="3600" b="1">
                <a:solidFill>
                  <a:srgbClr val="000000"/>
                </a:solidFill>
                <a:latin typeface="Arial Bold"/>
                <a:ea typeface="Arial Bold"/>
                <a:cs typeface="Arial Bold"/>
                <a:sym typeface="Arial Bold"/>
              </a:rPr>
              <a:t>3.Clinical Governance and Patient Safety Policies</a:t>
            </a:r>
          </a:p>
          <a:p>
            <a:pPr algn="ctr">
              <a:lnSpc>
                <a:spcPts val="4320"/>
              </a:lnSpc>
            </a:pPr>
            <a:endParaRPr lang="en-US" sz="3600" b="1">
              <a:solidFill>
                <a:srgbClr val="000000"/>
              </a:solidFill>
              <a:latin typeface="Arial Bold"/>
              <a:ea typeface="Arial Bold"/>
              <a:cs typeface="Arial Bold"/>
              <a:sym typeface="Arial Bold"/>
            </a:endParaRPr>
          </a:p>
        </p:txBody>
      </p:sp>
      <p:sp>
        <p:nvSpPr>
          <p:cNvPr id="15" name="TextBox 15"/>
          <p:cNvSpPr txBox="1"/>
          <p:nvPr/>
        </p:nvSpPr>
        <p:spPr>
          <a:xfrm>
            <a:off x="10624114" y="1017326"/>
            <a:ext cx="6128089" cy="1114425"/>
          </a:xfrm>
          <a:prstGeom prst="rect">
            <a:avLst/>
          </a:prstGeom>
        </p:spPr>
        <p:txBody>
          <a:bodyPr lIns="0" tIns="0" rIns="0" bIns="0" rtlCol="0" anchor="t">
            <a:spAutoFit/>
          </a:bodyPr>
          <a:lstStyle/>
          <a:p>
            <a:pPr algn="ctr">
              <a:lnSpc>
                <a:spcPts val="4320"/>
              </a:lnSpc>
            </a:pPr>
            <a:r>
              <a:rPr lang="en-US" sz="3600" b="1">
                <a:solidFill>
                  <a:srgbClr val="000000"/>
                </a:solidFill>
                <a:latin typeface="Arial Bold"/>
                <a:ea typeface="Arial Bold"/>
                <a:cs typeface="Arial Bold"/>
                <a:sym typeface="Arial Bold"/>
              </a:rPr>
              <a:t>4. Regulatory Oversight and Accountability</a:t>
            </a:r>
          </a:p>
        </p:txBody>
      </p:sp>
      <p:sp>
        <p:nvSpPr>
          <p:cNvPr id="16" name="TextBox 16"/>
          <p:cNvSpPr txBox="1"/>
          <p:nvPr/>
        </p:nvSpPr>
        <p:spPr>
          <a:xfrm>
            <a:off x="2487309" y="2463887"/>
            <a:ext cx="5557606" cy="7166631"/>
          </a:xfrm>
          <a:prstGeom prst="rect">
            <a:avLst/>
          </a:prstGeom>
        </p:spPr>
        <p:txBody>
          <a:bodyPr lIns="0" tIns="0" rIns="0" bIns="0" rtlCol="0" anchor="t">
            <a:spAutoFit/>
          </a:bodyPr>
          <a:lstStyle/>
          <a:p>
            <a:pPr marL="740060" lvl="1" indent="-370030" algn="l">
              <a:lnSpc>
                <a:spcPts val="4456"/>
              </a:lnSpc>
              <a:buFont typeface="Arial"/>
              <a:buChar char="•"/>
            </a:pPr>
            <a:r>
              <a:rPr lang="en-US" sz="3427">
                <a:solidFill>
                  <a:srgbClr val="000000"/>
                </a:solidFill>
                <a:latin typeface="Arial"/>
                <a:ea typeface="Arial"/>
                <a:cs typeface="Arial"/>
                <a:sym typeface="Arial"/>
              </a:rPr>
              <a:t>At the Countess of Chester Hospital, early warning signs were not investigated promptly through formal safety reviews, (NHS England, 2016)</a:t>
            </a:r>
          </a:p>
          <a:p>
            <a:pPr marL="740060" lvl="1" indent="-370030" algn="l">
              <a:lnSpc>
                <a:spcPts val="4456"/>
              </a:lnSpc>
              <a:buFont typeface="Arial"/>
              <a:buChar char="•"/>
            </a:pPr>
            <a:r>
              <a:rPr lang="en-US" sz="3427">
                <a:solidFill>
                  <a:srgbClr val="000000"/>
                </a:solidFill>
                <a:latin typeface="Arial"/>
                <a:ea typeface="Arial"/>
                <a:cs typeface="Arial"/>
                <a:sym typeface="Arial"/>
              </a:rPr>
              <a:t>Delayed responses indicate weaknesses in governance processes and quality assurance mechanisms</a:t>
            </a:r>
          </a:p>
          <a:p>
            <a:pPr algn="l">
              <a:lnSpc>
                <a:spcPts val="4456"/>
              </a:lnSpc>
            </a:pPr>
            <a:endParaRPr lang="en-US" sz="3427">
              <a:solidFill>
                <a:srgbClr val="000000"/>
              </a:solidFill>
              <a:latin typeface="Arial"/>
              <a:ea typeface="Arial"/>
              <a:cs typeface="Arial"/>
              <a:sym typeface="Arial"/>
            </a:endParaRPr>
          </a:p>
        </p:txBody>
      </p:sp>
      <p:sp>
        <p:nvSpPr>
          <p:cNvPr id="17" name="TextBox 17"/>
          <p:cNvSpPr txBox="1"/>
          <p:nvPr/>
        </p:nvSpPr>
        <p:spPr>
          <a:xfrm>
            <a:off x="10805618" y="2150305"/>
            <a:ext cx="5927535" cy="7717595"/>
          </a:xfrm>
          <a:prstGeom prst="rect">
            <a:avLst/>
          </a:prstGeom>
        </p:spPr>
        <p:txBody>
          <a:bodyPr lIns="0" tIns="0" rIns="0" bIns="0" rtlCol="0" anchor="t">
            <a:spAutoFit/>
          </a:bodyPr>
          <a:lstStyle/>
          <a:p>
            <a:pPr marL="740060" lvl="1" indent="-370030" algn="l">
              <a:lnSpc>
                <a:spcPts val="4456"/>
              </a:lnSpc>
              <a:buFont typeface="Arial"/>
              <a:buChar char="•"/>
            </a:pPr>
            <a:r>
              <a:rPr lang="en-US" sz="3427">
                <a:solidFill>
                  <a:srgbClr val="000000"/>
                </a:solidFill>
                <a:latin typeface="Arial"/>
                <a:ea typeface="Arial"/>
                <a:cs typeface="Arial"/>
                <a:sym typeface="Arial"/>
              </a:rPr>
              <a:t>External regulators such as the Care Quality Commission are responsible for monitoring hospital safety and performance</a:t>
            </a:r>
          </a:p>
          <a:p>
            <a:pPr marL="740060" lvl="1" indent="-370030" algn="l">
              <a:lnSpc>
                <a:spcPts val="4456"/>
              </a:lnSpc>
              <a:buFont typeface="Arial"/>
              <a:buChar char="•"/>
            </a:pPr>
            <a:r>
              <a:rPr lang="en-US" sz="3427">
                <a:solidFill>
                  <a:srgbClr val="000000"/>
                </a:solidFill>
                <a:latin typeface="Arial"/>
                <a:ea typeface="Arial"/>
                <a:cs typeface="Arial"/>
                <a:sym typeface="Arial"/>
              </a:rPr>
              <a:t>Regulatory intervention did not occur quickly enough despite emerging concerns</a:t>
            </a:r>
          </a:p>
          <a:p>
            <a:pPr marL="740060" lvl="1" indent="-370030" algn="l">
              <a:lnSpc>
                <a:spcPts val="4456"/>
              </a:lnSpc>
              <a:buFont typeface="Arial"/>
              <a:buChar char="•"/>
            </a:pPr>
            <a:r>
              <a:rPr lang="en-US" sz="3427">
                <a:solidFill>
                  <a:srgbClr val="000000"/>
                </a:solidFill>
                <a:latin typeface="Arial"/>
                <a:ea typeface="Arial"/>
                <a:cs typeface="Arial"/>
                <a:sym typeface="Arial"/>
              </a:rPr>
              <a:t>This highlights limitations in proactive oversight and inspection systems</a:t>
            </a:r>
          </a:p>
          <a:p>
            <a:pPr algn="l">
              <a:lnSpc>
                <a:spcPts val="4456"/>
              </a:lnSpc>
            </a:pPr>
            <a:endParaRPr lang="en-US" sz="3427">
              <a:solidFill>
                <a:srgbClr val="000000"/>
              </a:solidFill>
              <a:latin typeface="Arial"/>
              <a:ea typeface="Arial"/>
              <a:cs typeface="Arial"/>
              <a:sym typeface="Arial"/>
            </a:endParaRPr>
          </a:p>
        </p:txBody>
      </p:sp>
      <p:sp>
        <p:nvSpPr>
          <p:cNvPr id="18" name="TextBox 18"/>
          <p:cNvSpPr txBox="1"/>
          <p:nvPr/>
        </p:nvSpPr>
        <p:spPr>
          <a:xfrm>
            <a:off x="710914" y="9518659"/>
            <a:ext cx="3784600"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image sources: (iStockphoto,2026)</a:t>
            </a:r>
          </a:p>
        </p:txBody>
      </p:sp>
      <p:sp>
        <p:nvSpPr>
          <p:cNvPr id="19" name="TextBox 19"/>
          <p:cNvSpPr txBox="1"/>
          <p:nvPr/>
        </p:nvSpPr>
        <p:spPr>
          <a:xfrm>
            <a:off x="673736" y="9763125"/>
            <a:ext cx="3381393"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Sources:  (NHS England, 2015)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sp>
        <p:nvSpPr>
          <p:cNvPr id="4" name="Freeform 4"/>
          <p:cNvSpPr/>
          <p:nvPr/>
        </p:nvSpPr>
        <p:spPr>
          <a:xfrm>
            <a:off x="1614258" y="547380"/>
            <a:ext cx="9422673" cy="9316668"/>
          </a:xfrm>
          <a:custGeom>
            <a:avLst/>
            <a:gdLst/>
            <a:ahLst/>
            <a:cxnLst/>
            <a:rect l="l" t="t" r="r" b="b"/>
            <a:pathLst>
              <a:path w="9422673" h="9316668">
                <a:moveTo>
                  <a:pt x="0" y="0"/>
                </a:moveTo>
                <a:lnTo>
                  <a:pt x="9422673" y="0"/>
                </a:lnTo>
                <a:lnTo>
                  <a:pt x="9422673" y="9316668"/>
                </a:lnTo>
                <a:lnTo>
                  <a:pt x="0" y="931666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5" name="Group 5"/>
          <p:cNvGrpSpPr/>
          <p:nvPr/>
        </p:nvGrpSpPr>
        <p:grpSpPr>
          <a:xfrm>
            <a:off x="14823443" y="1026771"/>
            <a:ext cx="204006" cy="1181535"/>
            <a:chOff x="0" y="0"/>
            <a:chExt cx="42379" cy="245445"/>
          </a:xfrm>
        </p:grpSpPr>
        <p:sp>
          <p:nvSpPr>
            <p:cNvPr id="6" name="Freeform 6"/>
            <p:cNvSpPr/>
            <p:nvPr/>
          </p:nvSpPr>
          <p:spPr>
            <a:xfrm>
              <a:off x="0" y="0"/>
              <a:ext cx="42379" cy="245445"/>
            </a:xfrm>
            <a:custGeom>
              <a:avLst/>
              <a:gdLst/>
              <a:ahLst/>
              <a:cxnLst/>
              <a:rect l="l" t="t" r="r" b="b"/>
              <a:pathLst>
                <a:path w="42379" h="245445">
                  <a:moveTo>
                    <a:pt x="21189" y="0"/>
                  </a:moveTo>
                  <a:lnTo>
                    <a:pt x="21189" y="0"/>
                  </a:lnTo>
                  <a:cubicBezTo>
                    <a:pt x="26809" y="0"/>
                    <a:pt x="32199" y="2232"/>
                    <a:pt x="36173" y="6206"/>
                  </a:cubicBezTo>
                  <a:cubicBezTo>
                    <a:pt x="40146" y="10180"/>
                    <a:pt x="42379" y="15570"/>
                    <a:pt x="42379" y="21189"/>
                  </a:cubicBezTo>
                  <a:lnTo>
                    <a:pt x="42379" y="224256"/>
                  </a:lnTo>
                  <a:cubicBezTo>
                    <a:pt x="42379" y="235958"/>
                    <a:pt x="32892" y="245445"/>
                    <a:pt x="21189" y="245445"/>
                  </a:cubicBezTo>
                  <a:lnTo>
                    <a:pt x="21189" y="245445"/>
                  </a:lnTo>
                  <a:cubicBezTo>
                    <a:pt x="15570" y="245445"/>
                    <a:pt x="10180" y="243213"/>
                    <a:pt x="6206" y="239239"/>
                  </a:cubicBezTo>
                  <a:cubicBezTo>
                    <a:pt x="2232" y="235265"/>
                    <a:pt x="0" y="229876"/>
                    <a:pt x="0" y="224256"/>
                  </a:cubicBezTo>
                  <a:lnTo>
                    <a:pt x="0" y="21189"/>
                  </a:lnTo>
                  <a:cubicBezTo>
                    <a:pt x="0" y="9487"/>
                    <a:pt x="9487" y="0"/>
                    <a:pt x="21189" y="0"/>
                  </a:cubicBezTo>
                  <a:close/>
                </a:path>
              </a:pathLst>
            </a:custGeom>
            <a:solidFill>
              <a:srgbClr val="61D6FF"/>
            </a:solidFill>
          </p:spPr>
          <p:txBody>
            <a:bodyPr/>
            <a:lstStyle/>
            <a:p>
              <a:endParaRPr lang="en-GB"/>
            </a:p>
          </p:txBody>
        </p:sp>
        <p:sp>
          <p:nvSpPr>
            <p:cNvPr id="7" name="TextBox 7"/>
            <p:cNvSpPr txBox="1"/>
            <p:nvPr/>
          </p:nvSpPr>
          <p:spPr>
            <a:xfrm>
              <a:off x="0" y="-47625"/>
              <a:ext cx="42379" cy="293070"/>
            </a:xfrm>
            <a:prstGeom prst="rect">
              <a:avLst/>
            </a:prstGeom>
          </p:spPr>
          <p:txBody>
            <a:bodyPr lIns="50800" tIns="50800" rIns="50800" bIns="50800" rtlCol="0" anchor="ctr"/>
            <a:lstStyle/>
            <a:p>
              <a:pPr algn="ctr">
                <a:lnSpc>
                  <a:spcPts val="2240"/>
                </a:lnSpc>
              </a:pPr>
              <a:endParaRPr/>
            </a:p>
          </p:txBody>
        </p:sp>
      </p:grpSp>
      <p:grpSp>
        <p:nvGrpSpPr>
          <p:cNvPr id="8" name="Group 8"/>
          <p:cNvGrpSpPr/>
          <p:nvPr/>
        </p:nvGrpSpPr>
        <p:grpSpPr>
          <a:xfrm>
            <a:off x="16042314" y="3462076"/>
            <a:ext cx="204006" cy="1181535"/>
            <a:chOff x="0" y="0"/>
            <a:chExt cx="42379" cy="245445"/>
          </a:xfrm>
        </p:grpSpPr>
        <p:sp>
          <p:nvSpPr>
            <p:cNvPr id="9" name="Freeform 9"/>
            <p:cNvSpPr/>
            <p:nvPr/>
          </p:nvSpPr>
          <p:spPr>
            <a:xfrm>
              <a:off x="0" y="0"/>
              <a:ext cx="42379" cy="245445"/>
            </a:xfrm>
            <a:custGeom>
              <a:avLst/>
              <a:gdLst/>
              <a:ahLst/>
              <a:cxnLst/>
              <a:rect l="l" t="t" r="r" b="b"/>
              <a:pathLst>
                <a:path w="42379" h="245445">
                  <a:moveTo>
                    <a:pt x="21189" y="0"/>
                  </a:moveTo>
                  <a:lnTo>
                    <a:pt x="21189" y="0"/>
                  </a:lnTo>
                  <a:cubicBezTo>
                    <a:pt x="26809" y="0"/>
                    <a:pt x="32199" y="2232"/>
                    <a:pt x="36173" y="6206"/>
                  </a:cubicBezTo>
                  <a:cubicBezTo>
                    <a:pt x="40146" y="10180"/>
                    <a:pt x="42379" y="15570"/>
                    <a:pt x="42379" y="21189"/>
                  </a:cubicBezTo>
                  <a:lnTo>
                    <a:pt x="42379" y="224256"/>
                  </a:lnTo>
                  <a:cubicBezTo>
                    <a:pt x="42379" y="235958"/>
                    <a:pt x="32892" y="245445"/>
                    <a:pt x="21189" y="245445"/>
                  </a:cubicBezTo>
                  <a:lnTo>
                    <a:pt x="21189" y="245445"/>
                  </a:lnTo>
                  <a:cubicBezTo>
                    <a:pt x="15570" y="245445"/>
                    <a:pt x="10180" y="243213"/>
                    <a:pt x="6206" y="239239"/>
                  </a:cubicBezTo>
                  <a:cubicBezTo>
                    <a:pt x="2232" y="235265"/>
                    <a:pt x="0" y="229876"/>
                    <a:pt x="0" y="224256"/>
                  </a:cubicBezTo>
                  <a:lnTo>
                    <a:pt x="0" y="21189"/>
                  </a:lnTo>
                  <a:cubicBezTo>
                    <a:pt x="0" y="9487"/>
                    <a:pt x="9487" y="0"/>
                    <a:pt x="21189" y="0"/>
                  </a:cubicBezTo>
                  <a:close/>
                </a:path>
              </a:pathLst>
            </a:custGeom>
            <a:solidFill>
              <a:srgbClr val="00A3C4"/>
            </a:solidFill>
          </p:spPr>
          <p:txBody>
            <a:bodyPr/>
            <a:lstStyle/>
            <a:p>
              <a:endParaRPr lang="en-GB"/>
            </a:p>
          </p:txBody>
        </p:sp>
        <p:sp>
          <p:nvSpPr>
            <p:cNvPr id="10" name="TextBox 10"/>
            <p:cNvSpPr txBox="1"/>
            <p:nvPr/>
          </p:nvSpPr>
          <p:spPr>
            <a:xfrm>
              <a:off x="0" y="-47625"/>
              <a:ext cx="42379" cy="293070"/>
            </a:xfrm>
            <a:prstGeom prst="rect">
              <a:avLst/>
            </a:prstGeom>
          </p:spPr>
          <p:txBody>
            <a:bodyPr lIns="50800" tIns="50800" rIns="50800" bIns="50800" rtlCol="0" anchor="ctr"/>
            <a:lstStyle/>
            <a:p>
              <a:pPr algn="ctr">
                <a:lnSpc>
                  <a:spcPts val="2240"/>
                </a:lnSpc>
              </a:pPr>
              <a:endParaRPr/>
            </a:p>
          </p:txBody>
        </p:sp>
      </p:grpSp>
      <p:grpSp>
        <p:nvGrpSpPr>
          <p:cNvPr id="11" name="Group 11"/>
          <p:cNvGrpSpPr/>
          <p:nvPr/>
        </p:nvGrpSpPr>
        <p:grpSpPr>
          <a:xfrm>
            <a:off x="17001285" y="5897382"/>
            <a:ext cx="204006" cy="1181535"/>
            <a:chOff x="0" y="0"/>
            <a:chExt cx="42379" cy="245445"/>
          </a:xfrm>
        </p:grpSpPr>
        <p:sp>
          <p:nvSpPr>
            <p:cNvPr id="12" name="Freeform 12"/>
            <p:cNvSpPr/>
            <p:nvPr/>
          </p:nvSpPr>
          <p:spPr>
            <a:xfrm>
              <a:off x="0" y="0"/>
              <a:ext cx="42379" cy="245445"/>
            </a:xfrm>
            <a:custGeom>
              <a:avLst/>
              <a:gdLst/>
              <a:ahLst/>
              <a:cxnLst/>
              <a:rect l="l" t="t" r="r" b="b"/>
              <a:pathLst>
                <a:path w="42379" h="245445">
                  <a:moveTo>
                    <a:pt x="21189" y="0"/>
                  </a:moveTo>
                  <a:lnTo>
                    <a:pt x="21189" y="0"/>
                  </a:lnTo>
                  <a:cubicBezTo>
                    <a:pt x="26809" y="0"/>
                    <a:pt x="32199" y="2232"/>
                    <a:pt x="36173" y="6206"/>
                  </a:cubicBezTo>
                  <a:cubicBezTo>
                    <a:pt x="40146" y="10180"/>
                    <a:pt x="42379" y="15570"/>
                    <a:pt x="42379" y="21189"/>
                  </a:cubicBezTo>
                  <a:lnTo>
                    <a:pt x="42379" y="224256"/>
                  </a:lnTo>
                  <a:cubicBezTo>
                    <a:pt x="42379" y="235958"/>
                    <a:pt x="32892" y="245445"/>
                    <a:pt x="21189" y="245445"/>
                  </a:cubicBezTo>
                  <a:lnTo>
                    <a:pt x="21189" y="245445"/>
                  </a:lnTo>
                  <a:cubicBezTo>
                    <a:pt x="15570" y="245445"/>
                    <a:pt x="10180" y="243213"/>
                    <a:pt x="6206" y="239239"/>
                  </a:cubicBezTo>
                  <a:cubicBezTo>
                    <a:pt x="2232" y="235265"/>
                    <a:pt x="0" y="229876"/>
                    <a:pt x="0" y="224256"/>
                  </a:cubicBezTo>
                  <a:lnTo>
                    <a:pt x="0" y="21189"/>
                  </a:lnTo>
                  <a:cubicBezTo>
                    <a:pt x="0" y="9487"/>
                    <a:pt x="9487" y="0"/>
                    <a:pt x="21189" y="0"/>
                  </a:cubicBezTo>
                  <a:close/>
                </a:path>
              </a:pathLst>
            </a:custGeom>
            <a:solidFill>
              <a:srgbClr val="007BFF"/>
            </a:solidFill>
          </p:spPr>
          <p:txBody>
            <a:bodyPr/>
            <a:lstStyle/>
            <a:p>
              <a:endParaRPr lang="en-GB"/>
            </a:p>
          </p:txBody>
        </p:sp>
        <p:sp>
          <p:nvSpPr>
            <p:cNvPr id="13" name="TextBox 13"/>
            <p:cNvSpPr txBox="1"/>
            <p:nvPr/>
          </p:nvSpPr>
          <p:spPr>
            <a:xfrm>
              <a:off x="0" y="-47625"/>
              <a:ext cx="42379" cy="293070"/>
            </a:xfrm>
            <a:prstGeom prst="rect">
              <a:avLst/>
            </a:prstGeom>
          </p:spPr>
          <p:txBody>
            <a:bodyPr lIns="50800" tIns="50800" rIns="50800" bIns="50800" rtlCol="0" anchor="ctr"/>
            <a:lstStyle/>
            <a:p>
              <a:pPr algn="ctr">
                <a:lnSpc>
                  <a:spcPts val="2240"/>
                </a:lnSpc>
              </a:pPr>
              <a:endParaRPr/>
            </a:p>
          </p:txBody>
        </p:sp>
      </p:grpSp>
      <p:grpSp>
        <p:nvGrpSpPr>
          <p:cNvPr id="14" name="Group 14"/>
          <p:cNvGrpSpPr/>
          <p:nvPr/>
        </p:nvGrpSpPr>
        <p:grpSpPr>
          <a:xfrm>
            <a:off x="17332441" y="8265996"/>
            <a:ext cx="204006" cy="1181535"/>
            <a:chOff x="0" y="0"/>
            <a:chExt cx="42379" cy="245445"/>
          </a:xfrm>
        </p:grpSpPr>
        <p:sp>
          <p:nvSpPr>
            <p:cNvPr id="15" name="Freeform 15"/>
            <p:cNvSpPr/>
            <p:nvPr/>
          </p:nvSpPr>
          <p:spPr>
            <a:xfrm>
              <a:off x="0" y="0"/>
              <a:ext cx="42379" cy="245445"/>
            </a:xfrm>
            <a:custGeom>
              <a:avLst/>
              <a:gdLst/>
              <a:ahLst/>
              <a:cxnLst/>
              <a:rect l="l" t="t" r="r" b="b"/>
              <a:pathLst>
                <a:path w="42379" h="245445">
                  <a:moveTo>
                    <a:pt x="21189" y="0"/>
                  </a:moveTo>
                  <a:lnTo>
                    <a:pt x="21189" y="0"/>
                  </a:lnTo>
                  <a:cubicBezTo>
                    <a:pt x="26809" y="0"/>
                    <a:pt x="32199" y="2232"/>
                    <a:pt x="36173" y="6206"/>
                  </a:cubicBezTo>
                  <a:cubicBezTo>
                    <a:pt x="40146" y="10180"/>
                    <a:pt x="42379" y="15570"/>
                    <a:pt x="42379" y="21189"/>
                  </a:cubicBezTo>
                  <a:lnTo>
                    <a:pt x="42379" y="224256"/>
                  </a:lnTo>
                  <a:cubicBezTo>
                    <a:pt x="42379" y="235958"/>
                    <a:pt x="32892" y="245445"/>
                    <a:pt x="21189" y="245445"/>
                  </a:cubicBezTo>
                  <a:lnTo>
                    <a:pt x="21189" y="245445"/>
                  </a:lnTo>
                  <a:cubicBezTo>
                    <a:pt x="15570" y="245445"/>
                    <a:pt x="10180" y="243213"/>
                    <a:pt x="6206" y="239239"/>
                  </a:cubicBezTo>
                  <a:cubicBezTo>
                    <a:pt x="2232" y="235265"/>
                    <a:pt x="0" y="229876"/>
                    <a:pt x="0" y="224256"/>
                  </a:cubicBezTo>
                  <a:lnTo>
                    <a:pt x="0" y="21189"/>
                  </a:lnTo>
                  <a:cubicBezTo>
                    <a:pt x="0" y="9487"/>
                    <a:pt x="9487" y="0"/>
                    <a:pt x="21189" y="0"/>
                  </a:cubicBezTo>
                  <a:close/>
                </a:path>
              </a:pathLst>
            </a:custGeom>
            <a:solidFill>
              <a:srgbClr val="2969CF"/>
            </a:solidFill>
          </p:spPr>
          <p:txBody>
            <a:bodyPr/>
            <a:lstStyle/>
            <a:p>
              <a:endParaRPr lang="en-GB"/>
            </a:p>
          </p:txBody>
        </p:sp>
        <p:sp>
          <p:nvSpPr>
            <p:cNvPr id="16" name="TextBox 16"/>
            <p:cNvSpPr txBox="1"/>
            <p:nvPr/>
          </p:nvSpPr>
          <p:spPr>
            <a:xfrm>
              <a:off x="0" y="-47625"/>
              <a:ext cx="42379" cy="293070"/>
            </a:xfrm>
            <a:prstGeom prst="rect">
              <a:avLst/>
            </a:prstGeom>
          </p:spPr>
          <p:txBody>
            <a:bodyPr lIns="50800" tIns="50800" rIns="50800" bIns="50800" rtlCol="0" anchor="ctr"/>
            <a:lstStyle/>
            <a:p>
              <a:pPr algn="ctr">
                <a:lnSpc>
                  <a:spcPts val="2240"/>
                </a:lnSpc>
              </a:pPr>
              <a:endParaRPr/>
            </a:p>
          </p:txBody>
        </p:sp>
      </p:grpSp>
      <p:sp>
        <p:nvSpPr>
          <p:cNvPr id="17" name="Freeform 17"/>
          <p:cNvSpPr/>
          <p:nvPr/>
        </p:nvSpPr>
        <p:spPr>
          <a:xfrm>
            <a:off x="6297020" y="1926061"/>
            <a:ext cx="8628426" cy="988347"/>
          </a:xfrm>
          <a:custGeom>
            <a:avLst/>
            <a:gdLst/>
            <a:ahLst/>
            <a:cxnLst/>
            <a:rect l="l" t="t" r="r" b="b"/>
            <a:pathLst>
              <a:path w="8628426" h="988347">
                <a:moveTo>
                  <a:pt x="0" y="0"/>
                </a:moveTo>
                <a:lnTo>
                  <a:pt x="8628426" y="0"/>
                </a:lnTo>
                <a:lnTo>
                  <a:pt x="8628426" y="988347"/>
                </a:lnTo>
                <a:lnTo>
                  <a:pt x="0" y="988347"/>
                </a:lnTo>
                <a:lnTo>
                  <a:pt x="0" y="0"/>
                </a:lnTo>
                <a:close/>
              </a:path>
            </a:pathLst>
          </a:custGeom>
          <a:blipFill>
            <a:blip r:embed="rId6"/>
            <a:stretch>
              <a:fillRect/>
            </a:stretch>
          </a:blipFill>
        </p:spPr>
        <p:txBody>
          <a:bodyPr/>
          <a:lstStyle/>
          <a:p>
            <a:endParaRPr lang="en-GB"/>
          </a:p>
        </p:txBody>
      </p:sp>
      <p:grpSp>
        <p:nvGrpSpPr>
          <p:cNvPr id="18" name="Group 18"/>
          <p:cNvGrpSpPr/>
          <p:nvPr/>
        </p:nvGrpSpPr>
        <p:grpSpPr>
          <a:xfrm>
            <a:off x="6297020" y="739098"/>
            <a:ext cx="8628426" cy="1756882"/>
            <a:chOff x="0" y="0"/>
            <a:chExt cx="1792419" cy="364964"/>
          </a:xfrm>
        </p:grpSpPr>
        <p:sp>
          <p:nvSpPr>
            <p:cNvPr id="19" name="Freeform 19"/>
            <p:cNvSpPr/>
            <p:nvPr/>
          </p:nvSpPr>
          <p:spPr>
            <a:xfrm>
              <a:off x="0" y="0"/>
              <a:ext cx="1792419" cy="364964"/>
            </a:xfrm>
            <a:custGeom>
              <a:avLst/>
              <a:gdLst/>
              <a:ahLst/>
              <a:cxnLst/>
              <a:rect l="l" t="t" r="r" b="b"/>
              <a:pathLst>
                <a:path w="1792419" h="364964">
                  <a:moveTo>
                    <a:pt x="9870" y="0"/>
                  </a:moveTo>
                  <a:lnTo>
                    <a:pt x="1782549" y="0"/>
                  </a:lnTo>
                  <a:cubicBezTo>
                    <a:pt x="1788000" y="0"/>
                    <a:pt x="1792419" y="4419"/>
                    <a:pt x="1792419" y="9870"/>
                  </a:cubicBezTo>
                  <a:lnTo>
                    <a:pt x="1792419" y="355095"/>
                  </a:lnTo>
                  <a:cubicBezTo>
                    <a:pt x="1792419" y="360546"/>
                    <a:pt x="1788000" y="364964"/>
                    <a:pt x="1782549" y="364964"/>
                  </a:cubicBezTo>
                  <a:lnTo>
                    <a:pt x="9870" y="364964"/>
                  </a:lnTo>
                  <a:cubicBezTo>
                    <a:pt x="4419" y="364964"/>
                    <a:pt x="0" y="360546"/>
                    <a:pt x="0" y="355095"/>
                  </a:cubicBezTo>
                  <a:lnTo>
                    <a:pt x="0" y="9870"/>
                  </a:lnTo>
                  <a:cubicBezTo>
                    <a:pt x="0" y="4419"/>
                    <a:pt x="4419" y="0"/>
                    <a:pt x="9870" y="0"/>
                  </a:cubicBezTo>
                  <a:close/>
                </a:path>
              </a:pathLst>
            </a:custGeom>
            <a:solidFill>
              <a:srgbClr val="FFFFFF"/>
            </a:solidFill>
            <a:ln w="9525" cap="sq">
              <a:solidFill>
                <a:srgbClr val="000000"/>
              </a:solidFill>
              <a:prstDash val="solid"/>
              <a:miter/>
            </a:ln>
          </p:spPr>
          <p:txBody>
            <a:bodyPr/>
            <a:lstStyle/>
            <a:p>
              <a:endParaRPr lang="en-GB"/>
            </a:p>
          </p:txBody>
        </p:sp>
        <p:sp>
          <p:nvSpPr>
            <p:cNvPr id="20" name="TextBox 20"/>
            <p:cNvSpPr txBox="1"/>
            <p:nvPr/>
          </p:nvSpPr>
          <p:spPr>
            <a:xfrm>
              <a:off x="0" y="-47625"/>
              <a:ext cx="1792419" cy="412589"/>
            </a:xfrm>
            <a:prstGeom prst="rect">
              <a:avLst/>
            </a:prstGeom>
          </p:spPr>
          <p:txBody>
            <a:bodyPr lIns="50800" tIns="50800" rIns="50800" bIns="50800" rtlCol="0" anchor="ctr"/>
            <a:lstStyle/>
            <a:p>
              <a:pPr algn="ctr">
                <a:lnSpc>
                  <a:spcPts val="2240"/>
                </a:lnSpc>
              </a:pPr>
              <a:endParaRPr/>
            </a:p>
          </p:txBody>
        </p:sp>
      </p:grpSp>
      <p:sp>
        <p:nvSpPr>
          <p:cNvPr id="21" name="Freeform 21"/>
          <p:cNvSpPr/>
          <p:nvPr/>
        </p:nvSpPr>
        <p:spPr>
          <a:xfrm>
            <a:off x="7084200" y="1112406"/>
            <a:ext cx="571662" cy="685652"/>
          </a:xfrm>
          <a:custGeom>
            <a:avLst/>
            <a:gdLst/>
            <a:ahLst/>
            <a:cxnLst/>
            <a:rect l="l" t="t" r="r" b="b"/>
            <a:pathLst>
              <a:path w="571662" h="685652">
                <a:moveTo>
                  <a:pt x="0" y="0"/>
                </a:moveTo>
                <a:lnTo>
                  <a:pt x="571662" y="0"/>
                </a:lnTo>
                <a:lnTo>
                  <a:pt x="571662" y="685652"/>
                </a:lnTo>
                <a:lnTo>
                  <a:pt x="0" y="685652"/>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22" name="Freeform 22"/>
          <p:cNvSpPr/>
          <p:nvPr/>
        </p:nvSpPr>
        <p:spPr>
          <a:xfrm>
            <a:off x="7515891" y="4361367"/>
            <a:ext cx="8628426" cy="988347"/>
          </a:xfrm>
          <a:custGeom>
            <a:avLst/>
            <a:gdLst/>
            <a:ahLst/>
            <a:cxnLst/>
            <a:rect l="l" t="t" r="r" b="b"/>
            <a:pathLst>
              <a:path w="8628426" h="988347">
                <a:moveTo>
                  <a:pt x="0" y="0"/>
                </a:moveTo>
                <a:lnTo>
                  <a:pt x="8628426" y="0"/>
                </a:lnTo>
                <a:lnTo>
                  <a:pt x="8628426" y="988347"/>
                </a:lnTo>
                <a:lnTo>
                  <a:pt x="0" y="988347"/>
                </a:lnTo>
                <a:lnTo>
                  <a:pt x="0" y="0"/>
                </a:lnTo>
                <a:close/>
              </a:path>
            </a:pathLst>
          </a:custGeom>
          <a:blipFill>
            <a:blip r:embed="rId6"/>
            <a:stretch>
              <a:fillRect/>
            </a:stretch>
          </a:blipFill>
        </p:spPr>
        <p:txBody>
          <a:bodyPr/>
          <a:lstStyle/>
          <a:p>
            <a:endParaRPr lang="en-GB"/>
          </a:p>
        </p:txBody>
      </p:sp>
      <p:grpSp>
        <p:nvGrpSpPr>
          <p:cNvPr id="23" name="Group 23"/>
          <p:cNvGrpSpPr/>
          <p:nvPr/>
        </p:nvGrpSpPr>
        <p:grpSpPr>
          <a:xfrm>
            <a:off x="7515891" y="3174403"/>
            <a:ext cx="8628426" cy="1756882"/>
            <a:chOff x="0" y="0"/>
            <a:chExt cx="1792419" cy="364964"/>
          </a:xfrm>
        </p:grpSpPr>
        <p:sp>
          <p:nvSpPr>
            <p:cNvPr id="24" name="Freeform 24"/>
            <p:cNvSpPr/>
            <p:nvPr/>
          </p:nvSpPr>
          <p:spPr>
            <a:xfrm>
              <a:off x="0" y="0"/>
              <a:ext cx="1792419" cy="364964"/>
            </a:xfrm>
            <a:custGeom>
              <a:avLst/>
              <a:gdLst/>
              <a:ahLst/>
              <a:cxnLst/>
              <a:rect l="l" t="t" r="r" b="b"/>
              <a:pathLst>
                <a:path w="1792419" h="364964">
                  <a:moveTo>
                    <a:pt x="9870" y="0"/>
                  </a:moveTo>
                  <a:lnTo>
                    <a:pt x="1782549" y="0"/>
                  </a:lnTo>
                  <a:cubicBezTo>
                    <a:pt x="1788000" y="0"/>
                    <a:pt x="1792419" y="4419"/>
                    <a:pt x="1792419" y="9870"/>
                  </a:cubicBezTo>
                  <a:lnTo>
                    <a:pt x="1792419" y="355095"/>
                  </a:lnTo>
                  <a:cubicBezTo>
                    <a:pt x="1792419" y="360546"/>
                    <a:pt x="1788000" y="364964"/>
                    <a:pt x="1782549" y="364964"/>
                  </a:cubicBezTo>
                  <a:lnTo>
                    <a:pt x="9870" y="364964"/>
                  </a:lnTo>
                  <a:cubicBezTo>
                    <a:pt x="4419" y="364964"/>
                    <a:pt x="0" y="360546"/>
                    <a:pt x="0" y="355095"/>
                  </a:cubicBezTo>
                  <a:lnTo>
                    <a:pt x="0" y="9870"/>
                  </a:lnTo>
                  <a:cubicBezTo>
                    <a:pt x="0" y="4419"/>
                    <a:pt x="4419" y="0"/>
                    <a:pt x="9870" y="0"/>
                  </a:cubicBezTo>
                  <a:close/>
                </a:path>
              </a:pathLst>
            </a:custGeom>
            <a:solidFill>
              <a:srgbClr val="FFFFFF"/>
            </a:solidFill>
            <a:ln w="9525" cap="sq">
              <a:solidFill>
                <a:srgbClr val="000000"/>
              </a:solidFill>
              <a:prstDash val="solid"/>
              <a:miter/>
            </a:ln>
          </p:spPr>
          <p:txBody>
            <a:bodyPr/>
            <a:lstStyle/>
            <a:p>
              <a:endParaRPr lang="en-GB"/>
            </a:p>
          </p:txBody>
        </p:sp>
        <p:sp>
          <p:nvSpPr>
            <p:cNvPr id="25" name="TextBox 25"/>
            <p:cNvSpPr txBox="1"/>
            <p:nvPr/>
          </p:nvSpPr>
          <p:spPr>
            <a:xfrm>
              <a:off x="0" y="-47625"/>
              <a:ext cx="1792419" cy="412589"/>
            </a:xfrm>
            <a:prstGeom prst="rect">
              <a:avLst/>
            </a:prstGeom>
          </p:spPr>
          <p:txBody>
            <a:bodyPr lIns="50800" tIns="50800" rIns="50800" bIns="50800" rtlCol="0" anchor="ctr"/>
            <a:lstStyle/>
            <a:p>
              <a:pPr algn="ctr">
                <a:lnSpc>
                  <a:spcPts val="2240"/>
                </a:lnSpc>
              </a:pPr>
              <a:endParaRPr/>
            </a:p>
          </p:txBody>
        </p:sp>
      </p:grpSp>
      <p:sp>
        <p:nvSpPr>
          <p:cNvPr id="26" name="Freeform 26"/>
          <p:cNvSpPr/>
          <p:nvPr/>
        </p:nvSpPr>
        <p:spPr>
          <a:xfrm>
            <a:off x="8474862" y="6796672"/>
            <a:ext cx="8628426" cy="988347"/>
          </a:xfrm>
          <a:custGeom>
            <a:avLst/>
            <a:gdLst/>
            <a:ahLst/>
            <a:cxnLst/>
            <a:rect l="l" t="t" r="r" b="b"/>
            <a:pathLst>
              <a:path w="8628426" h="988347">
                <a:moveTo>
                  <a:pt x="0" y="0"/>
                </a:moveTo>
                <a:lnTo>
                  <a:pt x="8628426" y="0"/>
                </a:lnTo>
                <a:lnTo>
                  <a:pt x="8628426" y="988347"/>
                </a:lnTo>
                <a:lnTo>
                  <a:pt x="0" y="988347"/>
                </a:lnTo>
                <a:lnTo>
                  <a:pt x="0" y="0"/>
                </a:lnTo>
                <a:close/>
              </a:path>
            </a:pathLst>
          </a:custGeom>
          <a:blipFill>
            <a:blip r:embed="rId6"/>
            <a:stretch>
              <a:fillRect/>
            </a:stretch>
          </a:blipFill>
        </p:spPr>
        <p:txBody>
          <a:bodyPr/>
          <a:lstStyle/>
          <a:p>
            <a:endParaRPr lang="en-GB"/>
          </a:p>
        </p:txBody>
      </p:sp>
      <p:grpSp>
        <p:nvGrpSpPr>
          <p:cNvPr id="27" name="Group 27"/>
          <p:cNvGrpSpPr/>
          <p:nvPr/>
        </p:nvGrpSpPr>
        <p:grpSpPr>
          <a:xfrm>
            <a:off x="8474862" y="5609709"/>
            <a:ext cx="8628426" cy="1756882"/>
            <a:chOff x="0" y="0"/>
            <a:chExt cx="1792419" cy="364964"/>
          </a:xfrm>
        </p:grpSpPr>
        <p:sp>
          <p:nvSpPr>
            <p:cNvPr id="28" name="Freeform 28"/>
            <p:cNvSpPr/>
            <p:nvPr/>
          </p:nvSpPr>
          <p:spPr>
            <a:xfrm>
              <a:off x="0" y="0"/>
              <a:ext cx="1792419" cy="364964"/>
            </a:xfrm>
            <a:custGeom>
              <a:avLst/>
              <a:gdLst/>
              <a:ahLst/>
              <a:cxnLst/>
              <a:rect l="l" t="t" r="r" b="b"/>
              <a:pathLst>
                <a:path w="1792419" h="364964">
                  <a:moveTo>
                    <a:pt x="9870" y="0"/>
                  </a:moveTo>
                  <a:lnTo>
                    <a:pt x="1782549" y="0"/>
                  </a:lnTo>
                  <a:cubicBezTo>
                    <a:pt x="1788000" y="0"/>
                    <a:pt x="1792419" y="4419"/>
                    <a:pt x="1792419" y="9870"/>
                  </a:cubicBezTo>
                  <a:lnTo>
                    <a:pt x="1792419" y="355095"/>
                  </a:lnTo>
                  <a:cubicBezTo>
                    <a:pt x="1792419" y="360546"/>
                    <a:pt x="1788000" y="364964"/>
                    <a:pt x="1782549" y="364964"/>
                  </a:cubicBezTo>
                  <a:lnTo>
                    <a:pt x="9870" y="364964"/>
                  </a:lnTo>
                  <a:cubicBezTo>
                    <a:pt x="4419" y="364964"/>
                    <a:pt x="0" y="360546"/>
                    <a:pt x="0" y="355095"/>
                  </a:cubicBezTo>
                  <a:lnTo>
                    <a:pt x="0" y="9870"/>
                  </a:lnTo>
                  <a:cubicBezTo>
                    <a:pt x="0" y="4419"/>
                    <a:pt x="4419" y="0"/>
                    <a:pt x="9870" y="0"/>
                  </a:cubicBezTo>
                  <a:close/>
                </a:path>
              </a:pathLst>
            </a:custGeom>
            <a:solidFill>
              <a:srgbClr val="FFFFFF"/>
            </a:solidFill>
            <a:ln w="9525" cap="sq">
              <a:solidFill>
                <a:srgbClr val="000000"/>
              </a:solidFill>
              <a:prstDash val="solid"/>
              <a:miter/>
            </a:ln>
          </p:spPr>
          <p:txBody>
            <a:bodyPr/>
            <a:lstStyle/>
            <a:p>
              <a:endParaRPr lang="en-GB"/>
            </a:p>
          </p:txBody>
        </p:sp>
        <p:sp>
          <p:nvSpPr>
            <p:cNvPr id="29" name="TextBox 29"/>
            <p:cNvSpPr txBox="1"/>
            <p:nvPr/>
          </p:nvSpPr>
          <p:spPr>
            <a:xfrm>
              <a:off x="0" y="-47625"/>
              <a:ext cx="1792419" cy="412589"/>
            </a:xfrm>
            <a:prstGeom prst="rect">
              <a:avLst/>
            </a:prstGeom>
          </p:spPr>
          <p:txBody>
            <a:bodyPr lIns="50800" tIns="50800" rIns="50800" bIns="50800" rtlCol="0" anchor="ctr"/>
            <a:lstStyle/>
            <a:p>
              <a:pPr algn="ctr">
                <a:lnSpc>
                  <a:spcPts val="2240"/>
                </a:lnSpc>
              </a:pPr>
              <a:endParaRPr/>
            </a:p>
          </p:txBody>
        </p:sp>
      </p:grpSp>
      <p:sp>
        <p:nvSpPr>
          <p:cNvPr id="30" name="Freeform 30"/>
          <p:cNvSpPr/>
          <p:nvPr/>
        </p:nvSpPr>
        <p:spPr>
          <a:xfrm>
            <a:off x="8801854" y="6035514"/>
            <a:ext cx="754571" cy="629124"/>
          </a:xfrm>
          <a:custGeom>
            <a:avLst/>
            <a:gdLst/>
            <a:ahLst/>
            <a:cxnLst/>
            <a:rect l="l" t="t" r="r" b="b"/>
            <a:pathLst>
              <a:path w="754571" h="629124">
                <a:moveTo>
                  <a:pt x="0" y="0"/>
                </a:moveTo>
                <a:lnTo>
                  <a:pt x="754571" y="0"/>
                </a:lnTo>
                <a:lnTo>
                  <a:pt x="754571" y="629124"/>
                </a:lnTo>
                <a:lnTo>
                  <a:pt x="0" y="62912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1" name="Freeform 31"/>
          <p:cNvSpPr/>
          <p:nvPr/>
        </p:nvSpPr>
        <p:spPr>
          <a:xfrm>
            <a:off x="9557571" y="9231978"/>
            <a:ext cx="8628426" cy="988347"/>
          </a:xfrm>
          <a:custGeom>
            <a:avLst/>
            <a:gdLst/>
            <a:ahLst/>
            <a:cxnLst/>
            <a:rect l="l" t="t" r="r" b="b"/>
            <a:pathLst>
              <a:path w="8628426" h="988347">
                <a:moveTo>
                  <a:pt x="0" y="0"/>
                </a:moveTo>
                <a:lnTo>
                  <a:pt x="8628426" y="0"/>
                </a:lnTo>
                <a:lnTo>
                  <a:pt x="8628426" y="988347"/>
                </a:lnTo>
                <a:lnTo>
                  <a:pt x="0" y="988347"/>
                </a:lnTo>
                <a:lnTo>
                  <a:pt x="0" y="0"/>
                </a:lnTo>
                <a:close/>
              </a:path>
            </a:pathLst>
          </a:custGeom>
          <a:blipFill>
            <a:blip r:embed="rId6"/>
            <a:stretch>
              <a:fillRect/>
            </a:stretch>
          </a:blipFill>
        </p:spPr>
        <p:txBody>
          <a:bodyPr/>
          <a:lstStyle/>
          <a:p>
            <a:endParaRPr lang="en-GB"/>
          </a:p>
        </p:txBody>
      </p:sp>
      <p:grpSp>
        <p:nvGrpSpPr>
          <p:cNvPr id="32" name="Group 32"/>
          <p:cNvGrpSpPr/>
          <p:nvPr/>
        </p:nvGrpSpPr>
        <p:grpSpPr>
          <a:xfrm>
            <a:off x="8806017" y="7978323"/>
            <a:ext cx="8628426" cy="1756882"/>
            <a:chOff x="0" y="0"/>
            <a:chExt cx="1792419" cy="364964"/>
          </a:xfrm>
        </p:grpSpPr>
        <p:sp>
          <p:nvSpPr>
            <p:cNvPr id="33" name="Freeform 33"/>
            <p:cNvSpPr/>
            <p:nvPr/>
          </p:nvSpPr>
          <p:spPr>
            <a:xfrm>
              <a:off x="0" y="0"/>
              <a:ext cx="1792419" cy="364964"/>
            </a:xfrm>
            <a:custGeom>
              <a:avLst/>
              <a:gdLst/>
              <a:ahLst/>
              <a:cxnLst/>
              <a:rect l="l" t="t" r="r" b="b"/>
              <a:pathLst>
                <a:path w="1792419" h="364964">
                  <a:moveTo>
                    <a:pt x="9870" y="0"/>
                  </a:moveTo>
                  <a:lnTo>
                    <a:pt x="1782549" y="0"/>
                  </a:lnTo>
                  <a:cubicBezTo>
                    <a:pt x="1788000" y="0"/>
                    <a:pt x="1792419" y="4419"/>
                    <a:pt x="1792419" y="9870"/>
                  </a:cubicBezTo>
                  <a:lnTo>
                    <a:pt x="1792419" y="355095"/>
                  </a:lnTo>
                  <a:cubicBezTo>
                    <a:pt x="1792419" y="360546"/>
                    <a:pt x="1788000" y="364964"/>
                    <a:pt x="1782549" y="364964"/>
                  </a:cubicBezTo>
                  <a:lnTo>
                    <a:pt x="9870" y="364964"/>
                  </a:lnTo>
                  <a:cubicBezTo>
                    <a:pt x="4419" y="364964"/>
                    <a:pt x="0" y="360546"/>
                    <a:pt x="0" y="355095"/>
                  </a:cubicBezTo>
                  <a:lnTo>
                    <a:pt x="0" y="9870"/>
                  </a:lnTo>
                  <a:cubicBezTo>
                    <a:pt x="0" y="4419"/>
                    <a:pt x="4419" y="0"/>
                    <a:pt x="9870" y="0"/>
                  </a:cubicBezTo>
                  <a:close/>
                </a:path>
              </a:pathLst>
            </a:custGeom>
            <a:solidFill>
              <a:srgbClr val="FFFFFF"/>
            </a:solidFill>
            <a:ln w="9525" cap="sq">
              <a:solidFill>
                <a:srgbClr val="000000"/>
              </a:solidFill>
              <a:prstDash val="solid"/>
              <a:miter/>
            </a:ln>
          </p:spPr>
          <p:txBody>
            <a:bodyPr/>
            <a:lstStyle/>
            <a:p>
              <a:endParaRPr lang="en-GB"/>
            </a:p>
          </p:txBody>
        </p:sp>
        <p:sp>
          <p:nvSpPr>
            <p:cNvPr id="34" name="TextBox 34"/>
            <p:cNvSpPr txBox="1"/>
            <p:nvPr/>
          </p:nvSpPr>
          <p:spPr>
            <a:xfrm>
              <a:off x="0" y="-47625"/>
              <a:ext cx="1792419" cy="412589"/>
            </a:xfrm>
            <a:prstGeom prst="rect">
              <a:avLst/>
            </a:prstGeom>
          </p:spPr>
          <p:txBody>
            <a:bodyPr lIns="50800" tIns="50800" rIns="50800" bIns="50800" rtlCol="0" anchor="ctr"/>
            <a:lstStyle/>
            <a:p>
              <a:pPr algn="ctr">
                <a:lnSpc>
                  <a:spcPts val="2240"/>
                </a:lnSpc>
              </a:pPr>
              <a:endParaRPr/>
            </a:p>
          </p:txBody>
        </p:sp>
      </p:grpSp>
      <p:sp>
        <p:nvSpPr>
          <p:cNvPr id="35" name="Freeform 35"/>
          <p:cNvSpPr/>
          <p:nvPr/>
        </p:nvSpPr>
        <p:spPr>
          <a:xfrm>
            <a:off x="9329510" y="8423194"/>
            <a:ext cx="625419" cy="625419"/>
          </a:xfrm>
          <a:custGeom>
            <a:avLst/>
            <a:gdLst/>
            <a:ahLst/>
            <a:cxnLst/>
            <a:rect l="l" t="t" r="r" b="b"/>
            <a:pathLst>
              <a:path w="625419" h="625419">
                <a:moveTo>
                  <a:pt x="0" y="0"/>
                </a:moveTo>
                <a:lnTo>
                  <a:pt x="625419" y="0"/>
                </a:lnTo>
                <a:lnTo>
                  <a:pt x="625419" y="625419"/>
                </a:lnTo>
                <a:lnTo>
                  <a:pt x="0" y="62541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36" name="Freeform 36"/>
          <p:cNvSpPr/>
          <p:nvPr/>
        </p:nvSpPr>
        <p:spPr>
          <a:xfrm>
            <a:off x="7887906" y="3394929"/>
            <a:ext cx="913949" cy="895670"/>
          </a:xfrm>
          <a:custGeom>
            <a:avLst/>
            <a:gdLst/>
            <a:ahLst/>
            <a:cxnLst/>
            <a:rect l="l" t="t" r="r" b="b"/>
            <a:pathLst>
              <a:path w="913949" h="895670">
                <a:moveTo>
                  <a:pt x="0" y="0"/>
                </a:moveTo>
                <a:lnTo>
                  <a:pt x="913948" y="0"/>
                </a:lnTo>
                <a:lnTo>
                  <a:pt x="913948" y="895669"/>
                </a:lnTo>
                <a:lnTo>
                  <a:pt x="0" y="895669"/>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txBody>
          <a:bodyPr/>
          <a:lstStyle/>
          <a:p>
            <a:endParaRPr lang="en-GB"/>
          </a:p>
        </p:txBody>
      </p:sp>
      <p:sp>
        <p:nvSpPr>
          <p:cNvPr id="37" name="TextBox 37"/>
          <p:cNvSpPr txBox="1"/>
          <p:nvPr/>
        </p:nvSpPr>
        <p:spPr>
          <a:xfrm>
            <a:off x="7803559" y="867413"/>
            <a:ext cx="7003379" cy="1298236"/>
          </a:xfrm>
          <a:prstGeom prst="rect">
            <a:avLst/>
          </a:prstGeom>
        </p:spPr>
        <p:txBody>
          <a:bodyPr lIns="0" tIns="0" rIns="0" bIns="0" rtlCol="0" anchor="t">
            <a:spAutoFit/>
          </a:bodyPr>
          <a:lstStyle/>
          <a:p>
            <a:pPr algn="ctr">
              <a:lnSpc>
                <a:spcPts val="3480"/>
              </a:lnSpc>
              <a:spcBef>
                <a:spcPct val="0"/>
              </a:spcBef>
            </a:pPr>
            <a:r>
              <a:rPr lang="en-US" sz="2486" b="1">
                <a:solidFill>
                  <a:srgbClr val="000000"/>
                </a:solidFill>
                <a:latin typeface="Arial Bold"/>
                <a:ea typeface="Arial Bold"/>
                <a:cs typeface="Arial Bold"/>
                <a:sym typeface="Arial Bold"/>
              </a:rPr>
              <a:t>The Lucy Letby case shows that having patient safety policies alone is not enough if they are not effectively implemented</a:t>
            </a:r>
          </a:p>
        </p:txBody>
      </p:sp>
      <p:sp>
        <p:nvSpPr>
          <p:cNvPr id="38" name="TextBox 38"/>
          <p:cNvSpPr txBox="1"/>
          <p:nvPr/>
        </p:nvSpPr>
        <p:spPr>
          <a:xfrm>
            <a:off x="9006657" y="3280629"/>
            <a:ext cx="6749047" cy="1593244"/>
          </a:xfrm>
          <a:prstGeom prst="rect">
            <a:avLst/>
          </a:prstGeom>
        </p:spPr>
        <p:txBody>
          <a:bodyPr lIns="0" tIns="0" rIns="0" bIns="0" rtlCol="0" anchor="t">
            <a:spAutoFit/>
          </a:bodyPr>
          <a:lstStyle/>
          <a:p>
            <a:pPr algn="ctr">
              <a:lnSpc>
                <a:spcPts val="3194"/>
              </a:lnSpc>
              <a:spcBef>
                <a:spcPct val="0"/>
              </a:spcBef>
            </a:pPr>
            <a:r>
              <a:rPr lang="en-US" sz="2282" b="1">
                <a:solidFill>
                  <a:srgbClr val="000000"/>
                </a:solidFill>
                <a:latin typeface="Arial Bold"/>
                <a:ea typeface="Arial Bold"/>
                <a:cs typeface="Arial Bold"/>
                <a:sym typeface="Arial Bold"/>
              </a:rPr>
              <a:t>Although the NHS has systems for incident reporting and whistleblowing, these rely on strong leadership and an open organisational culture to function properly</a:t>
            </a:r>
          </a:p>
        </p:txBody>
      </p:sp>
      <p:sp>
        <p:nvSpPr>
          <p:cNvPr id="39" name="TextBox 39"/>
          <p:cNvSpPr txBox="1"/>
          <p:nvPr/>
        </p:nvSpPr>
        <p:spPr>
          <a:xfrm>
            <a:off x="9981775" y="5688517"/>
            <a:ext cx="7067815" cy="1593244"/>
          </a:xfrm>
          <a:prstGeom prst="rect">
            <a:avLst/>
          </a:prstGeom>
        </p:spPr>
        <p:txBody>
          <a:bodyPr lIns="0" tIns="0" rIns="0" bIns="0" rtlCol="0" anchor="t">
            <a:spAutoFit/>
          </a:bodyPr>
          <a:lstStyle/>
          <a:p>
            <a:pPr algn="l">
              <a:lnSpc>
                <a:spcPts val="3194"/>
              </a:lnSpc>
              <a:spcBef>
                <a:spcPct val="0"/>
              </a:spcBef>
            </a:pPr>
            <a:r>
              <a:rPr lang="en-US" sz="2282" b="1">
                <a:solidFill>
                  <a:srgbClr val="000000"/>
                </a:solidFill>
                <a:latin typeface="Arial Bold"/>
                <a:ea typeface="Arial Bold"/>
                <a:cs typeface="Arial Bold"/>
                <a:sym typeface="Arial Bold"/>
              </a:rPr>
              <a:t>Consultants raised concerns about increased infant deaths, but these were not acted on quickly by hospital management, delaying investigation and increasing risk to patients</a:t>
            </a:r>
          </a:p>
        </p:txBody>
      </p:sp>
      <p:sp>
        <p:nvSpPr>
          <p:cNvPr id="40" name="TextBox 40"/>
          <p:cNvSpPr txBox="1"/>
          <p:nvPr/>
        </p:nvSpPr>
        <p:spPr>
          <a:xfrm>
            <a:off x="10628960" y="8049953"/>
            <a:ext cx="6428945" cy="1593244"/>
          </a:xfrm>
          <a:prstGeom prst="rect">
            <a:avLst/>
          </a:prstGeom>
        </p:spPr>
        <p:txBody>
          <a:bodyPr lIns="0" tIns="0" rIns="0" bIns="0" rtlCol="0" anchor="t">
            <a:spAutoFit/>
          </a:bodyPr>
          <a:lstStyle/>
          <a:p>
            <a:pPr algn="l">
              <a:lnSpc>
                <a:spcPts val="3194"/>
              </a:lnSpc>
              <a:spcBef>
                <a:spcPct val="0"/>
              </a:spcBef>
            </a:pPr>
            <a:r>
              <a:rPr lang="en-US" sz="2282" b="1">
                <a:solidFill>
                  <a:srgbClr val="000000"/>
                </a:solidFill>
                <a:latin typeface="Arial Bold"/>
                <a:ea typeface="Arial Bold"/>
                <a:cs typeface="Arial Bold"/>
                <a:sym typeface="Arial Bold"/>
              </a:rPr>
              <a:t>This highlights the need for a “just culture” in healthcare, where staff feel safe to raise concerns and organisations prioritise patient safety over reputation</a:t>
            </a:r>
          </a:p>
        </p:txBody>
      </p:sp>
      <p:pic>
        <p:nvPicPr>
          <p:cNvPr id="41" name="Picture 41"/>
          <p:cNvPicPr>
            <a:picLocks noChangeAspect="1"/>
          </p:cNvPicPr>
          <p:nvPr/>
        </p:nvPicPr>
        <p:blipFill>
          <a:blip r:embed="rId15"/>
          <a:stretch>
            <a:fillRect/>
          </a:stretch>
        </p:blipFill>
        <p:spPr>
          <a:xfrm>
            <a:off x="737635" y="961261"/>
            <a:ext cx="2598937" cy="3492780"/>
          </a:xfrm>
          <a:prstGeom prst="rect">
            <a:avLst/>
          </a:prstGeom>
        </p:spPr>
      </p:pic>
      <p:sp>
        <p:nvSpPr>
          <p:cNvPr id="42" name="TextBox 42"/>
          <p:cNvSpPr txBox="1"/>
          <p:nvPr/>
        </p:nvSpPr>
        <p:spPr>
          <a:xfrm>
            <a:off x="654686" y="9468890"/>
            <a:ext cx="3381393"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Sources:  (NHS England, 2015)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pic>
        <p:nvPicPr>
          <p:cNvPr id="4" name="Picture 4"/>
          <p:cNvPicPr>
            <a:picLocks noChangeAspect="1"/>
          </p:cNvPicPr>
          <p:nvPr/>
        </p:nvPicPr>
        <p:blipFill>
          <a:blip r:embed="rId4"/>
          <a:stretch>
            <a:fillRect/>
          </a:stretch>
        </p:blipFill>
        <p:spPr>
          <a:xfrm>
            <a:off x="206889" y="-385633"/>
            <a:ext cx="16000891" cy="3265415"/>
          </a:xfrm>
          <a:prstGeom prst="rect">
            <a:avLst/>
          </a:prstGeom>
        </p:spPr>
      </p:pic>
      <p:grpSp>
        <p:nvGrpSpPr>
          <p:cNvPr id="5" name="Group 5"/>
          <p:cNvGrpSpPr/>
          <p:nvPr/>
        </p:nvGrpSpPr>
        <p:grpSpPr>
          <a:xfrm>
            <a:off x="1300408" y="3167662"/>
            <a:ext cx="6912408" cy="3706634"/>
            <a:chOff x="0" y="0"/>
            <a:chExt cx="1097024" cy="588256"/>
          </a:xfrm>
        </p:grpSpPr>
        <p:sp>
          <p:nvSpPr>
            <p:cNvPr id="6" name="Freeform 6"/>
            <p:cNvSpPr/>
            <p:nvPr/>
          </p:nvSpPr>
          <p:spPr>
            <a:xfrm>
              <a:off x="0" y="0"/>
              <a:ext cx="1097024" cy="588256"/>
            </a:xfrm>
            <a:custGeom>
              <a:avLst/>
              <a:gdLst/>
              <a:ahLst/>
              <a:cxnLst/>
              <a:rect l="l" t="t" r="r" b="b"/>
              <a:pathLst>
                <a:path w="1097024" h="588256">
                  <a:moveTo>
                    <a:pt x="70560" y="0"/>
                  </a:moveTo>
                  <a:lnTo>
                    <a:pt x="1026463" y="0"/>
                  </a:lnTo>
                  <a:cubicBezTo>
                    <a:pt x="1065433" y="0"/>
                    <a:pt x="1097024" y="31591"/>
                    <a:pt x="1097024" y="70560"/>
                  </a:cubicBezTo>
                  <a:lnTo>
                    <a:pt x="1097024" y="517696"/>
                  </a:lnTo>
                  <a:cubicBezTo>
                    <a:pt x="1097024" y="556665"/>
                    <a:pt x="1065433" y="588256"/>
                    <a:pt x="1026463" y="588256"/>
                  </a:cubicBezTo>
                  <a:lnTo>
                    <a:pt x="70560" y="588256"/>
                  </a:lnTo>
                  <a:cubicBezTo>
                    <a:pt x="31591" y="588256"/>
                    <a:pt x="0" y="556665"/>
                    <a:pt x="0" y="517696"/>
                  </a:cubicBezTo>
                  <a:lnTo>
                    <a:pt x="0" y="70560"/>
                  </a:lnTo>
                  <a:cubicBezTo>
                    <a:pt x="0" y="31591"/>
                    <a:pt x="31591" y="0"/>
                    <a:pt x="70560" y="0"/>
                  </a:cubicBezTo>
                  <a:close/>
                </a:path>
              </a:pathLst>
            </a:custGeom>
            <a:solidFill>
              <a:srgbClr val="FFFFFF"/>
            </a:solidFill>
            <a:ln w="9525" cap="rnd">
              <a:solidFill>
                <a:srgbClr val="000000"/>
              </a:solidFill>
              <a:prstDash val="solid"/>
              <a:round/>
            </a:ln>
          </p:spPr>
          <p:txBody>
            <a:bodyPr/>
            <a:lstStyle/>
            <a:p>
              <a:endParaRPr lang="en-GB"/>
            </a:p>
          </p:txBody>
        </p:sp>
        <p:sp>
          <p:nvSpPr>
            <p:cNvPr id="7" name="TextBox 7"/>
            <p:cNvSpPr txBox="1"/>
            <p:nvPr/>
          </p:nvSpPr>
          <p:spPr>
            <a:xfrm>
              <a:off x="0" y="-38100"/>
              <a:ext cx="1097024" cy="626356"/>
            </a:xfrm>
            <a:prstGeom prst="rect">
              <a:avLst/>
            </a:prstGeom>
          </p:spPr>
          <p:txBody>
            <a:bodyPr lIns="50800" tIns="50800" rIns="50800" bIns="50800" rtlCol="0" anchor="ctr"/>
            <a:lstStyle/>
            <a:p>
              <a:pPr algn="ctr">
                <a:lnSpc>
                  <a:spcPts val="2339"/>
                </a:lnSpc>
              </a:pPr>
              <a:endParaRPr/>
            </a:p>
          </p:txBody>
        </p:sp>
      </p:grpSp>
      <p:sp>
        <p:nvSpPr>
          <p:cNvPr id="8" name="Freeform 8"/>
          <p:cNvSpPr/>
          <p:nvPr/>
        </p:nvSpPr>
        <p:spPr>
          <a:xfrm rot="5400000" flipV="1">
            <a:off x="-293560" y="4213424"/>
            <a:ext cx="2913645" cy="1577011"/>
          </a:xfrm>
          <a:custGeom>
            <a:avLst/>
            <a:gdLst/>
            <a:ahLst/>
            <a:cxnLst/>
            <a:rect l="l" t="t" r="r" b="b"/>
            <a:pathLst>
              <a:path w="2913645" h="1577011">
                <a:moveTo>
                  <a:pt x="0" y="1577011"/>
                </a:moveTo>
                <a:lnTo>
                  <a:pt x="2913645" y="1577011"/>
                </a:lnTo>
                <a:lnTo>
                  <a:pt x="2913645" y="0"/>
                </a:lnTo>
                <a:lnTo>
                  <a:pt x="0" y="0"/>
                </a:lnTo>
                <a:lnTo>
                  <a:pt x="0" y="1577011"/>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9" name="Group 9"/>
          <p:cNvGrpSpPr/>
          <p:nvPr/>
        </p:nvGrpSpPr>
        <p:grpSpPr>
          <a:xfrm>
            <a:off x="8933970" y="5658473"/>
            <a:ext cx="8477730" cy="4118148"/>
            <a:chOff x="0" y="0"/>
            <a:chExt cx="1210999" cy="588256"/>
          </a:xfrm>
        </p:grpSpPr>
        <p:sp>
          <p:nvSpPr>
            <p:cNvPr id="10" name="Freeform 10"/>
            <p:cNvSpPr/>
            <p:nvPr/>
          </p:nvSpPr>
          <p:spPr>
            <a:xfrm>
              <a:off x="0" y="0"/>
              <a:ext cx="1210999" cy="588256"/>
            </a:xfrm>
            <a:custGeom>
              <a:avLst/>
              <a:gdLst/>
              <a:ahLst/>
              <a:cxnLst/>
              <a:rect l="l" t="t" r="r" b="b"/>
              <a:pathLst>
                <a:path w="1210999" h="588256">
                  <a:moveTo>
                    <a:pt x="57532" y="0"/>
                  </a:moveTo>
                  <a:lnTo>
                    <a:pt x="1153467" y="0"/>
                  </a:lnTo>
                  <a:cubicBezTo>
                    <a:pt x="1185241" y="0"/>
                    <a:pt x="1210999" y="25758"/>
                    <a:pt x="1210999" y="57532"/>
                  </a:cubicBezTo>
                  <a:lnTo>
                    <a:pt x="1210999" y="530724"/>
                  </a:lnTo>
                  <a:cubicBezTo>
                    <a:pt x="1210999" y="562498"/>
                    <a:pt x="1185241" y="588256"/>
                    <a:pt x="1153467" y="588256"/>
                  </a:cubicBezTo>
                  <a:lnTo>
                    <a:pt x="57532" y="588256"/>
                  </a:lnTo>
                  <a:cubicBezTo>
                    <a:pt x="25758" y="588256"/>
                    <a:pt x="0" y="562498"/>
                    <a:pt x="0" y="530724"/>
                  </a:cubicBezTo>
                  <a:lnTo>
                    <a:pt x="0" y="57532"/>
                  </a:lnTo>
                  <a:cubicBezTo>
                    <a:pt x="0" y="25758"/>
                    <a:pt x="25758" y="0"/>
                    <a:pt x="57532" y="0"/>
                  </a:cubicBezTo>
                  <a:close/>
                </a:path>
              </a:pathLst>
            </a:custGeom>
            <a:solidFill>
              <a:srgbClr val="FFFFFF"/>
            </a:solidFill>
            <a:ln w="9525" cap="rnd">
              <a:solidFill>
                <a:srgbClr val="000000"/>
              </a:solidFill>
              <a:prstDash val="solid"/>
              <a:round/>
            </a:ln>
          </p:spPr>
          <p:txBody>
            <a:bodyPr/>
            <a:lstStyle/>
            <a:p>
              <a:endParaRPr lang="en-GB"/>
            </a:p>
          </p:txBody>
        </p:sp>
        <p:sp>
          <p:nvSpPr>
            <p:cNvPr id="11" name="TextBox 11"/>
            <p:cNvSpPr txBox="1"/>
            <p:nvPr/>
          </p:nvSpPr>
          <p:spPr>
            <a:xfrm>
              <a:off x="0" y="-38100"/>
              <a:ext cx="1210999" cy="626356"/>
            </a:xfrm>
            <a:prstGeom prst="rect">
              <a:avLst/>
            </a:prstGeom>
          </p:spPr>
          <p:txBody>
            <a:bodyPr lIns="50800" tIns="50800" rIns="50800" bIns="50800" rtlCol="0" anchor="ctr"/>
            <a:lstStyle/>
            <a:p>
              <a:pPr algn="ctr">
                <a:lnSpc>
                  <a:spcPts val="2339"/>
                </a:lnSpc>
              </a:pPr>
              <a:endParaRPr/>
            </a:p>
          </p:txBody>
        </p:sp>
      </p:grpSp>
      <p:sp>
        <p:nvSpPr>
          <p:cNvPr id="12" name="Freeform 12"/>
          <p:cNvSpPr/>
          <p:nvPr/>
        </p:nvSpPr>
        <p:spPr>
          <a:xfrm rot="5400000" flipV="1">
            <a:off x="7163038" y="6925070"/>
            <a:ext cx="3237121" cy="1752092"/>
          </a:xfrm>
          <a:custGeom>
            <a:avLst/>
            <a:gdLst/>
            <a:ahLst/>
            <a:cxnLst/>
            <a:rect l="l" t="t" r="r" b="b"/>
            <a:pathLst>
              <a:path w="3237121" h="1752092">
                <a:moveTo>
                  <a:pt x="0" y="1752092"/>
                </a:moveTo>
                <a:lnTo>
                  <a:pt x="3237121" y="1752092"/>
                </a:lnTo>
                <a:lnTo>
                  <a:pt x="3237121" y="0"/>
                </a:lnTo>
                <a:lnTo>
                  <a:pt x="0" y="0"/>
                </a:lnTo>
                <a:lnTo>
                  <a:pt x="0" y="1752092"/>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3" name="Group 13"/>
          <p:cNvGrpSpPr/>
          <p:nvPr/>
        </p:nvGrpSpPr>
        <p:grpSpPr>
          <a:xfrm>
            <a:off x="9384203" y="1755925"/>
            <a:ext cx="7659983" cy="3720919"/>
            <a:chOff x="0" y="0"/>
            <a:chExt cx="1210999" cy="588256"/>
          </a:xfrm>
        </p:grpSpPr>
        <p:sp>
          <p:nvSpPr>
            <p:cNvPr id="14" name="Freeform 14"/>
            <p:cNvSpPr/>
            <p:nvPr/>
          </p:nvSpPr>
          <p:spPr>
            <a:xfrm>
              <a:off x="0" y="0"/>
              <a:ext cx="1210999" cy="588256"/>
            </a:xfrm>
            <a:custGeom>
              <a:avLst/>
              <a:gdLst/>
              <a:ahLst/>
              <a:cxnLst/>
              <a:rect l="l" t="t" r="r" b="b"/>
              <a:pathLst>
                <a:path w="1210999" h="588256">
                  <a:moveTo>
                    <a:pt x="63674" y="0"/>
                  </a:moveTo>
                  <a:lnTo>
                    <a:pt x="1147325" y="0"/>
                  </a:lnTo>
                  <a:cubicBezTo>
                    <a:pt x="1182492" y="0"/>
                    <a:pt x="1210999" y="28508"/>
                    <a:pt x="1210999" y="63674"/>
                  </a:cubicBezTo>
                  <a:lnTo>
                    <a:pt x="1210999" y="524582"/>
                  </a:lnTo>
                  <a:cubicBezTo>
                    <a:pt x="1210999" y="541469"/>
                    <a:pt x="1204291" y="557665"/>
                    <a:pt x="1192350" y="569606"/>
                  </a:cubicBezTo>
                  <a:cubicBezTo>
                    <a:pt x="1180408" y="581547"/>
                    <a:pt x="1164213" y="588256"/>
                    <a:pt x="1147325" y="588256"/>
                  </a:cubicBezTo>
                  <a:lnTo>
                    <a:pt x="63674" y="588256"/>
                  </a:lnTo>
                  <a:cubicBezTo>
                    <a:pt x="46787" y="588256"/>
                    <a:pt x="30591" y="581547"/>
                    <a:pt x="18650" y="569606"/>
                  </a:cubicBezTo>
                  <a:cubicBezTo>
                    <a:pt x="6708" y="557665"/>
                    <a:pt x="0" y="541469"/>
                    <a:pt x="0" y="524582"/>
                  </a:cubicBezTo>
                  <a:lnTo>
                    <a:pt x="0" y="63674"/>
                  </a:lnTo>
                  <a:cubicBezTo>
                    <a:pt x="0" y="46787"/>
                    <a:pt x="6708" y="30591"/>
                    <a:pt x="18650" y="18650"/>
                  </a:cubicBezTo>
                  <a:cubicBezTo>
                    <a:pt x="30591" y="6708"/>
                    <a:pt x="46787" y="0"/>
                    <a:pt x="63674" y="0"/>
                  </a:cubicBezTo>
                  <a:close/>
                </a:path>
              </a:pathLst>
            </a:custGeom>
            <a:solidFill>
              <a:srgbClr val="FFFFFF"/>
            </a:solidFill>
            <a:ln w="9525" cap="rnd">
              <a:solidFill>
                <a:srgbClr val="000000"/>
              </a:solidFill>
              <a:prstDash val="solid"/>
              <a:round/>
            </a:ln>
          </p:spPr>
          <p:txBody>
            <a:bodyPr/>
            <a:lstStyle/>
            <a:p>
              <a:endParaRPr lang="en-GB"/>
            </a:p>
          </p:txBody>
        </p:sp>
        <p:sp>
          <p:nvSpPr>
            <p:cNvPr id="15" name="TextBox 15"/>
            <p:cNvSpPr txBox="1"/>
            <p:nvPr/>
          </p:nvSpPr>
          <p:spPr>
            <a:xfrm>
              <a:off x="0" y="-38100"/>
              <a:ext cx="1210999" cy="626356"/>
            </a:xfrm>
            <a:prstGeom prst="rect">
              <a:avLst/>
            </a:prstGeom>
          </p:spPr>
          <p:txBody>
            <a:bodyPr lIns="50800" tIns="50800" rIns="50800" bIns="50800" rtlCol="0" anchor="ctr"/>
            <a:lstStyle/>
            <a:p>
              <a:pPr algn="ctr">
                <a:lnSpc>
                  <a:spcPts val="2339"/>
                </a:lnSpc>
              </a:pPr>
              <a:endParaRPr/>
            </a:p>
          </p:txBody>
        </p:sp>
      </p:grpSp>
      <p:sp>
        <p:nvSpPr>
          <p:cNvPr id="16" name="Freeform 16"/>
          <p:cNvSpPr/>
          <p:nvPr/>
        </p:nvSpPr>
        <p:spPr>
          <a:xfrm rot="5400000" flipV="1">
            <a:off x="7784092" y="2900348"/>
            <a:ext cx="2924874" cy="1583088"/>
          </a:xfrm>
          <a:custGeom>
            <a:avLst/>
            <a:gdLst/>
            <a:ahLst/>
            <a:cxnLst/>
            <a:rect l="l" t="t" r="r" b="b"/>
            <a:pathLst>
              <a:path w="2924874" h="1583088">
                <a:moveTo>
                  <a:pt x="0" y="1583089"/>
                </a:moveTo>
                <a:lnTo>
                  <a:pt x="2924874" y="1583089"/>
                </a:lnTo>
                <a:lnTo>
                  <a:pt x="2924874" y="0"/>
                </a:lnTo>
                <a:lnTo>
                  <a:pt x="0" y="0"/>
                </a:lnTo>
                <a:lnTo>
                  <a:pt x="0" y="1583089"/>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pic>
        <p:nvPicPr>
          <p:cNvPr id="17" name="Picture 17"/>
          <p:cNvPicPr>
            <a:picLocks noChangeAspect="1"/>
          </p:cNvPicPr>
          <p:nvPr/>
        </p:nvPicPr>
        <p:blipFill>
          <a:blip r:embed="rId7"/>
          <a:stretch>
            <a:fillRect/>
          </a:stretch>
        </p:blipFill>
        <p:spPr>
          <a:xfrm>
            <a:off x="1210568" y="1675845"/>
            <a:ext cx="4071050" cy="1221490"/>
          </a:xfrm>
          <a:prstGeom prst="rect">
            <a:avLst/>
          </a:prstGeom>
        </p:spPr>
      </p:pic>
      <p:sp>
        <p:nvSpPr>
          <p:cNvPr id="18" name="Freeform 18"/>
          <p:cNvSpPr/>
          <p:nvPr/>
        </p:nvSpPr>
        <p:spPr>
          <a:xfrm>
            <a:off x="6062724" y="6288675"/>
            <a:ext cx="3487946" cy="3487946"/>
          </a:xfrm>
          <a:custGeom>
            <a:avLst/>
            <a:gdLst/>
            <a:ahLst/>
            <a:cxnLst/>
            <a:rect l="l" t="t" r="r" b="b"/>
            <a:pathLst>
              <a:path w="3487946" h="3487946">
                <a:moveTo>
                  <a:pt x="0" y="0"/>
                </a:moveTo>
                <a:lnTo>
                  <a:pt x="3487946" y="0"/>
                </a:lnTo>
                <a:lnTo>
                  <a:pt x="3487946" y="3487946"/>
                </a:lnTo>
                <a:lnTo>
                  <a:pt x="0" y="3487946"/>
                </a:lnTo>
                <a:lnTo>
                  <a:pt x="0" y="0"/>
                </a:lnTo>
                <a:close/>
              </a:path>
            </a:pathLst>
          </a:custGeom>
          <a:blipFill>
            <a:blip r:embed="rId8"/>
            <a:stretch>
              <a:fillRect/>
            </a:stretch>
          </a:blipFill>
        </p:spPr>
        <p:txBody>
          <a:bodyPr/>
          <a:lstStyle/>
          <a:p>
            <a:endParaRPr lang="en-GB"/>
          </a:p>
        </p:txBody>
      </p:sp>
      <p:sp>
        <p:nvSpPr>
          <p:cNvPr id="19" name="Freeform 19"/>
          <p:cNvSpPr/>
          <p:nvPr/>
        </p:nvSpPr>
        <p:spPr>
          <a:xfrm>
            <a:off x="8141287" y="2695568"/>
            <a:ext cx="1938664" cy="1938664"/>
          </a:xfrm>
          <a:custGeom>
            <a:avLst/>
            <a:gdLst/>
            <a:ahLst/>
            <a:cxnLst/>
            <a:rect l="l" t="t" r="r" b="b"/>
            <a:pathLst>
              <a:path w="1938664" h="1938664">
                <a:moveTo>
                  <a:pt x="0" y="0"/>
                </a:moveTo>
                <a:lnTo>
                  <a:pt x="1938664" y="0"/>
                </a:lnTo>
                <a:lnTo>
                  <a:pt x="1938664" y="1938664"/>
                </a:lnTo>
                <a:lnTo>
                  <a:pt x="0" y="1938664"/>
                </a:lnTo>
                <a:lnTo>
                  <a:pt x="0" y="0"/>
                </a:lnTo>
                <a:close/>
              </a:path>
            </a:pathLst>
          </a:custGeom>
          <a:blipFill>
            <a:blip r:embed="rId9"/>
            <a:stretch>
              <a:fillRect/>
            </a:stretch>
          </a:blipFill>
        </p:spPr>
        <p:txBody>
          <a:bodyPr/>
          <a:lstStyle/>
          <a:p>
            <a:endParaRPr lang="en-GB"/>
          </a:p>
        </p:txBody>
      </p:sp>
      <p:sp>
        <p:nvSpPr>
          <p:cNvPr id="20" name="Freeform 20"/>
          <p:cNvSpPr/>
          <p:nvPr/>
        </p:nvSpPr>
        <p:spPr>
          <a:xfrm flipH="1">
            <a:off x="453089" y="3924908"/>
            <a:ext cx="1824258" cy="2026953"/>
          </a:xfrm>
          <a:custGeom>
            <a:avLst/>
            <a:gdLst/>
            <a:ahLst/>
            <a:cxnLst/>
            <a:rect l="l" t="t" r="r" b="b"/>
            <a:pathLst>
              <a:path w="1824258" h="2026953">
                <a:moveTo>
                  <a:pt x="1824258" y="0"/>
                </a:moveTo>
                <a:lnTo>
                  <a:pt x="0" y="0"/>
                </a:lnTo>
                <a:lnTo>
                  <a:pt x="0" y="2026953"/>
                </a:lnTo>
                <a:lnTo>
                  <a:pt x="1824258" y="2026953"/>
                </a:lnTo>
                <a:lnTo>
                  <a:pt x="1824258" y="0"/>
                </a:lnTo>
                <a:close/>
              </a:path>
            </a:pathLst>
          </a:custGeom>
          <a:blipFill>
            <a:blip r:embed="rId10"/>
            <a:stretch>
              <a:fillRect/>
            </a:stretch>
          </a:blipFill>
        </p:spPr>
        <p:txBody>
          <a:bodyPr/>
          <a:lstStyle/>
          <a:p>
            <a:endParaRPr lang="en-GB"/>
          </a:p>
        </p:txBody>
      </p:sp>
      <p:sp>
        <p:nvSpPr>
          <p:cNvPr id="21" name="TextBox 21"/>
          <p:cNvSpPr txBox="1"/>
          <p:nvPr/>
        </p:nvSpPr>
        <p:spPr>
          <a:xfrm>
            <a:off x="9754075" y="5468035"/>
            <a:ext cx="6912586" cy="4335898"/>
          </a:xfrm>
          <a:prstGeom prst="rect">
            <a:avLst/>
          </a:prstGeom>
        </p:spPr>
        <p:txBody>
          <a:bodyPr lIns="0" tIns="0" rIns="0" bIns="0" rtlCol="0" anchor="t">
            <a:spAutoFit/>
          </a:bodyPr>
          <a:lstStyle/>
          <a:p>
            <a:pPr algn="l">
              <a:lnSpc>
                <a:spcPts val="5056"/>
              </a:lnSpc>
            </a:pPr>
            <a:endParaRPr/>
          </a:p>
          <a:p>
            <a:pPr algn="ctr">
              <a:lnSpc>
                <a:spcPts val="5056"/>
              </a:lnSpc>
            </a:pPr>
            <a:r>
              <a:rPr lang="en-US" sz="3889">
                <a:solidFill>
                  <a:srgbClr val="000000"/>
                </a:solidFill>
                <a:latin typeface="Arial"/>
                <a:ea typeface="Arial"/>
                <a:cs typeface="Arial"/>
                <a:sym typeface="Arial"/>
              </a:rPr>
              <a:t>Inadequate incident reporting and lack of independent review reduced the hospital’s ability to learn from errors (NHS England, 2015).</a:t>
            </a:r>
          </a:p>
          <a:p>
            <a:pPr algn="ctr">
              <a:lnSpc>
                <a:spcPts val="3790"/>
              </a:lnSpc>
            </a:pPr>
            <a:endParaRPr lang="en-US" sz="3889">
              <a:solidFill>
                <a:srgbClr val="000000"/>
              </a:solidFill>
              <a:latin typeface="Arial"/>
              <a:ea typeface="Arial"/>
              <a:cs typeface="Arial"/>
              <a:sym typeface="Arial"/>
            </a:endParaRPr>
          </a:p>
        </p:txBody>
      </p:sp>
      <p:sp>
        <p:nvSpPr>
          <p:cNvPr id="22" name="TextBox 22"/>
          <p:cNvSpPr txBox="1"/>
          <p:nvPr/>
        </p:nvSpPr>
        <p:spPr>
          <a:xfrm>
            <a:off x="1703987" y="3607750"/>
            <a:ext cx="6394529" cy="3063836"/>
          </a:xfrm>
          <a:prstGeom prst="rect">
            <a:avLst/>
          </a:prstGeom>
        </p:spPr>
        <p:txBody>
          <a:bodyPr lIns="0" tIns="0" rIns="0" bIns="0" rtlCol="0" anchor="t">
            <a:spAutoFit/>
          </a:bodyPr>
          <a:lstStyle/>
          <a:p>
            <a:pPr algn="ctr">
              <a:lnSpc>
                <a:spcPts val="5076"/>
              </a:lnSpc>
            </a:pPr>
            <a:r>
              <a:rPr lang="en-US" sz="3905">
                <a:solidFill>
                  <a:srgbClr val="000000"/>
                </a:solidFill>
                <a:latin typeface="Arial"/>
                <a:ea typeface="Arial"/>
                <a:cs typeface="Arial"/>
                <a:sym typeface="Arial"/>
              </a:rPr>
              <a:t>Patient safety compromised due to delayed escalation and weak governance,  (Kostal et al., 2021)</a:t>
            </a:r>
          </a:p>
          <a:p>
            <a:pPr algn="ctr">
              <a:lnSpc>
                <a:spcPts val="3806"/>
              </a:lnSpc>
            </a:pPr>
            <a:endParaRPr lang="en-US" sz="3905">
              <a:solidFill>
                <a:srgbClr val="000000"/>
              </a:solidFill>
              <a:latin typeface="Arial"/>
              <a:ea typeface="Arial"/>
              <a:cs typeface="Arial"/>
              <a:sym typeface="Arial"/>
            </a:endParaRPr>
          </a:p>
        </p:txBody>
      </p:sp>
      <p:sp>
        <p:nvSpPr>
          <p:cNvPr id="23" name="TextBox 23"/>
          <p:cNvSpPr txBox="1"/>
          <p:nvPr/>
        </p:nvSpPr>
        <p:spPr>
          <a:xfrm>
            <a:off x="10207668" y="1404621"/>
            <a:ext cx="6151065" cy="3939432"/>
          </a:xfrm>
          <a:prstGeom prst="rect">
            <a:avLst/>
          </a:prstGeom>
        </p:spPr>
        <p:txBody>
          <a:bodyPr lIns="0" tIns="0" rIns="0" bIns="0" rtlCol="0" anchor="t">
            <a:spAutoFit/>
          </a:bodyPr>
          <a:lstStyle/>
          <a:p>
            <a:pPr algn="ctr">
              <a:lnSpc>
                <a:spcPts val="5148"/>
              </a:lnSpc>
            </a:pPr>
            <a:endParaRPr/>
          </a:p>
          <a:p>
            <a:pPr algn="ctr">
              <a:lnSpc>
                <a:spcPts val="5148"/>
              </a:lnSpc>
            </a:pPr>
            <a:r>
              <a:rPr lang="en-US" sz="3960">
                <a:solidFill>
                  <a:srgbClr val="000000"/>
                </a:solidFill>
                <a:latin typeface="Arial"/>
                <a:ea typeface="Arial"/>
                <a:cs typeface="Arial"/>
                <a:sym typeface="Arial"/>
              </a:rPr>
              <a:t>Preventable harm occurred, including multiple infant deaths, reflecting poor clinical oversight (Francis, 2015).</a:t>
            </a:r>
          </a:p>
        </p:txBody>
      </p:sp>
      <p:sp>
        <p:nvSpPr>
          <p:cNvPr id="24" name="TextBox 24"/>
          <p:cNvSpPr txBox="1"/>
          <p:nvPr/>
        </p:nvSpPr>
        <p:spPr>
          <a:xfrm>
            <a:off x="710914" y="9410151"/>
            <a:ext cx="3784600"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image sources: (iStockphoto,2026)</a:t>
            </a:r>
          </a:p>
        </p:txBody>
      </p:sp>
      <p:sp>
        <p:nvSpPr>
          <p:cNvPr id="25" name="TextBox 25"/>
          <p:cNvSpPr txBox="1"/>
          <p:nvPr/>
        </p:nvSpPr>
        <p:spPr>
          <a:xfrm>
            <a:off x="654686" y="9702286"/>
            <a:ext cx="3381393"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Sources:  (NHS England, 2015)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sp>
        <p:nvSpPr>
          <p:cNvPr id="4" name="Freeform 4"/>
          <p:cNvSpPr/>
          <p:nvPr/>
        </p:nvSpPr>
        <p:spPr>
          <a:xfrm flipH="1">
            <a:off x="10438191" y="1697579"/>
            <a:ext cx="7849809" cy="7445828"/>
          </a:xfrm>
          <a:custGeom>
            <a:avLst/>
            <a:gdLst/>
            <a:ahLst/>
            <a:cxnLst/>
            <a:rect l="l" t="t" r="r" b="b"/>
            <a:pathLst>
              <a:path w="7849809" h="7445828">
                <a:moveTo>
                  <a:pt x="7849809" y="0"/>
                </a:moveTo>
                <a:lnTo>
                  <a:pt x="0" y="0"/>
                </a:lnTo>
                <a:lnTo>
                  <a:pt x="0" y="7445828"/>
                </a:lnTo>
                <a:lnTo>
                  <a:pt x="7849809" y="7445828"/>
                </a:lnTo>
                <a:lnTo>
                  <a:pt x="7849809" y="0"/>
                </a:lnTo>
                <a:close/>
              </a:path>
            </a:pathLst>
          </a:custGeom>
          <a:blipFill>
            <a:blip r:embed="rId4"/>
            <a:stretch>
              <a:fillRect t="-5810"/>
            </a:stretch>
          </a:blipFill>
        </p:spPr>
        <p:txBody>
          <a:bodyPr/>
          <a:lstStyle/>
          <a:p>
            <a:endParaRPr lang="en-GB"/>
          </a:p>
        </p:txBody>
      </p:sp>
      <p:grpSp>
        <p:nvGrpSpPr>
          <p:cNvPr id="5" name="Group 5"/>
          <p:cNvGrpSpPr/>
          <p:nvPr/>
        </p:nvGrpSpPr>
        <p:grpSpPr>
          <a:xfrm>
            <a:off x="691864" y="1697579"/>
            <a:ext cx="6220513" cy="3493567"/>
            <a:chOff x="0" y="0"/>
            <a:chExt cx="887058" cy="498190"/>
          </a:xfrm>
        </p:grpSpPr>
        <p:sp>
          <p:nvSpPr>
            <p:cNvPr id="6" name="Freeform 6"/>
            <p:cNvSpPr/>
            <p:nvPr/>
          </p:nvSpPr>
          <p:spPr>
            <a:xfrm>
              <a:off x="0" y="0"/>
              <a:ext cx="887057" cy="498190"/>
            </a:xfrm>
            <a:custGeom>
              <a:avLst/>
              <a:gdLst/>
              <a:ahLst/>
              <a:cxnLst/>
              <a:rect l="l" t="t" r="r" b="b"/>
              <a:pathLst>
                <a:path w="887057" h="498190">
                  <a:moveTo>
                    <a:pt x="90854" y="0"/>
                  </a:moveTo>
                  <a:lnTo>
                    <a:pt x="796203" y="0"/>
                  </a:lnTo>
                  <a:cubicBezTo>
                    <a:pt x="820299" y="0"/>
                    <a:pt x="843408" y="9572"/>
                    <a:pt x="860447" y="26611"/>
                  </a:cubicBezTo>
                  <a:cubicBezTo>
                    <a:pt x="877485" y="43649"/>
                    <a:pt x="887057" y="66758"/>
                    <a:pt x="887057" y="90854"/>
                  </a:cubicBezTo>
                  <a:lnTo>
                    <a:pt x="887057" y="407335"/>
                  </a:lnTo>
                  <a:cubicBezTo>
                    <a:pt x="887057" y="457513"/>
                    <a:pt x="846381" y="498190"/>
                    <a:pt x="796203" y="498190"/>
                  </a:cubicBezTo>
                  <a:lnTo>
                    <a:pt x="90854" y="498190"/>
                  </a:lnTo>
                  <a:cubicBezTo>
                    <a:pt x="66758" y="498190"/>
                    <a:pt x="43649" y="488617"/>
                    <a:pt x="26611" y="471579"/>
                  </a:cubicBezTo>
                  <a:cubicBezTo>
                    <a:pt x="9572" y="454540"/>
                    <a:pt x="0" y="431431"/>
                    <a:pt x="0" y="407335"/>
                  </a:cubicBezTo>
                  <a:lnTo>
                    <a:pt x="0" y="90854"/>
                  </a:lnTo>
                  <a:cubicBezTo>
                    <a:pt x="0" y="66758"/>
                    <a:pt x="9572" y="43649"/>
                    <a:pt x="26611" y="26611"/>
                  </a:cubicBezTo>
                  <a:cubicBezTo>
                    <a:pt x="43649" y="9572"/>
                    <a:pt x="66758" y="0"/>
                    <a:pt x="90854" y="0"/>
                  </a:cubicBezTo>
                  <a:close/>
                </a:path>
              </a:pathLst>
            </a:custGeom>
            <a:solidFill>
              <a:srgbClr val="FFFFFF"/>
            </a:solidFill>
            <a:ln w="9525" cap="rnd">
              <a:solidFill>
                <a:srgbClr val="000000"/>
              </a:solidFill>
              <a:prstDash val="solid"/>
              <a:round/>
            </a:ln>
          </p:spPr>
          <p:txBody>
            <a:bodyPr/>
            <a:lstStyle/>
            <a:p>
              <a:endParaRPr lang="en-GB"/>
            </a:p>
          </p:txBody>
        </p:sp>
        <p:sp>
          <p:nvSpPr>
            <p:cNvPr id="7" name="TextBox 7"/>
            <p:cNvSpPr txBox="1"/>
            <p:nvPr/>
          </p:nvSpPr>
          <p:spPr>
            <a:xfrm>
              <a:off x="0" y="-38100"/>
              <a:ext cx="887058" cy="536290"/>
            </a:xfrm>
            <a:prstGeom prst="rect">
              <a:avLst/>
            </a:prstGeom>
          </p:spPr>
          <p:txBody>
            <a:bodyPr lIns="50800" tIns="50800" rIns="50800" bIns="50800" rtlCol="0" anchor="ctr"/>
            <a:lstStyle/>
            <a:p>
              <a:pPr algn="ctr">
                <a:lnSpc>
                  <a:spcPts val="2339"/>
                </a:lnSpc>
              </a:pPr>
              <a:endParaRPr/>
            </a:p>
          </p:txBody>
        </p:sp>
      </p:grpSp>
      <p:grpSp>
        <p:nvGrpSpPr>
          <p:cNvPr id="8" name="Group 8"/>
          <p:cNvGrpSpPr/>
          <p:nvPr/>
        </p:nvGrpSpPr>
        <p:grpSpPr>
          <a:xfrm>
            <a:off x="7607664" y="1697579"/>
            <a:ext cx="7176279" cy="3722914"/>
            <a:chOff x="0" y="0"/>
            <a:chExt cx="1023352" cy="530895"/>
          </a:xfrm>
        </p:grpSpPr>
        <p:sp>
          <p:nvSpPr>
            <p:cNvPr id="9" name="Freeform 9"/>
            <p:cNvSpPr/>
            <p:nvPr/>
          </p:nvSpPr>
          <p:spPr>
            <a:xfrm>
              <a:off x="0" y="0"/>
              <a:ext cx="1023351" cy="530895"/>
            </a:xfrm>
            <a:custGeom>
              <a:avLst/>
              <a:gdLst/>
              <a:ahLst/>
              <a:cxnLst/>
              <a:rect l="l" t="t" r="r" b="b"/>
              <a:pathLst>
                <a:path w="1023351" h="530895">
                  <a:moveTo>
                    <a:pt x="90621" y="0"/>
                  </a:moveTo>
                  <a:lnTo>
                    <a:pt x="932731" y="0"/>
                  </a:lnTo>
                  <a:cubicBezTo>
                    <a:pt x="956765" y="0"/>
                    <a:pt x="979815" y="9548"/>
                    <a:pt x="996809" y="26542"/>
                  </a:cubicBezTo>
                  <a:cubicBezTo>
                    <a:pt x="1013804" y="43537"/>
                    <a:pt x="1023351" y="66587"/>
                    <a:pt x="1023351" y="90621"/>
                  </a:cubicBezTo>
                  <a:lnTo>
                    <a:pt x="1023351" y="440274"/>
                  </a:lnTo>
                  <a:cubicBezTo>
                    <a:pt x="1023351" y="464308"/>
                    <a:pt x="1013804" y="487358"/>
                    <a:pt x="996809" y="504353"/>
                  </a:cubicBezTo>
                  <a:cubicBezTo>
                    <a:pt x="979815" y="521347"/>
                    <a:pt x="956765" y="530895"/>
                    <a:pt x="932731" y="530895"/>
                  </a:cubicBezTo>
                  <a:lnTo>
                    <a:pt x="90621" y="530895"/>
                  </a:lnTo>
                  <a:cubicBezTo>
                    <a:pt x="66587" y="530895"/>
                    <a:pt x="43537" y="521347"/>
                    <a:pt x="26542" y="504353"/>
                  </a:cubicBezTo>
                  <a:cubicBezTo>
                    <a:pt x="9548" y="487358"/>
                    <a:pt x="0" y="464308"/>
                    <a:pt x="0" y="440274"/>
                  </a:cubicBezTo>
                  <a:lnTo>
                    <a:pt x="0" y="90621"/>
                  </a:lnTo>
                  <a:cubicBezTo>
                    <a:pt x="0" y="66587"/>
                    <a:pt x="9548" y="43537"/>
                    <a:pt x="26542" y="26542"/>
                  </a:cubicBezTo>
                  <a:cubicBezTo>
                    <a:pt x="43537" y="9548"/>
                    <a:pt x="66587" y="0"/>
                    <a:pt x="90621" y="0"/>
                  </a:cubicBezTo>
                  <a:close/>
                </a:path>
              </a:pathLst>
            </a:custGeom>
            <a:solidFill>
              <a:srgbClr val="FFFFFF"/>
            </a:solidFill>
            <a:ln cap="rnd">
              <a:noFill/>
              <a:prstDash val="solid"/>
              <a:round/>
            </a:ln>
          </p:spPr>
          <p:txBody>
            <a:bodyPr/>
            <a:lstStyle/>
            <a:p>
              <a:endParaRPr lang="en-GB"/>
            </a:p>
          </p:txBody>
        </p:sp>
        <p:sp>
          <p:nvSpPr>
            <p:cNvPr id="10" name="TextBox 10"/>
            <p:cNvSpPr txBox="1"/>
            <p:nvPr/>
          </p:nvSpPr>
          <p:spPr>
            <a:xfrm>
              <a:off x="0" y="-38100"/>
              <a:ext cx="1023352" cy="568995"/>
            </a:xfrm>
            <a:prstGeom prst="rect">
              <a:avLst/>
            </a:prstGeom>
          </p:spPr>
          <p:txBody>
            <a:bodyPr lIns="50800" tIns="50800" rIns="50800" bIns="50800" rtlCol="0" anchor="ctr"/>
            <a:lstStyle/>
            <a:p>
              <a:pPr algn="ctr">
                <a:lnSpc>
                  <a:spcPts val="2339"/>
                </a:lnSpc>
              </a:pPr>
              <a:endParaRPr/>
            </a:p>
          </p:txBody>
        </p:sp>
      </p:grpSp>
      <p:grpSp>
        <p:nvGrpSpPr>
          <p:cNvPr id="11" name="Group 11"/>
          <p:cNvGrpSpPr/>
          <p:nvPr/>
        </p:nvGrpSpPr>
        <p:grpSpPr>
          <a:xfrm rot="-10800000">
            <a:off x="5077315" y="6334146"/>
            <a:ext cx="6955174" cy="3298813"/>
            <a:chOff x="0" y="0"/>
            <a:chExt cx="991822" cy="470417"/>
          </a:xfrm>
        </p:grpSpPr>
        <p:sp>
          <p:nvSpPr>
            <p:cNvPr id="12" name="Freeform 12"/>
            <p:cNvSpPr/>
            <p:nvPr/>
          </p:nvSpPr>
          <p:spPr>
            <a:xfrm>
              <a:off x="0" y="0"/>
              <a:ext cx="991822" cy="470417"/>
            </a:xfrm>
            <a:custGeom>
              <a:avLst/>
              <a:gdLst/>
              <a:ahLst/>
              <a:cxnLst/>
              <a:rect l="l" t="t" r="r" b="b"/>
              <a:pathLst>
                <a:path w="991822" h="470417">
                  <a:moveTo>
                    <a:pt x="111312" y="0"/>
                  </a:moveTo>
                  <a:lnTo>
                    <a:pt x="880510" y="0"/>
                  </a:lnTo>
                  <a:cubicBezTo>
                    <a:pt x="910032" y="0"/>
                    <a:pt x="938344" y="11727"/>
                    <a:pt x="959219" y="32602"/>
                  </a:cubicBezTo>
                  <a:cubicBezTo>
                    <a:pt x="980094" y="53477"/>
                    <a:pt x="991822" y="81790"/>
                    <a:pt x="991822" y="111312"/>
                  </a:cubicBezTo>
                  <a:lnTo>
                    <a:pt x="991822" y="359106"/>
                  </a:lnTo>
                  <a:cubicBezTo>
                    <a:pt x="991822" y="420581"/>
                    <a:pt x="941986" y="470417"/>
                    <a:pt x="880510" y="470417"/>
                  </a:cubicBezTo>
                  <a:lnTo>
                    <a:pt x="111312" y="470417"/>
                  </a:lnTo>
                  <a:cubicBezTo>
                    <a:pt x="49836" y="470417"/>
                    <a:pt x="0" y="420581"/>
                    <a:pt x="0" y="359106"/>
                  </a:cubicBezTo>
                  <a:lnTo>
                    <a:pt x="0" y="111312"/>
                  </a:lnTo>
                  <a:cubicBezTo>
                    <a:pt x="0" y="81790"/>
                    <a:pt x="11727" y="53477"/>
                    <a:pt x="32602" y="32602"/>
                  </a:cubicBezTo>
                  <a:cubicBezTo>
                    <a:pt x="53477" y="11727"/>
                    <a:pt x="81790" y="0"/>
                    <a:pt x="111312" y="0"/>
                  </a:cubicBezTo>
                  <a:close/>
                </a:path>
              </a:pathLst>
            </a:custGeom>
            <a:solidFill>
              <a:srgbClr val="FFFFFF"/>
            </a:solidFill>
            <a:ln w="9525" cap="rnd">
              <a:solidFill>
                <a:srgbClr val="000000"/>
              </a:solidFill>
              <a:prstDash val="solid"/>
              <a:round/>
            </a:ln>
          </p:spPr>
          <p:txBody>
            <a:bodyPr/>
            <a:lstStyle/>
            <a:p>
              <a:endParaRPr lang="en-GB"/>
            </a:p>
          </p:txBody>
        </p:sp>
        <p:sp>
          <p:nvSpPr>
            <p:cNvPr id="13" name="TextBox 13"/>
            <p:cNvSpPr txBox="1"/>
            <p:nvPr/>
          </p:nvSpPr>
          <p:spPr>
            <a:xfrm>
              <a:off x="0" y="-38100"/>
              <a:ext cx="991822" cy="508517"/>
            </a:xfrm>
            <a:prstGeom prst="rect">
              <a:avLst/>
            </a:prstGeom>
          </p:spPr>
          <p:txBody>
            <a:bodyPr lIns="50800" tIns="50800" rIns="50800" bIns="50800" rtlCol="0" anchor="ctr"/>
            <a:lstStyle/>
            <a:p>
              <a:pPr algn="ctr">
                <a:lnSpc>
                  <a:spcPts val="2339"/>
                </a:lnSpc>
              </a:pPr>
              <a:endParaRPr/>
            </a:p>
          </p:txBody>
        </p:sp>
      </p:grpSp>
      <p:pic>
        <p:nvPicPr>
          <p:cNvPr id="14" name="Picture 14"/>
          <p:cNvPicPr>
            <a:picLocks noChangeAspect="1"/>
          </p:cNvPicPr>
          <p:nvPr/>
        </p:nvPicPr>
        <p:blipFill>
          <a:blip r:embed="rId5"/>
          <a:stretch>
            <a:fillRect/>
          </a:stretch>
        </p:blipFill>
        <p:spPr>
          <a:xfrm>
            <a:off x="753313" y="679608"/>
            <a:ext cx="3190339" cy="1112915"/>
          </a:xfrm>
          <a:prstGeom prst="rect">
            <a:avLst/>
          </a:prstGeom>
        </p:spPr>
      </p:pic>
      <p:sp>
        <p:nvSpPr>
          <p:cNvPr id="15" name="Freeform 15"/>
          <p:cNvSpPr/>
          <p:nvPr/>
        </p:nvSpPr>
        <p:spPr>
          <a:xfrm>
            <a:off x="5815712" y="4512440"/>
            <a:ext cx="2513979" cy="2319146"/>
          </a:xfrm>
          <a:custGeom>
            <a:avLst/>
            <a:gdLst/>
            <a:ahLst/>
            <a:cxnLst/>
            <a:rect l="l" t="t" r="r" b="b"/>
            <a:pathLst>
              <a:path w="2513979" h="2319146">
                <a:moveTo>
                  <a:pt x="0" y="0"/>
                </a:moveTo>
                <a:lnTo>
                  <a:pt x="2513979" y="0"/>
                </a:lnTo>
                <a:lnTo>
                  <a:pt x="2513979" y="2319146"/>
                </a:lnTo>
                <a:lnTo>
                  <a:pt x="0" y="2319146"/>
                </a:lnTo>
                <a:lnTo>
                  <a:pt x="0" y="0"/>
                </a:lnTo>
                <a:close/>
              </a:path>
            </a:pathLst>
          </a:custGeom>
          <a:blipFill>
            <a:blip r:embed="rId6"/>
            <a:stretch>
              <a:fillRect/>
            </a:stretch>
          </a:blipFill>
        </p:spPr>
        <p:txBody>
          <a:bodyPr/>
          <a:lstStyle/>
          <a:p>
            <a:endParaRPr lang="en-GB"/>
          </a:p>
        </p:txBody>
      </p:sp>
      <p:sp>
        <p:nvSpPr>
          <p:cNvPr id="16" name="Freeform 16"/>
          <p:cNvSpPr/>
          <p:nvPr/>
        </p:nvSpPr>
        <p:spPr>
          <a:xfrm>
            <a:off x="1952135" y="4845983"/>
            <a:ext cx="2823864" cy="3388636"/>
          </a:xfrm>
          <a:custGeom>
            <a:avLst/>
            <a:gdLst/>
            <a:ahLst/>
            <a:cxnLst/>
            <a:rect l="l" t="t" r="r" b="b"/>
            <a:pathLst>
              <a:path w="2823864" h="3388636">
                <a:moveTo>
                  <a:pt x="0" y="0"/>
                </a:moveTo>
                <a:lnTo>
                  <a:pt x="2823864" y="0"/>
                </a:lnTo>
                <a:lnTo>
                  <a:pt x="2823864" y="3388636"/>
                </a:lnTo>
                <a:lnTo>
                  <a:pt x="0" y="3388636"/>
                </a:lnTo>
                <a:lnTo>
                  <a:pt x="0" y="0"/>
                </a:lnTo>
                <a:close/>
              </a:path>
            </a:pathLst>
          </a:custGeom>
          <a:blipFill>
            <a:blip r:embed="rId7"/>
            <a:stretch>
              <a:fillRect/>
            </a:stretch>
          </a:blipFill>
        </p:spPr>
        <p:txBody>
          <a:bodyPr/>
          <a:lstStyle/>
          <a:p>
            <a:endParaRPr lang="en-GB"/>
          </a:p>
        </p:txBody>
      </p:sp>
      <p:sp>
        <p:nvSpPr>
          <p:cNvPr id="17" name="TextBox 17"/>
          <p:cNvSpPr txBox="1"/>
          <p:nvPr/>
        </p:nvSpPr>
        <p:spPr>
          <a:xfrm>
            <a:off x="8045637" y="1756110"/>
            <a:ext cx="5822205" cy="3597708"/>
          </a:xfrm>
          <a:prstGeom prst="rect">
            <a:avLst/>
          </a:prstGeom>
        </p:spPr>
        <p:txBody>
          <a:bodyPr lIns="0" tIns="0" rIns="0" bIns="0" rtlCol="0" anchor="t">
            <a:spAutoFit/>
          </a:bodyPr>
          <a:lstStyle/>
          <a:p>
            <a:pPr algn="ctr">
              <a:lnSpc>
                <a:spcPts val="4817"/>
              </a:lnSpc>
            </a:pPr>
            <a:r>
              <a:rPr lang="en-US" sz="3705">
                <a:solidFill>
                  <a:srgbClr val="000000"/>
                </a:solidFill>
                <a:latin typeface="Arial"/>
                <a:ea typeface="Arial"/>
                <a:cs typeface="Arial"/>
                <a:sym typeface="Arial"/>
              </a:rPr>
              <a:t>Delayed detection of safety risks led to longer investigations, legal costs, and resource use (Department of Health and Social Care, 2023)</a:t>
            </a:r>
          </a:p>
        </p:txBody>
      </p:sp>
      <p:sp>
        <p:nvSpPr>
          <p:cNvPr id="18" name="Freeform 18"/>
          <p:cNvSpPr/>
          <p:nvPr/>
        </p:nvSpPr>
        <p:spPr>
          <a:xfrm flipH="1">
            <a:off x="13763067" y="1905114"/>
            <a:ext cx="1304255" cy="2607326"/>
          </a:xfrm>
          <a:custGeom>
            <a:avLst/>
            <a:gdLst/>
            <a:ahLst/>
            <a:cxnLst/>
            <a:rect l="l" t="t" r="r" b="b"/>
            <a:pathLst>
              <a:path w="1304255" h="2607326">
                <a:moveTo>
                  <a:pt x="1304255" y="0"/>
                </a:moveTo>
                <a:lnTo>
                  <a:pt x="0" y="0"/>
                </a:lnTo>
                <a:lnTo>
                  <a:pt x="0" y="2607326"/>
                </a:lnTo>
                <a:lnTo>
                  <a:pt x="1304255" y="2607326"/>
                </a:lnTo>
                <a:lnTo>
                  <a:pt x="1304255" y="0"/>
                </a:lnTo>
                <a:close/>
              </a:path>
            </a:pathLst>
          </a:custGeom>
          <a:blipFill>
            <a:blip r:embed="rId4"/>
            <a:stretch>
              <a:fillRect l="-285445" t="-24482" r="-243240" b="-191151"/>
            </a:stretch>
          </a:blipFill>
        </p:spPr>
        <p:txBody>
          <a:bodyPr/>
          <a:lstStyle/>
          <a:p>
            <a:endParaRPr lang="en-GB"/>
          </a:p>
        </p:txBody>
      </p:sp>
      <p:sp>
        <p:nvSpPr>
          <p:cNvPr id="19" name="TextBox 19"/>
          <p:cNvSpPr txBox="1"/>
          <p:nvPr/>
        </p:nvSpPr>
        <p:spPr>
          <a:xfrm>
            <a:off x="752475" y="2028939"/>
            <a:ext cx="6035259" cy="2674001"/>
          </a:xfrm>
          <a:prstGeom prst="rect">
            <a:avLst/>
          </a:prstGeom>
        </p:spPr>
        <p:txBody>
          <a:bodyPr lIns="0" tIns="0" rIns="0" bIns="0" rtlCol="0" anchor="t">
            <a:spAutoFit/>
          </a:bodyPr>
          <a:lstStyle/>
          <a:p>
            <a:pPr algn="ctr">
              <a:lnSpc>
                <a:spcPts val="4311"/>
              </a:lnSpc>
            </a:pPr>
            <a:r>
              <a:rPr lang="en-US" sz="3316">
                <a:solidFill>
                  <a:srgbClr val="000000"/>
                </a:solidFill>
                <a:latin typeface="Arial"/>
                <a:ea typeface="Arial"/>
                <a:cs typeface="Arial"/>
                <a:sym typeface="Arial"/>
              </a:rPr>
              <a:t>Failure to act promptly caused repetition of preventable incidents, further burdening healthcare services (Royal College of Nursing, 2020).</a:t>
            </a:r>
          </a:p>
        </p:txBody>
      </p:sp>
      <p:sp>
        <p:nvSpPr>
          <p:cNvPr id="20" name="TextBox 20"/>
          <p:cNvSpPr txBox="1"/>
          <p:nvPr/>
        </p:nvSpPr>
        <p:spPr>
          <a:xfrm>
            <a:off x="5574289" y="6653185"/>
            <a:ext cx="5961227" cy="2490222"/>
          </a:xfrm>
          <a:prstGeom prst="rect">
            <a:avLst/>
          </a:prstGeom>
        </p:spPr>
        <p:txBody>
          <a:bodyPr lIns="0" tIns="0" rIns="0" bIns="0" rtlCol="0" anchor="t">
            <a:spAutoFit/>
          </a:bodyPr>
          <a:lstStyle/>
          <a:p>
            <a:pPr algn="ctr">
              <a:lnSpc>
                <a:spcPts val="4864"/>
              </a:lnSpc>
            </a:pPr>
            <a:r>
              <a:rPr lang="en-US" sz="3741">
                <a:solidFill>
                  <a:srgbClr val="000000"/>
                </a:solidFill>
                <a:latin typeface="Arial"/>
                <a:ea typeface="Arial"/>
                <a:cs typeface="Arial"/>
                <a:sym typeface="Arial"/>
              </a:rPr>
              <a:t>Management inefficiencies increased staff workload and operational strain (Buchan et al., 2019).</a:t>
            </a:r>
          </a:p>
        </p:txBody>
      </p:sp>
      <p:sp>
        <p:nvSpPr>
          <p:cNvPr id="21" name="TextBox 21"/>
          <p:cNvSpPr txBox="1"/>
          <p:nvPr/>
        </p:nvSpPr>
        <p:spPr>
          <a:xfrm>
            <a:off x="534396" y="9076732"/>
            <a:ext cx="3784600"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image sources: (iStockphoto,2026)</a:t>
            </a:r>
          </a:p>
        </p:txBody>
      </p:sp>
      <p:sp>
        <p:nvSpPr>
          <p:cNvPr id="22" name="TextBox 22"/>
          <p:cNvSpPr txBox="1"/>
          <p:nvPr/>
        </p:nvSpPr>
        <p:spPr>
          <a:xfrm>
            <a:off x="235147" y="9403766"/>
            <a:ext cx="4260653" cy="568682"/>
          </a:xfrm>
          <a:prstGeom prst="rect">
            <a:avLst/>
          </a:prstGeom>
        </p:spPr>
        <p:txBody>
          <a:bodyPr wrap="square" lIns="0" tIns="0" rIns="0" bIns="0" rtlCol="0" anchor="t">
            <a:spAutoFit/>
          </a:bodyPr>
          <a:lstStyle/>
          <a:p>
            <a:pPr algn="ctr">
              <a:lnSpc>
                <a:spcPts val="2339"/>
              </a:lnSpc>
              <a:spcBef>
                <a:spcPct val="0"/>
              </a:spcBef>
            </a:pPr>
            <a:r>
              <a:rPr lang="en-US" sz="1799" b="1" dirty="0">
                <a:solidFill>
                  <a:srgbClr val="FFFFFF"/>
                </a:solidFill>
                <a:latin typeface="Arial Bold"/>
                <a:ea typeface="Arial Bold"/>
                <a:cs typeface="Arial Bold"/>
                <a:sym typeface="Arial Bold"/>
              </a:rPr>
              <a:t>Source: (Department of Health and</a:t>
            </a:r>
          </a:p>
          <a:p>
            <a:pPr algn="ctr">
              <a:lnSpc>
                <a:spcPts val="2339"/>
              </a:lnSpc>
              <a:spcBef>
                <a:spcPct val="0"/>
              </a:spcBef>
            </a:pPr>
            <a:r>
              <a:rPr lang="en-US" sz="1799" b="1" dirty="0">
                <a:solidFill>
                  <a:srgbClr val="FFFFFF"/>
                </a:solidFill>
                <a:latin typeface="Arial Bold"/>
                <a:ea typeface="Arial Bold"/>
                <a:cs typeface="Arial Bold"/>
                <a:sym typeface="Arial Bold"/>
              </a:rPr>
              <a:t> Social Care, 2023)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sp>
        <p:nvSpPr>
          <p:cNvPr id="4" name="Freeform 4"/>
          <p:cNvSpPr/>
          <p:nvPr/>
        </p:nvSpPr>
        <p:spPr>
          <a:xfrm flipH="1">
            <a:off x="14879594" y="2173655"/>
            <a:ext cx="2335125" cy="7319118"/>
          </a:xfrm>
          <a:custGeom>
            <a:avLst/>
            <a:gdLst/>
            <a:ahLst/>
            <a:cxnLst/>
            <a:rect l="l" t="t" r="r" b="b"/>
            <a:pathLst>
              <a:path w="2335125" h="7319118">
                <a:moveTo>
                  <a:pt x="2335125" y="0"/>
                </a:moveTo>
                <a:lnTo>
                  <a:pt x="0" y="0"/>
                </a:lnTo>
                <a:lnTo>
                  <a:pt x="0" y="7319118"/>
                </a:lnTo>
                <a:lnTo>
                  <a:pt x="2335125" y="7319118"/>
                </a:lnTo>
                <a:lnTo>
                  <a:pt x="2335125" y="0"/>
                </a:lnTo>
                <a:close/>
              </a:path>
            </a:pathLst>
          </a:custGeom>
          <a:blipFill>
            <a:blip r:embed="rId4"/>
            <a:stretch>
              <a:fillRect r="-172404"/>
            </a:stretch>
          </a:blipFill>
        </p:spPr>
        <p:txBody>
          <a:bodyPr/>
          <a:lstStyle/>
          <a:p>
            <a:endParaRPr lang="en-GB"/>
          </a:p>
        </p:txBody>
      </p:sp>
      <p:sp>
        <p:nvSpPr>
          <p:cNvPr id="5" name="Freeform 5"/>
          <p:cNvSpPr/>
          <p:nvPr/>
        </p:nvSpPr>
        <p:spPr>
          <a:xfrm rot="-5400000">
            <a:off x="2479042" y="7159603"/>
            <a:ext cx="1312380" cy="3831766"/>
          </a:xfrm>
          <a:custGeom>
            <a:avLst/>
            <a:gdLst/>
            <a:ahLst/>
            <a:cxnLst/>
            <a:rect l="l" t="t" r="r" b="b"/>
            <a:pathLst>
              <a:path w="1312380" h="3831766">
                <a:moveTo>
                  <a:pt x="0" y="0"/>
                </a:moveTo>
                <a:lnTo>
                  <a:pt x="1312380" y="0"/>
                </a:lnTo>
                <a:lnTo>
                  <a:pt x="1312380" y="3831766"/>
                </a:lnTo>
                <a:lnTo>
                  <a:pt x="0" y="383176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6" name="Group 6"/>
          <p:cNvGrpSpPr/>
          <p:nvPr/>
        </p:nvGrpSpPr>
        <p:grpSpPr>
          <a:xfrm>
            <a:off x="723581" y="2384037"/>
            <a:ext cx="4351823" cy="6777174"/>
            <a:chOff x="0" y="0"/>
            <a:chExt cx="645497" cy="1005245"/>
          </a:xfrm>
        </p:grpSpPr>
        <p:sp>
          <p:nvSpPr>
            <p:cNvPr id="7" name="Freeform 7"/>
            <p:cNvSpPr/>
            <p:nvPr/>
          </p:nvSpPr>
          <p:spPr>
            <a:xfrm>
              <a:off x="0" y="0"/>
              <a:ext cx="645497" cy="1005245"/>
            </a:xfrm>
            <a:custGeom>
              <a:avLst/>
              <a:gdLst/>
              <a:ahLst/>
              <a:cxnLst/>
              <a:rect l="l" t="t" r="r" b="b"/>
              <a:pathLst>
                <a:path w="645497" h="1005245">
                  <a:moveTo>
                    <a:pt x="177901" y="0"/>
                  </a:moveTo>
                  <a:lnTo>
                    <a:pt x="467597" y="0"/>
                  </a:lnTo>
                  <a:cubicBezTo>
                    <a:pt x="565848" y="0"/>
                    <a:pt x="645497" y="79649"/>
                    <a:pt x="645497" y="177901"/>
                  </a:cubicBezTo>
                  <a:lnTo>
                    <a:pt x="645497" y="827344"/>
                  </a:lnTo>
                  <a:cubicBezTo>
                    <a:pt x="645497" y="874526"/>
                    <a:pt x="626754" y="919776"/>
                    <a:pt x="593391" y="953139"/>
                  </a:cubicBezTo>
                  <a:cubicBezTo>
                    <a:pt x="560028" y="986502"/>
                    <a:pt x="514779" y="1005245"/>
                    <a:pt x="467597" y="1005245"/>
                  </a:cubicBezTo>
                  <a:lnTo>
                    <a:pt x="177901" y="1005245"/>
                  </a:lnTo>
                  <a:cubicBezTo>
                    <a:pt x="79649" y="1005245"/>
                    <a:pt x="0" y="925596"/>
                    <a:pt x="0" y="827344"/>
                  </a:cubicBezTo>
                  <a:lnTo>
                    <a:pt x="0" y="177901"/>
                  </a:lnTo>
                  <a:cubicBezTo>
                    <a:pt x="0" y="79649"/>
                    <a:pt x="79649" y="0"/>
                    <a:pt x="177901" y="0"/>
                  </a:cubicBezTo>
                  <a:close/>
                </a:path>
              </a:pathLst>
            </a:custGeom>
            <a:solidFill>
              <a:srgbClr val="FFFFFF"/>
            </a:solidFill>
            <a:ln w="9525" cap="rnd">
              <a:solidFill>
                <a:srgbClr val="000000"/>
              </a:solidFill>
              <a:prstDash val="solid"/>
              <a:round/>
            </a:ln>
          </p:spPr>
          <p:txBody>
            <a:bodyPr/>
            <a:lstStyle/>
            <a:p>
              <a:endParaRPr lang="en-GB"/>
            </a:p>
          </p:txBody>
        </p:sp>
        <p:sp>
          <p:nvSpPr>
            <p:cNvPr id="8" name="TextBox 8"/>
            <p:cNvSpPr txBox="1"/>
            <p:nvPr/>
          </p:nvSpPr>
          <p:spPr>
            <a:xfrm>
              <a:off x="0" y="-38100"/>
              <a:ext cx="645497" cy="1043345"/>
            </a:xfrm>
            <a:prstGeom prst="rect">
              <a:avLst/>
            </a:prstGeom>
          </p:spPr>
          <p:txBody>
            <a:bodyPr lIns="50800" tIns="50800" rIns="50800" bIns="50800" rtlCol="0" anchor="ctr"/>
            <a:lstStyle/>
            <a:p>
              <a:pPr algn="ctr">
                <a:lnSpc>
                  <a:spcPts val="2339"/>
                </a:lnSpc>
              </a:pPr>
              <a:endParaRPr/>
            </a:p>
          </p:txBody>
        </p:sp>
      </p:grpSp>
      <p:sp>
        <p:nvSpPr>
          <p:cNvPr id="9" name="Freeform 9"/>
          <p:cNvSpPr/>
          <p:nvPr/>
        </p:nvSpPr>
        <p:spPr>
          <a:xfrm rot="-5400000">
            <a:off x="7196203" y="7159603"/>
            <a:ext cx="1312380" cy="3831766"/>
          </a:xfrm>
          <a:custGeom>
            <a:avLst/>
            <a:gdLst/>
            <a:ahLst/>
            <a:cxnLst/>
            <a:rect l="l" t="t" r="r" b="b"/>
            <a:pathLst>
              <a:path w="1312380" h="3831766">
                <a:moveTo>
                  <a:pt x="0" y="0"/>
                </a:moveTo>
                <a:lnTo>
                  <a:pt x="1312380" y="0"/>
                </a:lnTo>
                <a:lnTo>
                  <a:pt x="1312380" y="3831766"/>
                </a:lnTo>
                <a:lnTo>
                  <a:pt x="0" y="383176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0" name="Group 10"/>
          <p:cNvGrpSpPr/>
          <p:nvPr/>
        </p:nvGrpSpPr>
        <p:grpSpPr>
          <a:xfrm>
            <a:off x="5389730" y="2384037"/>
            <a:ext cx="4378547" cy="6777174"/>
            <a:chOff x="0" y="0"/>
            <a:chExt cx="649461" cy="1005245"/>
          </a:xfrm>
        </p:grpSpPr>
        <p:sp>
          <p:nvSpPr>
            <p:cNvPr id="11" name="Freeform 11"/>
            <p:cNvSpPr/>
            <p:nvPr/>
          </p:nvSpPr>
          <p:spPr>
            <a:xfrm>
              <a:off x="0" y="0"/>
              <a:ext cx="649461" cy="1005245"/>
            </a:xfrm>
            <a:custGeom>
              <a:avLst/>
              <a:gdLst/>
              <a:ahLst/>
              <a:cxnLst/>
              <a:rect l="l" t="t" r="r" b="b"/>
              <a:pathLst>
                <a:path w="649461" h="1005245">
                  <a:moveTo>
                    <a:pt x="176815" y="0"/>
                  </a:moveTo>
                  <a:lnTo>
                    <a:pt x="472646" y="0"/>
                  </a:lnTo>
                  <a:cubicBezTo>
                    <a:pt x="519540" y="0"/>
                    <a:pt x="564514" y="18629"/>
                    <a:pt x="597673" y="51788"/>
                  </a:cubicBezTo>
                  <a:cubicBezTo>
                    <a:pt x="630832" y="84947"/>
                    <a:pt x="649461" y="129921"/>
                    <a:pt x="649461" y="176815"/>
                  </a:cubicBezTo>
                  <a:lnTo>
                    <a:pt x="649461" y="828430"/>
                  </a:lnTo>
                  <a:cubicBezTo>
                    <a:pt x="649461" y="875324"/>
                    <a:pt x="630832" y="920298"/>
                    <a:pt x="597673" y="953457"/>
                  </a:cubicBezTo>
                  <a:cubicBezTo>
                    <a:pt x="564514" y="986616"/>
                    <a:pt x="519540" y="1005245"/>
                    <a:pt x="472646" y="1005245"/>
                  </a:cubicBezTo>
                  <a:lnTo>
                    <a:pt x="176815" y="1005245"/>
                  </a:lnTo>
                  <a:cubicBezTo>
                    <a:pt x="129921" y="1005245"/>
                    <a:pt x="84947" y="986616"/>
                    <a:pt x="51788" y="953457"/>
                  </a:cubicBezTo>
                  <a:cubicBezTo>
                    <a:pt x="18629" y="920298"/>
                    <a:pt x="0" y="875324"/>
                    <a:pt x="0" y="828430"/>
                  </a:cubicBezTo>
                  <a:lnTo>
                    <a:pt x="0" y="176815"/>
                  </a:lnTo>
                  <a:cubicBezTo>
                    <a:pt x="0" y="129921"/>
                    <a:pt x="18629" y="84947"/>
                    <a:pt x="51788" y="51788"/>
                  </a:cubicBezTo>
                  <a:cubicBezTo>
                    <a:pt x="84947" y="18629"/>
                    <a:pt x="129921" y="0"/>
                    <a:pt x="176815" y="0"/>
                  </a:cubicBezTo>
                  <a:close/>
                </a:path>
              </a:pathLst>
            </a:custGeom>
            <a:solidFill>
              <a:srgbClr val="FFFFFF"/>
            </a:solidFill>
            <a:ln w="9525" cap="rnd">
              <a:solidFill>
                <a:srgbClr val="000000"/>
              </a:solidFill>
              <a:prstDash val="solid"/>
              <a:round/>
            </a:ln>
          </p:spPr>
          <p:txBody>
            <a:bodyPr/>
            <a:lstStyle/>
            <a:p>
              <a:endParaRPr lang="en-GB"/>
            </a:p>
          </p:txBody>
        </p:sp>
        <p:sp>
          <p:nvSpPr>
            <p:cNvPr id="12" name="TextBox 12"/>
            <p:cNvSpPr txBox="1"/>
            <p:nvPr/>
          </p:nvSpPr>
          <p:spPr>
            <a:xfrm>
              <a:off x="0" y="-38100"/>
              <a:ext cx="649461" cy="1043345"/>
            </a:xfrm>
            <a:prstGeom prst="rect">
              <a:avLst/>
            </a:prstGeom>
          </p:spPr>
          <p:txBody>
            <a:bodyPr lIns="50800" tIns="50800" rIns="50800" bIns="50800" rtlCol="0" anchor="ctr"/>
            <a:lstStyle/>
            <a:p>
              <a:pPr algn="ctr">
                <a:lnSpc>
                  <a:spcPts val="2339"/>
                </a:lnSpc>
              </a:pPr>
              <a:endParaRPr/>
            </a:p>
          </p:txBody>
        </p:sp>
      </p:grpSp>
      <p:sp>
        <p:nvSpPr>
          <p:cNvPr id="13" name="Freeform 13"/>
          <p:cNvSpPr/>
          <p:nvPr/>
        </p:nvSpPr>
        <p:spPr>
          <a:xfrm rot="-5400000">
            <a:off x="11913364" y="7159603"/>
            <a:ext cx="1312380" cy="3831766"/>
          </a:xfrm>
          <a:custGeom>
            <a:avLst/>
            <a:gdLst/>
            <a:ahLst/>
            <a:cxnLst/>
            <a:rect l="l" t="t" r="r" b="b"/>
            <a:pathLst>
              <a:path w="1312380" h="3831766">
                <a:moveTo>
                  <a:pt x="0" y="0"/>
                </a:moveTo>
                <a:lnTo>
                  <a:pt x="1312380" y="0"/>
                </a:lnTo>
                <a:lnTo>
                  <a:pt x="1312380" y="3831766"/>
                </a:lnTo>
                <a:lnTo>
                  <a:pt x="0" y="383176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grpSp>
        <p:nvGrpSpPr>
          <p:cNvPr id="14" name="Group 14"/>
          <p:cNvGrpSpPr/>
          <p:nvPr/>
        </p:nvGrpSpPr>
        <p:grpSpPr>
          <a:xfrm>
            <a:off x="10081384" y="2384037"/>
            <a:ext cx="4798209" cy="6777174"/>
            <a:chOff x="0" y="0"/>
            <a:chExt cx="711709" cy="1005245"/>
          </a:xfrm>
        </p:grpSpPr>
        <p:sp>
          <p:nvSpPr>
            <p:cNvPr id="15" name="Freeform 15"/>
            <p:cNvSpPr/>
            <p:nvPr/>
          </p:nvSpPr>
          <p:spPr>
            <a:xfrm>
              <a:off x="0" y="0"/>
              <a:ext cx="711709" cy="1005245"/>
            </a:xfrm>
            <a:custGeom>
              <a:avLst/>
              <a:gdLst/>
              <a:ahLst/>
              <a:cxnLst/>
              <a:rect l="l" t="t" r="r" b="b"/>
              <a:pathLst>
                <a:path w="711709" h="1005245">
                  <a:moveTo>
                    <a:pt x="161350" y="0"/>
                  </a:moveTo>
                  <a:lnTo>
                    <a:pt x="550359" y="0"/>
                  </a:lnTo>
                  <a:cubicBezTo>
                    <a:pt x="593151" y="0"/>
                    <a:pt x="634191" y="16999"/>
                    <a:pt x="664450" y="47258"/>
                  </a:cubicBezTo>
                  <a:cubicBezTo>
                    <a:pt x="694709" y="77517"/>
                    <a:pt x="711709" y="118557"/>
                    <a:pt x="711709" y="161350"/>
                  </a:cubicBezTo>
                  <a:lnTo>
                    <a:pt x="711709" y="843894"/>
                  </a:lnTo>
                  <a:cubicBezTo>
                    <a:pt x="711709" y="886687"/>
                    <a:pt x="694709" y="927727"/>
                    <a:pt x="664450" y="957986"/>
                  </a:cubicBezTo>
                  <a:cubicBezTo>
                    <a:pt x="634191" y="988245"/>
                    <a:pt x="593151" y="1005245"/>
                    <a:pt x="550359" y="1005245"/>
                  </a:cubicBezTo>
                  <a:lnTo>
                    <a:pt x="161350" y="1005245"/>
                  </a:lnTo>
                  <a:cubicBezTo>
                    <a:pt x="118557" y="1005245"/>
                    <a:pt x="77517" y="988245"/>
                    <a:pt x="47258" y="957986"/>
                  </a:cubicBezTo>
                  <a:cubicBezTo>
                    <a:pt x="16999" y="927727"/>
                    <a:pt x="0" y="886687"/>
                    <a:pt x="0" y="843894"/>
                  </a:cubicBezTo>
                  <a:lnTo>
                    <a:pt x="0" y="161350"/>
                  </a:lnTo>
                  <a:cubicBezTo>
                    <a:pt x="0" y="118557"/>
                    <a:pt x="16999" y="77517"/>
                    <a:pt x="47258" y="47258"/>
                  </a:cubicBezTo>
                  <a:cubicBezTo>
                    <a:pt x="77517" y="16999"/>
                    <a:pt x="118557" y="0"/>
                    <a:pt x="161350" y="0"/>
                  </a:cubicBezTo>
                  <a:close/>
                </a:path>
              </a:pathLst>
            </a:custGeom>
            <a:solidFill>
              <a:srgbClr val="FFFFFF"/>
            </a:solidFill>
            <a:ln w="9525" cap="rnd">
              <a:solidFill>
                <a:srgbClr val="000000"/>
              </a:solidFill>
              <a:prstDash val="solid"/>
              <a:round/>
            </a:ln>
          </p:spPr>
          <p:txBody>
            <a:bodyPr/>
            <a:lstStyle/>
            <a:p>
              <a:endParaRPr lang="en-GB"/>
            </a:p>
          </p:txBody>
        </p:sp>
        <p:sp>
          <p:nvSpPr>
            <p:cNvPr id="16" name="TextBox 16"/>
            <p:cNvSpPr txBox="1"/>
            <p:nvPr/>
          </p:nvSpPr>
          <p:spPr>
            <a:xfrm>
              <a:off x="0" y="-38100"/>
              <a:ext cx="711709" cy="1043345"/>
            </a:xfrm>
            <a:prstGeom prst="rect">
              <a:avLst/>
            </a:prstGeom>
          </p:spPr>
          <p:txBody>
            <a:bodyPr lIns="50800" tIns="50800" rIns="50800" bIns="50800" rtlCol="0" anchor="ctr"/>
            <a:lstStyle/>
            <a:p>
              <a:pPr algn="ctr">
                <a:lnSpc>
                  <a:spcPts val="2339"/>
                </a:lnSpc>
              </a:pPr>
              <a:endParaRPr/>
            </a:p>
          </p:txBody>
        </p:sp>
      </p:grpSp>
      <p:sp>
        <p:nvSpPr>
          <p:cNvPr id="17" name="TextBox 17"/>
          <p:cNvSpPr txBox="1"/>
          <p:nvPr/>
        </p:nvSpPr>
        <p:spPr>
          <a:xfrm>
            <a:off x="10435026" y="2848602"/>
            <a:ext cx="4031037" cy="5686120"/>
          </a:xfrm>
          <a:prstGeom prst="rect">
            <a:avLst/>
          </a:prstGeom>
        </p:spPr>
        <p:txBody>
          <a:bodyPr lIns="0" tIns="0" rIns="0" bIns="0" rtlCol="0" anchor="t">
            <a:spAutoFit/>
          </a:bodyPr>
          <a:lstStyle/>
          <a:p>
            <a:pPr algn="ctr">
              <a:lnSpc>
                <a:spcPts val="5007"/>
              </a:lnSpc>
            </a:pPr>
            <a:endParaRPr/>
          </a:p>
          <a:p>
            <a:pPr algn="ctr">
              <a:lnSpc>
                <a:spcPts val="5007"/>
              </a:lnSpc>
            </a:pPr>
            <a:r>
              <a:rPr lang="en-US" sz="3851">
                <a:solidFill>
                  <a:srgbClr val="000000"/>
                </a:solidFill>
                <a:latin typeface="Arial"/>
                <a:ea typeface="Arial"/>
                <a:cs typeface="Arial"/>
                <a:sym typeface="Arial"/>
              </a:rPr>
              <a:t>Policy-practice gaps mean not all patients receive the same standard of safe care, undermining equity (Scally and Donaldson, 1998).</a:t>
            </a:r>
          </a:p>
        </p:txBody>
      </p:sp>
      <p:pic>
        <p:nvPicPr>
          <p:cNvPr id="18" name="Picture 18"/>
          <p:cNvPicPr>
            <a:picLocks noChangeAspect="1"/>
          </p:cNvPicPr>
          <p:nvPr/>
        </p:nvPicPr>
        <p:blipFill>
          <a:blip r:embed="rId7"/>
          <a:stretch>
            <a:fillRect/>
          </a:stretch>
        </p:blipFill>
        <p:spPr>
          <a:xfrm>
            <a:off x="1164671" y="610228"/>
            <a:ext cx="2590076" cy="1105737"/>
          </a:xfrm>
          <a:prstGeom prst="rect">
            <a:avLst/>
          </a:prstGeom>
        </p:spPr>
      </p:pic>
      <p:grpSp>
        <p:nvGrpSpPr>
          <p:cNvPr id="19" name="Group 19"/>
          <p:cNvGrpSpPr/>
          <p:nvPr/>
        </p:nvGrpSpPr>
        <p:grpSpPr>
          <a:xfrm>
            <a:off x="1380511" y="1928751"/>
            <a:ext cx="3109244" cy="1374361"/>
            <a:chOff x="0" y="0"/>
            <a:chExt cx="572178" cy="252917"/>
          </a:xfrm>
        </p:grpSpPr>
        <p:sp>
          <p:nvSpPr>
            <p:cNvPr id="20" name="Freeform 20"/>
            <p:cNvSpPr/>
            <p:nvPr/>
          </p:nvSpPr>
          <p:spPr>
            <a:xfrm>
              <a:off x="0" y="0"/>
              <a:ext cx="572178" cy="252917"/>
            </a:xfrm>
            <a:custGeom>
              <a:avLst/>
              <a:gdLst/>
              <a:ahLst/>
              <a:cxnLst/>
              <a:rect l="l" t="t" r="r" b="b"/>
              <a:pathLst>
                <a:path w="572178" h="252917">
                  <a:moveTo>
                    <a:pt x="0" y="0"/>
                  </a:moveTo>
                  <a:lnTo>
                    <a:pt x="572178" y="0"/>
                  </a:lnTo>
                  <a:lnTo>
                    <a:pt x="572178" y="252917"/>
                  </a:lnTo>
                  <a:lnTo>
                    <a:pt x="0" y="252917"/>
                  </a:lnTo>
                  <a:close/>
                </a:path>
              </a:pathLst>
            </a:custGeom>
            <a:solidFill>
              <a:srgbClr val="18418D"/>
            </a:solidFill>
          </p:spPr>
          <p:txBody>
            <a:bodyPr/>
            <a:lstStyle/>
            <a:p>
              <a:endParaRPr lang="en-GB"/>
            </a:p>
          </p:txBody>
        </p:sp>
        <p:sp>
          <p:nvSpPr>
            <p:cNvPr id="21" name="TextBox 21"/>
            <p:cNvSpPr txBox="1"/>
            <p:nvPr/>
          </p:nvSpPr>
          <p:spPr>
            <a:xfrm>
              <a:off x="0" y="-76200"/>
              <a:ext cx="572178" cy="329117"/>
            </a:xfrm>
            <a:prstGeom prst="rect">
              <a:avLst/>
            </a:prstGeom>
          </p:spPr>
          <p:txBody>
            <a:bodyPr lIns="50800" tIns="50800" rIns="50800" bIns="50800" rtlCol="0" anchor="ctr"/>
            <a:lstStyle/>
            <a:p>
              <a:pPr algn="ctr">
                <a:lnSpc>
                  <a:spcPts val="7799"/>
                </a:lnSpc>
              </a:pPr>
              <a:endParaRPr/>
            </a:p>
          </p:txBody>
        </p:sp>
      </p:grpSp>
      <p:grpSp>
        <p:nvGrpSpPr>
          <p:cNvPr id="22" name="Group 22"/>
          <p:cNvGrpSpPr/>
          <p:nvPr/>
        </p:nvGrpSpPr>
        <p:grpSpPr>
          <a:xfrm>
            <a:off x="6059572" y="1887256"/>
            <a:ext cx="3109244" cy="1374361"/>
            <a:chOff x="0" y="0"/>
            <a:chExt cx="572178" cy="252917"/>
          </a:xfrm>
        </p:grpSpPr>
        <p:sp>
          <p:nvSpPr>
            <p:cNvPr id="23" name="Freeform 23"/>
            <p:cNvSpPr/>
            <p:nvPr/>
          </p:nvSpPr>
          <p:spPr>
            <a:xfrm>
              <a:off x="0" y="0"/>
              <a:ext cx="572178" cy="252917"/>
            </a:xfrm>
            <a:custGeom>
              <a:avLst/>
              <a:gdLst/>
              <a:ahLst/>
              <a:cxnLst/>
              <a:rect l="l" t="t" r="r" b="b"/>
              <a:pathLst>
                <a:path w="572178" h="252917">
                  <a:moveTo>
                    <a:pt x="0" y="0"/>
                  </a:moveTo>
                  <a:lnTo>
                    <a:pt x="572178" y="0"/>
                  </a:lnTo>
                  <a:lnTo>
                    <a:pt x="572178" y="252917"/>
                  </a:lnTo>
                  <a:lnTo>
                    <a:pt x="0" y="252917"/>
                  </a:lnTo>
                  <a:close/>
                </a:path>
              </a:pathLst>
            </a:custGeom>
            <a:solidFill>
              <a:srgbClr val="18418D"/>
            </a:solidFill>
          </p:spPr>
          <p:txBody>
            <a:bodyPr/>
            <a:lstStyle/>
            <a:p>
              <a:endParaRPr lang="en-GB"/>
            </a:p>
          </p:txBody>
        </p:sp>
        <p:sp>
          <p:nvSpPr>
            <p:cNvPr id="24" name="TextBox 24"/>
            <p:cNvSpPr txBox="1"/>
            <p:nvPr/>
          </p:nvSpPr>
          <p:spPr>
            <a:xfrm>
              <a:off x="0" y="-76200"/>
              <a:ext cx="572178" cy="329117"/>
            </a:xfrm>
            <a:prstGeom prst="rect">
              <a:avLst/>
            </a:prstGeom>
          </p:spPr>
          <p:txBody>
            <a:bodyPr lIns="50800" tIns="50800" rIns="50800" bIns="50800" rtlCol="0" anchor="ctr"/>
            <a:lstStyle/>
            <a:p>
              <a:pPr algn="ctr">
                <a:lnSpc>
                  <a:spcPts val="7799"/>
                </a:lnSpc>
              </a:pPr>
              <a:endParaRPr/>
            </a:p>
          </p:txBody>
        </p:sp>
      </p:grpSp>
      <p:grpSp>
        <p:nvGrpSpPr>
          <p:cNvPr id="25" name="Group 25"/>
          <p:cNvGrpSpPr/>
          <p:nvPr/>
        </p:nvGrpSpPr>
        <p:grpSpPr>
          <a:xfrm>
            <a:off x="10787451" y="1839631"/>
            <a:ext cx="3109244" cy="1374361"/>
            <a:chOff x="0" y="0"/>
            <a:chExt cx="572178" cy="252917"/>
          </a:xfrm>
        </p:grpSpPr>
        <p:sp>
          <p:nvSpPr>
            <p:cNvPr id="26" name="Freeform 26"/>
            <p:cNvSpPr/>
            <p:nvPr/>
          </p:nvSpPr>
          <p:spPr>
            <a:xfrm>
              <a:off x="0" y="0"/>
              <a:ext cx="572178" cy="252917"/>
            </a:xfrm>
            <a:custGeom>
              <a:avLst/>
              <a:gdLst/>
              <a:ahLst/>
              <a:cxnLst/>
              <a:rect l="l" t="t" r="r" b="b"/>
              <a:pathLst>
                <a:path w="572178" h="252917">
                  <a:moveTo>
                    <a:pt x="0" y="0"/>
                  </a:moveTo>
                  <a:lnTo>
                    <a:pt x="572178" y="0"/>
                  </a:lnTo>
                  <a:lnTo>
                    <a:pt x="572178" y="252917"/>
                  </a:lnTo>
                  <a:lnTo>
                    <a:pt x="0" y="252917"/>
                  </a:lnTo>
                  <a:close/>
                </a:path>
              </a:pathLst>
            </a:custGeom>
            <a:solidFill>
              <a:srgbClr val="18418D"/>
            </a:solidFill>
          </p:spPr>
          <p:txBody>
            <a:bodyPr/>
            <a:lstStyle/>
            <a:p>
              <a:endParaRPr lang="en-GB"/>
            </a:p>
          </p:txBody>
        </p:sp>
        <p:sp>
          <p:nvSpPr>
            <p:cNvPr id="27" name="TextBox 27"/>
            <p:cNvSpPr txBox="1"/>
            <p:nvPr/>
          </p:nvSpPr>
          <p:spPr>
            <a:xfrm>
              <a:off x="0" y="-76200"/>
              <a:ext cx="572178" cy="329117"/>
            </a:xfrm>
            <a:prstGeom prst="rect">
              <a:avLst/>
            </a:prstGeom>
          </p:spPr>
          <p:txBody>
            <a:bodyPr lIns="50800" tIns="50800" rIns="50800" bIns="50800" rtlCol="0" anchor="ctr"/>
            <a:lstStyle/>
            <a:p>
              <a:pPr algn="ctr">
                <a:lnSpc>
                  <a:spcPts val="7799"/>
                </a:lnSpc>
              </a:pPr>
              <a:endParaRPr/>
            </a:p>
          </p:txBody>
        </p:sp>
      </p:grpSp>
      <p:sp>
        <p:nvSpPr>
          <p:cNvPr id="28" name="Freeform 28"/>
          <p:cNvSpPr/>
          <p:nvPr/>
        </p:nvSpPr>
        <p:spPr>
          <a:xfrm>
            <a:off x="11601506" y="1846817"/>
            <a:ext cx="1519233" cy="1474289"/>
          </a:xfrm>
          <a:custGeom>
            <a:avLst/>
            <a:gdLst/>
            <a:ahLst/>
            <a:cxnLst/>
            <a:rect l="l" t="t" r="r" b="b"/>
            <a:pathLst>
              <a:path w="1519233" h="1474289">
                <a:moveTo>
                  <a:pt x="0" y="0"/>
                </a:moveTo>
                <a:lnTo>
                  <a:pt x="1519234" y="0"/>
                </a:lnTo>
                <a:lnTo>
                  <a:pt x="1519234" y="1474289"/>
                </a:lnTo>
                <a:lnTo>
                  <a:pt x="0" y="1474289"/>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29" name="TextBox 29"/>
          <p:cNvSpPr txBox="1"/>
          <p:nvPr/>
        </p:nvSpPr>
        <p:spPr>
          <a:xfrm>
            <a:off x="5670881" y="3525619"/>
            <a:ext cx="3886626" cy="6335208"/>
          </a:xfrm>
          <a:prstGeom prst="rect">
            <a:avLst/>
          </a:prstGeom>
        </p:spPr>
        <p:txBody>
          <a:bodyPr lIns="0" tIns="0" rIns="0" bIns="0" rtlCol="0" anchor="t">
            <a:spAutoFit/>
          </a:bodyPr>
          <a:lstStyle/>
          <a:p>
            <a:pPr algn="ctr">
              <a:lnSpc>
                <a:spcPts val="5153"/>
              </a:lnSpc>
            </a:pPr>
            <a:r>
              <a:rPr lang="en-US" sz="3964">
                <a:solidFill>
                  <a:srgbClr val="000000"/>
                </a:solidFill>
                <a:latin typeface="Arial"/>
                <a:ea typeface="Arial"/>
                <a:cs typeface="Arial"/>
                <a:sym typeface="Arial"/>
              </a:rPr>
              <a:t>Loss of public trust may reduce confidence in healthcare services, affecting access and engagement.</a:t>
            </a:r>
          </a:p>
          <a:p>
            <a:pPr algn="r">
              <a:lnSpc>
                <a:spcPts val="5153"/>
              </a:lnSpc>
            </a:pPr>
            <a:endParaRPr lang="en-US" sz="3964">
              <a:solidFill>
                <a:srgbClr val="000000"/>
              </a:solidFill>
              <a:latin typeface="Arial"/>
              <a:ea typeface="Arial"/>
              <a:cs typeface="Arial"/>
              <a:sym typeface="Arial"/>
            </a:endParaRPr>
          </a:p>
          <a:p>
            <a:pPr algn="r">
              <a:lnSpc>
                <a:spcPts val="3863"/>
              </a:lnSpc>
            </a:pPr>
            <a:endParaRPr lang="en-US" sz="3964">
              <a:solidFill>
                <a:srgbClr val="000000"/>
              </a:solidFill>
              <a:latin typeface="Arial"/>
              <a:ea typeface="Arial"/>
              <a:cs typeface="Arial"/>
              <a:sym typeface="Arial"/>
            </a:endParaRPr>
          </a:p>
        </p:txBody>
      </p:sp>
      <p:sp>
        <p:nvSpPr>
          <p:cNvPr id="30" name="Freeform 30"/>
          <p:cNvSpPr/>
          <p:nvPr/>
        </p:nvSpPr>
        <p:spPr>
          <a:xfrm>
            <a:off x="6911630" y="1877731"/>
            <a:ext cx="1274561" cy="1691895"/>
          </a:xfrm>
          <a:custGeom>
            <a:avLst/>
            <a:gdLst/>
            <a:ahLst/>
            <a:cxnLst/>
            <a:rect l="l" t="t" r="r" b="b"/>
            <a:pathLst>
              <a:path w="1274561" h="1691895">
                <a:moveTo>
                  <a:pt x="0" y="0"/>
                </a:moveTo>
                <a:lnTo>
                  <a:pt x="1274561" y="0"/>
                </a:lnTo>
                <a:lnTo>
                  <a:pt x="1274561" y="1691895"/>
                </a:lnTo>
                <a:lnTo>
                  <a:pt x="0" y="1691895"/>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txBody>
          <a:bodyPr/>
          <a:lstStyle/>
          <a:p>
            <a:endParaRPr lang="en-GB"/>
          </a:p>
        </p:txBody>
      </p:sp>
      <p:sp>
        <p:nvSpPr>
          <p:cNvPr id="31" name="Freeform 31"/>
          <p:cNvSpPr/>
          <p:nvPr/>
        </p:nvSpPr>
        <p:spPr>
          <a:xfrm>
            <a:off x="2084662" y="1947801"/>
            <a:ext cx="1723486" cy="1644493"/>
          </a:xfrm>
          <a:custGeom>
            <a:avLst/>
            <a:gdLst/>
            <a:ahLst/>
            <a:cxnLst/>
            <a:rect l="l" t="t" r="r" b="b"/>
            <a:pathLst>
              <a:path w="1723486" h="1644493">
                <a:moveTo>
                  <a:pt x="0" y="0"/>
                </a:moveTo>
                <a:lnTo>
                  <a:pt x="1723486" y="0"/>
                </a:lnTo>
                <a:lnTo>
                  <a:pt x="1723486" y="1644493"/>
                </a:lnTo>
                <a:lnTo>
                  <a:pt x="0" y="1644493"/>
                </a:lnTo>
                <a:lnTo>
                  <a:pt x="0" y="0"/>
                </a:lnTo>
                <a:close/>
              </a:path>
            </a:pathLst>
          </a:custGeom>
          <a:blipFill>
            <a:blip r:embed="rId12">
              <a:extLst>
                <a:ext uri="{96DAC541-7B7A-43D3-8B79-37D633B846F1}">
                  <asvg:svgBlip xmlns:asvg="http://schemas.microsoft.com/office/drawing/2016/SVG/main" r:embed="rId13"/>
                </a:ext>
              </a:extLst>
            </a:blip>
            <a:stretch>
              <a:fillRect/>
            </a:stretch>
          </a:blipFill>
        </p:spPr>
        <p:txBody>
          <a:bodyPr/>
          <a:lstStyle/>
          <a:p>
            <a:endParaRPr lang="en-GB"/>
          </a:p>
        </p:txBody>
      </p:sp>
      <p:sp>
        <p:nvSpPr>
          <p:cNvPr id="32" name="TextBox 32"/>
          <p:cNvSpPr txBox="1"/>
          <p:nvPr/>
        </p:nvSpPr>
        <p:spPr>
          <a:xfrm>
            <a:off x="883011" y="3535144"/>
            <a:ext cx="3983431" cy="5411128"/>
          </a:xfrm>
          <a:prstGeom prst="rect">
            <a:avLst/>
          </a:prstGeom>
        </p:spPr>
        <p:txBody>
          <a:bodyPr lIns="0" tIns="0" rIns="0" bIns="0" rtlCol="0" anchor="t">
            <a:spAutoFit/>
          </a:bodyPr>
          <a:lstStyle/>
          <a:p>
            <a:pPr algn="ctr">
              <a:lnSpc>
                <a:spcPts val="4780"/>
              </a:lnSpc>
            </a:pPr>
            <a:r>
              <a:rPr lang="en-US" sz="3676">
                <a:solidFill>
                  <a:srgbClr val="000000"/>
                </a:solidFill>
                <a:latin typeface="Arial"/>
                <a:ea typeface="Arial"/>
                <a:cs typeface="Arial"/>
                <a:sym typeface="Arial"/>
              </a:rPr>
              <a:t>Vulnerable patients, such as neonates, were disproportionately affected, showing unequal protection under existing policies (WHO, 2018).</a:t>
            </a:r>
          </a:p>
        </p:txBody>
      </p:sp>
      <p:sp>
        <p:nvSpPr>
          <p:cNvPr id="33" name="Freeform 33"/>
          <p:cNvSpPr/>
          <p:nvPr/>
        </p:nvSpPr>
        <p:spPr>
          <a:xfrm flipH="1">
            <a:off x="13913392" y="2190598"/>
            <a:ext cx="3270159" cy="6913736"/>
          </a:xfrm>
          <a:custGeom>
            <a:avLst/>
            <a:gdLst/>
            <a:ahLst/>
            <a:cxnLst/>
            <a:rect l="l" t="t" r="r" b="b"/>
            <a:pathLst>
              <a:path w="3270159" h="6913736">
                <a:moveTo>
                  <a:pt x="3270159" y="0"/>
                </a:moveTo>
                <a:lnTo>
                  <a:pt x="0" y="0"/>
                </a:lnTo>
                <a:lnTo>
                  <a:pt x="0" y="6913735"/>
                </a:lnTo>
                <a:lnTo>
                  <a:pt x="3270159" y="6913735"/>
                </a:lnTo>
                <a:lnTo>
                  <a:pt x="3270159" y="0"/>
                </a:lnTo>
                <a:close/>
              </a:path>
            </a:pathLst>
          </a:custGeom>
          <a:blipFill>
            <a:blip r:embed="rId14"/>
            <a:stretch>
              <a:fillRect r="-94515" b="-5863"/>
            </a:stretch>
          </a:blipFill>
        </p:spPr>
        <p:txBody>
          <a:bodyPr/>
          <a:lstStyle/>
          <a:p>
            <a:endParaRPr lang="en-GB"/>
          </a:p>
        </p:txBody>
      </p:sp>
      <p:sp>
        <p:nvSpPr>
          <p:cNvPr id="34" name="TextBox 34"/>
          <p:cNvSpPr txBox="1"/>
          <p:nvPr/>
        </p:nvSpPr>
        <p:spPr>
          <a:xfrm>
            <a:off x="710914" y="9408861"/>
            <a:ext cx="3784600"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image sources: (iStockphoto,2026)</a:t>
            </a:r>
          </a:p>
        </p:txBody>
      </p:sp>
      <p:sp>
        <p:nvSpPr>
          <p:cNvPr id="35" name="TextBox 35"/>
          <p:cNvSpPr txBox="1"/>
          <p:nvPr/>
        </p:nvSpPr>
        <p:spPr>
          <a:xfrm>
            <a:off x="266834" y="9700326"/>
            <a:ext cx="6597171" cy="310515"/>
          </a:xfrm>
          <a:prstGeom prst="rect">
            <a:avLst/>
          </a:prstGeom>
        </p:spPr>
        <p:txBody>
          <a:bodyPr lIns="0" tIns="0" rIns="0" bIns="0" rtlCol="0" anchor="t">
            <a:spAutoFit/>
          </a:bodyPr>
          <a:lstStyle/>
          <a:p>
            <a:pPr algn="ctr">
              <a:lnSpc>
                <a:spcPts val="2339"/>
              </a:lnSpc>
              <a:spcBef>
                <a:spcPct val="0"/>
              </a:spcBef>
            </a:pPr>
            <a:r>
              <a:rPr lang="en-US" sz="1799" b="1">
                <a:solidFill>
                  <a:srgbClr val="FFFFFF"/>
                </a:solidFill>
                <a:latin typeface="Arial Bold"/>
                <a:ea typeface="Arial Bold"/>
                <a:cs typeface="Arial Bold"/>
                <a:sym typeface="Arial Bold"/>
              </a:rPr>
              <a:t>Source: (Department of Health and Social Care, 2023)</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805343" y="2648695"/>
            <a:ext cx="14772564" cy="6542930"/>
            <a:chOff x="0" y="0"/>
            <a:chExt cx="3890717" cy="1723241"/>
          </a:xfrm>
        </p:grpSpPr>
        <p:sp>
          <p:nvSpPr>
            <p:cNvPr id="5" name="Freeform 5"/>
            <p:cNvSpPr/>
            <p:nvPr/>
          </p:nvSpPr>
          <p:spPr>
            <a:xfrm>
              <a:off x="0" y="0"/>
              <a:ext cx="3890716" cy="1723241"/>
            </a:xfrm>
            <a:custGeom>
              <a:avLst/>
              <a:gdLst/>
              <a:ahLst/>
              <a:cxnLst/>
              <a:rect l="l" t="t" r="r" b="b"/>
              <a:pathLst>
                <a:path w="3890716" h="1723241">
                  <a:moveTo>
                    <a:pt x="50835" y="0"/>
                  </a:moveTo>
                  <a:lnTo>
                    <a:pt x="3839881" y="0"/>
                  </a:lnTo>
                  <a:cubicBezTo>
                    <a:pt x="3867957" y="0"/>
                    <a:pt x="3890716" y="22760"/>
                    <a:pt x="3890716" y="50835"/>
                  </a:cubicBezTo>
                  <a:lnTo>
                    <a:pt x="3890716" y="1672406"/>
                  </a:lnTo>
                  <a:cubicBezTo>
                    <a:pt x="3890716" y="1700481"/>
                    <a:pt x="3867957" y="1723241"/>
                    <a:pt x="3839881" y="1723241"/>
                  </a:cubicBezTo>
                  <a:lnTo>
                    <a:pt x="50835" y="1723241"/>
                  </a:lnTo>
                  <a:cubicBezTo>
                    <a:pt x="22760" y="1723241"/>
                    <a:pt x="0" y="1700481"/>
                    <a:pt x="0" y="1672406"/>
                  </a:cubicBezTo>
                  <a:lnTo>
                    <a:pt x="0" y="50835"/>
                  </a:lnTo>
                  <a:cubicBezTo>
                    <a:pt x="0" y="22760"/>
                    <a:pt x="22760" y="0"/>
                    <a:pt x="50835" y="0"/>
                  </a:cubicBezTo>
                  <a:close/>
                </a:path>
              </a:pathLst>
            </a:custGeom>
            <a:solidFill>
              <a:srgbClr val="FFFFFF"/>
            </a:solidFill>
            <a:ln w="9525" cap="rnd">
              <a:solidFill>
                <a:srgbClr val="000000"/>
              </a:solidFill>
              <a:prstDash val="solid"/>
              <a:round/>
            </a:ln>
          </p:spPr>
          <p:txBody>
            <a:bodyPr/>
            <a:lstStyle/>
            <a:p>
              <a:endParaRPr lang="en-GB"/>
            </a:p>
          </p:txBody>
        </p:sp>
        <p:sp>
          <p:nvSpPr>
            <p:cNvPr id="6" name="TextBox 6"/>
            <p:cNvSpPr txBox="1"/>
            <p:nvPr/>
          </p:nvSpPr>
          <p:spPr>
            <a:xfrm>
              <a:off x="0" y="-38100"/>
              <a:ext cx="3890717" cy="1761341"/>
            </a:xfrm>
            <a:prstGeom prst="rect">
              <a:avLst/>
            </a:prstGeom>
          </p:spPr>
          <p:txBody>
            <a:bodyPr lIns="50800" tIns="50800" rIns="50800" bIns="50800" rtlCol="0" anchor="ctr"/>
            <a:lstStyle/>
            <a:p>
              <a:pPr algn="ctr">
                <a:lnSpc>
                  <a:spcPts val="2339"/>
                </a:lnSpc>
              </a:pPr>
              <a:endParaRPr/>
            </a:p>
          </p:txBody>
        </p:sp>
      </p:grpSp>
      <p:sp>
        <p:nvSpPr>
          <p:cNvPr id="7" name="TextBox 7"/>
          <p:cNvSpPr txBox="1"/>
          <p:nvPr/>
        </p:nvSpPr>
        <p:spPr>
          <a:xfrm>
            <a:off x="2240381" y="2848720"/>
            <a:ext cx="14080542" cy="5408710"/>
          </a:xfrm>
          <a:prstGeom prst="rect">
            <a:avLst/>
          </a:prstGeom>
        </p:spPr>
        <p:txBody>
          <a:bodyPr lIns="0" tIns="0" rIns="0" bIns="0" rtlCol="0" anchor="t">
            <a:spAutoFit/>
          </a:bodyPr>
          <a:lstStyle/>
          <a:p>
            <a:pPr algn="l">
              <a:lnSpc>
                <a:spcPts val="4265"/>
              </a:lnSpc>
            </a:pPr>
            <a:r>
              <a:rPr lang="en-US" sz="3280" b="1">
                <a:solidFill>
                  <a:srgbClr val="000000"/>
                </a:solidFill>
                <a:latin typeface="Arial Bold"/>
                <a:ea typeface="Arial Bold"/>
                <a:cs typeface="Arial Bold"/>
                <a:sym typeface="Arial Bold"/>
              </a:rPr>
              <a:t>     </a:t>
            </a:r>
          </a:p>
          <a:p>
            <a:pPr marL="637680" lvl="1" indent="-318840" algn="l">
              <a:lnSpc>
                <a:spcPts val="3839"/>
              </a:lnSpc>
              <a:buAutoNum type="arabicPeriod"/>
            </a:pPr>
            <a:r>
              <a:rPr lang="en-US" sz="2953">
                <a:solidFill>
                  <a:srgbClr val="000000"/>
                </a:solidFill>
                <a:latin typeface="Arial"/>
                <a:ea typeface="Arial"/>
                <a:cs typeface="Arial"/>
                <a:sym typeface="Arial"/>
              </a:rPr>
              <a:t>Introduction – Overview of the Lucy Letby case and the importance of quality management in healthcare.</a:t>
            </a:r>
          </a:p>
          <a:p>
            <a:pPr marL="637680" lvl="1" indent="-318840" algn="l">
              <a:lnSpc>
                <a:spcPts val="3839"/>
              </a:lnSpc>
              <a:buAutoNum type="arabicPeriod"/>
            </a:pPr>
            <a:r>
              <a:rPr lang="en-US" sz="2953">
                <a:solidFill>
                  <a:srgbClr val="000000"/>
                </a:solidFill>
                <a:latin typeface="Arial"/>
                <a:ea typeface="Arial"/>
                <a:cs typeface="Arial"/>
                <a:sym typeface="Arial"/>
              </a:rPr>
              <a:t>Root Causes – Analysis of the incident using the Swiss Cheese Model and Root Cause Analysis (RCA) to identify system failures.</a:t>
            </a:r>
          </a:p>
          <a:p>
            <a:pPr marL="637680" lvl="1" indent="-318840" algn="l">
              <a:lnSpc>
                <a:spcPts val="3839"/>
              </a:lnSpc>
              <a:buAutoNum type="arabicPeriod"/>
            </a:pPr>
            <a:r>
              <a:rPr lang="en-US" sz="2953">
                <a:solidFill>
                  <a:srgbClr val="000000"/>
                </a:solidFill>
                <a:latin typeface="Arial"/>
                <a:ea typeface="Arial"/>
                <a:cs typeface="Arial"/>
                <a:sym typeface="Arial"/>
              </a:rPr>
              <a:t>Policy Issues – Examination of key policies such as clinical governance, whistleblowing, and staffing, and their role in the case.</a:t>
            </a:r>
          </a:p>
          <a:p>
            <a:pPr marL="637680" lvl="1" indent="-318840" algn="l">
              <a:lnSpc>
                <a:spcPts val="3839"/>
              </a:lnSpc>
              <a:buAutoNum type="arabicPeriod"/>
            </a:pPr>
            <a:r>
              <a:rPr lang="en-US" sz="2953">
                <a:solidFill>
                  <a:srgbClr val="000000"/>
                </a:solidFill>
                <a:latin typeface="Arial"/>
                <a:ea typeface="Arial"/>
                <a:cs typeface="Arial"/>
                <a:sym typeface="Arial"/>
              </a:rPr>
              <a:t>Impact on Service Delivery – Evaluation of how these failures affected the quality, efficiency, and equity of healthcare services.</a:t>
            </a:r>
          </a:p>
          <a:p>
            <a:pPr marL="637680" lvl="1" indent="-318840" algn="l">
              <a:lnSpc>
                <a:spcPts val="3839"/>
              </a:lnSpc>
              <a:buAutoNum type="arabicPeriod"/>
            </a:pPr>
            <a:r>
              <a:rPr lang="en-US" sz="2953">
                <a:solidFill>
                  <a:srgbClr val="000000"/>
                </a:solidFill>
                <a:latin typeface="Arial"/>
                <a:ea typeface="Arial"/>
                <a:cs typeface="Arial"/>
                <a:sym typeface="Arial"/>
              </a:rPr>
              <a:t>Recommendations and Conclusion – Strategies to improve patient safety, leadership accountability, and healthcare governance.</a:t>
            </a:r>
          </a:p>
        </p:txBody>
      </p:sp>
      <p:pic>
        <p:nvPicPr>
          <p:cNvPr id="8" name="Picture 8"/>
          <p:cNvPicPr>
            <a:picLocks noChangeAspect="1"/>
          </p:cNvPicPr>
          <p:nvPr/>
        </p:nvPicPr>
        <p:blipFill>
          <a:blip r:embed="rId4"/>
          <a:stretch>
            <a:fillRect/>
          </a:stretch>
        </p:blipFill>
        <p:spPr>
          <a:xfrm>
            <a:off x="1310523" y="384069"/>
            <a:ext cx="13973608" cy="312443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1566264" y="3683632"/>
            <a:ext cx="15288822" cy="5288918"/>
            <a:chOff x="0" y="0"/>
            <a:chExt cx="4322235" cy="1495207"/>
          </a:xfrm>
        </p:grpSpPr>
        <p:sp>
          <p:nvSpPr>
            <p:cNvPr id="5" name="Freeform 5"/>
            <p:cNvSpPr/>
            <p:nvPr/>
          </p:nvSpPr>
          <p:spPr>
            <a:xfrm>
              <a:off x="0" y="0"/>
              <a:ext cx="4322235" cy="1495207"/>
            </a:xfrm>
            <a:custGeom>
              <a:avLst/>
              <a:gdLst/>
              <a:ahLst/>
              <a:cxnLst/>
              <a:rect l="l" t="t" r="r" b="b"/>
              <a:pathLst>
                <a:path w="4322235" h="1495207">
                  <a:moveTo>
                    <a:pt x="50638" y="0"/>
                  </a:moveTo>
                  <a:lnTo>
                    <a:pt x="4271597" y="0"/>
                  </a:lnTo>
                  <a:cubicBezTo>
                    <a:pt x="4285027" y="0"/>
                    <a:pt x="4297907" y="5335"/>
                    <a:pt x="4307403" y="14831"/>
                  </a:cubicBezTo>
                  <a:cubicBezTo>
                    <a:pt x="4316900" y="24328"/>
                    <a:pt x="4322235" y="37208"/>
                    <a:pt x="4322235" y="50638"/>
                  </a:cubicBezTo>
                  <a:lnTo>
                    <a:pt x="4322235" y="1444569"/>
                  </a:lnTo>
                  <a:cubicBezTo>
                    <a:pt x="4322235" y="1472535"/>
                    <a:pt x="4299564" y="1495207"/>
                    <a:pt x="4271597" y="1495207"/>
                  </a:cubicBezTo>
                  <a:lnTo>
                    <a:pt x="50638" y="1495207"/>
                  </a:lnTo>
                  <a:cubicBezTo>
                    <a:pt x="22671" y="1495207"/>
                    <a:pt x="0" y="1472535"/>
                    <a:pt x="0" y="1444569"/>
                  </a:cubicBezTo>
                  <a:lnTo>
                    <a:pt x="0" y="50638"/>
                  </a:lnTo>
                  <a:cubicBezTo>
                    <a:pt x="0" y="22671"/>
                    <a:pt x="22671" y="0"/>
                    <a:pt x="50638" y="0"/>
                  </a:cubicBezTo>
                  <a:close/>
                </a:path>
              </a:pathLst>
            </a:custGeom>
            <a:solidFill>
              <a:srgbClr val="FFFFFF"/>
            </a:solidFill>
            <a:ln w="9525" cap="rnd">
              <a:solidFill>
                <a:srgbClr val="000000"/>
              </a:solidFill>
              <a:prstDash val="solid"/>
              <a:round/>
            </a:ln>
          </p:spPr>
          <p:txBody>
            <a:bodyPr/>
            <a:lstStyle/>
            <a:p>
              <a:endParaRPr lang="en-GB"/>
            </a:p>
          </p:txBody>
        </p:sp>
        <p:sp>
          <p:nvSpPr>
            <p:cNvPr id="6" name="TextBox 6"/>
            <p:cNvSpPr txBox="1"/>
            <p:nvPr/>
          </p:nvSpPr>
          <p:spPr>
            <a:xfrm>
              <a:off x="0" y="-38100"/>
              <a:ext cx="4322235" cy="1533307"/>
            </a:xfrm>
            <a:prstGeom prst="rect">
              <a:avLst/>
            </a:prstGeom>
          </p:spPr>
          <p:txBody>
            <a:bodyPr lIns="50800" tIns="50800" rIns="50800" bIns="50800" rtlCol="0" anchor="ctr"/>
            <a:lstStyle/>
            <a:p>
              <a:pPr algn="ctr">
                <a:lnSpc>
                  <a:spcPts val="2339"/>
                </a:lnSpc>
              </a:pPr>
              <a:endParaRPr/>
            </a:p>
          </p:txBody>
        </p:sp>
      </p:grpSp>
      <p:sp>
        <p:nvSpPr>
          <p:cNvPr id="7" name="TextBox 7"/>
          <p:cNvSpPr txBox="1"/>
          <p:nvPr/>
        </p:nvSpPr>
        <p:spPr>
          <a:xfrm>
            <a:off x="1839244" y="3989890"/>
            <a:ext cx="14668125" cy="4606526"/>
          </a:xfrm>
          <a:prstGeom prst="rect">
            <a:avLst/>
          </a:prstGeom>
        </p:spPr>
        <p:txBody>
          <a:bodyPr lIns="0" tIns="0" rIns="0" bIns="0" rtlCol="0" anchor="t">
            <a:spAutoFit/>
          </a:bodyPr>
          <a:lstStyle/>
          <a:p>
            <a:pPr algn="ctr">
              <a:lnSpc>
                <a:spcPts val="5240"/>
              </a:lnSpc>
              <a:spcBef>
                <a:spcPct val="0"/>
              </a:spcBef>
            </a:pPr>
            <a:r>
              <a:rPr lang="en-US" sz="4031">
                <a:solidFill>
                  <a:srgbClr val="000000"/>
                </a:solidFill>
                <a:latin typeface="Arial"/>
                <a:ea typeface="Arial"/>
                <a:cs typeface="Arial"/>
                <a:sym typeface="Arial"/>
              </a:rPr>
              <a:t>Lucy Letby’s case underscores the critical necessity of robust quality management systems, accountable and transparent leadership, and the consistent enforcement of effective policies. Without these safeguards, patient safety is placed at serious risk. Healthcare organisations must ensure that these structures are not only in place but actively upheld, to prevent systemic failures and protect the well-being of those in their care.</a:t>
            </a:r>
          </a:p>
        </p:txBody>
      </p:sp>
      <p:pic>
        <p:nvPicPr>
          <p:cNvPr id="8" name="Picture 8"/>
          <p:cNvPicPr>
            <a:picLocks noChangeAspect="1"/>
          </p:cNvPicPr>
          <p:nvPr/>
        </p:nvPicPr>
        <p:blipFill>
          <a:blip r:embed="rId4"/>
          <a:stretch>
            <a:fillRect/>
          </a:stretch>
        </p:blipFill>
        <p:spPr>
          <a:xfrm>
            <a:off x="1431187" y="1954738"/>
            <a:ext cx="4817214" cy="1664762"/>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grpSp>
        <p:nvGrpSpPr>
          <p:cNvPr id="4" name="Group 4"/>
          <p:cNvGrpSpPr/>
          <p:nvPr/>
        </p:nvGrpSpPr>
        <p:grpSpPr>
          <a:xfrm>
            <a:off x="754107" y="1104900"/>
            <a:ext cx="16836937" cy="8872869"/>
            <a:chOff x="0" y="0"/>
            <a:chExt cx="4759896" cy="2508409"/>
          </a:xfrm>
        </p:grpSpPr>
        <p:sp>
          <p:nvSpPr>
            <p:cNvPr id="5" name="Freeform 5"/>
            <p:cNvSpPr/>
            <p:nvPr/>
          </p:nvSpPr>
          <p:spPr>
            <a:xfrm>
              <a:off x="0" y="0"/>
              <a:ext cx="4759896" cy="2508409"/>
            </a:xfrm>
            <a:custGeom>
              <a:avLst/>
              <a:gdLst/>
              <a:ahLst/>
              <a:cxnLst/>
              <a:rect l="l" t="t" r="r" b="b"/>
              <a:pathLst>
                <a:path w="4759896" h="2508409">
                  <a:moveTo>
                    <a:pt x="40004" y="0"/>
                  </a:moveTo>
                  <a:lnTo>
                    <a:pt x="4719891" y="0"/>
                  </a:lnTo>
                  <a:cubicBezTo>
                    <a:pt x="4730501" y="0"/>
                    <a:pt x="4740677" y="4215"/>
                    <a:pt x="4748178" y="11717"/>
                  </a:cubicBezTo>
                  <a:cubicBezTo>
                    <a:pt x="4755681" y="19219"/>
                    <a:pt x="4759896" y="29394"/>
                    <a:pt x="4759896" y="40004"/>
                  </a:cubicBezTo>
                  <a:lnTo>
                    <a:pt x="4759896" y="2468405"/>
                  </a:lnTo>
                  <a:cubicBezTo>
                    <a:pt x="4759896" y="2490499"/>
                    <a:pt x="4741985" y="2508409"/>
                    <a:pt x="4719891" y="2508409"/>
                  </a:cubicBezTo>
                  <a:lnTo>
                    <a:pt x="40004" y="2508409"/>
                  </a:lnTo>
                  <a:cubicBezTo>
                    <a:pt x="29394" y="2508409"/>
                    <a:pt x="19219" y="2504195"/>
                    <a:pt x="11717" y="2496693"/>
                  </a:cubicBezTo>
                  <a:cubicBezTo>
                    <a:pt x="4215" y="2489190"/>
                    <a:pt x="0" y="2479015"/>
                    <a:pt x="0" y="2468405"/>
                  </a:cubicBezTo>
                  <a:lnTo>
                    <a:pt x="0" y="40004"/>
                  </a:lnTo>
                  <a:cubicBezTo>
                    <a:pt x="0" y="17910"/>
                    <a:pt x="17910" y="0"/>
                    <a:pt x="40004" y="0"/>
                  </a:cubicBezTo>
                  <a:close/>
                </a:path>
              </a:pathLst>
            </a:custGeom>
            <a:solidFill>
              <a:srgbClr val="FFFFFF"/>
            </a:solidFill>
            <a:ln w="9525" cap="rnd">
              <a:solidFill>
                <a:srgbClr val="000000"/>
              </a:solidFill>
              <a:prstDash val="solid"/>
              <a:round/>
            </a:ln>
          </p:spPr>
          <p:txBody>
            <a:bodyPr/>
            <a:lstStyle/>
            <a:p>
              <a:endParaRPr lang="en-GB"/>
            </a:p>
          </p:txBody>
        </p:sp>
        <p:sp>
          <p:nvSpPr>
            <p:cNvPr id="6" name="TextBox 6"/>
            <p:cNvSpPr txBox="1"/>
            <p:nvPr/>
          </p:nvSpPr>
          <p:spPr>
            <a:xfrm>
              <a:off x="0" y="-38100"/>
              <a:ext cx="4759896" cy="2546509"/>
            </a:xfrm>
            <a:prstGeom prst="rect">
              <a:avLst/>
            </a:prstGeom>
          </p:spPr>
          <p:txBody>
            <a:bodyPr lIns="50800" tIns="50800" rIns="50800" bIns="50800" rtlCol="0" anchor="ctr"/>
            <a:lstStyle/>
            <a:p>
              <a:pPr algn="ctr">
                <a:lnSpc>
                  <a:spcPts val="2339"/>
                </a:lnSpc>
              </a:pPr>
              <a:endParaRPr/>
            </a:p>
          </p:txBody>
        </p:sp>
      </p:grpSp>
      <p:pic>
        <p:nvPicPr>
          <p:cNvPr id="7" name="Picture 7"/>
          <p:cNvPicPr>
            <a:picLocks noChangeAspect="1"/>
          </p:cNvPicPr>
          <p:nvPr/>
        </p:nvPicPr>
        <p:blipFill>
          <a:blip r:embed="rId4"/>
          <a:stretch>
            <a:fillRect/>
          </a:stretch>
        </p:blipFill>
        <p:spPr>
          <a:xfrm>
            <a:off x="1166566" y="88177"/>
            <a:ext cx="3225534" cy="1067481"/>
          </a:xfrm>
          <a:prstGeom prst="rect">
            <a:avLst/>
          </a:prstGeom>
        </p:spPr>
      </p:pic>
      <p:sp>
        <p:nvSpPr>
          <p:cNvPr id="8" name="TextBox 8"/>
          <p:cNvSpPr txBox="1"/>
          <p:nvPr/>
        </p:nvSpPr>
        <p:spPr>
          <a:xfrm>
            <a:off x="1132192" y="1114439"/>
            <a:ext cx="16458851" cy="8863330"/>
          </a:xfrm>
          <a:prstGeom prst="rect">
            <a:avLst/>
          </a:prstGeom>
        </p:spPr>
        <p:txBody>
          <a:bodyPr lIns="0" tIns="0" rIns="0" bIns="0" rtlCol="0" anchor="t">
            <a:spAutoFit/>
          </a:bodyPr>
          <a:lstStyle/>
          <a:p>
            <a:pPr algn="l">
              <a:lnSpc>
                <a:spcPts val="2405"/>
              </a:lnSpc>
              <a:spcBef>
                <a:spcPct val="0"/>
              </a:spcBef>
            </a:pPr>
            <a:endParaRPr/>
          </a:p>
          <a:p>
            <a:pPr algn="l">
              <a:lnSpc>
                <a:spcPts val="2405"/>
              </a:lnSpc>
              <a:spcBef>
                <a:spcPct val="0"/>
              </a:spcBef>
            </a:pPr>
            <a:r>
              <a:rPr lang="en-US" sz="1850">
                <a:solidFill>
                  <a:srgbClr val="000000"/>
                </a:solidFill>
                <a:latin typeface="Arial"/>
                <a:ea typeface="Arial"/>
                <a:cs typeface="Arial"/>
                <a:sym typeface="Arial"/>
              </a:rPr>
              <a:t>BBC News (2023) Lucy Letby: Timeline of the nurse’s crimes and trial. Available at: </a:t>
            </a:r>
            <a:r>
              <a:rPr lang="en-US" sz="1850" u="sng">
                <a:solidFill>
                  <a:srgbClr val="000000"/>
                </a:solidFill>
                <a:latin typeface="Arial"/>
                <a:ea typeface="Arial"/>
                <a:cs typeface="Arial"/>
                <a:sym typeface="Arial"/>
                <a:hlinkClick r:id="rId5" tooltip="https://www.bbc.co.uk/news"/>
              </a:rPr>
              <a:t>https://www.bbc.co.uk/news</a:t>
            </a:r>
            <a:r>
              <a:rPr lang="en-US" sz="1850">
                <a:solidFill>
                  <a:srgbClr val="000000"/>
                </a:solidFill>
                <a:latin typeface="Arial"/>
                <a:ea typeface="Arial"/>
                <a:cs typeface="Arial"/>
                <a:sym typeface="Arial"/>
              </a:rPr>
              <a:t> (Accessed: 12 March 2026).</a:t>
            </a:r>
          </a:p>
          <a:p>
            <a:pPr algn="l">
              <a:lnSpc>
                <a:spcPts val="2405"/>
              </a:lnSpc>
              <a:spcBef>
                <a:spcPct val="0"/>
              </a:spcBef>
            </a:pPr>
            <a:r>
              <a:rPr lang="en-US" sz="1850">
                <a:solidFill>
                  <a:srgbClr val="000000"/>
                </a:solidFill>
                <a:latin typeface="Arial"/>
                <a:ea typeface="Arial"/>
                <a:cs typeface="Arial"/>
                <a:sym typeface="Arial"/>
              </a:rPr>
              <a:t>Berwick, D. (2013) A promise to learn – a commitment to act: Improving the safety of patients in England. London: Department of Health.</a:t>
            </a:r>
          </a:p>
          <a:p>
            <a:pPr algn="l">
              <a:lnSpc>
                <a:spcPts val="2405"/>
              </a:lnSpc>
              <a:spcBef>
                <a:spcPct val="0"/>
              </a:spcBef>
            </a:pPr>
            <a:r>
              <a:rPr lang="en-US" sz="1850">
                <a:solidFill>
                  <a:srgbClr val="000000"/>
                </a:solidFill>
                <a:latin typeface="Arial"/>
                <a:ea typeface="Arial"/>
                <a:cs typeface="Arial"/>
                <a:sym typeface="Arial"/>
              </a:rPr>
              <a:t>Buchan, J., Charlesworth, A., Gershlick, B. and Seccombe, I. (2019) A critical moment: NHS staffing trends, retention and attrition. London: The Health Foundation.</a:t>
            </a:r>
          </a:p>
          <a:p>
            <a:pPr algn="l">
              <a:lnSpc>
                <a:spcPts val="2405"/>
              </a:lnSpc>
              <a:spcBef>
                <a:spcPct val="0"/>
              </a:spcBef>
            </a:pPr>
            <a:r>
              <a:rPr lang="en-US" sz="1850">
                <a:solidFill>
                  <a:srgbClr val="000000"/>
                </a:solidFill>
                <a:latin typeface="Arial"/>
                <a:ea typeface="Arial"/>
                <a:cs typeface="Arial"/>
                <a:sym typeface="Arial"/>
              </a:rPr>
              <a:t>Department of Health and Social Care (2023) Government agrees scope of inquiry into Lucy Letby’s crimes. Available at: </a:t>
            </a:r>
            <a:r>
              <a:rPr lang="en-US" sz="1850" u="sng">
                <a:solidFill>
                  <a:srgbClr val="000000"/>
                </a:solidFill>
                <a:latin typeface="Arial"/>
                <a:ea typeface="Arial"/>
                <a:cs typeface="Arial"/>
                <a:sym typeface="Arial"/>
                <a:hlinkClick r:id="rId6" tooltip="https://www.gov.uk"/>
              </a:rPr>
              <a:t>https://www.gov.uk</a:t>
            </a:r>
            <a:r>
              <a:rPr lang="en-US" sz="1850">
                <a:solidFill>
                  <a:srgbClr val="000000"/>
                </a:solidFill>
                <a:latin typeface="Arial"/>
                <a:ea typeface="Arial"/>
                <a:cs typeface="Arial"/>
                <a:sym typeface="Arial"/>
              </a:rPr>
              <a:t> (Accessed: 14 March 2026).</a:t>
            </a:r>
          </a:p>
          <a:p>
            <a:pPr algn="l">
              <a:lnSpc>
                <a:spcPts val="2405"/>
              </a:lnSpc>
              <a:spcBef>
                <a:spcPct val="0"/>
              </a:spcBef>
            </a:pPr>
            <a:r>
              <a:rPr lang="en-US" sz="1850">
                <a:solidFill>
                  <a:srgbClr val="000000"/>
                </a:solidFill>
                <a:latin typeface="Arial"/>
                <a:ea typeface="Arial"/>
                <a:cs typeface="Arial"/>
                <a:sym typeface="Arial"/>
              </a:rPr>
              <a:t>Donabedian, A. (1988) ‘The quality of care: How can it be assessed?’, Journal of the American Medical Association, 260(12), pp.1743–1748.</a:t>
            </a:r>
          </a:p>
          <a:p>
            <a:pPr algn="l">
              <a:lnSpc>
                <a:spcPts val="2405"/>
              </a:lnSpc>
              <a:spcBef>
                <a:spcPct val="0"/>
              </a:spcBef>
            </a:pPr>
            <a:r>
              <a:rPr lang="en-US" sz="1850">
                <a:solidFill>
                  <a:srgbClr val="000000"/>
                </a:solidFill>
                <a:latin typeface="Arial"/>
                <a:ea typeface="Arial"/>
                <a:cs typeface="Arial"/>
                <a:sym typeface="Arial"/>
              </a:rPr>
              <a:t>Edmondson, A. (2004) ‘Learning from mistakes is easier said than done’, Journal of Applied Behavioral Science, 40(1), pp.66–90.</a:t>
            </a:r>
          </a:p>
          <a:p>
            <a:pPr algn="l">
              <a:lnSpc>
                <a:spcPts val="2405"/>
              </a:lnSpc>
              <a:spcBef>
                <a:spcPct val="0"/>
              </a:spcBef>
            </a:pPr>
            <a:r>
              <a:rPr lang="en-US" sz="1850">
                <a:solidFill>
                  <a:srgbClr val="000000"/>
                </a:solidFill>
                <a:latin typeface="Arial"/>
                <a:ea typeface="Arial"/>
                <a:cs typeface="Arial"/>
                <a:sym typeface="Arial"/>
              </a:rPr>
              <a:t>Francis, R. (2013) Report of the Mid Staffordshire NHS Foundation Trust Public Inquiry. London: The Stationery Office.</a:t>
            </a:r>
          </a:p>
          <a:p>
            <a:pPr algn="l">
              <a:lnSpc>
                <a:spcPts val="2405"/>
              </a:lnSpc>
              <a:spcBef>
                <a:spcPct val="0"/>
              </a:spcBef>
            </a:pPr>
            <a:r>
              <a:rPr lang="en-US" sz="1850">
                <a:solidFill>
                  <a:srgbClr val="000000"/>
                </a:solidFill>
                <a:latin typeface="Arial"/>
                <a:ea typeface="Arial"/>
                <a:cs typeface="Arial"/>
                <a:sym typeface="Arial"/>
              </a:rPr>
              <a:t>Gabbay, J. and Le May, A. (2020) Able to improve: The skills and knowledge NHS front-line staff use to deliver quality improvement – findings from six case studies. London: The Health Foundation.</a:t>
            </a:r>
          </a:p>
          <a:p>
            <a:pPr algn="l">
              <a:lnSpc>
                <a:spcPts val="2405"/>
              </a:lnSpc>
              <a:spcBef>
                <a:spcPct val="0"/>
              </a:spcBef>
            </a:pPr>
            <a:r>
              <a:rPr lang="en-US" sz="1850">
                <a:solidFill>
                  <a:srgbClr val="000000"/>
                </a:solidFill>
                <a:latin typeface="Arial"/>
                <a:ea typeface="Arial"/>
                <a:cs typeface="Arial"/>
                <a:sym typeface="Arial"/>
              </a:rPr>
              <a:t>Jones, B. H. (2019) The improvement journey: Why organisation-wide improvement in health care matters, and how to get started. London: The Health Foundation.</a:t>
            </a:r>
          </a:p>
          <a:p>
            <a:pPr algn="l">
              <a:lnSpc>
                <a:spcPts val="2405"/>
              </a:lnSpc>
              <a:spcBef>
                <a:spcPct val="0"/>
              </a:spcBef>
            </a:pPr>
            <a:r>
              <a:rPr lang="en-US" sz="1850">
                <a:solidFill>
                  <a:srgbClr val="000000"/>
                </a:solidFill>
                <a:latin typeface="Arial"/>
                <a:ea typeface="Arial"/>
                <a:cs typeface="Arial"/>
                <a:sym typeface="Arial"/>
              </a:rPr>
              <a:t>Kostal, G. et al. (2021) ‘Putting improvement in everyone’s hands: Opening up healthcare improvement by simplifying, supporting and refocusing on core purpose’, British Journal of Healthcare Management, pp.1–6.</a:t>
            </a:r>
          </a:p>
          <a:p>
            <a:pPr algn="l">
              <a:lnSpc>
                <a:spcPts val="2405"/>
              </a:lnSpc>
              <a:spcBef>
                <a:spcPct val="0"/>
              </a:spcBef>
            </a:pPr>
            <a:r>
              <a:rPr lang="en-US" sz="1850">
                <a:solidFill>
                  <a:srgbClr val="000000"/>
                </a:solidFill>
                <a:latin typeface="Arial"/>
                <a:ea typeface="Arial"/>
                <a:cs typeface="Arial"/>
                <a:sym typeface="Arial"/>
              </a:rPr>
              <a:t>Mannion, R. and Davies, H. (2018) ‘Understanding organisational culture for healthcare quality improvement’, BMJ, 363.</a:t>
            </a:r>
          </a:p>
          <a:p>
            <a:pPr algn="l">
              <a:lnSpc>
                <a:spcPts val="2405"/>
              </a:lnSpc>
              <a:spcBef>
                <a:spcPct val="0"/>
              </a:spcBef>
            </a:pPr>
            <a:r>
              <a:rPr lang="en-US" sz="1850">
                <a:solidFill>
                  <a:srgbClr val="000000"/>
                </a:solidFill>
                <a:latin typeface="Arial"/>
                <a:ea typeface="Arial"/>
                <a:cs typeface="Arial"/>
                <a:sym typeface="Arial"/>
              </a:rPr>
              <a:t>NHS (2015) Neonatal services in England. Available at: </a:t>
            </a:r>
            <a:r>
              <a:rPr lang="en-US" sz="1850" u="sng">
                <a:solidFill>
                  <a:srgbClr val="000000"/>
                </a:solidFill>
                <a:latin typeface="Arial"/>
                <a:ea typeface="Arial"/>
                <a:cs typeface="Arial"/>
                <a:sym typeface="Arial"/>
                <a:hlinkClick r:id="rId7" tooltip="https://www.nhs.uk"/>
              </a:rPr>
              <a:t>https://www.nhs.uk</a:t>
            </a:r>
            <a:r>
              <a:rPr lang="en-US" sz="1850">
                <a:solidFill>
                  <a:srgbClr val="000000"/>
                </a:solidFill>
                <a:latin typeface="Arial"/>
                <a:ea typeface="Arial"/>
                <a:cs typeface="Arial"/>
                <a:sym typeface="Arial"/>
              </a:rPr>
              <a:t> (Accessed: 14 March 2026).</a:t>
            </a:r>
          </a:p>
          <a:p>
            <a:pPr algn="l">
              <a:lnSpc>
                <a:spcPts val="2405"/>
              </a:lnSpc>
              <a:spcBef>
                <a:spcPct val="0"/>
              </a:spcBef>
            </a:pPr>
            <a:r>
              <a:rPr lang="en-US" sz="1850">
                <a:solidFill>
                  <a:srgbClr val="000000"/>
                </a:solidFill>
                <a:latin typeface="Arial"/>
                <a:ea typeface="Arial"/>
                <a:cs typeface="Arial"/>
                <a:sym typeface="Arial"/>
              </a:rPr>
              <a:t>NHS England (2015) Serious Incident Framework: Supporting learning to prevent recurrence. London: NHS England.</a:t>
            </a:r>
          </a:p>
          <a:p>
            <a:pPr algn="l">
              <a:lnSpc>
                <a:spcPts val="2405"/>
              </a:lnSpc>
              <a:spcBef>
                <a:spcPct val="0"/>
              </a:spcBef>
            </a:pPr>
            <a:r>
              <a:rPr lang="en-US" sz="1850">
                <a:solidFill>
                  <a:srgbClr val="000000"/>
                </a:solidFill>
                <a:latin typeface="Arial"/>
                <a:ea typeface="Arial"/>
                <a:cs typeface="Arial"/>
                <a:sym typeface="Arial"/>
              </a:rPr>
              <a:t>NHS England (2016) Freedom to Speak Up: Raising concerns policy. L</a:t>
            </a:r>
            <a:r>
              <a:rPr lang="en-US" sz="1850" u="none">
                <a:solidFill>
                  <a:srgbClr val="000000"/>
                </a:solidFill>
                <a:latin typeface="Arial"/>
                <a:ea typeface="Arial"/>
                <a:cs typeface="Arial"/>
                <a:sym typeface="Arial"/>
              </a:rPr>
              <a:t>o</a:t>
            </a:r>
            <a:r>
              <a:rPr lang="en-US" sz="1850">
                <a:solidFill>
                  <a:srgbClr val="000000"/>
                </a:solidFill>
                <a:latin typeface="Arial"/>
                <a:ea typeface="Arial"/>
                <a:cs typeface="Arial"/>
                <a:sym typeface="Arial"/>
              </a:rPr>
              <a:t>ndon: NHS England.</a:t>
            </a:r>
          </a:p>
          <a:p>
            <a:pPr algn="l">
              <a:lnSpc>
                <a:spcPts val="2405"/>
              </a:lnSpc>
              <a:spcBef>
                <a:spcPct val="0"/>
              </a:spcBef>
            </a:pPr>
            <a:r>
              <a:rPr lang="en-US" sz="1850">
                <a:solidFill>
                  <a:srgbClr val="000000"/>
                </a:solidFill>
                <a:latin typeface="Arial"/>
                <a:ea typeface="Arial"/>
                <a:cs typeface="Arial"/>
                <a:sym typeface="Arial"/>
              </a:rPr>
              <a:t>Reason, J. (1990) Human error. Cambridge: Cambridge University Press.</a:t>
            </a:r>
          </a:p>
          <a:p>
            <a:pPr algn="l">
              <a:lnSpc>
                <a:spcPts val="2405"/>
              </a:lnSpc>
              <a:spcBef>
                <a:spcPct val="0"/>
              </a:spcBef>
            </a:pPr>
            <a:r>
              <a:rPr lang="en-US" sz="1850">
                <a:solidFill>
                  <a:srgbClr val="000000"/>
                </a:solidFill>
                <a:latin typeface="Arial"/>
                <a:ea typeface="Arial"/>
                <a:cs typeface="Arial"/>
                <a:sym typeface="Arial"/>
              </a:rPr>
              <a:t>Reason, J. (2000) ‘Human error: Models and management’, British Medical Journal, 320(7237), pp.768–770.</a:t>
            </a:r>
          </a:p>
          <a:p>
            <a:pPr algn="l">
              <a:lnSpc>
                <a:spcPts val="2405"/>
              </a:lnSpc>
              <a:spcBef>
                <a:spcPct val="0"/>
              </a:spcBef>
            </a:pPr>
            <a:r>
              <a:rPr lang="en-US" sz="1850">
                <a:solidFill>
                  <a:srgbClr val="000000"/>
                </a:solidFill>
                <a:latin typeface="Arial"/>
                <a:ea typeface="Arial"/>
                <a:cs typeface="Arial"/>
                <a:sym typeface="Arial"/>
              </a:rPr>
              <a:t>Reuters (2026) UK prosecutors say no further charges against Lucy Letby. Available at: </a:t>
            </a:r>
            <a:r>
              <a:rPr lang="en-US" sz="1850" u="sng">
                <a:solidFill>
                  <a:srgbClr val="000000"/>
                </a:solidFill>
                <a:latin typeface="Arial"/>
                <a:ea typeface="Arial"/>
                <a:cs typeface="Arial"/>
                <a:sym typeface="Arial"/>
                <a:hlinkClick r:id="rId8" tooltip="https://www.reuters.com"/>
              </a:rPr>
              <a:t>https://www.reuters.com</a:t>
            </a:r>
            <a:r>
              <a:rPr lang="en-US" sz="1850">
                <a:solidFill>
                  <a:srgbClr val="000000"/>
                </a:solidFill>
                <a:latin typeface="Arial"/>
                <a:ea typeface="Arial"/>
                <a:cs typeface="Arial"/>
                <a:sym typeface="Arial"/>
              </a:rPr>
              <a:t> (Accessed: 14 March 2026).</a:t>
            </a:r>
          </a:p>
          <a:p>
            <a:pPr algn="l">
              <a:lnSpc>
                <a:spcPts val="2405"/>
              </a:lnSpc>
              <a:spcBef>
                <a:spcPct val="0"/>
              </a:spcBef>
            </a:pPr>
            <a:r>
              <a:rPr lang="en-US" sz="1850">
                <a:solidFill>
                  <a:srgbClr val="000000"/>
                </a:solidFill>
                <a:latin typeface="Arial"/>
                <a:ea typeface="Arial"/>
                <a:cs typeface="Arial"/>
                <a:sym typeface="Arial"/>
              </a:rPr>
              <a:t>Royal College of Nursing (2020) Nursing workforce shortages in the UK. London: RCN.</a:t>
            </a:r>
          </a:p>
          <a:p>
            <a:pPr algn="l">
              <a:lnSpc>
                <a:spcPts val="2405"/>
              </a:lnSpc>
              <a:spcBef>
                <a:spcPct val="0"/>
              </a:spcBef>
            </a:pPr>
            <a:r>
              <a:rPr lang="en-US" sz="1850">
                <a:solidFill>
                  <a:srgbClr val="000000"/>
                </a:solidFill>
                <a:latin typeface="Arial"/>
                <a:ea typeface="Arial"/>
                <a:cs typeface="Arial"/>
                <a:sym typeface="Arial"/>
              </a:rPr>
              <a:t>Scally, G. and Donaldson, L. (1998) ‘Clinical governance and the drive for quality improvement in the NHS’, British Medical Journal, 317(7150), pp.61–65.</a:t>
            </a:r>
          </a:p>
          <a:p>
            <a:pPr algn="l">
              <a:lnSpc>
                <a:spcPts val="2405"/>
              </a:lnSpc>
              <a:spcBef>
                <a:spcPct val="0"/>
              </a:spcBef>
            </a:pPr>
            <a:r>
              <a:rPr lang="en-US" sz="1850">
                <a:solidFill>
                  <a:srgbClr val="000000"/>
                </a:solidFill>
                <a:latin typeface="Arial"/>
                <a:ea typeface="Arial"/>
                <a:cs typeface="Arial"/>
                <a:sym typeface="Arial"/>
              </a:rPr>
              <a:t>The Standard (2025) Police arrest former hospital staff linked to Lucy Letby case. Available at: </a:t>
            </a:r>
            <a:r>
              <a:rPr lang="en-US" sz="1850" u="sng">
                <a:solidFill>
                  <a:srgbClr val="000000"/>
                </a:solidFill>
                <a:latin typeface="Arial"/>
                <a:ea typeface="Arial"/>
                <a:cs typeface="Arial"/>
                <a:sym typeface="Arial"/>
                <a:hlinkClick r:id="rId9" tooltip="https://www.standard.co.uk"/>
              </a:rPr>
              <a:t>https://www.standard.co.uk</a:t>
            </a:r>
            <a:r>
              <a:rPr lang="en-US" sz="1850">
                <a:solidFill>
                  <a:srgbClr val="000000"/>
                </a:solidFill>
                <a:latin typeface="Arial"/>
                <a:ea typeface="Arial"/>
                <a:cs typeface="Arial"/>
                <a:sym typeface="Arial"/>
              </a:rPr>
              <a:t> (Accessed: 14 March 2026).</a:t>
            </a:r>
          </a:p>
          <a:p>
            <a:pPr algn="l">
              <a:lnSpc>
                <a:spcPts val="2405"/>
              </a:lnSpc>
              <a:spcBef>
                <a:spcPct val="0"/>
              </a:spcBef>
            </a:pPr>
            <a:r>
              <a:rPr lang="en-US" sz="1850">
                <a:solidFill>
                  <a:srgbClr val="000000"/>
                </a:solidFill>
                <a:latin typeface="Arial"/>
                <a:ea typeface="Arial"/>
                <a:cs typeface="Arial"/>
                <a:sym typeface="Arial"/>
              </a:rPr>
              <a:t>Thirlwall, K. (2024) The Thirlwall Inquiry: Independent inquiry into the events at the Countess of Chester Hospital. London: UK Government.</a:t>
            </a:r>
          </a:p>
          <a:p>
            <a:pPr algn="l">
              <a:lnSpc>
                <a:spcPts val="2405"/>
              </a:lnSpc>
              <a:spcBef>
                <a:spcPct val="0"/>
              </a:spcBef>
            </a:pPr>
            <a:r>
              <a:rPr lang="en-US" sz="1850">
                <a:solidFill>
                  <a:srgbClr val="000000"/>
                </a:solidFill>
                <a:latin typeface="Arial"/>
                <a:ea typeface="Arial"/>
                <a:cs typeface="Arial"/>
                <a:sym typeface="Arial"/>
              </a:rPr>
              <a:t>World Health Organization (2018) Delivering quality health services: A global imperative for universal health coverage. Geneva: WHO.</a:t>
            </a:r>
          </a:p>
          <a:p>
            <a:pPr algn="l">
              <a:lnSpc>
                <a:spcPts val="2405"/>
              </a:lnSpc>
              <a:spcBef>
                <a:spcPct val="0"/>
              </a:spcBef>
            </a:pPr>
            <a:endParaRPr lang="en-US" sz="1850">
              <a:solidFill>
                <a:srgbClr val="000000"/>
              </a:solidFill>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txBody>
          <a:bodyPr/>
          <a:lstStyle/>
          <a:p>
            <a:endParaRPr lang="en-GB"/>
          </a:p>
        </p:txBody>
      </p:sp>
      <p:sp>
        <p:nvSpPr>
          <p:cNvPr id="3" name="Freeform 3"/>
          <p:cNvSpPr/>
          <p:nvPr/>
        </p:nvSpPr>
        <p:spPr>
          <a:xfrm>
            <a:off x="-358863" y="-1203705"/>
            <a:ext cx="18646863" cy="12099375"/>
          </a:xfrm>
          <a:custGeom>
            <a:avLst/>
            <a:gdLst/>
            <a:ahLst/>
            <a:cxnLst/>
            <a:rect l="l" t="t" r="r" b="b"/>
            <a:pathLst>
              <a:path w="18646863" h="12099375">
                <a:moveTo>
                  <a:pt x="0" y="0"/>
                </a:moveTo>
                <a:lnTo>
                  <a:pt x="18646863" y="0"/>
                </a:lnTo>
                <a:lnTo>
                  <a:pt x="18646863" y="12099375"/>
                </a:lnTo>
                <a:lnTo>
                  <a:pt x="0" y="12099375"/>
                </a:lnTo>
                <a:lnTo>
                  <a:pt x="0" y="0"/>
                </a:lnTo>
                <a:close/>
              </a:path>
            </a:pathLst>
          </a:custGeom>
          <a:blipFill>
            <a:blip r:embed="rId3">
              <a:alphaModFix amt="55000"/>
            </a:blip>
            <a:stretch>
              <a:fillRect t="-33988" b="-20125"/>
            </a:stretch>
          </a:blipFill>
        </p:spPr>
        <p:txBody>
          <a:bodyPr/>
          <a:lstStyle/>
          <a:p>
            <a:endParaRPr lang="en-GB"/>
          </a:p>
        </p:txBody>
      </p:sp>
      <p:sp>
        <p:nvSpPr>
          <p:cNvPr id="4" name="Freeform 4"/>
          <p:cNvSpPr/>
          <p:nvPr/>
        </p:nvSpPr>
        <p:spPr>
          <a:xfrm>
            <a:off x="9067800" y="2017597"/>
            <a:ext cx="4816487" cy="3606702"/>
          </a:xfrm>
          <a:custGeom>
            <a:avLst/>
            <a:gdLst/>
            <a:ahLst/>
            <a:cxnLst/>
            <a:rect l="l" t="t" r="r" b="b"/>
            <a:pathLst>
              <a:path w="4816487" h="3606702">
                <a:moveTo>
                  <a:pt x="0" y="0"/>
                </a:moveTo>
                <a:lnTo>
                  <a:pt x="4816487" y="0"/>
                </a:lnTo>
                <a:lnTo>
                  <a:pt x="4816487" y="3606702"/>
                </a:lnTo>
                <a:lnTo>
                  <a:pt x="0" y="3606702"/>
                </a:lnTo>
                <a:lnTo>
                  <a:pt x="0" y="0"/>
                </a:lnTo>
                <a:close/>
              </a:path>
            </a:pathLst>
          </a:custGeom>
          <a:blipFill>
            <a:blip r:embed="rId4"/>
            <a:stretch>
              <a:fillRect t="-1838" b="-1838"/>
            </a:stretch>
          </a:blipFill>
        </p:spPr>
        <p:txBody>
          <a:bodyPr/>
          <a:lstStyle/>
          <a:p>
            <a:endParaRPr lang="en-GB"/>
          </a:p>
        </p:txBody>
      </p:sp>
      <p:grpSp>
        <p:nvGrpSpPr>
          <p:cNvPr id="5" name="Group 5"/>
          <p:cNvGrpSpPr/>
          <p:nvPr/>
        </p:nvGrpSpPr>
        <p:grpSpPr>
          <a:xfrm>
            <a:off x="3792106" y="3618732"/>
            <a:ext cx="10344925" cy="3744434"/>
            <a:chOff x="0" y="0"/>
            <a:chExt cx="2839534" cy="1027794"/>
          </a:xfrm>
        </p:grpSpPr>
        <p:sp>
          <p:nvSpPr>
            <p:cNvPr id="6" name="Freeform 6"/>
            <p:cNvSpPr/>
            <p:nvPr/>
          </p:nvSpPr>
          <p:spPr>
            <a:xfrm>
              <a:off x="0" y="0"/>
              <a:ext cx="2839534" cy="1027794"/>
            </a:xfrm>
            <a:custGeom>
              <a:avLst/>
              <a:gdLst/>
              <a:ahLst/>
              <a:cxnLst/>
              <a:rect l="l" t="t" r="r" b="b"/>
              <a:pathLst>
                <a:path w="2839534" h="1027794">
                  <a:moveTo>
                    <a:pt x="65109" y="0"/>
                  </a:moveTo>
                  <a:lnTo>
                    <a:pt x="2774425" y="0"/>
                  </a:lnTo>
                  <a:cubicBezTo>
                    <a:pt x="2791693" y="0"/>
                    <a:pt x="2808254" y="6860"/>
                    <a:pt x="2820464" y="19070"/>
                  </a:cubicBezTo>
                  <a:cubicBezTo>
                    <a:pt x="2832674" y="31280"/>
                    <a:pt x="2839534" y="47841"/>
                    <a:pt x="2839534" y="65109"/>
                  </a:cubicBezTo>
                  <a:lnTo>
                    <a:pt x="2839534" y="962685"/>
                  </a:lnTo>
                  <a:cubicBezTo>
                    <a:pt x="2839534" y="998643"/>
                    <a:pt x="2810384" y="1027794"/>
                    <a:pt x="2774425" y="1027794"/>
                  </a:cubicBezTo>
                  <a:lnTo>
                    <a:pt x="65109" y="1027794"/>
                  </a:lnTo>
                  <a:cubicBezTo>
                    <a:pt x="47841" y="1027794"/>
                    <a:pt x="31280" y="1020934"/>
                    <a:pt x="19070" y="1008724"/>
                  </a:cubicBezTo>
                  <a:cubicBezTo>
                    <a:pt x="6860" y="996513"/>
                    <a:pt x="0" y="979953"/>
                    <a:pt x="0" y="962685"/>
                  </a:cubicBezTo>
                  <a:lnTo>
                    <a:pt x="0" y="65109"/>
                  </a:lnTo>
                  <a:cubicBezTo>
                    <a:pt x="0" y="29150"/>
                    <a:pt x="29150" y="0"/>
                    <a:pt x="65109" y="0"/>
                  </a:cubicBezTo>
                  <a:close/>
                </a:path>
              </a:pathLst>
            </a:custGeom>
            <a:solidFill>
              <a:srgbClr val="FFFFFF"/>
            </a:solidFill>
          </p:spPr>
          <p:txBody>
            <a:bodyPr/>
            <a:lstStyle/>
            <a:p>
              <a:endParaRPr lang="en-GB"/>
            </a:p>
          </p:txBody>
        </p:sp>
        <p:sp>
          <p:nvSpPr>
            <p:cNvPr id="7" name="TextBox 7"/>
            <p:cNvSpPr txBox="1"/>
            <p:nvPr/>
          </p:nvSpPr>
          <p:spPr>
            <a:xfrm>
              <a:off x="0" y="-38100"/>
              <a:ext cx="2839534" cy="1065894"/>
            </a:xfrm>
            <a:prstGeom prst="rect">
              <a:avLst/>
            </a:prstGeom>
          </p:spPr>
          <p:txBody>
            <a:bodyPr lIns="50800" tIns="50800" rIns="50800" bIns="50800" rtlCol="0" anchor="ctr"/>
            <a:lstStyle/>
            <a:p>
              <a:pPr algn="ctr">
                <a:lnSpc>
                  <a:spcPts val="2339"/>
                </a:lnSpc>
              </a:pPr>
              <a:endParaRPr/>
            </a:p>
          </p:txBody>
        </p:sp>
      </p:grpSp>
      <p:pic>
        <p:nvPicPr>
          <p:cNvPr id="8" name="Picture 8"/>
          <p:cNvPicPr>
            <a:picLocks noChangeAspect="1"/>
          </p:cNvPicPr>
          <p:nvPr/>
        </p:nvPicPr>
        <p:blipFill>
          <a:blip r:embed="rId5"/>
          <a:stretch>
            <a:fillRect/>
          </a:stretch>
        </p:blipFill>
        <p:spPr>
          <a:xfrm>
            <a:off x="3488095" y="3541789"/>
            <a:ext cx="10708469" cy="377036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5" ma:contentTypeDescription="Create a new document." ma:contentTypeScope="" ma:versionID="5cd5c37f5ab7ce8cd72857bce919276b">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4724f3e7993d6348900c1f0c7742233a"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Props1.xml><?xml version="1.0" encoding="utf-8"?>
<ds:datastoreItem xmlns:ds="http://schemas.openxmlformats.org/officeDocument/2006/customXml" ds:itemID="{0AFB242E-95F4-47D3-8360-81AEE38C61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0B454D3-868E-4430-9C73-8D101067D0F2}">
  <ds:schemaRefs>
    <ds:schemaRef ds:uri="http://schemas.microsoft.com/sharepoint/v3/contenttype/forms"/>
  </ds:schemaRefs>
</ds:datastoreItem>
</file>

<file path=customXml/itemProps3.xml><?xml version="1.0" encoding="utf-8"?>
<ds:datastoreItem xmlns:ds="http://schemas.openxmlformats.org/officeDocument/2006/customXml" ds:itemID="{2043797A-8BEE-444B-A4AA-9716278132ED}">
  <ds:schemaRefs>
    <ds:schemaRef ds:uri="http://purl.org/dc/dcmitype/"/>
    <ds:schemaRef ds:uri="95817cb9-f0eb-4f4d-892c-47ab9f8957c0"/>
    <ds:schemaRef ds:uri="http://schemas.openxmlformats.org/package/2006/metadata/core-properties"/>
    <ds:schemaRef ds:uri="http://schemas.microsoft.com/office/2006/documentManagement/types"/>
    <ds:schemaRef ds:uri="http://purl.org/dc/terms/"/>
    <ds:schemaRef ds:uri="http://schemas.microsoft.com/office/infopath/2007/PartnerControls"/>
    <ds:schemaRef ds:uri="http://www.w3.org/XML/1998/namespace"/>
    <ds:schemaRef ds:uri="http://purl.org/dc/elements/1.1/"/>
    <ds:schemaRef ds:uri="9823f8e4-81f3-4a59-a026-c1a9717271f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2078</Words>
  <Application>Microsoft Office PowerPoint</Application>
  <PresentationFormat>Custom</PresentationFormat>
  <Paragraphs>151</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Arial Bold Italics</vt:lpstr>
      <vt:lpstr>Arial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Management Failures in Healthcare A Systems-Based Analysis of the Lucy Letby Case Countess of Chester Hospital (2015–2016)</dc:title>
  <cp:lastModifiedBy>Nevyana Nikolova (2111481)</cp:lastModifiedBy>
  <cp:revision>2</cp:revision>
  <dcterms:created xsi:type="dcterms:W3CDTF">2006-08-16T00:00:00Z</dcterms:created>
  <dcterms:modified xsi:type="dcterms:W3CDTF">2026-03-18T21:10:57Z</dcterms:modified>
  <dc:identifier>DAHCpWwXctw</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