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3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563" r:id="rId5"/>
    <p:sldId id="565" r:id="rId6"/>
    <p:sldId id="619" r:id="rId7"/>
    <p:sldId id="327" r:id="rId8"/>
    <p:sldId id="354" r:id="rId9"/>
    <p:sldId id="464" r:id="rId10"/>
    <p:sldId id="356" r:id="rId11"/>
    <p:sldId id="694" r:id="rId12"/>
    <p:sldId id="693" r:id="rId13"/>
    <p:sldId id="648" r:id="rId14"/>
    <p:sldId id="642" r:id="rId15"/>
    <p:sldId id="650" r:id="rId16"/>
    <p:sldId id="651" r:id="rId17"/>
    <p:sldId id="695" r:id="rId18"/>
    <p:sldId id="697" r:id="rId19"/>
    <p:sldId id="698" r:id="rId20"/>
    <p:sldId id="699" r:id="rId21"/>
    <p:sldId id="700" r:id="rId22"/>
    <p:sldId id="702" r:id="rId23"/>
    <p:sldId id="703" r:id="rId24"/>
    <p:sldId id="704" r:id="rId25"/>
    <p:sldId id="643" r:id="rId26"/>
    <p:sldId id="649" r:id="rId27"/>
    <p:sldId id="645" r:id="rId28"/>
    <p:sldId id="65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26C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59" autoAdjust="0"/>
    <p:restoredTop sz="96072" autoAdjust="0"/>
  </p:normalViewPr>
  <p:slideViewPr>
    <p:cSldViewPr>
      <p:cViewPr varScale="1">
        <p:scale>
          <a:sx n="99" d="100"/>
          <a:sy n="99" d="100"/>
        </p:scale>
        <p:origin x="906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undo custSel addSld delSld modSld sldOrd">
      <pc:chgData name="Markus Klingelfuss" userId="bd76eaf9-c4ae-4be9-b963-4e8bfdef57a8" providerId="ADAL" clId="{E0F7431B-54CE-4F1F-B863-058E9F366696}" dt="2026-09-04T09:23:38.095" v="1012" actId="47"/>
      <pc:docMkLst>
        <pc:docMk/>
      </pc:docMkLst>
      <pc:sldChg chg="del">
        <pc:chgData name="Markus Klingelfuss" userId="bd76eaf9-c4ae-4be9-b963-4e8bfdef57a8" providerId="ADAL" clId="{E0F7431B-54CE-4F1F-B863-058E9F366696}" dt="2026-09-04T09:23:38.095" v="1012" actId="47"/>
        <pc:sldMkLst>
          <pc:docMk/>
          <pc:sldMk cId="238439935" sldId="334"/>
        </pc:sldMkLst>
      </pc:sldChg>
      <pc:sldChg chg="addSp delSp modSp mod">
        <pc:chgData name="Markus Klingelfuss" userId="bd76eaf9-c4ae-4be9-b963-4e8bfdef57a8" providerId="ADAL" clId="{E0F7431B-54CE-4F1F-B863-058E9F366696}" dt="2026-09-04T09:16:35.203" v="992" actId="1076"/>
        <pc:sldMkLst>
          <pc:docMk/>
          <pc:sldMk cId="1322408049" sldId="464"/>
        </pc:sldMkLst>
        <pc:picChg chg="add mod">
          <ac:chgData name="Markus Klingelfuss" userId="bd76eaf9-c4ae-4be9-b963-4e8bfdef57a8" providerId="ADAL" clId="{E0F7431B-54CE-4F1F-B863-058E9F366696}" dt="2026-09-04T09:16:35.203" v="992" actId="1076"/>
          <ac:picMkLst>
            <pc:docMk/>
            <pc:sldMk cId="1322408049" sldId="464"/>
            <ac:picMk id="4" creationId="{32E69D46-0890-C0B5-73A8-33189CE9A872}"/>
          </ac:picMkLst>
        </pc:picChg>
        <pc:picChg chg="add del mod">
          <ac:chgData name="Markus Klingelfuss" userId="bd76eaf9-c4ae-4be9-b963-4e8bfdef57a8" providerId="ADAL" clId="{E0F7431B-54CE-4F1F-B863-058E9F366696}" dt="2026-09-04T09:15:36.638" v="987" actId="478"/>
          <ac:picMkLst>
            <pc:docMk/>
            <pc:sldMk cId="1322408049" sldId="464"/>
            <ac:picMk id="5" creationId="{3B7486DB-78D0-0F8F-C282-81587648E248}"/>
          </ac:picMkLst>
        </pc:picChg>
      </pc:sldChg>
      <pc:sldChg chg="addSp delSp modSp mod">
        <pc:chgData name="Markus Klingelfuss" userId="bd76eaf9-c4ae-4be9-b963-4e8bfdef57a8" providerId="ADAL" clId="{E0F7431B-54CE-4F1F-B863-058E9F366696}" dt="2026-09-04T09:20:14.351" v="998" actId="1076"/>
        <pc:sldMkLst>
          <pc:docMk/>
          <pc:sldMk cId="2615208050" sldId="642"/>
        </pc:sldMkLst>
        <pc:spChg chg="ord">
          <ac:chgData name="Markus Klingelfuss" userId="bd76eaf9-c4ae-4be9-b963-4e8bfdef57a8" providerId="ADAL" clId="{E0F7431B-54CE-4F1F-B863-058E9F366696}" dt="2026-09-04T09:20:07.540" v="997" actId="166"/>
          <ac:spMkLst>
            <pc:docMk/>
            <pc:sldMk cId="2615208050" sldId="642"/>
            <ac:spMk id="6" creationId="{92078B68-CE5E-A008-CD81-046943E2141C}"/>
          </ac:spMkLst>
        </pc:spChg>
        <pc:picChg chg="add mod">
          <ac:chgData name="Markus Klingelfuss" userId="bd76eaf9-c4ae-4be9-b963-4e8bfdef57a8" providerId="ADAL" clId="{E0F7431B-54CE-4F1F-B863-058E9F366696}" dt="2026-09-04T09:20:14.351" v="998" actId="1076"/>
          <ac:picMkLst>
            <pc:docMk/>
            <pc:sldMk cId="2615208050" sldId="642"/>
            <ac:picMk id="3" creationId="{ABC1A1B5-BEDF-F328-E631-5550CB0AA369}"/>
          </ac:picMkLst>
        </pc:picChg>
        <pc:picChg chg="del">
          <ac:chgData name="Markus Klingelfuss" userId="bd76eaf9-c4ae-4be9-b963-4e8bfdef57a8" providerId="ADAL" clId="{E0F7431B-54CE-4F1F-B863-058E9F366696}" dt="2026-09-04T09:16:51.864" v="993" actId="478"/>
          <ac:picMkLst>
            <pc:docMk/>
            <pc:sldMk cId="2615208050" sldId="642"/>
            <ac:picMk id="4" creationId="{53603D96-9916-730B-F264-DFC966354F53}"/>
          </ac:picMkLst>
        </pc:picChg>
      </pc:sldChg>
      <pc:sldChg chg="addSp delSp modSp mod">
        <pc:chgData name="Markus Klingelfuss" userId="bd76eaf9-c4ae-4be9-b963-4e8bfdef57a8" providerId="ADAL" clId="{E0F7431B-54CE-4F1F-B863-058E9F366696}" dt="2026-09-04T09:21:40.821" v="1003" actId="166"/>
        <pc:sldMkLst>
          <pc:docMk/>
          <pc:sldMk cId="1009927466" sldId="697"/>
        </pc:sldMkLst>
        <pc:spChg chg="ord">
          <ac:chgData name="Markus Klingelfuss" userId="bd76eaf9-c4ae-4be9-b963-4e8bfdef57a8" providerId="ADAL" clId="{E0F7431B-54CE-4F1F-B863-058E9F366696}" dt="2026-09-04T09:21:40.821" v="1003" actId="166"/>
          <ac:spMkLst>
            <pc:docMk/>
            <pc:sldMk cId="1009927466" sldId="697"/>
            <ac:spMk id="6" creationId="{4FCF89F3-17D1-5110-9EE6-B6AABEAD1564}"/>
          </ac:spMkLst>
        </pc:spChg>
        <pc:picChg chg="del">
          <ac:chgData name="Markus Klingelfuss" userId="bd76eaf9-c4ae-4be9-b963-4e8bfdef57a8" providerId="ADAL" clId="{E0F7431B-54CE-4F1F-B863-058E9F366696}" dt="2026-09-04T09:20:31.573" v="999" actId="478"/>
          <ac:picMkLst>
            <pc:docMk/>
            <pc:sldMk cId="1009927466" sldId="697"/>
            <ac:picMk id="3" creationId="{A14B5FAB-6F65-0A31-572B-C7F6F983D975}"/>
          </ac:picMkLst>
        </pc:picChg>
        <pc:picChg chg="add mod">
          <ac:chgData name="Markus Klingelfuss" userId="bd76eaf9-c4ae-4be9-b963-4e8bfdef57a8" providerId="ADAL" clId="{E0F7431B-54CE-4F1F-B863-058E9F366696}" dt="2026-09-04T09:21:37.577" v="1002" actId="1076"/>
          <ac:picMkLst>
            <pc:docMk/>
            <pc:sldMk cId="1009927466" sldId="697"/>
            <ac:picMk id="4" creationId="{256D1D76-EAB3-24D8-9E33-F2B0C01D1FF0}"/>
          </ac:picMkLst>
        </pc:picChg>
      </pc:sldChg>
      <pc:sldChg chg="addSp delSp modSp mod">
        <pc:chgData name="Markus Klingelfuss" userId="bd76eaf9-c4ae-4be9-b963-4e8bfdef57a8" providerId="ADAL" clId="{E0F7431B-54CE-4F1F-B863-058E9F366696}" dt="2026-09-04T09:23:18.058" v="1011" actId="14100"/>
        <pc:sldMkLst>
          <pc:docMk/>
          <pc:sldMk cId="1031004010" sldId="700"/>
        </pc:sldMkLst>
        <pc:spChg chg="mod ord">
          <ac:chgData name="Markus Klingelfuss" userId="bd76eaf9-c4ae-4be9-b963-4e8bfdef57a8" providerId="ADAL" clId="{E0F7431B-54CE-4F1F-B863-058E9F366696}" dt="2026-09-04T09:23:18.058" v="1011" actId="14100"/>
          <ac:spMkLst>
            <pc:docMk/>
            <pc:sldMk cId="1031004010" sldId="700"/>
            <ac:spMk id="6" creationId="{AECCE53E-FDF8-F670-A1BE-54413103F109}"/>
          </ac:spMkLst>
        </pc:spChg>
        <pc:picChg chg="add mod">
          <ac:chgData name="Markus Klingelfuss" userId="bd76eaf9-c4ae-4be9-b963-4e8bfdef57a8" providerId="ADAL" clId="{E0F7431B-54CE-4F1F-B863-058E9F366696}" dt="2026-09-04T09:23:06.106" v="1010" actId="1076"/>
          <ac:picMkLst>
            <pc:docMk/>
            <pc:sldMk cId="1031004010" sldId="700"/>
            <ac:picMk id="3" creationId="{D10170E1-23DA-846F-A356-3A90541B7B79}"/>
          </ac:picMkLst>
        </pc:picChg>
        <pc:picChg chg="del">
          <ac:chgData name="Markus Klingelfuss" userId="bd76eaf9-c4ae-4be9-b963-4e8bfdef57a8" providerId="ADAL" clId="{E0F7431B-54CE-4F1F-B863-058E9F366696}" dt="2026-09-04T09:21:54.134" v="1004" actId="478"/>
          <ac:picMkLst>
            <pc:docMk/>
            <pc:sldMk cId="1031004010" sldId="700"/>
            <ac:picMk id="4" creationId="{162B7068-47CE-3545-FD4B-FC7ADAC85C2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49A283-A7D3-4403-931B-94EDF3062EE1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2A0AA75-F2C5-4C78-ADE4-C7A081287F9A}">
      <dgm:prSet phldrT="[Text]" phldr="0"/>
      <dgm:spPr/>
      <dgm:t>
        <a:bodyPr/>
        <a:lstStyle/>
        <a:p>
          <a:r>
            <a:rPr lang="en-GB" dirty="0"/>
            <a:t>Task 1 Video Presentation</a:t>
          </a:r>
        </a:p>
        <a:p>
          <a:r>
            <a:rPr lang="en-GB" dirty="0"/>
            <a:t>Week 7</a:t>
          </a:r>
        </a:p>
      </dgm:t>
    </dgm:pt>
    <dgm:pt modelId="{547161AC-38A6-4A91-BD99-059DB8C1B340}" type="parTrans" cxnId="{FBB85BFD-8E9F-4594-AC03-9FB1365AAAE4}">
      <dgm:prSet/>
      <dgm:spPr/>
      <dgm:t>
        <a:bodyPr/>
        <a:lstStyle/>
        <a:p>
          <a:endParaRPr lang="en-GB"/>
        </a:p>
      </dgm:t>
    </dgm:pt>
    <dgm:pt modelId="{DC92EF36-6EB4-403E-8C87-504503E7A0D2}" type="sibTrans" cxnId="{FBB85BFD-8E9F-4594-AC03-9FB1365AAAE4}">
      <dgm:prSet/>
      <dgm:spPr/>
      <dgm:t>
        <a:bodyPr/>
        <a:lstStyle/>
        <a:p>
          <a:endParaRPr lang="en-GB"/>
        </a:p>
      </dgm:t>
    </dgm:pt>
    <dgm:pt modelId="{1105824E-606A-4495-8E8F-D5E369DFA81D}">
      <dgm:prSet phldrT="[Text]" phldr="0"/>
      <dgm:spPr/>
      <dgm:t>
        <a:bodyPr/>
        <a:lstStyle/>
        <a:p>
          <a:r>
            <a:rPr lang="en-GB" dirty="0"/>
            <a:t>Task 2 Reflective Activity</a:t>
          </a:r>
        </a:p>
        <a:p>
          <a:r>
            <a:rPr lang="en-GB" dirty="0"/>
            <a:t>Week 8</a:t>
          </a:r>
        </a:p>
      </dgm:t>
    </dgm:pt>
    <dgm:pt modelId="{4CD7BEDB-BFA6-4109-8D0B-B674E18D750B}" type="parTrans" cxnId="{C440F021-763F-4337-A016-EC65DCCCA0A8}">
      <dgm:prSet/>
      <dgm:spPr/>
      <dgm:t>
        <a:bodyPr/>
        <a:lstStyle/>
        <a:p>
          <a:endParaRPr lang="en-GB"/>
        </a:p>
      </dgm:t>
    </dgm:pt>
    <dgm:pt modelId="{0D877468-988D-414B-8E70-1EBB4B181716}" type="sibTrans" cxnId="{C440F021-763F-4337-A016-EC65DCCCA0A8}">
      <dgm:prSet/>
      <dgm:spPr/>
      <dgm:t>
        <a:bodyPr/>
        <a:lstStyle/>
        <a:p>
          <a:endParaRPr lang="en-GB"/>
        </a:p>
      </dgm:t>
    </dgm:pt>
    <dgm:pt modelId="{EF7B28E1-0833-4474-8926-AC6B24CCCC58}">
      <dgm:prSet phldrT="[Text]" phldr="0"/>
      <dgm:spPr/>
      <dgm:t>
        <a:bodyPr/>
        <a:lstStyle/>
        <a:p>
          <a:r>
            <a:rPr lang="en-GB" dirty="0"/>
            <a:t>Task 3 Written Report </a:t>
          </a:r>
        </a:p>
        <a:p>
          <a:r>
            <a:rPr lang="en-GB" dirty="0"/>
            <a:t>Week 11</a:t>
          </a:r>
        </a:p>
      </dgm:t>
    </dgm:pt>
    <dgm:pt modelId="{18F8293C-56BD-429B-888C-11DFBFE35A10}" type="parTrans" cxnId="{A8F76471-D0F3-42D4-BB71-46DEB728064A}">
      <dgm:prSet/>
      <dgm:spPr/>
      <dgm:t>
        <a:bodyPr/>
        <a:lstStyle/>
        <a:p>
          <a:endParaRPr lang="en-GB"/>
        </a:p>
      </dgm:t>
    </dgm:pt>
    <dgm:pt modelId="{63F94764-A0FE-4ED4-8D7A-80D880C4A4CB}" type="sibTrans" cxnId="{A8F76471-D0F3-42D4-BB71-46DEB728064A}">
      <dgm:prSet/>
      <dgm:spPr/>
      <dgm:t>
        <a:bodyPr/>
        <a:lstStyle/>
        <a:p>
          <a:endParaRPr lang="en-GB"/>
        </a:p>
      </dgm:t>
    </dgm:pt>
    <dgm:pt modelId="{F7A41C09-C8F2-4879-83C3-AC6A8CA8C047}" type="pres">
      <dgm:prSet presAssocID="{8C49A283-A7D3-4403-931B-94EDF3062EE1}" presName="CompostProcess" presStyleCnt="0">
        <dgm:presLayoutVars>
          <dgm:dir/>
          <dgm:resizeHandles val="exact"/>
        </dgm:presLayoutVars>
      </dgm:prSet>
      <dgm:spPr/>
    </dgm:pt>
    <dgm:pt modelId="{6556F705-33C5-42E8-88E8-40AD1F3E84A3}" type="pres">
      <dgm:prSet presAssocID="{8C49A283-A7D3-4403-931B-94EDF3062EE1}" presName="arrow" presStyleLbl="bgShp" presStyleIdx="0" presStyleCnt="1"/>
      <dgm:spPr/>
    </dgm:pt>
    <dgm:pt modelId="{03AB6AED-B594-4320-BABF-6478EDD311A6}" type="pres">
      <dgm:prSet presAssocID="{8C49A283-A7D3-4403-931B-94EDF3062EE1}" presName="linearProcess" presStyleCnt="0"/>
      <dgm:spPr/>
    </dgm:pt>
    <dgm:pt modelId="{FE1ED4B7-8BBC-4B30-8135-583C0ED1EEFC}" type="pres">
      <dgm:prSet presAssocID="{C2A0AA75-F2C5-4C78-ADE4-C7A081287F9A}" presName="textNode" presStyleLbl="node1" presStyleIdx="0" presStyleCnt="3">
        <dgm:presLayoutVars>
          <dgm:bulletEnabled val="1"/>
        </dgm:presLayoutVars>
      </dgm:prSet>
      <dgm:spPr/>
    </dgm:pt>
    <dgm:pt modelId="{5A85FD4D-B7EB-4730-A10F-8D9E694AF945}" type="pres">
      <dgm:prSet presAssocID="{DC92EF36-6EB4-403E-8C87-504503E7A0D2}" presName="sibTrans" presStyleCnt="0"/>
      <dgm:spPr/>
    </dgm:pt>
    <dgm:pt modelId="{50E35D51-34DF-4597-B4A0-6C6996312003}" type="pres">
      <dgm:prSet presAssocID="{1105824E-606A-4495-8E8F-D5E369DFA81D}" presName="textNode" presStyleLbl="node1" presStyleIdx="1" presStyleCnt="3">
        <dgm:presLayoutVars>
          <dgm:bulletEnabled val="1"/>
        </dgm:presLayoutVars>
      </dgm:prSet>
      <dgm:spPr/>
    </dgm:pt>
    <dgm:pt modelId="{75D15B97-A648-4FC4-8D08-BE15A45A536C}" type="pres">
      <dgm:prSet presAssocID="{0D877468-988D-414B-8E70-1EBB4B181716}" presName="sibTrans" presStyleCnt="0"/>
      <dgm:spPr/>
    </dgm:pt>
    <dgm:pt modelId="{1C70945A-93AB-42E1-8C24-1889FDD7C3F0}" type="pres">
      <dgm:prSet presAssocID="{EF7B28E1-0833-4474-8926-AC6B24CCCC58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C440F021-763F-4337-A016-EC65DCCCA0A8}" srcId="{8C49A283-A7D3-4403-931B-94EDF3062EE1}" destId="{1105824E-606A-4495-8E8F-D5E369DFA81D}" srcOrd="1" destOrd="0" parTransId="{4CD7BEDB-BFA6-4109-8D0B-B674E18D750B}" sibTransId="{0D877468-988D-414B-8E70-1EBB4B181716}"/>
    <dgm:cxn modelId="{A8F76471-D0F3-42D4-BB71-46DEB728064A}" srcId="{8C49A283-A7D3-4403-931B-94EDF3062EE1}" destId="{EF7B28E1-0833-4474-8926-AC6B24CCCC58}" srcOrd="2" destOrd="0" parTransId="{18F8293C-56BD-429B-888C-11DFBFE35A10}" sibTransId="{63F94764-A0FE-4ED4-8D7A-80D880C4A4CB}"/>
    <dgm:cxn modelId="{2D77ECB6-BE1D-4397-B20A-CFC82C2BC988}" type="presOf" srcId="{C2A0AA75-F2C5-4C78-ADE4-C7A081287F9A}" destId="{FE1ED4B7-8BBC-4B30-8135-583C0ED1EEFC}" srcOrd="0" destOrd="0" presId="urn:microsoft.com/office/officeart/2005/8/layout/hProcess9"/>
    <dgm:cxn modelId="{CA7D35C3-5760-4596-BB58-5E918B4CCDE8}" type="presOf" srcId="{1105824E-606A-4495-8E8F-D5E369DFA81D}" destId="{50E35D51-34DF-4597-B4A0-6C6996312003}" srcOrd="0" destOrd="0" presId="urn:microsoft.com/office/officeart/2005/8/layout/hProcess9"/>
    <dgm:cxn modelId="{103B91CF-BFCF-4091-B81F-7A2F9AA0E257}" type="presOf" srcId="{8C49A283-A7D3-4403-931B-94EDF3062EE1}" destId="{F7A41C09-C8F2-4879-83C3-AC6A8CA8C047}" srcOrd="0" destOrd="0" presId="urn:microsoft.com/office/officeart/2005/8/layout/hProcess9"/>
    <dgm:cxn modelId="{EFE171DB-5CCE-467A-94BC-D0E1E100E8B8}" type="presOf" srcId="{EF7B28E1-0833-4474-8926-AC6B24CCCC58}" destId="{1C70945A-93AB-42E1-8C24-1889FDD7C3F0}" srcOrd="0" destOrd="0" presId="urn:microsoft.com/office/officeart/2005/8/layout/hProcess9"/>
    <dgm:cxn modelId="{FBB85BFD-8E9F-4594-AC03-9FB1365AAAE4}" srcId="{8C49A283-A7D3-4403-931B-94EDF3062EE1}" destId="{C2A0AA75-F2C5-4C78-ADE4-C7A081287F9A}" srcOrd="0" destOrd="0" parTransId="{547161AC-38A6-4A91-BD99-059DB8C1B340}" sibTransId="{DC92EF36-6EB4-403E-8C87-504503E7A0D2}"/>
    <dgm:cxn modelId="{2A0193DC-DDFA-4B75-B4F6-348666CE7A28}" type="presParOf" srcId="{F7A41C09-C8F2-4879-83C3-AC6A8CA8C047}" destId="{6556F705-33C5-42E8-88E8-40AD1F3E84A3}" srcOrd="0" destOrd="0" presId="urn:microsoft.com/office/officeart/2005/8/layout/hProcess9"/>
    <dgm:cxn modelId="{7D9C22F8-DA67-43A7-9422-2FC431912B15}" type="presParOf" srcId="{F7A41C09-C8F2-4879-83C3-AC6A8CA8C047}" destId="{03AB6AED-B594-4320-BABF-6478EDD311A6}" srcOrd="1" destOrd="0" presId="urn:microsoft.com/office/officeart/2005/8/layout/hProcess9"/>
    <dgm:cxn modelId="{065EA20A-FBCC-48EB-AEDF-43201882F0E2}" type="presParOf" srcId="{03AB6AED-B594-4320-BABF-6478EDD311A6}" destId="{FE1ED4B7-8BBC-4B30-8135-583C0ED1EEFC}" srcOrd="0" destOrd="0" presId="urn:microsoft.com/office/officeart/2005/8/layout/hProcess9"/>
    <dgm:cxn modelId="{07B08D2D-5D18-4C35-916E-01AC2DB09896}" type="presParOf" srcId="{03AB6AED-B594-4320-BABF-6478EDD311A6}" destId="{5A85FD4D-B7EB-4730-A10F-8D9E694AF945}" srcOrd="1" destOrd="0" presId="urn:microsoft.com/office/officeart/2005/8/layout/hProcess9"/>
    <dgm:cxn modelId="{49CC9CFB-FF3F-44FE-B1B3-06F415F965F3}" type="presParOf" srcId="{03AB6AED-B594-4320-BABF-6478EDD311A6}" destId="{50E35D51-34DF-4597-B4A0-6C6996312003}" srcOrd="2" destOrd="0" presId="urn:microsoft.com/office/officeart/2005/8/layout/hProcess9"/>
    <dgm:cxn modelId="{38E2B55A-57AB-4D8A-B3B2-C5FCC55C3B61}" type="presParOf" srcId="{03AB6AED-B594-4320-BABF-6478EDD311A6}" destId="{75D15B97-A648-4FC4-8D08-BE15A45A536C}" srcOrd="3" destOrd="0" presId="urn:microsoft.com/office/officeart/2005/8/layout/hProcess9"/>
    <dgm:cxn modelId="{E93D6B40-3DEF-4AE6-9DFE-2758D03C2A94}" type="presParOf" srcId="{03AB6AED-B594-4320-BABF-6478EDD311A6}" destId="{1C70945A-93AB-42E1-8C24-1889FDD7C3F0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589BD2-F063-47EF-8ABF-09929148395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36380C5F-6AEF-4BA0-AD5C-C1C250B37E41}">
      <dgm:prSet phldrT="[Text]"/>
      <dgm:spPr/>
      <dgm:t>
        <a:bodyPr/>
        <a:lstStyle/>
        <a:p>
          <a:r>
            <a:rPr lang="en-GB" dirty="0"/>
            <a:t>Where am I now? – what have I done?</a:t>
          </a:r>
        </a:p>
      </dgm:t>
    </dgm:pt>
    <dgm:pt modelId="{A162D3A8-CCC8-4B51-8D04-D8D2ED9B4C37}" type="parTrans" cxnId="{11348B80-0569-4086-AC8B-E2B4AE934A12}">
      <dgm:prSet/>
      <dgm:spPr/>
      <dgm:t>
        <a:bodyPr/>
        <a:lstStyle/>
        <a:p>
          <a:endParaRPr lang="en-GB"/>
        </a:p>
      </dgm:t>
    </dgm:pt>
    <dgm:pt modelId="{773A0EF6-35EF-4671-BBB1-D90CB4DEF642}" type="sibTrans" cxnId="{11348B80-0569-4086-AC8B-E2B4AE934A12}">
      <dgm:prSet/>
      <dgm:spPr/>
      <dgm:t>
        <a:bodyPr/>
        <a:lstStyle/>
        <a:p>
          <a:endParaRPr lang="en-GB"/>
        </a:p>
      </dgm:t>
    </dgm:pt>
    <dgm:pt modelId="{3819C9D5-3AF5-4776-B501-A89812D011D9}">
      <dgm:prSet phldrT="[Text]"/>
      <dgm:spPr/>
      <dgm:t>
        <a:bodyPr/>
        <a:lstStyle/>
        <a:p>
          <a:r>
            <a:rPr lang="en-GB" dirty="0"/>
            <a:t>Where do I want to get to? – What do I need to do?</a:t>
          </a:r>
        </a:p>
      </dgm:t>
    </dgm:pt>
    <dgm:pt modelId="{9670A04D-8080-4978-A22F-A7CC07A43317}" type="parTrans" cxnId="{772523A1-2510-4282-97A2-DD13ED9D3385}">
      <dgm:prSet/>
      <dgm:spPr/>
      <dgm:t>
        <a:bodyPr/>
        <a:lstStyle/>
        <a:p>
          <a:endParaRPr lang="en-GB"/>
        </a:p>
      </dgm:t>
    </dgm:pt>
    <dgm:pt modelId="{D5876E2C-DFC4-424D-B865-327F46C66C91}" type="sibTrans" cxnId="{772523A1-2510-4282-97A2-DD13ED9D3385}">
      <dgm:prSet/>
      <dgm:spPr/>
      <dgm:t>
        <a:bodyPr/>
        <a:lstStyle/>
        <a:p>
          <a:endParaRPr lang="en-GB"/>
        </a:p>
      </dgm:t>
    </dgm:pt>
    <dgm:pt modelId="{A6D0C89E-FB16-478A-A66A-50B5A51A5B13}">
      <dgm:prSet phldrT="[Text]"/>
      <dgm:spPr/>
      <dgm:t>
        <a:bodyPr/>
        <a:lstStyle/>
        <a:p>
          <a:r>
            <a:rPr lang="en-GB" dirty="0"/>
            <a:t>How do I get there?</a:t>
          </a:r>
        </a:p>
        <a:p>
          <a:r>
            <a:rPr lang="en-GB" dirty="0"/>
            <a:t>Do I need to look in different places?</a:t>
          </a:r>
        </a:p>
      </dgm:t>
    </dgm:pt>
    <dgm:pt modelId="{97E902DC-C00C-4ABE-B800-AFB6C1846A81}" type="parTrans" cxnId="{841859CF-31DA-43B0-AF2C-8DF1F03FFD6B}">
      <dgm:prSet/>
      <dgm:spPr/>
      <dgm:t>
        <a:bodyPr/>
        <a:lstStyle/>
        <a:p>
          <a:endParaRPr lang="en-GB"/>
        </a:p>
      </dgm:t>
    </dgm:pt>
    <dgm:pt modelId="{C6301C9A-1009-44AC-960F-B6C45E7511A1}" type="sibTrans" cxnId="{841859CF-31DA-43B0-AF2C-8DF1F03FFD6B}">
      <dgm:prSet/>
      <dgm:spPr/>
      <dgm:t>
        <a:bodyPr/>
        <a:lstStyle/>
        <a:p>
          <a:endParaRPr lang="en-GB"/>
        </a:p>
      </dgm:t>
    </dgm:pt>
    <dgm:pt modelId="{CC04B2EF-2A30-4441-8064-9C3713DFA299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How will I know when I’ve arrived? What is ‘enough’ information?</a:t>
          </a:r>
        </a:p>
        <a:p>
          <a:pPr marL="0" lvl="0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AD9B48BD-937B-4B81-B39A-8EA71FEC8348}" type="parTrans" cxnId="{D89648A5-674B-4E55-BAAD-5F10BD88551D}">
      <dgm:prSet/>
      <dgm:spPr/>
      <dgm:t>
        <a:bodyPr/>
        <a:lstStyle/>
        <a:p>
          <a:endParaRPr lang="en-GB"/>
        </a:p>
      </dgm:t>
    </dgm:pt>
    <dgm:pt modelId="{956DECFD-F1B7-4036-99C8-81AEEB8B849C}" type="sibTrans" cxnId="{D89648A5-674B-4E55-BAAD-5F10BD88551D}">
      <dgm:prSet/>
      <dgm:spPr/>
      <dgm:t>
        <a:bodyPr/>
        <a:lstStyle/>
        <a:p>
          <a:endParaRPr lang="en-GB"/>
        </a:p>
      </dgm:t>
    </dgm:pt>
    <dgm:pt modelId="{C44982A9-2A38-4FD4-BF1B-34493A438FD6}" type="pres">
      <dgm:prSet presAssocID="{F2589BD2-F063-47EF-8ABF-099291483955}" presName="Name0" presStyleCnt="0">
        <dgm:presLayoutVars>
          <dgm:dir/>
          <dgm:resizeHandles val="exact"/>
        </dgm:presLayoutVars>
      </dgm:prSet>
      <dgm:spPr/>
    </dgm:pt>
    <dgm:pt modelId="{A29DD6C3-2229-46BE-9535-99D12BB97EA0}" type="pres">
      <dgm:prSet presAssocID="{36380C5F-6AEF-4BA0-AD5C-C1C250B37E41}" presName="node" presStyleLbl="node1" presStyleIdx="0" presStyleCnt="4">
        <dgm:presLayoutVars>
          <dgm:bulletEnabled val="1"/>
        </dgm:presLayoutVars>
      </dgm:prSet>
      <dgm:spPr/>
    </dgm:pt>
    <dgm:pt modelId="{08926D4B-EE1C-418B-8847-61D0CCA281C0}" type="pres">
      <dgm:prSet presAssocID="{773A0EF6-35EF-4671-BBB1-D90CB4DEF642}" presName="sibTrans" presStyleLbl="sibTrans2D1" presStyleIdx="0" presStyleCnt="3"/>
      <dgm:spPr/>
    </dgm:pt>
    <dgm:pt modelId="{1738FF55-05E4-4A7C-B98D-D59AF09C6821}" type="pres">
      <dgm:prSet presAssocID="{773A0EF6-35EF-4671-BBB1-D90CB4DEF642}" presName="connectorText" presStyleLbl="sibTrans2D1" presStyleIdx="0" presStyleCnt="3"/>
      <dgm:spPr/>
    </dgm:pt>
    <dgm:pt modelId="{982D129B-1089-4507-91E1-00A7443EA54C}" type="pres">
      <dgm:prSet presAssocID="{3819C9D5-3AF5-4776-B501-A89812D011D9}" presName="node" presStyleLbl="node1" presStyleIdx="1" presStyleCnt="4">
        <dgm:presLayoutVars>
          <dgm:bulletEnabled val="1"/>
        </dgm:presLayoutVars>
      </dgm:prSet>
      <dgm:spPr/>
    </dgm:pt>
    <dgm:pt modelId="{31B4C268-FCF5-4257-849C-1A081111A6EA}" type="pres">
      <dgm:prSet presAssocID="{D5876E2C-DFC4-424D-B865-327F46C66C91}" presName="sibTrans" presStyleLbl="sibTrans2D1" presStyleIdx="1" presStyleCnt="3"/>
      <dgm:spPr/>
    </dgm:pt>
    <dgm:pt modelId="{C8956AA5-12E7-4A2B-854F-6E747830A11A}" type="pres">
      <dgm:prSet presAssocID="{D5876E2C-DFC4-424D-B865-327F46C66C91}" presName="connectorText" presStyleLbl="sibTrans2D1" presStyleIdx="1" presStyleCnt="3"/>
      <dgm:spPr/>
    </dgm:pt>
    <dgm:pt modelId="{465A5C32-A7EA-47C5-A7DD-F960DFAB3B7B}" type="pres">
      <dgm:prSet presAssocID="{A6D0C89E-FB16-478A-A66A-50B5A51A5B13}" presName="node" presStyleLbl="node1" presStyleIdx="2" presStyleCnt="4">
        <dgm:presLayoutVars>
          <dgm:bulletEnabled val="1"/>
        </dgm:presLayoutVars>
      </dgm:prSet>
      <dgm:spPr/>
    </dgm:pt>
    <dgm:pt modelId="{01FAFC45-B723-47BF-8A55-DDD20EEB3621}" type="pres">
      <dgm:prSet presAssocID="{C6301C9A-1009-44AC-960F-B6C45E7511A1}" presName="sibTrans" presStyleLbl="sibTrans2D1" presStyleIdx="2" presStyleCnt="3"/>
      <dgm:spPr/>
    </dgm:pt>
    <dgm:pt modelId="{EFA9FD30-D2ED-4128-93AD-573C112E6D32}" type="pres">
      <dgm:prSet presAssocID="{C6301C9A-1009-44AC-960F-B6C45E7511A1}" presName="connectorText" presStyleLbl="sibTrans2D1" presStyleIdx="2" presStyleCnt="3"/>
      <dgm:spPr/>
    </dgm:pt>
    <dgm:pt modelId="{3999A48E-6455-443B-ACCC-196055C0A012}" type="pres">
      <dgm:prSet presAssocID="{CC04B2EF-2A30-4441-8064-9C3713DFA299}" presName="node" presStyleLbl="node1" presStyleIdx="3" presStyleCnt="4">
        <dgm:presLayoutVars>
          <dgm:bulletEnabled val="1"/>
        </dgm:presLayoutVars>
      </dgm:prSet>
      <dgm:spPr/>
    </dgm:pt>
  </dgm:ptLst>
  <dgm:cxnLst>
    <dgm:cxn modelId="{D839D601-CEF4-4566-9809-E8B93D4F79DC}" type="presOf" srcId="{C6301C9A-1009-44AC-960F-B6C45E7511A1}" destId="{01FAFC45-B723-47BF-8A55-DDD20EEB3621}" srcOrd="0" destOrd="0" presId="urn:microsoft.com/office/officeart/2005/8/layout/process1"/>
    <dgm:cxn modelId="{02B01910-3705-48B9-87C4-8D4A799C9C10}" type="presOf" srcId="{D5876E2C-DFC4-424D-B865-327F46C66C91}" destId="{31B4C268-FCF5-4257-849C-1A081111A6EA}" srcOrd="0" destOrd="0" presId="urn:microsoft.com/office/officeart/2005/8/layout/process1"/>
    <dgm:cxn modelId="{B28B3829-2B4F-41B0-9239-E91FA4E0FA3B}" type="presOf" srcId="{A6D0C89E-FB16-478A-A66A-50B5A51A5B13}" destId="{465A5C32-A7EA-47C5-A7DD-F960DFAB3B7B}" srcOrd="0" destOrd="0" presId="urn:microsoft.com/office/officeart/2005/8/layout/process1"/>
    <dgm:cxn modelId="{F6DD2832-ED60-4A05-8F88-0429F7AA8159}" type="presOf" srcId="{D5876E2C-DFC4-424D-B865-327F46C66C91}" destId="{C8956AA5-12E7-4A2B-854F-6E747830A11A}" srcOrd="1" destOrd="0" presId="urn:microsoft.com/office/officeart/2005/8/layout/process1"/>
    <dgm:cxn modelId="{52533939-D9B6-40D2-85DF-41E2237FD2E9}" type="presOf" srcId="{F2589BD2-F063-47EF-8ABF-099291483955}" destId="{C44982A9-2A38-4FD4-BF1B-34493A438FD6}" srcOrd="0" destOrd="0" presId="urn:microsoft.com/office/officeart/2005/8/layout/process1"/>
    <dgm:cxn modelId="{ACD7C93E-A8BE-4AC3-B9AD-FDE1115CD145}" type="presOf" srcId="{36380C5F-6AEF-4BA0-AD5C-C1C250B37E41}" destId="{A29DD6C3-2229-46BE-9535-99D12BB97EA0}" srcOrd="0" destOrd="0" presId="urn:microsoft.com/office/officeart/2005/8/layout/process1"/>
    <dgm:cxn modelId="{3C23BE40-E68B-4575-9552-393377AAC45C}" type="presOf" srcId="{CC04B2EF-2A30-4441-8064-9C3713DFA299}" destId="{3999A48E-6455-443B-ACCC-196055C0A012}" srcOrd="0" destOrd="0" presId="urn:microsoft.com/office/officeart/2005/8/layout/process1"/>
    <dgm:cxn modelId="{82B62065-E4E2-4DF8-A802-A8744FA1261D}" type="presOf" srcId="{773A0EF6-35EF-4671-BBB1-D90CB4DEF642}" destId="{08926D4B-EE1C-418B-8847-61D0CCA281C0}" srcOrd="0" destOrd="0" presId="urn:microsoft.com/office/officeart/2005/8/layout/process1"/>
    <dgm:cxn modelId="{11348B80-0569-4086-AC8B-E2B4AE934A12}" srcId="{F2589BD2-F063-47EF-8ABF-099291483955}" destId="{36380C5F-6AEF-4BA0-AD5C-C1C250B37E41}" srcOrd="0" destOrd="0" parTransId="{A162D3A8-CCC8-4B51-8D04-D8D2ED9B4C37}" sibTransId="{773A0EF6-35EF-4671-BBB1-D90CB4DEF642}"/>
    <dgm:cxn modelId="{54EEF987-2CDE-45DF-A278-0405AC5F51BF}" type="presOf" srcId="{C6301C9A-1009-44AC-960F-B6C45E7511A1}" destId="{EFA9FD30-D2ED-4128-93AD-573C112E6D32}" srcOrd="1" destOrd="0" presId="urn:microsoft.com/office/officeart/2005/8/layout/process1"/>
    <dgm:cxn modelId="{772523A1-2510-4282-97A2-DD13ED9D3385}" srcId="{F2589BD2-F063-47EF-8ABF-099291483955}" destId="{3819C9D5-3AF5-4776-B501-A89812D011D9}" srcOrd="1" destOrd="0" parTransId="{9670A04D-8080-4978-A22F-A7CC07A43317}" sibTransId="{D5876E2C-DFC4-424D-B865-327F46C66C91}"/>
    <dgm:cxn modelId="{D89648A5-674B-4E55-BAAD-5F10BD88551D}" srcId="{F2589BD2-F063-47EF-8ABF-099291483955}" destId="{CC04B2EF-2A30-4441-8064-9C3713DFA299}" srcOrd="3" destOrd="0" parTransId="{AD9B48BD-937B-4B81-B39A-8EA71FEC8348}" sibTransId="{956DECFD-F1B7-4036-99C8-81AEEB8B849C}"/>
    <dgm:cxn modelId="{CB97B5AE-2C81-4646-91FC-C28579FFAE95}" type="presOf" srcId="{3819C9D5-3AF5-4776-B501-A89812D011D9}" destId="{982D129B-1089-4507-91E1-00A7443EA54C}" srcOrd="0" destOrd="0" presId="urn:microsoft.com/office/officeart/2005/8/layout/process1"/>
    <dgm:cxn modelId="{6EE927B8-4009-42E9-B1ED-ACA8AB088F0F}" type="presOf" srcId="{773A0EF6-35EF-4671-BBB1-D90CB4DEF642}" destId="{1738FF55-05E4-4A7C-B98D-D59AF09C6821}" srcOrd="1" destOrd="0" presId="urn:microsoft.com/office/officeart/2005/8/layout/process1"/>
    <dgm:cxn modelId="{841859CF-31DA-43B0-AF2C-8DF1F03FFD6B}" srcId="{F2589BD2-F063-47EF-8ABF-099291483955}" destId="{A6D0C89E-FB16-478A-A66A-50B5A51A5B13}" srcOrd="2" destOrd="0" parTransId="{97E902DC-C00C-4ABE-B800-AFB6C1846A81}" sibTransId="{C6301C9A-1009-44AC-960F-B6C45E7511A1}"/>
    <dgm:cxn modelId="{CDC525F6-B9F0-4E5F-AD8A-7FB2D8CDE0BB}" type="presParOf" srcId="{C44982A9-2A38-4FD4-BF1B-34493A438FD6}" destId="{A29DD6C3-2229-46BE-9535-99D12BB97EA0}" srcOrd="0" destOrd="0" presId="urn:microsoft.com/office/officeart/2005/8/layout/process1"/>
    <dgm:cxn modelId="{D565F09D-8AFB-4170-AAB3-2F92776E4849}" type="presParOf" srcId="{C44982A9-2A38-4FD4-BF1B-34493A438FD6}" destId="{08926D4B-EE1C-418B-8847-61D0CCA281C0}" srcOrd="1" destOrd="0" presId="urn:microsoft.com/office/officeart/2005/8/layout/process1"/>
    <dgm:cxn modelId="{40BD9B33-B153-42D8-A78F-BBE4BD4B10B7}" type="presParOf" srcId="{08926D4B-EE1C-418B-8847-61D0CCA281C0}" destId="{1738FF55-05E4-4A7C-B98D-D59AF09C6821}" srcOrd="0" destOrd="0" presId="urn:microsoft.com/office/officeart/2005/8/layout/process1"/>
    <dgm:cxn modelId="{5A3CB7A2-7796-4529-91D9-1271F7ECDD49}" type="presParOf" srcId="{C44982A9-2A38-4FD4-BF1B-34493A438FD6}" destId="{982D129B-1089-4507-91E1-00A7443EA54C}" srcOrd="2" destOrd="0" presId="urn:microsoft.com/office/officeart/2005/8/layout/process1"/>
    <dgm:cxn modelId="{06C2B133-46B3-41A0-B1CC-8578F79827FE}" type="presParOf" srcId="{C44982A9-2A38-4FD4-BF1B-34493A438FD6}" destId="{31B4C268-FCF5-4257-849C-1A081111A6EA}" srcOrd="3" destOrd="0" presId="urn:microsoft.com/office/officeart/2005/8/layout/process1"/>
    <dgm:cxn modelId="{3BE4673D-A085-43BE-8482-96B2278AF2AD}" type="presParOf" srcId="{31B4C268-FCF5-4257-849C-1A081111A6EA}" destId="{C8956AA5-12E7-4A2B-854F-6E747830A11A}" srcOrd="0" destOrd="0" presId="urn:microsoft.com/office/officeart/2005/8/layout/process1"/>
    <dgm:cxn modelId="{EA2F1B9C-41C9-4F4D-BF3F-D50A9C7BEA98}" type="presParOf" srcId="{C44982A9-2A38-4FD4-BF1B-34493A438FD6}" destId="{465A5C32-A7EA-47C5-A7DD-F960DFAB3B7B}" srcOrd="4" destOrd="0" presId="urn:microsoft.com/office/officeart/2005/8/layout/process1"/>
    <dgm:cxn modelId="{A0D8EAE8-6471-4334-8E3A-B15BBBD6F947}" type="presParOf" srcId="{C44982A9-2A38-4FD4-BF1B-34493A438FD6}" destId="{01FAFC45-B723-47BF-8A55-DDD20EEB3621}" srcOrd="5" destOrd="0" presId="urn:microsoft.com/office/officeart/2005/8/layout/process1"/>
    <dgm:cxn modelId="{4C952939-43AC-4BD9-A35B-4DC30924FF3E}" type="presParOf" srcId="{01FAFC45-B723-47BF-8A55-DDD20EEB3621}" destId="{EFA9FD30-D2ED-4128-93AD-573C112E6D32}" srcOrd="0" destOrd="0" presId="urn:microsoft.com/office/officeart/2005/8/layout/process1"/>
    <dgm:cxn modelId="{F45135F5-A016-4E5B-939F-14778DA41F52}" type="presParOf" srcId="{C44982A9-2A38-4FD4-BF1B-34493A438FD6}" destId="{3999A48E-6455-443B-ACCC-196055C0A012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56F705-33C5-42E8-88E8-40AD1F3E84A3}">
      <dsp:nvSpPr>
        <dsp:cNvPr id="0" name=""/>
        <dsp:cNvSpPr/>
      </dsp:nvSpPr>
      <dsp:spPr>
        <a:xfrm>
          <a:off x="617219" y="0"/>
          <a:ext cx="699516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ED4B7-8BBC-4B30-8135-583C0ED1EEFC}">
      <dsp:nvSpPr>
        <dsp:cNvPr id="0" name=""/>
        <dsp:cNvSpPr/>
      </dsp:nvSpPr>
      <dsp:spPr>
        <a:xfrm>
          <a:off x="278874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1 Video Presentation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7</a:t>
          </a:r>
        </a:p>
      </dsp:txBody>
      <dsp:txXfrm>
        <a:off x="355346" y="1251380"/>
        <a:ext cx="2315936" cy="1413601"/>
      </dsp:txXfrm>
    </dsp:sp>
    <dsp:sp modelId="{50E35D51-34DF-4597-B4A0-6C6996312003}">
      <dsp:nvSpPr>
        <dsp:cNvPr id="0" name=""/>
        <dsp:cNvSpPr/>
      </dsp:nvSpPr>
      <dsp:spPr>
        <a:xfrm>
          <a:off x="2880359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2 Reflective Activity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8</a:t>
          </a:r>
        </a:p>
      </dsp:txBody>
      <dsp:txXfrm>
        <a:off x="2956831" y="1251380"/>
        <a:ext cx="2315936" cy="1413601"/>
      </dsp:txXfrm>
    </dsp:sp>
    <dsp:sp modelId="{1C70945A-93AB-42E1-8C24-1889FDD7C3F0}">
      <dsp:nvSpPr>
        <dsp:cNvPr id="0" name=""/>
        <dsp:cNvSpPr/>
      </dsp:nvSpPr>
      <dsp:spPr>
        <a:xfrm>
          <a:off x="5481845" y="1174908"/>
          <a:ext cx="246888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Task 3 Written Report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Week 11</a:t>
          </a:r>
        </a:p>
      </dsp:txBody>
      <dsp:txXfrm>
        <a:off x="5558317" y="1251380"/>
        <a:ext cx="2315936" cy="1413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9DD6C3-2229-46BE-9535-99D12BB97EA0}">
      <dsp:nvSpPr>
        <dsp:cNvPr id="0" name=""/>
        <dsp:cNvSpPr/>
      </dsp:nvSpPr>
      <dsp:spPr>
        <a:xfrm>
          <a:off x="177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Where am I now? – what have I done?</a:t>
          </a:r>
        </a:p>
      </dsp:txBody>
      <dsp:txXfrm>
        <a:off x="24501" y="1435442"/>
        <a:ext cx="730517" cy="1118502"/>
      </dsp:txXfrm>
    </dsp:sp>
    <dsp:sp modelId="{08926D4B-EE1C-418B-8847-61D0CCA281C0}">
      <dsp:nvSpPr>
        <dsp:cNvPr id="0" name=""/>
        <dsp:cNvSpPr/>
      </dsp:nvSpPr>
      <dsp:spPr>
        <a:xfrm>
          <a:off x="855343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855343" y="1936961"/>
        <a:ext cx="115154" cy="115464"/>
      </dsp:txXfrm>
    </dsp:sp>
    <dsp:sp modelId="{982D129B-1089-4507-91E1-00A7443EA54C}">
      <dsp:nvSpPr>
        <dsp:cNvPr id="0" name=""/>
        <dsp:cNvSpPr/>
      </dsp:nvSpPr>
      <dsp:spPr>
        <a:xfrm>
          <a:off x="108813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Where do I want to get to? – What do I need to do?</a:t>
          </a:r>
        </a:p>
      </dsp:txBody>
      <dsp:txXfrm>
        <a:off x="1110861" y="1435442"/>
        <a:ext cx="730517" cy="1118502"/>
      </dsp:txXfrm>
    </dsp:sp>
    <dsp:sp modelId="{31B4C268-FCF5-4257-849C-1A081111A6EA}">
      <dsp:nvSpPr>
        <dsp:cNvPr id="0" name=""/>
        <dsp:cNvSpPr/>
      </dsp:nvSpPr>
      <dsp:spPr>
        <a:xfrm>
          <a:off x="1941702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941702" y="1936961"/>
        <a:ext cx="115154" cy="115464"/>
      </dsp:txXfrm>
    </dsp:sp>
    <dsp:sp modelId="{465A5C32-A7EA-47C5-A7DD-F960DFAB3B7B}">
      <dsp:nvSpPr>
        <dsp:cNvPr id="0" name=""/>
        <dsp:cNvSpPr/>
      </dsp:nvSpPr>
      <dsp:spPr>
        <a:xfrm>
          <a:off x="2174494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How do I get there?</a:t>
          </a:r>
        </a:p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Do I need to look in different places?</a:t>
          </a:r>
        </a:p>
      </dsp:txBody>
      <dsp:txXfrm>
        <a:off x="2197221" y="1435442"/>
        <a:ext cx="730517" cy="1118502"/>
      </dsp:txXfrm>
    </dsp:sp>
    <dsp:sp modelId="{01FAFC45-B723-47BF-8A55-DDD20EEB3621}">
      <dsp:nvSpPr>
        <dsp:cNvPr id="0" name=""/>
        <dsp:cNvSpPr/>
      </dsp:nvSpPr>
      <dsp:spPr>
        <a:xfrm>
          <a:off x="3028062" y="1898473"/>
          <a:ext cx="164505" cy="1924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3028062" y="1936961"/>
        <a:ext cx="115154" cy="115464"/>
      </dsp:txXfrm>
    </dsp:sp>
    <dsp:sp modelId="{3999A48E-6455-443B-ACCC-196055C0A012}">
      <dsp:nvSpPr>
        <dsp:cNvPr id="0" name=""/>
        <dsp:cNvSpPr/>
      </dsp:nvSpPr>
      <dsp:spPr>
        <a:xfrm>
          <a:off x="3260853" y="1412715"/>
          <a:ext cx="775971" cy="11639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900" kern="1200" dirty="0"/>
            <a:t>How will I know when I’ve arrived? What is ‘enough’ information?</a:t>
          </a:r>
        </a:p>
        <a:p>
          <a:pPr marL="0"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900" kern="1200" dirty="0"/>
        </a:p>
      </dsp:txBody>
      <dsp:txXfrm>
        <a:off x="3283580" y="1435442"/>
        <a:ext cx="730517" cy="11185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9/4/2026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593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could explain what they each are – but reassure the students that they will be explained with each individual assessment as they proceed through the course.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382645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1697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7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15F01-522A-3DE5-7D01-ADBBFE45D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D5FB94-4DCC-CC9C-1524-9ACF34879D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B93F8-E7F3-88CB-04DD-2A698D9298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395EED-0D57-64D6-5373-005059C821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0372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7F06B1-B714-6E70-4479-1C11810E9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AEC632-AD64-2C21-7019-D5A1AC334A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2D56C8C-9BB1-F354-8650-567404A8DC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6FA489-1A02-3131-702B-E7CE3DC651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0308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B24570-66A8-7F81-51C2-DA2DD126F8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F51C71-ED8D-4CB9-3E9E-A5A01A00F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A88C98-3EEA-A89A-7D62-3B4443D861C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/>
              <a:t>Lecturers – please explain “compare and contrast” i.e. what is similar and different (we don’t have time to go into essay question verbs yet)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5A503-5A5B-1C8D-94E3-F8C26D4093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084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Live link of the report : </a:t>
            </a:r>
            <a:r>
              <a:rPr lang="en-GB" dirty="0">
                <a:hlinkClick r:id="rId3"/>
              </a:rPr>
              <a:t>Tile: Session 10: Task 2 Workshop | Academic and Employability Skills (LCHS4001_BIRM) | Home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4051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04/09/2026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section.php?id=138384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package" Target="../embeddings/Microsoft_Word_Document1.docx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nationalcareers.service.gov.uk/explore-careers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 fontScale="90000"/>
          </a:bodyPr>
          <a:lstStyle/>
          <a:p>
            <a:br>
              <a:rPr lang="en-GB" altLang="en-US" sz="1800" dirty="0"/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b="1" dirty="0"/>
              <a:t>Certificate of Higher Education</a:t>
            </a:r>
            <a:br>
              <a:rPr lang="en-GB" altLang="en-US" sz="1800" b="1" dirty="0"/>
            </a:br>
            <a:r>
              <a:rPr lang="en-GB" altLang="en-US" sz="1800" b="1" dirty="0"/>
              <a:t>Skills for the Workplace Health and Social Care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2325" b="1" dirty="0">
                <a:solidFill>
                  <a:srgbClr val="FFFF00"/>
                </a:solidFill>
              </a:rPr>
              <a:t>Academic and Employability Skills</a:t>
            </a:r>
            <a:br>
              <a:rPr lang="en-GB" sz="3000" b="1" dirty="0">
                <a:solidFill>
                  <a:srgbClr val="FFFF00"/>
                </a:solidFill>
              </a:rPr>
            </a:br>
            <a:r>
              <a:rPr lang="en-GB" sz="2325" b="1" dirty="0">
                <a:solidFill>
                  <a:srgbClr val="FFFF00"/>
                </a:solidFill>
              </a:rPr>
              <a:t>(LCHS4001)</a:t>
            </a:r>
            <a:br>
              <a:rPr lang="en-GB" sz="2400" b="1" dirty="0">
                <a:solidFill>
                  <a:srgbClr val="FFFF00"/>
                </a:solidFill>
              </a:rPr>
            </a:br>
            <a:r>
              <a:rPr lang="en-GB" sz="3975" b="1" dirty="0">
                <a:solidFill>
                  <a:srgbClr val="FFFF00"/>
                </a:solidFill>
              </a:rPr>
              <a:t>Session 2: </a:t>
            </a:r>
            <a:br>
              <a:rPr lang="en-GB" sz="3975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Understanding Assessment specs</a:t>
            </a:r>
            <a:br>
              <a:rPr lang="en-GB" sz="4000" b="1" dirty="0">
                <a:solidFill>
                  <a:srgbClr val="FFFF00"/>
                </a:solidFill>
              </a:rPr>
            </a:br>
            <a:r>
              <a:rPr lang="en-GB" sz="4000" b="1" dirty="0">
                <a:solidFill>
                  <a:srgbClr val="FFFF00"/>
                </a:solidFill>
              </a:rPr>
              <a:t>Academic presentations</a:t>
            </a:r>
            <a:br>
              <a:rPr lang="en-GB" sz="5475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767" y="1887918"/>
            <a:ext cx="6380466" cy="32152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Examine the module assessment specs </a:t>
            </a:r>
          </a:p>
          <a:p>
            <a:r>
              <a:rPr lang="en-GB" dirty="0"/>
              <a:t>Discuss how to begin the assessment </a:t>
            </a:r>
          </a:p>
          <a:p>
            <a:r>
              <a:rPr lang="en-GB" b="1" dirty="0"/>
              <a:t>Task 1</a:t>
            </a:r>
          </a:p>
          <a:p>
            <a:r>
              <a:rPr lang="en-GB" dirty="0"/>
              <a:t>Explore academic presentations </a:t>
            </a:r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Understanding the Assessment specs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030" y="635013"/>
            <a:ext cx="6767940" cy="857250"/>
          </a:xfrm>
        </p:spPr>
        <p:txBody>
          <a:bodyPr>
            <a:noAutofit/>
          </a:bodyPr>
          <a:lstStyle/>
          <a:p>
            <a:r>
              <a:rPr lang="en-GB" b="1" dirty="0"/>
              <a:t>Assessments: </a:t>
            </a:r>
            <a:br>
              <a:rPr lang="en-GB" b="1" dirty="0"/>
            </a:br>
            <a:r>
              <a:rPr lang="en-GB" b="1" dirty="0"/>
              <a:t>What is their purpose?</a:t>
            </a:r>
          </a:p>
        </p:txBody>
      </p:sp>
      <p:sp>
        <p:nvSpPr>
          <p:cNvPr id="8" name="Flowchart: Alternate Process 7">
            <a:extLst>
              <a:ext uri="{FF2B5EF4-FFF2-40B4-BE49-F238E27FC236}">
                <a16:creationId xmlns:a16="http://schemas.microsoft.com/office/drawing/2014/main" id="{F83BDAE1-5556-4A0A-9F47-0EDA793A4746}"/>
              </a:ext>
            </a:extLst>
          </p:cNvPr>
          <p:cNvSpPr/>
          <p:nvPr/>
        </p:nvSpPr>
        <p:spPr>
          <a:xfrm>
            <a:off x="3514792" y="2094385"/>
            <a:ext cx="4753406" cy="1334615"/>
          </a:xfrm>
          <a:prstGeom prst="flowChartAlternateProcess">
            <a:avLst/>
          </a:pr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620" tIns="154493" rIns="448236" bIns="154492" numCol="1" spcCol="1270" anchor="t" anchorCtr="0">
            <a:noAutofit/>
          </a:bodyPr>
          <a:lstStyle/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Class activities that help you and your lecturer monitor your learning and help you improve</a:t>
            </a: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may receive feedback, but not a grade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CE228A0-CF3E-4AA4-BAD1-8EEB46F5F969}"/>
              </a:ext>
            </a:extLst>
          </p:cNvPr>
          <p:cNvSpPr/>
          <p:nvPr/>
        </p:nvSpPr>
        <p:spPr>
          <a:xfrm>
            <a:off x="875802" y="2054083"/>
            <a:ext cx="2552328" cy="1374917"/>
          </a:xfrm>
          <a:custGeom>
            <a:avLst/>
            <a:gdLst>
              <a:gd name="connsiteX0" fmla="*/ 0 w 3230096"/>
              <a:gd name="connsiteY0" fmla="*/ 305543 h 1833223"/>
              <a:gd name="connsiteX1" fmla="*/ 305543 w 3230096"/>
              <a:gd name="connsiteY1" fmla="*/ 0 h 1833223"/>
              <a:gd name="connsiteX2" fmla="*/ 2924553 w 3230096"/>
              <a:gd name="connsiteY2" fmla="*/ 0 h 1833223"/>
              <a:gd name="connsiteX3" fmla="*/ 3230096 w 3230096"/>
              <a:gd name="connsiteY3" fmla="*/ 305543 h 1833223"/>
              <a:gd name="connsiteX4" fmla="*/ 3230096 w 3230096"/>
              <a:gd name="connsiteY4" fmla="*/ 1527680 h 1833223"/>
              <a:gd name="connsiteX5" fmla="*/ 2924553 w 3230096"/>
              <a:gd name="connsiteY5" fmla="*/ 1833223 h 1833223"/>
              <a:gd name="connsiteX6" fmla="*/ 305543 w 3230096"/>
              <a:gd name="connsiteY6" fmla="*/ 1833223 h 1833223"/>
              <a:gd name="connsiteX7" fmla="*/ 0 w 3230096"/>
              <a:gd name="connsiteY7" fmla="*/ 1527680 h 1833223"/>
              <a:gd name="connsiteX8" fmla="*/ 0 w 3230096"/>
              <a:gd name="connsiteY8" fmla="*/ 305543 h 18332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30096" h="1833223">
                <a:moveTo>
                  <a:pt x="0" y="305543"/>
                </a:moveTo>
                <a:cubicBezTo>
                  <a:pt x="0" y="136796"/>
                  <a:pt x="136796" y="0"/>
                  <a:pt x="305543" y="0"/>
                </a:cubicBezTo>
                <a:lnTo>
                  <a:pt x="2924553" y="0"/>
                </a:lnTo>
                <a:cubicBezTo>
                  <a:pt x="3093300" y="0"/>
                  <a:pt x="3230096" y="136796"/>
                  <a:pt x="3230096" y="305543"/>
                </a:cubicBezTo>
                <a:lnTo>
                  <a:pt x="3230096" y="1527680"/>
                </a:lnTo>
                <a:cubicBezTo>
                  <a:pt x="3230096" y="1696427"/>
                  <a:pt x="3093300" y="1833223"/>
                  <a:pt x="2924553" y="1833223"/>
                </a:cubicBezTo>
                <a:lnTo>
                  <a:pt x="305543" y="1833223"/>
                </a:lnTo>
                <a:cubicBezTo>
                  <a:pt x="136796" y="1833223"/>
                  <a:pt x="0" y="1696427"/>
                  <a:pt x="0" y="1527680"/>
                </a:cubicBezTo>
                <a:lnTo>
                  <a:pt x="0" y="30554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2846" tIns="119982" rIns="172846" bIns="119982" numCol="1" spcCol="1270" anchor="ctr" anchorCtr="0">
            <a:noAutofit/>
          </a:bodyPr>
          <a:lstStyle/>
          <a:p>
            <a:pPr algn="ctr" defTabSz="123348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775" dirty="0"/>
              <a:t>Formative Assessments</a:t>
            </a: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B1BBC0F0-B00A-464B-9135-DB2569F82886}"/>
              </a:ext>
            </a:extLst>
          </p:cNvPr>
          <p:cNvSpPr/>
          <p:nvPr/>
        </p:nvSpPr>
        <p:spPr>
          <a:xfrm>
            <a:off x="3515383" y="3695390"/>
            <a:ext cx="4753406" cy="1374918"/>
          </a:xfrm>
          <a:prstGeom prst="flowChartAlternateProcess">
            <a:avLst/>
          </a:pr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7620" tIns="209555" rIns="613422" bIns="209554" numCol="1" spcCol="1270" anchor="t" anchorCtr="0">
            <a:noAutofit/>
          </a:bodyPr>
          <a:lstStyle/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Mid-term and end-of-term assessments to see whether you are meeting the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</a:rPr>
              <a:t>learning outcomes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for the module</a:t>
            </a: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1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will receive a grade as well as feedback which will help you to progress through your course</a:t>
            </a:r>
          </a:p>
          <a:p>
            <a:pPr marL="128588" lvl="1" indent="-128588" defTabSz="5334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C711607-2890-4626-8DCA-3E50B8F7F2B9}"/>
              </a:ext>
            </a:extLst>
          </p:cNvPr>
          <p:cNvSpPr/>
          <p:nvPr/>
        </p:nvSpPr>
        <p:spPr>
          <a:xfrm>
            <a:off x="875211" y="3686771"/>
            <a:ext cx="2553595" cy="1374917"/>
          </a:xfrm>
          <a:custGeom>
            <a:avLst/>
            <a:gdLst>
              <a:gd name="connsiteX0" fmla="*/ 0 w 3226941"/>
              <a:gd name="connsiteY0" fmla="*/ 305543 h 1833223"/>
              <a:gd name="connsiteX1" fmla="*/ 305543 w 3226941"/>
              <a:gd name="connsiteY1" fmla="*/ 0 h 1833223"/>
              <a:gd name="connsiteX2" fmla="*/ 2921398 w 3226941"/>
              <a:gd name="connsiteY2" fmla="*/ 0 h 1833223"/>
              <a:gd name="connsiteX3" fmla="*/ 3226941 w 3226941"/>
              <a:gd name="connsiteY3" fmla="*/ 305543 h 1833223"/>
              <a:gd name="connsiteX4" fmla="*/ 3226941 w 3226941"/>
              <a:gd name="connsiteY4" fmla="*/ 1527680 h 1833223"/>
              <a:gd name="connsiteX5" fmla="*/ 2921398 w 3226941"/>
              <a:gd name="connsiteY5" fmla="*/ 1833223 h 1833223"/>
              <a:gd name="connsiteX6" fmla="*/ 305543 w 3226941"/>
              <a:gd name="connsiteY6" fmla="*/ 1833223 h 1833223"/>
              <a:gd name="connsiteX7" fmla="*/ 0 w 3226941"/>
              <a:gd name="connsiteY7" fmla="*/ 1527680 h 1833223"/>
              <a:gd name="connsiteX8" fmla="*/ 0 w 3226941"/>
              <a:gd name="connsiteY8" fmla="*/ 305543 h 18332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26941" h="1833223">
                <a:moveTo>
                  <a:pt x="0" y="305543"/>
                </a:moveTo>
                <a:cubicBezTo>
                  <a:pt x="0" y="136796"/>
                  <a:pt x="136796" y="0"/>
                  <a:pt x="305543" y="0"/>
                </a:cubicBezTo>
                <a:lnTo>
                  <a:pt x="2921398" y="0"/>
                </a:lnTo>
                <a:cubicBezTo>
                  <a:pt x="3090145" y="0"/>
                  <a:pt x="3226941" y="136796"/>
                  <a:pt x="3226941" y="305543"/>
                </a:cubicBezTo>
                <a:lnTo>
                  <a:pt x="3226941" y="1527680"/>
                </a:lnTo>
                <a:cubicBezTo>
                  <a:pt x="3226941" y="1696427"/>
                  <a:pt x="3090145" y="1833223"/>
                  <a:pt x="2921398" y="1833223"/>
                </a:cubicBezTo>
                <a:lnTo>
                  <a:pt x="305543" y="1833223"/>
                </a:lnTo>
                <a:cubicBezTo>
                  <a:pt x="136796" y="1833223"/>
                  <a:pt x="0" y="1696427"/>
                  <a:pt x="0" y="1527680"/>
                </a:cubicBezTo>
                <a:lnTo>
                  <a:pt x="0" y="305543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2846" tIns="119982" rIns="172846" bIns="119982" numCol="1" spcCol="1270" anchor="ctr" anchorCtr="0">
            <a:noAutofit/>
          </a:bodyPr>
          <a:lstStyle/>
          <a:p>
            <a:pPr algn="ctr" defTabSz="123348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775" dirty="0"/>
              <a:t>Summative Assessments</a:t>
            </a:r>
          </a:p>
        </p:txBody>
      </p:sp>
    </p:spTree>
    <p:extLst>
      <p:ext uri="{BB962C8B-B14F-4D97-AF65-F5344CB8AC3E}">
        <p14:creationId xmlns:p14="http://schemas.microsoft.com/office/powerpoint/2010/main" val="14858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6BE92-157F-489F-A54E-BD719ED0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Examples of types of </a:t>
            </a:r>
            <a:br>
              <a:rPr lang="en-GB" sz="4400" b="1" dirty="0"/>
            </a:br>
            <a:r>
              <a:rPr lang="en-GB" sz="4400" b="1" dirty="0"/>
              <a:t>Summative Assessment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1F1E50B-32E5-4CAF-9813-A17BDCB8FB18}"/>
              </a:ext>
            </a:extLst>
          </p:cNvPr>
          <p:cNvSpPr/>
          <p:nvPr/>
        </p:nvSpPr>
        <p:spPr>
          <a:xfrm>
            <a:off x="3838148" y="205832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Report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D825FF8-C1DA-4331-87DB-F4457C2CCB90}"/>
              </a:ext>
            </a:extLst>
          </p:cNvPr>
          <p:cNvSpPr/>
          <p:nvPr/>
        </p:nvSpPr>
        <p:spPr>
          <a:xfrm>
            <a:off x="2223672" y="205832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1241735"/>
              <a:satOff val="4976"/>
              <a:lumOff val="1078"/>
              <a:alphaOff val="0"/>
            </a:schemeClr>
          </a:fillRef>
          <a:effectRef idx="0">
            <a:schemeClr val="accent5">
              <a:hueOff val="-1241735"/>
              <a:satOff val="4976"/>
              <a:lumOff val="107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Essay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3C73FBA-8B18-45B7-8C0E-CE798A55F31E}"/>
              </a:ext>
            </a:extLst>
          </p:cNvPr>
          <p:cNvSpPr/>
          <p:nvPr/>
        </p:nvSpPr>
        <p:spPr>
          <a:xfrm>
            <a:off x="3838148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4966938"/>
              <a:satOff val="19906"/>
              <a:lumOff val="4314"/>
              <a:alphaOff val="0"/>
            </a:schemeClr>
          </a:fillRef>
          <a:effectRef idx="0">
            <a:schemeClr val="accent5">
              <a:hueOff val="-4966938"/>
              <a:satOff val="19906"/>
              <a:lumOff val="431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Case study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041A7EC-82A3-4AD5-8A67-0A3E60398B9D}"/>
              </a:ext>
            </a:extLst>
          </p:cNvPr>
          <p:cNvSpPr/>
          <p:nvPr/>
        </p:nvSpPr>
        <p:spPr>
          <a:xfrm>
            <a:off x="5508104" y="2058329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-9933876"/>
              <a:satOff val="39811"/>
              <a:lumOff val="8628"/>
              <a:alphaOff val="0"/>
            </a:schemeClr>
          </a:fillRef>
          <a:effectRef idx="0">
            <a:schemeClr val="accent5">
              <a:hueOff val="-9933876"/>
              <a:satOff val="39811"/>
              <a:lumOff val="8628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Reflective report 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F111AEE-269A-AB02-CA71-0AB27BD6D814}"/>
              </a:ext>
            </a:extLst>
          </p:cNvPr>
          <p:cNvSpPr/>
          <p:nvPr/>
        </p:nvSpPr>
        <p:spPr>
          <a:xfrm>
            <a:off x="2223672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rgbClr val="7030A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Quiz</a:t>
            </a: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A9257C9-ED7E-2447-8C89-2F4140901627}"/>
              </a:ext>
            </a:extLst>
          </p:cNvPr>
          <p:cNvSpPr/>
          <p:nvPr/>
        </p:nvSpPr>
        <p:spPr>
          <a:xfrm>
            <a:off x="5489507" y="3085724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Poster or Leaflet</a:t>
            </a:r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ED587D-F39F-433A-5E47-D3B2038119C1}"/>
              </a:ext>
            </a:extLst>
          </p:cNvPr>
          <p:cNvSpPr/>
          <p:nvPr/>
        </p:nvSpPr>
        <p:spPr>
          <a:xfrm>
            <a:off x="2223672" y="4221088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Individual presentation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2262F51-240C-E33D-75F5-5CCDEA87F5A7}"/>
              </a:ext>
            </a:extLst>
          </p:cNvPr>
          <p:cNvSpPr/>
          <p:nvPr/>
        </p:nvSpPr>
        <p:spPr>
          <a:xfrm>
            <a:off x="3854437" y="4221087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Group presentation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51F3713-781A-D621-BA3D-C6A2733DA631}"/>
              </a:ext>
            </a:extLst>
          </p:cNvPr>
          <p:cNvSpPr/>
          <p:nvPr/>
        </p:nvSpPr>
        <p:spPr>
          <a:xfrm>
            <a:off x="5452624" y="4225221"/>
            <a:ext cx="1467706" cy="880623"/>
          </a:xfrm>
          <a:custGeom>
            <a:avLst/>
            <a:gdLst>
              <a:gd name="connsiteX0" fmla="*/ 0 w 1956941"/>
              <a:gd name="connsiteY0" fmla="*/ 0 h 1174164"/>
              <a:gd name="connsiteX1" fmla="*/ 1956941 w 1956941"/>
              <a:gd name="connsiteY1" fmla="*/ 0 h 1174164"/>
              <a:gd name="connsiteX2" fmla="*/ 1956941 w 1956941"/>
              <a:gd name="connsiteY2" fmla="*/ 1174164 h 1174164"/>
              <a:gd name="connsiteX3" fmla="*/ 0 w 1956941"/>
              <a:gd name="connsiteY3" fmla="*/ 1174164 h 1174164"/>
              <a:gd name="connsiteX4" fmla="*/ 0 w 1956941"/>
              <a:gd name="connsiteY4" fmla="*/ 0 h 1174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941" h="1174164">
                <a:moveTo>
                  <a:pt x="0" y="0"/>
                </a:moveTo>
                <a:lnTo>
                  <a:pt x="1956941" y="0"/>
                </a:lnTo>
                <a:lnTo>
                  <a:pt x="1956941" y="1174164"/>
                </a:lnTo>
                <a:lnTo>
                  <a:pt x="0" y="11741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5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1438" tIns="71438" rIns="71438" bIns="71438" numCol="1" spcCol="1270" anchor="ctr" anchorCtr="0">
            <a:noAutofit/>
          </a:bodyPr>
          <a:lstStyle/>
          <a:p>
            <a:pPr algn="ctr" defTabSz="833438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875" dirty="0">
                <a:solidFill>
                  <a:prstClr val="white"/>
                </a:solidFill>
                <a:latin typeface="Myriad Pro"/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408787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10" grpId="0" animBg="1"/>
      <p:bldP spid="14" grpId="0" animBg="1"/>
      <p:bldP spid="3" grpId="0" animBg="1"/>
      <p:bldP spid="4" grpId="0" animBg="1"/>
      <p:bldP spid="5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F617509-5D79-EAE2-89E4-527E568BE9C9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660C7-16DB-9255-DBE0-C356CDE26C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869" y="908720"/>
            <a:ext cx="2184151" cy="4182575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Activity: 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You have 5 minutes to explore Moodle and find the  assessment spec. </a:t>
            </a:r>
            <a:br>
              <a:rPr lang="en-US" sz="2550" b="1" dirty="0">
                <a:solidFill>
                  <a:schemeClr val="bg1"/>
                </a:solidFill>
              </a:rPr>
            </a:br>
            <a:endParaRPr lang="en-US" sz="2550" b="1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E69D46-0890-C0B5-73A8-33189CE9A8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51076"/>
            <a:ext cx="5292721" cy="529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408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971CAB-13F9-5113-7B30-724BE4F8F8E3}"/>
              </a:ext>
            </a:extLst>
          </p:cNvPr>
          <p:cNvSpPr/>
          <p:nvPr/>
        </p:nvSpPr>
        <p:spPr>
          <a:xfrm>
            <a:off x="1" y="0"/>
            <a:ext cx="3563888" cy="5518148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D78DE9-5C58-4807-8F38-CA68F3C95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266" y="667785"/>
            <a:ext cx="2181357" cy="4182578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sz="2550" b="1" dirty="0">
                <a:solidFill>
                  <a:schemeClr val="bg1"/>
                </a:solidFill>
              </a:rPr>
              <a:t>Activity: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Read the assessment specs. </a:t>
            </a:r>
            <a:br>
              <a:rPr lang="en-US" sz="2550" b="1" dirty="0">
                <a:solidFill>
                  <a:schemeClr val="bg1"/>
                </a:solidFill>
              </a:rPr>
            </a:br>
            <a:br>
              <a:rPr lang="en-US" sz="2550" b="1" dirty="0">
                <a:solidFill>
                  <a:schemeClr val="bg1"/>
                </a:solidFill>
              </a:rPr>
            </a:br>
            <a:r>
              <a:rPr lang="en-US" sz="2550" b="1" dirty="0">
                <a:solidFill>
                  <a:schemeClr val="bg1"/>
                </a:solidFill>
              </a:rPr>
              <a:t>Find the following information and make a note of the answers.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A6D5-6EE0-47E5-A045-83EDD437DF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51920" y="544050"/>
            <a:ext cx="4945494" cy="4430047"/>
          </a:xfrm>
        </p:spPr>
        <p:txBody>
          <a:bodyPr vert="horz" lIns="68580" tIns="34290" rIns="68580" bIns="34290" rtlCol="0">
            <a:noAutofit/>
          </a:bodyPr>
          <a:lstStyle/>
          <a:p>
            <a:pPr>
              <a:buFont typeface="+mj-lt"/>
              <a:buAutoNum type="arabicPeriod"/>
            </a:pPr>
            <a:endParaRPr lang="en-US" sz="1500" dirty="0"/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How many tasks are there? 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are the tasks called? 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1?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When will you do Task 1?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2?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By when do you need to submit Task 2?</a:t>
            </a:r>
          </a:p>
          <a:p>
            <a:pPr marL="557213">
              <a:buFont typeface="+mj-lt"/>
              <a:buAutoNum type="arabicPeriod"/>
            </a:pPr>
            <a:r>
              <a:rPr lang="en-GB" sz="1800" b="1" dirty="0"/>
              <a:t>Where will you submit Task 2?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What do you need to do for Task 3?</a:t>
            </a:r>
          </a:p>
          <a:p>
            <a:pPr marL="557213">
              <a:buFont typeface="+mj-lt"/>
              <a:buAutoNum type="arabicPeriod"/>
            </a:pPr>
            <a:r>
              <a:rPr lang="en-US" sz="1800" b="1" dirty="0"/>
              <a:t>By when do you need to submit Task 3?</a:t>
            </a:r>
          </a:p>
          <a:p>
            <a:pPr marL="557213">
              <a:buFont typeface="+mj-lt"/>
              <a:buAutoNum type="arabicPeriod"/>
            </a:pPr>
            <a:r>
              <a:rPr lang="en-GB" sz="1800" b="1" dirty="0"/>
              <a:t>Where will you submit Task 3?</a:t>
            </a:r>
          </a:p>
          <a:p>
            <a:pPr marL="214313" indent="0">
              <a:buNone/>
            </a:pPr>
            <a:endParaRPr lang="en-US" sz="1800" b="1" dirty="0"/>
          </a:p>
          <a:p>
            <a:pPr marL="214313" indent="0">
              <a:buNone/>
            </a:pPr>
            <a:r>
              <a:rPr lang="en-US" sz="1800" b="1"/>
              <a:t>Discuss </a:t>
            </a:r>
            <a:r>
              <a:rPr lang="en-US" sz="1800" b="1" dirty="0"/>
              <a:t>your answers with the people sitting next to you</a:t>
            </a:r>
          </a:p>
        </p:txBody>
      </p:sp>
    </p:spTree>
    <p:extLst>
      <p:ext uri="{BB962C8B-B14F-4D97-AF65-F5344CB8AC3E}">
        <p14:creationId xmlns:p14="http://schemas.microsoft.com/office/powerpoint/2010/main" val="1609466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5A6AA-996B-2F4F-2F7C-F227B63F4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Overview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208AD499-A84A-B102-DCFC-78F32DCFE1C1}"/>
              </a:ext>
            </a:extLst>
          </p:cNvPr>
          <p:cNvSpPr/>
          <p:nvPr/>
        </p:nvSpPr>
        <p:spPr>
          <a:xfrm>
            <a:off x="259486" y="1223605"/>
            <a:ext cx="1187624" cy="1080119"/>
          </a:xfrm>
          <a:prstGeom prst="wedgeEllipseCallout">
            <a:avLst>
              <a:gd name="adj1" fmla="val 66413"/>
              <a:gd name="adj2" fmla="val 3840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This is what you are working towards</a:t>
            </a:r>
            <a:endParaRPr lang="en-GB" sz="1200" b="1" dirty="0"/>
          </a:p>
        </p:txBody>
      </p:sp>
      <p:pic>
        <p:nvPicPr>
          <p:cNvPr id="10" name="Content Placeholder 9" descr="A text on a page&#10;&#10;AI-generated content may be incorrect.">
            <a:extLst>
              <a:ext uri="{FF2B5EF4-FFF2-40B4-BE49-F238E27FC236}">
                <a16:creationId xmlns:a16="http://schemas.microsoft.com/office/drawing/2014/main" id="{67694538-C829-F79C-5C22-3E92D271D6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1180" y="2167537"/>
            <a:ext cx="6201640" cy="2781688"/>
          </a:xfrm>
        </p:spPr>
      </p:pic>
      <p:sp>
        <p:nvSpPr>
          <p:cNvPr id="11" name="Speech Bubble: Oval 10">
            <a:extLst>
              <a:ext uri="{FF2B5EF4-FFF2-40B4-BE49-F238E27FC236}">
                <a16:creationId xmlns:a16="http://schemas.microsoft.com/office/drawing/2014/main" id="{B2C38E70-305C-1E16-E6A2-0EFF0166BE42}"/>
              </a:ext>
            </a:extLst>
          </p:cNvPr>
          <p:cNvSpPr/>
          <p:nvPr/>
        </p:nvSpPr>
        <p:spPr>
          <a:xfrm>
            <a:off x="107504" y="3443485"/>
            <a:ext cx="1224136" cy="1212356"/>
          </a:xfrm>
          <a:prstGeom prst="wedgeEllipseCallout">
            <a:avLst>
              <a:gd name="adj1" fmla="val 57379"/>
              <a:gd name="adj2" fmla="val -5079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This is what you submit in Week 11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1098955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B892-E385-5CE9-6B37-F84134139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journey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EEBD70-30CB-0E01-8CE5-49A6A394ED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2884331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EB61E7E-BAC2-7E84-7BBE-BF4DD32E09DC}"/>
              </a:ext>
            </a:extLst>
          </p:cNvPr>
          <p:cNvSpPr/>
          <p:nvPr/>
        </p:nvSpPr>
        <p:spPr>
          <a:xfrm>
            <a:off x="2195736" y="1449370"/>
            <a:ext cx="2232248" cy="99060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The first 2 tasks help you complete Task 3</a:t>
            </a:r>
          </a:p>
        </p:txBody>
      </p:sp>
    </p:spTree>
    <p:extLst>
      <p:ext uri="{BB962C8B-B14F-4D97-AF65-F5344CB8AC3E}">
        <p14:creationId xmlns:p14="http://schemas.microsoft.com/office/powerpoint/2010/main" val="927997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1</a:t>
            </a:r>
          </a:p>
          <a:p>
            <a:pPr marL="0" indent="0" algn="ctr">
              <a:buNone/>
            </a:pPr>
            <a:r>
              <a:rPr lang="en-GB" sz="4050" b="1" dirty="0"/>
              <a:t>Video presentation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38292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09DABF-3B32-8086-54DC-C8CB7C5CA1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2F8F17A4-F384-EE11-F106-E0E222AB2814}"/>
              </a:ext>
            </a:extLst>
          </p:cNvPr>
          <p:cNvSpPr txBox="1">
            <a:spLocks/>
          </p:cNvSpPr>
          <p:nvPr/>
        </p:nvSpPr>
        <p:spPr>
          <a:xfrm>
            <a:off x="628650" y="188640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Task 1 Overview</a:t>
            </a:r>
            <a:endParaRPr lang="en-GB" b="1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D9473F82-B55B-AD08-E22D-C361A6F39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79724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</a:t>
            </a:r>
            <a:r>
              <a:rPr lang="en-GB" b="1" dirty="0"/>
              <a:t>think about which role / career you will examine </a:t>
            </a:r>
            <a:r>
              <a:rPr lang="en-GB" dirty="0"/>
              <a:t>in your video presentation.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may be worth choosing one that you are </a:t>
            </a:r>
            <a:r>
              <a:rPr lang="en-GB" b="1" dirty="0"/>
              <a:t>interested in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BC1A1B5-BEDF-F328-E631-5550CB0AA3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234" y="1133590"/>
            <a:ext cx="6192114" cy="3715268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92078B68-CE5E-A008-CD81-046943E2141C}"/>
              </a:ext>
            </a:extLst>
          </p:cNvPr>
          <p:cNvSpPr/>
          <p:nvPr/>
        </p:nvSpPr>
        <p:spPr>
          <a:xfrm>
            <a:off x="6660232" y="4603552"/>
            <a:ext cx="216024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This will take place in Week 7 – in class</a:t>
            </a:r>
          </a:p>
        </p:txBody>
      </p:sp>
    </p:spTree>
    <p:extLst>
      <p:ext uri="{BB962C8B-B14F-4D97-AF65-F5344CB8AC3E}">
        <p14:creationId xmlns:p14="http://schemas.microsoft.com/office/powerpoint/2010/main" val="2615208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E45E2-FE89-276D-0C52-4E46DA72F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84B4A-30DA-59EC-C528-6F2FED9D06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presentation.</a:t>
            </a:r>
          </a:p>
        </p:txBody>
      </p:sp>
      <p:pic>
        <p:nvPicPr>
          <p:cNvPr id="15" name="Content Placeholder 14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17446270-FE1D-B4AB-3E86-3D66F28907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3775" y="1600200"/>
            <a:ext cx="3047449" cy="3989388"/>
          </a:xfrm>
        </p:spPr>
      </p:pic>
    </p:spTree>
    <p:extLst>
      <p:ext uri="{BB962C8B-B14F-4D97-AF65-F5344CB8AC3E}">
        <p14:creationId xmlns:p14="http://schemas.microsoft.com/office/powerpoint/2010/main" val="28956990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7C5FC-404A-00EA-5F5A-3156E4FAE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66"/>
            <a:ext cx="8229600" cy="1143000"/>
          </a:xfrm>
        </p:spPr>
        <p:txBody>
          <a:bodyPr/>
          <a:lstStyle/>
          <a:p>
            <a:r>
              <a:rPr lang="en-GB" b="1" dirty="0"/>
              <a:t>Presentation structure</a:t>
            </a:r>
          </a:p>
        </p:txBody>
      </p:sp>
      <p:pic>
        <p:nvPicPr>
          <p:cNvPr id="8" name="Picture 7" descr="A screenshot of a computer">
            <a:extLst>
              <a:ext uri="{FF2B5EF4-FFF2-40B4-BE49-F238E27FC236}">
                <a16:creationId xmlns:a16="http://schemas.microsoft.com/office/drawing/2014/main" id="{D90BAA86-0AA8-D54F-947D-2D4380AF1E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0769" y="1143766"/>
            <a:ext cx="6170658" cy="3960440"/>
          </a:xfrm>
          <a:prstGeom prst="rect">
            <a:avLst/>
          </a:prstGeom>
        </p:spPr>
      </p:pic>
      <p:sp>
        <p:nvSpPr>
          <p:cNvPr id="40" name="Speech Bubble: Oval 39">
            <a:extLst>
              <a:ext uri="{FF2B5EF4-FFF2-40B4-BE49-F238E27FC236}">
                <a16:creationId xmlns:a16="http://schemas.microsoft.com/office/drawing/2014/main" id="{06B3A323-60F6-B460-EE55-6AAE654BD1F9}"/>
              </a:ext>
            </a:extLst>
          </p:cNvPr>
          <p:cNvSpPr/>
          <p:nvPr/>
        </p:nvSpPr>
        <p:spPr>
          <a:xfrm>
            <a:off x="251520" y="3090886"/>
            <a:ext cx="1841165" cy="1143000"/>
          </a:xfrm>
          <a:prstGeom prst="wedgeEllipseCallout">
            <a:avLst>
              <a:gd name="adj1" fmla="val 85421"/>
              <a:gd name="adj2" fmla="val -267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We’ll look at CRAAP, next week</a:t>
            </a:r>
          </a:p>
        </p:txBody>
      </p:sp>
      <p:sp>
        <p:nvSpPr>
          <p:cNvPr id="9" name="Speech Bubble: Oval 8">
            <a:extLst>
              <a:ext uri="{FF2B5EF4-FFF2-40B4-BE49-F238E27FC236}">
                <a16:creationId xmlns:a16="http://schemas.microsoft.com/office/drawing/2014/main" id="{C69EF8D4-CA0A-D855-BCF5-245413FE0C7F}"/>
              </a:ext>
            </a:extLst>
          </p:cNvPr>
          <p:cNvSpPr/>
          <p:nvPr/>
        </p:nvSpPr>
        <p:spPr>
          <a:xfrm>
            <a:off x="107504" y="1394289"/>
            <a:ext cx="1841165" cy="1143000"/>
          </a:xfrm>
          <a:prstGeom prst="wedgeEllipseCallout">
            <a:avLst>
              <a:gd name="adj1" fmla="val 111661"/>
              <a:gd name="adj2" fmla="val 7056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/>
              <a:t>Think about what you’re being asked to do, at each stage</a:t>
            </a:r>
          </a:p>
        </p:txBody>
      </p:sp>
    </p:spTree>
    <p:extLst>
      <p:ext uri="{BB962C8B-B14F-4D97-AF65-F5344CB8AC3E}">
        <p14:creationId xmlns:p14="http://schemas.microsoft.com/office/powerpoint/2010/main" val="1593672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C8D22-0E84-1A94-BA68-DE423A09D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719F-153C-B52B-4AB9-9FDB52ADEDD1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2 Reflective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8589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832789-E0ED-AF38-4650-7EE6644828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1137BBB-1E61-4D13-6FC0-17DF72942CEE}"/>
              </a:ext>
            </a:extLst>
          </p:cNvPr>
          <p:cNvSpPr txBox="1">
            <a:spLocks/>
          </p:cNvSpPr>
          <p:nvPr/>
        </p:nvSpPr>
        <p:spPr>
          <a:xfrm>
            <a:off x="683568" y="188640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2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92EE55E4-A38C-CEF9-74EB-0F6F9C66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179724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make sure you are </a:t>
            </a:r>
            <a:r>
              <a:rPr lang="en-GB" b="1" dirty="0"/>
              <a:t>clear </a:t>
            </a:r>
            <a:r>
              <a:rPr lang="en-GB" dirty="0"/>
              <a:t>about what you are being asked to do.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 an eye on </a:t>
            </a:r>
            <a:r>
              <a:rPr lang="en-GB" b="1" dirty="0"/>
              <a:t>deadlines </a:t>
            </a:r>
            <a:r>
              <a:rPr lang="en-GB" dirty="0"/>
              <a:t>and</a:t>
            </a:r>
            <a:r>
              <a:rPr lang="en-GB" b="1" dirty="0"/>
              <a:t> wordcounts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6D1D76-EAB3-24D8-9E33-F2B0C01D1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1108778"/>
            <a:ext cx="6087325" cy="4496427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FCF89F3-17D1-5110-9EE6-B6AABEAD1564}"/>
              </a:ext>
            </a:extLst>
          </p:cNvPr>
          <p:cNvSpPr/>
          <p:nvPr/>
        </p:nvSpPr>
        <p:spPr>
          <a:xfrm>
            <a:off x="6876256" y="3356992"/>
            <a:ext cx="2127743" cy="115212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bg2"/>
                </a:solidFill>
              </a:rPr>
              <a:t>Make sure you reflect on the work you did for Task 1 – and think about what you need to do for Task 3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1009927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2A52BF-B432-78BB-768B-D03A0194A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BA573-E241-708E-D677-8DF87EC0D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2 checklist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FFA75-3F21-9087-461C-E505DA91D6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reflective activity.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791B5D0-CFC8-23A8-D1A3-10357DA588B5}"/>
              </a:ext>
            </a:extLst>
          </p:cNvPr>
          <p:cNvGraphicFramePr>
            <a:graphicFrameLocks noGrp="1" noChangeAspect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257162907"/>
              </p:ext>
            </p:extLst>
          </p:nvPr>
        </p:nvGraphicFramePr>
        <p:xfrm>
          <a:off x="5092090" y="1600200"/>
          <a:ext cx="3150820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8435272" progId="Word.Document.12">
                  <p:embed/>
                </p:oleObj>
              </mc:Choice>
              <mc:Fallback>
                <p:oleObj name="Document" r:id="rId2" imgW="6662713" imgH="8435272" progId="Word.Document.12">
                  <p:embed/>
                  <p:pic>
                    <p:nvPicPr>
                      <p:cNvPr id="6" name="Content Placeholder 5">
                        <a:extLst>
                          <a:ext uri="{FF2B5EF4-FFF2-40B4-BE49-F238E27FC236}">
                            <a16:creationId xmlns:a16="http://schemas.microsoft.com/office/drawing/2014/main" id="{E791B5D0-CFC8-23A8-D1A3-10357DA588B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92090" y="1600200"/>
                        <a:ext cx="3150820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877644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4E6555-2138-A065-6209-EBDA583CC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1429B-9FB9-C22E-B3D8-422D0645796B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Task 3 Written Report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5487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DDF95-8312-FD8F-316E-5056B1341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DFFF79A-18EA-FAF3-75EF-97B755DCB7F7}"/>
              </a:ext>
            </a:extLst>
          </p:cNvPr>
          <p:cNvSpPr txBox="1">
            <a:spLocks/>
          </p:cNvSpPr>
          <p:nvPr/>
        </p:nvSpPr>
        <p:spPr>
          <a:xfrm>
            <a:off x="539552" y="116632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Task 3 Overview</a:t>
            </a:r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07080320-B317-5589-A070-BD52DBBE9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66658"/>
            <a:ext cx="1423071" cy="3263504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Look at the task and make sure you are </a:t>
            </a:r>
            <a:r>
              <a:rPr lang="en-GB" b="1" dirty="0"/>
              <a:t>clear </a:t>
            </a:r>
            <a:r>
              <a:rPr lang="en-GB" dirty="0"/>
              <a:t>about what you are being asked to do.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Keep an eye on </a:t>
            </a:r>
            <a:r>
              <a:rPr lang="en-GB" b="1" dirty="0"/>
              <a:t>deadlines </a:t>
            </a:r>
            <a:r>
              <a:rPr lang="en-GB" dirty="0"/>
              <a:t>and</a:t>
            </a:r>
            <a:r>
              <a:rPr lang="en-GB" b="1" dirty="0"/>
              <a:t> wordcounts</a:t>
            </a:r>
            <a:r>
              <a:rPr lang="en-GB" dirty="0"/>
              <a:t>.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2F62EED-5364-D7D6-D81D-16ECFC63F0E8}"/>
              </a:ext>
            </a:extLst>
          </p:cNvPr>
          <p:cNvSpPr/>
          <p:nvPr/>
        </p:nvSpPr>
        <p:spPr>
          <a:xfrm>
            <a:off x="90827" y="4404855"/>
            <a:ext cx="1514504" cy="1081161"/>
          </a:xfrm>
          <a:prstGeom prst="wedgeEllipseCallout">
            <a:avLst>
              <a:gd name="adj1" fmla="val 61592"/>
              <a:gd name="adj2" fmla="val -564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We’ll look at referencing later in the module</a:t>
            </a:r>
            <a:endParaRPr lang="en-GB" sz="12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0170E1-23DA-846F-A356-3A90541B7B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917385"/>
            <a:ext cx="5989477" cy="4762049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AECCE53E-FDF8-F670-A1BE-54413103F109}"/>
              </a:ext>
            </a:extLst>
          </p:cNvPr>
          <p:cNvSpPr/>
          <p:nvPr/>
        </p:nvSpPr>
        <p:spPr>
          <a:xfrm>
            <a:off x="7380312" y="116632"/>
            <a:ext cx="1639096" cy="1157209"/>
          </a:xfrm>
          <a:prstGeom prst="wedgeEllipseCallout">
            <a:avLst>
              <a:gd name="adj1" fmla="val -13793"/>
              <a:gd name="adj2" fmla="val 1225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2"/>
                </a:solidFill>
              </a:rPr>
              <a:t>Use the information from </a:t>
            </a:r>
            <a:r>
              <a:rPr lang="en-GB" sz="1200" b="1" dirty="0"/>
              <a:t>Tasks 1 and 2 to help</a:t>
            </a:r>
          </a:p>
        </p:txBody>
      </p:sp>
    </p:spTree>
    <p:extLst>
      <p:ext uri="{BB962C8B-B14F-4D97-AF65-F5344CB8AC3E}">
        <p14:creationId xmlns:p14="http://schemas.microsoft.com/office/powerpoint/2010/main" val="1031004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EFC69-9CC0-4CCD-8EC7-823A1CD01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Written Report structure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33646-1BB1-519C-2E60-14FD8D8BB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/>
              <a:t>We’ll look at how you structure your work in the coming weeks.</a:t>
            </a:r>
          </a:p>
          <a:p>
            <a:endParaRPr lang="en-GB" dirty="0"/>
          </a:p>
          <a:p>
            <a:r>
              <a:rPr lang="en-GB" dirty="0"/>
              <a:t>There’s a template on Moodle (</a:t>
            </a:r>
            <a:r>
              <a:rPr lang="en-GB"/>
              <a:t>Assessment Guidance Tile) </a:t>
            </a:r>
            <a:r>
              <a:rPr lang="en-GB" dirty="0"/>
              <a:t>for you to use.</a:t>
            </a:r>
          </a:p>
        </p:txBody>
      </p:sp>
      <p:pic>
        <p:nvPicPr>
          <p:cNvPr id="11" name="Content Placeholder 10" descr="A paper with text on it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3D9B052-2C6D-8790-B6D1-F4A360BD98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07" r="3" b="13120"/>
          <a:stretch>
            <a:fillRect/>
          </a:stretch>
        </p:blipFill>
        <p:spPr>
          <a:xfrm>
            <a:off x="4648200" y="1600201"/>
            <a:ext cx="4038600" cy="3989040"/>
          </a:xfrm>
          <a:noFill/>
        </p:spPr>
      </p:pic>
    </p:spTree>
    <p:extLst>
      <p:ext uri="{BB962C8B-B14F-4D97-AF65-F5344CB8AC3E}">
        <p14:creationId xmlns:p14="http://schemas.microsoft.com/office/powerpoint/2010/main" val="410614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EDD55E-E608-8966-C7C2-AD8260381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42087-7169-0E37-543A-3E51A0226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3 checklist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3CAAE-9211-EA6F-80B9-CB57BC20EF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Use the checklist to help you plan what you need to do to do well in your Written Report.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ECCD7B3C-383D-0D83-77F2-5F6F75B5BCD8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5275263" y="1600200"/>
          <a:ext cx="2782887" cy="3989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6662713" imgH="9550528" progId="Word.Document.12">
                  <p:embed/>
                </p:oleObj>
              </mc:Choice>
              <mc:Fallback>
                <p:oleObj name="Document" r:id="rId2" imgW="6662713" imgH="9550528" progId="Word.Document.12">
                  <p:embed/>
                  <p:pic>
                    <p:nvPicPr>
                      <p:cNvPr id="9" name="Content Placeholder 8">
                        <a:extLst>
                          <a:ext uri="{FF2B5EF4-FFF2-40B4-BE49-F238E27FC236}">
                            <a16:creationId xmlns:a16="http://schemas.microsoft.com/office/drawing/2014/main" id="{ECCD7B3C-383D-0D83-77F2-5F6F75B5BCD8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75263" y="1600200"/>
                        <a:ext cx="2782887" cy="3989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82430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048E8A-9148-4999-F1E8-592E025B51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ECBB5-D833-D70C-DEB9-0C7CC01AF69F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Getting started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7925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54AA8-4F4F-E6D2-8F95-574A01B32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Initial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9BAA57-2572-39D6-50B6-563B40A6762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Make </a:t>
            </a:r>
            <a:r>
              <a:rPr lang="en-GB" sz="2800" b="1" dirty="0"/>
              <a:t>some notes </a:t>
            </a:r>
            <a:r>
              <a:rPr lang="en-GB" sz="2800" dirty="0"/>
              <a:t>on a role / career in the health and social care sector that you are interested in – maybe you are already in a role – maybe you want to change.</a:t>
            </a:r>
          </a:p>
          <a:p>
            <a:br>
              <a:rPr lang="en-GB" sz="2800" dirty="0"/>
            </a:br>
            <a:r>
              <a:rPr lang="en-GB" sz="3200" dirty="0"/>
              <a:t>Explain to the person next to you </a:t>
            </a:r>
            <a:r>
              <a:rPr lang="en-GB" sz="3200" b="1" dirty="0"/>
              <a:t>why you are interested</a:t>
            </a:r>
            <a:r>
              <a:rPr lang="en-GB" sz="3200" dirty="0"/>
              <a:t> in this role / career.</a:t>
            </a:r>
            <a:br>
              <a:rPr lang="en-US" sz="3200" dirty="0"/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07E4DB-1483-3DAC-3DC8-E598BBAD4D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</a:t>
            </a:r>
            <a:r>
              <a:rPr lang="en-GB" b="1" dirty="0"/>
              <a:t>already know about employability skills </a:t>
            </a:r>
            <a:r>
              <a:rPr lang="en-GB" dirty="0"/>
              <a:t>in general – what do know about the </a:t>
            </a:r>
            <a:r>
              <a:rPr lang="en-GB" b="1" dirty="0"/>
              <a:t>skills needed for you chosen role / career</a:t>
            </a:r>
            <a:r>
              <a:rPr lang="en-GB" dirty="0"/>
              <a:t>? </a:t>
            </a:r>
          </a:p>
          <a:p>
            <a:endParaRPr lang="en-GB" dirty="0"/>
          </a:p>
          <a:p>
            <a:r>
              <a:rPr lang="en-GB" dirty="0"/>
              <a:t>What do you </a:t>
            </a:r>
            <a:r>
              <a:rPr lang="en-GB" b="1" dirty="0"/>
              <a:t>already know about the role / career</a:t>
            </a:r>
            <a:r>
              <a:rPr lang="en-GB" dirty="0"/>
              <a:t> you are interested in? What do you need to </a:t>
            </a:r>
            <a:r>
              <a:rPr lang="en-GB" b="1" dirty="0"/>
              <a:t>find out</a:t>
            </a:r>
            <a:r>
              <a:rPr lang="en-GB" dirty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26356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6B8F9-46BF-B083-8E0F-6097C7F6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Think back to last week…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FD9B9-4E94-3057-8280-5691939E8B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Use the National Careers Service website to explore:</a:t>
            </a:r>
            <a:br>
              <a:rPr lang="en-GB" dirty="0"/>
            </a:br>
            <a:r>
              <a:rPr lang="en-GB" dirty="0">
                <a:hlinkClick r:id="rId2"/>
              </a:rPr>
              <a:t>https://nationalcareers.service.gov.uk/explore-careers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Build on any ideas you already have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8C8420-A781-68BF-6308-AC46E28518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7827" y="1600200"/>
            <a:ext cx="2879346" cy="3989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75829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E6CFEC-04BF-87EA-6371-391BAFC8A7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EF343-FFAB-E5E1-DBC7-004AE7CB0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ideas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BBA14D-579F-48CB-1F31-0ECFE98F23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588800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Think about your research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do you already know about the skills needed for your chosen role?  </a:t>
            </a:r>
          </a:p>
          <a:p>
            <a:r>
              <a:rPr lang="en-GB" dirty="0"/>
              <a:t>Have you already searched for some information?</a:t>
            </a:r>
          </a:p>
          <a:p>
            <a:r>
              <a:rPr lang="en-GB" dirty="0"/>
              <a:t>Where did you find the information?</a:t>
            </a:r>
          </a:p>
          <a:p>
            <a:r>
              <a:rPr lang="en-GB" dirty="0"/>
              <a:t>What do you need to do now?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81DC66C1-A166-A01C-C7E6-000F5979DC68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610060591"/>
              </p:ext>
            </p:extLst>
          </p:nvPr>
        </p:nvGraphicFramePr>
        <p:xfrm>
          <a:off x="4648200" y="1600200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16167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DCAB-FBD5-0A3F-4254-87CE6E16B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Individual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76FF-9BB5-2546-DB7B-5E50372F3E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Spend a few minutes</a:t>
            </a:r>
          </a:p>
          <a:p>
            <a:pPr marL="0" indent="0">
              <a:buNone/>
            </a:pPr>
            <a:r>
              <a:rPr lang="en-GB" dirty="0"/>
              <a:t>thinking about your career and skills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Are these skills transferable, job specific or identical for every role in the health and social care sector?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 descr="Student looking at books while seated alone in library at night">
            <a:extLst>
              <a:ext uri="{FF2B5EF4-FFF2-40B4-BE49-F238E27FC236}">
                <a16:creationId xmlns:a16="http://schemas.microsoft.com/office/drawing/2014/main" id="{EB862CE5-C05E-7FBC-D9D3-A69F5C85E08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</p:spTree>
    <p:extLst>
      <p:ext uri="{BB962C8B-B14F-4D97-AF65-F5344CB8AC3E}">
        <p14:creationId xmlns:p14="http://schemas.microsoft.com/office/powerpoint/2010/main" val="25874839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LCHS4001 Week 2 Sept 2024  (1)</Template>
  <TotalTime>0</TotalTime>
  <Words>1042</Words>
  <Application>Microsoft Office PowerPoint</Application>
  <PresentationFormat>On-screen Show (4:3)</PresentationFormat>
  <Paragraphs>141</Paragraphs>
  <Slides>25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Myriad Pro</vt:lpstr>
      <vt:lpstr>Arial</vt:lpstr>
      <vt:lpstr>Calibri</vt:lpstr>
      <vt:lpstr>20140311PresentationUWTSDTemplate</vt:lpstr>
      <vt:lpstr>Document</vt:lpstr>
      <vt:lpstr>   Certificate of Higher Education Skills for the Workplace Health and Social Care  Academic and Employability Skills (LCHS4001) Session 2:  Understanding Assessment specs Academic presentations </vt:lpstr>
      <vt:lpstr>In this session we will:</vt:lpstr>
      <vt:lpstr>PowerPoint Presentation</vt:lpstr>
      <vt:lpstr>Assessments:  What is their purpose?</vt:lpstr>
      <vt:lpstr>Examples of types of  Summative Assessment</vt:lpstr>
      <vt:lpstr>Activity:   You have 5 minutes to explore Moodle and find the  assessment spec.  </vt:lpstr>
      <vt:lpstr>Activity:  Read the assessment specs.   Find the following information and make a note of the answers.</vt:lpstr>
      <vt:lpstr>Assessment Overview</vt:lpstr>
      <vt:lpstr>Assessment journey</vt:lpstr>
      <vt:lpstr>PowerPoint Presentation</vt:lpstr>
      <vt:lpstr>PowerPoint Presentation</vt:lpstr>
      <vt:lpstr>Task 1 checklist</vt:lpstr>
      <vt:lpstr>Presentation structure</vt:lpstr>
      <vt:lpstr>PowerPoint Presentation</vt:lpstr>
      <vt:lpstr>PowerPoint Presentation</vt:lpstr>
      <vt:lpstr>Task 2 checklist</vt:lpstr>
      <vt:lpstr>PowerPoint Presentation</vt:lpstr>
      <vt:lpstr>PowerPoint Presentation</vt:lpstr>
      <vt:lpstr>Written Report structure</vt:lpstr>
      <vt:lpstr>Task 3 checklist </vt:lpstr>
      <vt:lpstr>PowerPoint Presentation</vt:lpstr>
      <vt:lpstr>Initial ideas</vt:lpstr>
      <vt:lpstr>Think back to last week…</vt:lpstr>
      <vt:lpstr>Further ideas</vt:lpstr>
      <vt:lpstr>Individual 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Hediel Hussain</dc:creator>
  <cp:lastModifiedBy>Markus Klingelfuss</cp:lastModifiedBy>
  <cp:revision>44</cp:revision>
  <dcterms:created xsi:type="dcterms:W3CDTF">2024-11-10T12:06:43Z</dcterms:created>
  <dcterms:modified xsi:type="dcterms:W3CDTF">2026-09-04T09:23:41Z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