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handoutMasterIdLst>
    <p:handoutMasterId r:id="rId16"/>
  </p:handoutMasterIdLst>
  <p:sldIdLst>
    <p:sldId id="256" r:id="rId5"/>
    <p:sldId id="257" r:id="rId6"/>
    <p:sldId id="264" r:id="rId7"/>
    <p:sldId id="261" r:id="rId8"/>
    <p:sldId id="258" r:id="rId9"/>
    <p:sldId id="259" r:id="rId10"/>
    <p:sldId id="260" r:id="rId11"/>
    <p:sldId id="265"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CC8F27-01BC-45E5-9A56-F53C76FC42F8}" v="2" dt="2020-10-22T14:11:04.1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672" autoAdjust="0"/>
  </p:normalViewPr>
  <p:slideViewPr>
    <p:cSldViewPr snapToGrid="0">
      <p:cViewPr varScale="1">
        <p:scale>
          <a:sx n="40" d="100"/>
          <a:sy n="40" d="100"/>
        </p:scale>
        <p:origin x="44" y="112"/>
      </p:cViewPr>
      <p:guideLst>
        <p:guide orient="horz" pos="2160"/>
        <p:guide pos="3840"/>
      </p:guideLst>
    </p:cSldViewPr>
  </p:slid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Jones (1803188)" userId="5e9fef00-bdb3-4683-9a69-56299b99277f" providerId="ADAL" clId="{29CC8F27-01BC-45E5-9A56-F53C76FC42F8}"/>
    <pc:docChg chg="undo custSel mod addSld modSld sldOrd">
      <pc:chgData name="Shannon Jones (1803188)" userId="5e9fef00-bdb3-4683-9a69-56299b99277f" providerId="ADAL" clId="{29CC8F27-01BC-45E5-9A56-F53C76FC42F8}" dt="2020-10-26T16:30:57.567" v="1939"/>
      <pc:docMkLst>
        <pc:docMk/>
      </pc:docMkLst>
      <pc:sldChg chg="modSp mod">
        <pc:chgData name="Shannon Jones (1803188)" userId="5e9fef00-bdb3-4683-9a69-56299b99277f" providerId="ADAL" clId="{29CC8F27-01BC-45E5-9A56-F53C76FC42F8}" dt="2020-10-20T13:53:46" v="5" actId="962"/>
        <pc:sldMkLst>
          <pc:docMk/>
          <pc:sldMk cId="150126308" sldId="256"/>
        </pc:sldMkLst>
        <pc:picChg chg="mod">
          <ac:chgData name="Shannon Jones (1803188)" userId="5e9fef00-bdb3-4683-9a69-56299b99277f" providerId="ADAL" clId="{29CC8F27-01BC-45E5-9A56-F53C76FC42F8}" dt="2020-10-20T13:53:46" v="5" actId="962"/>
          <ac:picMkLst>
            <pc:docMk/>
            <pc:sldMk cId="150126308" sldId="256"/>
            <ac:picMk id="67" creationId="{F39BF110-BDA9-4482-A051-71DADB3E3C81}"/>
          </ac:picMkLst>
        </pc:picChg>
      </pc:sldChg>
      <pc:sldChg chg="modSp mod">
        <pc:chgData name="Shannon Jones (1803188)" userId="5e9fef00-bdb3-4683-9a69-56299b99277f" providerId="ADAL" clId="{29CC8F27-01BC-45E5-9A56-F53C76FC42F8}" dt="2020-10-22T13:16:46.047" v="767" actId="114"/>
        <pc:sldMkLst>
          <pc:docMk/>
          <pc:sldMk cId="2016821295" sldId="257"/>
        </pc:sldMkLst>
        <pc:spChg chg="mod">
          <ac:chgData name="Shannon Jones (1803188)" userId="5e9fef00-bdb3-4683-9a69-56299b99277f" providerId="ADAL" clId="{29CC8F27-01BC-45E5-9A56-F53C76FC42F8}" dt="2020-10-22T13:16:46.047" v="767" actId="114"/>
          <ac:spMkLst>
            <pc:docMk/>
            <pc:sldMk cId="2016821295" sldId="257"/>
            <ac:spMk id="3" creationId="{BA4BC984-DFE3-4984-9D62-A8BB3EF07210}"/>
          </ac:spMkLst>
        </pc:spChg>
      </pc:sldChg>
      <pc:sldChg chg="modSp mod modNotesTx">
        <pc:chgData name="Shannon Jones (1803188)" userId="5e9fef00-bdb3-4683-9a69-56299b99277f" providerId="ADAL" clId="{29CC8F27-01BC-45E5-9A56-F53C76FC42F8}" dt="2020-10-22T12:18:21.435" v="275"/>
        <pc:sldMkLst>
          <pc:docMk/>
          <pc:sldMk cId="3227879509" sldId="258"/>
        </pc:sldMkLst>
        <pc:cxnChg chg="mod">
          <ac:chgData name="Shannon Jones (1803188)" userId="5e9fef00-bdb3-4683-9a69-56299b99277f" providerId="ADAL" clId="{29CC8F27-01BC-45E5-9A56-F53C76FC42F8}" dt="2020-10-20T13:53:42.966" v="4" actId="962"/>
          <ac:cxnSpMkLst>
            <pc:docMk/>
            <pc:sldMk cId="3227879509" sldId="258"/>
            <ac:cxnSpMk id="11" creationId="{EE7AD5B9-B632-44EE-8F7C-2CFA9506B823}"/>
          </ac:cxnSpMkLst>
        </pc:cxnChg>
      </pc:sldChg>
      <pc:sldChg chg="modSp mod ord modNotesTx">
        <pc:chgData name="Shannon Jones (1803188)" userId="5e9fef00-bdb3-4683-9a69-56299b99277f" providerId="ADAL" clId="{29CC8F27-01BC-45E5-9A56-F53C76FC42F8}" dt="2020-10-26T16:30:57.567" v="1939"/>
        <pc:sldMkLst>
          <pc:docMk/>
          <pc:sldMk cId="4058371966" sldId="259"/>
        </pc:sldMkLst>
        <pc:picChg chg="mod">
          <ac:chgData name="Shannon Jones (1803188)" userId="5e9fef00-bdb3-4683-9a69-56299b99277f" providerId="ADAL" clId="{29CC8F27-01BC-45E5-9A56-F53C76FC42F8}" dt="2020-10-22T14:19:29.899" v="818" actId="1076"/>
          <ac:picMkLst>
            <pc:docMk/>
            <pc:sldMk cId="4058371966" sldId="259"/>
            <ac:picMk id="4" creationId="{7319F21D-8979-4593-B8DC-72DAF1183E2A}"/>
          </ac:picMkLst>
        </pc:picChg>
      </pc:sldChg>
      <pc:sldChg chg="modNotesTx">
        <pc:chgData name="Shannon Jones (1803188)" userId="5e9fef00-bdb3-4683-9a69-56299b99277f" providerId="ADAL" clId="{29CC8F27-01BC-45E5-9A56-F53C76FC42F8}" dt="2020-10-26T16:29:42.008" v="1935" actId="20577"/>
        <pc:sldMkLst>
          <pc:docMk/>
          <pc:sldMk cId="3332883704" sldId="260"/>
        </pc:sldMkLst>
      </pc:sldChg>
      <pc:sldChg chg="addSp delSp modSp mod modNotesTx">
        <pc:chgData name="Shannon Jones (1803188)" userId="5e9fef00-bdb3-4683-9a69-56299b99277f" providerId="ADAL" clId="{29CC8F27-01BC-45E5-9A56-F53C76FC42F8}" dt="2020-10-25T14:08:54.256" v="997" actId="20577"/>
        <pc:sldMkLst>
          <pc:docMk/>
          <pc:sldMk cId="4034027732" sldId="261"/>
        </pc:sldMkLst>
        <pc:spChg chg="mod">
          <ac:chgData name="Shannon Jones (1803188)" userId="5e9fef00-bdb3-4683-9a69-56299b99277f" providerId="ADAL" clId="{29CC8F27-01BC-45E5-9A56-F53C76FC42F8}" dt="2020-10-22T13:16:29.443" v="757" actId="403"/>
          <ac:spMkLst>
            <pc:docMk/>
            <pc:sldMk cId="4034027732" sldId="261"/>
            <ac:spMk id="9" creationId="{53E3DEE9-BB86-4269-89BB-7AE804F87DCE}"/>
          </ac:spMkLst>
        </pc:spChg>
        <pc:spChg chg="add del">
          <ac:chgData name="Shannon Jones (1803188)" userId="5e9fef00-bdb3-4683-9a69-56299b99277f" providerId="ADAL" clId="{29CC8F27-01BC-45E5-9A56-F53C76FC42F8}" dt="2020-10-22T13:15:34.436" v="743" actId="26606"/>
          <ac:spMkLst>
            <pc:docMk/>
            <pc:sldMk cId="4034027732" sldId="261"/>
            <ac:spMk id="19" creationId="{EB6D1D7F-141C-4D8E-BFBA-D95B68E16385}"/>
          </ac:spMkLst>
        </pc:spChg>
        <pc:spChg chg="add del">
          <ac:chgData name="Shannon Jones (1803188)" userId="5e9fef00-bdb3-4683-9a69-56299b99277f" providerId="ADAL" clId="{29CC8F27-01BC-45E5-9A56-F53C76FC42F8}" dt="2020-10-22T13:15:34.436" v="743" actId="26606"/>
          <ac:spMkLst>
            <pc:docMk/>
            <pc:sldMk cId="4034027732" sldId="261"/>
            <ac:spMk id="21" creationId="{245B42B6-26F8-4E25-839B-FB38F13BEFFC}"/>
          </ac:spMkLst>
        </pc:spChg>
        <pc:spChg chg="add del">
          <ac:chgData name="Shannon Jones (1803188)" userId="5e9fef00-bdb3-4683-9a69-56299b99277f" providerId="ADAL" clId="{29CC8F27-01BC-45E5-9A56-F53C76FC42F8}" dt="2020-10-22T13:15:34.436" v="742" actId="26606"/>
          <ac:spMkLst>
            <pc:docMk/>
            <pc:sldMk cId="4034027732" sldId="261"/>
            <ac:spMk id="26" creationId="{F58FB36D-73B3-45EF-8CD4-221CCC8BE09F}"/>
          </ac:spMkLst>
        </pc:spChg>
        <pc:spChg chg="add del">
          <ac:chgData name="Shannon Jones (1803188)" userId="5e9fef00-bdb3-4683-9a69-56299b99277f" providerId="ADAL" clId="{29CC8F27-01BC-45E5-9A56-F53C76FC42F8}" dt="2020-10-22T13:15:34.436" v="742" actId="26606"/>
          <ac:spMkLst>
            <pc:docMk/>
            <pc:sldMk cId="4034027732" sldId="261"/>
            <ac:spMk id="28" creationId="{4D7835D7-DF12-420F-843A-1C5083D2B3F8}"/>
          </ac:spMkLst>
        </pc:spChg>
        <pc:spChg chg="add">
          <ac:chgData name="Shannon Jones (1803188)" userId="5e9fef00-bdb3-4683-9a69-56299b99277f" providerId="ADAL" clId="{29CC8F27-01BC-45E5-9A56-F53C76FC42F8}" dt="2020-10-22T13:15:34.436" v="743" actId="26606"/>
          <ac:spMkLst>
            <pc:docMk/>
            <pc:sldMk cId="4034027732" sldId="261"/>
            <ac:spMk id="30" creationId="{EB6D1D7F-141C-4D8E-BFBA-D95B68E16385}"/>
          </ac:spMkLst>
        </pc:spChg>
        <pc:spChg chg="add">
          <ac:chgData name="Shannon Jones (1803188)" userId="5e9fef00-bdb3-4683-9a69-56299b99277f" providerId="ADAL" clId="{29CC8F27-01BC-45E5-9A56-F53C76FC42F8}" dt="2020-10-22T13:15:34.436" v="743" actId="26606"/>
          <ac:spMkLst>
            <pc:docMk/>
            <pc:sldMk cId="4034027732" sldId="261"/>
            <ac:spMk id="31" creationId="{245B42B6-26F8-4E25-839B-FB38F13BEFFC}"/>
          </ac:spMkLst>
        </pc:spChg>
        <pc:picChg chg="mod ord">
          <ac:chgData name="Shannon Jones (1803188)" userId="5e9fef00-bdb3-4683-9a69-56299b99277f" providerId="ADAL" clId="{29CC8F27-01BC-45E5-9A56-F53C76FC42F8}" dt="2020-10-22T13:15:57.344" v="748" actId="1076"/>
          <ac:picMkLst>
            <pc:docMk/>
            <pc:sldMk cId="4034027732" sldId="261"/>
            <ac:picMk id="10" creationId="{6EBB7486-61CC-4838-BB99-A89D27E5F531}"/>
          </ac:picMkLst>
        </pc:picChg>
      </pc:sldChg>
      <pc:sldChg chg="modSp mod ord modNotesTx">
        <pc:chgData name="Shannon Jones (1803188)" userId="5e9fef00-bdb3-4683-9a69-56299b99277f" providerId="ADAL" clId="{29CC8F27-01BC-45E5-9A56-F53C76FC42F8}" dt="2020-10-26T16:23:05.678" v="1916" actId="20577"/>
        <pc:sldMkLst>
          <pc:docMk/>
          <pc:sldMk cId="1844063425" sldId="262"/>
        </pc:sldMkLst>
        <pc:spChg chg="mod">
          <ac:chgData name="Shannon Jones (1803188)" userId="5e9fef00-bdb3-4683-9a69-56299b99277f" providerId="ADAL" clId="{29CC8F27-01BC-45E5-9A56-F53C76FC42F8}" dt="2020-10-26T16:13:23.715" v="1201" actId="20577"/>
          <ac:spMkLst>
            <pc:docMk/>
            <pc:sldMk cId="1844063425" sldId="262"/>
            <ac:spMk id="3" creationId="{BCD26C9B-33E8-4CC9-9328-EE1B2900270B}"/>
          </ac:spMkLst>
        </pc:spChg>
      </pc:sldChg>
      <pc:sldChg chg="modSp new mod modNotesTx">
        <pc:chgData name="Shannon Jones (1803188)" userId="5e9fef00-bdb3-4683-9a69-56299b99277f" providerId="ADAL" clId="{29CC8F27-01BC-45E5-9A56-F53C76FC42F8}" dt="2020-10-25T13:34:39.624" v="965"/>
        <pc:sldMkLst>
          <pc:docMk/>
          <pc:sldMk cId="3780065535" sldId="263"/>
        </pc:sldMkLst>
        <pc:spChg chg="mod">
          <ac:chgData name="Shannon Jones (1803188)" userId="5e9fef00-bdb3-4683-9a69-56299b99277f" providerId="ADAL" clId="{29CC8F27-01BC-45E5-9A56-F53C76FC42F8}" dt="2020-10-22T12:02:45.121" v="213" actId="20577"/>
          <ac:spMkLst>
            <pc:docMk/>
            <pc:sldMk cId="3780065535" sldId="263"/>
            <ac:spMk id="2" creationId="{210D8B35-8775-42E1-992C-E70B4C477742}"/>
          </ac:spMkLst>
        </pc:spChg>
        <pc:spChg chg="mod">
          <ac:chgData name="Shannon Jones (1803188)" userId="5e9fef00-bdb3-4683-9a69-56299b99277f" providerId="ADAL" clId="{29CC8F27-01BC-45E5-9A56-F53C76FC42F8}" dt="2020-10-25T13:34:31.386" v="962" actId="27636"/>
          <ac:spMkLst>
            <pc:docMk/>
            <pc:sldMk cId="3780065535" sldId="263"/>
            <ac:spMk id="3" creationId="{23D8E4F9-5685-4238-91C4-382D717A2D75}"/>
          </ac:spMkLst>
        </pc:spChg>
      </pc:sldChg>
      <pc:sldChg chg="modSp new mod">
        <pc:chgData name="Shannon Jones (1803188)" userId="5e9fef00-bdb3-4683-9a69-56299b99277f" providerId="ADAL" clId="{29CC8F27-01BC-45E5-9A56-F53C76FC42F8}" dt="2020-10-23T15:33:20.571" v="840"/>
        <pc:sldMkLst>
          <pc:docMk/>
          <pc:sldMk cId="2530116882" sldId="264"/>
        </pc:sldMkLst>
        <pc:spChg chg="mod">
          <ac:chgData name="Shannon Jones (1803188)" userId="5e9fef00-bdb3-4683-9a69-56299b99277f" providerId="ADAL" clId="{29CC8F27-01BC-45E5-9A56-F53C76FC42F8}" dt="2020-10-23T15:32:07.845" v="839" actId="20577"/>
          <ac:spMkLst>
            <pc:docMk/>
            <pc:sldMk cId="2530116882" sldId="264"/>
            <ac:spMk id="2" creationId="{1138B135-C810-4F90-8827-D6BE4642BC0A}"/>
          </ac:spMkLst>
        </pc:spChg>
        <pc:spChg chg="mod">
          <ac:chgData name="Shannon Jones (1803188)" userId="5e9fef00-bdb3-4683-9a69-56299b99277f" providerId="ADAL" clId="{29CC8F27-01BC-45E5-9A56-F53C76FC42F8}" dt="2020-10-23T15:33:20.571" v="840"/>
          <ac:spMkLst>
            <pc:docMk/>
            <pc:sldMk cId="2530116882" sldId="264"/>
            <ac:spMk id="3" creationId="{6C90E34C-616C-4485-A1DF-BF69CFB3B04C}"/>
          </ac:spMkLst>
        </pc:spChg>
      </pc:sldChg>
      <pc:sldChg chg="addSp delSp modSp new mod setBg modNotesTx">
        <pc:chgData name="Shannon Jones (1803188)" userId="5e9fef00-bdb3-4683-9a69-56299b99277f" providerId="ADAL" clId="{29CC8F27-01BC-45E5-9A56-F53C76FC42F8}" dt="2020-10-26T16:30:33.315" v="1937" actId="20577"/>
        <pc:sldMkLst>
          <pc:docMk/>
          <pc:sldMk cId="2745478065" sldId="265"/>
        </pc:sldMkLst>
        <pc:spChg chg="mod">
          <ac:chgData name="Shannon Jones (1803188)" userId="5e9fef00-bdb3-4683-9a69-56299b99277f" providerId="ADAL" clId="{29CC8F27-01BC-45E5-9A56-F53C76FC42F8}" dt="2020-10-25T13:06:59.429" v="907" actId="26606"/>
          <ac:spMkLst>
            <pc:docMk/>
            <pc:sldMk cId="2745478065" sldId="265"/>
            <ac:spMk id="2" creationId="{607542ED-34C9-4E42-A567-7277CFB38723}"/>
          </ac:spMkLst>
        </pc:spChg>
        <pc:spChg chg="del">
          <ac:chgData name="Shannon Jones (1803188)" userId="5e9fef00-bdb3-4683-9a69-56299b99277f" providerId="ADAL" clId="{29CC8F27-01BC-45E5-9A56-F53C76FC42F8}" dt="2020-10-25T13:06:50.706" v="905" actId="22"/>
          <ac:spMkLst>
            <pc:docMk/>
            <pc:sldMk cId="2745478065" sldId="265"/>
            <ac:spMk id="3" creationId="{401F7661-BDEB-426F-AB1C-97F0ECD05D77}"/>
          </ac:spMkLst>
        </pc:spChg>
        <pc:spChg chg="add del">
          <ac:chgData name="Shannon Jones (1803188)" userId="5e9fef00-bdb3-4683-9a69-56299b99277f" providerId="ADAL" clId="{29CC8F27-01BC-45E5-9A56-F53C76FC42F8}" dt="2020-10-25T13:06:59.429" v="907" actId="26606"/>
          <ac:spMkLst>
            <pc:docMk/>
            <pc:sldMk cId="2745478065" sldId="265"/>
            <ac:spMk id="10" creationId="{09A1C012-8297-4361-ACE8-A2509FB18911}"/>
          </ac:spMkLst>
        </pc:spChg>
        <pc:spChg chg="add del">
          <ac:chgData name="Shannon Jones (1803188)" userId="5e9fef00-bdb3-4683-9a69-56299b99277f" providerId="ADAL" clId="{29CC8F27-01BC-45E5-9A56-F53C76FC42F8}" dt="2020-10-25T13:06:59.429" v="907" actId="26606"/>
          <ac:spMkLst>
            <pc:docMk/>
            <pc:sldMk cId="2745478065" sldId="265"/>
            <ac:spMk id="12" creationId="{4AA13AD3-0A4F-475A-BEBB-DEEFF5C096C3}"/>
          </ac:spMkLst>
        </pc:spChg>
        <pc:spChg chg="add del">
          <ac:chgData name="Shannon Jones (1803188)" userId="5e9fef00-bdb3-4683-9a69-56299b99277f" providerId="ADAL" clId="{29CC8F27-01BC-45E5-9A56-F53C76FC42F8}" dt="2020-10-25T13:06:59.429" v="907" actId="26606"/>
          <ac:spMkLst>
            <pc:docMk/>
            <pc:sldMk cId="2745478065" sldId="265"/>
            <ac:spMk id="14" creationId="{D65E0E3C-32F3-480B-9842-7611BBE2EE9F}"/>
          </ac:spMkLst>
        </pc:spChg>
        <pc:picChg chg="add mod ord">
          <ac:chgData name="Shannon Jones (1803188)" userId="5e9fef00-bdb3-4683-9a69-56299b99277f" providerId="ADAL" clId="{29CC8F27-01BC-45E5-9A56-F53C76FC42F8}" dt="2020-10-25T13:07:16.573" v="912" actId="14100"/>
          <ac:picMkLst>
            <pc:docMk/>
            <pc:sldMk cId="2745478065" sldId="265"/>
            <ac:picMk id="5" creationId="{91A6E030-E1DC-4F5A-BA69-72CB95DB9FB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0B71020-8C9C-45E3-ADD2-45BC359A707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6CCA538A-1412-49C8-ABF3-A1BDF68643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953A95-739F-4FE4-B55E-151839ED20B2}" type="datetimeFigureOut">
              <a:rPr lang="en-GB" smtClean="0"/>
              <a:t>26/10/2020</a:t>
            </a:fld>
            <a:endParaRPr lang="en-GB" dirty="0"/>
          </a:p>
        </p:txBody>
      </p:sp>
      <p:sp>
        <p:nvSpPr>
          <p:cNvPr id="4" name="Footer Placeholder 3">
            <a:extLst>
              <a:ext uri="{FF2B5EF4-FFF2-40B4-BE49-F238E27FC236}">
                <a16:creationId xmlns:a16="http://schemas.microsoft.com/office/drawing/2014/main" id="{1FA651A4-0AD1-49ED-B7FE-EEFE83E83CF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20D75A91-02C0-47B6-B56B-002B0CCD122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D2EE80-0907-4391-A2B5-2DA1880FBF40}" type="slidenum">
              <a:rPr lang="en-GB" smtClean="0"/>
              <a:t>‹#›</a:t>
            </a:fld>
            <a:endParaRPr lang="en-GB" dirty="0"/>
          </a:p>
        </p:txBody>
      </p:sp>
    </p:spTree>
    <p:extLst>
      <p:ext uri="{BB962C8B-B14F-4D97-AF65-F5344CB8AC3E}">
        <p14:creationId xmlns:p14="http://schemas.microsoft.com/office/powerpoint/2010/main" val="3844673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B17EFA-A307-4855-BC8D-812751F858F5}" type="datetimeFigureOut">
              <a:rPr lang="en-GB" smtClean="0"/>
              <a:t>26/10/2020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3F0B9A-E5BF-4DA4-BD33-EA550AFB2892}" type="slidenum">
              <a:rPr lang="en-GB" smtClean="0"/>
              <a:t>‹#›</a:t>
            </a:fld>
            <a:endParaRPr lang="en-GB" dirty="0"/>
          </a:p>
        </p:txBody>
      </p:sp>
    </p:spTree>
    <p:extLst>
      <p:ext uri="{BB962C8B-B14F-4D97-AF65-F5344CB8AC3E}">
        <p14:creationId xmlns:p14="http://schemas.microsoft.com/office/powerpoint/2010/main" val="1271175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3F0B9A-E5BF-4DA4-BD33-EA550AFB2892}" type="slidenum">
              <a:rPr lang="en-GB" smtClean="0"/>
              <a:t>1</a:t>
            </a:fld>
            <a:endParaRPr lang="en-GB" dirty="0"/>
          </a:p>
        </p:txBody>
      </p:sp>
    </p:spTree>
    <p:extLst>
      <p:ext uri="{BB962C8B-B14F-4D97-AF65-F5344CB8AC3E}">
        <p14:creationId xmlns:p14="http://schemas.microsoft.com/office/powerpoint/2010/main" val="2626750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Cambridge Dictionary. (n.d.). Corporate Strategy. Retrieved from Cambridge Dictionary: https://dictionary.cambridge.org/dictionary/english/corporate-strategy</a:t>
            </a:r>
          </a:p>
          <a:p>
            <a:r>
              <a:rPr lang="en-GB" dirty="0"/>
              <a:t>Johnson, G., &amp; Scholes, K. (2008).</a:t>
            </a:r>
          </a:p>
          <a:p>
            <a:endParaRPr lang="en-GB" dirty="0"/>
          </a:p>
        </p:txBody>
      </p:sp>
      <p:sp>
        <p:nvSpPr>
          <p:cNvPr id="4" name="Slide Number Placeholder 3"/>
          <p:cNvSpPr>
            <a:spLocks noGrp="1"/>
          </p:cNvSpPr>
          <p:nvPr>
            <p:ph type="sldNum" sz="quarter" idx="5"/>
          </p:nvPr>
        </p:nvSpPr>
        <p:spPr/>
        <p:txBody>
          <a:bodyPr/>
          <a:lstStyle/>
          <a:p>
            <a:fld id="{843F0B9A-E5BF-4DA4-BD33-EA550AFB2892}" type="slidenum">
              <a:rPr lang="en-GB" smtClean="0"/>
              <a:t>2</a:t>
            </a:fld>
            <a:endParaRPr lang="en-GB" dirty="0"/>
          </a:p>
        </p:txBody>
      </p:sp>
    </p:spTree>
    <p:extLst>
      <p:ext uri="{BB962C8B-B14F-4D97-AF65-F5344CB8AC3E}">
        <p14:creationId xmlns:p14="http://schemas.microsoft.com/office/powerpoint/2010/main" val="2560865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Tesco was created by Jack Cohen when he first started a market stall in London. He was able to make a profit of £1 and make £4 in sales. The name Tesco was first created when he purchased a shipment of tea from Mr T.E. Stockwell. The initials were merged to create Tesco. The first store opened in 1929. Three years later in 1932 Tesco became a private limited company and is now one of the largest retailers in the UK. </a:t>
            </a:r>
            <a:endParaRPr lang="en-US" dirty="0"/>
          </a:p>
          <a:p>
            <a:endParaRPr lang="en-US" dirty="0"/>
          </a:p>
          <a:p>
            <a:endParaRPr lang="en-US" dirty="0"/>
          </a:p>
          <a:p>
            <a:endParaRPr lang="en-US" dirty="0"/>
          </a:p>
          <a:p>
            <a:r>
              <a:rPr lang="en-US" dirty="0"/>
              <a:t>Clark , T. (2014, October 4). A history of Tesco: The rise of Britain's biggest supermarket.</a:t>
            </a:r>
          </a:p>
          <a:p>
            <a:r>
              <a:rPr lang="en-US" dirty="0"/>
              <a:t> Business Case Studies. (2019, September 25). Vision, Values and business strategies. </a:t>
            </a:r>
            <a:endParaRPr lang="en-GB" dirty="0"/>
          </a:p>
        </p:txBody>
      </p:sp>
      <p:sp>
        <p:nvSpPr>
          <p:cNvPr id="4" name="Slide Number Placeholder 3"/>
          <p:cNvSpPr>
            <a:spLocks noGrp="1"/>
          </p:cNvSpPr>
          <p:nvPr>
            <p:ph type="sldNum" sz="quarter" idx="5"/>
          </p:nvPr>
        </p:nvSpPr>
        <p:spPr/>
        <p:txBody>
          <a:bodyPr/>
          <a:lstStyle/>
          <a:p>
            <a:fld id="{843F0B9A-E5BF-4DA4-BD33-EA550AFB2892}" type="slidenum">
              <a:rPr lang="en-GB" smtClean="0"/>
              <a:t>4</a:t>
            </a:fld>
            <a:endParaRPr lang="en-GB" dirty="0"/>
          </a:p>
        </p:txBody>
      </p:sp>
    </p:spTree>
    <p:extLst>
      <p:ext uri="{BB962C8B-B14F-4D97-AF65-F5344CB8AC3E}">
        <p14:creationId xmlns:p14="http://schemas.microsoft.com/office/powerpoint/2010/main" val="3770401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Tesco has many strengths, such as being one of the largest retailers in the UK. Tesco is now also the only British based retailer to be operational in 14 different countries around the UK such as the Republic of Ireland, Poland, Hungary and Slovakia. </a:t>
            </a:r>
          </a:p>
          <a:p>
            <a:r>
              <a:rPr lang="en-GB" dirty="0"/>
              <a:t>  Despite all of Tesco’s strengths, they also have many weaknesses, such as their failure to expand into Japan and America. Tesco has also had many financial problems in the past, which has affected its financial position. </a:t>
            </a:r>
          </a:p>
          <a:p>
            <a:r>
              <a:rPr lang="en-GB" dirty="0"/>
              <a:t>  Tesco has many opportunities for the future, such as increasing the range of premium products that are currently being sold, this would help increase profit due to the higher price point. Tesco also has the opportunity to expand into other countries this will help to raise brand awareness and create more of a reputation around the world.</a:t>
            </a:r>
          </a:p>
          <a:p>
            <a:r>
              <a:rPr lang="en-GB" dirty="0"/>
              <a:t>  Tesco has many threats to adhere to, such as the intense and rising competition in the retail and grocery industry. Customer trends are frequently changing meaning that Tesco will have to change their product to keep up with current trends to satisfy their consumers and keep them coming back. </a:t>
            </a:r>
          </a:p>
        </p:txBody>
      </p:sp>
      <p:sp>
        <p:nvSpPr>
          <p:cNvPr id="4" name="Slide Number Placeholder 3"/>
          <p:cNvSpPr>
            <a:spLocks noGrp="1"/>
          </p:cNvSpPr>
          <p:nvPr>
            <p:ph type="sldNum" sz="quarter" idx="5"/>
          </p:nvPr>
        </p:nvSpPr>
        <p:spPr/>
        <p:txBody>
          <a:bodyPr/>
          <a:lstStyle/>
          <a:p>
            <a:fld id="{843F0B9A-E5BF-4DA4-BD33-EA550AFB2892}" type="slidenum">
              <a:rPr lang="en-GB" smtClean="0"/>
              <a:t>5</a:t>
            </a:fld>
            <a:endParaRPr lang="en-GB" dirty="0"/>
          </a:p>
        </p:txBody>
      </p:sp>
    </p:spTree>
    <p:extLst>
      <p:ext uri="{BB962C8B-B14F-4D97-AF65-F5344CB8AC3E}">
        <p14:creationId xmlns:p14="http://schemas.microsoft.com/office/powerpoint/2010/main" val="3402754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Bowmans’s strategic clock is a model that explores the options for strategic positioning, for example how a product should be positioned to give it the most competitive position in the market. </a:t>
            </a:r>
          </a:p>
          <a:p>
            <a:r>
              <a:rPr lang="en-GB" dirty="0"/>
              <a:t>  The Differentiation strategy is the best fit for Tesco as it has enabled the company to outdo its competitors in the retail industry. Tesco has attracted their customers using the differentiation strategy using low commodity prices. Tesco is also differentiated its operation by offering services other than food.</a:t>
            </a:r>
            <a:endParaRPr lang="en-US" dirty="0"/>
          </a:p>
          <a:p>
            <a:endParaRPr lang="en-US" dirty="0"/>
          </a:p>
          <a:p>
            <a:endParaRPr lang="en-US" dirty="0"/>
          </a:p>
          <a:p>
            <a:endParaRPr lang="en-US" dirty="0"/>
          </a:p>
          <a:p>
            <a:r>
              <a:rPr lang="en-US" dirty="0"/>
              <a:t>Riley, J. (2020). Bowman's Strategic Clock (Strategic Positioning)</a:t>
            </a:r>
            <a:endParaRPr lang="en-GB" dirty="0"/>
          </a:p>
        </p:txBody>
      </p:sp>
      <p:sp>
        <p:nvSpPr>
          <p:cNvPr id="4" name="Slide Number Placeholder 3"/>
          <p:cNvSpPr>
            <a:spLocks noGrp="1"/>
          </p:cNvSpPr>
          <p:nvPr>
            <p:ph type="sldNum" sz="quarter" idx="5"/>
          </p:nvPr>
        </p:nvSpPr>
        <p:spPr/>
        <p:txBody>
          <a:bodyPr/>
          <a:lstStyle/>
          <a:p>
            <a:fld id="{843F0B9A-E5BF-4DA4-BD33-EA550AFB2892}" type="slidenum">
              <a:rPr lang="en-GB" smtClean="0"/>
              <a:t>6</a:t>
            </a:fld>
            <a:endParaRPr lang="en-GB" dirty="0"/>
          </a:p>
        </p:txBody>
      </p:sp>
    </p:spTree>
    <p:extLst>
      <p:ext uri="{BB962C8B-B14F-4D97-AF65-F5344CB8AC3E}">
        <p14:creationId xmlns:p14="http://schemas.microsoft.com/office/powerpoint/2010/main" val="4120790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Mendelow emphasised power (ability to affect vital organisational decisions) and the degree of stakeholder interest (The desire to influence a particular organisation). Stakeholders with great power and simultaneously a high level of interest are known as ‘key players’ due to the highest potential to benefit or harm the organisation. (Mendelow, 1991) </a:t>
            </a:r>
            <a:endParaRPr lang="it-IT" dirty="0"/>
          </a:p>
          <a:p>
            <a:endParaRPr lang="it-IT" dirty="0"/>
          </a:p>
          <a:p>
            <a:r>
              <a:rPr lang="en-GB" dirty="0"/>
              <a:t>Tesco needs to monitor their competition as it helps them to stay one step ahead. Keeping customers satisfied is extremely important as they are the most important aspect of the company as customers are the once who provide the income. It is also essential to monitor customers as trends are constantly changing, which means that Tesco will need to adapt to the current demand. Managing and informing stakeholders are also crucial as they are significant to the company. </a:t>
            </a:r>
            <a:endParaRPr lang="it-IT" dirty="0"/>
          </a:p>
          <a:p>
            <a:endParaRPr lang="it-IT" dirty="0"/>
          </a:p>
          <a:p>
            <a:endParaRPr lang="it-IT" dirty="0"/>
          </a:p>
          <a:p>
            <a:endParaRPr lang="it-IT" dirty="0"/>
          </a:p>
          <a:p>
            <a:r>
              <a:rPr lang="en-GB" dirty="0"/>
              <a:t>Mendelow, A. (1991). Environmental scanning: The impact of the stakeholder concept in Proceeding from Second International Conference on Information Systems.</a:t>
            </a:r>
            <a:endParaRPr lang="it-IT" dirty="0"/>
          </a:p>
          <a:p>
            <a:endParaRPr lang="it-IT" dirty="0"/>
          </a:p>
          <a:p>
            <a:r>
              <a:rPr lang="it-IT" dirty="0"/>
              <a:t>Jones, S. (2020). Management Strategy Report. </a:t>
            </a:r>
          </a:p>
          <a:p>
            <a:endParaRPr lang="en-GB" dirty="0"/>
          </a:p>
        </p:txBody>
      </p:sp>
      <p:sp>
        <p:nvSpPr>
          <p:cNvPr id="4" name="Slide Number Placeholder 3"/>
          <p:cNvSpPr>
            <a:spLocks noGrp="1"/>
          </p:cNvSpPr>
          <p:nvPr>
            <p:ph type="sldNum" sz="quarter" idx="5"/>
          </p:nvPr>
        </p:nvSpPr>
        <p:spPr/>
        <p:txBody>
          <a:bodyPr/>
          <a:lstStyle/>
          <a:p>
            <a:fld id="{843F0B9A-E5BF-4DA4-BD33-EA550AFB2892}" type="slidenum">
              <a:rPr lang="en-GB" smtClean="0"/>
              <a:t>7</a:t>
            </a:fld>
            <a:endParaRPr lang="en-GB" dirty="0"/>
          </a:p>
        </p:txBody>
      </p:sp>
    </p:spTree>
    <p:extLst>
      <p:ext uri="{BB962C8B-B14F-4D97-AF65-F5344CB8AC3E}">
        <p14:creationId xmlns:p14="http://schemas.microsoft.com/office/powerpoint/2010/main" val="1550183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Ansoff's Matrix is a marketing planning model that helps a company evaluate its product and market development strategy. </a:t>
            </a:r>
          </a:p>
          <a:p>
            <a:r>
              <a:rPr lang="en-GB" dirty="0"/>
              <a:t>  Market penetration is the name assigned to a growth strategy in which a company concentrates on selling existing products to existing markets. Instead of selling well-known brands that are popular to consumers, Tesco has instead become a brand of their own which attracts customers. </a:t>
            </a:r>
          </a:p>
          <a:p>
            <a:r>
              <a:rPr lang="en-GB" dirty="0"/>
              <a:t>  Market Development is the name given to a strategy for growth in which an organisation seeks to sell its existing products to new markets. Tesco has managed to sell to new markets in different regions around the world. In 2019 it was announced that Tesco was to open 750 new stores in Thailand. (James, 2019)</a:t>
            </a:r>
          </a:p>
          <a:p>
            <a:r>
              <a:rPr lang="en-GB" dirty="0"/>
              <a:t>  Product development is a name given to a growth strategy where businesses aim to introduce new products to existing markets. Tesco has succeeded in creating its own-label products to sell to existing markets, selling both large brands and own versions of the same products to cater to various market segments.</a:t>
            </a:r>
          </a:p>
          <a:p>
            <a:r>
              <a:rPr lang="en-GB" dirty="0"/>
              <a:t>  Diversification is the name given to the strategy for growth in which a company markets new products in a new market. Tesco started as a Grocery store bus has no diversified its product range such as electronics, banking and clothing. </a:t>
            </a:r>
          </a:p>
          <a:p>
            <a:endParaRPr lang="en-GB" dirty="0"/>
          </a:p>
          <a:p>
            <a:r>
              <a:rPr lang="en-GB" dirty="0"/>
              <a:t>James, A. (2019, July 8). Tesco to open incredible 750 new stores creating 10,000 new jobs - in THAILAND. Retrieved from Mirror: https://www.mirror.co.uk/money/breaking-tesco-open-incredible-750-17490441</a:t>
            </a:r>
          </a:p>
          <a:p>
            <a:endParaRPr lang="en-GB" dirty="0"/>
          </a:p>
          <a:p>
            <a:r>
              <a:rPr lang="en-GB" dirty="0"/>
              <a:t>Riley, J. (n.d.). Ansoff Matrix. Retrieved from tutor2u: https://www.tutor2u.net/business/reference/ansoffs-matrix</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43F0B9A-E5BF-4DA4-BD33-EA550AFB2892}" type="slidenum">
              <a:rPr lang="en-GB" smtClean="0"/>
              <a:t>8</a:t>
            </a:fld>
            <a:endParaRPr lang="en-GB" dirty="0"/>
          </a:p>
        </p:txBody>
      </p:sp>
    </p:spTree>
    <p:extLst>
      <p:ext uri="{BB962C8B-B14F-4D97-AF65-F5344CB8AC3E}">
        <p14:creationId xmlns:p14="http://schemas.microsoft.com/office/powerpoint/2010/main" val="3356611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Tesco's long-running success and business analysis tools undertook it is clear to see that Tesco's management strategy is already very successful. To continue to grow and be successful, Tesco needs to be innovative. As Tesco is a brand of its own, they will need to raise as much brand awareness as possible to attract new customers and keep them coming back. Tesco as had much success when expanding into Europe and other countries.  Tesco could expand into countries further afield such as Australia and America. Tesco offers many services other than groceries such as banking, mobile network Tesco could expand into other sectors such as a travel agency as this would allow them to make a profit from customers booking holidays locally and abroad. </a:t>
            </a:r>
          </a:p>
        </p:txBody>
      </p:sp>
      <p:sp>
        <p:nvSpPr>
          <p:cNvPr id="4" name="Slide Number Placeholder 3"/>
          <p:cNvSpPr>
            <a:spLocks noGrp="1"/>
          </p:cNvSpPr>
          <p:nvPr>
            <p:ph type="sldNum" sz="quarter" idx="5"/>
          </p:nvPr>
        </p:nvSpPr>
        <p:spPr/>
        <p:txBody>
          <a:bodyPr/>
          <a:lstStyle/>
          <a:p>
            <a:fld id="{843F0B9A-E5BF-4DA4-BD33-EA550AFB2892}" type="slidenum">
              <a:rPr lang="en-GB" smtClean="0"/>
              <a:t>9</a:t>
            </a:fld>
            <a:endParaRPr lang="en-GB" dirty="0"/>
          </a:p>
        </p:txBody>
      </p:sp>
    </p:spTree>
    <p:extLst>
      <p:ext uri="{BB962C8B-B14F-4D97-AF65-F5344CB8AC3E}">
        <p14:creationId xmlns:p14="http://schemas.microsoft.com/office/powerpoint/2010/main" val="400807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Case Studies. (2019, September 25). Vision, Values and business strategies. Retrieved from Business Case Management: https://businesscasestudies.co.uk/vision-values-and-business-strategies/#:~:text=Tesco%20aims%20to%20be%20a,shopping%20experience%20for%20its%20customers.</a:t>
            </a:r>
          </a:p>
          <a:p>
            <a:r>
              <a:rPr lang="en-GB" dirty="0"/>
              <a:t>  </a:t>
            </a:r>
          </a:p>
          <a:p>
            <a:r>
              <a:rPr lang="en-GB" dirty="0"/>
              <a:t>Cambridge Dictionary. (n.d.). Corporate Strategy. Retrieved from Cambridge Dictionary: https://dictionary.cambridge.org/dictionary/english/corporate-strategy</a:t>
            </a:r>
          </a:p>
          <a:p>
            <a:r>
              <a:rPr lang="en-GB" dirty="0"/>
              <a:t>  </a:t>
            </a:r>
          </a:p>
          <a:p>
            <a:r>
              <a:rPr lang="en-GB" dirty="0"/>
              <a:t>Clark , T. (2014, October 4). A history of Tesco: The rise of Britain's biggest supermarket.</a:t>
            </a:r>
          </a:p>
          <a:p>
            <a:endParaRPr lang="en-GB" dirty="0"/>
          </a:p>
          <a:p>
            <a:r>
              <a:rPr lang="en-GB" dirty="0"/>
              <a:t>James, A. (2019, July 8). Tesco to open incredible 750 new stores creating 10,000 new jobs - in THAILAND. Retrieved from Mirror: https://www.mirror.co.uk/money/breaking-tesco-open-incredible-750-17490441</a:t>
            </a:r>
          </a:p>
          <a:p>
            <a:r>
              <a:rPr lang="en-GB" dirty="0"/>
              <a:t>  </a:t>
            </a:r>
          </a:p>
          <a:p>
            <a:r>
              <a:rPr lang="en-GB" dirty="0"/>
              <a:t>Johnson, G., &amp; Scholes, K. (2008).</a:t>
            </a:r>
          </a:p>
          <a:p>
            <a:endParaRPr lang="en-GB" dirty="0"/>
          </a:p>
          <a:p>
            <a:r>
              <a:rPr lang="en-GB" dirty="0"/>
              <a:t>Mendelow, A. (1991). Environmental scanning: The impact of the stakeholder concept in Proceeding from Second International Conference on Information Systems.</a:t>
            </a:r>
          </a:p>
          <a:p>
            <a:endParaRPr lang="en-GB" dirty="0"/>
          </a:p>
          <a:p>
            <a:r>
              <a:rPr lang="en-GB" dirty="0"/>
              <a:t>Mintzberg's view on strategy. (2018). Retrieved from Strategic Management: Formulation and Implementation: https://www.strategy-formulation.24xls.com/en307</a:t>
            </a:r>
          </a:p>
          <a:p>
            <a:endParaRPr lang="en-GB" dirty="0"/>
          </a:p>
          <a:p>
            <a:r>
              <a:rPr lang="en-GB" dirty="0"/>
              <a:t>  Riley, J. (2020). Bowman's Strategic Clock (Strategic Positioning). Retrieved from Tutor2u: https://www.tutor2u.net/business/reference/strategic-positioning-bowmans-strategy-clock#:~:text=Bowman%27s%20Strategic%</a:t>
            </a:r>
          </a:p>
          <a:p>
            <a:r>
              <a:rPr lang="en-GB" dirty="0"/>
              <a:t>%20is%20a,competitive%20position%20in%20the%20market.</a:t>
            </a:r>
          </a:p>
          <a:p>
            <a:r>
              <a:rPr lang="en-GB" dirty="0"/>
              <a:t> </a:t>
            </a:r>
          </a:p>
          <a:p>
            <a:r>
              <a:rPr lang="en-GB" dirty="0"/>
              <a:t>Riley, J. (n.d.). Ansoff Matrix. Retrieved from tutor2u: https://www.tutor2u.net/business/reference/ansoffs-matrix</a:t>
            </a:r>
          </a:p>
          <a:p>
            <a:endParaRPr lang="en-GB" dirty="0"/>
          </a:p>
          <a:p>
            <a:r>
              <a:rPr lang="en-GB" dirty="0"/>
              <a:t>Jones, S. (2020). Management Strategy Report.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43F0B9A-E5BF-4DA4-BD33-EA550AFB2892}" type="slidenum">
              <a:rPr lang="en-GB" smtClean="0"/>
              <a:t>10</a:t>
            </a:fld>
            <a:endParaRPr lang="en-GB" dirty="0"/>
          </a:p>
        </p:txBody>
      </p:sp>
    </p:spTree>
    <p:extLst>
      <p:ext uri="{BB962C8B-B14F-4D97-AF65-F5344CB8AC3E}">
        <p14:creationId xmlns:p14="http://schemas.microsoft.com/office/powerpoint/2010/main" val="1000527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10/26/2020</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23144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69477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943043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68187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01903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303789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59881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3577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11616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10/26/2020</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21683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10/26/2020</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288947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10/26/2020</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50268293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7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Rectangle 73">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E86AFF-B7D0-4015-BDB3-CF10DD66FDA3}"/>
              </a:ext>
            </a:extLst>
          </p:cNvPr>
          <p:cNvSpPr>
            <a:spLocks noGrp="1"/>
          </p:cNvSpPr>
          <p:nvPr>
            <p:ph type="ctrTitle"/>
          </p:nvPr>
        </p:nvSpPr>
        <p:spPr>
          <a:xfrm>
            <a:off x="960120" y="1841412"/>
            <a:ext cx="6574537" cy="2688020"/>
          </a:xfrm>
        </p:spPr>
        <p:txBody>
          <a:bodyPr>
            <a:normAutofit/>
          </a:bodyPr>
          <a:lstStyle/>
          <a:p>
            <a:pPr algn="l"/>
            <a:r>
              <a:rPr lang="en-GB" sz="6800" dirty="0">
                <a:solidFill>
                  <a:schemeClr val="bg1"/>
                </a:solidFill>
              </a:rPr>
              <a:t>Tesco Business Strategy	</a:t>
            </a:r>
          </a:p>
        </p:txBody>
      </p:sp>
      <p:sp>
        <p:nvSpPr>
          <p:cNvPr id="3" name="Subtitle 2">
            <a:extLst>
              <a:ext uri="{FF2B5EF4-FFF2-40B4-BE49-F238E27FC236}">
                <a16:creationId xmlns:a16="http://schemas.microsoft.com/office/drawing/2014/main" id="{850FF896-9005-47B3-9918-BE2F47D5F36B}"/>
              </a:ext>
            </a:extLst>
          </p:cNvPr>
          <p:cNvSpPr>
            <a:spLocks noGrp="1"/>
          </p:cNvSpPr>
          <p:nvPr>
            <p:ph type="subTitle" idx="1"/>
          </p:nvPr>
        </p:nvSpPr>
        <p:spPr>
          <a:xfrm>
            <a:off x="960120" y="5206246"/>
            <a:ext cx="6601968" cy="1024128"/>
          </a:xfrm>
        </p:spPr>
        <p:txBody>
          <a:bodyPr>
            <a:normAutofit/>
          </a:bodyPr>
          <a:lstStyle/>
          <a:p>
            <a:pPr algn="l">
              <a:lnSpc>
                <a:spcPct val="91000"/>
              </a:lnSpc>
            </a:pPr>
            <a:r>
              <a:rPr lang="en-GB" sz="1200" dirty="0">
                <a:solidFill>
                  <a:schemeClr val="tx1"/>
                </a:solidFill>
              </a:rPr>
              <a:t>Strategies for resilience and prosperity </a:t>
            </a:r>
          </a:p>
          <a:p>
            <a:pPr algn="l">
              <a:lnSpc>
                <a:spcPct val="91000"/>
              </a:lnSpc>
            </a:pPr>
            <a:r>
              <a:rPr lang="en-GB" sz="1200" dirty="0">
                <a:solidFill>
                  <a:schemeClr val="tx1"/>
                </a:solidFill>
              </a:rPr>
              <a:t>Shannon Jones</a:t>
            </a:r>
          </a:p>
          <a:p>
            <a:pPr algn="l">
              <a:lnSpc>
                <a:spcPct val="91000"/>
              </a:lnSpc>
            </a:pPr>
            <a:r>
              <a:rPr lang="en-GB" sz="1200" dirty="0">
                <a:solidFill>
                  <a:schemeClr val="tx1"/>
                </a:solidFill>
              </a:rPr>
              <a:t>1803188</a:t>
            </a:r>
          </a:p>
        </p:txBody>
      </p:sp>
      <p:pic>
        <p:nvPicPr>
          <p:cNvPr id="67" name="Picture 3">
            <a:extLst>
              <a:ext uri="{FF2B5EF4-FFF2-40B4-BE49-F238E27FC236}">
                <a16:creationId xmlns:a16="http://schemas.microsoft.com/office/drawing/2014/main" id="{F39BF110-BDA9-4482-A051-71DADB3E3C81}"/>
              </a:ext>
              <a:ext uri="{C183D7F6-B498-43B3-948B-1728B52AA6E4}">
                <adec:decorative xmlns:adec="http://schemas.microsoft.com/office/drawing/2017/decorative" val="0"/>
              </a:ext>
            </a:extLst>
          </p:cNvPr>
          <p:cNvPicPr>
            <a:picLocks noChangeAspect="1"/>
          </p:cNvPicPr>
          <p:nvPr/>
        </p:nvPicPr>
        <p:blipFill rotWithShape="1">
          <a:blip r:embed="rId3"/>
          <a:srcRect l="31228" r="23611"/>
          <a:stretch/>
        </p:blipFill>
        <p:spPr>
          <a:xfrm>
            <a:off x="8789194" y="1225106"/>
            <a:ext cx="2573129" cy="3788958"/>
          </a:xfrm>
          <a:prstGeom prst="rect">
            <a:avLst/>
          </a:prstGeom>
        </p:spPr>
      </p:pic>
    </p:spTree>
    <p:extLst>
      <p:ext uri="{BB962C8B-B14F-4D97-AF65-F5344CB8AC3E}">
        <p14:creationId xmlns:p14="http://schemas.microsoft.com/office/powerpoint/2010/main" val="150126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751FA9-3E69-4975-8E15-21E72E1147F0}"/>
              </a:ext>
            </a:extLst>
          </p:cNvPr>
          <p:cNvSpPr>
            <a:spLocks noGrp="1"/>
          </p:cNvSpPr>
          <p:nvPr>
            <p:ph type="title"/>
          </p:nvPr>
        </p:nvSpPr>
        <p:spPr>
          <a:xfrm>
            <a:off x="960120" y="317814"/>
            <a:ext cx="10268712" cy="1700784"/>
          </a:xfrm>
        </p:spPr>
        <p:txBody>
          <a:bodyPr>
            <a:normAutofit/>
          </a:bodyPr>
          <a:lstStyle/>
          <a:p>
            <a:r>
              <a:rPr lang="en-GB" dirty="0"/>
              <a:t>What is strategy?</a:t>
            </a:r>
          </a:p>
        </p:txBody>
      </p:sp>
      <p:sp>
        <p:nvSpPr>
          <p:cNvPr id="17" name="Rectangle 16">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4BC984-DFE3-4984-9D62-A8BB3EF07210}"/>
              </a:ext>
            </a:extLst>
          </p:cNvPr>
          <p:cNvSpPr>
            <a:spLocks noGrp="1"/>
          </p:cNvSpPr>
          <p:nvPr>
            <p:ph idx="1"/>
          </p:nvPr>
        </p:nvSpPr>
        <p:spPr>
          <a:xfrm>
            <a:off x="960120" y="2587752"/>
            <a:ext cx="10268712" cy="3258102"/>
          </a:xfrm>
        </p:spPr>
        <p:txBody>
          <a:bodyPr>
            <a:normAutofit fontScale="85000" lnSpcReduction="20000"/>
          </a:bodyPr>
          <a:lstStyle/>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strategy is defined as a plan that helps to achieve your goals in terms of business strategy. The Cambridge Dictionary defines corporate strategy as "the ideas and plans a company has for its future business activities or the process of deciding these ideas and plans within a company  (Cambridge Dictionary, n.d.)</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 Johnson and Scholes define strategy as "The direction and scope of an organisation over  the long term which achieves advantage for the organisation through its configuration of resources within a challenging environment, to meet the needs of markets and to fulfil stakeholder expectations" (Johnson &amp; Scholes, 2008)</a:t>
            </a:r>
          </a:p>
        </p:txBody>
      </p:sp>
    </p:spTree>
    <p:extLst>
      <p:ext uri="{BB962C8B-B14F-4D97-AF65-F5344CB8AC3E}">
        <p14:creationId xmlns:p14="http://schemas.microsoft.com/office/powerpoint/2010/main" val="201682129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8B135-C810-4F90-8827-D6BE4642BC0A}"/>
              </a:ext>
            </a:extLst>
          </p:cNvPr>
          <p:cNvSpPr>
            <a:spLocks noGrp="1"/>
          </p:cNvSpPr>
          <p:nvPr>
            <p:ph type="title"/>
          </p:nvPr>
        </p:nvSpPr>
        <p:spPr/>
        <p:txBody>
          <a:bodyPr/>
          <a:lstStyle/>
          <a:p>
            <a:r>
              <a:rPr lang="en-GB" dirty="0"/>
              <a:t>Strategic Management</a:t>
            </a:r>
          </a:p>
        </p:txBody>
      </p:sp>
      <p:sp>
        <p:nvSpPr>
          <p:cNvPr id="3" name="Content Placeholder 2">
            <a:extLst>
              <a:ext uri="{FF2B5EF4-FFF2-40B4-BE49-F238E27FC236}">
                <a16:creationId xmlns:a16="http://schemas.microsoft.com/office/drawing/2014/main" id="{6C90E34C-616C-4485-A1DF-BF69CFB3B04C}"/>
              </a:ext>
            </a:extLst>
          </p:cNvPr>
          <p:cNvSpPr>
            <a:spLocks noGrp="1"/>
          </p:cNvSpPr>
          <p:nvPr>
            <p:ph idx="1"/>
          </p:nvPr>
        </p:nvSpPr>
        <p:spPr/>
        <p:txBody>
          <a:bodyPr/>
          <a:lstStyle/>
          <a:p>
            <a:r>
              <a:rPr lang="en-GB" dirty="0"/>
              <a:t>Mintzberg's view of strategy has at least two implications. First, the strategy is not one decision but must be viewed in the context of several choices and the consistency among them. Second, the concept means that the organisation must be constantly aware of decision alternatives. (Mintzberg's view on strategy, 2018)</a:t>
            </a:r>
          </a:p>
        </p:txBody>
      </p:sp>
    </p:spTree>
    <p:extLst>
      <p:ext uri="{BB962C8B-B14F-4D97-AF65-F5344CB8AC3E}">
        <p14:creationId xmlns:p14="http://schemas.microsoft.com/office/powerpoint/2010/main" val="2530116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27">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D079C3-A584-42A7-A9DE-E3150200974D}"/>
              </a:ext>
            </a:extLst>
          </p:cNvPr>
          <p:cNvSpPr>
            <a:spLocks noGrp="1"/>
          </p:cNvSpPr>
          <p:nvPr>
            <p:ph type="title"/>
          </p:nvPr>
        </p:nvSpPr>
        <p:spPr>
          <a:xfrm>
            <a:off x="960120" y="317814"/>
            <a:ext cx="10268712" cy="1700784"/>
          </a:xfrm>
        </p:spPr>
        <p:txBody>
          <a:bodyPr>
            <a:normAutofit/>
          </a:bodyPr>
          <a:lstStyle/>
          <a:p>
            <a:r>
              <a:rPr lang="en-GB" dirty="0"/>
              <a:t>Company overview</a:t>
            </a:r>
          </a:p>
        </p:txBody>
      </p:sp>
      <p:pic>
        <p:nvPicPr>
          <p:cNvPr id="10" name="Picture 9">
            <a:extLst>
              <a:ext uri="{FF2B5EF4-FFF2-40B4-BE49-F238E27FC236}">
                <a16:creationId xmlns:a16="http://schemas.microsoft.com/office/drawing/2014/main" id="{6EBB7486-61CC-4838-BB99-A89D27E5F531}"/>
              </a:ext>
            </a:extLst>
          </p:cNvPr>
          <p:cNvPicPr>
            <a:picLocks noChangeAspect="1"/>
          </p:cNvPicPr>
          <p:nvPr/>
        </p:nvPicPr>
        <p:blipFill>
          <a:blip r:embed="rId3"/>
          <a:stretch>
            <a:fillRect/>
          </a:stretch>
        </p:blipFill>
        <p:spPr>
          <a:xfrm>
            <a:off x="365039" y="3627212"/>
            <a:ext cx="3164224" cy="1691309"/>
          </a:xfrm>
          <a:prstGeom prst="rect">
            <a:avLst/>
          </a:prstGeom>
        </p:spPr>
      </p:pic>
      <p:sp>
        <p:nvSpPr>
          <p:cNvPr id="9" name="Content Placeholder 8">
            <a:extLst>
              <a:ext uri="{FF2B5EF4-FFF2-40B4-BE49-F238E27FC236}">
                <a16:creationId xmlns:a16="http://schemas.microsoft.com/office/drawing/2014/main" id="{53E3DEE9-BB86-4269-89BB-7AE804F87DCE}"/>
              </a:ext>
            </a:extLst>
          </p:cNvPr>
          <p:cNvSpPr>
            <a:spLocks noGrp="1"/>
          </p:cNvSpPr>
          <p:nvPr>
            <p:ph idx="1"/>
          </p:nvPr>
        </p:nvSpPr>
        <p:spPr>
          <a:xfrm>
            <a:off x="4060998" y="2582803"/>
            <a:ext cx="7537444" cy="3641534"/>
          </a:xfrm>
        </p:spPr>
        <p:txBody>
          <a:bodyPr anchor="ctr">
            <a:normAutofit fontScale="92500"/>
          </a:bodyPr>
          <a:lstStyle/>
          <a:p>
            <a:pPr marL="457200" indent="-457200">
              <a:lnSpc>
                <a:spcPct val="91000"/>
              </a:lnSpc>
              <a:buFont typeface="Arial" panose="020B0604020202020204" pitchFamily="34" charset="0"/>
              <a:buChar char="•"/>
            </a:pPr>
            <a:r>
              <a:rPr lang="en-GB" sz="1800" b="1" dirty="0">
                <a:latin typeface="Times New Roman" panose="02020603050405020304" pitchFamily="18" charset="0"/>
                <a:cs typeface="Times New Roman" panose="02020603050405020304" pitchFamily="18" charset="0"/>
              </a:rPr>
              <a:t>Jack Cohen began Tesco when he opened a small market stall located in East London. </a:t>
            </a:r>
          </a:p>
          <a:p>
            <a:pPr marL="457200" indent="-457200">
              <a:lnSpc>
                <a:spcPct val="91000"/>
              </a:lnSpc>
              <a:buFont typeface="Arial" panose="020B0604020202020204" pitchFamily="34" charset="0"/>
              <a:buChar char="•"/>
            </a:pPr>
            <a:r>
              <a:rPr lang="en-GB" sz="1800" b="1" dirty="0">
                <a:latin typeface="Times New Roman" panose="02020603050405020304" pitchFamily="18" charset="0"/>
                <a:cs typeface="Times New Roman" panose="02020603050405020304" pitchFamily="18" charset="0"/>
              </a:rPr>
              <a:t>He was able to make a profit of one pound and four pounds in sales. </a:t>
            </a:r>
          </a:p>
          <a:p>
            <a:pPr marL="457200" indent="-457200">
              <a:lnSpc>
                <a:spcPct val="91000"/>
              </a:lnSpc>
              <a:buFont typeface="Arial" panose="020B0604020202020204" pitchFamily="34" charset="0"/>
              <a:buChar char="•"/>
            </a:pPr>
            <a:r>
              <a:rPr lang="en-GB" sz="1800" b="1" dirty="0">
                <a:latin typeface="Times New Roman" panose="02020603050405020304" pitchFamily="18" charset="0"/>
                <a:cs typeface="Times New Roman" panose="02020603050405020304" pitchFamily="18" charset="0"/>
              </a:rPr>
              <a:t>The name Tesco first appeared in 1924 when he purchased a shipment of tea from Mr. T.E. Stockwell. Initials and letters were merged to form Tesco</a:t>
            </a:r>
          </a:p>
          <a:p>
            <a:pPr marL="457200" indent="-457200">
              <a:lnSpc>
                <a:spcPct val="91000"/>
              </a:lnSpc>
              <a:buFont typeface="Arial" panose="020B0604020202020204" pitchFamily="34" charset="0"/>
              <a:buChar char="•"/>
            </a:pPr>
            <a:r>
              <a:rPr lang="en-GB" sz="1800" b="1" dirty="0">
                <a:latin typeface="Times New Roman" panose="02020603050405020304" pitchFamily="18" charset="0"/>
                <a:cs typeface="Times New Roman" panose="02020603050405020304" pitchFamily="18" charset="0"/>
              </a:rPr>
              <a:t> The first store opened in London, 1929</a:t>
            </a:r>
          </a:p>
          <a:p>
            <a:pPr marL="457200" indent="-457200">
              <a:lnSpc>
                <a:spcPct val="91000"/>
              </a:lnSpc>
              <a:buFont typeface="Arial" panose="020B0604020202020204" pitchFamily="34" charset="0"/>
              <a:buChar char="•"/>
            </a:pPr>
            <a:r>
              <a:rPr lang="en-GB" sz="1800" b="1" dirty="0">
                <a:latin typeface="Times New Roman" panose="02020603050405020304" pitchFamily="18" charset="0"/>
                <a:cs typeface="Times New Roman" panose="02020603050405020304" pitchFamily="18" charset="0"/>
              </a:rPr>
              <a:t>in 1932 he became a private limited company Tesco is now one of the largest retailers in the world. Tesco's core business is retailing in the UK, which provides 60 percent of all sales and profit. </a:t>
            </a:r>
          </a:p>
          <a:p>
            <a:pPr marL="457200" indent="-457200">
              <a:lnSpc>
                <a:spcPct val="91000"/>
              </a:lnSpc>
              <a:buFont typeface="Arial" panose="020B0604020202020204" pitchFamily="34" charset="0"/>
              <a:buChar char="•"/>
            </a:pPr>
            <a:r>
              <a:rPr lang="en-GB" sz="1800" b="1" dirty="0">
                <a:latin typeface="Times New Roman" panose="02020603050405020304" pitchFamily="18" charset="0"/>
                <a:cs typeface="Times New Roman" panose="02020603050405020304" pitchFamily="18" charset="0"/>
              </a:rPr>
              <a:t>Tesco also has the broadest range of food of any retailer in the UK </a:t>
            </a:r>
          </a:p>
        </p:txBody>
      </p:sp>
    </p:spTree>
    <p:extLst>
      <p:ext uri="{BB962C8B-B14F-4D97-AF65-F5344CB8AC3E}">
        <p14:creationId xmlns:p14="http://schemas.microsoft.com/office/powerpoint/2010/main" val="403402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5830EF-6F3E-42F9-B50B-487924E2B92F}"/>
              </a:ext>
            </a:extLst>
          </p:cNvPr>
          <p:cNvSpPr>
            <a:spLocks noGrp="1"/>
          </p:cNvSpPr>
          <p:nvPr>
            <p:ph type="title"/>
          </p:nvPr>
        </p:nvSpPr>
        <p:spPr>
          <a:xfrm>
            <a:off x="960120" y="317814"/>
            <a:ext cx="10268712" cy="1700784"/>
          </a:xfrm>
        </p:spPr>
        <p:txBody>
          <a:bodyPr>
            <a:normAutofit/>
          </a:bodyPr>
          <a:lstStyle/>
          <a:p>
            <a:r>
              <a:rPr lang="en-GB" dirty="0"/>
              <a:t>Swot Analysis</a:t>
            </a:r>
          </a:p>
        </p:txBody>
      </p:sp>
      <p:graphicFrame>
        <p:nvGraphicFramePr>
          <p:cNvPr id="5" name="Content Placeholder 4">
            <a:extLst>
              <a:ext uri="{FF2B5EF4-FFF2-40B4-BE49-F238E27FC236}">
                <a16:creationId xmlns:a16="http://schemas.microsoft.com/office/drawing/2014/main" id="{8AA7AB3D-C3EB-4591-B88D-4950B1857A58}"/>
              </a:ext>
            </a:extLst>
          </p:cNvPr>
          <p:cNvGraphicFramePr>
            <a:graphicFrameLocks noGrp="1"/>
          </p:cNvGraphicFramePr>
          <p:nvPr>
            <p:ph idx="1"/>
            <p:extLst>
              <p:ext uri="{D42A27DB-BD31-4B8C-83A1-F6EECF244321}">
                <p14:modId xmlns:p14="http://schemas.microsoft.com/office/powerpoint/2010/main" val="2423465333"/>
              </p:ext>
            </p:extLst>
          </p:nvPr>
        </p:nvGraphicFramePr>
        <p:xfrm>
          <a:off x="1840939" y="2745545"/>
          <a:ext cx="8506948" cy="3462006"/>
        </p:xfrm>
        <a:graphic>
          <a:graphicData uri="http://schemas.openxmlformats.org/drawingml/2006/table">
            <a:tbl>
              <a:tblPr firstRow="1" firstCol="1" bandRow="1">
                <a:noFill/>
                <a:tableStyleId>{5C22544A-7EE6-4342-B048-85BDC9FD1C3A}</a:tableStyleId>
              </a:tblPr>
              <a:tblGrid>
                <a:gridCol w="4543577">
                  <a:extLst>
                    <a:ext uri="{9D8B030D-6E8A-4147-A177-3AD203B41FA5}">
                      <a16:colId xmlns:a16="http://schemas.microsoft.com/office/drawing/2014/main" val="3108610201"/>
                    </a:ext>
                  </a:extLst>
                </a:gridCol>
                <a:gridCol w="3963371">
                  <a:extLst>
                    <a:ext uri="{9D8B030D-6E8A-4147-A177-3AD203B41FA5}">
                      <a16:colId xmlns:a16="http://schemas.microsoft.com/office/drawing/2014/main" val="2964469411"/>
                    </a:ext>
                  </a:extLst>
                </a:gridCol>
              </a:tblGrid>
              <a:tr h="1627303">
                <a:tc>
                  <a:txBody>
                    <a:bodyPr/>
                    <a:lstStyle/>
                    <a:p>
                      <a:pPr algn="ctr" fontAlgn="t">
                        <a:lnSpc>
                          <a:spcPct val="200000"/>
                        </a:lnSpc>
                        <a:spcBef>
                          <a:spcPts val="0"/>
                        </a:spcBef>
                        <a:spcAft>
                          <a:spcPts val="800"/>
                        </a:spcAft>
                      </a:pPr>
                      <a:r>
                        <a:rPr lang="en-US" sz="1200" b="0" u="sng" strike="noStrike" cap="none" spc="0" dirty="0">
                          <a:solidFill>
                            <a:schemeClr val="tx1"/>
                          </a:solidFill>
                          <a:effectLst/>
                          <a:latin typeface="Times New Roman" panose="02020603050405020304" pitchFamily="18" charset="0"/>
                          <a:cs typeface="Times New Roman" panose="02020603050405020304" pitchFamily="18" charset="0"/>
                        </a:rPr>
                        <a:t>Strengths</a:t>
                      </a:r>
                      <a:endParaRPr lang="en-US" sz="1200" b="0" u="none" strike="noStrike" cap="none" spc="0" dirty="0">
                        <a:solidFill>
                          <a:schemeClr val="tx1"/>
                        </a:solidFill>
                        <a:effectLst/>
                        <a:latin typeface="Times New Roman" panose="02020603050405020304" pitchFamily="18" charset="0"/>
                        <a:cs typeface="Times New Roman" panose="02020603050405020304" pitchFamily="18" charset="0"/>
                      </a:endParaRPr>
                    </a:p>
                    <a:p>
                      <a:pPr marL="347472" indent="-347472" algn="l" fontAlgn="t">
                        <a:lnSpc>
                          <a:spcPct val="200000"/>
                        </a:lnSpc>
                        <a:spcBef>
                          <a:spcPts val="0"/>
                        </a:spcBef>
                        <a:spcAft>
                          <a:spcPts val="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Tesco is one of the largest retailers in the UK </a:t>
                      </a:r>
                    </a:p>
                    <a:p>
                      <a:pPr marL="347472" indent="-347472" algn="l" fontAlgn="t">
                        <a:lnSpc>
                          <a:spcPct val="200000"/>
                        </a:lnSpc>
                        <a:spcBef>
                          <a:spcPts val="0"/>
                        </a:spcBef>
                        <a:spcAft>
                          <a:spcPts val="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Many awards Won</a:t>
                      </a:r>
                    </a:p>
                    <a:p>
                      <a:pPr marL="347472" indent="-347472" algn="l" fontAlgn="t">
                        <a:lnSpc>
                          <a:spcPct val="200000"/>
                        </a:lnSpc>
                        <a:spcBef>
                          <a:spcPts val="0"/>
                        </a:spcBef>
                        <a:spcAft>
                          <a:spcPts val="80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Operational in 14 countries</a:t>
                      </a:r>
                      <a:endParaRPr lang="en-US" sz="1200" b="0" i="0" u="none" strike="noStrike" cap="none" spc="0" dirty="0">
                        <a:solidFill>
                          <a:schemeClr val="tx1"/>
                        </a:solidFill>
                        <a:effectLst/>
                        <a:latin typeface="Times New Roman" panose="02020603050405020304" pitchFamily="18" charset="0"/>
                        <a:cs typeface="Times New Roman" panose="02020603050405020304" pitchFamily="18" charset="0"/>
                      </a:endParaRPr>
                    </a:p>
                  </a:txBody>
                  <a:tcPr marL="0" marR="47134" marT="18853" marB="141401">
                    <a:lnL w="12700" cmpd="sng">
                      <a:noFill/>
                    </a:lnL>
                    <a:lnR w="12700" cmpd="sng">
                      <a:noFill/>
                    </a:lnR>
                    <a:lnT w="28575" cap="flat" cmpd="sng" algn="ctr">
                      <a:solidFill>
                        <a:schemeClr val="tx1"/>
                      </a:solidFill>
                      <a:prstDash val="solid"/>
                    </a:lnT>
                    <a:lnB w="38100" cmpd="sng">
                      <a:noFill/>
                    </a:lnB>
                    <a:noFill/>
                  </a:tcPr>
                </a:tc>
                <a:tc>
                  <a:txBody>
                    <a:bodyPr/>
                    <a:lstStyle/>
                    <a:p>
                      <a:pPr algn="ctr" fontAlgn="t">
                        <a:lnSpc>
                          <a:spcPct val="200000"/>
                        </a:lnSpc>
                        <a:spcBef>
                          <a:spcPts val="0"/>
                        </a:spcBef>
                        <a:spcAft>
                          <a:spcPts val="800"/>
                        </a:spcAft>
                      </a:pPr>
                      <a:r>
                        <a:rPr lang="en-US" sz="1200" b="0" u="sng" strike="noStrike" cap="none" spc="0" dirty="0">
                          <a:solidFill>
                            <a:schemeClr val="tx1"/>
                          </a:solidFill>
                          <a:effectLst/>
                          <a:latin typeface="Times New Roman" panose="02020603050405020304" pitchFamily="18" charset="0"/>
                          <a:cs typeface="Times New Roman" panose="02020603050405020304" pitchFamily="18" charset="0"/>
                        </a:rPr>
                        <a:t>Weaknesses</a:t>
                      </a:r>
                      <a:endParaRPr lang="en-US" sz="1200" b="0" u="none" strike="noStrike" cap="none" spc="0" dirty="0">
                        <a:solidFill>
                          <a:schemeClr val="tx1"/>
                        </a:solidFill>
                        <a:effectLst/>
                        <a:latin typeface="Times New Roman" panose="02020603050405020304" pitchFamily="18" charset="0"/>
                        <a:cs typeface="Times New Roman" panose="02020603050405020304" pitchFamily="18" charset="0"/>
                      </a:endParaRPr>
                    </a:p>
                    <a:p>
                      <a:pPr marL="347472" indent="-347472" algn="l" fontAlgn="t">
                        <a:lnSpc>
                          <a:spcPct val="200000"/>
                        </a:lnSpc>
                        <a:spcBef>
                          <a:spcPts val="0"/>
                        </a:spcBef>
                        <a:spcAft>
                          <a:spcPts val="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Failed expansion in Japan and America</a:t>
                      </a:r>
                    </a:p>
                    <a:p>
                      <a:pPr marL="347472" indent="-347472" algn="l" fontAlgn="t">
                        <a:lnSpc>
                          <a:spcPct val="200000"/>
                        </a:lnSpc>
                        <a:spcBef>
                          <a:spcPts val="0"/>
                        </a:spcBef>
                        <a:spcAft>
                          <a:spcPts val="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Less profit due to referendum </a:t>
                      </a:r>
                    </a:p>
                    <a:p>
                      <a:pPr marL="347472" indent="-347472" algn="l" fontAlgn="t">
                        <a:lnSpc>
                          <a:spcPct val="200000"/>
                        </a:lnSpc>
                        <a:spcBef>
                          <a:spcPts val="0"/>
                        </a:spcBef>
                        <a:spcAft>
                          <a:spcPts val="80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Debt problems</a:t>
                      </a:r>
                      <a:endParaRPr lang="en-US" sz="1200" b="0" i="0" u="none" strike="noStrike" cap="none" spc="0" dirty="0">
                        <a:solidFill>
                          <a:schemeClr val="tx1"/>
                        </a:solidFill>
                        <a:effectLst/>
                        <a:latin typeface="Times New Roman" panose="02020603050405020304" pitchFamily="18" charset="0"/>
                        <a:cs typeface="Times New Roman" panose="02020603050405020304" pitchFamily="18" charset="0"/>
                      </a:endParaRPr>
                    </a:p>
                  </a:txBody>
                  <a:tcPr marL="0" marR="47134" marT="18853" marB="141401">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454846117"/>
                  </a:ext>
                </a:extLst>
              </a:tr>
              <a:tr h="1737112">
                <a:tc>
                  <a:txBody>
                    <a:bodyPr/>
                    <a:lstStyle/>
                    <a:p>
                      <a:pPr algn="ctr" fontAlgn="t">
                        <a:lnSpc>
                          <a:spcPct val="200000"/>
                        </a:lnSpc>
                        <a:spcBef>
                          <a:spcPts val="0"/>
                        </a:spcBef>
                        <a:spcAft>
                          <a:spcPts val="800"/>
                        </a:spcAft>
                      </a:pPr>
                      <a:r>
                        <a:rPr lang="en-US" sz="1200" b="0" u="sng" strike="noStrike" cap="none" spc="0" dirty="0">
                          <a:solidFill>
                            <a:schemeClr val="tx1"/>
                          </a:solidFill>
                          <a:effectLst/>
                          <a:latin typeface="Times New Roman" panose="02020603050405020304" pitchFamily="18" charset="0"/>
                          <a:cs typeface="Times New Roman" panose="02020603050405020304" pitchFamily="18" charset="0"/>
                        </a:rPr>
                        <a:t>Opportunities</a:t>
                      </a:r>
                      <a:endParaRPr lang="en-US" sz="1200" b="0" u="none" strike="noStrike" cap="none" spc="0" dirty="0">
                        <a:solidFill>
                          <a:schemeClr val="tx1"/>
                        </a:solidFill>
                        <a:effectLst/>
                        <a:latin typeface="Times New Roman" panose="02020603050405020304" pitchFamily="18" charset="0"/>
                        <a:cs typeface="Times New Roman" panose="02020603050405020304" pitchFamily="18" charset="0"/>
                      </a:endParaRPr>
                    </a:p>
                    <a:p>
                      <a:pPr marL="347472" indent="-347472" algn="l" fontAlgn="t">
                        <a:lnSpc>
                          <a:spcPct val="200000"/>
                        </a:lnSpc>
                        <a:spcBef>
                          <a:spcPts val="0"/>
                        </a:spcBef>
                        <a:spcAft>
                          <a:spcPts val="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Increased Premium range products</a:t>
                      </a:r>
                    </a:p>
                    <a:p>
                      <a:pPr marL="347472" indent="-347472" algn="just" fontAlgn="t">
                        <a:lnSpc>
                          <a:spcPct val="200000"/>
                        </a:lnSpc>
                        <a:spcBef>
                          <a:spcPts val="0"/>
                        </a:spcBef>
                        <a:spcAft>
                          <a:spcPts val="80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Expansion overseas</a:t>
                      </a:r>
                      <a:endParaRPr lang="en-US" sz="1200" b="0" i="0" u="none" strike="noStrike" cap="none" spc="0" dirty="0">
                        <a:solidFill>
                          <a:schemeClr val="tx1"/>
                        </a:solidFill>
                        <a:effectLst/>
                        <a:latin typeface="Times New Roman" panose="02020603050405020304" pitchFamily="18" charset="0"/>
                        <a:cs typeface="Times New Roman" panose="02020603050405020304" pitchFamily="18" charset="0"/>
                      </a:endParaRPr>
                    </a:p>
                  </a:txBody>
                  <a:tcPr marL="0" marR="47134" marT="18853" marB="141401">
                    <a:lnL w="12700" cmpd="sng">
                      <a:noFill/>
                      <a:prstDash val="solid"/>
                    </a:lnL>
                    <a:lnR w="12700" cmpd="sng">
                      <a:noFill/>
                      <a:prstDash val="solid"/>
                    </a:lnR>
                    <a:lnT w="38100" cmpd="sng">
                      <a:noFill/>
                    </a:lnT>
                    <a:lnB w="12700" cmpd="sng">
                      <a:noFill/>
                      <a:prstDash val="solid"/>
                    </a:lnB>
                    <a:noFill/>
                  </a:tcPr>
                </a:tc>
                <a:tc>
                  <a:txBody>
                    <a:bodyPr/>
                    <a:lstStyle/>
                    <a:p>
                      <a:pPr algn="ctr" fontAlgn="t">
                        <a:lnSpc>
                          <a:spcPct val="200000"/>
                        </a:lnSpc>
                        <a:spcBef>
                          <a:spcPts val="0"/>
                        </a:spcBef>
                        <a:spcAft>
                          <a:spcPts val="800"/>
                        </a:spcAft>
                      </a:pPr>
                      <a:r>
                        <a:rPr lang="en-US" sz="1200" b="0" u="sng" strike="noStrike" cap="none" spc="0" dirty="0">
                          <a:solidFill>
                            <a:schemeClr val="tx1"/>
                          </a:solidFill>
                          <a:effectLst/>
                          <a:latin typeface="Times New Roman" panose="02020603050405020304" pitchFamily="18" charset="0"/>
                          <a:cs typeface="Times New Roman" panose="02020603050405020304" pitchFamily="18" charset="0"/>
                        </a:rPr>
                        <a:t>Threats</a:t>
                      </a:r>
                      <a:endParaRPr lang="en-US" sz="1200" b="0" u="none" strike="noStrike" cap="none" spc="0" dirty="0">
                        <a:solidFill>
                          <a:schemeClr val="tx1"/>
                        </a:solidFill>
                        <a:effectLst/>
                        <a:latin typeface="Times New Roman" panose="02020603050405020304" pitchFamily="18" charset="0"/>
                        <a:cs typeface="Times New Roman" panose="02020603050405020304" pitchFamily="18" charset="0"/>
                      </a:endParaRPr>
                    </a:p>
                    <a:p>
                      <a:pPr marL="347472" indent="-347472" algn="l" fontAlgn="t">
                        <a:lnSpc>
                          <a:spcPct val="200000"/>
                        </a:lnSpc>
                        <a:spcBef>
                          <a:spcPts val="0"/>
                        </a:spcBef>
                        <a:spcAft>
                          <a:spcPts val="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Change of consumer buying </a:t>
                      </a:r>
                      <a:r>
                        <a:rPr lang="en-GB" sz="1200" b="0" u="none" strike="noStrike" cap="none" spc="0" noProof="0" dirty="0">
                          <a:solidFill>
                            <a:schemeClr val="tx1"/>
                          </a:solidFill>
                          <a:effectLst/>
                          <a:latin typeface="Times New Roman" panose="02020603050405020304" pitchFamily="18" charset="0"/>
                          <a:cs typeface="Times New Roman" panose="02020603050405020304" pitchFamily="18" charset="0"/>
                        </a:rPr>
                        <a:t>behaviour</a:t>
                      </a: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 </a:t>
                      </a:r>
                    </a:p>
                    <a:p>
                      <a:pPr marL="347472" indent="-347472" algn="l" fontAlgn="t">
                        <a:lnSpc>
                          <a:spcPct val="200000"/>
                        </a:lnSpc>
                        <a:spcBef>
                          <a:spcPts val="0"/>
                        </a:spcBef>
                        <a:spcAft>
                          <a:spcPts val="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Intense competition</a:t>
                      </a:r>
                    </a:p>
                    <a:p>
                      <a:pPr marL="347472" indent="-347472" algn="l" fontAlgn="t">
                        <a:lnSpc>
                          <a:spcPct val="200000"/>
                        </a:lnSpc>
                        <a:spcBef>
                          <a:spcPts val="0"/>
                        </a:spcBef>
                        <a:spcAft>
                          <a:spcPts val="800"/>
                        </a:spcAft>
                        <a:buFont typeface="Arial" panose="020B0604020202020204" pitchFamily="34" charset="0"/>
                        <a:buChar char="•"/>
                      </a:pPr>
                      <a:r>
                        <a:rPr lang="en-US" sz="1200" b="0" u="none" strike="noStrike" cap="none" spc="0" dirty="0">
                          <a:solidFill>
                            <a:schemeClr val="tx1"/>
                          </a:solidFill>
                          <a:effectLst/>
                          <a:latin typeface="Times New Roman" panose="02020603050405020304" pitchFamily="18" charset="0"/>
                          <a:cs typeface="Times New Roman" panose="02020603050405020304" pitchFamily="18" charset="0"/>
                        </a:rPr>
                        <a:t>Currency fluctuations</a:t>
                      </a:r>
                      <a:endParaRPr lang="en-US" sz="1200" b="0" i="0" u="none" strike="noStrike" cap="none" spc="0" dirty="0">
                        <a:solidFill>
                          <a:schemeClr val="tx1"/>
                        </a:solidFill>
                        <a:effectLst/>
                        <a:latin typeface="Times New Roman" panose="02020603050405020304" pitchFamily="18" charset="0"/>
                        <a:cs typeface="Times New Roman" panose="02020603050405020304" pitchFamily="18" charset="0"/>
                      </a:endParaRPr>
                    </a:p>
                  </a:txBody>
                  <a:tcPr marL="0" marR="47134" marT="18853" marB="141401">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051645763"/>
                  </a:ext>
                </a:extLst>
              </a:tr>
            </a:tbl>
          </a:graphicData>
        </a:graphic>
      </p:graphicFrame>
      <p:cxnSp>
        <p:nvCxnSpPr>
          <p:cNvPr id="11" name="Straight Connector 10">
            <a:extLst>
              <a:ext uri="{FF2B5EF4-FFF2-40B4-BE49-F238E27FC236}">
                <a16:creationId xmlns:a16="http://schemas.microsoft.com/office/drawing/2014/main" id="{EE7AD5B9-B632-44EE-8F7C-2CFA9506B823}"/>
              </a:ext>
              <a:ext uri="{C183D7F6-B498-43B3-948B-1728B52AA6E4}">
                <adec:decorative xmlns:adec="http://schemas.microsoft.com/office/drawing/2017/decorative" val="0"/>
              </a:ext>
            </a:extLst>
          </p:cNvPr>
          <p:cNvCxnSpPr>
            <a:cxnSpLocks/>
          </p:cNvCxnSpPr>
          <p:nvPr/>
        </p:nvCxnSpPr>
        <p:spPr>
          <a:xfrm>
            <a:off x="5772150" y="2762250"/>
            <a:ext cx="85725" cy="3622676"/>
          </a:xfrm>
          <a:prstGeom prst="line">
            <a:avLst/>
          </a:prstGeom>
        </p:spPr>
        <p:style>
          <a:lnRef idx="3">
            <a:schemeClr val="dk1"/>
          </a:lnRef>
          <a:fillRef idx="0">
            <a:schemeClr val="dk1"/>
          </a:fillRef>
          <a:effectRef idx="2">
            <a:schemeClr val="dk1"/>
          </a:effectRef>
          <a:fontRef idx="minor">
            <a:schemeClr val="tx1"/>
          </a:fontRef>
        </p:style>
      </p:cxnSp>
      <p:cxnSp>
        <p:nvCxnSpPr>
          <p:cNvPr id="14" name="Straight Connector 13">
            <a:extLst>
              <a:ext uri="{FF2B5EF4-FFF2-40B4-BE49-F238E27FC236}">
                <a16:creationId xmlns:a16="http://schemas.microsoft.com/office/drawing/2014/main" id="{1D970C23-F237-4822-9941-3FB03167F876}"/>
              </a:ext>
            </a:extLst>
          </p:cNvPr>
          <p:cNvCxnSpPr>
            <a:cxnSpLocks/>
            <a:endCxn id="5" idx="3"/>
          </p:cNvCxnSpPr>
          <p:nvPr/>
        </p:nvCxnSpPr>
        <p:spPr>
          <a:xfrm flipV="1">
            <a:off x="1840939" y="4476548"/>
            <a:ext cx="8506948" cy="47828"/>
          </a:xfrm>
          <a:prstGeom prst="line">
            <a:avLst/>
          </a:prstGeom>
        </p:spPr>
        <p:style>
          <a:lnRef idx="3">
            <a:schemeClr val="dk1"/>
          </a:lnRef>
          <a:fillRef idx="0">
            <a:schemeClr val="dk1"/>
          </a:fillRef>
          <a:effectRef idx="2">
            <a:schemeClr val="dk1"/>
          </a:effectRef>
          <a:fontRef idx="minor">
            <a:schemeClr val="tx1"/>
          </a:fontRef>
        </p:style>
      </p:cxnSp>
      <p:cxnSp>
        <p:nvCxnSpPr>
          <p:cNvPr id="17" name="Straight Connector 16">
            <a:extLst>
              <a:ext uri="{FF2B5EF4-FFF2-40B4-BE49-F238E27FC236}">
                <a16:creationId xmlns:a16="http://schemas.microsoft.com/office/drawing/2014/main" id="{00C1AD3E-ADC3-4546-922A-919907C8EE9F}"/>
              </a:ext>
            </a:extLst>
          </p:cNvPr>
          <p:cNvCxnSpPr/>
          <p:nvPr/>
        </p:nvCxnSpPr>
        <p:spPr>
          <a:xfrm>
            <a:off x="10347887" y="2745545"/>
            <a:ext cx="0" cy="3626680"/>
          </a:xfrm>
          <a:prstGeom prst="line">
            <a:avLst/>
          </a:prstGeom>
        </p:spPr>
        <p:style>
          <a:lnRef idx="3">
            <a:schemeClr val="dk1"/>
          </a:lnRef>
          <a:fillRef idx="0">
            <a:schemeClr val="dk1"/>
          </a:fillRef>
          <a:effectRef idx="2">
            <a:schemeClr val="dk1"/>
          </a:effectRef>
          <a:fontRef idx="minor">
            <a:schemeClr val="tx1"/>
          </a:fontRef>
        </p:style>
      </p:cxnSp>
      <p:cxnSp>
        <p:nvCxnSpPr>
          <p:cNvPr id="19" name="Connector: Elbow 18">
            <a:extLst>
              <a:ext uri="{FF2B5EF4-FFF2-40B4-BE49-F238E27FC236}">
                <a16:creationId xmlns:a16="http://schemas.microsoft.com/office/drawing/2014/main" id="{83D13AC8-2048-4D9B-B6EA-10AC9B9D681E}"/>
              </a:ext>
            </a:extLst>
          </p:cNvPr>
          <p:cNvCxnSpPr>
            <a:cxnSpLocks/>
          </p:cNvCxnSpPr>
          <p:nvPr/>
        </p:nvCxnSpPr>
        <p:spPr>
          <a:xfrm rot="10800000" flipV="1">
            <a:off x="1840939" y="6372225"/>
            <a:ext cx="8506948" cy="12698"/>
          </a:xfrm>
          <a:prstGeom prst="bentConnector3">
            <a:avLst>
              <a:gd name="adj1" fmla="val 50000"/>
            </a:avLst>
          </a:prstGeom>
        </p:spPr>
        <p:style>
          <a:lnRef idx="3">
            <a:schemeClr val="dk1"/>
          </a:lnRef>
          <a:fillRef idx="0">
            <a:schemeClr val="dk1"/>
          </a:fillRef>
          <a:effectRef idx="2">
            <a:schemeClr val="dk1"/>
          </a:effectRef>
          <a:fontRef idx="minor">
            <a:schemeClr val="tx1"/>
          </a:fontRef>
        </p:style>
      </p:cxnSp>
      <p:cxnSp>
        <p:nvCxnSpPr>
          <p:cNvPr id="28" name="Straight Connector 27">
            <a:extLst>
              <a:ext uri="{FF2B5EF4-FFF2-40B4-BE49-F238E27FC236}">
                <a16:creationId xmlns:a16="http://schemas.microsoft.com/office/drawing/2014/main" id="{E7E98FE7-8F62-4EDB-8DC8-F8229BE1B8FF}"/>
              </a:ext>
            </a:extLst>
          </p:cNvPr>
          <p:cNvCxnSpPr/>
          <p:nvPr/>
        </p:nvCxnSpPr>
        <p:spPr>
          <a:xfrm>
            <a:off x="1840939" y="2745545"/>
            <a:ext cx="0" cy="3639379"/>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227879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21694-655B-4376-BB62-BB3347063E89}"/>
              </a:ext>
            </a:extLst>
          </p:cNvPr>
          <p:cNvSpPr>
            <a:spLocks noGrp="1"/>
          </p:cNvSpPr>
          <p:nvPr>
            <p:ph type="title"/>
          </p:nvPr>
        </p:nvSpPr>
        <p:spPr/>
        <p:txBody>
          <a:bodyPr>
            <a:normAutofit fontScale="90000"/>
          </a:bodyPr>
          <a:lstStyle/>
          <a:p>
            <a:r>
              <a:rPr lang="en-GB" dirty="0"/>
              <a:t>Bowman’s Strategic Clock</a:t>
            </a:r>
          </a:p>
        </p:txBody>
      </p:sp>
      <p:pic>
        <p:nvPicPr>
          <p:cNvPr id="4" name="Content Placeholder 3">
            <a:extLst>
              <a:ext uri="{FF2B5EF4-FFF2-40B4-BE49-F238E27FC236}">
                <a16:creationId xmlns:a16="http://schemas.microsoft.com/office/drawing/2014/main" id="{7319F21D-8979-4593-B8DC-72DAF1183E2A}"/>
              </a:ext>
            </a:extLst>
          </p:cNvPr>
          <p:cNvPicPr>
            <a:picLocks noGrp="1" noChangeAspect="1"/>
          </p:cNvPicPr>
          <p:nvPr>
            <p:ph idx="1"/>
          </p:nvPr>
        </p:nvPicPr>
        <p:blipFill>
          <a:blip r:embed="rId3"/>
          <a:stretch>
            <a:fillRect/>
          </a:stretch>
        </p:blipFill>
        <p:spPr>
          <a:xfrm>
            <a:off x="1785968" y="2387246"/>
            <a:ext cx="8617016" cy="4358459"/>
          </a:xfrm>
          <a:prstGeom prst="rect">
            <a:avLst/>
          </a:prstGeom>
        </p:spPr>
      </p:pic>
    </p:spTree>
    <p:extLst>
      <p:ext uri="{BB962C8B-B14F-4D97-AF65-F5344CB8AC3E}">
        <p14:creationId xmlns:p14="http://schemas.microsoft.com/office/powerpoint/2010/main" val="4058371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D2D6-F12B-430E-99C9-9ADC67F9CEB4}"/>
              </a:ext>
            </a:extLst>
          </p:cNvPr>
          <p:cNvSpPr>
            <a:spLocks noGrp="1"/>
          </p:cNvSpPr>
          <p:nvPr>
            <p:ph type="title"/>
          </p:nvPr>
        </p:nvSpPr>
        <p:spPr/>
        <p:txBody>
          <a:bodyPr/>
          <a:lstStyle/>
          <a:p>
            <a:r>
              <a:rPr lang="en-GB" dirty="0"/>
              <a:t>POWER/INTEREST MATRIX</a:t>
            </a:r>
          </a:p>
        </p:txBody>
      </p:sp>
      <p:pic>
        <p:nvPicPr>
          <p:cNvPr id="4" name="Content Placeholder 3">
            <a:extLst>
              <a:ext uri="{FF2B5EF4-FFF2-40B4-BE49-F238E27FC236}">
                <a16:creationId xmlns:a16="http://schemas.microsoft.com/office/drawing/2014/main" id="{72C05F81-87A4-42F3-942E-8238CDCB647B}"/>
              </a:ext>
            </a:extLst>
          </p:cNvPr>
          <p:cNvPicPr>
            <a:picLocks noGrp="1" noChangeAspect="1"/>
          </p:cNvPicPr>
          <p:nvPr>
            <p:ph idx="1"/>
          </p:nvPr>
        </p:nvPicPr>
        <p:blipFill>
          <a:blip r:embed="rId3"/>
          <a:stretch>
            <a:fillRect/>
          </a:stretch>
        </p:blipFill>
        <p:spPr>
          <a:xfrm>
            <a:off x="1574962" y="3073400"/>
            <a:ext cx="7668901" cy="2986437"/>
          </a:xfrm>
          <a:prstGeom prst="rect">
            <a:avLst/>
          </a:prstGeom>
        </p:spPr>
      </p:pic>
    </p:spTree>
    <p:extLst>
      <p:ext uri="{BB962C8B-B14F-4D97-AF65-F5344CB8AC3E}">
        <p14:creationId xmlns:p14="http://schemas.microsoft.com/office/powerpoint/2010/main" val="3332883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542ED-34C9-4E42-A567-7277CFB38723}"/>
              </a:ext>
            </a:extLst>
          </p:cNvPr>
          <p:cNvSpPr>
            <a:spLocks noGrp="1"/>
          </p:cNvSpPr>
          <p:nvPr>
            <p:ph type="title"/>
          </p:nvPr>
        </p:nvSpPr>
        <p:spPr/>
        <p:txBody>
          <a:bodyPr/>
          <a:lstStyle/>
          <a:p>
            <a:r>
              <a:rPr lang="en-GB"/>
              <a:t>Ansoff Matrix </a:t>
            </a:r>
            <a:endParaRPr lang="en-GB" dirty="0"/>
          </a:p>
        </p:txBody>
      </p:sp>
      <p:pic>
        <p:nvPicPr>
          <p:cNvPr id="5" name="Content Placeholder 4">
            <a:extLst>
              <a:ext uri="{FF2B5EF4-FFF2-40B4-BE49-F238E27FC236}">
                <a16:creationId xmlns:a16="http://schemas.microsoft.com/office/drawing/2014/main" id="{91A6E030-E1DC-4F5A-BA69-72CB95DB9FB9}"/>
              </a:ext>
            </a:extLst>
          </p:cNvPr>
          <p:cNvPicPr>
            <a:picLocks noGrp="1" noChangeAspect="1"/>
          </p:cNvPicPr>
          <p:nvPr>
            <p:ph idx="1"/>
          </p:nvPr>
        </p:nvPicPr>
        <p:blipFill>
          <a:blip r:embed="rId3"/>
          <a:stretch>
            <a:fillRect/>
          </a:stretch>
        </p:blipFill>
        <p:spPr>
          <a:xfrm>
            <a:off x="246743" y="2380343"/>
            <a:ext cx="11713028" cy="4477656"/>
          </a:xfrm>
        </p:spPr>
      </p:pic>
    </p:spTree>
    <p:extLst>
      <p:ext uri="{BB962C8B-B14F-4D97-AF65-F5344CB8AC3E}">
        <p14:creationId xmlns:p14="http://schemas.microsoft.com/office/powerpoint/2010/main" val="2745478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D5319-5A18-4C43-AA50-87FA694BB55A}"/>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BCD26C9B-33E8-4CC9-9328-EE1B2900270B}"/>
              </a:ext>
            </a:extLst>
          </p:cNvPr>
          <p:cNvSpPr>
            <a:spLocks noGrp="1"/>
          </p:cNvSpPr>
          <p:nvPr>
            <p:ph idx="1"/>
          </p:nvPr>
        </p:nvSpPr>
        <p:spPr/>
        <p:txBody>
          <a:bodyPr/>
          <a:lstStyle/>
          <a:p>
            <a:pPr marL="457200" indent="-457200">
              <a:buFont typeface="Arial" panose="020B0604020202020204" pitchFamily="34" charset="0"/>
              <a:buChar char="•"/>
            </a:pPr>
            <a:r>
              <a:rPr lang="en-GB" dirty="0"/>
              <a:t>Continue to be innovative </a:t>
            </a:r>
          </a:p>
          <a:p>
            <a:pPr marL="457200" indent="-457200">
              <a:buFont typeface="Arial" panose="020B0604020202020204" pitchFamily="34" charset="0"/>
              <a:buChar char="•"/>
            </a:pPr>
            <a:r>
              <a:rPr lang="en-GB" dirty="0"/>
              <a:t>Raise brand awareness</a:t>
            </a:r>
          </a:p>
          <a:p>
            <a:pPr marL="457200" indent="-457200">
              <a:buFont typeface="Arial" panose="020B0604020202020204" pitchFamily="34" charset="0"/>
              <a:buChar char="•"/>
            </a:pPr>
            <a:r>
              <a:rPr lang="en-GB" dirty="0"/>
              <a:t>Expand into other countries other than Europe </a:t>
            </a:r>
          </a:p>
          <a:p>
            <a:pPr marL="457200" indent="-457200">
              <a:buFont typeface="Arial" panose="020B0604020202020204" pitchFamily="34" charset="0"/>
              <a:buChar char="•"/>
            </a:pPr>
            <a:r>
              <a:rPr lang="en-GB" dirty="0"/>
              <a:t>Expand into other products and services</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1844063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D8B35-8775-42E1-992C-E70B4C47774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3D8E4F9-5685-4238-91C4-382D717A2D75}"/>
              </a:ext>
            </a:extLst>
          </p:cNvPr>
          <p:cNvSpPr>
            <a:spLocks noGrp="1"/>
          </p:cNvSpPr>
          <p:nvPr>
            <p:ph idx="1"/>
          </p:nvPr>
        </p:nvSpPr>
        <p:spPr>
          <a:xfrm>
            <a:off x="0" y="2587752"/>
            <a:ext cx="12192000" cy="4085764"/>
          </a:xfrm>
        </p:spPr>
        <p:txBody>
          <a:bodyPr>
            <a:normAutofit fontScale="47500" lnSpcReduction="20000"/>
          </a:bodyPr>
          <a:lstStyle/>
          <a:p>
            <a:r>
              <a:rPr lang="en-GB" dirty="0"/>
              <a:t>Business Case Studies. (2019, September 25). Vision, Values and business strategies. Retrieved from Business Case Management: https://businesscasestudies.co.uk/vision-values-and-business-strategies/#:~:text=Tesco%20aims%20to%20be%20a,shopping%20experience%20for%20its%20customers.</a:t>
            </a:r>
          </a:p>
          <a:p>
            <a:r>
              <a:rPr lang="en-GB" dirty="0"/>
              <a:t>Cambridge Dictionary. (n.d.). Corporate Strategy. Retrieved from Cambridge Dictionary: https://dictionary.cambridge.org/dictionary/english/corporate-strategy</a:t>
            </a:r>
          </a:p>
          <a:p>
            <a:r>
              <a:rPr lang="en-GB" dirty="0"/>
              <a:t>Clark , T. (2014, October 4). A history of Tesco: The rise of Britain's biggest supermarket.</a:t>
            </a:r>
          </a:p>
          <a:p>
            <a:r>
              <a:rPr lang="en-GB" dirty="0"/>
              <a:t>James, A. (2019, July 8). Tesco to open incredible 750 new stores creating 10,000 new jobs - in THAILAND. Retrieved from Mirror: https://www.mirror.co.uk/money/breaking-tesco-open-incredible-750-17490441</a:t>
            </a:r>
          </a:p>
          <a:p>
            <a:r>
              <a:rPr lang="en-GB" dirty="0"/>
              <a:t>Johnson, G., &amp; Scholes, K. (2008).</a:t>
            </a:r>
          </a:p>
          <a:p>
            <a:r>
              <a:rPr lang="en-GB" dirty="0"/>
              <a:t>Mendelow, A. (1991). Environmental scanning: The impact of the stakeholder concept in Proceeding from Second International Conference on Information Systems.</a:t>
            </a:r>
          </a:p>
          <a:p>
            <a:r>
              <a:rPr lang="en-GB" dirty="0"/>
              <a:t>Mintzberg's view on strategy. (2018). Retrieved from Strategic Management: Formulation and Implementation: https://www.strategy-formulation.24xls.com/en307</a:t>
            </a:r>
          </a:p>
          <a:p>
            <a:r>
              <a:rPr lang="en-GB" dirty="0"/>
              <a:t>Riley, J. (2020). Bowman's Strategic Clock (Strategic Positioning). Retrieved from Tutor2u: https://www.tutor2u.net/business/reference/strategic-positioning-bowmans-strategy-clock#:~:text=Bowman%27s%20Strategic%20Clock%20is%20a,competitive%20position%20in%20the%20market.</a:t>
            </a:r>
          </a:p>
          <a:p>
            <a:r>
              <a:rPr lang="en-GB" dirty="0"/>
              <a:t>Riley, J. (n.d.). Ansoff Matrix. Retrieved from tutor2u: https://www.tutor2u.net/business/reference/ansoffs-matrix</a:t>
            </a:r>
          </a:p>
          <a:p>
            <a:r>
              <a:rPr lang="en-GB" dirty="0"/>
              <a:t>Jones, S. (2020). Management Strategy Report. </a:t>
            </a:r>
          </a:p>
          <a:p>
            <a:endParaRPr lang="en-GB" dirty="0"/>
          </a:p>
        </p:txBody>
      </p:sp>
    </p:spTree>
    <p:extLst>
      <p:ext uri="{BB962C8B-B14F-4D97-AF65-F5344CB8AC3E}">
        <p14:creationId xmlns:p14="http://schemas.microsoft.com/office/powerpoint/2010/main" val="3780065535"/>
      </p:ext>
    </p:extLst>
  </p:cSld>
  <p:clrMapOvr>
    <a:masterClrMapping/>
  </p:clrMapOvr>
</p:sld>
</file>

<file path=ppt/theme/theme1.xml><?xml version="1.0" encoding="utf-8"?>
<a:theme xmlns:a="http://schemas.openxmlformats.org/drawingml/2006/main" name="JuxtaposeVTI">
  <a:themeElements>
    <a:clrScheme name="AnalogousFromLightSeedLeftStep">
      <a:dk1>
        <a:srgbClr val="000000"/>
      </a:dk1>
      <a:lt1>
        <a:srgbClr val="FFFFFF"/>
      </a:lt1>
      <a:dk2>
        <a:srgbClr val="3D3522"/>
      </a:dk2>
      <a:lt2>
        <a:srgbClr val="E8E6E2"/>
      </a:lt2>
      <a:accent1>
        <a:srgbClr val="94A4C5"/>
      </a:accent1>
      <a:accent2>
        <a:srgbClr val="7FAABA"/>
      </a:accent2>
      <a:accent3>
        <a:srgbClr val="82ACA6"/>
      </a:accent3>
      <a:accent4>
        <a:srgbClr val="77AE8F"/>
      </a:accent4>
      <a:accent5>
        <a:srgbClr val="81AD81"/>
      </a:accent5>
      <a:accent6>
        <a:srgbClr val="8AAB75"/>
      </a:accent6>
      <a:hlink>
        <a:srgbClr val="938159"/>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3C7BF937C4E2B45AFF7A9F7928A7267" ma:contentTypeVersion="7" ma:contentTypeDescription="Create a new document." ma:contentTypeScope="" ma:versionID="d54b68301b23657fcbd28ee1062d7fd9">
  <xsd:schema xmlns:xsd="http://www.w3.org/2001/XMLSchema" xmlns:xs="http://www.w3.org/2001/XMLSchema" xmlns:p="http://schemas.microsoft.com/office/2006/metadata/properties" xmlns:ns3="2d854c84-20cf-454b-90b0-919c1aa9c5b3" xmlns:ns4="71bb3abe-0e25-4bd1-a714-0d7cd3489010" targetNamespace="http://schemas.microsoft.com/office/2006/metadata/properties" ma:root="true" ma:fieldsID="0640d836c1db72b1b509fadec75bd800" ns3:_="" ns4:_="">
    <xsd:import namespace="2d854c84-20cf-454b-90b0-919c1aa9c5b3"/>
    <xsd:import namespace="71bb3abe-0e25-4bd1-a714-0d7cd348901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854c84-20cf-454b-90b0-919c1aa9c5b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bb3abe-0e25-4bd1-a714-0d7cd348901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9C44BDA-E9C4-41A5-8CD3-38BFCAAE4B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854c84-20cf-454b-90b0-919c1aa9c5b3"/>
    <ds:schemaRef ds:uri="71bb3abe-0e25-4bd1-a714-0d7cd34890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484562-7CC1-42CD-8D4E-A71DB6C28F8D}">
  <ds:schemaRefs>
    <ds:schemaRef ds:uri="http://schemas.microsoft.com/sharepoint/v3/contenttype/forms"/>
  </ds:schemaRefs>
</ds:datastoreItem>
</file>

<file path=customXml/itemProps3.xml><?xml version="1.0" encoding="utf-8"?>
<ds:datastoreItem xmlns:ds="http://schemas.openxmlformats.org/officeDocument/2006/customXml" ds:itemID="{9148541E-B936-4AB4-85C0-E76D3A801741}">
  <ds:schemaRefs>
    <ds:schemaRef ds:uri="http://schemas.microsoft.com/office/2006/documentManagement/types"/>
    <ds:schemaRef ds:uri="http://purl.org/dc/terms/"/>
    <ds:schemaRef ds:uri="2d854c84-20cf-454b-90b0-919c1aa9c5b3"/>
    <ds:schemaRef ds:uri="http://schemas.microsoft.com/office/infopath/2007/PartnerControls"/>
    <ds:schemaRef ds:uri="http://purl.org/dc/dcmitype/"/>
    <ds:schemaRef ds:uri="http://purl.org/dc/elements/1.1/"/>
    <ds:schemaRef ds:uri="http://www.w3.org/XML/1998/namespace"/>
    <ds:schemaRef ds:uri="http://schemas.microsoft.com/office/2006/metadata/properties"/>
    <ds:schemaRef ds:uri="http://schemas.openxmlformats.org/package/2006/metadata/core-properties"/>
    <ds:schemaRef ds:uri="71bb3abe-0e25-4bd1-a714-0d7cd3489010"/>
  </ds:schemaRefs>
</ds:datastoreItem>
</file>

<file path=docProps/app.xml><?xml version="1.0" encoding="utf-8"?>
<Properties xmlns="http://schemas.openxmlformats.org/officeDocument/2006/extended-properties" xmlns:vt="http://schemas.openxmlformats.org/officeDocument/2006/docPropsVTypes">
  <TotalTime>256</TotalTime>
  <Words>2125</Words>
  <Application>Microsoft Office PowerPoint</Application>
  <PresentationFormat>Widescreen</PresentationFormat>
  <Paragraphs>123</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Franklin Gothic Demi Cond</vt:lpstr>
      <vt:lpstr>Franklin Gothic Medium</vt:lpstr>
      <vt:lpstr>Times New Roman</vt:lpstr>
      <vt:lpstr>Wingdings</vt:lpstr>
      <vt:lpstr>JuxtaposeVTI</vt:lpstr>
      <vt:lpstr>Tesco Business Strategy </vt:lpstr>
      <vt:lpstr>What is strategy?</vt:lpstr>
      <vt:lpstr>Strategic Management</vt:lpstr>
      <vt:lpstr>Company overview</vt:lpstr>
      <vt:lpstr>Swot Analysis</vt:lpstr>
      <vt:lpstr>Bowman’s Strategic Clock</vt:lpstr>
      <vt:lpstr>POWER/INTEREST MATRIX</vt:lpstr>
      <vt:lpstr>Ansoff Matrix </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Business Strategy </dc:title>
  <dc:creator>shannon Jones</dc:creator>
  <cp:lastModifiedBy>Shannon Jones (1803188)</cp:lastModifiedBy>
  <cp:revision>4</cp:revision>
  <dcterms:created xsi:type="dcterms:W3CDTF">2020-10-18T17:53:11Z</dcterms:created>
  <dcterms:modified xsi:type="dcterms:W3CDTF">2020-10-26T16:30:59Z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0x01010013C7BF937C4E2B45AFF7A9F7928A7267</vt:lpwstr>
  </property>
</Properties>
</file>