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removePersonalInfoOnSave="1" strictFirstAndLastChars="0" saveSubsetFonts="1">
  <p:sldMasterIdLst>
    <p:sldMasterId id="2147483670" r:id="rId1"/>
  </p:sldMasterIdLst>
  <p:notesMasterIdLst>
    <p:notesMasterId r:id="rId46"/>
  </p:notesMasterIdLst>
  <p:handoutMasterIdLst>
    <p:handoutMasterId r:id="rId47"/>
  </p:handoutMasterIdLst>
  <p:sldIdLst>
    <p:sldId id="256" r:id="rId2"/>
    <p:sldId id="311" r:id="rId3"/>
    <p:sldId id="337" r:id="rId4"/>
    <p:sldId id="338" r:id="rId5"/>
    <p:sldId id="339" r:id="rId6"/>
    <p:sldId id="340" r:id="rId7"/>
    <p:sldId id="341" r:id="rId8"/>
    <p:sldId id="342" r:id="rId9"/>
    <p:sldId id="343" r:id="rId10"/>
    <p:sldId id="344" r:id="rId11"/>
    <p:sldId id="345" r:id="rId12"/>
    <p:sldId id="346" r:id="rId13"/>
    <p:sldId id="347" r:id="rId14"/>
    <p:sldId id="348" r:id="rId15"/>
    <p:sldId id="349" r:id="rId16"/>
    <p:sldId id="350" r:id="rId17"/>
    <p:sldId id="351" r:id="rId18"/>
    <p:sldId id="352" r:id="rId19"/>
    <p:sldId id="353" r:id="rId20"/>
    <p:sldId id="354" r:id="rId21"/>
    <p:sldId id="355" r:id="rId22"/>
    <p:sldId id="356" r:id="rId23"/>
    <p:sldId id="357" r:id="rId24"/>
    <p:sldId id="358" r:id="rId25"/>
    <p:sldId id="362" r:id="rId26"/>
    <p:sldId id="359" r:id="rId27"/>
    <p:sldId id="360" r:id="rId28"/>
    <p:sldId id="361" r:id="rId29"/>
    <p:sldId id="363" r:id="rId30"/>
    <p:sldId id="364" r:id="rId31"/>
    <p:sldId id="365" r:id="rId32"/>
    <p:sldId id="366" r:id="rId33"/>
    <p:sldId id="367" r:id="rId34"/>
    <p:sldId id="368" r:id="rId35"/>
    <p:sldId id="369" r:id="rId36"/>
    <p:sldId id="370" r:id="rId37"/>
    <p:sldId id="371" r:id="rId38"/>
    <p:sldId id="372" r:id="rId39"/>
    <p:sldId id="373" r:id="rId40"/>
    <p:sldId id="374" r:id="rId41"/>
    <p:sldId id="375" r:id="rId42"/>
    <p:sldId id="376" r:id="rId43"/>
    <p:sldId id="282" r:id="rId44"/>
    <p:sldId id="310" r:id="rId45"/>
  </p:sldIdLst>
  <p:sldSz cx="9144000" cy="6858000" type="screen4x3"/>
  <p:notesSz cx="6794500" cy="99060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120">
          <p15:clr>
            <a:srgbClr val="A4A3A4"/>
          </p15:clr>
        </p15:guide>
        <p15:guide id="2" pos="214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9999"/>
    <a:srgbClr val="0000CC"/>
    <a:srgbClr val="3E67A4"/>
    <a:srgbClr val="C0C0C4"/>
    <a:srgbClr val="7E7E86"/>
    <a:srgbClr val="A50021"/>
    <a:srgbClr val="678DC5"/>
    <a:srgbClr val="3E8DC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2807" autoAdjust="0"/>
    <p:restoredTop sz="90056" autoAdjust="0"/>
  </p:normalViewPr>
  <p:slideViewPr>
    <p:cSldViewPr>
      <p:cViewPr varScale="1">
        <p:scale>
          <a:sx n="78" d="100"/>
          <a:sy n="78" d="100"/>
        </p:scale>
        <p:origin x="1723" y="28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notesViewPr>
    <p:cSldViewPr>
      <p:cViewPr varScale="1">
        <p:scale>
          <a:sx n="85" d="100"/>
          <a:sy n="85" d="100"/>
        </p:scale>
        <p:origin x="-3936" y="-96"/>
      </p:cViewPr>
      <p:guideLst>
        <p:guide orient="horz" pos="3120"/>
        <p:guide pos="2140"/>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handoutMaster" Target="handoutMasters/handoutMaster1.xml"/><Relationship Id="rId50"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7650" name="Rectangle 11">
            <a:extLst>
              <a:ext uri="{FF2B5EF4-FFF2-40B4-BE49-F238E27FC236}">
                <a16:creationId xmlns:a16="http://schemas.microsoft.com/office/drawing/2014/main" id="{0FFE6CB8-D921-4C9B-A1F6-369D84AD3B5F}"/>
              </a:ext>
            </a:extLst>
          </p:cNvPr>
          <p:cNvSpPr>
            <a:spLocks noChangeArrowheads="1"/>
          </p:cNvSpPr>
          <p:nvPr/>
        </p:nvSpPr>
        <p:spPr bwMode="auto">
          <a:xfrm>
            <a:off x="6057900" y="9174163"/>
            <a:ext cx="434975" cy="225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defRPr/>
            </a:pPr>
            <a:endParaRPr lang="en-US" altLang="en-US"/>
          </a:p>
        </p:txBody>
      </p:sp>
      <p:sp>
        <p:nvSpPr>
          <p:cNvPr id="12291" name="Line 13">
            <a:extLst>
              <a:ext uri="{FF2B5EF4-FFF2-40B4-BE49-F238E27FC236}">
                <a16:creationId xmlns:a16="http://schemas.microsoft.com/office/drawing/2014/main" id="{848AB9EC-F4B7-4E5D-8A59-233158186CA3}"/>
              </a:ext>
            </a:extLst>
          </p:cNvPr>
          <p:cNvSpPr>
            <a:spLocks noChangeShapeType="1"/>
          </p:cNvSpPr>
          <p:nvPr/>
        </p:nvSpPr>
        <p:spPr bwMode="auto">
          <a:xfrm>
            <a:off x="147638" y="9375775"/>
            <a:ext cx="6448425" cy="0"/>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n-GB"/>
          </a:p>
        </p:txBody>
      </p:sp>
      <p:sp>
        <p:nvSpPr>
          <p:cNvPr id="27652" name="Rectangle 14">
            <a:extLst>
              <a:ext uri="{FF2B5EF4-FFF2-40B4-BE49-F238E27FC236}">
                <a16:creationId xmlns:a16="http://schemas.microsoft.com/office/drawing/2014/main" id="{F2B319A0-9112-43A2-90C9-A5EE7F6FB348}"/>
              </a:ext>
            </a:extLst>
          </p:cNvPr>
          <p:cNvSpPr>
            <a:spLocks noChangeArrowheads="1"/>
          </p:cNvSpPr>
          <p:nvPr/>
        </p:nvSpPr>
        <p:spPr bwMode="auto">
          <a:xfrm>
            <a:off x="5746750" y="9250363"/>
            <a:ext cx="787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8819" tIns="0" rIns="18819" bIns="0" anchor="b"/>
          <a:lstStyle>
            <a:lvl1pPr defTabSz="903288" eaLnBrk="0" hangingPunct="0">
              <a:defRPr>
                <a:solidFill>
                  <a:schemeClr val="tx1"/>
                </a:solidFill>
                <a:latin typeface="Arial" panose="020B0604020202020204" pitchFamily="34" charset="0"/>
                <a:cs typeface="Arial" panose="020B0604020202020204" pitchFamily="34" charset="0"/>
              </a:defRPr>
            </a:lvl1pPr>
            <a:lvl2pPr marL="742950" indent="-285750" defTabSz="903288" eaLnBrk="0" hangingPunct="0">
              <a:defRPr>
                <a:solidFill>
                  <a:schemeClr val="tx1"/>
                </a:solidFill>
                <a:latin typeface="Arial" panose="020B0604020202020204" pitchFamily="34" charset="0"/>
                <a:cs typeface="Arial" panose="020B0604020202020204" pitchFamily="34" charset="0"/>
              </a:defRPr>
            </a:lvl2pPr>
            <a:lvl3pPr marL="1143000" indent="-228600" defTabSz="903288" eaLnBrk="0" hangingPunct="0">
              <a:defRPr>
                <a:solidFill>
                  <a:schemeClr val="tx1"/>
                </a:solidFill>
                <a:latin typeface="Arial" panose="020B0604020202020204" pitchFamily="34" charset="0"/>
                <a:cs typeface="Arial" panose="020B0604020202020204" pitchFamily="34" charset="0"/>
              </a:defRPr>
            </a:lvl3pPr>
            <a:lvl4pPr marL="1600200" indent="-228600" defTabSz="903288" eaLnBrk="0" hangingPunct="0">
              <a:defRPr>
                <a:solidFill>
                  <a:schemeClr val="tx1"/>
                </a:solidFill>
                <a:latin typeface="Arial" panose="020B0604020202020204" pitchFamily="34" charset="0"/>
                <a:cs typeface="Arial" panose="020B0604020202020204" pitchFamily="34" charset="0"/>
              </a:defRPr>
            </a:lvl4pPr>
            <a:lvl5pPr marL="2057400" indent="-228600" defTabSz="903288" eaLnBrk="0" hangingPunct="0">
              <a:defRPr>
                <a:solidFill>
                  <a:schemeClr val="tx1"/>
                </a:solidFill>
                <a:latin typeface="Arial" panose="020B0604020202020204" pitchFamily="34" charset="0"/>
                <a:cs typeface="Arial" panose="020B0604020202020204" pitchFamily="34" charset="0"/>
              </a:defRPr>
            </a:lvl5pPr>
            <a:lvl6pPr marL="2514600" indent="-228600" defTabSz="90328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90328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90328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90328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a:defRPr/>
            </a:pPr>
            <a:fld id="{F134B3F7-4E16-47E0-8FF8-800310D7D036}" type="slidenum">
              <a:rPr lang="en-US" altLang="en-US" sz="800" smtClean="0"/>
              <a:pPr algn="r">
                <a:defRPr/>
              </a:pPr>
              <a:t>‹#›</a:t>
            </a:fld>
            <a:endParaRPr lang="en-US" altLang="en-US" sz="800"/>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3554" name="Rectangle 8">
            <a:extLst>
              <a:ext uri="{FF2B5EF4-FFF2-40B4-BE49-F238E27FC236}">
                <a16:creationId xmlns:a16="http://schemas.microsoft.com/office/drawing/2014/main" id="{D0C54A02-ECE9-4226-939C-AFA10CFFDC29}"/>
              </a:ext>
            </a:extLst>
          </p:cNvPr>
          <p:cNvSpPr>
            <a:spLocks noChangeArrowheads="1"/>
          </p:cNvSpPr>
          <p:nvPr/>
        </p:nvSpPr>
        <p:spPr bwMode="auto">
          <a:xfrm>
            <a:off x="6057900" y="9174163"/>
            <a:ext cx="434975" cy="225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defRPr/>
            </a:pPr>
            <a:endParaRPr lang="en-US" altLang="en-US"/>
          </a:p>
        </p:txBody>
      </p:sp>
      <p:sp>
        <p:nvSpPr>
          <p:cNvPr id="11267" name="Line 10">
            <a:extLst>
              <a:ext uri="{FF2B5EF4-FFF2-40B4-BE49-F238E27FC236}">
                <a16:creationId xmlns:a16="http://schemas.microsoft.com/office/drawing/2014/main" id="{2632B048-CCC1-47B1-8FD4-05D21F564435}"/>
              </a:ext>
            </a:extLst>
          </p:cNvPr>
          <p:cNvSpPr>
            <a:spLocks noChangeShapeType="1"/>
          </p:cNvSpPr>
          <p:nvPr/>
        </p:nvSpPr>
        <p:spPr bwMode="auto">
          <a:xfrm>
            <a:off x="147638" y="9375775"/>
            <a:ext cx="6448425" cy="0"/>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n-GB"/>
          </a:p>
        </p:txBody>
      </p:sp>
      <p:sp>
        <p:nvSpPr>
          <p:cNvPr id="8" name="Slide Image Placeholder 7">
            <a:extLst>
              <a:ext uri="{FF2B5EF4-FFF2-40B4-BE49-F238E27FC236}">
                <a16:creationId xmlns:a16="http://schemas.microsoft.com/office/drawing/2014/main" id="{63EA9F61-069A-4BBC-9794-EC7F74582E79}"/>
              </a:ext>
            </a:extLst>
          </p:cNvPr>
          <p:cNvSpPr>
            <a:spLocks noGrp="1" noRot="1" noChangeAspect="1"/>
          </p:cNvSpPr>
          <p:nvPr>
            <p:ph type="sldImg" idx="2"/>
          </p:nvPr>
        </p:nvSpPr>
        <p:spPr>
          <a:xfrm>
            <a:off x="920750" y="742950"/>
            <a:ext cx="4953000" cy="371475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9" name="Notes Placeholder 8">
            <a:extLst>
              <a:ext uri="{FF2B5EF4-FFF2-40B4-BE49-F238E27FC236}">
                <a16:creationId xmlns:a16="http://schemas.microsoft.com/office/drawing/2014/main" id="{98EE20DF-467F-4FEA-A95E-975E12064FA4}"/>
              </a:ext>
            </a:extLst>
          </p:cNvPr>
          <p:cNvSpPr>
            <a:spLocks noGrp="1"/>
          </p:cNvSpPr>
          <p:nvPr>
            <p:ph type="body" sz="quarter" idx="3"/>
          </p:nvPr>
        </p:nvSpPr>
        <p:spPr>
          <a:xfrm>
            <a:off x="679450" y="4705350"/>
            <a:ext cx="5435600" cy="4457700"/>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10" name="Slide Number Placeholder 9">
            <a:extLst>
              <a:ext uri="{FF2B5EF4-FFF2-40B4-BE49-F238E27FC236}">
                <a16:creationId xmlns:a16="http://schemas.microsoft.com/office/drawing/2014/main" id="{6EAA8066-65EE-495B-95F5-19798CF33F67}"/>
              </a:ext>
            </a:extLst>
          </p:cNvPr>
          <p:cNvSpPr>
            <a:spLocks noGrp="1"/>
          </p:cNvSpPr>
          <p:nvPr>
            <p:ph type="sldNum" sz="quarter" idx="5"/>
          </p:nvPr>
        </p:nvSpPr>
        <p:spPr>
          <a:xfrm>
            <a:off x="3848100" y="9409113"/>
            <a:ext cx="2944813" cy="4953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A1522287-D24A-4D7C-923C-F620684850EC}"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notesStyle>
    <a:lvl1pPr marL="112713" indent="-112713" algn="l" defTabSz="1020763" rtl="0" eaLnBrk="0" fontAlgn="base" hangingPunct="0">
      <a:lnSpc>
        <a:spcPct val="90000"/>
      </a:lnSpc>
      <a:spcBef>
        <a:spcPct val="50000"/>
      </a:spcBef>
      <a:spcAft>
        <a:spcPct val="0"/>
      </a:spcAft>
      <a:buSzPct val="100000"/>
      <a:buChar char="•"/>
      <a:defRPr sz="1200" kern="1200">
        <a:solidFill>
          <a:schemeClr val="tx1"/>
        </a:solidFill>
        <a:latin typeface="Arial" charset="0"/>
        <a:ea typeface="+mn-ea"/>
        <a:cs typeface="+mn-cs"/>
      </a:defRPr>
    </a:lvl1pPr>
    <a:lvl2pPr marL="482600" indent="-120650" algn="l" defTabSz="1020763" rtl="0" eaLnBrk="0" fontAlgn="base" hangingPunct="0">
      <a:lnSpc>
        <a:spcPct val="90000"/>
      </a:lnSpc>
      <a:spcBef>
        <a:spcPct val="35000"/>
      </a:spcBef>
      <a:spcAft>
        <a:spcPct val="0"/>
      </a:spcAft>
      <a:buSzPct val="100000"/>
      <a:buChar char="•"/>
      <a:defRPr sz="1200" kern="1200">
        <a:solidFill>
          <a:schemeClr val="tx1"/>
        </a:solidFill>
        <a:latin typeface="Arial" charset="0"/>
        <a:ea typeface="+mn-ea"/>
        <a:cs typeface="+mn-cs"/>
      </a:defRPr>
    </a:lvl2pPr>
    <a:lvl3pPr marL="966788" algn="l" defTabSz="1020763" rtl="0" eaLnBrk="0" fontAlgn="base" hangingPunct="0">
      <a:lnSpc>
        <a:spcPct val="90000"/>
      </a:lnSpc>
      <a:spcBef>
        <a:spcPct val="35000"/>
      </a:spcBef>
      <a:spcAft>
        <a:spcPct val="0"/>
      </a:spcAft>
      <a:buSzPct val="100000"/>
      <a:buChar char="•"/>
      <a:defRPr sz="1200" kern="1200">
        <a:solidFill>
          <a:schemeClr val="tx1"/>
        </a:solidFill>
        <a:latin typeface="Arial" charset="0"/>
        <a:ea typeface="+mn-ea"/>
        <a:cs typeface="+mn-cs"/>
      </a:defRPr>
    </a:lvl3pPr>
    <a:lvl4pPr marL="1449388" algn="l" defTabSz="1020763" rtl="0" eaLnBrk="0" fontAlgn="base" hangingPunct="0">
      <a:lnSpc>
        <a:spcPct val="90000"/>
      </a:lnSpc>
      <a:spcBef>
        <a:spcPct val="35000"/>
      </a:spcBef>
      <a:spcAft>
        <a:spcPct val="0"/>
      </a:spcAft>
      <a:buSzPct val="100000"/>
      <a:buChar char="•"/>
      <a:defRPr sz="1200" kern="1200">
        <a:solidFill>
          <a:schemeClr val="tx1"/>
        </a:solidFill>
        <a:latin typeface="Arial" charset="0"/>
        <a:ea typeface="+mn-ea"/>
        <a:cs typeface="+mn-cs"/>
      </a:defRPr>
    </a:lvl4pPr>
    <a:lvl5pPr marL="1931988" algn="l" defTabSz="1020763" rtl="0" eaLnBrk="0" fontAlgn="base" hangingPunct="0">
      <a:lnSpc>
        <a:spcPct val="90000"/>
      </a:lnSpc>
      <a:spcBef>
        <a:spcPct val="35000"/>
      </a:spcBef>
      <a:spcAft>
        <a:spcPct val="0"/>
      </a:spcAft>
      <a:buSzPct val="100000"/>
      <a:buChar char="•"/>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11">
            <a:extLst>
              <a:ext uri="{FF2B5EF4-FFF2-40B4-BE49-F238E27FC236}">
                <a16:creationId xmlns:a16="http://schemas.microsoft.com/office/drawing/2014/main" id="{F9472EC0-35C7-4B5C-98A3-BD1BBC8D5408}"/>
              </a:ext>
            </a:extLst>
          </p:cNvPr>
          <p:cNvSpPr>
            <a:spLocks noGrp="1" noChangeArrowheads="1"/>
          </p:cNvSpPr>
          <p:nvPr>
            <p:ph type="sldNum" sz="quarter" idx="5"/>
          </p:nvPr>
        </p:nvSpPr>
        <p:spPr bwMode="auto">
          <a:xfrm>
            <a:off x="5746750" y="9250363"/>
            <a:ext cx="787400" cy="30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ct val="50000"/>
              </a:spcBef>
              <a:buSzPct val="100000"/>
              <a:buChar char="•"/>
              <a:defRPr sz="1200">
                <a:solidFill>
                  <a:schemeClr val="tx1"/>
                </a:solidFill>
                <a:latin typeface="Arial" panose="020B0604020202020204" pitchFamily="34" charset="0"/>
              </a:defRPr>
            </a:lvl1pPr>
            <a:lvl2pPr marL="742950" indent="-285750">
              <a:lnSpc>
                <a:spcPct val="90000"/>
              </a:lnSpc>
              <a:spcBef>
                <a:spcPct val="35000"/>
              </a:spcBef>
              <a:buSzPct val="100000"/>
              <a:buChar char="•"/>
              <a:defRPr sz="1200">
                <a:solidFill>
                  <a:schemeClr val="tx1"/>
                </a:solidFill>
                <a:latin typeface="Arial" panose="020B0604020202020204" pitchFamily="34" charset="0"/>
              </a:defRPr>
            </a:lvl2pPr>
            <a:lvl3pPr marL="1143000" indent="-228600">
              <a:lnSpc>
                <a:spcPct val="90000"/>
              </a:lnSpc>
              <a:spcBef>
                <a:spcPct val="35000"/>
              </a:spcBef>
              <a:buSzPct val="100000"/>
              <a:buChar char="•"/>
              <a:defRPr sz="1200">
                <a:solidFill>
                  <a:schemeClr val="tx1"/>
                </a:solidFill>
                <a:latin typeface="Arial" panose="020B0604020202020204" pitchFamily="34" charset="0"/>
              </a:defRPr>
            </a:lvl3pPr>
            <a:lvl4pPr marL="1600200" indent="-228600">
              <a:lnSpc>
                <a:spcPct val="90000"/>
              </a:lnSpc>
              <a:spcBef>
                <a:spcPct val="35000"/>
              </a:spcBef>
              <a:buSzPct val="100000"/>
              <a:buChar char="•"/>
              <a:defRPr sz="1200">
                <a:solidFill>
                  <a:schemeClr val="tx1"/>
                </a:solidFill>
                <a:latin typeface="Arial" panose="020B0604020202020204" pitchFamily="34" charset="0"/>
              </a:defRPr>
            </a:lvl4pPr>
            <a:lvl5pPr marL="2057400" indent="-228600">
              <a:lnSpc>
                <a:spcPct val="90000"/>
              </a:lnSpc>
              <a:spcBef>
                <a:spcPct val="35000"/>
              </a:spcBef>
              <a:buSzPct val="100000"/>
              <a:buChar char="•"/>
              <a:defRPr sz="1200">
                <a:solidFill>
                  <a:schemeClr val="tx1"/>
                </a:solidFill>
                <a:latin typeface="Arial" panose="020B0604020202020204" pitchFamily="34" charset="0"/>
              </a:defRPr>
            </a:lvl5pPr>
            <a:lvl6pPr marL="2514600" indent="-228600" eaLnBrk="0" fontAlgn="base" hangingPunct="0">
              <a:lnSpc>
                <a:spcPct val="90000"/>
              </a:lnSpc>
              <a:spcBef>
                <a:spcPct val="35000"/>
              </a:spcBef>
              <a:spcAft>
                <a:spcPct val="0"/>
              </a:spcAft>
              <a:buSzPct val="100000"/>
              <a:buChar char="•"/>
              <a:defRPr sz="1200">
                <a:solidFill>
                  <a:schemeClr val="tx1"/>
                </a:solidFill>
                <a:latin typeface="Arial" panose="020B0604020202020204" pitchFamily="34" charset="0"/>
              </a:defRPr>
            </a:lvl6pPr>
            <a:lvl7pPr marL="2971800" indent="-228600" eaLnBrk="0" fontAlgn="base" hangingPunct="0">
              <a:lnSpc>
                <a:spcPct val="90000"/>
              </a:lnSpc>
              <a:spcBef>
                <a:spcPct val="35000"/>
              </a:spcBef>
              <a:spcAft>
                <a:spcPct val="0"/>
              </a:spcAft>
              <a:buSzPct val="100000"/>
              <a:buChar char="•"/>
              <a:defRPr sz="1200">
                <a:solidFill>
                  <a:schemeClr val="tx1"/>
                </a:solidFill>
                <a:latin typeface="Arial" panose="020B0604020202020204" pitchFamily="34" charset="0"/>
              </a:defRPr>
            </a:lvl7pPr>
            <a:lvl8pPr marL="3429000" indent="-228600" eaLnBrk="0" fontAlgn="base" hangingPunct="0">
              <a:lnSpc>
                <a:spcPct val="90000"/>
              </a:lnSpc>
              <a:spcBef>
                <a:spcPct val="35000"/>
              </a:spcBef>
              <a:spcAft>
                <a:spcPct val="0"/>
              </a:spcAft>
              <a:buSzPct val="100000"/>
              <a:buChar char="•"/>
              <a:defRPr sz="1200">
                <a:solidFill>
                  <a:schemeClr val="tx1"/>
                </a:solidFill>
                <a:latin typeface="Arial" panose="020B0604020202020204" pitchFamily="34" charset="0"/>
              </a:defRPr>
            </a:lvl8pPr>
            <a:lvl9pPr marL="3886200" indent="-228600" eaLnBrk="0" fontAlgn="base" hangingPunct="0">
              <a:lnSpc>
                <a:spcPct val="90000"/>
              </a:lnSpc>
              <a:spcBef>
                <a:spcPct val="35000"/>
              </a:spcBef>
              <a:spcAft>
                <a:spcPct val="0"/>
              </a:spcAft>
              <a:buSzPct val="100000"/>
              <a:buChar char="•"/>
              <a:defRPr sz="1200">
                <a:solidFill>
                  <a:schemeClr val="tx1"/>
                </a:solidFill>
                <a:latin typeface="Arial" panose="020B0604020202020204" pitchFamily="34" charset="0"/>
              </a:defRPr>
            </a:lvl9pPr>
          </a:lstStyle>
          <a:p>
            <a:pPr>
              <a:lnSpc>
                <a:spcPct val="100000"/>
              </a:lnSpc>
              <a:spcBef>
                <a:spcPct val="0"/>
              </a:spcBef>
              <a:buSzTx/>
              <a:buFontTx/>
              <a:buNone/>
            </a:pPr>
            <a:fld id="{A4205251-91E6-44EC-841D-6C4F90540D6D}" type="slidenum">
              <a:rPr lang="en-US" altLang="en-US" smtClean="0"/>
              <a:pPr>
                <a:lnSpc>
                  <a:spcPct val="100000"/>
                </a:lnSpc>
                <a:spcBef>
                  <a:spcPct val="0"/>
                </a:spcBef>
                <a:buSzTx/>
                <a:buFontTx/>
                <a:buNone/>
              </a:pPr>
              <a:t>1</a:t>
            </a:fld>
            <a:endParaRPr lang="en-US" altLang="en-US"/>
          </a:p>
        </p:txBody>
      </p:sp>
      <p:sp>
        <p:nvSpPr>
          <p:cNvPr id="14339" name="Rectangle 2">
            <a:extLst>
              <a:ext uri="{FF2B5EF4-FFF2-40B4-BE49-F238E27FC236}">
                <a16:creationId xmlns:a16="http://schemas.microsoft.com/office/drawing/2014/main" id="{5DE33600-1FE2-4B97-AD0C-AE4C0A92D81E}"/>
              </a:ext>
            </a:extLst>
          </p:cNvPr>
          <p:cNvSpPr>
            <a:spLocks noGrp="1" noRot="1" noChangeAspect="1" noChangeArrowheads="1" noTextEdit="1"/>
          </p:cNvSpPr>
          <p:nvPr>
            <p:ph type="sldImg"/>
          </p:nvPr>
        </p:nvSpPr>
        <p:spPr bwMode="auto">
          <a:xfrm>
            <a:off x="590550" y="260350"/>
            <a:ext cx="5668963" cy="4252913"/>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4340" name="Rectangle 3">
            <a:extLst>
              <a:ext uri="{FF2B5EF4-FFF2-40B4-BE49-F238E27FC236}">
                <a16:creationId xmlns:a16="http://schemas.microsoft.com/office/drawing/2014/main" id="{1814CB14-29A2-431B-BA0C-335F9A7DF842}"/>
              </a:ext>
            </a:extLst>
          </p:cNvPr>
          <p:cNvSpPr>
            <a:spLocks noGrp="1" noChangeArrowheads="1"/>
          </p:cNvSpPr>
          <p:nvPr>
            <p:ph type="body" idx="1"/>
          </p:nvPr>
        </p:nvSpPr>
        <p:spPr bwMode="auto">
          <a:xfrm>
            <a:off x="744538" y="4665663"/>
            <a:ext cx="5300662" cy="4532312"/>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latin typeface="Arial" panose="020B060402020202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Explain </a:t>
            </a:r>
            <a:r>
              <a:rPr lang="en-GB" dirty="0" err="1"/>
              <a:t>Footprinting</a:t>
            </a:r>
            <a:r>
              <a:rPr lang="en-GB" dirty="0"/>
              <a:t> Concepts Objective </a:t>
            </a:r>
          </a:p>
        </p:txBody>
      </p:sp>
      <p:sp>
        <p:nvSpPr>
          <p:cNvPr id="4" name="Slide Number Placeholder 3"/>
          <p:cNvSpPr>
            <a:spLocks noGrp="1"/>
          </p:cNvSpPr>
          <p:nvPr>
            <p:ph type="sldNum" sz="quarter" idx="5"/>
          </p:nvPr>
        </p:nvSpPr>
        <p:spPr/>
        <p:txBody>
          <a:bodyPr/>
          <a:lstStyle/>
          <a:p>
            <a:pPr>
              <a:defRPr/>
            </a:pPr>
            <a:fld id="{A1522287-D24A-4D7C-923C-F620684850EC}" type="slidenum">
              <a:rPr lang="en-GB" altLang="en-US" smtClean="0"/>
              <a:pPr>
                <a:defRPr/>
              </a:pPr>
              <a:t>3</a:t>
            </a:fld>
            <a:endParaRPr lang="en-GB" altLang="en-US"/>
          </a:p>
        </p:txBody>
      </p:sp>
    </p:spTree>
    <p:extLst>
      <p:ext uri="{BB962C8B-B14F-4D97-AF65-F5344CB8AC3E}">
        <p14:creationId xmlns:p14="http://schemas.microsoft.com/office/powerpoint/2010/main" val="162639161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major objectives of </a:t>
            </a:r>
            <a:r>
              <a:rPr lang="en-US" dirty="0" err="1"/>
              <a:t>footprinting</a:t>
            </a:r>
            <a:r>
              <a:rPr lang="en-US" dirty="0"/>
              <a:t> include collecting the network information, system information, and organizational information of the target. By conducting </a:t>
            </a:r>
            <a:r>
              <a:rPr lang="en-US" dirty="0" err="1"/>
              <a:t>footprinting</a:t>
            </a:r>
            <a:r>
              <a:rPr lang="en-US" dirty="0"/>
              <a:t> across different network levels, you can gain information such as network blocks, specific IP addresses, employee details, and so on. Such information can help attackers in gaining access to sensitive data or performing various attacks on the target network. </a:t>
            </a:r>
            <a:endParaRPr lang="en-GB" dirty="0"/>
          </a:p>
        </p:txBody>
      </p:sp>
      <p:sp>
        <p:nvSpPr>
          <p:cNvPr id="4" name="Slide Number Placeholder 3"/>
          <p:cNvSpPr>
            <a:spLocks noGrp="1"/>
          </p:cNvSpPr>
          <p:nvPr>
            <p:ph type="sldNum" sz="quarter" idx="5"/>
          </p:nvPr>
        </p:nvSpPr>
        <p:spPr/>
        <p:txBody>
          <a:bodyPr/>
          <a:lstStyle/>
          <a:p>
            <a:pPr>
              <a:defRPr/>
            </a:pPr>
            <a:fld id="{A1522287-D24A-4D7C-923C-F620684850EC}" type="slidenum">
              <a:rPr lang="en-GB" altLang="en-US" smtClean="0"/>
              <a:pPr>
                <a:defRPr/>
              </a:pPr>
              <a:t>4</a:t>
            </a:fld>
            <a:endParaRPr lang="en-GB" altLang="en-US"/>
          </a:p>
        </p:txBody>
      </p:sp>
    </p:spTree>
    <p:extLst>
      <p:ext uri="{BB962C8B-B14F-4D97-AF65-F5344CB8AC3E}">
        <p14:creationId xmlns:p14="http://schemas.microsoft.com/office/powerpoint/2010/main" val="154090921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Now that you are familiar with </a:t>
            </a:r>
            <a:r>
              <a:rPr lang="en-US" dirty="0" err="1"/>
              <a:t>footprinting</a:t>
            </a:r>
            <a:r>
              <a:rPr lang="en-US" dirty="0"/>
              <a:t> concepts and potential threats, we will discuss the </a:t>
            </a:r>
            <a:r>
              <a:rPr lang="en-US" dirty="0" err="1"/>
              <a:t>footprinting</a:t>
            </a:r>
            <a:r>
              <a:rPr lang="en-US" dirty="0"/>
              <a:t> methodology. The </a:t>
            </a:r>
            <a:r>
              <a:rPr lang="en-US" dirty="0" err="1"/>
              <a:t>footprinting</a:t>
            </a:r>
            <a:r>
              <a:rPr lang="en-US" dirty="0"/>
              <a:t> methodology is a procedure for collecting information about a target organization from all available sources. It involves gathering information about a target organization, such as URLs, locations, establishment details, number of employees, specific range of domain names, contact information, and other related information. Attackers collect this information from publicly accessible sources such as search engines, social networking sites, </a:t>
            </a:r>
            <a:r>
              <a:rPr lang="en-US" dirty="0" err="1"/>
              <a:t>Whois</a:t>
            </a:r>
            <a:r>
              <a:rPr lang="en-US" dirty="0"/>
              <a:t> databases, and so on. The diagram given below illustrates the common techniques used to collect information about the target organization from different sources.</a:t>
            </a:r>
          </a:p>
          <a:p>
            <a:endParaRPr lang="en-GB" dirty="0"/>
          </a:p>
        </p:txBody>
      </p:sp>
      <p:sp>
        <p:nvSpPr>
          <p:cNvPr id="4" name="Slide Number Placeholder 3"/>
          <p:cNvSpPr>
            <a:spLocks noGrp="1"/>
          </p:cNvSpPr>
          <p:nvPr>
            <p:ph type="sldNum" sz="quarter" idx="5"/>
          </p:nvPr>
        </p:nvSpPr>
        <p:spPr/>
        <p:txBody>
          <a:bodyPr/>
          <a:lstStyle/>
          <a:p>
            <a:pPr>
              <a:defRPr/>
            </a:pPr>
            <a:fld id="{A1522287-D24A-4D7C-923C-F620684850EC}" type="slidenum">
              <a:rPr lang="en-GB" altLang="en-US" smtClean="0"/>
              <a:pPr>
                <a:defRPr/>
              </a:pPr>
              <a:t>5</a:t>
            </a:fld>
            <a:endParaRPr lang="en-GB" altLang="en-US"/>
          </a:p>
        </p:txBody>
      </p:sp>
    </p:spTree>
    <p:extLst>
      <p:ext uri="{BB962C8B-B14F-4D97-AF65-F5344CB8AC3E}">
        <p14:creationId xmlns:p14="http://schemas.microsoft.com/office/powerpoint/2010/main" val="40754466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Shodan is a search engine that enables attackers to perform </a:t>
            </a:r>
            <a:r>
              <a:rPr lang="en-US" dirty="0" err="1"/>
              <a:t>footprinting</a:t>
            </a:r>
            <a:r>
              <a:rPr lang="en-US" dirty="0"/>
              <a:t> at various levels. It is used to detect devices and networks with vulnerabilities. A search in Shodan for VoIP and VPN </a:t>
            </a:r>
            <a:r>
              <a:rPr lang="en-US" dirty="0" err="1"/>
              <a:t>footprinting</a:t>
            </a:r>
            <a:r>
              <a:rPr lang="en-US" dirty="0"/>
              <a:t> can deliver various results, which will help gather VPN-and VoIP-related information. The screenshots show some of the VPN and VoIP </a:t>
            </a:r>
            <a:r>
              <a:rPr lang="en-US" dirty="0" err="1"/>
              <a:t>footprinting</a:t>
            </a:r>
            <a:r>
              <a:rPr lang="en-US" dirty="0"/>
              <a:t> search results obtained through Shodan:</a:t>
            </a:r>
          </a:p>
          <a:p>
            <a:endParaRPr lang="en-GB" dirty="0"/>
          </a:p>
        </p:txBody>
      </p:sp>
      <p:sp>
        <p:nvSpPr>
          <p:cNvPr id="4" name="Slide Number Placeholder 3"/>
          <p:cNvSpPr>
            <a:spLocks noGrp="1"/>
          </p:cNvSpPr>
          <p:nvPr>
            <p:ph type="sldNum" sz="quarter" idx="5"/>
          </p:nvPr>
        </p:nvSpPr>
        <p:spPr/>
        <p:txBody>
          <a:bodyPr/>
          <a:lstStyle/>
          <a:p>
            <a:pPr>
              <a:defRPr/>
            </a:pPr>
            <a:fld id="{A1522287-D24A-4D7C-923C-F620684850EC}" type="slidenum">
              <a:rPr lang="en-GB" altLang="en-US" smtClean="0"/>
              <a:pPr>
                <a:defRPr/>
              </a:pPr>
              <a:t>9</a:t>
            </a:fld>
            <a:endParaRPr lang="en-GB" altLang="en-US"/>
          </a:p>
        </p:txBody>
      </p:sp>
    </p:spTree>
    <p:extLst>
      <p:ext uri="{BB962C8B-B14F-4D97-AF65-F5344CB8AC3E}">
        <p14:creationId xmlns:p14="http://schemas.microsoft.com/office/powerpoint/2010/main" val="126279248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Demonstrate </a:t>
            </a:r>
            <a:r>
              <a:rPr lang="en-US" dirty="0" err="1"/>
              <a:t>Footprinting</a:t>
            </a:r>
            <a:r>
              <a:rPr lang="en-US" dirty="0"/>
              <a:t> through Internet Research Services</a:t>
            </a:r>
          </a:p>
          <a:p>
            <a:endParaRPr lang="en-GB" dirty="0"/>
          </a:p>
        </p:txBody>
      </p:sp>
      <p:sp>
        <p:nvSpPr>
          <p:cNvPr id="4" name="Slide Number Placeholder 3"/>
          <p:cNvSpPr>
            <a:spLocks noGrp="1"/>
          </p:cNvSpPr>
          <p:nvPr>
            <p:ph type="sldNum" sz="quarter" idx="5"/>
          </p:nvPr>
        </p:nvSpPr>
        <p:spPr/>
        <p:txBody>
          <a:bodyPr/>
          <a:lstStyle/>
          <a:p>
            <a:pPr>
              <a:defRPr/>
            </a:pPr>
            <a:fld id="{A1522287-D24A-4D7C-923C-F620684850EC}" type="slidenum">
              <a:rPr lang="en-GB" altLang="en-US" smtClean="0"/>
              <a:pPr>
                <a:defRPr/>
              </a:pPr>
              <a:t>10</a:t>
            </a:fld>
            <a:endParaRPr lang="en-GB" altLang="en-US"/>
          </a:p>
        </p:txBody>
      </p:sp>
    </p:spTree>
    <p:extLst>
      <p:ext uri="{BB962C8B-B14F-4D97-AF65-F5344CB8AC3E}">
        <p14:creationId xmlns:p14="http://schemas.microsoft.com/office/powerpoint/2010/main" val="304929366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https://www.torproject.org </a:t>
            </a:r>
          </a:p>
          <a:p>
            <a:endParaRPr lang="en-GB" dirty="0"/>
          </a:p>
        </p:txBody>
      </p:sp>
      <p:sp>
        <p:nvSpPr>
          <p:cNvPr id="4" name="Slide Number Placeholder 3"/>
          <p:cNvSpPr>
            <a:spLocks noGrp="1"/>
          </p:cNvSpPr>
          <p:nvPr>
            <p:ph type="sldNum" sz="quarter" idx="5"/>
          </p:nvPr>
        </p:nvSpPr>
        <p:spPr/>
        <p:txBody>
          <a:bodyPr/>
          <a:lstStyle/>
          <a:p>
            <a:pPr>
              <a:defRPr/>
            </a:pPr>
            <a:fld id="{A1522287-D24A-4D7C-923C-F620684850EC}" type="slidenum">
              <a:rPr lang="en-GB" altLang="en-US" smtClean="0"/>
              <a:pPr>
                <a:defRPr/>
              </a:pPr>
              <a:t>14</a:t>
            </a:fld>
            <a:endParaRPr lang="en-GB" altLang="en-US"/>
          </a:p>
        </p:txBody>
      </p:sp>
    </p:spTree>
    <p:extLst>
      <p:ext uri="{BB962C8B-B14F-4D97-AF65-F5344CB8AC3E}">
        <p14:creationId xmlns:p14="http://schemas.microsoft.com/office/powerpoint/2010/main" val="387369023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Demonstrate </a:t>
            </a:r>
            <a:r>
              <a:rPr lang="en-US" dirty="0" err="1"/>
              <a:t>Footprinting</a:t>
            </a:r>
            <a:r>
              <a:rPr lang="en-US" dirty="0"/>
              <a:t> through Social Networking Sites</a:t>
            </a:r>
          </a:p>
          <a:p>
            <a:r>
              <a:rPr lang="en-US" dirty="0"/>
              <a:t> </a:t>
            </a:r>
            <a:endParaRPr lang="en-GB" dirty="0"/>
          </a:p>
        </p:txBody>
      </p:sp>
      <p:sp>
        <p:nvSpPr>
          <p:cNvPr id="4" name="Slide Number Placeholder 3"/>
          <p:cNvSpPr>
            <a:spLocks noGrp="1"/>
          </p:cNvSpPr>
          <p:nvPr>
            <p:ph type="sldNum" sz="quarter" idx="5"/>
          </p:nvPr>
        </p:nvSpPr>
        <p:spPr/>
        <p:txBody>
          <a:bodyPr/>
          <a:lstStyle/>
          <a:p>
            <a:pPr>
              <a:defRPr/>
            </a:pPr>
            <a:fld id="{A1522287-D24A-4D7C-923C-F620684850EC}" type="slidenum">
              <a:rPr lang="en-GB" altLang="en-US" smtClean="0"/>
              <a:pPr>
                <a:defRPr/>
              </a:pPr>
              <a:t>17</a:t>
            </a:fld>
            <a:endParaRPr lang="en-GB" altLang="en-US"/>
          </a:p>
        </p:txBody>
      </p:sp>
    </p:spTree>
    <p:extLst>
      <p:ext uri="{BB962C8B-B14F-4D97-AF65-F5344CB8AC3E}">
        <p14:creationId xmlns:p14="http://schemas.microsoft.com/office/powerpoint/2010/main" val="186548028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Use Different Techniques for </a:t>
            </a:r>
            <a:r>
              <a:rPr lang="en-US" dirty="0" err="1"/>
              <a:t>Whois</a:t>
            </a:r>
            <a:r>
              <a:rPr lang="en-US" dirty="0"/>
              <a:t> </a:t>
            </a:r>
            <a:r>
              <a:rPr lang="en-US" dirty="0" err="1"/>
              <a:t>Footprinting</a:t>
            </a:r>
            <a:endParaRPr lang="en-US" dirty="0"/>
          </a:p>
          <a:p>
            <a:r>
              <a:rPr lang="en-GB" dirty="0" err="1"/>
              <a:t>Whois</a:t>
            </a:r>
            <a:r>
              <a:rPr lang="en-GB" dirty="0"/>
              <a:t> Lookup </a:t>
            </a:r>
          </a:p>
        </p:txBody>
      </p:sp>
      <p:sp>
        <p:nvSpPr>
          <p:cNvPr id="4" name="Slide Number Placeholder 3"/>
          <p:cNvSpPr>
            <a:spLocks noGrp="1"/>
          </p:cNvSpPr>
          <p:nvPr>
            <p:ph type="sldNum" sz="quarter" idx="5"/>
          </p:nvPr>
        </p:nvSpPr>
        <p:spPr/>
        <p:txBody>
          <a:bodyPr/>
          <a:lstStyle/>
          <a:p>
            <a:pPr>
              <a:defRPr/>
            </a:pPr>
            <a:fld id="{A1522287-D24A-4D7C-923C-F620684850EC}" type="slidenum">
              <a:rPr lang="en-GB" altLang="en-US" smtClean="0"/>
              <a:pPr>
                <a:defRPr/>
              </a:pPr>
              <a:t>22</a:t>
            </a:fld>
            <a:endParaRPr lang="en-GB" altLang="en-US"/>
          </a:p>
        </p:txBody>
      </p:sp>
    </p:spTree>
    <p:extLst>
      <p:ext uri="{BB962C8B-B14F-4D97-AF65-F5344CB8AC3E}">
        <p14:creationId xmlns:p14="http://schemas.microsoft.com/office/powerpoint/2010/main" val="379303988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Use Different Techniques for DNS </a:t>
            </a:r>
            <a:r>
              <a:rPr lang="en-US" dirty="0" err="1"/>
              <a:t>Footprinting</a:t>
            </a:r>
            <a:endParaRPr lang="en-US" dirty="0"/>
          </a:p>
          <a:p>
            <a:endParaRPr lang="en-GB" dirty="0"/>
          </a:p>
        </p:txBody>
      </p:sp>
      <p:sp>
        <p:nvSpPr>
          <p:cNvPr id="4" name="Slide Number Placeholder 3"/>
          <p:cNvSpPr>
            <a:spLocks noGrp="1"/>
          </p:cNvSpPr>
          <p:nvPr>
            <p:ph type="sldNum" sz="quarter" idx="5"/>
          </p:nvPr>
        </p:nvSpPr>
        <p:spPr/>
        <p:txBody>
          <a:bodyPr/>
          <a:lstStyle/>
          <a:p>
            <a:pPr>
              <a:defRPr/>
            </a:pPr>
            <a:fld id="{A1522287-D24A-4D7C-923C-F620684850EC}" type="slidenum">
              <a:rPr lang="en-GB" altLang="en-US" smtClean="0"/>
              <a:pPr>
                <a:defRPr/>
              </a:pPr>
              <a:t>26</a:t>
            </a:fld>
            <a:endParaRPr lang="en-GB" altLang="en-US"/>
          </a:p>
        </p:txBody>
      </p:sp>
    </p:spTree>
    <p:extLst>
      <p:ext uri="{BB962C8B-B14F-4D97-AF65-F5344CB8AC3E}">
        <p14:creationId xmlns:p14="http://schemas.microsoft.com/office/powerpoint/2010/main" val="121083144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Use Different Techniques for Network and Email </a:t>
            </a:r>
            <a:r>
              <a:rPr lang="en-US" dirty="0" err="1"/>
              <a:t>Footprinting</a:t>
            </a:r>
            <a:endParaRPr lang="en-US" dirty="0"/>
          </a:p>
          <a:p>
            <a:endParaRPr lang="en-GB" dirty="0"/>
          </a:p>
        </p:txBody>
      </p:sp>
      <p:sp>
        <p:nvSpPr>
          <p:cNvPr id="4" name="Slide Number Placeholder 3"/>
          <p:cNvSpPr>
            <a:spLocks noGrp="1"/>
          </p:cNvSpPr>
          <p:nvPr>
            <p:ph type="sldNum" sz="quarter" idx="5"/>
          </p:nvPr>
        </p:nvSpPr>
        <p:spPr/>
        <p:txBody>
          <a:bodyPr/>
          <a:lstStyle/>
          <a:p>
            <a:pPr>
              <a:defRPr/>
            </a:pPr>
            <a:fld id="{A1522287-D24A-4D7C-923C-F620684850EC}" type="slidenum">
              <a:rPr lang="en-GB" altLang="en-US" smtClean="0"/>
              <a:pPr>
                <a:defRPr/>
              </a:pPr>
              <a:t>29</a:t>
            </a:fld>
            <a:endParaRPr lang="en-GB" altLang="en-US"/>
          </a:p>
        </p:txBody>
      </p:sp>
    </p:spTree>
    <p:extLst>
      <p:ext uri="{BB962C8B-B14F-4D97-AF65-F5344CB8AC3E}">
        <p14:creationId xmlns:p14="http://schemas.microsoft.com/office/powerpoint/2010/main" val="19651366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Demonstrate </a:t>
            </a:r>
            <a:r>
              <a:rPr lang="en-US" dirty="0" err="1"/>
              <a:t>Footprinting</a:t>
            </a:r>
            <a:r>
              <a:rPr lang="en-US" dirty="0"/>
              <a:t> through Social Engineering</a:t>
            </a:r>
          </a:p>
          <a:p>
            <a:endParaRPr lang="en-GB" dirty="0"/>
          </a:p>
        </p:txBody>
      </p:sp>
      <p:sp>
        <p:nvSpPr>
          <p:cNvPr id="4" name="Slide Number Placeholder 3"/>
          <p:cNvSpPr>
            <a:spLocks noGrp="1"/>
          </p:cNvSpPr>
          <p:nvPr>
            <p:ph type="sldNum" sz="quarter" idx="5"/>
          </p:nvPr>
        </p:nvSpPr>
        <p:spPr/>
        <p:txBody>
          <a:bodyPr/>
          <a:lstStyle/>
          <a:p>
            <a:pPr>
              <a:defRPr/>
            </a:pPr>
            <a:fld id="{A1522287-D24A-4D7C-923C-F620684850EC}" type="slidenum">
              <a:rPr lang="en-GB" altLang="en-US" smtClean="0"/>
              <a:pPr>
                <a:defRPr/>
              </a:pPr>
              <a:t>33</a:t>
            </a:fld>
            <a:endParaRPr lang="en-GB" altLang="en-US"/>
          </a:p>
        </p:txBody>
      </p:sp>
    </p:spTree>
    <p:extLst>
      <p:ext uri="{BB962C8B-B14F-4D97-AF65-F5344CB8AC3E}">
        <p14:creationId xmlns:p14="http://schemas.microsoft.com/office/powerpoint/2010/main" val="309807866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Automate </a:t>
            </a:r>
            <a:r>
              <a:rPr lang="en-US" dirty="0" err="1"/>
              <a:t>Footprinting</a:t>
            </a:r>
            <a:r>
              <a:rPr lang="en-US" dirty="0"/>
              <a:t> Tasks using Advanced Tools and AI</a:t>
            </a:r>
          </a:p>
          <a:p>
            <a:endParaRPr lang="en-GB" dirty="0"/>
          </a:p>
        </p:txBody>
      </p:sp>
      <p:sp>
        <p:nvSpPr>
          <p:cNvPr id="4" name="Slide Number Placeholder 3"/>
          <p:cNvSpPr>
            <a:spLocks noGrp="1"/>
          </p:cNvSpPr>
          <p:nvPr>
            <p:ph type="sldNum" sz="quarter" idx="5"/>
          </p:nvPr>
        </p:nvSpPr>
        <p:spPr/>
        <p:txBody>
          <a:bodyPr/>
          <a:lstStyle/>
          <a:p>
            <a:pPr>
              <a:defRPr/>
            </a:pPr>
            <a:fld id="{A1522287-D24A-4D7C-923C-F620684850EC}" type="slidenum">
              <a:rPr lang="en-GB" altLang="en-US" smtClean="0"/>
              <a:pPr>
                <a:defRPr/>
              </a:pPr>
              <a:t>36</a:t>
            </a:fld>
            <a:endParaRPr lang="en-GB" altLang="en-US"/>
          </a:p>
        </p:txBody>
      </p:sp>
    </p:spTree>
    <p:extLst>
      <p:ext uri="{BB962C8B-B14F-4D97-AF65-F5344CB8AC3E}">
        <p14:creationId xmlns:p14="http://schemas.microsoft.com/office/powerpoint/2010/main" val="24223054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Explain </a:t>
            </a:r>
            <a:r>
              <a:rPr lang="en-GB" dirty="0" err="1"/>
              <a:t>Footprinting</a:t>
            </a:r>
            <a:r>
              <a:rPr lang="en-GB" dirty="0"/>
              <a:t> Countermeasures</a:t>
            </a:r>
          </a:p>
          <a:p>
            <a:endParaRPr lang="en-GB" dirty="0"/>
          </a:p>
        </p:txBody>
      </p:sp>
      <p:sp>
        <p:nvSpPr>
          <p:cNvPr id="4" name="Slide Number Placeholder 3"/>
          <p:cNvSpPr>
            <a:spLocks noGrp="1"/>
          </p:cNvSpPr>
          <p:nvPr>
            <p:ph type="sldNum" sz="quarter" idx="5"/>
          </p:nvPr>
        </p:nvSpPr>
        <p:spPr/>
        <p:txBody>
          <a:bodyPr/>
          <a:lstStyle/>
          <a:p>
            <a:pPr>
              <a:defRPr/>
            </a:pPr>
            <a:fld id="{A1522287-D24A-4D7C-923C-F620684850EC}" type="slidenum">
              <a:rPr lang="en-GB" altLang="en-US" smtClean="0"/>
              <a:pPr>
                <a:defRPr/>
              </a:pPr>
              <a:t>41</a:t>
            </a:fld>
            <a:endParaRPr lang="en-GB" altLang="en-US"/>
          </a:p>
        </p:txBody>
      </p:sp>
    </p:spTree>
    <p:extLst>
      <p:ext uri="{BB962C8B-B14F-4D97-AF65-F5344CB8AC3E}">
        <p14:creationId xmlns:p14="http://schemas.microsoft.com/office/powerpoint/2010/main" val="299823627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dirty="0"/>
              <a:t>Click to edit Master subtitle style</a:t>
            </a:r>
          </a:p>
        </p:txBody>
      </p:sp>
      <p:sp>
        <p:nvSpPr>
          <p:cNvPr id="4" name="Rectangle 5">
            <a:extLst>
              <a:ext uri="{FF2B5EF4-FFF2-40B4-BE49-F238E27FC236}">
                <a16:creationId xmlns:a16="http://schemas.microsoft.com/office/drawing/2014/main" id="{5B75EFE2-8B2A-4089-96B2-3FF48AF6ADA2}"/>
              </a:ext>
            </a:extLst>
          </p:cNvPr>
          <p:cNvSpPr>
            <a:spLocks noGrp="1" noChangeArrowheads="1"/>
          </p:cNvSpPr>
          <p:nvPr>
            <p:ph type="ftr" sz="quarter" idx="10"/>
          </p:nvPr>
        </p:nvSpPr>
        <p:spPr>
          <a:xfrm>
            <a:off x="2971800" y="6153150"/>
            <a:ext cx="2590800" cy="476250"/>
          </a:xfrm>
        </p:spPr>
        <p:txBody>
          <a:bodyPr/>
          <a:lstStyle>
            <a:lvl1pPr>
              <a:defRPr/>
            </a:lvl1pPr>
          </a:lstStyle>
          <a:p>
            <a:pPr>
              <a:defRPr/>
            </a:pPr>
            <a:r>
              <a:rPr lang="en-US"/>
              <a:t>Dr. Carlene Campbell Carlene.campbell@smu.ac.uk</a:t>
            </a:r>
          </a:p>
        </p:txBody>
      </p:sp>
      <p:sp>
        <p:nvSpPr>
          <p:cNvPr id="5" name="Rectangle 6">
            <a:extLst>
              <a:ext uri="{FF2B5EF4-FFF2-40B4-BE49-F238E27FC236}">
                <a16:creationId xmlns:a16="http://schemas.microsoft.com/office/drawing/2014/main" id="{BF67AC1B-8D49-4B36-B7C0-F3223AFA98AA}"/>
              </a:ext>
            </a:extLst>
          </p:cNvPr>
          <p:cNvSpPr>
            <a:spLocks noGrp="1" noChangeArrowheads="1"/>
          </p:cNvSpPr>
          <p:nvPr>
            <p:ph type="sldNum" sz="quarter" idx="11"/>
          </p:nvPr>
        </p:nvSpPr>
        <p:spPr>
          <a:xfrm>
            <a:off x="6553200" y="6516688"/>
            <a:ext cx="2133600" cy="341312"/>
          </a:xfrm>
        </p:spPr>
        <p:txBody>
          <a:bodyPr/>
          <a:lstStyle>
            <a:lvl1pPr>
              <a:defRPr/>
            </a:lvl1pPr>
          </a:lstStyle>
          <a:p>
            <a:pPr>
              <a:defRPr/>
            </a:pPr>
            <a:fld id="{113B6C95-AC12-42D6-9DB8-16B8E4710DF9}" type="slidenum">
              <a:rPr lang="en-US" altLang="en-US"/>
              <a:pPr>
                <a:defRPr/>
              </a:pPr>
              <a:t>‹#›</a:t>
            </a:fld>
            <a:endParaRPr lang="en-US" altLang="en-US"/>
          </a:p>
        </p:txBody>
      </p:sp>
    </p:spTree>
    <p:extLst>
      <p:ext uri="{BB962C8B-B14F-4D97-AF65-F5344CB8AC3E}">
        <p14:creationId xmlns:p14="http://schemas.microsoft.com/office/powerpoint/2010/main" val="3570584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8211028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12796190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1040080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4486008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34933613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39557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3300799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dirty="0"/>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4621644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2067185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6491498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a:lum/>
          </a:blip>
          <a:srcRect/>
          <a:stretch>
            <a:fillRect/>
          </a:stretch>
        </a:blipFill>
        <a:effectLst/>
      </p:bgPr>
    </p:bg>
    <p:spTree>
      <p:nvGrpSpPr>
        <p:cNvPr id="1" name=""/>
        <p:cNvGrpSpPr/>
        <p:nvPr/>
      </p:nvGrpSpPr>
      <p:grpSpPr>
        <a:xfrm>
          <a:off x="0" y="0"/>
          <a:ext cx="0" cy="0"/>
          <a:chOff x="0" y="0"/>
          <a:chExt cx="0" cy="0"/>
        </a:xfrm>
      </p:grpSpPr>
      <p:sp>
        <p:nvSpPr>
          <p:cNvPr id="1026" name="Rectangle 3">
            <a:extLst>
              <a:ext uri="{FF2B5EF4-FFF2-40B4-BE49-F238E27FC236}">
                <a16:creationId xmlns:a16="http://schemas.microsoft.com/office/drawing/2014/main" id="{B782FEB3-D55A-4C0B-897B-8FC5957D8700}"/>
              </a:ext>
            </a:extLst>
          </p:cNvPr>
          <p:cNvSpPr>
            <a:spLocks noGrp="1" noChangeArrowheads="1"/>
          </p:cNvSpPr>
          <p:nvPr>
            <p:ph type="body" idx="1"/>
          </p:nvPr>
        </p:nvSpPr>
        <p:spPr bwMode="auto">
          <a:xfrm>
            <a:off x="228600" y="1828800"/>
            <a:ext cx="8534400" cy="4297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930821" name="Rectangle 5">
            <a:extLst>
              <a:ext uri="{FF2B5EF4-FFF2-40B4-BE49-F238E27FC236}">
                <a16:creationId xmlns:a16="http://schemas.microsoft.com/office/drawing/2014/main" id="{322DB92A-D8F5-4939-B3D2-566EC9985F73}"/>
              </a:ext>
            </a:extLst>
          </p:cNvPr>
          <p:cNvSpPr>
            <a:spLocks noGrp="1" noChangeArrowheads="1"/>
          </p:cNvSpPr>
          <p:nvPr>
            <p:ph type="ftr" sz="quarter" idx="3"/>
          </p:nvPr>
        </p:nvSpPr>
        <p:spPr bwMode="auto">
          <a:xfrm>
            <a:off x="2819400" y="6305550"/>
            <a:ext cx="2971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latin typeface="+mn-lt"/>
                <a:cs typeface="+mn-cs"/>
              </a:defRPr>
            </a:lvl1pPr>
          </a:lstStyle>
          <a:p>
            <a:pPr>
              <a:defRPr/>
            </a:pPr>
            <a:r>
              <a:rPr lang="en-US"/>
              <a:t>Dr. Carlene Campbell</a:t>
            </a:r>
          </a:p>
          <a:p>
            <a:pPr>
              <a:defRPr/>
            </a:pPr>
            <a:r>
              <a:rPr lang="en-US"/>
              <a:t>Carlene.campbell@smu.ac.uk</a:t>
            </a:r>
          </a:p>
        </p:txBody>
      </p:sp>
      <p:sp>
        <p:nvSpPr>
          <p:cNvPr id="930822" name="Rectangle 6">
            <a:extLst>
              <a:ext uri="{FF2B5EF4-FFF2-40B4-BE49-F238E27FC236}">
                <a16:creationId xmlns:a16="http://schemas.microsoft.com/office/drawing/2014/main" id="{78406CE7-E39F-4B9C-91A5-CB962C23E20F}"/>
              </a:ext>
            </a:extLst>
          </p:cNvPr>
          <p:cNvSpPr>
            <a:spLocks noGrp="1" noChangeArrowheads="1"/>
          </p:cNvSpPr>
          <p:nvPr>
            <p:ph type="sldNum" sz="quarter" idx="4"/>
          </p:nvPr>
        </p:nvSpPr>
        <p:spPr bwMode="auto">
          <a:xfrm>
            <a:off x="6553200" y="6534150"/>
            <a:ext cx="2133600" cy="3238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latin typeface="Comic Sans MS" panose="030F0702030302020204" pitchFamily="66" charset="0"/>
              </a:defRPr>
            </a:lvl1pPr>
          </a:lstStyle>
          <a:p>
            <a:pPr>
              <a:defRPr/>
            </a:pPr>
            <a:fld id="{DBA10B25-DDFC-4FDF-B810-D2D726CB22DD}"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sldLayoutIdLst>
    <p:sldLayoutId id="2147484382" r:id="rId1"/>
    <p:sldLayoutId id="2147484380" r:id="rId2"/>
    <p:sldLayoutId id="2147484383" r:id="rId3"/>
    <p:sldLayoutId id="2147484381" r:id="rId4"/>
    <p:sldLayoutId id="2147484384" r:id="rId5"/>
    <p:sldLayoutId id="2147484385" r:id="rId6"/>
    <p:sldLayoutId id="2147484386" r:id="rId7"/>
    <p:sldLayoutId id="2147484387" r:id="rId8"/>
    <p:sldLayoutId id="2147484388" r:id="rId9"/>
    <p:sldLayoutId id="2147484389" r:id="rId10"/>
    <p:sldLayoutId id="2147484390" r:id="rId11"/>
  </p:sldLayoutIdLst>
  <p:hf hdr="0"/>
  <p:txStyles>
    <p:titleStyle>
      <a:lvl1pPr algn="ctr" rtl="0" eaLnBrk="0" fontAlgn="base" hangingPunct="0">
        <a:spcBef>
          <a:spcPct val="0"/>
        </a:spcBef>
        <a:spcAft>
          <a:spcPct val="0"/>
        </a:spcAft>
        <a:defRPr sz="3600">
          <a:solidFill>
            <a:schemeClr val="hlink"/>
          </a:solidFill>
          <a:latin typeface="+mj-lt"/>
          <a:ea typeface="+mj-ea"/>
          <a:cs typeface="+mj-cs"/>
        </a:defRPr>
      </a:lvl1pPr>
      <a:lvl2pPr algn="ctr" rtl="0" eaLnBrk="0" fontAlgn="base" hangingPunct="0">
        <a:spcBef>
          <a:spcPct val="0"/>
        </a:spcBef>
        <a:spcAft>
          <a:spcPct val="0"/>
        </a:spcAft>
        <a:defRPr sz="3600">
          <a:solidFill>
            <a:schemeClr val="hlink"/>
          </a:solidFill>
          <a:latin typeface="Comic Sans MS" pitchFamily="66" charset="0"/>
        </a:defRPr>
      </a:lvl2pPr>
      <a:lvl3pPr algn="ctr" rtl="0" eaLnBrk="0" fontAlgn="base" hangingPunct="0">
        <a:spcBef>
          <a:spcPct val="0"/>
        </a:spcBef>
        <a:spcAft>
          <a:spcPct val="0"/>
        </a:spcAft>
        <a:defRPr sz="3600">
          <a:solidFill>
            <a:schemeClr val="hlink"/>
          </a:solidFill>
          <a:latin typeface="Comic Sans MS" pitchFamily="66" charset="0"/>
        </a:defRPr>
      </a:lvl3pPr>
      <a:lvl4pPr algn="ctr" rtl="0" eaLnBrk="0" fontAlgn="base" hangingPunct="0">
        <a:spcBef>
          <a:spcPct val="0"/>
        </a:spcBef>
        <a:spcAft>
          <a:spcPct val="0"/>
        </a:spcAft>
        <a:defRPr sz="3600">
          <a:solidFill>
            <a:schemeClr val="hlink"/>
          </a:solidFill>
          <a:latin typeface="Comic Sans MS" pitchFamily="66" charset="0"/>
        </a:defRPr>
      </a:lvl4pPr>
      <a:lvl5pPr algn="ctr" rtl="0" eaLnBrk="0" fontAlgn="base" hangingPunct="0">
        <a:spcBef>
          <a:spcPct val="0"/>
        </a:spcBef>
        <a:spcAft>
          <a:spcPct val="0"/>
        </a:spcAft>
        <a:defRPr sz="3600">
          <a:solidFill>
            <a:schemeClr val="hlink"/>
          </a:solidFill>
          <a:latin typeface="Comic Sans MS" pitchFamily="66" charset="0"/>
        </a:defRPr>
      </a:lvl5pPr>
      <a:lvl6pPr marL="457200" algn="ctr" rtl="0" fontAlgn="base">
        <a:spcBef>
          <a:spcPct val="0"/>
        </a:spcBef>
        <a:spcAft>
          <a:spcPct val="0"/>
        </a:spcAft>
        <a:defRPr sz="3600">
          <a:solidFill>
            <a:schemeClr val="hlink"/>
          </a:solidFill>
          <a:latin typeface="Comic Sans MS" pitchFamily="66" charset="0"/>
        </a:defRPr>
      </a:lvl6pPr>
      <a:lvl7pPr marL="914400" algn="ctr" rtl="0" fontAlgn="base">
        <a:spcBef>
          <a:spcPct val="0"/>
        </a:spcBef>
        <a:spcAft>
          <a:spcPct val="0"/>
        </a:spcAft>
        <a:defRPr sz="3600">
          <a:solidFill>
            <a:schemeClr val="hlink"/>
          </a:solidFill>
          <a:latin typeface="Comic Sans MS" pitchFamily="66" charset="0"/>
        </a:defRPr>
      </a:lvl7pPr>
      <a:lvl8pPr marL="1371600" algn="ctr" rtl="0" fontAlgn="base">
        <a:spcBef>
          <a:spcPct val="0"/>
        </a:spcBef>
        <a:spcAft>
          <a:spcPct val="0"/>
        </a:spcAft>
        <a:defRPr sz="3600">
          <a:solidFill>
            <a:schemeClr val="hlink"/>
          </a:solidFill>
          <a:latin typeface="Comic Sans MS" pitchFamily="66" charset="0"/>
        </a:defRPr>
      </a:lvl8pPr>
      <a:lvl9pPr marL="1828800" algn="ctr" rtl="0" fontAlgn="base">
        <a:spcBef>
          <a:spcPct val="0"/>
        </a:spcBef>
        <a:spcAft>
          <a:spcPct val="0"/>
        </a:spcAft>
        <a:defRPr sz="3600">
          <a:solidFill>
            <a:schemeClr val="hlink"/>
          </a:solidFill>
          <a:latin typeface="Comic Sans MS" pitchFamily="66" charset="0"/>
        </a:defRPr>
      </a:lvl9pPr>
    </p:titleStyle>
    <p:bodyStyle>
      <a:lvl1pPr marL="342900" indent="-342900" algn="l" rtl="0" eaLnBrk="0" fontAlgn="base" hangingPunct="0">
        <a:spcBef>
          <a:spcPct val="20000"/>
        </a:spcBef>
        <a:spcAft>
          <a:spcPct val="0"/>
        </a:spcAft>
        <a:buChar char="•"/>
        <a:defRPr sz="24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a:solidFill>
            <a:schemeClr val="tx1"/>
          </a:solidFill>
          <a:latin typeface="+mn-lt"/>
        </a:defRPr>
      </a:lvl6pPr>
      <a:lvl7pPr marL="2971800" indent="-228600" algn="l" rtl="0" fontAlgn="base">
        <a:spcBef>
          <a:spcPct val="20000"/>
        </a:spcBef>
        <a:spcAft>
          <a:spcPct val="0"/>
        </a:spcAft>
        <a:buChar char="»"/>
        <a:defRPr>
          <a:solidFill>
            <a:schemeClr val="tx1"/>
          </a:solidFill>
          <a:latin typeface="+mn-lt"/>
        </a:defRPr>
      </a:lvl7pPr>
      <a:lvl8pPr marL="3429000" indent="-228600" algn="l" rtl="0" fontAlgn="base">
        <a:spcBef>
          <a:spcPct val="20000"/>
        </a:spcBef>
        <a:spcAft>
          <a:spcPct val="0"/>
        </a:spcAft>
        <a:buChar char="»"/>
        <a:defRPr>
          <a:solidFill>
            <a:schemeClr val="tx1"/>
          </a:solidFill>
          <a:latin typeface="+mn-lt"/>
        </a:defRPr>
      </a:lvl8pPr>
      <a:lvl9pPr marL="3886200" indent="-228600" algn="l" rtl="0" fontAlgn="base">
        <a:spcBef>
          <a:spcPct val="20000"/>
        </a:spcBef>
        <a:spcAft>
          <a:spcPct val="0"/>
        </a:spcAft>
        <a:buChar char="»"/>
        <a:defRPr>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carlene.campbell@uwtsd.ac.uk"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hyperlink" Target="http://www.knowledgewithprofit.com/" TargetMode="Externa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29.png"/><Relationship Id="rId4" Type="http://schemas.openxmlformats.org/officeDocument/2006/relationships/image" Target="../media/image28.png"/></Relationships>
</file>

<file path=ppt/slides/_rels/slide23.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33.png"/></Relationships>
</file>

<file path=ppt/slides/_rels/slide27.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38.png"/></Relationships>
</file>

<file path=ppt/slides/_rels/slide30.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43.png"/></Relationships>
</file>

<file path=ppt/slides/_rels/slide34.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47.png"/></Relationships>
</file>

<file path=ppt/slides/_rels/slide37.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hyperlink" Target="https://attack.mitre.org/" TargetMode="External"/><Relationship Id="rId2" Type="http://schemas.openxmlformats.org/officeDocument/2006/relationships/hyperlink" Target="https://aspen.eccouncil.org/" TargetMode="External"/><Relationship Id="rId1" Type="http://schemas.openxmlformats.org/officeDocument/2006/relationships/slideLayout" Target="../slideLayouts/slideLayout2.xml"/><Relationship Id="rId5" Type="http://schemas.openxmlformats.org/officeDocument/2006/relationships/hyperlink" Target="http://www.symantec.com/security_response/publications/threatreport.jsp" TargetMode="External"/><Relationship Id="rId4" Type="http://schemas.openxmlformats.org/officeDocument/2006/relationships/hyperlink" Target="http://ceh.vn/"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AutoShape 10" descr="data:image/jpeg;base64,/9j/4AAQSkZJRgABAQAAAQABAAD/2wBDAAkGBwgHBgkIBwgKCgkLDRYPDQwMDRsUFRAWIB0iIiAdHx8kKDQsJCYxJx8fLT0tMTU3Ojo6Iys/RD84QzQ5Ojf/2wBDAQoKCg0MDRoPDxo3JR8lNzc3Nzc3Nzc3Nzc3Nzc3Nzc3Nzc3Nzc3Nzc3Nzc3Nzc3Nzc3Nzc3Nzc3Nzc3Nzc3Nzf/wAARCAB3ANsDASIAAhEBAxEB/8QAGwAAAQUBAQAAAAAAAAAAAAAAAAIDBAUGAQf/xABCEAACAQMDAQQGBgcGBwEAAAABAgMABBEFEiExBhNBURQiYXGRsTIzcoGh0RUjNFOSweEHQkNSk/BiY3OCssLxov/EABcBAQEBAQAAAAAAAAAAAAAAAAABAgP/xAAgEQEBAAICAgMBAQAAAAAAAAAAAQIREiExQQNCYVEi/9oADAMBAAIRAxEAPwD3GiiigKKKKAooooCqLtFq0+m7e5UHOMnYW5JwOM1e1SdoNJbUmT9YiBcdXZTkHI+ias8hrsvrM+qtcCZVAjClSEKnkkEYPuq/zWe7P6AunvcGSWOdXxgAk7Tlick/aqzvLaCO1ldI1VwjbTnxxWM7Z3FmjGvajJptmZ4wCFBY5UscAE8Dz4qu7Pa7dalqL20yoFVTnETIcjHn14NSr7SxqVkyRGNS7urtkgsMkYyvNNaH2ek0vUGuTMrKykFcsxycDqfdWsbLjv2VQdvO3N32a1X0SCGF07lZMsecksMe7ip/9mPay57XaVe3l3FHE0F2YFEZyCAit/7GpPaPsdFr92Li4vWQjACiCNsD3kZ+NK0Ds6vZqzlhjuFljkYvnuEjbdtI5KgZ6Dr5VMrqIs+0movpei3d9EFLwpuAboea810n+1S/v+0+maUbaBUu7hYmYPkgH7q9M1PTY9SsZLZZe6SThnVVfI8Rggisvaf2d29nfwXsOosZYHDp3lrEwyD9nj3jmrP0bkV2uKMDGa7QFFFFAUUUUBRRUe7mZIwsYzM/CDrg+Z9g60D+4edGRVfcrb26I93LI6lsesSQxx4gcY+6o5vdJKb0ZUx0MalT7uPlQXAIPSu1Et3aOZoWZ2UjdGzYyfMZ+HWpWaDtFFcoO0GiigjSX1tExWSeNWHUFqXbXMN0he3lSVQcEo2cGosmj2ryNJmZWY5JWZl59wNJ0TTrewgb0cP+sIZi7luce2gsqyfbUsDFsEhOVB2RGTAJOeB861lQr+wtbtla5hEhXgZYj5GrPIy3YaWffebIw/C5X6GMM4zg58qs+03pEtvEpt3HrcCP1yfZwOOM81F0DU4VurpW0xbIEDDpL3xkwT1AGR/X2Gri5voxCkwJIRiQCNpOAegOKz8ksu0tl6ROyEU0NjMs8ckf647VkQqcYHmBV/xVOuuwFsbJMnp9Hn8aeXU2Kq3o0+GxjCZxk4warMzizqi7VKzWUe1JG9bkRrk48vYaukYsuTTN79QftL/5Cs5XU23O2PaO+h7FapGkUyXGWKHBRui8jOPbzXnHZy77SXHbXSEcXjWgu1MuHDrs8SQCTjpXvN1aQXkXdXUMc0ec7ZFyKrn7LaC8iyNo9iXVgwYwLkEHII465rRFvXaSq7a6WAoO0VHe+tE+ndQL75FH86c76MxiTeuwjIbPGPfQOUVGN/aAgG6gB8u8X86kA5oO1AuIpZ5vUl2GIqy+rnnxz7D0qfTEf7RL/wBvyrOXpYaMsgwJ7RiB1ZDvwfd1x91c3whQq2rsT4CHHzAFTBXa0ivaGVnknJeHbHtQAgnzyeCB93/yXCxaJCeSVBrs/wBTJ9k0m3/Z4vsD5Vz+y+kTUGv1dfQk3Jj1sMAR8ah2k2ufpHFxAnoWw5ZpV3bvcB09tSr8al3yCzRe62+swcBs/eDUG2l1yK9la9SIWIiJy0qlgwHkFHFdEvhfo2UUjoQDXaYLgWhKNgiPjHuruwjrM+fePyomz9QreYxxhWilyPJDT2z/AJz/ABH5UbPKZ/iPyoVz0n/kzfwGkSXGRjuZv9M04I8/4z/EflUO/vYLEqJ5ZyWHRU3fyondOmfjiKb+A1lb/sxNd3KztqFypxh19DVu85HLE8+GOMDmtDYalZ3ved3PLGY8bhKoXr06j31McRqpPfE4Geo/Kl/TVYZux7tNdAX836xW2r6BHti3dNox/d2nBOc5OauuynZ+bRIWR9QkuFYn1XgWIknHOFAHh5U1L2j9GuZH9H7wsoUq8wwmMnnA4PrD8KvrDU7W6t45HeON3TcYy4yBnB+6p48nlNi+j99MXzqICCw+kvj7RXLm7txbS7Z4wdjYw4GOK8/v0/WStyArbQjM24g9DtJJPQ+NS6yml3x1t6BqGoRafbPcXG4RpjO0ZPJx/OmtN1e21KzS6tm/VOWA3cHgkH8QaiaXJbzaRbLO6MdgyJGGePOompQrGCdNgs2YLwCEGSTnr1/+1blhJ+nfpdSalbxSCOSVEbj6RwOaRcSx3EYPrlNxBAyDkA1nIZtXfeb1YhjHd91Ip+Y91R55e0DquQoOM/tOB0HmvTk/hUmeKSZr2bRbeaAwM93sI2kLOASMY61JXT0TTU09Fm7lAArtKC3Bz161G0u7ufRpm1CRFZfoEupJGPZWR0ntDfX95ePJfymFJXEQLhQFB9XIUc8VeUvhqS7bC57OW11EI5bm6Kgg4Dgc/cPaauUARVUeAxzWW7G6k0ltfNqF4S3pW1DK2OqLwM+0ml6z2oe01VbCzgS4fYrn1j624nABHTp1PFPPgaXvU/zr8abhYNPKQQR6vQ58KoF1dYNZj0yezjVGYRxOcktx9LOMeHTrV+EwziMhAMDCqKmst9r0fozVTc6VLcSGQ3XXwaENj8aTo2jy6bc3Esl81wsxysfdBFj56DH860kWs/1Mn2TSbf8AZ4vsD5Uqf6mT7JpNv+zxfYHyrH2PR49Kz+vatb29rdxSE8RsC5wFTIxkk1aXV/DbyLG+4uy5AGOn31VyX2l31y9q0MTTlc7ZERiR+NbZy8K4dsNNaykEboyoDE7CaPCttzg+t1wM+6qGx1W27P30rPdXAe5jX1HUygjPBGOB4/H47q20mx7hCLC0G4AkiBRk469KauNPtBdAeiW/0T/hL5e6rLZNM3wob/tXFaPCLqaeFmU4At9wbn2E46jrVrp+oG/JCXxXcm4K0IUgEcHr7Qanz6RbSMCtpBgeUaj+VEWndznuUEeeuwhfkKJxdiVkYGS93gHjgDPv8/wql7YILkxIirL9E8hiODn+6D/v4Vfeiy+Mkn8f9KV6NL+8k/j/AKUl7XHc9Ml2VtJIfS0khEYZlxhMA+ux4zjoCKv4luArQsHdQh2uRk8BeCS2SeetTvRpP3kn8Y/KnIISjAnpg9T7vyrGWMt3WpbtgLqKR2dViWRWIYMyZYY8M+Gc46HpWu7NqDpdsGB3BCDu6/SPWrkgVCuP1E3fp/l9df8APzj4+VMrqLjicu+7EDqwPrDaNvUk8cVlNX0uw06IXWrai0IkbadlvuG489ACei9fZWnsibhEupgN7D1UByEHl7/Ou31rDdELcJvVeQM+YwaYd3d8Lf4Z0f0ddKtfR276HuwUkZcFh548Kki5t2zhozg4OGHBrMal6ZYxl9P0jvmVgAmT0xknJOOvhVbdXWtekkJoaPhnIfCDJABXIPmSR7MZrWo53KxuTcW46tGB7xXPSIFIBaMEg4G4dBWQVr8wxubKEStgvGbdDs8+RwaRcz6ot1BDFpkc1sysZJO5QCM4446nOAOKahyybMSQTo4TY45VsH8KqLHsdodnGUitN0bHdslcuvwNPadeTSxH0mGOIjpztz93h4VYLdYUcJ/qCmo1MnXgihhRIo0RA64VVAA5FRLzQLC9v0v5YyLlFCiRDjIByAfOpTTiQAEoBuBPrjwNO9/F+9X400u+0M6HZNqCX0iNJPGcoWOQp86knvDK6RsqnGcsuf5inPSIv3q/GmDJmZzGQSdoB645FC1DutJuriVpDex849UwEge71qNF0m5064uZJ7/0hJSCsYj2iP3cmlXenXNzOZBdqqkYCGMn/wBqTpOlXFjdzzS3pnjkAAj2kKh9mSaKtJ/qZPsmk2/7PF9gfKlT/UyfZNJt/wBni+wPlWPseka9bT1cLeRxu2OA0W84+BqNaSaM1yy2kVvHcqpPEGxse8gVIvodOeTfeCPvNuMscHHl7qjadZaIl68+nx25uimGdDlivTn2dK2LO2/Zo/sD5UxcRsbgPtYjBGRUmD6pfdS8UZs3EDYf3b/D+ld2N+7f4f0qdRQ4oOw/u3/391IkZYxmQFR5scfyqxrKdtIy5jKxuzeqMpGHYDJz1HHFWdnFcLIjqTGdwBwSGHX4VLtyEVieMYJ+FYbsy7xekrhjIzKArLsLetJjpjHAzWoCvHFIxlyxX1jhsHA8Bu4rGWXG6Jj2J+0unReqzTHyxEefjUmykW9aO7BzGy5jHkM+I8/lWHvUYNKZEcyEgqVBC4x63Gc9NvStVoNy0WlWm6GVzt2kqBjJc88npSzZMqmRgwMJlJ7vulLp4ePrD28c1Hm7SaajYYTE84AiPNOTXBS1bMExDQ7eAOODyeaxuoRyCaXekhmMhYMoIXbkbuCSf8vTy9+U16LdPQITBe2ySx+vFIAQeRkU1PaW0cTyGBSVBPvqNoM7ro9oDBKT3Y5UDHzqa85I5t5vgPzpzkXjKzHZ3W4dUEpvdKSzKhSgEne7s5z9EcYx+NXki2q2/fRWZlB6BUOT8aXcs8tvJHGk8bOpUOAARn76opNH1B7oym8nMW7PcsgxjyyTn76ZfJN9RngtEmtWGRps/jkCHy++lPNAm4DTZiFPG2POaprnRrtwXExUA4xsDdMe/wD3mp+iW1zZAd/LLKhTG0RkDOc5x0+FJ8mKX47/AFaW0NvPHuNt3fsZcGnTZ2wGTCo+6kpPj/Cm/grzGPU0uO0eozzS/qIpiMOxKpjg9eByKvKNzD8enrbWjEhY0OPKui1SJ90SRj3jxrKdkTcLc6jeBHeCRY9kj5w4Bbp8RW1pMpV4yKq6Oqd4RDGNuOqOo5/7hTeknWPTJV1CILbbQY2MisxPjwAMePn91XGKMeNUIn+pk+yaTb/s8X2B8qVP9TJ9k0m3/Z4vsD5Vj7HoxdabBdSiWUyBwMZSQr8qjWmgWNrfPeosrTuu0mSVnGMAdCceAq2orY4oAAAAAHgKDwK7XG6UEGLVrCa8eziuo3uEJDRqeRjr8KlGVQBk4B86zuq2dpZyvdQ2am4bLGbLAjJJOdvJ5qhXXb8R7DaxMNwODb3JII6HkVbr0zd7b/0iL/OPj7M1HuorG6YelQwSso47xVJAz7fbWDbV7oxlBptthuTi0nHP8NcbWrpUCvpsBQZIzaTnkkny9poz/v8AG+hisrXc8EMMJYesUULke2pKlJEyuCp+/NZPR70TSw97psSs+P1iIy7c+Ybp1NauEALgdKjUt9ov6H0zOf0fbf6QpwQxQbI4Y1jjXGEUYA9byqVmmZfrB93/AJUapiNQyxqwBUooIPj1pI0fTOg0+2x/0hSkQOkaEnDIAce41FudPaGOOKC6ud8jbQXkyF4JJPHP0fxoz36WcKRwxrFEqoijCqowAKXkVl5bq1IEcl9MxBJBw+7w9vsq20gq0e5SW9UMsjMfWU5I48D1q9HayyKMiqW/Ve/lcySRqGCkDcSx2g9AemMfjUVHVpO7Wad2kDACQOqng8ZzxwDTRbf40Ew3RlV6npTWyUJtjLjHTlfypi1061KiZA5EihgrOSOeasQMVCS+0VmlTblnGT47cfKm4dJ06C5e5hsbdJnO5pFjAJPnUe40TvppJDcD123YaJWx7OfCnND0k6RBJF6VJcB33AuAMcdOKNTpKvQBaye7+dSaqLrVrOSd7BZCZiduQhKhvItjANSLDVrO/kZLaQlwCdrIVJHmMjke2syXdq+k+iuZ9lGfZWkIn+pk+yaTb/s8X2B8q7Of1MnH90/KuW/1Ef2B8qx9g9RRRWw1cGRYXMI3SY9Ue2qS6bX+6Jt4z3ngGaPHXx48q0FFBBto7l7NDdMiTMg7wKMhTjkZzSUurSNAHu4lIZuDIB41OZdwIPQjFVT6BbyQmFp7sIV2kCbwxjrj8aJpYRFZUDxyhlPIZTkEUi6tjPHsD4wfz/OjTbGPTrNLWFpDGmcGRtzdc8mpVCxXi1uVGBPx7/6Upbe6X/Gz/wBxqdRROEQ+5uf3v/6NAhnDZMinp1JPjUyihxiKkbIYgxHGF49xpN+wRrYtn6w9Bkn1GqRKD6pHg2T8KqtXvZISENm00ZGSdpOD7h9xqr4Zm91TV4ZJO50TUpI8jAEQ8h06/wC80XHbvTez/cQXttfvM8CkosIRkwWHIcqRz04560rVVvNSsJbUWNzbd5jE9uJUdcHPBA9nwzWUk7CNI7SynVpJGILNIjMxPtJTJrr8U+P711w4b3k2tn2kTV9KbVNKsbybfcMO5MY3rhAvOCQOmR14qPZ6ndy6nbrc6FdWUKklpvR2IJKsBnaOOvU8VndI7JzaVexXMP6VKpIHeEd4iS46BgqjI9n3dK2K3kwkUfoeRwTyTCy4+I61n5JjL/i9M58d/wCWksci0gBGCI1z8BUimLRmeJXZSpYAlT1XjpT9c2RXDXaKDK23Zme37QzaiXgmikkZ03L68e7qBwfnTuj9m3s9VlvJpEWNkKrDDlQCSCTxjyrS0UEf0WPzk/1G/Oj0WP8A4/8AUb86kUVnhj/F3Uc2kRGDvx/1G/OnlUKoAHAGBSqKTGTxEFFFFaBRRRQFFFFAUUUUBRRRQFFFFAVTa/oNtrYhS7BKxNuUBiOePIjyooqy6D1npstrFFELyZo41VQpC9AMdcZrjaWCfVublTwM96enlRRRi4R06VGZe83y7icn9YcHnPSpUdv3SBEACjwzRRQmMng9GMCl0UVGoKKKKKKKKKAooooCiiig/9k=">
            <a:extLst>
              <a:ext uri="{FF2B5EF4-FFF2-40B4-BE49-F238E27FC236}">
                <a16:creationId xmlns:a16="http://schemas.microsoft.com/office/drawing/2014/main" id="{193A20DD-EE00-4C79-BDB6-9971EEDC9073}"/>
              </a:ext>
            </a:extLst>
          </p:cNvPr>
          <p:cNvSpPr>
            <a:spLocks noChangeAspect="1" noChangeArrowheads="1"/>
          </p:cNvSpPr>
          <p:nvPr/>
        </p:nvSpPr>
        <p:spPr bwMode="auto">
          <a:xfrm>
            <a:off x="63500" y="-401638"/>
            <a:ext cx="1485900" cy="8096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Comic Sans MS" panose="030F0702030302020204" pitchFamily="66" charset="0"/>
              </a:defRPr>
            </a:lvl1pPr>
            <a:lvl2pPr marL="742950" indent="-285750">
              <a:spcBef>
                <a:spcPct val="20000"/>
              </a:spcBef>
              <a:buChar char="–"/>
              <a:defRPr sz="2000">
                <a:solidFill>
                  <a:schemeClr val="tx1"/>
                </a:solidFill>
                <a:latin typeface="Comic Sans MS" panose="030F0702030302020204" pitchFamily="66" charset="0"/>
              </a:defRPr>
            </a:lvl2pPr>
            <a:lvl3pPr marL="1143000" indent="-228600">
              <a:spcBef>
                <a:spcPct val="20000"/>
              </a:spcBef>
              <a:buChar char="•"/>
              <a:defRPr sz="2400">
                <a:solidFill>
                  <a:schemeClr val="tx1"/>
                </a:solidFill>
                <a:latin typeface="Comic Sans MS" panose="030F0702030302020204" pitchFamily="66" charset="0"/>
              </a:defRPr>
            </a:lvl3pPr>
            <a:lvl4pPr marL="1600200" indent="-228600">
              <a:spcBef>
                <a:spcPct val="20000"/>
              </a:spcBef>
              <a:buChar char="–"/>
              <a:defRPr sz="2000">
                <a:solidFill>
                  <a:schemeClr val="tx1"/>
                </a:solidFill>
                <a:latin typeface="Comic Sans MS" panose="030F0702030302020204" pitchFamily="66" charset="0"/>
              </a:defRPr>
            </a:lvl4pPr>
            <a:lvl5pPr marL="2057400" indent="-228600">
              <a:spcBef>
                <a:spcPct val="20000"/>
              </a:spcBef>
              <a:buChar char="»"/>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defRPr sz="2000">
                <a:solidFill>
                  <a:schemeClr val="tx1"/>
                </a:solidFill>
                <a:latin typeface="Comic Sans MS" panose="030F0702030302020204" pitchFamily="66" charset="0"/>
              </a:defRPr>
            </a:lvl9pPr>
          </a:lstStyle>
          <a:p>
            <a:pPr eaLnBrk="1" hangingPunct="1">
              <a:spcBef>
                <a:spcPct val="0"/>
              </a:spcBef>
              <a:buFontTx/>
              <a:buNone/>
            </a:pPr>
            <a:endParaRPr lang="en-GB" altLang="en-US" sz="1800">
              <a:latin typeface="Arial" panose="020B0604020202020204" pitchFamily="34" charset="0"/>
            </a:endParaRPr>
          </a:p>
        </p:txBody>
      </p:sp>
      <p:sp>
        <p:nvSpPr>
          <p:cNvPr id="13315" name="TextBox 6">
            <a:extLst>
              <a:ext uri="{FF2B5EF4-FFF2-40B4-BE49-F238E27FC236}">
                <a16:creationId xmlns:a16="http://schemas.microsoft.com/office/drawing/2014/main" id="{1E5EF86B-00CE-44CD-B04F-3728A379A794}"/>
              </a:ext>
            </a:extLst>
          </p:cNvPr>
          <p:cNvSpPr txBox="1">
            <a:spLocks noChangeArrowheads="1"/>
          </p:cNvSpPr>
          <p:nvPr/>
        </p:nvSpPr>
        <p:spPr bwMode="auto">
          <a:xfrm>
            <a:off x="1219200" y="3810000"/>
            <a:ext cx="7459662" cy="12772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2400">
                <a:solidFill>
                  <a:schemeClr val="tx1"/>
                </a:solidFill>
                <a:latin typeface="Comic Sans MS" panose="030F0702030302020204" pitchFamily="66" charset="0"/>
              </a:defRPr>
            </a:lvl1pPr>
            <a:lvl2pPr marL="742950" indent="-285750">
              <a:spcBef>
                <a:spcPct val="20000"/>
              </a:spcBef>
              <a:buChar char="–"/>
              <a:defRPr sz="2000">
                <a:solidFill>
                  <a:schemeClr val="tx1"/>
                </a:solidFill>
                <a:latin typeface="Comic Sans MS" panose="030F0702030302020204" pitchFamily="66" charset="0"/>
              </a:defRPr>
            </a:lvl2pPr>
            <a:lvl3pPr marL="1143000" indent="-228600">
              <a:spcBef>
                <a:spcPct val="20000"/>
              </a:spcBef>
              <a:buChar char="•"/>
              <a:defRPr sz="2400">
                <a:solidFill>
                  <a:schemeClr val="tx1"/>
                </a:solidFill>
                <a:latin typeface="Comic Sans MS" panose="030F0702030302020204" pitchFamily="66" charset="0"/>
              </a:defRPr>
            </a:lvl3pPr>
            <a:lvl4pPr marL="1600200" indent="-228600">
              <a:spcBef>
                <a:spcPct val="20000"/>
              </a:spcBef>
              <a:buChar char="–"/>
              <a:defRPr sz="2000">
                <a:solidFill>
                  <a:schemeClr val="tx1"/>
                </a:solidFill>
                <a:latin typeface="Comic Sans MS" panose="030F0702030302020204" pitchFamily="66" charset="0"/>
              </a:defRPr>
            </a:lvl4pPr>
            <a:lvl5pPr marL="2057400" indent="-228600">
              <a:spcBef>
                <a:spcPct val="20000"/>
              </a:spcBef>
              <a:buChar char="»"/>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defRPr sz="2000">
                <a:solidFill>
                  <a:schemeClr val="tx1"/>
                </a:solidFill>
                <a:latin typeface="Comic Sans MS" panose="030F0702030302020204" pitchFamily="66" charset="0"/>
              </a:defRPr>
            </a:lvl9pPr>
          </a:lstStyle>
          <a:p>
            <a:pPr marL="0" indent="0">
              <a:lnSpc>
                <a:spcPct val="100000"/>
              </a:lnSpc>
              <a:spcBef>
                <a:spcPts val="600"/>
              </a:spcBef>
              <a:buNone/>
            </a:pPr>
            <a:r>
              <a:rPr lang="en-US" dirty="0"/>
              <a:t>Lecturer: Assoc. Professor  Carlene Campbell</a:t>
            </a:r>
          </a:p>
          <a:p>
            <a:pPr marL="0" indent="0">
              <a:lnSpc>
                <a:spcPct val="100000"/>
              </a:lnSpc>
              <a:spcBef>
                <a:spcPts val="600"/>
              </a:spcBef>
              <a:buNone/>
            </a:pPr>
            <a:r>
              <a:rPr lang="en-US" dirty="0"/>
              <a:t>Email: </a:t>
            </a:r>
            <a:r>
              <a:rPr lang="en-US" dirty="0">
                <a:hlinkClick r:id="rId3"/>
              </a:rPr>
              <a:t>carlene.campbell@uwtsd.ac.uk</a:t>
            </a:r>
            <a:endParaRPr lang="en-US" dirty="0"/>
          </a:p>
          <a:p>
            <a:pPr marL="0" indent="0">
              <a:buNone/>
            </a:pPr>
            <a:r>
              <a:rPr lang="en-US" sz="2000" dirty="0">
                <a:hlinkClick r:id="rId4"/>
              </a:rPr>
              <a:t>Website: https://www.knowledgewithprofit.com</a:t>
            </a:r>
            <a:r>
              <a:rPr lang="en-US" sz="2000" dirty="0"/>
              <a:t> </a:t>
            </a:r>
          </a:p>
        </p:txBody>
      </p:sp>
      <p:sp>
        <p:nvSpPr>
          <p:cNvPr id="7" name="Title 1">
            <a:extLst>
              <a:ext uri="{FF2B5EF4-FFF2-40B4-BE49-F238E27FC236}">
                <a16:creationId xmlns:a16="http://schemas.microsoft.com/office/drawing/2014/main" id="{07633018-A715-4DB9-9A62-0CEABCC54873}"/>
              </a:ext>
            </a:extLst>
          </p:cNvPr>
          <p:cNvSpPr txBox="1">
            <a:spLocks/>
          </p:cNvSpPr>
          <p:nvPr/>
        </p:nvSpPr>
        <p:spPr>
          <a:xfrm>
            <a:off x="1322387" y="525256"/>
            <a:ext cx="6499225" cy="711200"/>
          </a:xfrm>
          <a:prstGeom prst="rect">
            <a:avLst/>
          </a:prstGeom>
        </p:spPr>
        <p:txBody>
          <a:bodyPr/>
          <a:lstStyle>
            <a:lvl1pPr algn="ctr" rtl="0" eaLnBrk="0" fontAlgn="base" hangingPunct="0">
              <a:spcBef>
                <a:spcPct val="0"/>
              </a:spcBef>
              <a:spcAft>
                <a:spcPct val="0"/>
              </a:spcAft>
              <a:defRPr sz="3600">
                <a:solidFill>
                  <a:schemeClr val="hlink"/>
                </a:solidFill>
                <a:latin typeface="+mj-lt"/>
                <a:ea typeface="+mj-ea"/>
                <a:cs typeface="+mj-cs"/>
              </a:defRPr>
            </a:lvl1pPr>
            <a:lvl2pPr algn="ctr" rtl="0" eaLnBrk="0" fontAlgn="base" hangingPunct="0">
              <a:spcBef>
                <a:spcPct val="0"/>
              </a:spcBef>
              <a:spcAft>
                <a:spcPct val="0"/>
              </a:spcAft>
              <a:defRPr sz="3600">
                <a:solidFill>
                  <a:schemeClr val="hlink"/>
                </a:solidFill>
                <a:latin typeface="Comic Sans MS" pitchFamily="66" charset="0"/>
              </a:defRPr>
            </a:lvl2pPr>
            <a:lvl3pPr algn="ctr" rtl="0" eaLnBrk="0" fontAlgn="base" hangingPunct="0">
              <a:spcBef>
                <a:spcPct val="0"/>
              </a:spcBef>
              <a:spcAft>
                <a:spcPct val="0"/>
              </a:spcAft>
              <a:defRPr sz="3600">
                <a:solidFill>
                  <a:schemeClr val="hlink"/>
                </a:solidFill>
                <a:latin typeface="Comic Sans MS" pitchFamily="66" charset="0"/>
              </a:defRPr>
            </a:lvl3pPr>
            <a:lvl4pPr algn="ctr" rtl="0" eaLnBrk="0" fontAlgn="base" hangingPunct="0">
              <a:spcBef>
                <a:spcPct val="0"/>
              </a:spcBef>
              <a:spcAft>
                <a:spcPct val="0"/>
              </a:spcAft>
              <a:defRPr sz="3600">
                <a:solidFill>
                  <a:schemeClr val="hlink"/>
                </a:solidFill>
                <a:latin typeface="Comic Sans MS" pitchFamily="66" charset="0"/>
              </a:defRPr>
            </a:lvl4pPr>
            <a:lvl5pPr algn="ctr" rtl="0" eaLnBrk="0" fontAlgn="base" hangingPunct="0">
              <a:spcBef>
                <a:spcPct val="0"/>
              </a:spcBef>
              <a:spcAft>
                <a:spcPct val="0"/>
              </a:spcAft>
              <a:defRPr sz="3600">
                <a:solidFill>
                  <a:schemeClr val="hlink"/>
                </a:solidFill>
                <a:latin typeface="Comic Sans MS" pitchFamily="66" charset="0"/>
              </a:defRPr>
            </a:lvl5pPr>
            <a:lvl6pPr marL="457200" algn="ctr" rtl="0" fontAlgn="base">
              <a:spcBef>
                <a:spcPct val="0"/>
              </a:spcBef>
              <a:spcAft>
                <a:spcPct val="0"/>
              </a:spcAft>
              <a:defRPr sz="3600">
                <a:solidFill>
                  <a:schemeClr val="hlink"/>
                </a:solidFill>
                <a:latin typeface="Comic Sans MS" pitchFamily="66" charset="0"/>
              </a:defRPr>
            </a:lvl6pPr>
            <a:lvl7pPr marL="914400" algn="ctr" rtl="0" fontAlgn="base">
              <a:spcBef>
                <a:spcPct val="0"/>
              </a:spcBef>
              <a:spcAft>
                <a:spcPct val="0"/>
              </a:spcAft>
              <a:defRPr sz="3600">
                <a:solidFill>
                  <a:schemeClr val="hlink"/>
                </a:solidFill>
                <a:latin typeface="Comic Sans MS" pitchFamily="66" charset="0"/>
              </a:defRPr>
            </a:lvl7pPr>
            <a:lvl8pPr marL="1371600" algn="ctr" rtl="0" fontAlgn="base">
              <a:spcBef>
                <a:spcPct val="0"/>
              </a:spcBef>
              <a:spcAft>
                <a:spcPct val="0"/>
              </a:spcAft>
              <a:defRPr sz="3600">
                <a:solidFill>
                  <a:schemeClr val="hlink"/>
                </a:solidFill>
                <a:latin typeface="Comic Sans MS" pitchFamily="66" charset="0"/>
              </a:defRPr>
            </a:lvl8pPr>
            <a:lvl9pPr marL="1828800" algn="ctr" rtl="0" fontAlgn="base">
              <a:spcBef>
                <a:spcPct val="0"/>
              </a:spcBef>
              <a:spcAft>
                <a:spcPct val="0"/>
              </a:spcAft>
              <a:defRPr sz="3600">
                <a:solidFill>
                  <a:schemeClr val="hlink"/>
                </a:solidFill>
                <a:latin typeface="Comic Sans MS" pitchFamily="66" charset="0"/>
              </a:defRPr>
            </a:lvl9pPr>
          </a:lstStyle>
          <a:p>
            <a:pPr>
              <a:defRPr/>
            </a:pPr>
            <a:r>
              <a:rPr lang="en-US" kern="0" dirty="0">
                <a:solidFill>
                  <a:srgbClr val="0F3661"/>
                </a:solidFill>
                <a:latin typeface="Times New Roman"/>
                <a:cs typeface="Times New Roman"/>
              </a:rPr>
              <a:t>Ethical Hacking</a:t>
            </a:r>
          </a:p>
        </p:txBody>
      </p:sp>
      <p:sp>
        <p:nvSpPr>
          <p:cNvPr id="8" name="Rectangle 2">
            <a:extLst>
              <a:ext uri="{FF2B5EF4-FFF2-40B4-BE49-F238E27FC236}">
                <a16:creationId xmlns:a16="http://schemas.microsoft.com/office/drawing/2014/main" id="{2ADB2990-02FC-4C59-BF2C-4E8A3356ED68}"/>
              </a:ext>
            </a:extLst>
          </p:cNvPr>
          <p:cNvSpPr txBox="1">
            <a:spLocks noChangeArrowheads="1"/>
          </p:cNvSpPr>
          <p:nvPr/>
        </p:nvSpPr>
        <p:spPr bwMode="white">
          <a:xfrm>
            <a:off x="990600" y="1527175"/>
            <a:ext cx="7459662" cy="1408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a:extLst>
        </p:spPr>
        <p:txBody>
          <a:bodyPr lIns="82124" tIns="41061" rIns="82124" bIns="41061" anchor="ctr"/>
          <a:lstStyle>
            <a:lvl1pPr algn="l" defTabSz="814388" rtl="0" eaLnBrk="0" fontAlgn="base" hangingPunct="0">
              <a:lnSpc>
                <a:spcPct val="90000"/>
              </a:lnSpc>
              <a:spcBef>
                <a:spcPct val="0"/>
              </a:spcBef>
              <a:spcAft>
                <a:spcPct val="0"/>
              </a:spcAft>
              <a:defRPr sz="3000" b="0">
                <a:solidFill>
                  <a:srgbClr val="FFFFFF"/>
                </a:solidFill>
                <a:latin typeface="+mj-lt"/>
                <a:ea typeface="ＭＳ Ｐゴシック" charset="0"/>
                <a:cs typeface="ＭＳ Ｐゴシック" charset="0"/>
              </a:defRPr>
            </a:lvl1pPr>
            <a:lvl2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2pPr>
            <a:lvl3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3pPr>
            <a:lvl4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4pPr>
            <a:lvl5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5pPr>
            <a:lvl6pPr marL="457200" algn="l" defTabSz="814388" rtl="0" eaLnBrk="1" fontAlgn="base" hangingPunct="1">
              <a:lnSpc>
                <a:spcPct val="90000"/>
              </a:lnSpc>
              <a:spcBef>
                <a:spcPct val="0"/>
              </a:spcBef>
              <a:spcAft>
                <a:spcPct val="0"/>
              </a:spcAft>
              <a:defRPr sz="3200" b="1">
                <a:solidFill>
                  <a:srgbClr val="708CA1"/>
                </a:solidFill>
                <a:latin typeface="Arial" charset="0"/>
              </a:defRPr>
            </a:lvl6pPr>
            <a:lvl7pPr marL="914400" algn="l" defTabSz="814388" rtl="0" eaLnBrk="1" fontAlgn="base" hangingPunct="1">
              <a:lnSpc>
                <a:spcPct val="90000"/>
              </a:lnSpc>
              <a:spcBef>
                <a:spcPct val="0"/>
              </a:spcBef>
              <a:spcAft>
                <a:spcPct val="0"/>
              </a:spcAft>
              <a:defRPr sz="3200" b="1">
                <a:solidFill>
                  <a:srgbClr val="708CA1"/>
                </a:solidFill>
                <a:latin typeface="Arial" charset="0"/>
              </a:defRPr>
            </a:lvl7pPr>
            <a:lvl8pPr marL="1371600" algn="l" defTabSz="814388" rtl="0" eaLnBrk="1" fontAlgn="base" hangingPunct="1">
              <a:lnSpc>
                <a:spcPct val="90000"/>
              </a:lnSpc>
              <a:spcBef>
                <a:spcPct val="0"/>
              </a:spcBef>
              <a:spcAft>
                <a:spcPct val="0"/>
              </a:spcAft>
              <a:defRPr sz="3200" b="1">
                <a:solidFill>
                  <a:srgbClr val="708CA1"/>
                </a:solidFill>
                <a:latin typeface="Arial" charset="0"/>
              </a:defRPr>
            </a:lvl8pPr>
            <a:lvl9pPr marL="1828800" algn="l" defTabSz="814388" rtl="0" eaLnBrk="1" fontAlgn="base" hangingPunct="1">
              <a:lnSpc>
                <a:spcPct val="90000"/>
              </a:lnSpc>
              <a:spcBef>
                <a:spcPct val="0"/>
              </a:spcBef>
              <a:spcAft>
                <a:spcPct val="0"/>
              </a:spcAft>
              <a:defRPr sz="3200" b="1">
                <a:solidFill>
                  <a:srgbClr val="708CA1"/>
                </a:solidFill>
                <a:latin typeface="Arial" charset="0"/>
              </a:defRPr>
            </a:lvl9pPr>
          </a:lstStyle>
          <a:p>
            <a:pPr algn="ctr" eaLnBrk="1" hangingPunct="1">
              <a:defRPr/>
            </a:pPr>
            <a:r>
              <a:rPr lang="en-US" sz="2800" b="1" dirty="0">
                <a:solidFill>
                  <a:schemeClr val="tx1"/>
                </a:solidFill>
                <a:latin typeface="Arial" charset="0"/>
              </a:rPr>
              <a:t>Lecture 3-4</a:t>
            </a:r>
            <a:endParaRPr lang="en-US" sz="2800" kern="0" dirty="0">
              <a:solidFill>
                <a:schemeClr val="tx1"/>
              </a:solidFill>
              <a:latin typeface="Arial"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C31141-4F30-F203-70A3-CEACE498CD02}"/>
              </a:ext>
            </a:extLst>
          </p:cNvPr>
          <p:cNvSpPr>
            <a:spLocks noGrp="1"/>
          </p:cNvSpPr>
          <p:nvPr>
            <p:ph type="title"/>
          </p:nvPr>
        </p:nvSpPr>
        <p:spPr>
          <a:xfrm>
            <a:off x="533400" y="304800"/>
            <a:ext cx="8229600" cy="1143000"/>
          </a:xfrm>
        </p:spPr>
        <p:txBody>
          <a:bodyPr/>
          <a:lstStyle/>
          <a:p>
            <a:r>
              <a:rPr lang="en-GB" dirty="0"/>
              <a:t>This lecture will look at:</a:t>
            </a:r>
            <a:br>
              <a:rPr lang="en-GB" dirty="0"/>
            </a:br>
            <a:endParaRPr lang="en-GB" dirty="0"/>
          </a:p>
        </p:txBody>
      </p:sp>
      <p:sp>
        <p:nvSpPr>
          <p:cNvPr id="8" name="Content Placeholder 7">
            <a:extLst>
              <a:ext uri="{FF2B5EF4-FFF2-40B4-BE49-F238E27FC236}">
                <a16:creationId xmlns:a16="http://schemas.microsoft.com/office/drawing/2014/main" id="{AED2532A-D96D-70D2-F897-679A73EAA137}"/>
              </a:ext>
            </a:extLst>
          </p:cNvPr>
          <p:cNvSpPr>
            <a:spLocks noGrp="1"/>
          </p:cNvSpPr>
          <p:nvPr>
            <p:ph idx="1"/>
          </p:nvPr>
        </p:nvSpPr>
        <p:spPr>
          <a:xfrm>
            <a:off x="381000" y="1219200"/>
            <a:ext cx="8534400" cy="4419600"/>
          </a:xfrm>
        </p:spPr>
        <p:txBody>
          <a:bodyPr/>
          <a:lstStyle/>
          <a:p>
            <a:r>
              <a:rPr lang="en-US" dirty="0" err="1">
                <a:latin typeface="Calibri" panose="020F0502020204030204" pitchFamily="34" charset="0"/>
                <a:ea typeface="Calibri" panose="020F0502020204030204" pitchFamily="34" charset="0"/>
                <a:cs typeface="Calibri" panose="020F0502020204030204" pitchFamily="34" charset="0"/>
              </a:rPr>
              <a:t>Footprinting</a:t>
            </a:r>
            <a:r>
              <a:rPr lang="en-US" dirty="0">
                <a:latin typeface="Calibri" panose="020F0502020204030204" pitchFamily="34" charset="0"/>
                <a:ea typeface="Calibri" panose="020F0502020204030204" pitchFamily="34" charset="0"/>
                <a:cs typeface="Calibri" panose="020F0502020204030204" pitchFamily="34" charset="0"/>
              </a:rPr>
              <a:t> and Reconnaissance</a:t>
            </a:r>
          </a:p>
          <a:p>
            <a:pPr lvl="1"/>
            <a:r>
              <a:rPr lang="en-US" dirty="0" err="1">
                <a:latin typeface="Calibri" panose="020F0502020204030204" pitchFamily="34" charset="0"/>
                <a:ea typeface="Calibri" panose="020F0502020204030204" pitchFamily="34" charset="0"/>
                <a:cs typeface="Calibri" panose="020F0502020204030204" pitchFamily="34" charset="0"/>
              </a:rPr>
              <a:t>Footprinting</a:t>
            </a:r>
            <a:r>
              <a:rPr lang="en-US" dirty="0">
                <a:latin typeface="Calibri" panose="020F0502020204030204" pitchFamily="34" charset="0"/>
                <a:ea typeface="Calibri" panose="020F0502020204030204" pitchFamily="34" charset="0"/>
                <a:cs typeface="Calibri" panose="020F0502020204030204" pitchFamily="34" charset="0"/>
              </a:rPr>
              <a:t> Concepts</a:t>
            </a:r>
          </a:p>
          <a:p>
            <a:pPr lvl="1"/>
            <a:r>
              <a:rPr lang="en-US" dirty="0" err="1">
                <a:latin typeface="Calibri" panose="020F0502020204030204" pitchFamily="34" charset="0"/>
                <a:ea typeface="Calibri" panose="020F0502020204030204" pitchFamily="34" charset="0"/>
                <a:cs typeface="Calibri" panose="020F0502020204030204" pitchFamily="34" charset="0"/>
              </a:rPr>
              <a:t>Footprinting</a:t>
            </a:r>
            <a:r>
              <a:rPr lang="en-US" dirty="0">
                <a:latin typeface="Calibri" panose="020F0502020204030204" pitchFamily="34" charset="0"/>
                <a:ea typeface="Calibri" panose="020F0502020204030204" pitchFamily="34" charset="0"/>
                <a:cs typeface="Calibri" panose="020F0502020204030204" pitchFamily="34" charset="0"/>
              </a:rPr>
              <a:t> through Search Engines</a:t>
            </a:r>
          </a:p>
          <a:p>
            <a:pPr lvl="1"/>
            <a:r>
              <a:rPr lang="en-US" dirty="0">
                <a:latin typeface="Calibri" panose="020F0502020204030204" pitchFamily="34" charset="0"/>
                <a:ea typeface="Calibri" panose="020F0502020204030204" pitchFamily="34" charset="0"/>
                <a:cs typeface="Calibri" panose="020F0502020204030204" pitchFamily="34" charset="0"/>
              </a:rPr>
              <a:t> </a:t>
            </a:r>
            <a:r>
              <a:rPr lang="en-US" dirty="0" err="1">
                <a:latin typeface="Calibri" panose="020F0502020204030204" pitchFamily="34" charset="0"/>
                <a:ea typeface="Calibri" panose="020F0502020204030204" pitchFamily="34" charset="0"/>
                <a:cs typeface="Calibri" panose="020F0502020204030204" pitchFamily="34" charset="0"/>
              </a:rPr>
              <a:t>Footprinting</a:t>
            </a:r>
            <a:r>
              <a:rPr lang="en-US" dirty="0">
                <a:latin typeface="Calibri" panose="020F0502020204030204" pitchFamily="34" charset="0"/>
                <a:ea typeface="Calibri" panose="020F0502020204030204" pitchFamily="34" charset="0"/>
                <a:cs typeface="Calibri" panose="020F0502020204030204" pitchFamily="34" charset="0"/>
              </a:rPr>
              <a:t> through Internet Research Services</a:t>
            </a:r>
          </a:p>
          <a:p>
            <a:pPr lvl="1"/>
            <a:r>
              <a:rPr lang="en-US" dirty="0" err="1">
                <a:latin typeface="Calibri" panose="020F0502020204030204" pitchFamily="34" charset="0"/>
                <a:ea typeface="Calibri" panose="020F0502020204030204" pitchFamily="34" charset="0"/>
                <a:cs typeface="Calibri" panose="020F0502020204030204" pitchFamily="34" charset="0"/>
              </a:rPr>
              <a:t>Footprinting</a:t>
            </a:r>
            <a:r>
              <a:rPr lang="en-US" dirty="0">
                <a:latin typeface="Calibri" panose="020F0502020204030204" pitchFamily="34" charset="0"/>
                <a:ea typeface="Calibri" panose="020F0502020204030204" pitchFamily="34" charset="0"/>
                <a:cs typeface="Calibri" panose="020F0502020204030204" pitchFamily="34" charset="0"/>
              </a:rPr>
              <a:t> through Social Networking Sites</a:t>
            </a:r>
          </a:p>
          <a:p>
            <a:pPr lvl="1"/>
            <a:r>
              <a:rPr lang="en-US" dirty="0">
                <a:latin typeface="Calibri" panose="020F0502020204030204" pitchFamily="34" charset="0"/>
                <a:ea typeface="Calibri" panose="020F0502020204030204" pitchFamily="34" charset="0"/>
                <a:cs typeface="Calibri" panose="020F0502020204030204" pitchFamily="34" charset="0"/>
              </a:rPr>
              <a:t>Use Different Techniques for </a:t>
            </a:r>
            <a:r>
              <a:rPr lang="en-US" dirty="0" err="1">
                <a:latin typeface="Calibri" panose="020F0502020204030204" pitchFamily="34" charset="0"/>
                <a:ea typeface="Calibri" panose="020F0502020204030204" pitchFamily="34" charset="0"/>
                <a:cs typeface="Calibri" panose="020F0502020204030204" pitchFamily="34" charset="0"/>
              </a:rPr>
              <a:t>Whois</a:t>
            </a:r>
            <a:r>
              <a:rPr lang="en-US" dirty="0">
                <a:latin typeface="Calibri" panose="020F0502020204030204" pitchFamily="34" charset="0"/>
                <a:ea typeface="Calibri" panose="020F0502020204030204" pitchFamily="34" charset="0"/>
                <a:cs typeface="Calibri" panose="020F0502020204030204" pitchFamily="34" charset="0"/>
              </a:rPr>
              <a:t> </a:t>
            </a:r>
            <a:r>
              <a:rPr lang="en-US" dirty="0" err="1">
                <a:latin typeface="Calibri" panose="020F0502020204030204" pitchFamily="34" charset="0"/>
                <a:ea typeface="Calibri" panose="020F0502020204030204" pitchFamily="34" charset="0"/>
                <a:cs typeface="Calibri" panose="020F0502020204030204" pitchFamily="34" charset="0"/>
              </a:rPr>
              <a:t>Footprinting</a:t>
            </a:r>
            <a:endParaRPr lang="en-US" dirty="0">
              <a:latin typeface="Calibri" panose="020F0502020204030204" pitchFamily="34" charset="0"/>
              <a:ea typeface="Calibri" panose="020F0502020204030204" pitchFamily="34" charset="0"/>
              <a:cs typeface="Calibri" panose="020F0502020204030204" pitchFamily="34" charset="0"/>
            </a:endParaRPr>
          </a:p>
          <a:p>
            <a:pPr lvl="1"/>
            <a:r>
              <a:rPr lang="en-US" dirty="0">
                <a:latin typeface="Calibri" panose="020F0502020204030204" pitchFamily="34" charset="0"/>
                <a:ea typeface="Calibri" panose="020F0502020204030204" pitchFamily="34" charset="0"/>
                <a:cs typeface="Calibri" panose="020F0502020204030204" pitchFamily="34" charset="0"/>
              </a:rPr>
              <a:t>Use Different Techniques for DNS </a:t>
            </a:r>
            <a:r>
              <a:rPr lang="en-US" dirty="0" err="1">
                <a:latin typeface="Calibri" panose="020F0502020204030204" pitchFamily="34" charset="0"/>
                <a:ea typeface="Calibri" panose="020F0502020204030204" pitchFamily="34" charset="0"/>
                <a:cs typeface="Calibri" panose="020F0502020204030204" pitchFamily="34" charset="0"/>
              </a:rPr>
              <a:t>Footprinting</a:t>
            </a:r>
            <a:endParaRPr lang="en-US" dirty="0">
              <a:latin typeface="Calibri" panose="020F0502020204030204" pitchFamily="34" charset="0"/>
              <a:ea typeface="Calibri" panose="020F0502020204030204" pitchFamily="34" charset="0"/>
              <a:cs typeface="Calibri" panose="020F0502020204030204" pitchFamily="34" charset="0"/>
            </a:endParaRPr>
          </a:p>
          <a:p>
            <a:pPr lvl="1"/>
            <a:r>
              <a:rPr lang="en-US" dirty="0">
                <a:latin typeface="Calibri" panose="020F0502020204030204" pitchFamily="34" charset="0"/>
                <a:ea typeface="Calibri" panose="020F0502020204030204" pitchFamily="34" charset="0"/>
                <a:cs typeface="Calibri" panose="020F0502020204030204" pitchFamily="34" charset="0"/>
              </a:rPr>
              <a:t>Use Different Techniques for Network and Email </a:t>
            </a:r>
            <a:r>
              <a:rPr lang="en-US" dirty="0" err="1">
                <a:latin typeface="Calibri" panose="020F0502020204030204" pitchFamily="34" charset="0"/>
                <a:ea typeface="Calibri" panose="020F0502020204030204" pitchFamily="34" charset="0"/>
                <a:cs typeface="Calibri" panose="020F0502020204030204" pitchFamily="34" charset="0"/>
              </a:rPr>
              <a:t>Footprinting</a:t>
            </a:r>
            <a:endParaRPr lang="en-US" dirty="0">
              <a:latin typeface="Calibri" panose="020F0502020204030204" pitchFamily="34" charset="0"/>
              <a:ea typeface="Calibri" panose="020F0502020204030204" pitchFamily="34" charset="0"/>
              <a:cs typeface="Calibri" panose="020F0502020204030204" pitchFamily="34" charset="0"/>
            </a:endParaRPr>
          </a:p>
          <a:p>
            <a:pPr lvl="1"/>
            <a:r>
              <a:rPr lang="en-US" dirty="0" err="1">
                <a:latin typeface="Calibri" panose="020F0502020204030204" pitchFamily="34" charset="0"/>
                <a:ea typeface="Calibri" panose="020F0502020204030204" pitchFamily="34" charset="0"/>
                <a:cs typeface="Calibri" panose="020F0502020204030204" pitchFamily="34" charset="0"/>
              </a:rPr>
              <a:t>Footprinting</a:t>
            </a:r>
            <a:r>
              <a:rPr lang="en-US" dirty="0">
                <a:latin typeface="Calibri" panose="020F0502020204030204" pitchFamily="34" charset="0"/>
                <a:ea typeface="Calibri" panose="020F0502020204030204" pitchFamily="34" charset="0"/>
                <a:cs typeface="Calibri" panose="020F0502020204030204" pitchFamily="34" charset="0"/>
              </a:rPr>
              <a:t> through Social Engineering</a:t>
            </a:r>
          </a:p>
          <a:p>
            <a:pPr lvl="1"/>
            <a:r>
              <a:rPr lang="en-US" dirty="0">
                <a:latin typeface="Calibri" panose="020F0502020204030204" pitchFamily="34" charset="0"/>
                <a:ea typeface="Calibri" panose="020F0502020204030204" pitchFamily="34" charset="0"/>
                <a:cs typeface="Calibri" panose="020F0502020204030204" pitchFamily="34" charset="0"/>
              </a:rPr>
              <a:t>Automate </a:t>
            </a:r>
            <a:r>
              <a:rPr lang="en-US" dirty="0" err="1">
                <a:latin typeface="Calibri" panose="020F0502020204030204" pitchFamily="34" charset="0"/>
                <a:ea typeface="Calibri" panose="020F0502020204030204" pitchFamily="34" charset="0"/>
                <a:cs typeface="Calibri" panose="020F0502020204030204" pitchFamily="34" charset="0"/>
              </a:rPr>
              <a:t>Footprinting</a:t>
            </a:r>
            <a:r>
              <a:rPr lang="en-US" dirty="0">
                <a:latin typeface="Calibri" panose="020F0502020204030204" pitchFamily="34" charset="0"/>
                <a:ea typeface="Calibri" panose="020F0502020204030204" pitchFamily="34" charset="0"/>
                <a:cs typeface="Calibri" panose="020F0502020204030204" pitchFamily="34" charset="0"/>
              </a:rPr>
              <a:t> Tasks using Advanced Tools and AI</a:t>
            </a:r>
          </a:p>
          <a:p>
            <a:pPr lvl="1"/>
            <a:r>
              <a:rPr lang="en-US" dirty="0">
                <a:latin typeface="Calibri" panose="020F0502020204030204" pitchFamily="34" charset="0"/>
                <a:ea typeface="Calibri" panose="020F0502020204030204" pitchFamily="34" charset="0"/>
                <a:cs typeface="Calibri" panose="020F0502020204030204" pitchFamily="34" charset="0"/>
              </a:rPr>
              <a:t>Explain </a:t>
            </a:r>
            <a:r>
              <a:rPr lang="en-US" dirty="0" err="1">
                <a:latin typeface="Calibri" panose="020F0502020204030204" pitchFamily="34" charset="0"/>
                <a:ea typeface="Calibri" panose="020F0502020204030204" pitchFamily="34" charset="0"/>
                <a:cs typeface="Calibri" panose="020F0502020204030204" pitchFamily="34" charset="0"/>
              </a:rPr>
              <a:t>Footprinting</a:t>
            </a:r>
            <a:r>
              <a:rPr lang="en-US" dirty="0">
                <a:latin typeface="Calibri" panose="020F0502020204030204" pitchFamily="34" charset="0"/>
                <a:ea typeface="Calibri" panose="020F0502020204030204" pitchFamily="34" charset="0"/>
                <a:cs typeface="Calibri" panose="020F0502020204030204" pitchFamily="34" charset="0"/>
              </a:rPr>
              <a:t> Countermeasures </a:t>
            </a:r>
          </a:p>
          <a:p>
            <a:endParaRPr lang="en-US" dirty="0">
              <a:latin typeface="Calibri" panose="020F0502020204030204" pitchFamily="34" charset="0"/>
              <a:ea typeface="Calibri" panose="020F0502020204030204" pitchFamily="34" charset="0"/>
              <a:cs typeface="Calibri" panose="020F0502020204030204" pitchFamily="34" charset="0"/>
            </a:endParaRPr>
          </a:p>
          <a:p>
            <a:endParaRPr lang="en-US" dirty="0"/>
          </a:p>
        </p:txBody>
      </p:sp>
    </p:spTree>
    <p:extLst>
      <p:ext uri="{BB962C8B-B14F-4D97-AF65-F5344CB8AC3E}">
        <p14:creationId xmlns:p14="http://schemas.microsoft.com/office/powerpoint/2010/main" val="38600840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674494-8E5D-CF86-AB5B-53B9F8A72794}"/>
              </a:ext>
            </a:extLst>
          </p:cNvPr>
          <p:cNvSpPr>
            <a:spLocks noGrp="1"/>
          </p:cNvSpPr>
          <p:nvPr>
            <p:ph type="title"/>
          </p:nvPr>
        </p:nvSpPr>
        <p:spPr>
          <a:xfrm>
            <a:off x="457200" y="274638"/>
            <a:ext cx="8229600" cy="792162"/>
          </a:xfrm>
        </p:spPr>
        <p:txBody>
          <a:bodyPr/>
          <a:lstStyle/>
          <a:p>
            <a:r>
              <a:rPr lang="en-GB" dirty="0"/>
              <a:t>Reconnaissance</a:t>
            </a:r>
            <a:br>
              <a:rPr lang="en-GB" dirty="0"/>
            </a:br>
            <a:endParaRPr lang="en-GB" dirty="0"/>
          </a:p>
        </p:txBody>
      </p:sp>
      <p:sp>
        <p:nvSpPr>
          <p:cNvPr id="3" name="Content Placeholder 2">
            <a:extLst>
              <a:ext uri="{FF2B5EF4-FFF2-40B4-BE49-F238E27FC236}">
                <a16:creationId xmlns:a16="http://schemas.microsoft.com/office/drawing/2014/main" id="{756A2C00-C274-2E59-7779-5D111C56CDB4}"/>
              </a:ext>
            </a:extLst>
          </p:cNvPr>
          <p:cNvSpPr>
            <a:spLocks noGrp="1"/>
          </p:cNvSpPr>
          <p:nvPr>
            <p:ph idx="1"/>
          </p:nvPr>
        </p:nvSpPr>
        <p:spPr>
          <a:xfrm>
            <a:off x="152400" y="1066801"/>
            <a:ext cx="8839200" cy="1676400"/>
          </a:xfrm>
        </p:spPr>
        <p:txBody>
          <a:bodyPr/>
          <a:lstStyle/>
          <a:p>
            <a:pPr algn="just"/>
            <a:r>
              <a:rPr lang="en-US" sz="2000" dirty="0">
                <a:latin typeface="Calibri" panose="020F0502020204030204" pitchFamily="34" charset="0"/>
                <a:ea typeface="Calibri" panose="020F0502020204030204" pitchFamily="34" charset="0"/>
                <a:cs typeface="Calibri" panose="020F0502020204030204" pitchFamily="34" charset="0"/>
              </a:rPr>
              <a:t>Reconnaissance (also known as </a:t>
            </a:r>
            <a:r>
              <a:rPr lang="en-US" sz="2000" dirty="0" err="1">
                <a:latin typeface="Calibri" panose="020F0502020204030204" pitchFamily="34" charset="0"/>
                <a:ea typeface="Calibri" panose="020F0502020204030204" pitchFamily="34" charset="0"/>
                <a:cs typeface="Calibri" panose="020F0502020204030204" pitchFamily="34" charset="0"/>
              </a:rPr>
              <a:t>footprinting</a:t>
            </a:r>
            <a:r>
              <a:rPr lang="en-US" sz="2000" dirty="0">
                <a:latin typeface="Calibri" panose="020F0502020204030204" pitchFamily="34" charset="0"/>
                <a:ea typeface="Calibri" panose="020F0502020204030204" pitchFamily="34" charset="0"/>
                <a:cs typeface="Calibri" panose="020F0502020204030204" pitchFamily="34" charset="0"/>
              </a:rPr>
              <a:t>) refers to the preparatory phase where an attacker seeks to </a:t>
            </a:r>
            <a:r>
              <a:rPr lang="en-US" sz="2000" b="1" dirty="0">
                <a:latin typeface="Calibri" panose="020F0502020204030204" pitchFamily="34" charset="0"/>
                <a:ea typeface="Calibri" panose="020F0502020204030204" pitchFamily="34" charset="0"/>
                <a:cs typeface="Calibri" panose="020F0502020204030204" pitchFamily="34" charset="0"/>
              </a:rPr>
              <a:t>gather as much information as possible about a target of evaluation</a:t>
            </a:r>
            <a:r>
              <a:rPr lang="en-US" sz="2000" dirty="0">
                <a:latin typeface="Calibri" panose="020F0502020204030204" pitchFamily="34" charset="0"/>
                <a:ea typeface="Calibri" panose="020F0502020204030204" pitchFamily="34" charset="0"/>
                <a:cs typeface="Calibri" panose="020F0502020204030204" pitchFamily="34" charset="0"/>
              </a:rPr>
              <a:t> prior to launching an attack</a:t>
            </a:r>
          </a:p>
          <a:p>
            <a:pPr marL="0" indent="0" algn="just">
              <a:buNone/>
            </a:pPr>
            <a:endParaRPr lang="en-US" sz="2000" dirty="0">
              <a:latin typeface="Calibri" panose="020F0502020204030204" pitchFamily="34" charset="0"/>
              <a:ea typeface="Calibri" panose="020F0502020204030204" pitchFamily="34" charset="0"/>
              <a:cs typeface="Calibri" panose="020F0502020204030204" pitchFamily="34" charset="0"/>
            </a:endParaRPr>
          </a:p>
          <a:p>
            <a:pPr marL="0" indent="0" algn="just">
              <a:buNone/>
            </a:pPr>
            <a:r>
              <a:rPr lang="en-US" sz="2000" b="1" dirty="0">
                <a:latin typeface="Calibri" panose="020F0502020204030204" pitchFamily="34" charset="0"/>
                <a:ea typeface="Calibri" panose="020F0502020204030204" pitchFamily="34" charset="0"/>
                <a:cs typeface="Calibri" panose="020F0502020204030204" pitchFamily="34" charset="0"/>
              </a:rPr>
              <a:t>Types of Reconnaissance: </a:t>
            </a:r>
          </a:p>
          <a:p>
            <a:endParaRPr lang="en-GB" dirty="0"/>
          </a:p>
          <a:p>
            <a:endParaRPr lang="en-GB" dirty="0"/>
          </a:p>
        </p:txBody>
      </p:sp>
      <p:pic>
        <p:nvPicPr>
          <p:cNvPr id="7" name="Picture 6">
            <a:extLst>
              <a:ext uri="{FF2B5EF4-FFF2-40B4-BE49-F238E27FC236}">
                <a16:creationId xmlns:a16="http://schemas.microsoft.com/office/drawing/2014/main" id="{3BA9696D-D1EF-D742-EA08-497C04B85862}"/>
              </a:ext>
            </a:extLst>
          </p:cNvPr>
          <p:cNvPicPr>
            <a:picLocks noChangeAspect="1"/>
          </p:cNvPicPr>
          <p:nvPr/>
        </p:nvPicPr>
        <p:blipFill>
          <a:blip r:embed="rId3">
            <a:clrChange>
              <a:clrFrom>
                <a:srgbClr val="F3F2F2"/>
              </a:clrFrom>
              <a:clrTo>
                <a:srgbClr val="F3F2F2">
                  <a:alpha val="0"/>
                </a:srgbClr>
              </a:clrTo>
            </a:clrChange>
          </a:blip>
          <a:stretch>
            <a:fillRect/>
          </a:stretch>
        </p:blipFill>
        <p:spPr>
          <a:xfrm>
            <a:off x="152400" y="2971800"/>
            <a:ext cx="4278819" cy="2608131"/>
          </a:xfrm>
          <a:prstGeom prst="rect">
            <a:avLst/>
          </a:prstGeom>
        </p:spPr>
      </p:pic>
      <p:pic>
        <p:nvPicPr>
          <p:cNvPr id="9" name="Picture 8">
            <a:extLst>
              <a:ext uri="{FF2B5EF4-FFF2-40B4-BE49-F238E27FC236}">
                <a16:creationId xmlns:a16="http://schemas.microsoft.com/office/drawing/2014/main" id="{0C3F4F58-0F44-E783-9C15-9720A6264D91}"/>
              </a:ext>
            </a:extLst>
          </p:cNvPr>
          <p:cNvPicPr>
            <a:picLocks noChangeAspect="1"/>
          </p:cNvPicPr>
          <p:nvPr/>
        </p:nvPicPr>
        <p:blipFill>
          <a:blip r:embed="rId4">
            <a:clrChange>
              <a:clrFrom>
                <a:srgbClr val="F3F2F2"/>
              </a:clrFrom>
              <a:clrTo>
                <a:srgbClr val="F3F2F2">
                  <a:alpha val="0"/>
                </a:srgbClr>
              </a:clrTo>
            </a:clrChange>
          </a:blip>
          <a:stretch>
            <a:fillRect/>
          </a:stretch>
        </p:blipFill>
        <p:spPr>
          <a:xfrm>
            <a:off x="5029200" y="2918669"/>
            <a:ext cx="3726227" cy="2641597"/>
          </a:xfrm>
          <a:prstGeom prst="rect">
            <a:avLst/>
          </a:prstGeom>
        </p:spPr>
      </p:pic>
    </p:spTree>
    <p:extLst>
      <p:ext uri="{BB962C8B-B14F-4D97-AF65-F5344CB8AC3E}">
        <p14:creationId xmlns:p14="http://schemas.microsoft.com/office/powerpoint/2010/main" val="38878889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2E5B30-67AC-BBA1-35E0-F8AC1137F329}"/>
              </a:ext>
            </a:extLst>
          </p:cNvPr>
          <p:cNvSpPr>
            <a:spLocks noGrp="1"/>
          </p:cNvSpPr>
          <p:nvPr>
            <p:ph type="title"/>
          </p:nvPr>
        </p:nvSpPr>
        <p:spPr>
          <a:xfrm>
            <a:off x="76200" y="274638"/>
            <a:ext cx="8686800" cy="715962"/>
          </a:xfrm>
        </p:spPr>
        <p:txBody>
          <a:bodyPr/>
          <a:lstStyle/>
          <a:p>
            <a:r>
              <a:rPr lang="en-US" dirty="0"/>
              <a:t>Information Obtained in </a:t>
            </a:r>
            <a:r>
              <a:rPr lang="en-US" dirty="0" err="1"/>
              <a:t>Footprinting</a:t>
            </a:r>
            <a:endParaRPr lang="en-GB" dirty="0"/>
          </a:p>
        </p:txBody>
      </p:sp>
      <p:pic>
        <p:nvPicPr>
          <p:cNvPr id="9" name="Content Placeholder 8">
            <a:extLst>
              <a:ext uri="{FF2B5EF4-FFF2-40B4-BE49-F238E27FC236}">
                <a16:creationId xmlns:a16="http://schemas.microsoft.com/office/drawing/2014/main" id="{66D6741F-EA66-1D0E-D0AA-5CB20FCD13C8}"/>
              </a:ext>
            </a:extLst>
          </p:cNvPr>
          <p:cNvPicPr>
            <a:picLocks noGrp="1" noChangeAspect="1"/>
          </p:cNvPicPr>
          <p:nvPr>
            <p:ph idx="1"/>
          </p:nvPr>
        </p:nvPicPr>
        <p:blipFill>
          <a:blip r:embed="rId3">
            <a:clrChange>
              <a:clrFrom>
                <a:srgbClr val="F3F2F2"/>
              </a:clrFrom>
              <a:clrTo>
                <a:srgbClr val="F3F2F2">
                  <a:alpha val="0"/>
                </a:srgbClr>
              </a:clrTo>
            </a:clrChange>
          </a:blip>
          <a:stretch>
            <a:fillRect/>
          </a:stretch>
        </p:blipFill>
        <p:spPr>
          <a:xfrm>
            <a:off x="3305915" y="1523627"/>
            <a:ext cx="3018685" cy="3249765"/>
          </a:xfrm>
        </p:spPr>
      </p:pic>
      <p:pic>
        <p:nvPicPr>
          <p:cNvPr id="7" name="Picture 6">
            <a:extLst>
              <a:ext uri="{FF2B5EF4-FFF2-40B4-BE49-F238E27FC236}">
                <a16:creationId xmlns:a16="http://schemas.microsoft.com/office/drawing/2014/main" id="{C7BC4719-C71F-FE2C-72C6-2FEA1FBA4A50}"/>
              </a:ext>
            </a:extLst>
          </p:cNvPr>
          <p:cNvPicPr>
            <a:picLocks noChangeAspect="1"/>
          </p:cNvPicPr>
          <p:nvPr/>
        </p:nvPicPr>
        <p:blipFill>
          <a:blip r:embed="rId4">
            <a:clrChange>
              <a:clrFrom>
                <a:srgbClr val="F3F2F2"/>
              </a:clrFrom>
              <a:clrTo>
                <a:srgbClr val="F3F2F2">
                  <a:alpha val="0"/>
                </a:srgbClr>
              </a:clrTo>
            </a:clrChange>
          </a:blip>
          <a:stretch>
            <a:fillRect/>
          </a:stretch>
        </p:blipFill>
        <p:spPr>
          <a:xfrm>
            <a:off x="41787" y="1523628"/>
            <a:ext cx="3193700" cy="3124572"/>
          </a:xfrm>
          <a:prstGeom prst="rect">
            <a:avLst/>
          </a:prstGeom>
        </p:spPr>
      </p:pic>
      <p:pic>
        <p:nvPicPr>
          <p:cNvPr id="11" name="Picture 10">
            <a:extLst>
              <a:ext uri="{FF2B5EF4-FFF2-40B4-BE49-F238E27FC236}">
                <a16:creationId xmlns:a16="http://schemas.microsoft.com/office/drawing/2014/main" id="{996F43AD-AB1B-543F-6406-20AF248ED871}"/>
              </a:ext>
            </a:extLst>
          </p:cNvPr>
          <p:cNvPicPr>
            <a:picLocks noChangeAspect="1"/>
          </p:cNvPicPr>
          <p:nvPr/>
        </p:nvPicPr>
        <p:blipFill>
          <a:blip r:embed="rId5">
            <a:clrChange>
              <a:clrFrom>
                <a:srgbClr val="F3F2F2"/>
              </a:clrFrom>
              <a:clrTo>
                <a:srgbClr val="F3F2F2">
                  <a:alpha val="0"/>
                </a:srgbClr>
              </a:clrTo>
            </a:clrChange>
          </a:blip>
          <a:stretch>
            <a:fillRect/>
          </a:stretch>
        </p:blipFill>
        <p:spPr>
          <a:xfrm>
            <a:off x="6225337" y="1523628"/>
            <a:ext cx="2876877" cy="2438772"/>
          </a:xfrm>
          <a:prstGeom prst="rect">
            <a:avLst/>
          </a:prstGeom>
        </p:spPr>
      </p:pic>
    </p:spTree>
    <p:extLst>
      <p:ext uri="{BB962C8B-B14F-4D97-AF65-F5344CB8AC3E}">
        <p14:creationId xmlns:p14="http://schemas.microsoft.com/office/powerpoint/2010/main" val="21409770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6D24B7-EF0E-F2CE-A2D0-7DC6498112B8}"/>
              </a:ext>
            </a:extLst>
          </p:cNvPr>
          <p:cNvSpPr>
            <a:spLocks noGrp="1"/>
          </p:cNvSpPr>
          <p:nvPr>
            <p:ph type="title"/>
          </p:nvPr>
        </p:nvSpPr>
        <p:spPr>
          <a:xfrm>
            <a:off x="457200" y="274638"/>
            <a:ext cx="8229600" cy="715962"/>
          </a:xfrm>
        </p:spPr>
        <p:txBody>
          <a:bodyPr/>
          <a:lstStyle/>
          <a:p>
            <a:r>
              <a:rPr lang="en-GB" dirty="0" err="1"/>
              <a:t>Footprinting</a:t>
            </a:r>
            <a:r>
              <a:rPr lang="en-GB" dirty="0"/>
              <a:t> Methodology</a:t>
            </a:r>
            <a:br>
              <a:rPr lang="en-GB" dirty="0"/>
            </a:br>
            <a:endParaRPr lang="en-GB" dirty="0"/>
          </a:p>
        </p:txBody>
      </p:sp>
      <p:pic>
        <p:nvPicPr>
          <p:cNvPr id="9" name="Content Placeholder 8">
            <a:extLst>
              <a:ext uri="{FF2B5EF4-FFF2-40B4-BE49-F238E27FC236}">
                <a16:creationId xmlns:a16="http://schemas.microsoft.com/office/drawing/2014/main" id="{19849BB0-26CD-AF22-F070-F769C7AACEEA}"/>
              </a:ext>
            </a:extLst>
          </p:cNvPr>
          <p:cNvPicPr>
            <a:picLocks noGrp="1" noChangeAspect="1"/>
          </p:cNvPicPr>
          <p:nvPr>
            <p:ph idx="1"/>
          </p:nvPr>
        </p:nvPicPr>
        <p:blipFill>
          <a:blip r:embed="rId3"/>
          <a:stretch>
            <a:fillRect/>
          </a:stretch>
        </p:blipFill>
        <p:spPr>
          <a:xfrm>
            <a:off x="101113" y="1219200"/>
            <a:ext cx="8814287" cy="4283579"/>
          </a:xfrm>
        </p:spPr>
      </p:pic>
    </p:spTree>
    <p:extLst>
      <p:ext uri="{BB962C8B-B14F-4D97-AF65-F5344CB8AC3E}">
        <p14:creationId xmlns:p14="http://schemas.microsoft.com/office/powerpoint/2010/main" val="32194199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4526EB-3AF7-D5ED-3101-325B100F04AA}"/>
              </a:ext>
            </a:extLst>
          </p:cNvPr>
          <p:cNvSpPr>
            <a:spLocks noGrp="1"/>
          </p:cNvSpPr>
          <p:nvPr>
            <p:ph type="title"/>
          </p:nvPr>
        </p:nvSpPr>
        <p:spPr>
          <a:xfrm>
            <a:off x="114300" y="152400"/>
            <a:ext cx="8915400" cy="1143000"/>
          </a:xfrm>
        </p:spPr>
        <p:txBody>
          <a:bodyPr/>
          <a:lstStyle/>
          <a:p>
            <a:r>
              <a:rPr lang="en-US" sz="3200" dirty="0" err="1"/>
              <a:t>Footprinting</a:t>
            </a:r>
            <a:r>
              <a:rPr lang="en-US" sz="3200" dirty="0"/>
              <a:t> Using Advanced Google Hacking Techniques</a:t>
            </a:r>
            <a:br>
              <a:rPr lang="en-US" dirty="0"/>
            </a:br>
            <a:endParaRPr lang="en-GB" dirty="0"/>
          </a:p>
        </p:txBody>
      </p:sp>
      <p:sp>
        <p:nvSpPr>
          <p:cNvPr id="3" name="Content Placeholder 2">
            <a:extLst>
              <a:ext uri="{FF2B5EF4-FFF2-40B4-BE49-F238E27FC236}">
                <a16:creationId xmlns:a16="http://schemas.microsoft.com/office/drawing/2014/main" id="{3FBBFD77-08B5-55E8-A7CB-38CA785221D3}"/>
              </a:ext>
            </a:extLst>
          </p:cNvPr>
          <p:cNvSpPr>
            <a:spLocks noGrp="1"/>
          </p:cNvSpPr>
          <p:nvPr>
            <p:ph idx="1"/>
          </p:nvPr>
        </p:nvSpPr>
        <p:spPr>
          <a:xfrm>
            <a:off x="228600" y="1295400"/>
            <a:ext cx="8534400" cy="2438400"/>
          </a:xfrm>
        </p:spPr>
        <p:txBody>
          <a:bodyPr/>
          <a:lstStyle/>
          <a:p>
            <a:pPr algn="just"/>
            <a:r>
              <a:rPr lang="en-US" sz="2000" dirty="0">
                <a:latin typeface="Calibri" panose="020F0502020204030204" pitchFamily="34" charset="0"/>
                <a:ea typeface="Calibri" panose="020F0502020204030204" pitchFamily="34" charset="0"/>
                <a:cs typeface="Calibri" panose="020F0502020204030204" pitchFamily="34" charset="0"/>
              </a:rPr>
              <a:t>Attackers use search engines to extract information about a target, such as employed technology platforms, employee details, login pages, and intranet portals, which help the attacker to perform social engineering and other types of advanced system attacks</a:t>
            </a:r>
          </a:p>
          <a:p>
            <a:pPr algn="just"/>
            <a:r>
              <a:rPr lang="en-US" sz="2000" dirty="0">
                <a:latin typeface="Calibri" panose="020F0502020204030204" pitchFamily="34" charset="0"/>
                <a:ea typeface="Calibri" panose="020F0502020204030204" pitchFamily="34" charset="0"/>
                <a:cs typeface="Calibri" panose="020F0502020204030204" pitchFamily="34" charset="0"/>
              </a:rPr>
              <a:t>Google hacking refers to the use of advanced Google search operators for creating complex search queries to extract sensitive or hidden information that helps attackers find vulnerable targets</a:t>
            </a:r>
          </a:p>
          <a:p>
            <a:endParaRPr lang="en-GB" dirty="0"/>
          </a:p>
        </p:txBody>
      </p:sp>
      <p:pic>
        <p:nvPicPr>
          <p:cNvPr id="7" name="Picture 6">
            <a:extLst>
              <a:ext uri="{FF2B5EF4-FFF2-40B4-BE49-F238E27FC236}">
                <a16:creationId xmlns:a16="http://schemas.microsoft.com/office/drawing/2014/main" id="{937C5F45-68F0-9F25-155C-40C1EEEC9A3C}"/>
              </a:ext>
            </a:extLst>
          </p:cNvPr>
          <p:cNvPicPr>
            <a:picLocks noChangeAspect="1"/>
          </p:cNvPicPr>
          <p:nvPr/>
        </p:nvPicPr>
        <p:blipFill>
          <a:blip r:embed="rId2"/>
          <a:stretch>
            <a:fillRect/>
          </a:stretch>
        </p:blipFill>
        <p:spPr>
          <a:xfrm>
            <a:off x="-7374" y="3855173"/>
            <a:ext cx="9144000" cy="3002827"/>
          </a:xfrm>
          <a:prstGeom prst="rect">
            <a:avLst/>
          </a:prstGeom>
        </p:spPr>
      </p:pic>
    </p:spTree>
    <p:extLst>
      <p:ext uri="{BB962C8B-B14F-4D97-AF65-F5344CB8AC3E}">
        <p14:creationId xmlns:p14="http://schemas.microsoft.com/office/powerpoint/2010/main" val="10952168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794117-8CCF-8A36-E567-0763D1DF7029}"/>
              </a:ext>
            </a:extLst>
          </p:cNvPr>
          <p:cNvSpPr>
            <a:spLocks noGrp="1"/>
          </p:cNvSpPr>
          <p:nvPr>
            <p:ph type="title"/>
          </p:nvPr>
        </p:nvSpPr>
        <p:spPr>
          <a:xfrm>
            <a:off x="76201" y="84137"/>
            <a:ext cx="8915400" cy="1058863"/>
          </a:xfrm>
        </p:spPr>
        <p:txBody>
          <a:bodyPr/>
          <a:lstStyle/>
          <a:p>
            <a:r>
              <a:rPr lang="en-US" sz="3200" dirty="0" err="1"/>
              <a:t>Footprinting</a:t>
            </a:r>
            <a:r>
              <a:rPr lang="en-US" sz="3200" dirty="0"/>
              <a:t> Using Advanced Google Hacking Techniques with AI</a:t>
            </a:r>
            <a:br>
              <a:rPr lang="en-US" dirty="0"/>
            </a:br>
            <a:endParaRPr lang="en-GB" dirty="0"/>
          </a:p>
        </p:txBody>
      </p:sp>
      <p:sp>
        <p:nvSpPr>
          <p:cNvPr id="3" name="Content Placeholder 2">
            <a:extLst>
              <a:ext uri="{FF2B5EF4-FFF2-40B4-BE49-F238E27FC236}">
                <a16:creationId xmlns:a16="http://schemas.microsoft.com/office/drawing/2014/main" id="{B3BF7FD5-4F64-27BD-C8EB-027E6EE221CA}"/>
              </a:ext>
            </a:extLst>
          </p:cNvPr>
          <p:cNvSpPr>
            <a:spLocks noGrp="1"/>
          </p:cNvSpPr>
          <p:nvPr>
            <p:ph idx="1"/>
          </p:nvPr>
        </p:nvSpPr>
        <p:spPr>
          <a:xfrm>
            <a:off x="150033" y="1066800"/>
            <a:ext cx="8915400" cy="1447800"/>
          </a:xfrm>
        </p:spPr>
        <p:txBody>
          <a:bodyPr/>
          <a:lstStyle/>
          <a:p>
            <a:pPr algn="just"/>
            <a:r>
              <a:rPr lang="en-US" sz="2000" dirty="0">
                <a:latin typeface="Calibri" panose="020F0502020204030204" pitchFamily="34" charset="0"/>
                <a:ea typeface="Calibri" panose="020F0502020204030204" pitchFamily="34" charset="0"/>
                <a:cs typeface="Calibri" panose="020F0502020204030204" pitchFamily="34" charset="0"/>
              </a:rPr>
              <a:t>An attacker can also leverage AI-powered ChatGPT or other generative AI technology to perform this task by using an appropriate prompt such as: </a:t>
            </a:r>
          </a:p>
          <a:p>
            <a:pPr lvl="1" algn="just"/>
            <a:r>
              <a:rPr lang="en-US" dirty="0">
                <a:latin typeface="Calibri" panose="020F0502020204030204" pitchFamily="34" charset="0"/>
                <a:ea typeface="Calibri" panose="020F0502020204030204" pitchFamily="34" charset="0"/>
                <a:cs typeface="Calibri" panose="020F0502020204030204" pitchFamily="34" charset="0"/>
              </a:rPr>
              <a:t>“Use filetype search operator to obtain pdf files on the target website eccouncil.org and store the result in the recon1.txt file”</a:t>
            </a:r>
          </a:p>
          <a:p>
            <a:endParaRPr lang="en-GB" dirty="0"/>
          </a:p>
        </p:txBody>
      </p:sp>
      <p:pic>
        <p:nvPicPr>
          <p:cNvPr id="7" name="Picture 6">
            <a:extLst>
              <a:ext uri="{FF2B5EF4-FFF2-40B4-BE49-F238E27FC236}">
                <a16:creationId xmlns:a16="http://schemas.microsoft.com/office/drawing/2014/main" id="{2321101D-5332-40BC-0FB9-532AF5A3043C}"/>
              </a:ext>
            </a:extLst>
          </p:cNvPr>
          <p:cNvPicPr>
            <a:picLocks noChangeAspect="1"/>
          </p:cNvPicPr>
          <p:nvPr/>
        </p:nvPicPr>
        <p:blipFill>
          <a:blip r:embed="rId2"/>
          <a:stretch>
            <a:fillRect/>
          </a:stretch>
        </p:blipFill>
        <p:spPr>
          <a:xfrm>
            <a:off x="76201" y="2897392"/>
            <a:ext cx="4650566" cy="1827008"/>
          </a:xfrm>
          <a:prstGeom prst="rect">
            <a:avLst/>
          </a:prstGeom>
        </p:spPr>
      </p:pic>
      <p:pic>
        <p:nvPicPr>
          <p:cNvPr id="9" name="Picture 8">
            <a:extLst>
              <a:ext uri="{FF2B5EF4-FFF2-40B4-BE49-F238E27FC236}">
                <a16:creationId xmlns:a16="http://schemas.microsoft.com/office/drawing/2014/main" id="{87AE9B90-D396-1D4D-22B7-3117B0BC9607}"/>
              </a:ext>
            </a:extLst>
          </p:cNvPr>
          <p:cNvPicPr>
            <a:picLocks noChangeAspect="1"/>
          </p:cNvPicPr>
          <p:nvPr/>
        </p:nvPicPr>
        <p:blipFill>
          <a:blip r:embed="rId3"/>
          <a:stretch>
            <a:fillRect/>
          </a:stretch>
        </p:blipFill>
        <p:spPr>
          <a:xfrm>
            <a:off x="4800600" y="2438400"/>
            <a:ext cx="4297273" cy="3528595"/>
          </a:xfrm>
          <a:prstGeom prst="rect">
            <a:avLst/>
          </a:prstGeom>
        </p:spPr>
      </p:pic>
    </p:spTree>
    <p:extLst>
      <p:ext uri="{BB962C8B-B14F-4D97-AF65-F5344CB8AC3E}">
        <p14:creationId xmlns:p14="http://schemas.microsoft.com/office/powerpoint/2010/main" val="9762420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7"/>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084296-BF36-4E41-78BA-453D056F8FD8}"/>
              </a:ext>
            </a:extLst>
          </p:cNvPr>
          <p:cNvSpPr>
            <a:spLocks noGrp="1"/>
          </p:cNvSpPr>
          <p:nvPr>
            <p:ph type="title"/>
          </p:nvPr>
        </p:nvSpPr>
        <p:spPr>
          <a:xfrm>
            <a:off x="457200" y="92075"/>
            <a:ext cx="8229600" cy="639762"/>
          </a:xfrm>
        </p:spPr>
        <p:txBody>
          <a:bodyPr/>
          <a:lstStyle/>
          <a:p>
            <a:r>
              <a:rPr lang="en-GB" dirty="0"/>
              <a:t>Google Hacking Database</a:t>
            </a:r>
            <a:br>
              <a:rPr lang="en-GB" dirty="0"/>
            </a:br>
            <a:endParaRPr lang="en-GB" dirty="0"/>
          </a:p>
        </p:txBody>
      </p:sp>
      <p:sp>
        <p:nvSpPr>
          <p:cNvPr id="3" name="Content Placeholder 2">
            <a:extLst>
              <a:ext uri="{FF2B5EF4-FFF2-40B4-BE49-F238E27FC236}">
                <a16:creationId xmlns:a16="http://schemas.microsoft.com/office/drawing/2014/main" id="{AD468BE4-FEE2-C196-6325-B610BC5E7A24}"/>
              </a:ext>
            </a:extLst>
          </p:cNvPr>
          <p:cNvSpPr>
            <a:spLocks noGrp="1"/>
          </p:cNvSpPr>
          <p:nvPr>
            <p:ph idx="1"/>
          </p:nvPr>
        </p:nvSpPr>
        <p:spPr>
          <a:xfrm>
            <a:off x="76200" y="838200"/>
            <a:ext cx="4495800" cy="4572000"/>
          </a:xfrm>
        </p:spPr>
        <p:txBody>
          <a:bodyPr/>
          <a:lstStyle/>
          <a:p>
            <a:pPr algn="just"/>
            <a:r>
              <a:rPr lang="en-US" sz="2000" dirty="0">
                <a:latin typeface="Calibri" panose="020F0502020204030204" pitchFamily="34" charset="0"/>
                <a:ea typeface="Calibri" panose="020F0502020204030204" pitchFamily="34" charset="0"/>
                <a:cs typeface="Calibri" panose="020F0502020204030204" pitchFamily="34" charset="0"/>
              </a:rPr>
              <a:t>The Google Hacking Database (GHDB) is an authoritative source for querying the ever-widening reach of the Google search engine</a:t>
            </a:r>
          </a:p>
          <a:p>
            <a:pPr algn="just"/>
            <a:r>
              <a:rPr lang="en-US" sz="2000" dirty="0">
                <a:latin typeface="Calibri" panose="020F0502020204030204" pitchFamily="34" charset="0"/>
                <a:ea typeface="Calibri" panose="020F0502020204030204" pitchFamily="34" charset="0"/>
                <a:cs typeface="Calibri" panose="020F0502020204030204" pitchFamily="34" charset="0"/>
              </a:rPr>
              <a:t>Attackers use Google dorks in Google advanced search operators to extract sensitive information about their target, such as exposed files, directories, and devices that could be exploited, vulnerable servers, error messages, sensitive files, login pages, and websites</a:t>
            </a:r>
          </a:p>
        </p:txBody>
      </p:sp>
      <p:pic>
        <p:nvPicPr>
          <p:cNvPr id="7" name="Picture 6">
            <a:extLst>
              <a:ext uri="{FF2B5EF4-FFF2-40B4-BE49-F238E27FC236}">
                <a16:creationId xmlns:a16="http://schemas.microsoft.com/office/drawing/2014/main" id="{56B41558-AA19-5F4A-4D8B-927CC6C299D1}"/>
              </a:ext>
            </a:extLst>
          </p:cNvPr>
          <p:cNvPicPr>
            <a:picLocks noChangeAspect="1"/>
          </p:cNvPicPr>
          <p:nvPr/>
        </p:nvPicPr>
        <p:blipFill>
          <a:blip r:embed="rId2"/>
          <a:stretch>
            <a:fillRect/>
          </a:stretch>
        </p:blipFill>
        <p:spPr>
          <a:xfrm>
            <a:off x="4762110" y="1066800"/>
            <a:ext cx="4236864" cy="4191000"/>
          </a:xfrm>
          <a:prstGeom prst="rect">
            <a:avLst/>
          </a:prstGeom>
        </p:spPr>
      </p:pic>
    </p:spTree>
    <p:extLst>
      <p:ext uri="{BB962C8B-B14F-4D97-AF65-F5344CB8AC3E}">
        <p14:creationId xmlns:p14="http://schemas.microsoft.com/office/powerpoint/2010/main" val="17124019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04CCA-97CD-B1C4-95C5-7E15EB70B80B}"/>
              </a:ext>
            </a:extLst>
          </p:cNvPr>
          <p:cNvSpPr>
            <a:spLocks noGrp="1"/>
          </p:cNvSpPr>
          <p:nvPr>
            <p:ph type="title"/>
          </p:nvPr>
        </p:nvSpPr>
        <p:spPr>
          <a:xfrm>
            <a:off x="27039" y="94533"/>
            <a:ext cx="9067800" cy="639762"/>
          </a:xfrm>
        </p:spPr>
        <p:txBody>
          <a:bodyPr/>
          <a:lstStyle/>
          <a:p>
            <a:r>
              <a:rPr lang="en-US" sz="3200" dirty="0" err="1"/>
              <a:t>Footprinting</a:t>
            </a:r>
            <a:r>
              <a:rPr lang="en-US" sz="3200" dirty="0"/>
              <a:t> through SHODAN Search Engine </a:t>
            </a:r>
            <a:endParaRPr lang="en-GB" sz="3200" dirty="0"/>
          </a:p>
        </p:txBody>
      </p:sp>
      <p:pic>
        <p:nvPicPr>
          <p:cNvPr id="7" name="Content Placeholder 6">
            <a:extLst>
              <a:ext uri="{FF2B5EF4-FFF2-40B4-BE49-F238E27FC236}">
                <a16:creationId xmlns:a16="http://schemas.microsoft.com/office/drawing/2014/main" id="{761D5364-608F-48D7-61C5-4D77062DC040}"/>
              </a:ext>
            </a:extLst>
          </p:cNvPr>
          <p:cNvPicPr>
            <a:picLocks noGrp="1" noChangeAspect="1"/>
          </p:cNvPicPr>
          <p:nvPr>
            <p:ph idx="1"/>
          </p:nvPr>
        </p:nvPicPr>
        <p:blipFill>
          <a:blip r:embed="rId3"/>
          <a:stretch>
            <a:fillRect/>
          </a:stretch>
        </p:blipFill>
        <p:spPr>
          <a:xfrm>
            <a:off x="76200" y="1066800"/>
            <a:ext cx="4454768" cy="4572000"/>
          </a:xfrm>
        </p:spPr>
      </p:pic>
      <p:pic>
        <p:nvPicPr>
          <p:cNvPr id="9" name="Picture 8">
            <a:extLst>
              <a:ext uri="{FF2B5EF4-FFF2-40B4-BE49-F238E27FC236}">
                <a16:creationId xmlns:a16="http://schemas.microsoft.com/office/drawing/2014/main" id="{1313DA0F-ACB2-3FAE-9F2B-AAE29AF5D675}"/>
              </a:ext>
            </a:extLst>
          </p:cNvPr>
          <p:cNvPicPr>
            <a:picLocks noChangeAspect="1"/>
          </p:cNvPicPr>
          <p:nvPr/>
        </p:nvPicPr>
        <p:blipFill>
          <a:blip r:embed="rId4"/>
          <a:stretch>
            <a:fillRect/>
          </a:stretch>
        </p:blipFill>
        <p:spPr>
          <a:xfrm>
            <a:off x="4724400" y="1039761"/>
            <a:ext cx="4343400" cy="4457701"/>
          </a:xfrm>
          <a:prstGeom prst="rect">
            <a:avLst/>
          </a:prstGeom>
        </p:spPr>
      </p:pic>
    </p:spTree>
    <p:extLst>
      <p:ext uri="{BB962C8B-B14F-4D97-AF65-F5344CB8AC3E}">
        <p14:creationId xmlns:p14="http://schemas.microsoft.com/office/powerpoint/2010/main" val="40414648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6B70F3-909F-EB6C-AB46-F69D1B623625}"/>
              </a:ext>
            </a:extLst>
          </p:cNvPr>
          <p:cNvSpPr>
            <a:spLocks noGrp="1"/>
          </p:cNvSpPr>
          <p:nvPr>
            <p:ph type="title"/>
          </p:nvPr>
        </p:nvSpPr>
        <p:spPr>
          <a:xfrm>
            <a:off x="0" y="89951"/>
            <a:ext cx="8991600" cy="1020762"/>
          </a:xfrm>
        </p:spPr>
        <p:txBody>
          <a:bodyPr/>
          <a:lstStyle/>
          <a:p>
            <a:r>
              <a:rPr lang="en-US" sz="3200" dirty="0"/>
              <a:t>Finding a Company’s Top-Level Domains (TLDs) and Sub-domains</a:t>
            </a:r>
            <a:br>
              <a:rPr lang="en-US" dirty="0"/>
            </a:br>
            <a:endParaRPr lang="en-GB" dirty="0"/>
          </a:p>
        </p:txBody>
      </p:sp>
      <p:sp>
        <p:nvSpPr>
          <p:cNvPr id="3" name="Content Placeholder 2">
            <a:extLst>
              <a:ext uri="{FF2B5EF4-FFF2-40B4-BE49-F238E27FC236}">
                <a16:creationId xmlns:a16="http://schemas.microsoft.com/office/drawing/2014/main" id="{D942832F-ABF8-FABD-F5E8-CD0DB92AA03C}"/>
              </a:ext>
            </a:extLst>
          </p:cNvPr>
          <p:cNvSpPr>
            <a:spLocks noGrp="1"/>
          </p:cNvSpPr>
          <p:nvPr>
            <p:ph idx="1"/>
          </p:nvPr>
        </p:nvSpPr>
        <p:spPr>
          <a:xfrm>
            <a:off x="66354" y="1295400"/>
            <a:ext cx="3962400" cy="4434682"/>
          </a:xfrm>
        </p:spPr>
        <p:txBody>
          <a:bodyPr/>
          <a:lstStyle/>
          <a:p>
            <a:pPr algn="just"/>
            <a:r>
              <a:rPr lang="en-US" sz="2000" dirty="0">
                <a:latin typeface="Calibri" panose="020F0502020204030204" pitchFamily="34" charset="0"/>
                <a:ea typeface="Calibri" panose="020F0502020204030204" pitchFamily="34" charset="0"/>
                <a:cs typeface="Calibri" panose="020F0502020204030204" pitchFamily="34" charset="0"/>
              </a:rPr>
              <a:t>Search for the target company’s external URL in a search engine, such as Google and Bing</a:t>
            </a:r>
          </a:p>
          <a:p>
            <a:pPr algn="just"/>
            <a:r>
              <a:rPr lang="en-US" sz="2000" dirty="0">
                <a:latin typeface="Calibri" panose="020F0502020204030204" pitchFamily="34" charset="0"/>
                <a:ea typeface="Calibri" panose="020F0502020204030204" pitchFamily="34" charset="0"/>
                <a:cs typeface="Calibri" panose="020F0502020204030204" pitchFamily="34" charset="0"/>
              </a:rPr>
              <a:t>Sub-domains provide an insight into different departments and business units in an organization</a:t>
            </a:r>
          </a:p>
          <a:p>
            <a:pPr algn="just"/>
            <a:r>
              <a:rPr lang="en-US" sz="2000" dirty="0">
                <a:latin typeface="Calibri" panose="020F0502020204030204" pitchFamily="34" charset="0"/>
                <a:ea typeface="Calibri" panose="020F0502020204030204" pitchFamily="34" charset="0"/>
                <a:cs typeface="Calibri" panose="020F0502020204030204" pitchFamily="34" charset="0"/>
              </a:rPr>
              <a:t>You may find a company’s sub-domains by trial and error method or using a service such as https://www.netcraft.com</a:t>
            </a:r>
          </a:p>
          <a:p>
            <a:pPr algn="just"/>
            <a:r>
              <a:rPr lang="en-US" sz="2000" dirty="0">
                <a:latin typeface="Calibri" panose="020F0502020204030204" pitchFamily="34" charset="0"/>
                <a:ea typeface="Calibri" panose="020F0502020204030204" pitchFamily="34" charset="0"/>
                <a:cs typeface="Calibri" panose="020F0502020204030204" pitchFamily="34" charset="0"/>
              </a:rPr>
              <a:t>You can use the </a:t>
            </a:r>
            <a:r>
              <a:rPr lang="en-US" sz="2000" dirty="0" err="1">
                <a:latin typeface="Calibri" panose="020F0502020204030204" pitchFamily="34" charset="0"/>
                <a:ea typeface="Calibri" panose="020F0502020204030204" pitchFamily="34" charset="0"/>
                <a:cs typeface="Calibri" panose="020F0502020204030204" pitchFamily="34" charset="0"/>
              </a:rPr>
              <a:t>DNSdumpster</a:t>
            </a:r>
            <a:r>
              <a:rPr lang="en-US" sz="2000" dirty="0">
                <a:latin typeface="Calibri" panose="020F0502020204030204" pitchFamily="34" charset="0"/>
                <a:ea typeface="Calibri" panose="020F0502020204030204" pitchFamily="34" charset="0"/>
                <a:cs typeface="Calibri" panose="020F0502020204030204" pitchFamily="34" charset="0"/>
              </a:rPr>
              <a:t> tool, which can discover hosts related to a domain</a:t>
            </a:r>
          </a:p>
          <a:p>
            <a:endParaRPr lang="en-GB" dirty="0"/>
          </a:p>
        </p:txBody>
      </p:sp>
      <p:pic>
        <p:nvPicPr>
          <p:cNvPr id="7" name="Picture 6">
            <a:extLst>
              <a:ext uri="{FF2B5EF4-FFF2-40B4-BE49-F238E27FC236}">
                <a16:creationId xmlns:a16="http://schemas.microsoft.com/office/drawing/2014/main" id="{3ECA1C1F-1D59-16B5-1210-37A6126ABDDD}"/>
              </a:ext>
            </a:extLst>
          </p:cNvPr>
          <p:cNvPicPr>
            <a:picLocks noChangeAspect="1"/>
          </p:cNvPicPr>
          <p:nvPr/>
        </p:nvPicPr>
        <p:blipFill>
          <a:blip r:embed="rId3"/>
          <a:stretch>
            <a:fillRect/>
          </a:stretch>
        </p:blipFill>
        <p:spPr>
          <a:xfrm>
            <a:off x="4114800" y="1676400"/>
            <a:ext cx="4940723" cy="3810000"/>
          </a:xfrm>
          <a:prstGeom prst="rect">
            <a:avLst/>
          </a:prstGeom>
        </p:spPr>
      </p:pic>
    </p:spTree>
    <p:extLst>
      <p:ext uri="{BB962C8B-B14F-4D97-AF65-F5344CB8AC3E}">
        <p14:creationId xmlns:p14="http://schemas.microsoft.com/office/powerpoint/2010/main" val="25476223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4D82B1-0AAF-3D70-2E75-0971AE6D7B2B}"/>
              </a:ext>
            </a:extLst>
          </p:cNvPr>
          <p:cNvSpPr>
            <a:spLocks noGrp="1"/>
          </p:cNvSpPr>
          <p:nvPr>
            <p:ph type="title"/>
          </p:nvPr>
        </p:nvSpPr>
        <p:spPr>
          <a:xfrm>
            <a:off x="38100" y="29497"/>
            <a:ext cx="8915400" cy="1143000"/>
          </a:xfrm>
        </p:spPr>
        <p:txBody>
          <a:bodyPr/>
          <a:lstStyle/>
          <a:p>
            <a:r>
              <a:rPr lang="en-US" sz="3200" dirty="0"/>
              <a:t>Finding a Company’s Top-Level Domains (TLDs) and Sub-domains with </a:t>
            </a:r>
            <a:r>
              <a:rPr lang="en-US" sz="3200" dirty="0">
                <a:solidFill>
                  <a:srgbClr val="FF0000"/>
                </a:solidFill>
              </a:rPr>
              <a:t>AI</a:t>
            </a:r>
            <a:br>
              <a:rPr lang="en-US" dirty="0"/>
            </a:br>
            <a:endParaRPr lang="en-GB" dirty="0"/>
          </a:p>
        </p:txBody>
      </p:sp>
      <p:sp>
        <p:nvSpPr>
          <p:cNvPr id="3" name="Content Placeholder 2">
            <a:extLst>
              <a:ext uri="{FF2B5EF4-FFF2-40B4-BE49-F238E27FC236}">
                <a16:creationId xmlns:a16="http://schemas.microsoft.com/office/drawing/2014/main" id="{C45EF86B-4DE4-E404-C215-2F9CF9D07624}"/>
              </a:ext>
            </a:extLst>
          </p:cNvPr>
          <p:cNvSpPr>
            <a:spLocks noGrp="1"/>
          </p:cNvSpPr>
          <p:nvPr>
            <p:ph idx="1"/>
          </p:nvPr>
        </p:nvSpPr>
        <p:spPr>
          <a:xfrm>
            <a:off x="76200" y="1150375"/>
            <a:ext cx="8915400" cy="1897626"/>
          </a:xfrm>
        </p:spPr>
        <p:txBody>
          <a:bodyPr/>
          <a:lstStyle/>
          <a:p>
            <a:pPr marL="0" indent="0" algn="just">
              <a:buNone/>
            </a:pPr>
            <a:r>
              <a:rPr lang="en-US" sz="2000" dirty="0">
                <a:latin typeface="Calibri" panose="020F0502020204030204" pitchFamily="34" charset="0"/>
                <a:ea typeface="Calibri" panose="020F0502020204030204" pitchFamily="34" charset="0"/>
                <a:cs typeface="Calibri" panose="020F0502020204030204" pitchFamily="34" charset="0"/>
              </a:rPr>
              <a:t>An attacker can also leverage AI-powered ChatGPT or other generative AI technology to perform this task by using appropriate prompts such as:</a:t>
            </a:r>
          </a:p>
          <a:p>
            <a:pPr marL="457200" indent="-457200" algn="just">
              <a:buFont typeface="+mj-lt"/>
              <a:buAutoNum type="arabicPeriod"/>
            </a:pPr>
            <a:r>
              <a:rPr lang="en-US" sz="2000" dirty="0">
                <a:latin typeface="Calibri" panose="020F0502020204030204" pitchFamily="34" charset="0"/>
                <a:ea typeface="Calibri" panose="020F0502020204030204" pitchFamily="34" charset="0"/>
                <a:cs typeface="Calibri" panose="020F0502020204030204" pitchFamily="34" charset="0"/>
              </a:rPr>
              <a:t>“Discover all the subdomains of ‘google.com’ using dig command” </a:t>
            </a:r>
          </a:p>
          <a:p>
            <a:pPr marL="457200" indent="-457200" algn="just">
              <a:buFont typeface="+mj-lt"/>
              <a:buAutoNum type="arabicPeriod"/>
            </a:pPr>
            <a:r>
              <a:rPr lang="en-US" sz="2000" dirty="0">
                <a:latin typeface="Calibri" panose="020F0502020204030204" pitchFamily="34" charset="0"/>
                <a:ea typeface="Calibri" panose="020F0502020204030204" pitchFamily="34" charset="0"/>
                <a:cs typeface="Calibri" panose="020F0502020204030204" pitchFamily="34" charset="0"/>
              </a:rPr>
              <a:t>“Use Sublist3r to gather a list of subdomains of the target organization </a:t>
            </a:r>
            <a:r>
              <a:rPr lang="en-US" sz="2000" dirty="0" err="1">
                <a:latin typeface="Calibri" panose="020F0502020204030204" pitchFamily="34" charset="0"/>
                <a:ea typeface="Calibri" panose="020F0502020204030204" pitchFamily="34" charset="0"/>
                <a:cs typeface="Calibri" panose="020F0502020204030204" pitchFamily="34" charset="0"/>
              </a:rPr>
              <a:t>eccouncil</a:t>
            </a:r>
            <a:r>
              <a:rPr lang="en-US" sz="2000" dirty="0">
                <a:latin typeface="Calibri" panose="020F0502020204030204" pitchFamily="34" charset="0"/>
                <a:ea typeface="Calibri" panose="020F0502020204030204" pitchFamily="34" charset="0"/>
                <a:cs typeface="Calibri" panose="020F0502020204030204" pitchFamily="34" charset="0"/>
              </a:rPr>
              <a:t>”</a:t>
            </a:r>
          </a:p>
          <a:p>
            <a:endParaRPr lang="en-GB" dirty="0"/>
          </a:p>
        </p:txBody>
      </p:sp>
      <p:pic>
        <p:nvPicPr>
          <p:cNvPr id="7" name="Picture 6">
            <a:extLst>
              <a:ext uri="{FF2B5EF4-FFF2-40B4-BE49-F238E27FC236}">
                <a16:creationId xmlns:a16="http://schemas.microsoft.com/office/drawing/2014/main" id="{5F18A6A3-39F4-748F-1314-E2D86D543D35}"/>
              </a:ext>
            </a:extLst>
          </p:cNvPr>
          <p:cNvPicPr>
            <a:picLocks noChangeAspect="1"/>
          </p:cNvPicPr>
          <p:nvPr/>
        </p:nvPicPr>
        <p:blipFill>
          <a:blip r:embed="rId2"/>
          <a:stretch>
            <a:fillRect/>
          </a:stretch>
        </p:blipFill>
        <p:spPr>
          <a:xfrm>
            <a:off x="76200" y="2887734"/>
            <a:ext cx="8024555" cy="2827265"/>
          </a:xfrm>
          <a:prstGeom prst="rect">
            <a:avLst/>
          </a:prstGeom>
        </p:spPr>
      </p:pic>
    </p:spTree>
    <p:extLst>
      <p:ext uri="{BB962C8B-B14F-4D97-AF65-F5344CB8AC3E}">
        <p14:creationId xmlns:p14="http://schemas.microsoft.com/office/powerpoint/2010/main" val="3398926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3F6F04-BC0D-EDAC-62C7-A0A986DBDC15}"/>
              </a:ext>
            </a:extLst>
          </p:cNvPr>
          <p:cNvSpPr>
            <a:spLocks noGrp="1"/>
          </p:cNvSpPr>
          <p:nvPr>
            <p:ph type="title"/>
          </p:nvPr>
        </p:nvSpPr>
        <p:spPr>
          <a:xfrm>
            <a:off x="95250" y="3674"/>
            <a:ext cx="8915400" cy="1143000"/>
          </a:xfrm>
        </p:spPr>
        <p:txBody>
          <a:bodyPr/>
          <a:lstStyle/>
          <a:p>
            <a:r>
              <a:rPr lang="en-US" sz="3200" dirty="0"/>
              <a:t>Extracting Website Information from https://archive.org </a:t>
            </a:r>
            <a:endParaRPr lang="en-GB" sz="3200" dirty="0"/>
          </a:p>
        </p:txBody>
      </p:sp>
      <p:sp>
        <p:nvSpPr>
          <p:cNvPr id="3" name="Content Placeholder 2">
            <a:extLst>
              <a:ext uri="{FF2B5EF4-FFF2-40B4-BE49-F238E27FC236}">
                <a16:creationId xmlns:a16="http://schemas.microsoft.com/office/drawing/2014/main" id="{CBE0E47A-7A7C-030B-F084-40ADADCC5490}"/>
              </a:ext>
            </a:extLst>
          </p:cNvPr>
          <p:cNvSpPr>
            <a:spLocks noGrp="1"/>
          </p:cNvSpPr>
          <p:nvPr>
            <p:ph idx="1"/>
          </p:nvPr>
        </p:nvSpPr>
        <p:spPr>
          <a:xfrm>
            <a:off x="38100" y="1157951"/>
            <a:ext cx="9029700" cy="762000"/>
          </a:xfrm>
        </p:spPr>
        <p:txBody>
          <a:bodyPr/>
          <a:lstStyle/>
          <a:p>
            <a:pPr algn="just"/>
            <a:r>
              <a:rPr lang="en-US" sz="2000" dirty="0">
                <a:latin typeface="Calibri" panose="020F0502020204030204" pitchFamily="34" charset="0"/>
                <a:ea typeface="Calibri" panose="020F0502020204030204" pitchFamily="34" charset="0"/>
                <a:cs typeface="Calibri" panose="020F0502020204030204" pitchFamily="34" charset="0"/>
              </a:rPr>
              <a:t>Internet Archive’s Wayback Machine allows one to visit archived versions of websites</a:t>
            </a:r>
          </a:p>
          <a:p>
            <a:endParaRPr lang="en-GB" dirty="0"/>
          </a:p>
        </p:txBody>
      </p:sp>
      <p:pic>
        <p:nvPicPr>
          <p:cNvPr id="7" name="Picture 6">
            <a:extLst>
              <a:ext uri="{FF2B5EF4-FFF2-40B4-BE49-F238E27FC236}">
                <a16:creationId xmlns:a16="http://schemas.microsoft.com/office/drawing/2014/main" id="{164F5989-D0D7-5E0D-6775-AD06A7540CE3}"/>
              </a:ext>
            </a:extLst>
          </p:cNvPr>
          <p:cNvPicPr>
            <a:picLocks noChangeAspect="1"/>
          </p:cNvPicPr>
          <p:nvPr/>
        </p:nvPicPr>
        <p:blipFill>
          <a:blip r:embed="rId2"/>
          <a:stretch>
            <a:fillRect/>
          </a:stretch>
        </p:blipFill>
        <p:spPr>
          <a:xfrm>
            <a:off x="121541" y="1816307"/>
            <a:ext cx="8748518" cy="3337849"/>
          </a:xfrm>
          <a:prstGeom prst="rect">
            <a:avLst/>
          </a:prstGeom>
        </p:spPr>
      </p:pic>
      <p:sp>
        <p:nvSpPr>
          <p:cNvPr id="8" name="Content Placeholder 2">
            <a:extLst>
              <a:ext uri="{FF2B5EF4-FFF2-40B4-BE49-F238E27FC236}">
                <a16:creationId xmlns:a16="http://schemas.microsoft.com/office/drawing/2014/main" id="{09401D0D-BA16-CDD6-EA83-987AEDF5F5EC}"/>
              </a:ext>
            </a:extLst>
          </p:cNvPr>
          <p:cNvSpPr txBox="1">
            <a:spLocks/>
          </p:cNvSpPr>
          <p:nvPr/>
        </p:nvSpPr>
        <p:spPr bwMode="auto">
          <a:xfrm>
            <a:off x="-76200" y="5029200"/>
            <a:ext cx="9029700" cy="685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24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a:solidFill>
                  <a:schemeClr val="tx1"/>
                </a:solidFill>
                <a:latin typeface="+mn-lt"/>
              </a:defRPr>
            </a:lvl6pPr>
            <a:lvl7pPr marL="2971800" indent="-228600" algn="l" rtl="0" fontAlgn="base">
              <a:spcBef>
                <a:spcPct val="20000"/>
              </a:spcBef>
              <a:spcAft>
                <a:spcPct val="0"/>
              </a:spcAft>
              <a:buChar char="»"/>
              <a:defRPr>
                <a:solidFill>
                  <a:schemeClr val="tx1"/>
                </a:solidFill>
                <a:latin typeface="+mn-lt"/>
              </a:defRPr>
            </a:lvl7pPr>
            <a:lvl8pPr marL="3429000" indent="-228600" algn="l" rtl="0" fontAlgn="base">
              <a:spcBef>
                <a:spcPct val="20000"/>
              </a:spcBef>
              <a:spcAft>
                <a:spcPct val="0"/>
              </a:spcAft>
              <a:buChar char="»"/>
              <a:defRPr>
                <a:solidFill>
                  <a:schemeClr val="tx1"/>
                </a:solidFill>
                <a:latin typeface="+mn-lt"/>
              </a:defRPr>
            </a:lvl8pPr>
            <a:lvl9pPr marL="3886200" indent="-228600" algn="l" rtl="0" fontAlgn="base">
              <a:spcBef>
                <a:spcPct val="20000"/>
              </a:spcBef>
              <a:spcAft>
                <a:spcPct val="0"/>
              </a:spcAft>
              <a:buChar char="»"/>
              <a:defRPr>
                <a:solidFill>
                  <a:schemeClr val="tx1"/>
                </a:solidFill>
                <a:latin typeface="+mn-lt"/>
              </a:defRPr>
            </a:lvl9pPr>
          </a:lstStyle>
          <a:p>
            <a:pPr algn="just"/>
            <a:r>
              <a:rPr lang="en-US" sz="2000" kern="0" dirty="0">
                <a:latin typeface="Calibri" panose="020F0502020204030204" pitchFamily="34" charset="0"/>
                <a:ea typeface="Calibri" panose="020F0502020204030204" pitchFamily="34" charset="0"/>
                <a:cs typeface="Calibri" panose="020F0502020204030204" pitchFamily="34" charset="0"/>
              </a:rPr>
              <a:t>Attackers can use tools such as Photon to retrieve archived URLs of the target website from archive.org </a:t>
            </a:r>
          </a:p>
        </p:txBody>
      </p:sp>
    </p:spTree>
    <p:extLst>
      <p:ext uri="{BB962C8B-B14F-4D97-AF65-F5344CB8AC3E}">
        <p14:creationId xmlns:p14="http://schemas.microsoft.com/office/powerpoint/2010/main" val="39643967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0A6FE0-DEC7-96D5-6157-9BBD220C7B9C}"/>
              </a:ext>
            </a:extLst>
          </p:cNvPr>
          <p:cNvSpPr>
            <a:spLocks noGrp="1"/>
          </p:cNvSpPr>
          <p:nvPr>
            <p:ph type="title"/>
          </p:nvPr>
        </p:nvSpPr>
        <p:spPr>
          <a:xfrm>
            <a:off x="38100" y="19665"/>
            <a:ext cx="9067800" cy="1143000"/>
          </a:xfrm>
        </p:spPr>
        <p:txBody>
          <a:bodyPr/>
          <a:lstStyle/>
          <a:p>
            <a:r>
              <a:rPr lang="en-US" sz="3200" dirty="0" err="1"/>
              <a:t>Footprinting</a:t>
            </a:r>
            <a:r>
              <a:rPr lang="en-US" sz="3200" dirty="0"/>
              <a:t> through People Search Services and Job Sites</a:t>
            </a:r>
            <a:br>
              <a:rPr lang="en-US" dirty="0"/>
            </a:br>
            <a:endParaRPr lang="en-GB" dirty="0"/>
          </a:p>
        </p:txBody>
      </p:sp>
      <p:sp>
        <p:nvSpPr>
          <p:cNvPr id="3" name="Content Placeholder 2">
            <a:extLst>
              <a:ext uri="{FF2B5EF4-FFF2-40B4-BE49-F238E27FC236}">
                <a16:creationId xmlns:a16="http://schemas.microsoft.com/office/drawing/2014/main" id="{7A91E596-BB71-4866-1D3C-7AE9E6E40D4B}"/>
              </a:ext>
            </a:extLst>
          </p:cNvPr>
          <p:cNvSpPr>
            <a:spLocks noGrp="1"/>
          </p:cNvSpPr>
          <p:nvPr>
            <p:ph idx="1"/>
          </p:nvPr>
        </p:nvSpPr>
        <p:spPr>
          <a:xfrm>
            <a:off x="162232" y="1066800"/>
            <a:ext cx="8953500" cy="1996282"/>
          </a:xfrm>
        </p:spPr>
        <p:txBody>
          <a:bodyPr/>
          <a:lstStyle/>
          <a:p>
            <a:pPr algn="just"/>
            <a:r>
              <a:rPr lang="en-US" sz="2000" dirty="0">
                <a:latin typeface="Calibri" panose="020F0502020204030204" pitchFamily="34" charset="0"/>
                <a:ea typeface="Calibri" panose="020F0502020204030204" pitchFamily="34" charset="0"/>
                <a:cs typeface="Calibri" panose="020F0502020204030204" pitchFamily="34" charset="0"/>
              </a:rPr>
              <a:t>People search services, such as Spokeo, Intelius, and </a:t>
            </a:r>
            <a:r>
              <a:rPr lang="en-US" sz="2000" dirty="0" err="1">
                <a:latin typeface="Calibri" panose="020F0502020204030204" pitchFamily="34" charset="0"/>
                <a:ea typeface="Calibri" panose="020F0502020204030204" pitchFamily="34" charset="0"/>
                <a:cs typeface="Calibri" panose="020F0502020204030204" pitchFamily="34" charset="0"/>
              </a:rPr>
              <a:t>pipl</a:t>
            </a:r>
            <a:r>
              <a:rPr lang="en-US" sz="2000" dirty="0">
                <a:latin typeface="Calibri" panose="020F0502020204030204" pitchFamily="34" charset="0"/>
                <a:ea typeface="Calibri" panose="020F0502020204030204" pitchFamily="34" charset="0"/>
                <a:cs typeface="Calibri" panose="020F0502020204030204" pitchFamily="34" charset="0"/>
              </a:rPr>
              <a:t> can provide critical information about a person or an organization, including location, emails, websites, blogs, contacts, important dates, address, etc.</a:t>
            </a:r>
          </a:p>
          <a:p>
            <a:pPr algn="just"/>
            <a:r>
              <a:rPr lang="en-US" sz="2000" dirty="0">
                <a:latin typeface="Calibri" panose="020F0502020204030204" pitchFamily="34" charset="0"/>
                <a:ea typeface="Calibri" panose="020F0502020204030204" pitchFamily="34" charset="0"/>
                <a:cs typeface="Calibri" panose="020F0502020204030204" pitchFamily="34" charset="0"/>
              </a:rPr>
              <a:t>Job sites such as Dice, LinkedIn, and Glassdoor can reveal details about a company's infrastructure, potentially aiding attackers in identifying vulnerabilities within the target's IT environment</a:t>
            </a:r>
          </a:p>
        </p:txBody>
      </p:sp>
      <p:pic>
        <p:nvPicPr>
          <p:cNvPr id="7" name="Picture 6">
            <a:extLst>
              <a:ext uri="{FF2B5EF4-FFF2-40B4-BE49-F238E27FC236}">
                <a16:creationId xmlns:a16="http://schemas.microsoft.com/office/drawing/2014/main" id="{82F7AECF-6939-0204-5B6D-5A323E1C9B5C}"/>
              </a:ext>
            </a:extLst>
          </p:cNvPr>
          <p:cNvPicPr>
            <a:picLocks noChangeAspect="1"/>
          </p:cNvPicPr>
          <p:nvPr/>
        </p:nvPicPr>
        <p:blipFill>
          <a:blip r:embed="rId2"/>
          <a:stretch>
            <a:fillRect/>
          </a:stretch>
        </p:blipFill>
        <p:spPr>
          <a:xfrm>
            <a:off x="154857" y="3063082"/>
            <a:ext cx="8932843" cy="3642518"/>
          </a:xfrm>
          <a:prstGeom prst="rect">
            <a:avLst/>
          </a:prstGeom>
        </p:spPr>
      </p:pic>
    </p:spTree>
    <p:extLst>
      <p:ext uri="{BB962C8B-B14F-4D97-AF65-F5344CB8AC3E}">
        <p14:creationId xmlns:p14="http://schemas.microsoft.com/office/powerpoint/2010/main" val="37932075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3C9A43-0AA5-E67D-2032-2F16B7A3C1BA}"/>
              </a:ext>
            </a:extLst>
          </p:cNvPr>
          <p:cNvSpPr>
            <a:spLocks noGrp="1"/>
          </p:cNvSpPr>
          <p:nvPr>
            <p:ph type="title"/>
          </p:nvPr>
        </p:nvSpPr>
        <p:spPr>
          <a:xfrm>
            <a:off x="457200" y="160901"/>
            <a:ext cx="8229600" cy="563562"/>
          </a:xfrm>
        </p:spPr>
        <p:txBody>
          <a:bodyPr/>
          <a:lstStyle/>
          <a:p>
            <a:r>
              <a:rPr lang="en-GB" dirty="0"/>
              <a:t>Dark Web </a:t>
            </a:r>
            <a:r>
              <a:rPr lang="en-GB" dirty="0" err="1"/>
              <a:t>Footprinting</a:t>
            </a:r>
            <a:r>
              <a:rPr lang="en-GB" dirty="0"/>
              <a:t> </a:t>
            </a:r>
          </a:p>
        </p:txBody>
      </p:sp>
      <p:sp>
        <p:nvSpPr>
          <p:cNvPr id="3" name="Content Placeholder 2">
            <a:extLst>
              <a:ext uri="{FF2B5EF4-FFF2-40B4-BE49-F238E27FC236}">
                <a16:creationId xmlns:a16="http://schemas.microsoft.com/office/drawing/2014/main" id="{93E31F91-AA6F-3509-F90C-B41C4716C9DE}"/>
              </a:ext>
            </a:extLst>
          </p:cNvPr>
          <p:cNvSpPr>
            <a:spLocks noGrp="1"/>
          </p:cNvSpPr>
          <p:nvPr>
            <p:ph idx="1"/>
          </p:nvPr>
        </p:nvSpPr>
        <p:spPr>
          <a:xfrm>
            <a:off x="152400" y="838200"/>
            <a:ext cx="8839200" cy="4571999"/>
          </a:xfrm>
        </p:spPr>
        <p:txBody>
          <a:bodyPr/>
          <a:lstStyle/>
          <a:p>
            <a:pPr marL="0" indent="0" algn="just">
              <a:buNone/>
            </a:pPr>
            <a:r>
              <a:rPr lang="en-US" sz="2000" b="1" dirty="0">
                <a:latin typeface="Calibri" panose="020F0502020204030204" pitchFamily="34" charset="0"/>
                <a:ea typeface="Calibri" panose="020F0502020204030204" pitchFamily="34" charset="0"/>
                <a:cs typeface="Calibri" panose="020F0502020204030204" pitchFamily="34" charset="0"/>
              </a:rPr>
              <a:t>Dark web or Darknet</a:t>
            </a:r>
          </a:p>
          <a:p>
            <a:pPr algn="just"/>
            <a:r>
              <a:rPr lang="en-US" sz="2000" dirty="0">
                <a:latin typeface="Calibri" panose="020F0502020204030204" pitchFamily="34" charset="0"/>
                <a:ea typeface="Calibri" panose="020F0502020204030204" pitchFamily="34" charset="0"/>
                <a:cs typeface="Calibri" panose="020F0502020204030204" pitchFamily="34" charset="0"/>
              </a:rPr>
              <a:t>The dark web or Darknet is a deeper layer of the online cyberspace, that enables anyone to navigate anonymously without being traced</a:t>
            </a:r>
          </a:p>
          <a:p>
            <a:pPr algn="just"/>
            <a:r>
              <a:rPr lang="en-US" sz="2000" dirty="0">
                <a:latin typeface="Calibri" panose="020F0502020204030204" pitchFamily="34" charset="0"/>
                <a:ea typeface="Calibri" panose="020F0502020204030204" pitchFamily="34" charset="0"/>
                <a:cs typeface="Calibri" panose="020F0502020204030204" pitchFamily="34" charset="0"/>
              </a:rPr>
              <a:t>Attackers use dark web searching tools, such as Tor Browser and </a:t>
            </a:r>
            <a:r>
              <a:rPr lang="en-US" sz="2000" dirty="0" err="1">
                <a:latin typeface="Calibri" panose="020F0502020204030204" pitchFamily="34" charset="0"/>
                <a:ea typeface="Calibri" panose="020F0502020204030204" pitchFamily="34" charset="0"/>
                <a:cs typeface="Calibri" panose="020F0502020204030204" pitchFamily="34" charset="0"/>
              </a:rPr>
              <a:t>ExoneraTor</a:t>
            </a:r>
            <a:r>
              <a:rPr lang="en-US" sz="2000" dirty="0">
                <a:latin typeface="Calibri" panose="020F0502020204030204" pitchFamily="34" charset="0"/>
                <a:ea typeface="Calibri" panose="020F0502020204030204" pitchFamily="34" charset="0"/>
                <a:cs typeface="Calibri" panose="020F0502020204030204" pitchFamily="34" charset="0"/>
              </a:rPr>
              <a:t>, to gather confidential information about the target</a:t>
            </a:r>
          </a:p>
          <a:p>
            <a:pPr algn="just"/>
            <a:r>
              <a:rPr lang="en-US" sz="2000" dirty="0">
                <a:latin typeface="Calibri" panose="020F0502020204030204" pitchFamily="34" charset="0"/>
                <a:ea typeface="Calibri" panose="020F0502020204030204" pitchFamily="34" charset="0"/>
                <a:cs typeface="Calibri" panose="020F0502020204030204" pitchFamily="34" charset="0"/>
              </a:rPr>
              <a:t> Attackers can also use advanced search parameters to refine searches in the Dark Web to find specific data</a:t>
            </a:r>
          </a:p>
          <a:p>
            <a:pPr marL="0" indent="0">
              <a:buNone/>
            </a:pPr>
            <a:endParaRPr lang="en-US" sz="2000" b="1" dirty="0">
              <a:latin typeface="Calibri" panose="020F0502020204030204" pitchFamily="34" charset="0"/>
              <a:ea typeface="Calibri" panose="020F0502020204030204" pitchFamily="34" charset="0"/>
              <a:cs typeface="Calibri" panose="020F0502020204030204" pitchFamily="34" charset="0"/>
            </a:endParaRPr>
          </a:p>
          <a:p>
            <a:pPr marL="0" indent="0">
              <a:buNone/>
            </a:pPr>
            <a:r>
              <a:rPr lang="en-US" sz="2000" b="1" dirty="0">
                <a:latin typeface="Calibri" panose="020F0502020204030204" pitchFamily="34" charset="0"/>
                <a:ea typeface="Calibri" panose="020F0502020204030204" pitchFamily="34" charset="0"/>
                <a:cs typeface="Calibri" panose="020F0502020204030204" pitchFamily="34" charset="0"/>
              </a:rPr>
              <a:t>TOR Browser</a:t>
            </a:r>
          </a:p>
          <a:p>
            <a:r>
              <a:rPr lang="en-US" sz="2000" dirty="0">
                <a:latin typeface="Calibri" panose="020F0502020204030204" pitchFamily="34" charset="0"/>
                <a:ea typeface="Calibri" panose="020F0502020204030204" pitchFamily="34" charset="0"/>
                <a:cs typeface="Calibri" panose="020F0502020204030204" pitchFamily="34" charset="0"/>
              </a:rPr>
              <a:t>It is used to access the dark web where it acts as a default VPN for the user and bounces the network IP address through several servers before interacting with the web</a:t>
            </a:r>
          </a:p>
          <a:p>
            <a:endParaRPr lang="en-GB" dirty="0"/>
          </a:p>
        </p:txBody>
      </p:sp>
    </p:spTree>
    <p:extLst>
      <p:ext uri="{BB962C8B-B14F-4D97-AF65-F5344CB8AC3E}">
        <p14:creationId xmlns:p14="http://schemas.microsoft.com/office/powerpoint/2010/main" val="28016432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C7D39F-ECA2-9B4A-9524-9A5B28F512DC}"/>
              </a:ext>
            </a:extLst>
          </p:cNvPr>
          <p:cNvSpPr>
            <a:spLocks noGrp="1"/>
          </p:cNvSpPr>
          <p:nvPr>
            <p:ph type="title"/>
          </p:nvPr>
        </p:nvSpPr>
        <p:spPr>
          <a:xfrm>
            <a:off x="457200" y="121572"/>
            <a:ext cx="8229600" cy="639762"/>
          </a:xfrm>
        </p:spPr>
        <p:txBody>
          <a:bodyPr/>
          <a:lstStyle/>
          <a:p>
            <a:r>
              <a:rPr lang="en-GB" dirty="0"/>
              <a:t>Competitive Intelligence Gathering</a:t>
            </a:r>
            <a:br>
              <a:rPr lang="en-GB" dirty="0"/>
            </a:br>
            <a:endParaRPr lang="en-GB" dirty="0"/>
          </a:p>
        </p:txBody>
      </p:sp>
      <p:sp>
        <p:nvSpPr>
          <p:cNvPr id="3" name="Content Placeholder 2">
            <a:extLst>
              <a:ext uri="{FF2B5EF4-FFF2-40B4-BE49-F238E27FC236}">
                <a16:creationId xmlns:a16="http://schemas.microsoft.com/office/drawing/2014/main" id="{DBCA7B3A-A2D7-88D4-D005-71570B7FE1F8}"/>
              </a:ext>
            </a:extLst>
          </p:cNvPr>
          <p:cNvSpPr>
            <a:spLocks noGrp="1"/>
          </p:cNvSpPr>
          <p:nvPr>
            <p:ph idx="1"/>
          </p:nvPr>
        </p:nvSpPr>
        <p:spPr>
          <a:xfrm>
            <a:off x="152400" y="838201"/>
            <a:ext cx="8839200" cy="1752599"/>
          </a:xfrm>
        </p:spPr>
        <p:txBody>
          <a:bodyPr/>
          <a:lstStyle/>
          <a:p>
            <a:pPr algn="just"/>
            <a:r>
              <a:rPr lang="en-US" sz="2000" dirty="0">
                <a:latin typeface="Calibri" panose="020F0502020204030204" pitchFamily="34" charset="0"/>
                <a:ea typeface="Calibri" panose="020F0502020204030204" pitchFamily="34" charset="0"/>
                <a:cs typeface="Calibri" panose="020F0502020204030204" pitchFamily="34" charset="0"/>
              </a:rPr>
              <a:t>Competitive intelligence gathering is the process of identifying, gathering, analyzing, verifying, and using information about your competitors from resources, such as the Internet</a:t>
            </a:r>
          </a:p>
          <a:p>
            <a:pPr algn="just"/>
            <a:r>
              <a:rPr lang="en-US" sz="2000" dirty="0">
                <a:latin typeface="Calibri" panose="020F0502020204030204" pitchFamily="34" charset="0"/>
                <a:ea typeface="Calibri" panose="020F0502020204030204" pitchFamily="34" charset="0"/>
                <a:cs typeface="Calibri" panose="020F0502020204030204" pitchFamily="34" charset="0"/>
              </a:rPr>
              <a:t>Competitive intelligence is non-interfering and subtle in nature </a:t>
            </a:r>
          </a:p>
          <a:p>
            <a:pPr marL="0" indent="0" algn="ctr">
              <a:buNone/>
            </a:pPr>
            <a:r>
              <a:rPr lang="en-GB" sz="2000" b="1" dirty="0">
                <a:latin typeface="Calibri" panose="020F0502020204030204" pitchFamily="34" charset="0"/>
                <a:ea typeface="Calibri" panose="020F0502020204030204" pitchFamily="34" charset="0"/>
                <a:cs typeface="Calibri" panose="020F0502020204030204" pitchFamily="34" charset="0"/>
              </a:rPr>
              <a:t>Sources of Competitive Intelligence</a:t>
            </a:r>
          </a:p>
          <a:p>
            <a:pPr algn="just"/>
            <a:endParaRPr lang="en-GB" sz="2000" dirty="0">
              <a:latin typeface="Calibri" panose="020F0502020204030204" pitchFamily="34" charset="0"/>
              <a:ea typeface="Calibri" panose="020F0502020204030204" pitchFamily="34" charset="0"/>
              <a:cs typeface="Calibri" panose="020F0502020204030204" pitchFamily="34" charset="0"/>
            </a:endParaRPr>
          </a:p>
        </p:txBody>
      </p:sp>
      <p:pic>
        <p:nvPicPr>
          <p:cNvPr id="7" name="Picture 6">
            <a:extLst>
              <a:ext uri="{FF2B5EF4-FFF2-40B4-BE49-F238E27FC236}">
                <a16:creationId xmlns:a16="http://schemas.microsoft.com/office/drawing/2014/main" id="{D0EA7356-2237-B42F-AEAF-D0A3D8737208}"/>
              </a:ext>
            </a:extLst>
          </p:cNvPr>
          <p:cNvPicPr>
            <a:picLocks noChangeAspect="1"/>
          </p:cNvPicPr>
          <p:nvPr/>
        </p:nvPicPr>
        <p:blipFill>
          <a:blip r:embed="rId2"/>
          <a:stretch>
            <a:fillRect/>
          </a:stretch>
        </p:blipFill>
        <p:spPr>
          <a:xfrm>
            <a:off x="152400" y="2590800"/>
            <a:ext cx="8915400" cy="3199089"/>
          </a:xfrm>
          <a:prstGeom prst="rect">
            <a:avLst/>
          </a:prstGeom>
        </p:spPr>
      </p:pic>
    </p:spTree>
    <p:extLst>
      <p:ext uri="{BB962C8B-B14F-4D97-AF65-F5344CB8AC3E}">
        <p14:creationId xmlns:p14="http://schemas.microsoft.com/office/powerpoint/2010/main" val="19619315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A2B72B-0FD7-C7D5-6473-F7AF26FFD2AB}"/>
              </a:ext>
            </a:extLst>
          </p:cNvPr>
          <p:cNvSpPr>
            <a:spLocks noGrp="1"/>
          </p:cNvSpPr>
          <p:nvPr>
            <p:ph type="title"/>
          </p:nvPr>
        </p:nvSpPr>
        <p:spPr>
          <a:xfrm>
            <a:off x="0" y="22123"/>
            <a:ext cx="9144000" cy="1143000"/>
          </a:xfrm>
        </p:spPr>
        <p:txBody>
          <a:bodyPr/>
          <a:lstStyle/>
          <a:p>
            <a:r>
              <a:rPr lang="en-US" sz="3200" dirty="0"/>
              <a:t>Other Techniques for </a:t>
            </a:r>
            <a:r>
              <a:rPr lang="en-US" sz="3200" dirty="0" err="1"/>
              <a:t>Footprinting</a:t>
            </a:r>
            <a:r>
              <a:rPr lang="en-US" sz="3200" dirty="0"/>
              <a:t> through Internet Research Services</a:t>
            </a:r>
            <a:br>
              <a:rPr lang="en-US" dirty="0"/>
            </a:br>
            <a:endParaRPr lang="en-GB" dirty="0"/>
          </a:p>
        </p:txBody>
      </p:sp>
      <p:pic>
        <p:nvPicPr>
          <p:cNvPr id="7" name="Content Placeholder 6">
            <a:extLst>
              <a:ext uri="{FF2B5EF4-FFF2-40B4-BE49-F238E27FC236}">
                <a16:creationId xmlns:a16="http://schemas.microsoft.com/office/drawing/2014/main" id="{90999997-93E1-541C-663D-5144EED1D2BF}"/>
              </a:ext>
            </a:extLst>
          </p:cNvPr>
          <p:cNvPicPr>
            <a:picLocks noGrp="1" noChangeAspect="1"/>
          </p:cNvPicPr>
          <p:nvPr>
            <p:ph idx="1"/>
          </p:nvPr>
        </p:nvPicPr>
        <p:blipFill>
          <a:blip r:embed="rId2"/>
          <a:stretch>
            <a:fillRect/>
          </a:stretch>
        </p:blipFill>
        <p:spPr>
          <a:xfrm>
            <a:off x="76200" y="1524000"/>
            <a:ext cx="9026804" cy="3581400"/>
          </a:xfrm>
        </p:spPr>
      </p:pic>
    </p:spTree>
    <p:extLst>
      <p:ext uri="{BB962C8B-B14F-4D97-AF65-F5344CB8AC3E}">
        <p14:creationId xmlns:p14="http://schemas.microsoft.com/office/powerpoint/2010/main" val="18866320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0B582C-D80A-F362-B2C5-4B8AC88DBA2A}"/>
              </a:ext>
            </a:extLst>
          </p:cNvPr>
          <p:cNvSpPr>
            <a:spLocks noGrp="1"/>
          </p:cNvSpPr>
          <p:nvPr>
            <p:ph type="title"/>
          </p:nvPr>
        </p:nvSpPr>
        <p:spPr>
          <a:xfrm>
            <a:off x="152400" y="92075"/>
            <a:ext cx="8839200" cy="639762"/>
          </a:xfrm>
        </p:spPr>
        <p:txBody>
          <a:bodyPr/>
          <a:lstStyle/>
          <a:p>
            <a:r>
              <a:rPr lang="en-GB" dirty="0"/>
              <a:t>Gathering Information from LinkedIn</a:t>
            </a:r>
            <a:br>
              <a:rPr lang="en-GB" dirty="0"/>
            </a:br>
            <a:endParaRPr lang="en-GB" dirty="0"/>
          </a:p>
        </p:txBody>
      </p:sp>
      <p:sp>
        <p:nvSpPr>
          <p:cNvPr id="3" name="Content Placeholder 2">
            <a:extLst>
              <a:ext uri="{FF2B5EF4-FFF2-40B4-BE49-F238E27FC236}">
                <a16:creationId xmlns:a16="http://schemas.microsoft.com/office/drawing/2014/main" id="{A13EF079-B74B-D995-07B1-7282F36C2F0B}"/>
              </a:ext>
            </a:extLst>
          </p:cNvPr>
          <p:cNvSpPr>
            <a:spLocks noGrp="1"/>
          </p:cNvSpPr>
          <p:nvPr>
            <p:ph idx="1"/>
          </p:nvPr>
        </p:nvSpPr>
        <p:spPr>
          <a:xfrm>
            <a:off x="152400" y="838201"/>
            <a:ext cx="8839200" cy="1752600"/>
          </a:xfrm>
        </p:spPr>
        <p:txBody>
          <a:bodyPr/>
          <a:lstStyle/>
          <a:p>
            <a:pPr algn="just"/>
            <a:r>
              <a:rPr lang="en-US" sz="2000" dirty="0">
                <a:latin typeface="Calibri" panose="020F0502020204030204" pitchFamily="34" charset="0"/>
                <a:ea typeface="Calibri" panose="020F0502020204030204" pitchFamily="34" charset="0"/>
                <a:cs typeface="Calibri" panose="020F0502020204030204" pitchFamily="34" charset="0"/>
              </a:rPr>
              <a:t>Attackers use </a:t>
            </a:r>
            <a:r>
              <a:rPr lang="en-US" sz="2000" b="1" dirty="0" err="1">
                <a:latin typeface="Calibri" panose="020F0502020204030204" pitchFamily="34" charset="0"/>
                <a:ea typeface="Calibri" panose="020F0502020204030204" pitchFamily="34" charset="0"/>
                <a:cs typeface="Calibri" panose="020F0502020204030204" pitchFamily="34" charset="0"/>
              </a:rPr>
              <a:t>theHarvester</a:t>
            </a:r>
            <a:r>
              <a:rPr lang="en-US" sz="2000" dirty="0">
                <a:latin typeface="Calibri" panose="020F0502020204030204" pitchFamily="34" charset="0"/>
                <a:ea typeface="Calibri" panose="020F0502020204030204" pitchFamily="34" charset="0"/>
                <a:cs typeface="Calibri" panose="020F0502020204030204" pitchFamily="34" charset="0"/>
              </a:rPr>
              <a:t> tool to perform enumeration on LinkedIn and find employees of the target company along with their job titles </a:t>
            </a:r>
          </a:p>
          <a:p>
            <a:pPr algn="just"/>
            <a:r>
              <a:rPr lang="en-US" sz="2000" dirty="0">
                <a:latin typeface="Calibri" panose="020F0502020204030204" pitchFamily="34" charset="0"/>
                <a:ea typeface="Calibri" panose="020F0502020204030204" pitchFamily="34" charset="0"/>
                <a:cs typeface="Calibri" panose="020F0502020204030204" pitchFamily="34" charset="0"/>
              </a:rPr>
              <a:t>Attackers can use this information to gather more information, such as </a:t>
            </a:r>
            <a:r>
              <a:rPr lang="en-US" sz="2000" b="1" dirty="0">
                <a:latin typeface="Calibri" panose="020F0502020204030204" pitchFamily="34" charset="0"/>
                <a:ea typeface="Calibri" panose="020F0502020204030204" pitchFamily="34" charset="0"/>
                <a:cs typeface="Calibri" panose="020F0502020204030204" pitchFamily="34" charset="0"/>
              </a:rPr>
              <a:t>current location and educational qualifications</a:t>
            </a:r>
            <a:r>
              <a:rPr lang="en-US" sz="2000" dirty="0">
                <a:latin typeface="Calibri" panose="020F0502020204030204" pitchFamily="34" charset="0"/>
                <a:ea typeface="Calibri" panose="020F0502020204030204" pitchFamily="34" charset="0"/>
                <a:cs typeface="Calibri" panose="020F0502020204030204" pitchFamily="34" charset="0"/>
              </a:rPr>
              <a:t>, and perform social engineering or other kinds of attacks</a:t>
            </a:r>
          </a:p>
          <a:p>
            <a:endParaRPr lang="en-GB" dirty="0"/>
          </a:p>
        </p:txBody>
      </p:sp>
      <p:pic>
        <p:nvPicPr>
          <p:cNvPr id="7" name="Picture 6">
            <a:extLst>
              <a:ext uri="{FF2B5EF4-FFF2-40B4-BE49-F238E27FC236}">
                <a16:creationId xmlns:a16="http://schemas.microsoft.com/office/drawing/2014/main" id="{60261787-5796-7E54-2972-7C14CDEB2AFC}"/>
              </a:ext>
            </a:extLst>
          </p:cNvPr>
          <p:cNvPicPr>
            <a:picLocks noChangeAspect="1"/>
          </p:cNvPicPr>
          <p:nvPr/>
        </p:nvPicPr>
        <p:blipFill>
          <a:blip r:embed="rId3"/>
          <a:stretch>
            <a:fillRect/>
          </a:stretch>
        </p:blipFill>
        <p:spPr>
          <a:xfrm>
            <a:off x="0" y="2508527"/>
            <a:ext cx="9144000" cy="2907747"/>
          </a:xfrm>
          <a:prstGeom prst="rect">
            <a:avLst/>
          </a:prstGeom>
        </p:spPr>
      </p:pic>
      <p:sp>
        <p:nvSpPr>
          <p:cNvPr id="9" name="TextBox 8">
            <a:extLst>
              <a:ext uri="{FF2B5EF4-FFF2-40B4-BE49-F238E27FC236}">
                <a16:creationId xmlns:a16="http://schemas.microsoft.com/office/drawing/2014/main" id="{934E2B6D-8E23-AE89-A1F8-C7BCEA831281}"/>
              </a:ext>
            </a:extLst>
          </p:cNvPr>
          <p:cNvSpPr txBox="1"/>
          <p:nvPr/>
        </p:nvSpPr>
        <p:spPr>
          <a:xfrm>
            <a:off x="5351206" y="5399068"/>
            <a:ext cx="3657600" cy="369332"/>
          </a:xfrm>
          <a:prstGeom prst="rect">
            <a:avLst/>
          </a:prstGeom>
          <a:noFill/>
        </p:spPr>
        <p:txBody>
          <a:bodyPr wrap="square">
            <a:spAutoFit/>
          </a:bodyPr>
          <a:lstStyle/>
          <a:p>
            <a:r>
              <a:rPr lang="en-GB" dirty="0"/>
              <a:t>https://github.com </a:t>
            </a:r>
          </a:p>
        </p:txBody>
      </p:sp>
    </p:spTree>
    <p:extLst>
      <p:ext uri="{BB962C8B-B14F-4D97-AF65-F5344CB8AC3E}">
        <p14:creationId xmlns:p14="http://schemas.microsoft.com/office/powerpoint/2010/main" val="19924849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9"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6E0A8C-8B00-AD23-B16A-E42BD552670C}"/>
              </a:ext>
            </a:extLst>
          </p:cNvPr>
          <p:cNvSpPr>
            <a:spLocks noGrp="1"/>
          </p:cNvSpPr>
          <p:nvPr>
            <p:ph type="title"/>
          </p:nvPr>
        </p:nvSpPr>
        <p:spPr>
          <a:xfrm>
            <a:off x="533400" y="9832"/>
            <a:ext cx="8229600" cy="722005"/>
          </a:xfrm>
        </p:spPr>
        <p:txBody>
          <a:bodyPr/>
          <a:lstStyle/>
          <a:p>
            <a:r>
              <a:rPr lang="en-US" dirty="0"/>
              <a:t>Harvesting Email Lists with </a:t>
            </a:r>
            <a:r>
              <a:rPr lang="en-US" dirty="0">
                <a:solidFill>
                  <a:srgbClr val="FF0000"/>
                </a:solidFill>
              </a:rPr>
              <a:t>AI</a:t>
            </a:r>
            <a:br>
              <a:rPr lang="en-US" dirty="0"/>
            </a:br>
            <a:endParaRPr lang="en-GB" dirty="0"/>
          </a:p>
        </p:txBody>
      </p:sp>
      <p:sp>
        <p:nvSpPr>
          <p:cNvPr id="3" name="Content Placeholder 2">
            <a:extLst>
              <a:ext uri="{FF2B5EF4-FFF2-40B4-BE49-F238E27FC236}">
                <a16:creationId xmlns:a16="http://schemas.microsoft.com/office/drawing/2014/main" id="{AB907C10-C570-BB5A-0BD2-0D5BB6F6FE3B}"/>
              </a:ext>
            </a:extLst>
          </p:cNvPr>
          <p:cNvSpPr>
            <a:spLocks noGrp="1"/>
          </p:cNvSpPr>
          <p:nvPr>
            <p:ph idx="1"/>
          </p:nvPr>
        </p:nvSpPr>
        <p:spPr>
          <a:xfrm>
            <a:off x="100780" y="702341"/>
            <a:ext cx="8890819" cy="2421860"/>
          </a:xfrm>
        </p:spPr>
        <p:txBody>
          <a:bodyPr/>
          <a:lstStyle/>
          <a:p>
            <a:pPr algn="just"/>
            <a:r>
              <a:rPr lang="en-US" sz="2000" dirty="0">
                <a:latin typeface="Calibri" panose="020F0502020204030204" pitchFamily="34" charset="0"/>
                <a:ea typeface="Calibri" panose="020F0502020204030204" pitchFamily="34" charset="0"/>
                <a:cs typeface="Calibri" panose="020F0502020204030204" pitchFamily="34" charset="0"/>
              </a:rPr>
              <a:t>Attackers use automated tools such as </a:t>
            </a:r>
            <a:r>
              <a:rPr lang="en-US" sz="2000" b="1" dirty="0" err="1">
                <a:latin typeface="Calibri" panose="020F0502020204030204" pitchFamily="34" charset="0"/>
                <a:ea typeface="Calibri" panose="020F0502020204030204" pitchFamily="34" charset="0"/>
                <a:cs typeface="Calibri" panose="020F0502020204030204" pitchFamily="34" charset="0"/>
              </a:rPr>
              <a:t>theHarvester</a:t>
            </a:r>
            <a:r>
              <a:rPr lang="en-US" sz="2000" dirty="0">
                <a:latin typeface="Calibri" panose="020F0502020204030204" pitchFamily="34" charset="0"/>
                <a:ea typeface="Calibri" panose="020F0502020204030204" pitchFamily="34" charset="0"/>
                <a:cs typeface="Calibri" panose="020F0502020204030204" pitchFamily="34" charset="0"/>
              </a:rPr>
              <a:t> and </a:t>
            </a:r>
            <a:r>
              <a:rPr lang="en-US" sz="2000" b="1" dirty="0">
                <a:latin typeface="Calibri" panose="020F0502020204030204" pitchFamily="34" charset="0"/>
                <a:ea typeface="Calibri" panose="020F0502020204030204" pitchFamily="34" charset="0"/>
                <a:cs typeface="Calibri" panose="020F0502020204030204" pitchFamily="34" charset="0"/>
              </a:rPr>
              <a:t>Email Spider </a:t>
            </a:r>
            <a:r>
              <a:rPr lang="en-US" sz="2000" dirty="0">
                <a:latin typeface="Calibri" panose="020F0502020204030204" pitchFamily="34" charset="0"/>
                <a:ea typeface="Calibri" panose="020F0502020204030204" pitchFamily="34" charset="0"/>
                <a:cs typeface="Calibri" panose="020F0502020204030204" pitchFamily="34" charset="0"/>
              </a:rPr>
              <a:t>to collect publicly available email addresses of the target organization that helps them perform social engineering and brute-force attacks</a:t>
            </a:r>
          </a:p>
          <a:p>
            <a:pPr algn="just"/>
            <a:r>
              <a:rPr lang="en-US" sz="2000" dirty="0">
                <a:latin typeface="Calibri" panose="020F0502020204030204" pitchFamily="34" charset="0"/>
                <a:ea typeface="Calibri" panose="020F0502020204030204" pitchFamily="34" charset="0"/>
                <a:cs typeface="Calibri" panose="020F0502020204030204" pitchFamily="34" charset="0"/>
              </a:rPr>
              <a:t>An attacker can also leverage AI-powered ChatGPT or other generative AI technology to perform this task by using an appropriate prompt such as </a:t>
            </a:r>
            <a:r>
              <a:rPr lang="en-US" sz="2000" b="1" dirty="0">
                <a:latin typeface="Calibri" panose="020F0502020204030204" pitchFamily="34" charset="0"/>
                <a:ea typeface="Calibri" panose="020F0502020204030204" pitchFamily="34" charset="0"/>
                <a:cs typeface="Calibri" panose="020F0502020204030204" pitchFamily="34" charset="0"/>
              </a:rPr>
              <a:t>“Use </a:t>
            </a:r>
            <a:r>
              <a:rPr lang="en-US" sz="2000" b="1" dirty="0" err="1">
                <a:latin typeface="Calibri" panose="020F0502020204030204" pitchFamily="34" charset="0"/>
                <a:ea typeface="Calibri" panose="020F0502020204030204" pitchFamily="34" charset="0"/>
                <a:cs typeface="Calibri" panose="020F0502020204030204" pitchFamily="34" charset="0"/>
              </a:rPr>
              <a:t>theHarvester</a:t>
            </a:r>
            <a:r>
              <a:rPr lang="en-US" sz="2000" b="1" dirty="0">
                <a:latin typeface="Calibri" panose="020F0502020204030204" pitchFamily="34" charset="0"/>
                <a:ea typeface="Calibri" panose="020F0502020204030204" pitchFamily="34" charset="0"/>
                <a:cs typeface="Calibri" panose="020F0502020204030204" pitchFamily="34" charset="0"/>
              </a:rPr>
              <a:t> to gather email accounts associated with microsoft.com, limiting results to 200, and leveraging '</a:t>
            </a:r>
            <a:r>
              <a:rPr lang="en-US" sz="2000" b="1" dirty="0" err="1">
                <a:latin typeface="Calibri" panose="020F0502020204030204" pitchFamily="34" charset="0"/>
                <a:ea typeface="Calibri" panose="020F0502020204030204" pitchFamily="34" charset="0"/>
                <a:cs typeface="Calibri" panose="020F0502020204030204" pitchFamily="34" charset="0"/>
              </a:rPr>
              <a:t>baidu</a:t>
            </a:r>
            <a:r>
              <a:rPr lang="en-US" sz="2000" b="1" dirty="0">
                <a:latin typeface="Calibri" panose="020F0502020204030204" pitchFamily="34" charset="0"/>
                <a:ea typeface="Calibri" panose="020F0502020204030204" pitchFamily="34" charset="0"/>
                <a:cs typeface="Calibri" panose="020F0502020204030204" pitchFamily="34" charset="0"/>
              </a:rPr>
              <a:t>' as a data source”</a:t>
            </a:r>
          </a:p>
          <a:p>
            <a:endParaRPr lang="en-GB" dirty="0"/>
          </a:p>
        </p:txBody>
      </p:sp>
      <p:pic>
        <p:nvPicPr>
          <p:cNvPr id="7" name="Picture 6">
            <a:extLst>
              <a:ext uri="{FF2B5EF4-FFF2-40B4-BE49-F238E27FC236}">
                <a16:creationId xmlns:a16="http://schemas.microsoft.com/office/drawing/2014/main" id="{88B5F41F-D31B-BDD9-2C5E-FCCAB6E967FE}"/>
              </a:ext>
            </a:extLst>
          </p:cNvPr>
          <p:cNvPicPr>
            <a:picLocks noChangeAspect="1"/>
          </p:cNvPicPr>
          <p:nvPr/>
        </p:nvPicPr>
        <p:blipFill>
          <a:blip r:embed="rId2"/>
          <a:stretch>
            <a:fillRect/>
          </a:stretch>
        </p:blipFill>
        <p:spPr>
          <a:xfrm>
            <a:off x="14845" y="3067538"/>
            <a:ext cx="9114310" cy="3088121"/>
          </a:xfrm>
          <a:prstGeom prst="rect">
            <a:avLst/>
          </a:prstGeom>
        </p:spPr>
      </p:pic>
    </p:spTree>
    <p:extLst>
      <p:ext uri="{BB962C8B-B14F-4D97-AF65-F5344CB8AC3E}">
        <p14:creationId xmlns:p14="http://schemas.microsoft.com/office/powerpoint/2010/main" val="32720656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F0D3D4-B8B4-B1F6-43E4-5CF8AED21F1C}"/>
              </a:ext>
            </a:extLst>
          </p:cNvPr>
          <p:cNvSpPr>
            <a:spLocks noGrp="1"/>
          </p:cNvSpPr>
          <p:nvPr>
            <p:ph type="title"/>
          </p:nvPr>
        </p:nvSpPr>
        <p:spPr>
          <a:xfrm>
            <a:off x="0" y="76200"/>
            <a:ext cx="9144000" cy="639762"/>
          </a:xfrm>
        </p:spPr>
        <p:txBody>
          <a:bodyPr/>
          <a:lstStyle/>
          <a:p>
            <a:r>
              <a:rPr lang="en-US" dirty="0"/>
              <a:t>Analyzing Target Social Media Presence</a:t>
            </a:r>
            <a:br>
              <a:rPr lang="en-US" dirty="0"/>
            </a:br>
            <a:endParaRPr lang="en-GB" dirty="0"/>
          </a:p>
        </p:txBody>
      </p:sp>
      <p:sp>
        <p:nvSpPr>
          <p:cNvPr id="3" name="Content Placeholder 2">
            <a:extLst>
              <a:ext uri="{FF2B5EF4-FFF2-40B4-BE49-F238E27FC236}">
                <a16:creationId xmlns:a16="http://schemas.microsoft.com/office/drawing/2014/main" id="{735B3970-441B-3662-5461-1887148FA282}"/>
              </a:ext>
            </a:extLst>
          </p:cNvPr>
          <p:cNvSpPr>
            <a:spLocks noGrp="1"/>
          </p:cNvSpPr>
          <p:nvPr>
            <p:ph idx="1"/>
          </p:nvPr>
        </p:nvSpPr>
        <p:spPr>
          <a:xfrm>
            <a:off x="76200" y="884237"/>
            <a:ext cx="4191000" cy="4525963"/>
          </a:xfrm>
        </p:spPr>
        <p:txBody>
          <a:bodyPr/>
          <a:lstStyle/>
          <a:p>
            <a:pPr algn="just"/>
            <a:r>
              <a:rPr lang="en-US" sz="2000" dirty="0">
                <a:latin typeface="Calibri" panose="020F0502020204030204" pitchFamily="34" charset="0"/>
                <a:ea typeface="Calibri" panose="020F0502020204030204" pitchFamily="34" charset="0"/>
                <a:cs typeface="Calibri" panose="020F0502020204030204" pitchFamily="34" charset="0"/>
              </a:rPr>
              <a:t>Attackers track social media sites using </a:t>
            </a:r>
            <a:r>
              <a:rPr lang="en-US" sz="2000" dirty="0" err="1">
                <a:latin typeface="Calibri" panose="020F0502020204030204" pitchFamily="34" charset="0"/>
                <a:ea typeface="Calibri" panose="020F0502020204030204" pitchFamily="34" charset="0"/>
                <a:cs typeface="Calibri" panose="020F0502020204030204" pitchFamily="34" charset="0"/>
              </a:rPr>
              <a:t>BuzzSumo</a:t>
            </a:r>
            <a:r>
              <a:rPr lang="en-US" sz="2000" dirty="0">
                <a:latin typeface="Calibri" panose="020F0502020204030204" pitchFamily="34" charset="0"/>
                <a:ea typeface="Calibri" panose="020F0502020204030204" pitchFamily="34" charset="0"/>
                <a:cs typeface="Calibri" panose="020F0502020204030204" pitchFamily="34" charset="0"/>
              </a:rPr>
              <a:t>, Google Trend, </a:t>
            </a:r>
            <a:r>
              <a:rPr lang="en-US" sz="2000" dirty="0" err="1">
                <a:latin typeface="Calibri" panose="020F0502020204030204" pitchFamily="34" charset="0"/>
                <a:ea typeface="Calibri" panose="020F0502020204030204" pitchFamily="34" charset="0"/>
                <a:cs typeface="Calibri" panose="020F0502020204030204" pitchFamily="34" charset="0"/>
              </a:rPr>
              <a:t>Hashatit</a:t>
            </a:r>
            <a:r>
              <a:rPr lang="en-US" sz="2000" dirty="0">
                <a:latin typeface="Calibri" panose="020F0502020204030204" pitchFamily="34" charset="0"/>
                <a:ea typeface="Calibri" panose="020F0502020204030204" pitchFamily="34" charset="0"/>
                <a:cs typeface="Calibri" panose="020F0502020204030204" pitchFamily="34" charset="0"/>
              </a:rPr>
              <a:t>, etc. to discover most shared content using hashtags or keywords, track accounts and URLs, email addresses, etc.</a:t>
            </a:r>
          </a:p>
          <a:p>
            <a:pPr algn="just"/>
            <a:r>
              <a:rPr lang="en-US" sz="2000" dirty="0">
                <a:latin typeface="Calibri" panose="020F0502020204030204" pitchFamily="34" charset="0"/>
                <a:ea typeface="Calibri" panose="020F0502020204030204" pitchFamily="34" charset="0"/>
                <a:cs typeface="Calibri" panose="020F0502020204030204" pitchFamily="34" charset="0"/>
              </a:rPr>
              <a:t>Attackers use this information to perform phishing, social engineering, and other types of attacks</a:t>
            </a:r>
          </a:p>
          <a:p>
            <a:pPr marL="0" indent="0" algn="just">
              <a:buNone/>
            </a:pPr>
            <a:r>
              <a:rPr lang="en-US" sz="2000" dirty="0" err="1">
                <a:latin typeface="Calibri" panose="020F0502020204030204" pitchFamily="34" charset="0"/>
                <a:ea typeface="Calibri" panose="020F0502020204030204" pitchFamily="34" charset="0"/>
                <a:cs typeface="Calibri" panose="020F0502020204030204" pitchFamily="34" charset="0"/>
              </a:rPr>
              <a:t>BuzzSumo’s</a:t>
            </a:r>
            <a:r>
              <a:rPr lang="en-US" sz="2000" dirty="0">
                <a:latin typeface="Calibri" panose="020F0502020204030204" pitchFamily="34" charset="0"/>
                <a:ea typeface="Calibri" panose="020F0502020204030204" pitchFamily="34" charset="0"/>
                <a:cs typeface="Calibri" panose="020F0502020204030204" pitchFamily="34" charset="0"/>
              </a:rPr>
              <a:t> advanced social search engine finds the most shared content for a topic, author or a domain</a:t>
            </a:r>
          </a:p>
          <a:p>
            <a:endParaRPr lang="en-GB" dirty="0"/>
          </a:p>
        </p:txBody>
      </p:sp>
      <p:pic>
        <p:nvPicPr>
          <p:cNvPr id="7" name="Picture 6">
            <a:extLst>
              <a:ext uri="{FF2B5EF4-FFF2-40B4-BE49-F238E27FC236}">
                <a16:creationId xmlns:a16="http://schemas.microsoft.com/office/drawing/2014/main" id="{C30EF7B1-F6B0-F782-D63F-C3C080EDFEE5}"/>
              </a:ext>
            </a:extLst>
          </p:cNvPr>
          <p:cNvPicPr>
            <a:picLocks noChangeAspect="1"/>
          </p:cNvPicPr>
          <p:nvPr/>
        </p:nvPicPr>
        <p:blipFill>
          <a:blip r:embed="rId2"/>
          <a:stretch>
            <a:fillRect/>
          </a:stretch>
        </p:blipFill>
        <p:spPr>
          <a:xfrm>
            <a:off x="4419600" y="1074736"/>
            <a:ext cx="4684210" cy="4335464"/>
          </a:xfrm>
          <a:prstGeom prst="rect">
            <a:avLst/>
          </a:prstGeom>
        </p:spPr>
      </p:pic>
    </p:spTree>
    <p:extLst>
      <p:ext uri="{BB962C8B-B14F-4D97-AF65-F5344CB8AC3E}">
        <p14:creationId xmlns:p14="http://schemas.microsoft.com/office/powerpoint/2010/main" val="786984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8134BA-F407-E72D-165C-38B254D69E16}"/>
              </a:ext>
            </a:extLst>
          </p:cNvPr>
          <p:cNvSpPr>
            <a:spLocks noGrp="1"/>
          </p:cNvSpPr>
          <p:nvPr>
            <p:ph type="title"/>
          </p:nvPr>
        </p:nvSpPr>
        <p:spPr>
          <a:xfrm>
            <a:off x="76200" y="0"/>
            <a:ext cx="8915400" cy="1143000"/>
          </a:xfrm>
        </p:spPr>
        <p:txBody>
          <a:bodyPr/>
          <a:lstStyle/>
          <a:p>
            <a:r>
              <a:rPr lang="en-US" sz="3200" dirty="0"/>
              <a:t>Tools for </a:t>
            </a:r>
            <a:r>
              <a:rPr lang="en-US" sz="3200" dirty="0" err="1"/>
              <a:t>Footprinting</a:t>
            </a:r>
            <a:r>
              <a:rPr lang="en-US" sz="3200" dirty="0"/>
              <a:t> through Social Networking Sites </a:t>
            </a:r>
            <a:endParaRPr lang="en-GB" sz="3200" dirty="0"/>
          </a:p>
        </p:txBody>
      </p:sp>
      <p:sp>
        <p:nvSpPr>
          <p:cNvPr id="3" name="Content Placeholder 2">
            <a:extLst>
              <a:ext uri="{FF2B5EF4-FFF2-40B4-BE49-F238E27FC236}">
                <a16:creationId xmlns:a16="http://schemas.microsoft.com/office/drawing/2014/main" id="{B1DB4960-2878-4755-D415-97CC448834BF}"/>
              </a:ext>
            </a:extLst>
          </p:cNvPr>
          <p:cNvSpPr>
            <a:spLocks noGrp="1"/>
          </p:cNvSpPr>
          <p:nvPr>
            <p:ph idx="1"/>
          </p:nvPr>
        </p:nvSpPr>
        <p:spPr>
          <a:xfrm>
            <a:off x="152400" y="1066800"/>
            <a:ext cx="8763000" cy="1418303"/>
          </a:xfrm>
        </p:spPr>
        <p:txBody>
          <a:bodyPr/>
          <a:lstStyle/>
          <a:p>
            <a:pPr algn="just"/>
            <a:r>
              <a:rPr lang="en-US" sz="2000" b="1" dirty="0">
                <a:solidFill>
                  <a:srgbClr val="FF0000"/>
                </a:solidFill>
                <a:latin typeface="Calibri" panose="020F0502020204030204" pitchFamily="34" charset="0"/>
                <a:ea typeface="Calibri" panose="020F0502020204030204" pitchFamily="34" charset="0"/>
                <a:cs typeface="Calibri" panose="020F0502020204030204" pitchFamily="34" charset="0"/>
              </a:rPr>
              <a:t>Sherlock</a:t>
            </a:r>
            <a:r>
              <a:rPr lang="en-US" sz="2000" dirty="0">
                <a:latin typeface="Calibri" panose="020F0502020204030204" pitchFamily="34" charset="0"/>
                <a:ea typeface="Calibri" panose="020F0502020204030204" pitchFamily="34" charset="0"/>
                <a:cs typeface="Calibri" panose="020F0502020204030204" pitchFamily="34" charset="0"/>
              </a:rPr>
              <a:t> tool is used to search a vast number of social networking sites for a target username</a:t>
            </a:r>
          </a:p>
          <a:p>
            <a:pPr algn="just"/>
            <a:r>
              <a:rPr lang="en-US" sz="2000" b="1" dirty="0">
                <a:solidFill>
                  <a:srgbClr val="FF0000"/>
                </a:solidFill>
                <a:latin typeface="Calibri" panose="020F0502020204030204" pitchFamily="34" charset="0"/>
                <a:ea typeface="Calibri" panose="020F0502020204030204" pitchFamily="34" charset="0"/>
                <a:cs typeface="Calibri" panose="020F0502020204030204" pitchFamily="34" charset="0"/>
              </a:rPr>
              <a:t>Social Searcher </a:t>
            </a:r>
            <a:r>
              <a:rPr lang="en-US" sz="2000" dirty="0">
                <a:latin typeface="Calibri" panose="020F0502020204030204" pitchFamily="34" charset="0"/>
                <a:ea typeface="Calibri" panose="020F0502020204030204" pitchFamily="34" charset="0"/>
                <a:cs typeface="Calibri" panose="020F0502020204030204" pitchFamily="34" charset="0"/>
              </a:rPr>
              <a:t>allows you to search for content in social networks in real-time and provides deep analytics data</a:t>
            </a:r>
          </a:p>
        </p:txBody>
      </p:sp>
      <p:pic>
        <p:nvPicPr>
          <p:cNvPr id="7" name="Picture 6">
            <a:extLst>
              <a:ext uri="{FF2B5EF4-FFF2-40B4-BE49-F238E27FC236}">
                <a16:creationId xmlns:a16="http://schemas.microsoft.com/office/drawing/2014/main" id="{8C859486-0AAF-4ADC-0A73-2825477F12BA}"/>
              </a:ext>
            </a:extLst>
          </p:cNvPr>
          <p:cNvPicPr>
            <a:picLocks noChangeAspect="1"/>
          </p:cNvPicPr>
          <p:nvPr/>
        </p:nvPicPr>
        <p:blipFill>
          <a:blip r:embed="rId2"/>
          <a:stretch>
            <a:fillRect/>
          </a:stretch>
        </p:blipFill>
        <p:spPr>
          <a:xfrm>
            <a:off x="76200" y="2600632"/>
            <a:ext cx="4199548" cy="4181168"/>
          </a:xfrm>
          <a:prstGeom prst="rect">
            <a:avLst/>
          </a:prstGeom>
        </p:spPr>
      </p:pic>
      <p:pic>
        <p:nvPicPr>
          <p:cNvPr id="9" name="Picture 8">
            <a:extLst>
              <a:ext uri="{FF2B5EF4-FFF2-40B4-BE49-F238E27FC236}">
                <a16:creationId xmlns:a16="http://schemas.microsoft.com/office/drawing/2014/main" id="{1E1E46F4-225C-A5C1-6CC5-C4FE91BAB018}"/>
              </a:ext>
            </a:extLst>
          </p:cNvPr>
          <p:cNvPicPr>
            <a:picLocks noChangeAspect="1"/>
          </p:cNvPicPr>
          <p:nvPr/>
        </p:nvPicPr>
        <p:blipFill>
          <a:blip r:embed="rId3"/>
          <a:stretch>
            <a:fillRect/>
          </a:stretch>
        </p:blipFill>
        <p:spPr>
          <a:xfrm>
            <a:off x="4343400" y="2590800"/>
            <a:ext cx="4724400" cy="4181168"/>
          </a:xfrm>
          <a:prstGeom prst="rect">
            <a:avLst/>
          </a:prstGeom>
        </p:spPr>
      </p:pic>
    </p:spTree>
    <p:extLst>
      <p:ext uri="{BB962C8B-B14F-4D97-AF65-F5344CB8AC3E}">
        <p14:creationId xmlns:p14="http://schemas.microsoft.com/office/powerpoint/2010/main" val="19001810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0CB3A1-DA28-C91A-9A7B-A5CD19B9A9E5}"/>
              </a:ext>
            </a:extLst>
          </p:cNvPr>
          <p:cNvSpPr>
            <a:spLocks noGrp="1"/>
          </p:cNvSpPr>
          <p:nvPr>
            <p:ph type="title"/>
          </p:nvPr>
        </p:nvSpPr>
        <p:spPr>
          <a:xfrm>
            <a:off x="76200" y="76200"/>
            <a:ext cx="8991600" cy="1066800"/>
          </a:xfrm>
        </p:spPr>
        <p:txBody>
          <a:bodyPr/>
          <a:lstStyle/>
          <a:p>
            <a:r>
              <a:rPr lang="en-US" sz="3200" dirty="0" err="1"/>
              <a:t>Footprinting</a:t>
            </a:r>
            <a:r>
              <a:rPr lang="en-US" sz="3200" dirty="0"/>
              <a:t> through Social Networking Sites with AI</a:t>
            </a:r>
            <a:br>
              <a:rPr lang="en-US" sz="3200" dirty="0"/>
            </a:br>
            <a:endParaRPr lang="en-GB" sz="3200" dirty="0"/>
          </a:p>
        </p:txBody>
      </p:sp>
      <p:sp>
        <p:nvSpPr>
          <p:cNvPr id="3" name="Content Placeholder 2">
            <a:extLst>
              <a:ext uri="{FF2B5EF4-FFF2-40B4-BE49-F238E27FC236}">
                <a16:creationId xmlns:a16="http://schemas.microsoft.com/office/drawing/2014/main" id="{38E4F98A-1A37-4E5E-AF1E-467030028970}"/>
              </a:ext>
            </a:extLst>
          </p:cNvPr>
          <p:cNvSpPr>
            <a:spLocks noGrp="1"/>
          </p:cNvSpPr>
          <p:nvPr>
            <p:ph idx="1"/>
          </p:nvPr>
        </p:nvSpPr>
        <p:spPr>
          <a:xfrm>
            <a:off x="76200" y="1143001"/>
            <a:ext cx="8915400" cy="1219199"/>
          </a:xfrm>
        </p:spPr>
        <p:txBody>
          <a:bodyPr/>
          <a:lstStyle/>
          <a:p>
            <a:pPr algn="just"/>
            <a:r>
              <a:rPr lang="en-US" sz="2000" dirty="0">
                <a:latin typeface="Calibri" panose="020F0502020204030204" pitchFamily="34" charset="0"/>
                <a:ea typeface="Calibri" panose="020F0502020204030204" pitchFamily="34" charset="0"/>
                <a:cs typeface="Calibri" panose="020F0502020204030204" pitchFamily="34" charset="0"/>
              </a:rPr>
              <a:t>An attacker can also leverage AI-powered ChatGPT or other generative AI technology to perform this task by using an appropriate prompt such as:</a:t>
            </a:r>
          </a:p>
          <a:p>
            <a:pPr lvl="1" algn="just"/>
            <a:r>
              <a:rPr lang="en-US" sz="1800" dirty="0">
                <a:latin typeface="Calibri" panose="020F0502020204030204" pitchFamily="34" charset="0"/>
                <a:ea typeface="Calibri" panose="020F0502020204030204" pitchFamily="34" charset="0"/>
                <a:cs typeface="Calibri" panose="020F0502020204030204" pitchFamily="34" charset="0"/>
              </a:rPr>
              <a:t> “Use Sherlock to gather personal information about Sundar Pichai and save the result in recon2.txt”</a:t>
            </a:r>
          </a:p>
          <a:p>
            <a:pPr marL="0" indent="0">
              <a:buNone/>
            </a:pPr>
            <a:endParaRPr lang="en-GB" sz="2000" dirty="0"/>
          </a:p>
        </p:txBody>
      </p:sp>
      <p:pic>
        <p:nvPicPr>
          <p:cNvPr id="7" name="Picture 6">
            <a:extLst>
              <a:ext uri="{FF2B5EF4-FFF2-40B4-BE49-F238E27FC236}">
                <a16:creationId xmlns:a16="http://schemas.microsoft.com/office/drawing/2014/main" id="{B65FFAEC-A1BE-3E53-C45A-D4DFFA80ECF4}"/>
              </a:ext>
            </a:extLst>
          </p:cNvPr>
          <p:cNvPicPr>
            <a:picLocks noChangeAspect="1"/>
          </p:cNvPicPr>
          <p:nvPr/>
        </p:nvPicPr>
        <p:blipFill>
          <a:blip r:embed="rId2"/>
          <a:stretch>
            <a:fillRect/>
          </a:stretch>
        </p:blipFill>
        <p:spPr>
          <a:xfrm>
            <a:off x="129148" y="2467757"/>
            <a:ext cx="4519052" cy="3200677"/>
          </a:xfrm>
          <a:prstGeom prst="rect">
            <a:avLst/>
          </a:prstGeom>
        </p:spPr>
      </p:pic>
      <p:pic>
        <p:nvPicPr>
          <p:cNvPr id="9" name="Picture 8">
            <a:extLst>
              <a:ext uri="{FF2B5EF4-FFF2-40B4-BE49-F238E27FC236}">
                <a16:creationId xmlns:a16="http://schemas.microsoft.com/office/drawing/2014/main" id="{F82DFA16-7AF1-F758-E7A0-267950607F64}"/>
              </a:ext>
            </a:extLst>
          </p:cNvPr>
          <p:cNvPicPr>
            <a:picLocks noChangeAspect="1"/>
          </p:cNvPicPr>
          <p:nvPr/>
        </p:nvPicPr>
        <p:blipFill>
          <a:blip r:embed="rId3"/>
          <a:stretch>
            <a:fillRect/>
          </a:stretch>
        </p:blipFill>
        <p:spPr>
          <a:xfrm>
            <a:off x="5029200" y="2310413"/>
            <a:ext cx="3962400" cy="3358021"/>
          </a:xfrm>
          <a:prstGeom prst="rect">
            <a:avLst/>
          </a:prstGeom>
        </p:spPr>
      </p:pic>
    </p:spTree>
    <p:extLst>
      <p:ext uri="{BB962C8B-B14F-4D97-AF65-F5344CB8AC3E}">
        <p14:creationId xmlns:p14="http://schemas.microsoft.com/office/powerpoint/2010/main" val="13145343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7"/>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4D4BDF-D80D-CB8E-CC35-AD8870161E4B}"/>
              </a:ext>
            </a:extLst>
          </p:cNvPr>
          <p:cNvSpPr>
            <a:spLocks noGrp="1"/>
          </p:cNvSpPr>
          <p:nvPr>
            <p:ph type="title"/>
          </p:nvPr>
        </p:nvSpPr>
        <p:spPr>
          <a:xfrm>
            <a:off x="457200" y="94533"/>
            <a:ext cx="8229600" cy="639762"/>
          </a:xfrm>
        </p:spPr>
        <p:txBody>
          <a:bodyPr/>
          <a:lstStyle/>
          <a:p>
            <a:r>
              <a:rPr lang="en-GB" dirty="0" err="1"/>
              <a:t>Whois</a:t>
            </a:r>
            <a:r>
              <a:rPr lang="en-GB" dirty="0"/>
              <a:t> Lookup </a:t>
            </a:r>
          </a:p>
        </p:txBody>
      </p:sp>
      <p:sp>
        <p:nvSpPr>
          <p:cNvPr id="3" name="Content Placeholder 2">
            <a:extLst>
              <a:ext uri="{FF2B5EF4-FFF2-40B4-BE49-F238E27FC236}">
                <a16:creationId xmlns:a16="http://schemas.microsoft.com/office/drawing/2014/main" id="{CB817848-E0EB-5AEF-6B26-CABD271DB047}"/>
              </a:ext>
            </a:extLst>
          </p:cNvPr>
          <p:cNvSpPr>
            <a:spLocks noGrp="1"/>
          </p:cNvSpPr>
          <p:nvPr>
            <p:ph idx="1"/>
          </p:nvPr>
        </p:nvSpPr>
        <p:spPr>
          <a:xfrm>
            <a:off x="201561" y="981902"/>
            <a:ext cx="8763000" cy="838199"/>
          </a:xfrm>
        </p:spPr>
        <p:txBody>
          <a:bodyPr/>
          <a:lstStyle/>
          <a:p>
            <a:pPr marL="0" indent="0" algn="just">
              <a:buNone/>
            </a:pPr>
            <a:r>
              <a:rPr lang="en-US" sz="2000" dirty="0" err="1">
                <a:latin typeface="Calibri" panose="020F0502020204030204" pitchFamily="34" charset="0"/>
                <a:ea typeface="Calibri" panose="020F0502020204030204" pitchFamily="34" charset="0"/>
                <a:cs typeface="Calibri" panose="020F0502020204030204" pitchFamily="34" charset="0"/>
              </a:rPr>
              <a:t>Whois</a:t>
            </a:r>
            <a:r>
              <a:rPr lang="en-US" sz="2000" dirty="0">
                <a:latin typeface="Calibri" panose="020F0502020204030204" pitchFamily="34" charset="0"/>
                <a:ea typeface="Calibri" panose="020F0502020204030204" pitchFamily="34" charset="0"/>
                <a:cs typeface="Calibri" panose="020F0502020204030204" pitchFamily="34" charset="0"/>
              </a:rPr>
              <a:t> databases are maintained by Regional Internet Registries and contain personal information of domain owners </a:t>
            </a:r>
            <a:endParaRPr lang="en-GB" sz="2000" dirty="0">
              <a:latin typeface="Calibri" panose="020F0502020204030204" pitchFamily="34" charset="0"/>
              <a:ea typeface="Calibri" panose="020F0502020204030204" pitchFamily="34" charset="0"/>
              <a:cs typeface="Calibri" panose="020F0502020204030204" pitchFamily="34" charset="0"/>
            </a:endParaRPr>
          </a:p>
        </p:txBody>
      </p:sp>
      <p:pic>
        <p:nvPicPr>
          <p:cNvPr id="7" name="Picture 6">
            <a:extLst>
              <a:ext uri="{FF2B5EF4-FFF2-40B4-BE49-F238E27FC236}">
                <a16:creationId xmlns:a16="http://schemas.microsoft.com/office/drawing/2014/main" id="{D78CE123-E176-16DA-E55D-B786EA18AEF0}"/>
              </a:ext>
            </a:extLst>
          </p:cNvPr>
          <p:cNvPicPr>
            <a:picLocks noChangeAspect="1"/>
          </p:cNvPicPr>
          <p:nvPr/>
        </p:nvPicPr>
        <p:blipFill>
          <a:blip r:embed="rId3">
            <a:clrChange>
              <a:clrFrom>
                <a:srgbClr val="EEEDEC"/>
              </a:clrFrom>
              <a:clrTo>
                <a:srgbClr val="EEEDEC">
                  <a:alpha val="0"/>
                </a:srgbClr>
              </a:clrTo>
            </a:clrChange>
          </a:blip>
          <a:stretch>
            <a:fillRect/>
          </a:stretch>
        </p:blipFill>
        <p:spPr>
          <a:xfrm>
            <a:off x="76200" y="1897757"/>
            <a:ext cx="2865355" cy="3195354"/>
          </a:xfrm>
          <a:prstGeom prst="rect">
            <a:avLst/>
          </a:prstGeom>
        </p:spPr>
      </p:pic>
      <p:pic>
        <p:nvPicPr>
          <p:cNvPr id="9" name="Picture 8">
            <a:extLst>
              <a:ext uri="{FF2B5EF4-FFF2-40B4-BE49-F238E27FC236}">
                <a16:creationId xmlns:a16="http://schemas.microsoft.com/office/drawing/2014/main" id="{F38BA0CD-8AD9-7CAA-AA65-4AAA7B695C4A}"/>
              </a:ext>
            </a:extLst>
          </p:cNvPr>
          <p:cNvPicPr>
            <a:picLocks noChangeAspect="1"/>
          </p:cNvPicPr>
          <p:nvPr/>
        </p:nvPicPr>
        <p:blipFill>
          <a:blip r:embed="rId4">
            <a:clrChange>
              <a:clrFrom>
                <a:srgbClr val="EEEDEC"/>
              </a:clrFrom>
              <a:clrTo>
                <a:srgbClr val="EEEDEC">
                  <a:alpha val="0"/>
                </a:srgbClr>
              </a:clrTo>
            </a:clrChange>
          </a:blip>
          <a:stretch>
            <a:fillRect/>
          </a:stretch>
        </p:blipFill>
        <p:spPr>
          <a:xfrm>
            <a:off x="3008905" y="2203477"/>
            <a:ext cx="3239495" cy="2451046"/>
          </a:xfrm>
          <a:prstGeom prst="rect">
            <a:avLst/>
          </a:prstGeom>
        </p:spPr>
      </p:pic>
      <p:pic>
        <p:nvPicPr>
          <p:cNvPr id="11" name="Picture 10">
            <a:extLst>
              <a:ext uri="{FF2B5EF4-FFF2-40B4-BE49-F238E27FC236}">
                <a16:creationId xmlns:a16="http://schemas.microsoft.com/office/drawing/2014/main" id="{18CE552B-1D1B-307D-6DE0-E5331498915B}"/>
              </a:ext>
            </a:extLst>
          </p:cNvPr>
          <p:cNvPicPr>
            <a:picLocks noChangeAspect="1"/>
          </p:cNvPicPr>
          <p:nvPr/>
        </p:nvPicPr>
        <p:blipFill>
          <a:blip r:embed="rId5"/>
          <a:stretch>
            <a:fillRect/>
          </a:stretch>
        </p:blipFill>
        <p:spPr>
          <a:xfrm>
            <a:off x="6519316" y="2067708"/>
            <a:ext cx="2415749" cy="2415749"/>
          </a:xfrm>
          <a:prstGeom prst="rect">
            <a:avLst/>
          </a:prstGeom>
        </p:spPr>
      </p:pic>
    </p:spTree>
    <p:extLst>
      <p:ext uri="{BB962C8B-B14F-4D97-AF65-F5344CB8AC3E}">
        <p14:creationId xmlns:p14="http://schemas.microsoft.com/office/powerpoint/2010/main" val="21962331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383AD9-0F74-6049-9B14-EBDCAB1B2672}"/>
              </a:ext>
            </a:extLst>
          </p:cNvPr>
          <p:cNvSpPr>
            <a:spLocks noGrp="1"/>
          </p:cNvSpPr>
          <p:nvPr>
            <p:ph type="title"/>
          </p:nvPr>
        </p:nvSpPr>
        <p:spPr>
          <a:xfrm>
            <a:off x="457200" y="152400"/>
            <a:ext cx="8229600" cy="639762"/>
          </a:xfrm>
        </p:spPr>
        <p:txBody>
          <a:bodyPr/>
          <a:lstStyle/>
          <a:p>
            <a:r>
              <a:rPr lang="en-GB" dirty="0" err="1"/>
              <a:t>Whois</a:t>
            </a:r>
            <a:r>
              <a:rPr lang="en-GB" dirty="0"/>
              <a:t> Lookup (Cont’d) </a:t>
            </a:r>
          </a:p>
        </p:txBody>
      </p:sp>
      <p:pic>
        <p:nvPicPr>
          <p:cNvPr id="7" name="Content Placeholder 6">
            <a:extLst>
              <a:ext uri="{FF2B5EF4-FFF2-40B4-BE49-F238E27FC236}">
                <a16:creationId xmlns:a16="http://schemas.microsoft.com/office/drawing/2014/main" id="{B3760953-20C6-DFA4-CB1A-DEABB5CF9A41}"/>
              </a:ext>
            </a:extLst>
          </p:cNvPr>
          <p:cNvPicPr>
            <a:picLocks noGrp="1" noChangeAspect="1"/>
          </p:cNvPicPr>
          <p:nvPr>
            <p:ph idx="1"/>
          </p:nvPr>
        </p:nvPicPr>
        <p:blipFill>
          <a:blip r:embed="rId2"/>
          <a:stretch>
            <a:fillRect/>
          </a:stretch>
        </p:blipFill>
        <p:spPr>
          <a:xfrm>
            <a:off x="76200" y="1066800"/>
            <a:ext cx="8990485" cy="4648199"/>
          </a:xfrm>
        </p:spPr>
      </p:pic>
    </p:spTree>
    <p:extLst>
      <p:ext uri="{BB962C8B-B14F-4D97-AF65-F5344CB8AC3E}">
        <p14:creationId xmlns:p14="http://schemas.microsoft.com/office/powerpoint/2010/main" val="20565015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4AAD50-8680-CCC7-9D8A-7ABCF1E191CF}"/>
              </a:ext>
            </a:extLst>
          </p:cNvPr>
          <p:cNvSpPr>
            <a:spLocks noGrp="1"/>
          </p:cNvSpPr>
          <p:nvPr>
            <p:ph type="title"/>
          </p:nvPr>
        </p:nvSpPr>
        <p:spPr>
          <a:xfrm>
            <a:off x="457200" y="76200"/>
            <a:ext cx="8229600" cy="639762"/>
          </a:xfrm>
        </p:spPr>
        <p:txBody>
          <a:bodyPr/>
          <a:lstStyle/>
          <a:p>
            <a:r>
              <a:rPr lang="en-GB" dirty="0"/>
              <a:t>Finding IP Geolocation Information</a:t>
            </a:r>
            <a:br>
              <a:rPr lang="en-GB" dirty="0"/>
            </a:br>
            <a:endParaRPr lang="en-GB" dirty="0"/>
          </a:p>
        </p:txBody>
      </p:sp>
      <p:sp>
        <p:nvSpPr>
          <p:cNvPr id="3" name="Content Placeholder 2">
            <a:extLst>
              <a:ext uri="{FF2B5EF4-FFF2-40B4-BE49-F238E27FC236}">
                <a16:creationId xmlns:a16="http://schemas.microsoft.com/office/drawing/2014/main" id="{B64300D6-F327-911F-2693-80AF9DBC7842}"/>
              </a:ext>
            </a:extLst>
          </p:cNvPr>
          <p:cNvSpPr>
            <a:spLocks noGrp="1"/>
          </p:cNvSpPr>
          <p:nvPr>
            <p:ph idx="1"/>
          </p:nvPr>
        </p:nvSpPr>
        <p:spPr>
          <a:xfrm>
            <a:off x="159774" y="914400"/>
            <a:ext cx="4869426" cy="4571999"/>
          </a:xfrm>
        </p:spPr>
        <p:txBody>
          <a:bodyPr/>
          <a:lstStyle/>
          <a:p>
            <a:pPr algn="just"/>
            <a:r>
              <a:rPr lang="en-US" sz="2000" dirty="0">
                <a:latin typeface="Calibri" panose="020F0502020204030204" pitchFamily="34" charset="0"/>
                <a:ea typeface="Calibri" panose="020F0502020204030204" pitchFamily="34" charset="0"/>
                <a:cs typeface="Calibri" panose="020F0502020204030204" pitchFamily="34" charset="0"/>
              </a:rPr>
              <a:t>IP geolocation helps to identify information, such as country, region/state, city, ZIP/postal code, time zone, connection speed, ISP (hosting company), domain name, IDD country code, area code, mobile carrier, and elevation</a:t>
            </a:r>
          </a:p>
          <a:p>
            <a:pPr algn="just"/>
            <a:r>
              <a:rPr lang="en-US" sz="2000" dirty="0">
                <a:latin typeface="Calibri" panose="020F0502020204030204" pitchFamily="34" charset="0"/>
                <a:ea typeface="Calibri" panose="020F0502020204030204" pitchFamily="34" charset="0"/>
                <a:cs typeface="Calibri" panose="020F0502020204030204" pitchFamily="34" charset="0"/>
              </a:rPr>
              <a:t>IP geolocation lookup tools, such as </a:t>
            </a:r>
            <a:r>
              <a:rPr lang="en-US" sz="2000" b="1" dirty="0">
                <a:latin typeface="Calibri" panose="020F0502020204030204" pitchFamily="34" charset="0"/>
                <a:ea typeface="Calibri" panose="020F0502020204030204" pitchFamily="34" charset="0"/>
                <a:cs typeface="Calibri" panose="020F0502020204030204" pitchFamily="34" charset="0"/>
              </a:rPr>
              <a:t>IP2Location</a:t>
            </a:r>
            <a:r>
              <a:rPr lang="en-US" sz="2000" dirty="0">
                <a:latin typeface="Calibri" panose="020F0502020204030204" pitchFamily="34" charset="0"/>
                <a:ea typeface="Calibri" panose="020F0502020204030204" pitchFamily="34" charset="0"/>
                <a:cs typeface="Calibri" panose="020F0502020204030204" pitchFamily="34" charset="0"/>
              </a:rPr>
              <a:t> and IP Location Finder, help to collect IP geolocation information about the target, which in turn helps attackers in launching social engineering attacks, such as spamming and phishing</a:t>
            </a:r>
          </a:p>
          <a:p>
            <a:endParaRPr lang="en-US" dirty="0"/>
          </a:p>
        </p:txBody>
      </p:sp>
      <p:pic>
        <p:nvPicPr>
          <p:cNvPr id="7" name="Picture 6">
            <a:extLst>
              <a:ext uri="{FF2B5EF4-FFF2-40B4-BE49-F238E27FC236}">
                <a16:creationId xmlns:a16="http://schemas.microsoft.com/office/drawing/2014/main" id="{1C63B3B4-6B39-9069-6504-62CB8F062A2C}"/>
              </a:ext>
            </a:extLst>
          </p:cNvPr>
          <p:cNvPicPr>
            <a:picLocks noChangeAspect="1"/>
          </p:cNvPicPr>
          <p:nvPr/>
        </p:nvPicPr>
        <p:blipFill>
          <a:blip r:embed="rId2"/>
          <a:stretch>
            <a:fillRect/>
          </a:stretch>
        </p:blipFill>
        <p:spPr>
          <a:xfrm>
            <a:off x="5334000" y="715962"/>
            <a:ext cx="3200400" cy="4958594"/>
          </a:xfrm>
          <a:prstGeom prst="rect">
            <a:avLst/>
          </a:prstGeom>
        </p:spPr>
      </p:pic>
    </p:spTree>
    <p:extLst>
      <p:ext uri="{BB962C8B-B14F-4D97-AF65-F5344CB8AC3E}">
        <p14:creationId xmlns:p14="http://schemas.microsoft.com/office/powerpoint/2010/main" val="3955002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3BE228-E1D7-98E0-A8F3-3DA1E6CA385A}"/>
              </a:ext>
            </a:extLst>
          </p:cNvPr>
          <p:cNvSpPr>
            <a:spLocks noGrp="1"/>
          </p:cNvSpPr>
          <p:nvPr>
            <p:ph type="title"/>
          </p:nvPr>
        </p:nvSpPr>
        <p:spPr>
          <a:xfrm>
            <a:off x="152400" y="1600200"/>
            <a:ext cx="8610600" cy="1524000"/>
          </a:xfrm>
        </p:spPr>
        <p:txBody>
          <a:bodyPr/>
          <a:lstStyle/>
          <a:p>
            <a:r>
              <a:rPr lang="en-GB" sz="4400" dirty="0"/>
              <a:t>Take a break</a:t>
            </a:r>
            <a:br>
              <a:rPr lang="en-GB" sz="4400" dirty="0"/>
            </a:br>
            <a:r>
              <a:rPr lang="en-GB" sz="4400" dirty="0"/>
              <a:t>We’ll rejoin in 10 minutes</a:t>
            </a:r>
          </a:p>
        </p:txBody>
      </p:sp>
      <p:sp>
        <p:nvSpPr>
          <p:cNvPr id="3" name="Content Placeholder 2">
            <a:extLst>
              <a:ext uri="{FF2B5EF4-FFF2-40B4-BE49-F238E27FC236}">
                <a16:creationId xmlns:a16="http://schemas.microsoft.com/office/drawing/2014/main" id="{69983BEA-25CE-D91B-4808-CDA8AC176495}"/>
              </a:ext>
            </a:extLst>
          </p:cNvPr>
          <p:cNvSpPr>
            <a:spLocks noGrp="1"/>
          </p:cNvSpPr>
          <p:nvPr>
            <p:ph idx="1"/>
          </p:nvPr>
        </p:nvSpPr>
        <p:spPr>
          <a:xfrm>
            <a:off x="228600" y="3962400"/>
            <a:ext cx="8534400" cy="2163763"/>
          </a:xfrm>
        </p:spPr>
        <p:txBody>
          <a:bodyPr/>
          <a:lstStyle/>
          <a:p>
            <a:endParaRPr lang="en-GB" dirty="0"/>
          </a:p>
        </p:txBody>
      </p:sp>
    </p:spTree>
    <p:extLst>
      <p:ext uri="{BB962C8B-B14F-4D97-AF65-F5344CB8AC3E}">
        <p14:creationId xmlns:p14="http://schemas.microsoft.com/office/powerpoint/2010/main" val="300037107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8E7936-66CA-BF54-3EF8-C661C747CA26}"/>
              </a:ext>
            </a:extLst>
          </p:cNvPr>
          <p:cNvSpPr>
            <a:spLocks noGrp="1"/>
          </p:cNvSpPr>
          <p:nvPr>
            <p:ph type="title"/>
          </p:nvPr>
        </p:nvSpPr>
        <p:spPr>
          <a:xfrm>
            <a:off x="533400" y="15875"/>
            <a:ext cx="8229600" cy="593725"/>
          </a:xfrm>
        </p:spPr>
        <p:txBody>
          <a:bodyPr/>
          <a:lstStyle/>
          <a:p>
            <a:r>
              <a:rPr lang="en-GB" dirty="0"/>
              <a:t>Extracting DNS Information</a:t>
            </a:r>
            <a:br>
              <a:rPr lang="en-GB" dirty="0"/>
            </a:br>
            <a:endParaRPr lang="en-GB" dirty="0"/>
          </a:p>
        </p:txBody>
      </p:sp>
      <p:sp>
        <p:nvSpPr>
          <p:cNvPr id="3" name="Content Placeholder 2">
            <a:extLst>
              <a:ext uri="{FF2B5EF4-FFF2-40B4-BE49-F238E27FC236}">
                <a16:creationId xmlns:a16="http://schemas.microsoft.com/office/drawing/2014/main" id="{1A75555A-56D7-1213-EA49-8EB6F4D92954}"/>
              </a:ext>
            </a:extLst>
          </p:cNvPr>
          <p:cNvSpPr>
            <a:spLocks noGrp="1"/>
          </p:cNvSpPr>
          <p:nvPr>
            <p:ph idx="1"/>
          </p:nvPr>
        </p:nvSpPr>
        <p:spPr>
          <a:xfrm>
            <a:off x="152400" y="609600"/>
            <a:ext cx="8915400" cy="2438400"/>
          </a:xfrm>
        </p:spPr>
        <p:txBody>
          <a:bodyPr/>
          <a:lstStyle/>
          <a:p>
            <a:pPr algn="just"/>
            <a:r>
              <a:rPr lang="en-US" sz="2000" dirty="0">
                <a:latin typeface="Calibri" panose="020F0502020204030204" pitchFamily="34" charset="0"/>
                <a:ea typeface="Calibri" panose="020F0502020204030204" pitchFamily="34" charset="0"/>
                <a:cs typeface="Calibri" panose="020F0502020204030204" pitchFamily="34" charset="0"/>
              </a:rPr>
              <a:t>DNS records provide important information about the location and types of servers</a:t>
            </a:r>
          </a:p>
          <a:p>
            <a:pPr algn="just"/>
            <a:r>
              <a:rPr lang="en-US" sz="2000" dirty="0">
                <a:latin typeface="Calibri" panose="020F0502020204030204" pitchFamily="34" charset="0"/>
                <a:ea typeface="Calibri" panose="020F0502020204030204" pitchFamily="34" charset="0"/>
                <a:cs typeface="Calibri" panose="020F0502020204030204" pitchFamily="34" charset="0"/>
              </a:rPr>
              <a:t>Attackers can gather DNS information to determine key hosts in the network and can perform social engineering attacks</a:t>
            </a:r>
          </a:p>
          <a:p>
            <a:pPr algn="just"/>
            <a:r>
              <a:rPr lang="en-US" sz="2000" dirty="0">
                <a:latin typeface="Calibri" panose="020F0502020204030204" pitchFamily="34" charset="0"/>
                <a:ea typeface="Calibri" panose="020F0502020204030204" pitchFamily="34" charset="0"/>
                <a:cs typeface="Calibri" panose="020F0502020204030204" pitchFamily="34" charset="0"/>
              </a:rPr>
              <a:t>Attackers query DNS servers using DNS interrogation tools, such as </a:t>
            </a:r>
            <a:r>
              <a:rPr lang="en-US" sz="2000" dirty="0" err="1">
                <a:latin typeface="Calibri" panose="020F0502020204030204" pitchFamily="34" charset="0"/>
                <a:ea typeface="Calibri" panose="020F0502020204030204" pitchFamily="34" charset="0"/>
                <a:cs typeface="Calibri" panose="020F0502020204030204" pitchFamily="34" charset="0"/>
              </a:rPr>
              <a:t>SecurityTrails</a:t>
            </a:r>
            <a:r>
              <a:rPr lang="en-US" sz="2000" dirty="0">
                <a:latin typeface="Calibri" panose="020F0502020204030204" pitchFamily="34" charset="0"/>
                <a:ea typeface="Calibri" panose="020F0502020204030204" pitchFamily="34" charset="0"/>
                <a:cs typeface="Calibri" panose="020F0502020204030204" pitchFamily="34" charset="0"/>
              </a:rPr>
              <a:t>, Fierce, </a:t>
            </a:r>
            <a:r>
              <a:rPr lang="en-US" sz="2000" dirty="0" err="1">
                <a:latin typeface="Calibri" panose="020F0502020204030204" pitchFamily="34" charset="0"/>
                <a:ea typeface="Calibri" panose="020F0502020204030204" pitchFamily="34" charset="0"/>
                <a:cs typeface="Calibri" panose="020F0502020204030204" pitchFamily="34" charset="0"/>
              </a:rPr>
              <a:t>DNSChecker</a:t>
            </a:r>
            <a:r>
              <a:rPr lang="en-US" sz="2000" dirty="0">
                <a:latin typeface="Calibri" panose="020F0502020204030204" pitchFamily="34" charset="0"/>
                <a:ea typeface="Calibri" panose="020F0502020204030204" pitchFamily="34" charset="0"/>
                <a:cs typeface="Calibri" panose="020F0502020204030204" pitchFamily="34" charset="0"/>
              </a:rPr>
              <a:t>, and </a:t>
            </a:r>
            <a:r>
              <a:rPr lang="en-US" sz="2000" dirty="0" err="1">
                <a:latin typeface="Calibri" panose="020F0502020204030204" pitchFamily="34" charset="0"/>
                <a:ea typeface="Calibri" panose="020F0502020204030204" pitchFamily="34" charset="0"/>
                <a:cs typeface="Calibri" panose="020F0502020204030204" pitchFamily="34" charset="0"/>
              </a:rPr>
              <a:t>zdns</a:t>
            </a:r>
            <a:r>
              <a:rPr lang="en-US" sz="2000" dirty="0">
                <a:latin typeface="Calibri" panose="020F0502020204030204" pitchFamily="34" charset="0"/>
                <a:ea typeface="Calibri" panose="020F0502020204030204" pitchFamily="34" charset="0"/>
                <a:cs typeface="Calibri" panose="020F0502020204030204" pitchFamily="34" charset="0"/>
              </a:rPr>
              <a:t>, to retrieve the record structure that contains information about the target DNS</a:t>
            </a:r>
            <a:endParaRPr lang="en-GB" sz="2000" dirty="0">
              <a:latin typeface="Calibri" panose="020F0502020204030204" pitchFamily="34" charset="0"/>
              <a:ea typeface="Calibri" panose="020F0502020204030204" pitchFamily="34" charset="0"/>
              <a:cs typeface="Calibri" panose="020F0502020204030204" pitchFamily="34" charset="0"/>
            </a:endParaRPr>
          </a:p>
        </p:txBody>
      </p:sp>
      <p:pic>
        <p:nvPicPr>
          <p:cNvPr id="7" name="Picture 6">
            <a:extLst>
              <a:ext uri="{FF2B5EF4-FFF2-40B4-BE49-F238E27FC236}">
                <a16:creationId xmlns:a16="http://schemas.microsoft.com/office/drawing/2014/main" id="{F6B8EEA3-9416-7FB1-C6C6-CEAF9E7BD3C4}"/>
              </a:ext>
            </a:extLst>
          </p:cNvPr>
          <p:cNvPicPr>
            <a:picLocks noChangeAspect="1"/>
          </p:cNvPicPr>
          <p:nvPr/>
        </p:nvPicPr>
        <p:blipFill>
          <a:blip r:embed="rId3"/>
          <a:stretch>
            <a:fillRect/>
          </a:stretch>
        </p:blipFill>
        <p:spPr>
          <a:xfrm>
            <a:off x="76200" y="2983703"/>
            <a:ext cx="4356553" cy="2883697"/>
          </a:xfrm>
          <a:prstGeom prst="rect">
            <a:avLst/>
          </a:prstGeom>
        </p:spPr>
      </p:pic>
      <p:pic>
        <p:nvPicPr>
          <p:cNvPr id="9" name="Picture 8">
            <a:extLst>
              <a:ext uri="{FF2B5EF4-FFF2-40B4-BE49-F238E27FC236}">
                <a16:creationId xmlns:a16="http://schemas.microsoft.com/office/drawing/2014/main" id="{880F5285-2264-C1C3-10A5-6CB699D1501B}"/>
              </a:ext>
            </a:extLst>
          </p:cNvPr>
          <p:cNvPicPr>
            <a:picLocks noChangeAspect="1"/>
          </p:cNvPicPr>
          <p:nvPr/>
        </p:nvPicPr>
        <p:blipFill>
          <a:blip r:embed="rId4"/>
          <a:stretch>
            <a:fillRect/>
          </a:stretch>
        </p:blipFill>
        <p:spPr>
          <a:xfrm>
            <a:off x="4725996" y="2973854"/>
            <a:ext cx="4265603" cy="2817346"/>
          </a:xfrm>
          <a:prstGeom prst="rect">
            <a:avLst/>
          </a:prstGeom>
        </p:spPr>
      </p:pic>
    </p:spTree>
    <p:extLst>
      <p:ext uri="{BB962C8B-B14F-4D97-AF65-F5344CB8AC3E}">
        <p14:creationId xmlns:p14="http://schemas.microsoft.com/office/powerpoint/2010/main" val="7682609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DEC4E8-D217-DF17-0047-6A1261DE03B6}"/>
              </a:ext>
            </a:extLst>
          </p:cNvPr>
          <p:cNvSpPr>
            <a:spLocks noGrp="1"/>
          </p:cNvSpPr>
          <p:nvPr>
            <p:ph type="title"/>
          </p:nvPr>
        </p:nvSpPr>
        <p:spPr>
          <a:xfrm>
            <a:off x="457200" y="0"/>
            <a:ext cx="8229600" cy="685800"/>
          </a:xfrm>
        </p:spPr>
        <p:txBody>
          <a:bodyPr/>
          <a:lstStyle/>
          <a:p>
            <a:r>
              <a:rPr lang="en-GB" dirty="0"/>
              <a:t>DNS Lookup with </a:t>
            </a:r>
            <a:r>
              <a:rPr lang="en-GB" dirty="0">
                <a:solidFill>
                  <a:srgbClr val="FF0000"/>
                </a:solidFill>
              </a:rPr>
              <a:t>AI</a:t>
            </a:r>
            <a:br>
              <a:rPr lang="en-GB" dirty="0"/>
            </a:br>
            <a:endParaRPr lang="en-GB" dirty="0"/>
          </a:p>
        </p:txBody>
      </p:sp>
      <p:sp>
        <p:nvSpPr>
          <p:cNvPr id="3" name="Content Placeholder 2">
            <a:extLst>
              <a:ext uri="{FF2B5EF4-FFF2-40B4-BE49-F238E27FC236}">
                <a16:creationId xmlns:a16="http://schemas.microsoft.com/office/drawing/2014/main" id="{D62ACD7D-7648-4B84-3F28-9362E13E0322}"/>
              </a:ext>
            </a:extLst>
          </p:cNvPr>
          <p:cNvSpPr>
            <a:spLocks noGrp="1"/>
          </p:cNvSpPr>
          <p:nvPr>
            <p:ph idx="1"/>
          </p:nvPr>
        </p:nvSpPr>
        <p:spPr>
          <a:xfrm>
            <a:off x="304800" y="685801"/>
            <a:ext cx="8534400" cy="1524000"/>
          </a:xfrm>
        </p:spPr>
        <p:txBody>
          <a:bodyPr/>
          <a:lstStyle/>
          <a:p>
            <a:pPr algn="just"/>
            <a:r>
              <a:rPr lang="en-US" sz="2000" dirty="0">
                <a:latin typeface="Calibri" panose="020F0502020204030204" pitchFamily="34" charset="0"/>
                <a:ea typeface="Calibri" panose="020F0502020204030204" pitchFamily="34" charset="0"/>
                <a:cs typeface="Calibri" panose="020F0502020204030204" pitchFamily="34" charset="0"/>
              </a:rPr>
              <a:t>An attacker can also leverage AI-powered ChatGPT or other generative AI technology to perform this task by using an appropriate prompt such as</a:t>
            </a:r>
          </a:p>
          <a:p>
            <a:pPr lvl="1" algn="just"/>
            <a:r>
              <a:rPr lang="en-US" dirty="0">
                <a:latin typeface="Calibri" panose="020F0502020204030204" pitchFamily="34" charset="0"/>
                <a:ea typeface="Calibri" panose="020F0502020204030204" pitchFamily="34" charset="0"/>
                <a:cs typeface="Calibri" panose="020F0502020204030204" pitchFamily="34" charset="0"/>
              </a:rPr>
              <a:t>“Install and use </a:t>
            </a:r>
            <a:r>
              <a:rPr lang="en-US" dirty="0" err="1">
                <a:latin typeface="Calibri" panose="020F0502020204030204" pitchFamily="34" charset="0"/>
                <a:ea typeface="Calibri" panose="020F0502020204030204" pitchFamily="34" charset="0"/>
                <a:cs typeface="Calibri" panose="020F0502020204030204" pitchFamily="34" charset="0"/>
              </a:rPr>
              <a:t>DNSRecon</a:t>
            </a:r>
            <a:r>
              <a:rPr lang="en-US" dirty="0">
                <a:latin typeface="Calibri" panose="020F0502020204030204" pitchFamily="34" charset="0"/>
                <a:ea typeface="Calibri" panose="020F0502020204030204" pitchFamily="34" charset="0"/>
                <a:cs typeface="Calibri" panose="020F0502020204030204" pitchFamily="34" charset="0"/>
              </a:rPr>
              <a:t> to perform DNS enumeration on the target domain www.certifiedhacker.com” </a:t>
            </a:r>
            <a:endParaRPr lang="en-GB" dirty="0">
              <a:latin typeface="Calibri" panose="020F0502020204030204" pitchFamily="34" charset="0"/>
              <a:ea typeface="Calibri" panose="020F0502020204030204" pitchFamily="34" charset="0"/>
              <a:cs typeface="Calibri" panose="020F0502020204030204" pitchFamily="34" charset="0"/>
            </a:endParaRPr>
          </a:p>
        </p:txBody>
      </p:sp>
      <p:pic>
        <p:nvPicPr>
          <p:cNvPr id="7" name="Picture 6">
            <a:extLst>
              <a:ext uri="{FF2B5EF4-FFF2-40B4-BE49-F238E27FC236}">
                <a16:creationId xmlns:a16="http://schemas.microsoft.com/office/drawing/2014/main" id="{FE942617-4928-FCFC-921F-458F959E769E}"/>
              </a:ext>
            </a:extLst>
          </p:cNvPr>
          <p:cNvPicPr>
            <a:picLocks noChangeAspect="1"/>
          </p:cNvPicPr>
          <p:nvPr/>
        </p:nvPicPr>
        <p:blipFill>
          <a:blip r:embed="rId2"/>
          <a:stretch>
            <a:fillRect/>
          </a:stretch>
        </p:blipFill>
        <p:spPr>
          <a:xfrm>
            <a:off x="67807" y="2362200"/>
            <a:ext cx="8923793" cy="2994920"/>
          </a:xfrm>
          <a:prstGeom prst="rect">
            <a:avLst/>
          </a:prstGeom>
        </p:spPr>
      </p:pic>
    </p:spTree>
    <p:extLst>
      <p:ext uri="{BB962C8B-B14F-4D97-AF65-F5344CB8AC3E}">
        <p14:creationId xmlns:p14="http://schemas.microsoft.com/office/powerpoint/2010/main" val="36153484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11A266-2CAA-FBF8-5DF0-61950DAE9407}"/>
              </a:ext>
            </a:extLst>
          </p:cNvPr>
          <p:cNvSpPr>
            <a:spLocks noGrp="1"/>
          </p:cNvSpPr>
          <p:nvPr>
            <p:ph type="title"/>
          </p:nvPr>
        </p:nvSpPr>
        <p:spPr>
          <a:xfrm>
            <a:off x="457200" y="76200"/>
            <a:ext cx="8229600" cy="525463"/>
          </a:xfrm>
        </p:spPr>
        <p:txBody>
          <a:bodyPr/>
          <a:lstStyle/>
          <a:p>
            <a:r>
              <a:rPr lang="en-GB" dirty="0"/>
              <a:t>Reverse DNS Lookup</a:t>
            </a:r>
            <a:br>
              <a:rPr lang="en-GB" dirty="0"/>
            </a:br>
            <a:endParaRPr lang="en-GB" dirty="0"/>
          </a:p>
        </p:txBody>
      </p:sp>
      <p:sp>
        <p:nvSpPr>
          <p:cNvPr id="3" name="Content Placeholder 2">
            <a:extLst>
              <a:ext uri="{FF2B5EF4-FFF2-40B4-BE49-F238E27FC236}">
                <a16:creationId xmlns:a16="http://schemas.microsoft.com/office/drawing/2014/main" id="{745EC880-0276-6E3A-ECD5-314B59A3A478}"/>
              </a:ext>
            </a:extLst>
          </p:cNvPr>
          <p:cNvSpPr>
            <a:spLocks noGrp="1"/>
          </p:cNvSpPr>
          <p:nvPr>
            <p:ph idx="1"/>
          </p:nvPr>
        </p:nvSpPr>
        <p:spPr>
          <a:xfrm>
            <a:off x="152400" y="762000"/>
            <a:ext cx="8839200" cy="1447800"/>
          </a:xfrm>
        </p:spPr>
        <p:txBody>
          <a:bodyPr/>
          <a:lstStyle/>
          <a:p>
            <a:pPr algn="just"/>
            <a:r>
              <a:rPr lang="en-US" sz="2000" dirty="0">
                <a:latin typeface="Calibri" panose="020F0502020204030204" pitchFamily="34" charset="0"/>
                <a:ea typeface="Calibri" panose="020F0502020204030204" pitchFamily="34" charset="0"/>
                <a:cs typeface="Calibri" panose="020F0502020204030204" pitchFamily="34" charset="0"/>
              </a:rPr>
              <a:t>Attackers perform a reverse DNS lookup on IP ranges in an attempt to locate a DNS PTR record for those IP addresses  </a:t>
            </a:r>
          </a:p>
          <a:p>
            <a:pPr algn="just"/>
            <a:r>
              <a:rPr lang="en-US" sz="2000" dirty="0">
                <a:latin typeface="Calibri" panose="020F0502020204030204" pitchFamily="34" charset="0"/>
                <a:ea typeface="Calibri" panose="020F0502020204030204" pitchFamily="34" charset="0"/>
                <a:cs typeface="Calibri" panose="020F0502020204030204" pitchFamily="34" charset="0"/>
              </a:rPr>
              <a:t>Attackers use various tools, such as </a:t>
            </a:r>
            <a:r>
              <a:rPr lang="en-US" sz="2000" dirty="0" err="1">
                <a:latin typeface="Calibri" panose="020F0502020204030204" pitchFamily="34" charset="0"/>
                <a:ea typeface="Calibri" panose="020F0502020204030204" pitchFamily="34" charset="0"/>
                <a:cs typeface="Calibri" panose="020F0502020204030204" pitchFamily="34" charset="0"/>
              </a:rPr>
              <a:t>DNSRecon</a:t>
            </a:r>
            <a:r>
              <a:rPr lang="en-US" sz="2000" dirty="0">
                <a:latin typeface="Calibri" panose="020F0502020204030204" pitchFamily="34" charset="0"/>
                <a:ea typeface="Calibri" panose="020F0502020204030204" pitchFamily="34" charset="0"/>
                <a:cs typeface="Calibri" panose="020F0502020204030204" pitchFamily="34" charset="0"/>
              </a:rPr>
              <a:t> and Reverse Lookup to perform the reverse DNS lookup on the target host</a:t>
            </a:r>
          </a:p>
          <a:p>
            <a:endParaRPr lang="en-GB" dirty="0"/>
          </a:p>
        </p:txBody>
      </p:sp>
      <p:pic>
        <p:nvPicPr>
          <p:cNvPr id="7" name="Picture 6">
            <a:extLst>
              <a:ext uri="{FF2B5EF4-FFF2-40B4-BE49-F238E27FC236}">
                <a16:creationId xmlns:a16="http://schemas.microsoft.com/office/drawing/2014/main" id="{92F64131-0AAB-B060-C87F-0DE38CF00C08}"/>
              </a:ext>
            </a:extLst>
          </p:cNvPr>
          <p:cNvPicPr>
            <a:picLocks noChangeAspect="1"/>
          </p:cNvPicPr>
          <p:nvPr/>
        </p:nvPicPr>
        <p:blipFill>
          <a:blip r:embed="rId2"/>
          <a:stretch>
            <a:fillRect/>
          </a:stretch>
        </p:blipFill>
        <p:spPr>
          <a:xfrm>
            <a:off x="228600" y="2263878"/>
            <a:ext cx="4099915" cy="3330229"/>
          </a:xfrm>
          <a:prstGeom prst="rect">
            <a:avLst/>
          </a:prstGeom>
        </p:spPr>
      </p:pic>
      <p:pic>
        <p:nvPicPr>
          <p:cNvPr id="9" name="Picture 8">
            <a:extLst>
              <a:ext uri="{FF2B5EF4-FFF2-40B4-BE49-F238E27FC236}">
                <a16:creationId xmlns:a16="http://schemas.microsoft.com/office/drawing/2014/main" id="{884D30E2-D72E-BA61-8AE7-853D93E24239}"/>
              </a:ext>
            </a:extLst>
          </p:cNvPr>
          <p:cNvPicPr>
            <a:picLocks noChangeAspect="1"/>
          </p:cNvPicPr>
          <p:nvPr/>
        </p:nvPicPr>
        <p:blipFill>
          <a:blip r:embed="rId3"/>
          <a:stretch>
            <a:fillRect/>
          </a:stretch>
        </p:blipFill>
        <p:spPr>
          <a:xfrm>
            <a:off x="4726858" y="2263878"/>
            <a:ext cx="4112342" cy="3407369"/>
          </a:xfrm>
          <a:prstGeom prst="rect">
            <a:avLst/>
          </a:prstGeom>
        </p:spPr>
      </p:pic>
    </p:spTree>
    <p:extLst>
      <p:ext uri="{BB962C8B-B14F-4D97-AF65-F5344CB8AC3E}">
        <p14:creationId xmlns:p14="http://schemas.microsoft.com/office/powerpoint/2010/main" val="13624021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2082D4-A254-30A5-8D5A-47C50790EA25}"/>
              </a:ext>
            </a:extLst>
          </p:cNvPr>
          <p:cNvSpPr>
            <a:spLocks noGrp="1"/>
          </p:cNvSpPr>
          <p:nvPr>
            <p:ph type="title"/>
          </p:nvPr>
        </p:nvSpPr>
        <p:spPr>
          <a:xfrm>
            <a:off x="0" y="76200"/>
            <a:ext cx="9067800" cy="1143000"/>
          </a:xfrm>
        </p:spPr>
        <p:txBody>
          <a:bodyPr/>
          <a:lstStyle/>
          <a:p>
            <a:r>
              <a:rPr lang="en-US" sz="3200" dirty="0"/>
              <a:t>Use Different Techniques for Network and Email </a:t>
            </a:r>
            <a:r>
              <a:rPr lang="en-US" sz="3200" dirty="0" err="1"/>
              <a:t>Footprinting</a:t>
            </a:r>
            <a:br>
              <a:rPr lang="en-US" dirty="0"/>
            </a:br>
            <a:endParaRPr lang="en-GB" dirty="0"/>
          </a:p>
        </p:txBody>
      </p:sp>
      <p:sp>
        <p:nvSpPr>
          <p:cNvPr id="3" name="Content Placeholder 2">
            <a:extLst>
              <a:ext uri="{FF2B5EF4-FFF2-40B4-BE49-F238E27FC236}">
                <a16:creationId xmlns:a16="http://schemas.microsoft.com/office/drawing/2014/main" id="{CA718588-3978-CB56-081A-D7332648BAFB}"/>
              </a:ext>
            </a:extLst>
          </p:cNvPr>
          <p:cNvSpPr>
            <a:spLocks noGrp="1"/>
          </p:cNvSpPr>
          <p:nvPr>
            <p:ph idx="1"/>
          </p:nvPr>
        </p:nvSpPr>
        <p:spPr>
          <a:xfrm>
            <a:off x="103107" y="1143000"/>
            <a:ext cx="4290777" cy="1676400"/>
          </a:xfrm>
        </p:spPr>
        <p:txBody>
          <a:bodyPr/>
          <a:lstStyle/>
          <a:p>
            <a:pPr marL="0" indent="0" algn="just">
              <a:buNone/>
            </a:pPr>
            <a:r>
              <a:rPr lang="en-US" sz="2000" dirty="0">
                <a:latin typeface="Calibri" panose="020F0502020204030204" pitchFamily="34" charset="0"/>
                <a:ea typeface="Calibri" panose="020F0502020204030204" pitchFamily="34" charset="0"/>
                <a:cs typeface="Calibri" panose="020F0502020204030204" pitchFamily="34" charset="0"/>
              </a:rPr>
              <a:t>Traceroute programs work on the concept of ICMP protocol and use the TTL field in the header of ICMP packets to discover the routers on the path to a target host</a:t>
            </a:r>
          </a:p>
          <a:p>
            <a:endParaRPr lang="en-GB" dirty="0"/>
          </a:p>
        </p:txBody>
      </p:sp>
      <p:pic>
        <p:nvPicPr>
          <p:cNvPr id="7" name="Picture 6">
            <a:extLst>
              <a:ext uri="{FF2B5EF4-FFF2-40B4-BE49-F238E27FC236}">
                <a16:creationId xmlns:a16="http://schemas.microsoft.com/office/drawing/2014/main" id="{D6565A14-1EA4-CDFE-B466-FA847B0E31EC}"/>
              </a:ext>
            </a:extLst>
          </p:cNvPr>
          <p:cNvPicPr>
            <a:picLocks noChangeAspect="1"/>
          </p:cNvPicPr>
          <p:nvPr/>
        </p:nvPicPr>
        <p:blipFill>
          <a:blip r:embed="rId3"/>
          <a:stretch>
            <a:fillRect/>
          </a:stretch>
        </p:blipFill>
        <p:spPr>
          <a:xfrm>
            <a:off x="27039" y="2890511"/>
            <a:ext cx="4176122" cy="2728196"/>
          </a:xfrm>
          <a:prstGeom prst="rect">
            <a:avLst/>
          </a:prstGeom>
        </p:spPr>
      </p:pic>
      <p:pic>
        <p:nvPicPr>
          <p:cNvPr id="9" name="Picture 8">
            <a:extLst>
              <a:ext uri="{FF2B5EF4-FFF2-40B4-BE49-F238E27FC236}">
                <a16:creationId xmlns:a16="http://schemas.microsoft.com/office/drawing/2014/main" id="{61786FB0-38BF-86AC-608C-A5C055100669}"/>
              </a:ext>
            </a:extLst>
          </p:cNvPr>
          <p:cNvPicPr>
            <a:picLocks noChangeAspect="1"/>
          </p:cNvPicPr>
          <p:nvPr/>
        </p:nvPicPr>
        <p:blipFill>
          <a:blip r:embed="rId4"/>
          <a:srcRect t="51770" r="7652"/>
          <a:stretch/>
        </p:blipFill>
        <p:spPr>
          <a:xfrm>
            <a:off x="4443177" y="3505200"/>
            <a:ext cx="4396023" cy="2151214"/>
          </a:xfrm>
          <a:prstGeom prst="rect">
            <a:avLst/>
          </a:prstGeom>
        </p:spPr>
      </p:pic>
      <p:pic>
        <p:nvPicPr>
          <p:cNvPr id="11" name="Picture 10">
            <a:extLst>
              <a:ext uri="{FF2B5EF4-FFF2-40B4-BE49-F238E27FC236}">
                <a16:creationId xmlns:a16="http://schemas.microsoft.com/office/drawing/2014/main" id="{D2D903EC-DEC7-FC24-489E-F8171AA75827}"/>
              </a:ext>
            </a:extLst>
          </p:cNvPr>
          <p:cNvPicPr>
            <a:picLocks noChangeAspect="1"/>
          </p:cNvPicPr>
          <p:nvPr/>
        </p:nvPicPr>
        <p:blipFill>
          <a:blip r:embed="rId4"/>
          <a:srcRect b="51770"/>
          <a:stretch/>
        </p:blipFill>
        <p:spPr>
          <a:xfrm>
            <a:off x="4472542" y="1276163"/>
            <a:ext cx="4595258" cy="2151214"/>
          </a:xfrm>
          <a:prstGeom prst="rect">
            <a:avLst/>
          </a:prstGeom>
        </p:spPr>
      </p:pic>
    </p:spTree>
    <p:extLst>
      <p:ext uri="{BB962C8B-B14F-4D97-AF65-F5344CB8AC3E}">
        <p14:creationId xmlns:p14="http://schemas.microsoft.com/office/powerpoint/2010/main" val="23569988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3039E0-F464-7254-C472-662A4EE287D1}"/>
              </a:ext>
            </a:extLst>
          </p:cNvPr>
          <p:cNvSpPr>
            <a:spLocks noGrp="1"/>
          </p:cNvSpPr>
          <p:nvPr>
            <p:ph type="title"/>
          </p:nvPr>
        </p:nvSpPr>
        <p:spPr>
          <a:xfrm>
            <a:off x="457200" y="152400"/>
            <a:ext cx="8229600" cy="792162"/>
          </a:xfrm>
        </p:spPr>
        <p:txBody>
          <a:bodyPr/>
          <a:lstStyle/>
          <a:p>
            <a:r>
              <a:rPr lang="en-GB" dirty="0"/>
              <a:t>Traceroute with </a:t>
            </a:r>
            <a:r>
              <a:rPr lang="en-GB" dirty="0">
                <a:solidFill>
                  <a:srgbClr val="FF0000"/>
                </a:solidFill>
              </a:rPr>
              <a:t>AI</a:t>
            </a:r>
            <a:br>
              <a:rPr lang="en-GB" dirty="0"/>
            </a:br>
            <a:endParaRPr lang="en-GB" dirty="0"/>
          </a:p>
        </p:txBody>
      </p:sp>
      <p:sp>
        <p:nvSpPr>
          <p:cNvPr id="3" name="Content Placeholder 2">
            <a:extLst>
              <a:ext uri="{FF2B5EF4-FFF2-40B4-BE49-F238E27FC236}">
                <a16:creationId xmlns:a16="http://schemas.microsoft.com/office/drawing/2014/main" id="{5CC11C16-1575-53BF-86E4-D4F64287F12B}"/>
              </a:ext>
            </a:extLst>
          </p:cNvPr>
          <p:cNvSpPr>
            <a:spLocks noGrp="1"/>
          </p:cNvSpPr>
          <p:nvPr>
            <p:ph idx="1"/>
          </p:nvPr>
        </p:nvSpPr>
        <p:spPr>
          <a:xfrm>
            <a:off x="-14748" y="1219200"/>
            <a:ext cx="3977148" cy="3837039"/>
          </a:xfrm>
        </p:spPr>
        <p:txBody>
          <a:bodyPr/>
          <a:lstStyle/>
          <a:p>
            <a:pPr algn="just"/>
            <a:r>
              <a:rPr lang="en-US" sz="2000" dirty="0">
                <a:latin typeface="Calibri" panose="020F0502020204030204" pitchFamily="34" charset="0"/>
                <a:ea typeface="Calibri" panose="020F0502020204030204" pitchFamily="34" charset="0"/>
                <a:cs typeface="Calibri" panose="020F0502020204030204" pitchFamily="34" charset="0"/>
              </a:rPr>
              <a:t>An attacker can also leverage AI-powered ChatGPT or other generative AI technology to perform this task by using an appropriate prompt such as</a:t>
            </a:r>
          </a:p>
          <a:p>
            <a:pPr lvl="1" algn="just"/>
            <a:r>
              <a:rPr lang="en-US" sz="1800" i="1" dirty="0">
                <a:latin typeface="Calibri" panose="020F0502020204030204" pitchFamily="34" charset="0"/>
                <a:ea typeface="Calibri" panose="020F0502020204030204" pitchFamily="34" charset="0"/>
                <a:cs typeface="Calibri" panose="020F0502020204030204" pitchFamily="34" charset="0"/>
              </a:rPr>
              <a:t>“Perform network tracerouting to discover the routers on the path to a target host www.certifiedhacker.com”</a:t>
            </a:r>
          </a:p>
        </p:txBody>
      </p:sp>
      <p:pic>
        <p:nvPicPr>
          <p:cNvPr id="7" name="Picture 6">
            <a:extLst>
              <a:ext uri="{FF2B5EF4-FFF2-40B4-BE49-F238E27FC236}">
                <a16:creationId xmlns:a16="http://schemas.microsoft.com/office/drawing/2014/main" id="{65342CC3-A793-F35E-9A68-AB8EB87DC1D1}"/>
              </a:ext>
            </a:extLst>
          </p:cNvPr>
          <p:cNvPicPr>
            <a:picLocks noChangeAspect="1"/>
          </p:cNvPicPr>
          <p:nvPr/>
        </p:nvPicPr>
        <p:blipFill>
          <a:blip r:embed="rId2"/>
          <a:stretch>
            <a:fillRect/>
          </a:stretch>
        </p:blipFill>
        <p:spPr>
          <a:xfrm>
            <a:off x="4267200" y="1219200"/>
            <a:ext cx="4793850" cy="4038600"/>
          </a:xfrm>
          <a:prstGeom prst="rect">
            <a:avLst/>
          </a:prstGeom>
        </p:spPr>
      </p:pic>
    </p:spTree>
    <p:extLst>
      <p:ext uri="{BB962C8B-B14F-4D97-AF65-F5344CB8AC3E}">
        <p14:creationId xmlns:p14="http://schemas.microsoft.com/office/powerpoint/2010/main" val="40803657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0D9E7B-AE92-9189-D94B-79BEFB32ACD3}"/>
              </a:ext>
            </a:extLst>
          </p:cNvPr>
          <p:cNvSpPr>
            <a:spLocks noGrp="1"/>
          </p:cNvSpPr>
          <p:nvPr>
            <p:ph type="title"/>
          </p:nvPr>
        </p:nvSpPr>
        <p:spPr>
          <a:xfrm>
            <a:off x="457200" y="92075"/>
            <a:ext cx="8229600" cy="639762"/>
          </a:xfrm>
        </p:spPr>
        <p:txBody>
          <a:bodyPr/>
          <a:lstStyle/>
          <a:p>
            <a:r>
              <a:rPr lang="en-GB" dirty="0"/>
              <a:t>Traceroute Analysis</a:t>
            </a:r>
            <a:br>
              <a:rPr lang="en-GB" dirty="0"/>
            </a:br>
            <a:endParaRPr lang="en-GB" dirty="0"/>
          </a:p>
        </p:txBody>
      </p:sp>
      <p:sp>
        <p:nvSpPr>
          <p:cNvPr id="3" name="Content Placeholder 2">
            <a:extLst>
              <a:ext uri="{FF2B5EF4-FFF2-40B4-BE49-F238E27FC236}">
                <a16:creationId xmlns:a16="http://schemas.microsoft.com/office/drawing/2014/main" id="{6D7FCFE7-679A-489E-2AFF-947568F0FDF8}"/>
              </a:ext>
            </a:extLst>
          </p:cNvPr>
          <p:cNvSpPr>
            <a:spLocks noGrp="1"/>
          </p:cNvSpPr>
          <p:nvPr>
            <p:ph idx="1"/>
          </p:nvPr>
        </p:nvSpPr>
        <p:spPr>
          <a:xfrm>
            <a:off x="152400" y="731837"/>
            <a:ext cx="8915400" cy="3611563"/>
          </a:xfrm>
        </p:spPr>
        <p:txBody>
          <a:bodyPr/>
          <a:lstStyle/>
          <a:p>
            <a:pPr algn="just"/>
            <a:r>
              <a:rPr lang="en-US" sz="2000" dirty="0">
                <a:latin typeface="Calibri" panose="020F0502020204030204" pitchFamily="34" charset="0"/>
                <a:ea typeface="Calibri" panose="020F0502020204030204" pitchFamily="34" charset="0"/>
                <a:cs typeface="Calibri" panose="020F0502020204030204" pitchFamily="34" charset="0"/>
              </a:rPr>
              <a:t>Attackers execute traceroute to find the IP addresses of intermediate devices such as routers and firewalls present between a source and its destination</a:t>
            </a:r>
          </a:p>
          <a:p>
            <a:pPr algn="just"/>
            <a:r>
              <a:rPr lang="en-US" sz="2000" dirty="0">
                <a:latin typeface="Calibri" panose="020F0502020204030204" pitchFamily="34" charset="0"/>
                <a:ea typeface="Calibri" panose="020F0502020204030204" pitchFamily="34" charset="0"/>
                <a:cs typeface="Calibri" panose="020F0502020204030204" pitchFamily="34" charset="0"/>
              </a:rPr>
              <a:t>For example, after running several traceroutes, an attacker might obtain the following information: </a:t>
            </a:r>
          </a:p>
          <a:p>
            <a:pPr lvl="1" algn="just"/>
            <a:r>
              <a:rPr lang="en-US" sz="1600" dirty="0">
                <a:latin typeface="Calibri" panose="020F0502020204030204" pitchFamily="34" charset="0"/>
                <a:ea typeface="Calibri" panose="020F0502020204030204" pitchFamily="34" charset="0"/>
                <a:cs typeface="Calibri" panose="020F0502020204030204" pitchFamily="34" charset="0"/>
              </a:rPr>
              <a:t>traceroute 1.10.10.20, second to last hop is 1.10.10.1 </a:t>
            </a:r>
          </a:p>
          <a:p>
            <a:pPr lvl="1" algn="just"/>
            <a:r>
              <a:rPr lang="en-US" sz="1600" dirty="0">
                <a:latin typeface="Calibri" panose="020F0502020204030204" pitchFamily="34" charset="0"/>
                <a:ea typeface="Calibri" panose="020F0502020204030204" pitchFamily="34" charset="0"/>
                <a:cs typeface="Calibri" panose="020F0502020204030204" pitchFamily="34" charset="0"/>
              </a:rPr>
              <a:t>traceroute 1.10.20.10, third to last hop is 1.10.10.1</a:t>
            </a:r>
          </a:p>
          <a:p>
            <a:pPr lvl="1" algn="just"/>
            <a:r>
              <a:rPr lang="en-US" sz="1600" dirty="0">
                <a:latin typeface="Calibri" panose="020F0502020204030204" pitchFamily="34" charset="0"/>
                <a:ea typeface="Calibri" panose="020F0502020204030204" pitchFamily="34" charset="0"/>
                <a:cs typeface="Calibri" panose="020F0502020204030204" pitchFamily="34" charset="0"/>
              </a:rPr>
              <a:t>traceroute 1.10.20.10, second to last hop is 1.10.10.50 </a:t>
            </a:r>
          </a:p>
          <a:p>
            <a:pPr lvl="1" algn="just"/>
            <a:r>
              <a:rPr lang="en-US" sz="1600" dirty="0">
                <a:latin typeface="Calibri" panose="020F0502020204030204" pitchFamily="34" charset="0"/>
                <a:ea typeface="Calibri" panose="020F0502020204030204" pitchFamily="34" charset="0"/>
                <a:cs typeface="Calibri" panose="020F0502020204030204" pitchFamily="34" charset="0"/>
              </a:rPr>
              <a:t>traceroute 1.10.20.15, third to last hop is 1.10.10.1 </a:t>
            </a:r>
          </a:p>
          <a:p>
            <a:pPr lvl="1" algn="just"/>
            <a:r>
              <a:rPr lang="en-US" sz="1600" dirty="0">
                <a:latin typeface="Calibri" panose="020F0502020204030204" pitchFamily="34" charset="0"/>
                <a:ea typeface="Calibri" panose="020F0502020204030204" pitchFamily="34" charset="0"/>
                <a:cs typeface="Calibri" panose="020F0502020204030204" pitchFamily="34" charset="0"/>
              </a:rPr>
              <a:t>traceroute 1.10.20.15, second to last hop is 1.10.10.50</a:t>
            </a:r>
          </a:p>
          <a:p>
            <a:pPr algn="just"/>
            <a:r>
              <a:rPr lang="en-US" sz="2000" dirty="0">
                <a:latin typeface="Calibri" panose="020F0502020204030204" pitchFamily="34" charset="0"/>
                <a:ea typeface="Calibri" panose="020F0502020204030204" pitchFamily="34" charset="0"/>
                <a:cs typeface="Calibri" panose="020F0502020204030204" pitchFamily="34" charset="0"/>
              </a:rPr>
              <a:t>By compiling this information, attackers can identify the intermediate devices or hosts in the path to the target network</a:t>
            </a:r>
          </a:p>
          <a:p>
            <a:endParaRPr lang="en-GB" dirty="0"/>
          </a:p>
        </p:txBody>
      </p:sp>
      <p:pic>
        <p:nvPicPr>
          <p:cNvPr id="7" name="Picture 6">
            <a:extLst>
              <a:ext uri="{FF2B5EF4-FFF2-40B4-BE49-F238E27FC236}">
                <a16:creationId xmlns:a16="http://schemas.microsoft.com/office/drawing/2014/main" id="{63024226-5206-D444-CCB2-A1827F31A846}"/>
              </a:ext>
            </a:extLst>
          </p:cNvPr>
          <p:cNvPicPr>
            <a:picLocks noChangeAspect="1"/>
          </p:cNvPicPr>
          <p:nvPr/>
        </p:nvPicPr>
        <p:blipFill>
          <a:blip r:embed="rId2"/>
          <a:stretch>
            <a:fillRect/>
          </a:stretch>
        </p:blipFill>
        <p:spPr>
          <a:xfrm>
            <a:off x="0" y="4800600"/>
            <a:ext cx="9144000" cy="1841956"/>
          </a:xfrm>
          <a:prstGeom prst="rect">
            <a:avLst/>
          </a:prstGeom>
        </p:spPr>
      </p:pic>
    </p:spTree>
    <p:extLst>
      <p:ext uri="{BB962C8B-B14F-4D97-AF65-F5344CB8AC3E}">
        <p14:creationId xmlns:p14="http://schemas.microsoft.com/office/powerpoint/2010/main" val="29999262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3C5671-2150-5E4F-BD9A-99CEE26A5F1F}"/>
              </a:ext>
            </a:extLst>
          </p:cNvPr>
          <p:cNvSpPr>
            <a:spLocks noGrp="1"/>
          </p:cNvSpPr>
          <p:nvPr>
            <p:ph type="title"/>
          </p:nvPr>
        </p:nvSpPr>
        <p:spPr>
          <a:xfrm>
            <a:off x="457200" y="0"/>
            <a:ext cx="8229600" cy="731837"/>
          </a:xfrm>
        </p:spPr>
        <p:txBody>
          <a:bodyPr/>
          <a:lstStyle/>
          <a:p>
            <a:r>
              <a:rPr lang="en-GB" dirty="0"/>
              <a:t>Tracking Email Communications</a:t>
            </a:r>
            <a:br>
              <a:rPr lang="en-GB" dirty="0"/>
            </a:br>
            <a:endParaRPr lang="en-GB" dirty="0"/>
          </a:p>
        </p:txBody>
      </p:sp>
      <p:sp>
        <p:nvSpPr>
          <p:cNvPr id="3" name="Content Placeholder 2">
            <a:extLst>
              <a:ext uri="{FF2B5EF4-FFF2-40B4-BE49-F238E27FC236}">
                <a16:creationId xmlns:a16="http://schemas.microsoft.com/office/drawing/2014/main" id="{F8503169-87F3-5155-B573-8AE4CEC1AFBF}"/>
              </a:ext>
            </a:extLst>
          </p:cNvPr>
          <p:cNvSpPr>
            <a:spLocks noGrp="1"/>
          </p:cNvSpPr>
          <p:nvPr>
            <p:ph idx="1"/>
          </p:nvPr>
        </p:nvSpPr>
        <p:spPr>
          <a:xfrm>
            <a:off x="152400" y="685800"/>
            <a:ext cx="8839200" cy="1676400"/>
          </a:xfrm>
        </p:spPr>
        <p:txBody>
          <a:bodyPr/>
          <a:lstStyle/>
          <a:p>
            <a:pPr algn="just"/>
            <a:r>
              <a:rPr lang="en-US" sz="2000" dirty="0">
                <a:latin typeface="Calibri" panose="020F0502020204030204" pitchFamily="34" charset="0"/>
                <a:ea typeface="Calibri" panose="020F0502020204030204" pitchFamily="34" charset="0"/>
                <a:cs typeface="Calibri" panose="020F0502020204030204" pitchFamily="34" charset="0"/>
              </a:rPr>
              <a:t>Email tracking is used to monitor the delivery of emails to an intended recipient</a:t>
            </a:r>
          </a:p>
          <a:p>
            <a:pPr algn="just"/>
            <a:r>
              <a:rPr lang="en-US" sz="2000" dirty="0">
                <a:latin typeface="Calibri" panose="020F0502020204030204" pitchFamily="34" charset="0"/>
                <a:ea typeface="Calibri" panose="020F0502020204030204" pitchFamily="34" charset="0"/>
                <a:cs typeface="Calibri" panose="020F0502020204030204" pitchFamily="34" charset="0"/>
              </a:rPr>
              <a:t>Attackers track emails to gather information about a target recipient, such as IP addresses, geolocation, browser and OS details, to build a hacking strategy and perform social engineering and other attacks</a:t>
            </a:r>
          </a:p>
          <a:p>
            <a:endParaRPr lang="en-GB" dirty="0"/>
          </a:p>
        </p:txBody>
      </p:sp>
      <p:pic>
        <p:nvPicPr>
          <p:cNvPr id="7" name="Picture 6">
            <a:extLst>
              <a:ext uri="{FF2B5EF4-FFF2-40B4-BE49-F238E27FC236}">
                <a16:creationId xmlns:a16="http://schemas.microsoft.com/office/drawing/2014/main" id="{082E20D9-8A7B-2D48-0B35-3FAD1C3621CA}"/>
              </a:ext>
            </a:extLst>
          </p:cNvPr>
          <p:cNvPicPr>
            <a:picLocks noChangeAspect="1"/>
          </p:cNvPicPr>
          <p:nvPr/>
        </p:nvPicPr>
        <p:blipFill>
          <a:blip r:embed="rId2"/>
          <a:stretch>
            <a:fillRect/>
          </a:stretch>
        </p:blipFill>
        <p:spPr>
          <a:xfrm>
            <a:off x="152400" y="2159878"/>
            <a:ext cx="7315200" cy="4671845"/>
          </a:xfrm>
          <a:prstGeom prst="rect">
            <a:avLst/>
          </a:prstGeom>
        </p:spPr>
      </p:pic>
    </p:spTree>
    <p:extLst>
      <p:ext uri="{BB962C8B-B14F-4D97-AF65-F5344CB8AC3E}">
        <p14:creationId xmlns:p14="http://schemas.microsoft.com/office/powerpoint/2010/main" val="31633607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AF217C-4275-CF2E-18DD-1FDA00B6CC20}"/>
              </a:ext>
            </a:extLst>
          </p:cNvPr>
          <p:cNvSpPr>
            <a:spLocks noGrp="1"/>
          </p:cNvSpPr>
          <p:nvPr>
            <p:ph type="title"/>
          </p:nvPr>
        </p:nvSpPr>
        <p:spPr>
          <a:xfrm>
            <a:off x="76200" y="160337"/>
            <a:ext cx="8991600" cy="677863"/>
          </a:xfrm>
        </p:spPr>
        <p:txBody>
          <a:bodyPr/>
          <a:lstStyle/>
          <a:p>
            <a:r>
              <a:rPr lang="en-GB" dirty="0" err="1"/>
              <a:t>Footprinting</a:t>
            </a:r>
            <a:r>
              <a:rPr lang="en-GB" dirty="0"/>
              <a:t> through Social Engineering</a:t>
            </a:r>
            <a:br>
              <a:rPr lang="en-GB" dirty="0"/>
            </a:br>
            <a:endParaRPr lang="en-GB" dirty="0"/>
          </a:p>
        </p:txBody>
      </p:sp>
      <p:sp>
        <p:nvSpPr>
          <p:cNvPr id="3" name="Content Placeholder 2">
            <a:extLst>
              <a:ext uri="{FF2B5EF4-FFF2-40B4-BE49-F238E27FC236}">
                <a16:creationId xmlns:a16="http://schemas.microsoft.com/office/drawing/2014/main" id="{C9E58521-51DA-55F3-0160-6AB6B9F44E59}"/>
              </a:ext>
            </a:extLst>
          </p:cNvPr>
          <p:cNvSpPr>
            <a:spLocks noGrp="1"/>
          </p:cNvSpPr>
          <p:nvPr>
            <p:ph idx="1"/>
          </p:nvPr>
        </p:nvSpPr>
        <p:spPr>
          <a:xfrm>
            <a:off x="76200" y="870155"/>
            <a:ext cx="8915400" cy="1415845"/>
          </a:xfrm>
        </p:spPr>
        <p:txBody>
          <a:bodyPr/>
          <a:lstStyle/>
          <a:p>
            <a:pPr algn="just"/>
            <a:r>
              <a:rPr lang="en-US" sz="2000" dirty="0">
                <a:latin typeface="Calibri" panose="020F0502020204030204" pitchFamily="34" charset="0"/>
                <a:ea typeface="Calibri" panose="020F0502020204030204" pitchFamily="34" charset="0"/>
                <a:cs typeface="Calibri" panose="020F0502020204030204" pitchFamily="34" charset="0"/>
              </a:rPr>
              <a:t>Social engineering is an art of exploiting human </a:t>
            </a:r>
            <a:r>
              <a:rPr lang="en-US" sz="2000" dirty="0" err="1">
                <a:latin typeface="Calibri" panose="020F0502020204030204" pitchFamily="34" charset="0"/>
                <a:ea typeface="Calibri" panose="020F0502020204030204" pitchFamily="34" charset="0"/>
                <a:cs typeface="Calibri" panose="020F0502020204030204" pitchFamily="34" charset="0"/>
              </a:rPr>
              <a:t>behaviour</a:t>
            </a:r>
            <a:r>
              <a:rPr lang="en-US" sz="2000" dirty="0">
                <a:latin typeface="Calibri" panose="020F0502020204030204" pitchFamily="34" charset="0"/>
                <a:ea typeface="Calibri" panose="020F0502020204030204" pitchFamily="34" charset="0"/>
                <a:cs typeface="Calibri" panose="020F0502020204030204" pitchFamily="34" charset="0"/>
              </a:rPr>
              <a:t> to extract confidential information </a:t>
            </a:r>
          </a:p>
          <a:p>
            <a:pPr algn="just"/>
            <a:r>
              <a:rPr lang="en-US" sz="2000" dirty="0">
                <a:latin typeface="Calibri" panose="020F0502020204030204" pitchFamily="34" charset="0"/>
                <a:ea typeface="Calibri" panose="020F0502020204030204" pitchFamily="34" charset="0"/>
                <a:cs typeface="Calibri" panose="020F0502020204030204" pitchFamily="34" charset="0"/>
              </a:rPr>
              <a:t>Social engineers depend on the fact that people are unaware of their valuable information and are careless about protecting it</a:t>
            </a:r>
          </a:p>
          <a:p>
            <a:endParaRPr lang="en-GB" dirty="0"/>
          </a:p>
        </p:txBody>
      </p:sp>
      <p:pic>
        <p:nvPicPr>
          <p:cNvPr id="7" name="Picture 6">
            <a:extLst>
              <a:ext uri="{FF2B5EF4-FFF2-40B4-BE49-F238E27FC236}">
                <a16:creationId xmlns:a16="http://schemas.microsoft.com/office/drawing/2014/main" id="{88DE4E9B-A9C2-B9CF-6427-5A1DCE2B0D72}"/>
              </a:ext>
            </a:extLst>
          </p:cNvPr>
          <p:cNvPicPr>
            <a:picLocks noChangeAspect="1"/>
          </p:cNvPicPr>
          <p:nvPr/>
        </p:nvPicPr>
        <p:blipFill>
          <a:blip r:embed="rId3">
            <a:clrChange>
              <a:clrFrom>
                <a:srgbClr val="EEEDEC"/>
              </a:clrFrom>
              <a:clrTo>
                <a:srgbClr val="EEEDEC">
                  <a:alpha val="0"/>
                </a:srgbClr>
              </a:clrTo>
            </a:clrChange>
          </a:blip>
          <a:stretch>
            <a:fillRect/>
          </a:stretch>
        </p:blipFill>
        <p:spPr>
          <a:xfrm>
            <a:off x="228600" y="2404536"/>
            <a:ext cx="4228490" cy="2777064"/>
          </a:xfrm>
          <a:prstGeom prst="rect">
            <a:avLst/>
          </a:prstGeom>
        </p:spPr>
      </p:pic>
      <p:pic>
        <p:nvPicPr>
          <p:cNvPr id="9" name="Picture 8">
            <a:extLst>
              <a:ext uri="{FF2B5EF4-FFF2-40B4-BE49-F238E27FC236}">
                <a16:creationId xmlns:a16="http://schemas.microsoft.com/office/drawing/2014/main" id="{2E0AE0F2-5833-764A-721D-1292B5940D6C}"/>
              </a:ext>
            </a:extLst>
          </p:cNvPr>
          <p:cNvPicPr>
            <a:picLocks noChangeAspect="1"/>
          </p:cNvPicPr>
          <p:nvPr/>
        </p:nvPicPr>
        <p:blipFill>
          <a:blip r:embed="rId4">
            <a:clrChange>
              <a:clrFrom>
                <a:srgbClr val="EEEDEC"/>
              </a:clrFrom>
              <a:clrTo>
                <a:srgbClr val="EEEDEC">
                  <a:alpha val="0"/>
                </a:srgbClr>
              </a:clrTo>
            </a:clrChange>
          </a:blip>
          <a:stretch>
            <a:fillRect/>
          </a:stretch>
        </p:blipFill>
        <p:spPr>
          <a:xfrm>
            <a:off x="4800599" y="2426659"/>
            <a:ext cx="4283961" cy="1916741"/>
          </a:xfrm>
          <a:prstGeom prst="rect">
            <a:avLst/>
          </a:prstGeom>
        </p:spPr>
      </p:pic>
    </p:spTree>
    <p:extLst>
      <p:ext uri="{BB962C8B-B14F-4D97-AF65-F5344CB8AC3E}">
        <p14:creationId xmlns:p14="http://schemas.microsoft.com/office/powerpoint/2010/main" val="5227484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8D47DF-AD7D-2C3B-83C1-FAA341549D27}"/>
              </a:ext>
            </a:extLst>
          </p:cNvPr>
          <p:cNvSpPr>
            <a:spLocks noGrp="1"/>
          </p:cNvSpPr>
          <p:nvPr>
            <p:ph type="title"/>
          </p:nvPr>
        </p:nvSpPr>
        <p:spPr>
          <a:xfrm>
            <a:off x="162232" y="0"/>
            <a:ext cx="8839200" cy="1143000"/>
          </a:xfrm>
        </p:spPr>
        <p:txBody>
          <a:bodyPr/>
          <a:lstStyle/>
          <a:p>
            <a:r>
              <a:rPr lang="en-US" sz="3200" dirty="0"/>
              <a:t>Collecting Information through Social Engineering on Social Networking Sites</a:t>
            </a:r>
            <a:br>
              <a:rPr lang="en-US" dirty="0"/>
            </a:br>
            <a:endParaRPr lang="en-GB" dirty="0"/>
          </a:p>
        </p:txBody>
      </p:sp>
      <p:sp>
        <p:nvSpPr>
          <p:cNvPr id="3" name="Content Placeholder 2">
            <a:extLst>
              <a:ext uri="{FF2B5EF4-FFF2-40B4-BE49-F238E27FC236}">
                <a16:creationId xmlns:a16="http://schemas.microsoft.com/office/drawing/2014/main" id="{39020C7A-968A-6884-5AD1-CA850FB9F23A}"/>
              </a:ext>
            </a:extLst>
          </p:cNvPr>
          <p:cNvSpPr>
            <a:spLocks noGrp="1"/>
          </p:cNvSpPr>
          <p:nvPr>
            <p:ph idx="1"/>
          </p:nvPr>
        </p:nvSpPr>
        <p:spPr>
          <a:xfrm>
            <a:off x="66368" y="1104900"/>
            <a:ext cx="8915400" cy="2209800"/>
          </a:xfrm>
        </p:spPr>
        <p:txBody>
          <a:bodyPr/>
          <a:lstStyle/>
          <a:p>
            <a:pPr algn="just"/>
            <a:r>
              <a:rPr lang="en-US" sz="2000" dirty="0">
                <a:latin typeface="Calibri" panose="020F0502020204030204" pitchFamily="34" charset="0"/>
                <a:ea typeface="Calibri" panose="020F0502020204030204" pitchFamily="34" charset="0"/>
                <a:cs typeface="Calibri" panose="020F0502020204030204" pitchFamily="34" charset="0"/>
              </a:rPr>
              <a:t>Attackers use social engineering tricks to gather sensitive information from social networking websites </a:t>
            </a:r>
          </a:p>
          <a:p>
            <a:pPr algn="just"/>
            <a:r>
              <a:rPr lang="en-US" sz="2000" dirty="0">
                <a:latin typeface="Calibri" panose="020F0502020204030204" pitchFamily="34" charset="0"/>
                <a:ea typeface="Calibri" panose="020F0502020204030204" pitchFamily="34" charset="0"/>
                <a:cs typeface="Calibri" panose="020F0502020204030204" pitchFamily="34" charset="0"/>
              </a:rPr>
              <a:t>Attackers create a fake profile and then use the false identity to lure employees into revealing their sensitive information </a:t>
            </a:r>
          </a:p>
          <a:p>
            <a:pPr algn="just"/>
            <a:r>
              <a:rPr lang="en-US" sz="2000" dirty="0">
                <a:latin typeface="Calibri" panose="020F0502020204030204" pitchFamily="34" charset="0"/>
                <a:ea typeface="Calibri" panose="020F0502020204030204" pitchFamily="34" charset="0"/>
                <a:cs typeface="Calibri" panose="020F0502020204030204" pitchFamily="34" charset="0"/>
              </a:rPr>
              <a:t>Attackers collect information about the employees’ interests and tricks them into revealing more information</a:t>
            </a:r>
          </a:p>
          <a:p>
            <a:endParaRPr lang="en-GB" dirty="0"/>
          </a:p>
        </p:txBody>
      </p:sp>
      <p:pic>
        <p:nvPicPr>
          <p:cNvPr id="7" name="Picture 6">
            <a:extLst>
              <a:ext uri="{FF2B5EF4-FFF2-40B4-BE49-F238E27FC236}">
                <a16:creationId xmlns:a16="http://schemas.microsoft.com/office/drawing/2014/main" id="{13A845CE-7D68-7A06-5BBB-6C33BC1145BB}"/>
              </a:ext>
            </a:extLst>
          </p:cNvPr>
          <p:cNvPicPr>
            <a:picLocks noChangeAspect="1"/>
          </p:cNvPicPr>
          <p:nvPr/>
        </p:nvPicPr>
        <p:blipFill>
          <a:blip r:embed="rId2"/>
          <a:stretch>
            <a:fillRect/>
          </a:stretch>
        </p:blipFill>
        <p:spPr>
          <a:xfrm>
            <a:off x="142567" y="3378318"/>
            <a:ext cx="4429433" cy="2360002"/>
          </a:xfrm>
          <a:prstGeom prst="rect">
            <a:avLst/>
          </a:prstGeom>
        </p:spPr>
      </p:pic>
      <p:pic>
        <p:nvPicPr>
          <p:cNvPr id="9" name="Picture 8">
            <a:extLst>
              <a:ext uri="{FF2B5EF4-FFF2-40B4-BE49-F238E27FC236}">
                <a16:creationId xmlns:a16="http://schemas.microsoft.com/office/drawing/2014/main" id="{2117311D-554F-0243-E2AD-C3593D520BB3}"/>
              </a:ext>
            </a:extLst>
          </p:cNvPr>
          <p:cNvPicPr>
            <a:picLocks noChangeAspect="1"/>
          </p:cNvPicPr>
          <p:nvPr/>
        </p:nvPicPr>
        <p:blipFill>
          <a:blip r:embed="rId3"/>
          <a:stretch>
            <a:fillRect/>
          </a:stretch>
        </p:blipFill>
        <p:spPr>
          <a:xfrm>
            <a:off x="4661525" y="3378318"/>
            <a:ext cx="4406275" cy="2321661"/>
          </a:xfrm>
          <a:prstGeom prst="rect">
            <a:avLst/>
          </a:prstGeom>
        </p:spPr>
      </p:pic>
    </p:spTree>
    <p:extLst>
      <p:ext uri="{BB962C8B-B14F-4D97-AF65-F5344CB8AC3E}">
        <p14:creationId xmlns:p14="http://schemas.microsoft.com/office/powerpoint/2010/main" val="11705783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42A368-B66B-465A-D1F4-72CCC5C5A3D0}"/>
              </a:ext>
            </a:extLst>
          </p:cNvPr>
          <p:cNvSpPr>
            <a:spLocks noGrp="1"/>
          </p:cNvSpPr>
          <p:nvPr>
            <p:ph type="title"/>
          </p:nvPr>
        </p:nvSpPr>
        <p:spPr>
          <a:xfrm>
            <a:off x="0" y="160337"/>
            <a:ext cx="9067800" cy="982664"/>
          </a:xfrm>
        </p:spPr>
        <p:txBody>
          <a:bodyPr/>
          <a:lstStyle/>
          <a:p>
            <a:r>
              <a:rPr lang="en-US" sz="2400" dirty="0"/>
              <a:t>Collecting Information Using Eavesdropping, Shoulder Surfing, Dumpster Diving, and Impersonation</a:t>
            </a:r>
            <a:br>
              <a:rPr lang="en-US" dirty="0"/>
            </a:br>
            <a:endParaRPr lang="en-GB" dirty="0"/>
          </a:p>
        </p:txBody>
      </p:sp>
      <p:sp>
        <p:nvSpPr>
          <p:cNvPr id="3" name="Content Placeholder 2">
            <a:extLst>
              <a:ext uri="{FF2B5EF4-FFF2-40B4-BE49-F238E27FC236}">
                <a16:creationId xmlns:a16="http://schemas.microsoft.com/office/drawing/2014/main" id="{9805C3C5-E018-5918-455F-13414EEE6FA5}"/>
              </a:ext>
            </a:extLst>
          </p:cNvPr>
          <p:cNvSpPr>
            <a:spLocks noGrp="1"/>
          </p:cNvSpPr>
          <p:nvPr>
            <p:ph idx="1"/>
          </p:nvPr>
        </p:nvSpPr>
        <p:spPr>
          <a:xfrm>
            <a:off x="152400" y="1143001"/>
            <a:ext cx="8915400" cy="4419599"/>
          </a:xfrm>
        </p:spPr>
        <p:txBody>
          <a:bodyPr/>
          <a:lstStyle/>
          <a:p>
            <a:pPr algn="just"/>
            <a:r>
              <a:rPr lang="en-US" sz="2000" dirty="0">
                <a:latin typeface="Calibri" panose="020F0502020204030204" pitchFamily="34" charset="0"/>
                <a:ea typeface="Calibri" panose="020F0502020204030204" pitchFamily="34" charset="0"/>
                <a:cs typeface="Calibri" panose="020F0502020204030204" pitchFamily="34" charset="0"/>
              </a:rPr>
              <a:t>Eavesdropping</a:t>
            </a:r>
          </a:p>
          <a:p>
            <a:pPr lvl="1" algn="just"/>
            <a:r>
              <a:rPr lang="en-US" sz="1600" dirty="0">
                <a:latin typeface="Calibri" panose="020F0502020204030204" pitchFamily="34" charset="0"/>
                <a:ea typeface="Calibri" panose="020F0502020204030204" pitchFamily="34" charset="0"/>
                <a:cs typeface="Calibri" panose="020F0502020204030204" pitchFamily="34" charset="0"/>
              </a:rPr>
              <a:t>Unauthorized listening of conversations or reading of messages </a:t>
            </a:r>
          </a:p>
          <a:p>
            <a:pPr lvl="1" algn="just"/>
            <a:r>
              <a:rPr lang="en-US" sz="1600" dirty="0">
                <a:latin typeface="Calibri" panose="020F0502020204030204" pitchFamily="34" charset="0"/>
                <a:ea typeface="Calibri" panose="020F0502020204030204" pitchFamily="34" charset="0"/>
                <a:cs typeface="Calibri" panose="020F0502020204030204" pitchFamily="34" charset="0"/>
              </a:rPr>
              <a:t>It is the interception of any form of communication, such as audio, video, or text</a:t>
            </a:r>
          </a:p>
          <a:p>
            <a:pPr algn="just"/>
            <a:r>
              <a:rPr lang="en-US" sz="2000" dirty="0">
                <a:latin typeface="Calibri" panose="020F0502020204030204" pitchFamily="34" charset="0"/>
                <a:ea typeface="Calibri" panose="020F0502020204030204" pitchFamily="34" charset="0"/>
                <a:cs typeface="Calibri" panose="020F0502020204030204" pitchFamily="34" charset="0"/>
              </a:rPr>
              <a:t>Shoulder Surfing</a:t>
            </a:r>
          </a:p>
          <a:p>
            <a:pPr lvl="1" algn="just"/>
            <a:r>
              <a:rPr lang="en-US" sz="1600" dirty="0">
                <a:latin typeface="Calibri" panose="020F0502020204030204" pitchFamily="34" charset="0"/>
                <a:ea typeface="Calibri" panose="020F0502020204030204" pitchFamily="34" charset="0"/>
                <a:cs typeface="Calibri" panose="020F0502020204030204" pitchFamily="34" charset="0"/>
              </a:rPr>
              <a:t>Secretly observing the target to gather critical information, such as passwords, personal identification number, account numbers, and credit card information</a:t>
            </a:r>
          </a:p>
          <a:p>
            <a:pPr algn="just"/>
            <a:r>
              <a:rPr lang="en-US" sz="2000" dirty="0">
                <a:latin typeface="Calibri" panose="020F0502020204030204" pitchFamily="34" charset="0"/>
                <a:ea typeface="Calibri" panose="020F0502020204030204" pitchFamily="34" charset="0"/>
                <a:cs typeface="Calibri" panose="020F0502020204030204" pitchFamily="34" charset="0"/>
              </a:rPr>
              <a:t>Dumpster Diving</a:t>
            </a:r>
          </a:p>
          <a:p>
            <a:pPr lvl="1" algn="just"/>
            <a:r>
              <a:rPr lang="en-US" sz="1600" dirty="0">
                <a:latin typeface="Calibri" panose="020F0502020204030204" pitchFamily="34" charset="0"/>
                <a:ea typeface="Calibri" panose="020F0502020204030204" pitchFamily="34" charset="0"/>
                <a:cs typeface="Calibri" panose="020F0502020204030204" pitchFamily="34" charset="0"/>
              </a:rPr>
              <a:t>Looking for treasure in someone else's trash </a:t>
            </a:r>
          </a:p>
          <a:p>
            <a:pPr lvl="1" algn="just"/>
            <a:r>
              <a:rPr lang="en-US" sz="1600" dirty="0">
                <a:latin typeface="Calibri" panose="020F0502020204030204" pitchFamily="34" charset="0"/>
                <a:ea typeface="Calibri" panose="020F0502020204030204" pitchFamily="34" charset="0"/>
                <a:cs typeface="Calibri" panose="020F0502020204030204" pitchFamily="34" charset="0"/>
              </a:rPr>
              <a:t>It involves the collection of phone bills, contact information, financial information, operations-related information, etc. from the target company’s trash bins, printer trash bins, user desk for sticky notes, etc.</a:t>
            </a:r>
          </a:p>
          <a:p>
            <a:pPr algn="just"/>
            <a:r>
              <a:rPr lang="en-US" sz="2000" dirty="0">
                <a:latin typeface="Calibri" panose="020F0502020204030204" pitchFamily="34" charset="0"/>
                <a:ea typeface="Calibri" panose="020F0502020204030204" pitchFamily="34" charset="0"/>
                <a:cs typeface="Calibri" panose="020F0502020204030204" pitchFamily="34" charset="0"/>
              </a:rPr>
              <a:t>Impersonation</a:t>
            </a:r>
          </a:p>
          <a:p>
            <a:pPr lvl="1" algn="just"/>
            <a:r>
              <a:rPr lang="en-US" sz="1600" dirty="0">
                <a:latin typeface="Calibri" panose="020F0502020204030204" pitchFamily="34" charset="0"/>
                <a:ea typeface="Calibri" panose="020F0502020204030204" pitchFamily="34" charset="0"/>
                <a:cs typeface="Calibri" panose="020F0502020204030204" pitchFamily="34" charset="0"/>
              </a:rPr>
              <a:t> Pretending to be a legitimate or authorized person and using the phone or other communication medium to mislead targets and trick them into revealing information</a:t>
            </a:r>
          </a:p>
        </p:txBody>
      </p:sp>
    </p:spTree>
    <p:extLst>
      <p:ext uri="{BB962C8B-B14F-4D97-AF65-F5344CB8AC3E}">
        <p14:creationId xmlns:p14="http://schemas.microsoft.com/office/powerpoint/2010/main" val="10053894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3">
                                            <p:txEl>
                                              <p:pRg st="8" end="8"/>
                                            </p:txEl>
                                          </p:spTgt>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E20C2B-97CA-AE0F-1DDC-5AB992670022}"/>
              </a:ext>
            </a:extLst>
          </p:cNvPr>
          <p:cNvSpPr>
            <a:spLocks noGrp="1"/>
          </p:cNvSpPr>
          <p:nvPr>
            <p:ph type="title"/>
          </p:nvPr>
        </p:nvSpPr>
        <p:spPr>
          <a:xfrm>
            <a:off x="457200" y="104365"/>
            <a:ext cx="8229600" cy="639762"/>
          </a:xfrm>
        </p:spPr>
        <p:txBody>
          <a:bodyPr/>
          <a:lstStyle/>
          <a:p>
            <a:r>
              <a:rPr lang="en-US" sz="3200" dirty="0" err="1"/>
              <a:t>Footprinting</a:t>
            </a:r>
            <a:r>
              <a:rPr lang="en-US" sz="3200" dirty="0"/>
              <a:t> Tools: </a:t>
            </a:r>
            <a:r>
              <a:rPr lang="en-US" sz="3200" dirty="0" err="1"/>
              <a:t>Maltego</a:t>
            </a:r>
            <a:r>
              <a:rPr lang="en-US" sz="3200" dirty="0"/>
              <a:t> and Recon-ng </a:t>
            </a:r>
            <a:endParaRPr lang="en-GB" sz="3200" dirty="0"/>
          </a:p>
        </p:txBody>
      </p:sp>
      <p:sp>
        <p:nvSpPr>
          <p:cNvPr id="3" name="Content Placeholder 2">
            <a:extLst>
              <a:ext uri="{FF2B5EF4-FFF2-40B4-BE49-F238E27FC236}">
                <a16:creationId xmlns:a16="http://schemas.microsoft.com/office/drawing/2014/main" id="{AD4E6D64-678E-62D3-E968-EF6AEF5E813E}"/>
              </a:ext>
            </a:extLst>
          </p:cNvPr>
          <p:cNvSpPr>
            <a:spLocks noGrp="1"/>
          </p:cNvSpPr>
          <p:nvPr>
            <p:ph idx="1"/>
          </p:nvPr>
        </p:nvSpPr>
        <p:spPr>
          <a:xfrm>
            <a:off x="137652" y="731836"/>
            <a:ext cx="3942735" cy="1905000"/>
          </a:xfrm>
        </p:spPr>
        <p:txBody>
          <a:bodyPr/>
          <a:lstStyle/>
          <a:p>
            <a:pPr algn="just"/>
            <a:r>
              <a:rPr lang="en-US" sz="2000" dirty="0" err="1">
                <a:latin typeface="Calibri" panose="020F0502020204030204" pitchFamily="34" charset="0"/>
                <a:ea typeface="Calibri" panose="020F0502020204030204" pitchFamily="34" charset="0"/>
                <a:cs typeface="Calibri" panose="020F0502020204030204" pitchFamily="34" charset="0"/>
              </a:rPr>
              <a:t>Maltego</a:t>
            </a:r>
            <a:r>
              <a:rPr lang="en-US" sz="2000" dirty="0">
                <a:latin typeface="Calibri" panose="020F0502020204030204" pitchFamily="34" charset="0"/>
                <a:ea typeface="Calibri" panose="020F0502020204030204" pitchFamily="34" charset="0"/>
                <a:cs typeface="Calibri" panose="020F0502020204030204" pitchFamily="34" charset="0"/>
              </a:rPr>
              <a:t> can be used to determine the relationships and real world links between people, groups of people, organizations, websites, Internet infrastructure, documents, etc.</a:t>
            </a:r>
          </a:p>
        </p:txBody>
      </p:sp>
      <p:sp>
        <p:nvSpPr>
          <p:cNvPr id="6" name="Content Placeholder 2">
            <a:extLst>
              <a:ext uri="{FF2B5EF4-FFF2-40B4-BE49-F238E27FC236}">
                <a16:creationId xmlns:a16="http://schemas.microsoft.com/office/drawing/2014/main" id="{1834246A-16DF-960A-7440-0DB593F758CF}"/>
              </a:ext>
            </a:extLst>
          </p:cNvPr>
          <p:cNvSpPr txBox="1">
            <a:spLocks/>
          </p:cNvSpPr>
          <p:nvPr/>
        </p:nvSpPr>
        <p:spPr bwMode="auto">
          <a:xfrm>
            <a:off x="4643284" y="696088"/>
            <a:ext cx="4343400" cy="190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24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a:solidFill>
                  <a:schemeClr val="tx1"/>
                </a:solidFill>
                <a:latin typeface="+mn-lt"/>
              </a:defRPr>
            </a:lvl6pPr>
            <a:lvl7pPr marL="2971800" indent="-228600" algn="l" rtl="0" fontAlgn="base">
              <a:spcBef>
                <a:spcPct val="20000"/>
              </a:spcBef>
              <a:spcAft>
                <a:spcPct val="0"/>
              </a:spcAft>
              <a:buChar char="»"/>
              <a:defRPr>
                <a:solidFill>
                  <a:schemeClr val="tx1"/>
                </a:solidFill>
                <a:latin typeface="+mn-lt"/>
              </a:defRPr>
            </a:lvl7pPr>
            <a:lvl8pPr marL="3429000" indent="-228600" algn="l" rtl="0" fontAlgn="base">
              <a:spcBef>
                <a:spcPct val="20000"/>
              </a:spcBef>
              <a:spcAft>
                <a:spcPct val="0"/>
              </a:spcAft>
              <a:buChar char="»"/>
              <a:defRPr>
                <a:solidFill>
                  <a:schemeClr val="tx1"/>
                </a:solidFill>
                <a:latin typeface="+mn-lt"/>
              </a:defRPr>
            </a:lvl8pPr>
            <a:lvl9pPr marL="3886200" indent="-228600" algn="l" rtl="0" fontAlgn="base">
              <a:spcBef>
                <a:spcPct val="20000"/>
              </a:spcBef>
              <a:spcAft>
                <a:spcPct val="0"/>
              </a:spcAft>
              <a:buChar char="»"/>
              <a:defRPr>
                <a:solidFill>
                  <a:schemeClr val="tx1"/>
                </a:solidFill>
                <a:latin typeface="+mn-lt"/>
              </a:defRPr>
            </a:lvl9pPr>
          </a:lstStyle>
          <a:p>
            <a:pPr algn="just"/>
            <a:r>
              <a:rPr lang="en-US" sz="2000" kern="0" dirty="0">
                <a:latin typeface="Calibri" panose="020F0502020204030204" pitchFamily="34" charset="0"/>
                <a:ea typeface="Calibri" panose="020F0502020204030204" pitchFamily="34" charset="0"/>
                <a:cs typeface="Calibri" panose="020F0502020204030204" pitchFamily="34" charset="0"/>
              </a:rPr>
              <a:t>Recon-ng is a Web Reconnaissance framework with independent modules and database interaction, which provides an environment in which open source, web-based reconnaissance can be conducted</a:t>
            </a:r>
          </a:p>
        </p:txBody>
      </p:sp>
      <p:pic>
        <p:nvPicPr>
          <p:cNvPr id="8" name="Picture 7">
            <a:extLst>
              <a:ext uri="{FF2B5EF4-FFF2-40B4-BE49-F238E27FC236}">
                <a16:creationId xmlns:a16="http://schemas.microsoft.com/office/drawing/2014/main" id="{1D3A70C0-C9DD-E1E7-F9A4-47052503AB00}"/>
              </a:ext>
            </a:extLst>
          </p:cNvPr>
          <p:cNvPicPr>
            <a:picLocks noChangeAspect="1"/>
          </p:cNvPicPr>
          <p:nvPr/>
        </p:nvPicPr>
        <p:blipFill>
          <a:blip r:embed="rId3"/>
          <a:stretch>
            <a:fillRect/>
          </a:stretch>
        </p:blipFill>
        <p:spPr>
          <a:xfrm>
            <a:off x="68189" y="2667000"/>
            <a:ext cx="4609277" cy="3330222"/>
          </a:xfrm>
          <a:prstGeom prst="rect">
            <a:avLst/>
          </a:prstGeom>
        </p:spPr>
      </p:pic>
      <p:pic>
        <p:nvPicPr>
          <p:cNvPr id="10" name="Picture 9">
            <a:extLst>
              <a:ext uri="{FF2B5EF4-FFF2-40B4-BE49-F238E27FC236}">
                <a16:creationId xmlns:a16="http://schemas.microsoft.com/office/drawing/2014/main" id="{99A0E08F-DEC0-E88B-DD57-255ADC34AAD9}"/>
              </a:ext>
            </a:extLst>
          </p:cNvPr>
          <p:cNvPicPr>
            <a:picLocks noChangeAspect="1"/>
          </p:cNvPicPr>
          <p:nvPr/>
        </p:nvPicPr>
        <p:blipFill>
          <a:blip r:embed="rId4"/>
          <a:stretch>
            <a:fillRect/>
          </a:stretch>
        </p:blipFill>
        <p:spPr>
          <a:xfrm>
            <a:off x="4906926" y="2667000"/>
            <a:ext cx="4168884" cy="3284505"/>
          </a:xfrm>
          <a:prstGeom prst="rect">
            <a:avLst/>
          </a:prstGeom>
        </p:spPr>
      </p:pic>
    </p:spTree>
    <p:extLst>
      <p:ext uri="{BB962C8B-B14F-4D97-AF65-F5344CB8AC3E}">
        <p14:creationId xmlns:p14="http://schemas.microsoft.com/office/powerpoint/2010/main" val="3955299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6"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644C5D-2D9C-CDA5-5C4D-F0BCEA6F44F5}"/>
              </a:ext>
            </a:extLst>
          </p:cNvPr>
          <p:cNvSpPr>
            <a:spLocks noGrp="1"/>
          </p:cNvSpPr>
          <p:nvPr>
            <p:ph type="title"/>
          </p:nvPr>
        </p:nvSpPr>
        <p:spPr>
          <a:xfrm>
            <a:off x="0" y="0"/>
            <a:ext cx="8915400" cy="533400"/>
          </a:xfrm>
        </p:spPr>
        <p:txBody>
          <a:bodyPr/>
          <a:lstStyle/>
          <a:p>
            <a:r>
              <a:rPr lang="en-US" sz="3200" dirty="0" err="1"/>
              <a:t>Footprinting</a:t>
            </a:r>
            <a:r>
              <a:rPr lang="en-US" sz="3200" dirty="0"/>
              <a:t> Tools: FOCA and </a:t>
            </a:r>
            <a:r>
              <a:rPr lang="en-US" sz="3200" dirty="0" err="1"/>
              <a:t>subfinder</a:t>
            </a:r>
            <a:r>
              <a:rPr lang="en-US" sz="3200" dirty="0"/>
              <a:t> </a:t>
            </a:r>
            <a:endParaRPr lang="en-GB" sz="3200" dirty="0"/>
          </a:p>
        </p:txBody>
      </p:sp>
      <p:sp>
        <p:nvSpPr>
          <p:cNvPr id="3" name="Content Placeholder 2">
            <a:extLst>
              <a:ext uri="{FF2B5EF4-FFF2-40B4-BE49-F238E27FC236}">
                <a16:creationId xmlns:a16="http://schemas.microsoft.com/office/drawing/2014/main" id="{CE2228BB-3448-F6C7-81AA-4E0709934A95}"/>
              </a:ext>
            </a:extLst>
          </p:cNvPr>
          <p:cNvSpPr>
            <a:spLocks noGrp="1"/>
          </p:cNvSpPr>
          <p:nvPr>
            <p:ph idx="1"/>
          </p:nvPr>
        </p:nvSpPr>
        <p:spPr>
          <a:xfrm>
            <a:off x="76200" y="762001"/>
            <a:ext cx="4495800" cy="1600200"/>
          </a:xfrm>
        </p:spPr>
        <p:txBody>
          <a:bodyPr/>
          <a:lstStyle/>
          <a:p>
            <a:pPr algn="just"/>
            <a:r>
              <a:rPr lang="en-US" sz="2000" dirty="0">
                <a:latin typeface="Calibri" panose="020F0502020204030204" pitchFamily="34" charset="0"/>
                <a:ea typeface="Calibri" panose="020F0502020204030204" pitchFamily="34" charset="0"/>
                <a:cs typeface="Calibri" panose="020F0502020204030204" pitchFamily="34" charset="0"/>
              </a:rPr>
              <a:t>FOCA (Fingerprinting Organizations with Collected Archives) is a tool used mainly to find metadata and hidden information in the documents it scans</a:t>
            </a:r>
          </a:p>
          <a:p>
            <a:endParaRPr lang="en-GB" dirty="0"/>
          </a:p>
        </p:txBody>
      </p:sp>
      <p:sp>
        <p:nvSpPr>
          <p:cNvPr id="6" name="Content Placeholder 2">
            <a:extLst>
              <a:ext uri="{FF2B5EF4-FFF2-40B4-BE49-F238E27FC236}">
                <a16:creationId xmlns:a16="http://schemas.microsoft.com/office/drawing/2014/main" id="{FFAE1C85-4B41-2078-4A72-0204EE304422}"/>
              </a:ext>
            </a:extLst>
          </p:cNvPr>
          <p:cNvSpPr txBox="1">
            <a:spLocks/>
          </p:cNvSpPr>
          <p:nvPr/>
        </p:nvSpPr>
        <p:spPr bwMode="auto">
          <a:xfrm>
            <a:off x="4953000" y="762001"/>
            <a:ext cx="3886200" cy="12953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24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a:solidFill>
                  <a:schemeClr val="tx1"/>
                </a:solidFill>
                <a:latin typeface="+mn-lt"/>
              </a:defRPr>
            </a:lvl6pPr>
            <a:lvl7pPr marL="2971800" indent="-228600" algn="l" rtl="0" fontAlgn="base">
              <a:spcBef>
                <a:spcPct val="20000"/>
              </a:spcBef>
              <a:spcAft>
                <a:spcPct val="0"/>
              </a:spcAft>
              <a:buChar char="»"/>
              <a:defRPr>
                <a:solidFill>
                  <a:schemeClr val="tx1"/>
                </a:solidFill>
                <a:latin typeface="+mn-lt"/>
              </a:defRPr>
            </a:lvl7pPr>
            <a:lvl8pPr marL="3429000" indent="-228600" algn="l" rtl="0" fontAlgn="base">
              <a:spcBef>
                <a:spcPct val="20000"/>
              </a:spcBef>
              <a:spcAft>
                <a:spcPct val="0"/>
              </a:spcAft>
              <a:buChar char="»"/>
              <a:defRPr>
                <a:solidFill>
                  <a:schemeClr val="tx1"/>
                </a:solidFill>
                <a:latin typeface="+mn-lt"/>
              </a:defRPr>
            </a:lvl8pPr>
            <a:lvl9pPr marL="3886200" indent="-228600" algn="l" rtl="0" fontAlgn="base">
              <a:spcBef>
                <a:spcPct val="20000"/>
              </a:spcBef>
              <a:spcAft>
                <a:spcPct val="0"/>
              </a:spcAft>
              <a:buChar char="»"/>
              <a:defRPr>
                <a:solidFill>
                  <a:schemeClr val="tx1"/>
                </a:solidFill>
                <a:latin typeface="+mn-lt"/>
              </a:defRPr>
            </a:lvl9pPr>
          </a:lstStyle>
          <a:p>
            <a:pPr algn="just"/>
            <a:r>
              <a:rPr lang="en-US" sz="2000" kern="0" dirty="0" err="1">
                <a:latin typeface="Calibri" panose="020F0502020204030204" pitchFamily="34" charset="0"/>
                <a:ea typeface="Calibri" panose="020F0502020204030204" pitchFamily="34" charset="0"/>
                <a:cs typeface="Calibri" panose="020F0502020204030204" pitchFamily="34" charset="0"/>
              </a:rPr>
              <a:t>subfinder</a:t>
            </a:r>
            <a:r>
              <a:rPr lang="en-US" sz="2000" kern="0" dirty="0">
                <a:latin typeface="Calibri" panose="020F0502020204030204" pitchFamily="34" charset="0"/>
                <a:ea typeface="Calibri" panose="020F0502020204030204" pitchFamily="34" charset="0"/>
                <a:cs typeface="Calibri" panose="020F0502020204030204" pitchFamily="34" charset="0"/>
              </a:rPr>
              <a:t> is a subdomain discovery tool that helps attackers find valid subdomains for websites</a:t>
            </a:r>
          </a:p>
          <a:p>
            <a:endParaRPr lang="en-GB" kern="0" dirty="0"/>
          </a:p>
        </p:txBody>
      </p:sp>
      <p:pic>
        <p:nvPicPr>
          <p:cNvPr id="8" name="Picture 7">
            <a:extLst>
              <a:ext uri="{FF2B5EF4-FFF2-40B4-BE49-F238E27FC236}">
                <a16:creationId xmlns:a16="http://schemas.microsoft.com/office/drawing/2014/main" id="{10A71FB4-BE50-0584-AE2A-4655B489A52A}"/>
              </a:ext>
            </a:extLst>
          </p:cNvPr>
          <p:cNvPicPr>
            <a:picLocks noChangeAspect="1"/>
          </p:cNvPicPr>
          <p:nvPr/>
        </p:nvPicPr>
        <p:blipFill>
          <a:blip r:embed="rId2"/>
          <a:stretch>
            <a:fillRect/>
          </a:stretch>
        </p:blipFill>
        <p:spPr>
          <a:xfrm>
            <a:off x="117111" y="2107504"/>
            <a:ext cx="4500037" cy="3378895"/>
          </a:xfrm>
          <a:prstGeom prst="rect">
            <a:avLst/>
          </a:prstGeom>
        </p:spPr>
      </p:pic>
      <p:pic>
        <p:nvPicPr>
          <p:cNvPr id="10" name="Picture 9">
            <a:extLst>
              <a:ext uri="{FF2B5EF4-FFF2-40B4-BE49-F238E27FC236}">
                <a16:creationId xmlns:a16="http://schemas.microsoft.com/office/drawing/2014/main" id="{04FDC398-4EBA-6FE7-01DA-7023AD1AE003}"/>
              </a:ext>
            </a:extLst>
          </p:cNvPr>
          <p:cNvPicPr>
            <a:picLocks noChangeAspect="1"/>
          </p:cNvPicPr>
          <p:nvPr/>
        </p:nvPicPr>
        <p:blipFill>
          <a:blip r:embed="rId3"/>
          <a:stretch>
            <a:fillRect/>
          </a:stretch>
        </p:blipFill>
        <p:spPr>
          <a:xfrm>
            <a:off x="4728686" y="2107505"/>
            <a:ext cx="4427604" cy="3426542"/>
          </a:xfrm>
          <a:prstGeom prst="rect">
            <a:avLst/>
          </a:prstGeom>
        </p:spPr>
      </p:pic>
    </p:spTree>
    <p:extLst>
      <p:ext uri="{BB962C8B-B14F-4D97-AF65-F5344CB8AC3E}">
        <p14:creationId xmlns:p14="http://schemas.microsoft.com/office/powerpoint/2010/main" val="42729706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6"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10F4CE-78B2-8388-06EC-5C882068BF5A}"/>
              </a:ext>
            </a:extLst>
          </p:cNvPr>
          <p:cNvSpPr>
            <a:spLocks noGrp="1"/>
          </p:cNvSpPr>
          <p:nvPr>
            <p:ph type="title"/>
          </p:nvPr>
        </p:nvSpPr>
        <p:spPr>
          <a:xfrm>
            <a:off x="228600" y="160337"/>
            <a:ext cx="8534400" cy="571500"/>
          </a:xfrm>
        </p:spPr>
        <p:txBody>
          <a:bodyPr/>
          <a:lstStyle/>
          <a:p>
            <a:r>
              <a:rPr lang="en-GB" sz="3200" dirty="0" err="1"/>
              <a:t>Footprinting</a:t>
            </a:r>
            <a:r>
              <a:rPr lang="en-GB" sz="3200" dirty="0"/>
              <a:t> Tools: OSINT Framework</a:t>
            </a:r>
            <a:br>
              <a:rPr lang="en-GB" dirty="0"/>
            </a:br>
            <a:r>
              <a:rPr lang="en-GB" dirty="0"/>
              <a:t> </a:t>
            </a:r>
          </a:p>
        </p:txBody>
      </p:sp>
      <p:sp>
        <p:nvSpPr>
          <p:cNvPr id="3" name="Content Placeholder 2">
            <a:extLst>
              <a:ext uri="{FF2B5EF4-FFF2-40B4-BE49-F238E27FC236}">
                <a16:creationId xmlns:a16="http://schemas.microsoft.com/office/drawing/2014/main" id="{C4EFE267-F7F8-B968-8C41-DB7F26C8C7AC}"/>
              </a:ext>
            </a:extLst>
          </p:cNvPr>
          <p:cNvSpPr>
            <a:spLocks noGrp="1"/>
          </p:cNvSpPr>
          <p:nvPr>
            <p:ph idx="1"/>
          </p:nvPr>
        </p:nvSpPr>
        <p:spPr>
          <a:xfrm>
            <a:off x="0" y="768708"/>
            <a:ext cx="4724400" cy="4641492"/>
          </a:xfrm>
        </p:spPr>
        <p:txBody>
          <a:bodyPr/>
          <a:lstStyle/>
          <a:p>
            <a:pPr algn="just"/>
            <a:r>
              <a:rPr lang="en-US" sz="1800" dirty="0">
                <a:latin typeface="Calibri" panose="020F0502020204030204" pitchFamily="34" charset="0"/>
                <a:ea typeface="Calibri" panose="020F0502020204030204" pitchFamily="34" charset="0"/>
                <a:cs typeface="Calibri" panose="020F0502020204030204" pitchFamily="34" charset="0"/>
              </a:rPr>
              <a:t>OSINT Framework is an open source intelligence gathering framework that is focused on gathering information from free tools or resources</a:t>
            </a:r>
          </a:p>
          <a:p>
            <a:pPr algn="just"/>
            <a:r>
              <a:rPr lang="en-US" sz="1800" dirty="0">
                <a:latin typeface="Calibri" panose="020F0502020204030204" pitchFamily="34" charset="0"/>
                <a:ea typeface="Calibri" panose="020F0502020204030204" pitchFamily="34" charset="0"/>
                <a:cs typeface="Calibri" panose="020F0502020204030204" pitchFamily="34" charset="0"/>
              </a:rPr>
              <a:t>It provides a simple web interface that lists various OSINT tools arranged by categories and is shown as OSINT tree structure on the web interface</a:t>
            </a:r>
          </a:p>
          <a:p>
            <a:pPr algn="just"/>
            <a:r>
              <a:rPr lang="en-US" sz="1800" dirty="0">
                <a:latin typeface="Calibri" panose="020F0502020204030204" pitchFamily="34" charset="0"/>
                <a:ea typeface="Calibri" panose="020F0502020204030204" pitchFamily="34" charset="0"/>
                <a:cs typeface="Calibri" panose="020F0502020204030204" pitchFamily="34" charset="0"/>
              </a:rPr>
              <a:t>Tools listed includes the following indicators:</a:t>
            </a:r>
          </a:p>
          <a:p>
            <a:pPr lvl="1" algn="just"/>
            <a:r>
              <a:rPr lang="en-US" sz="1400" dirty="0">
                <a:latin typeface="Calibri" panose="020F0502020204030204" pitchFamily="34" charset="0"/>
                <a:ea typeface="Calibri" panose="020F0502020204030204" pitchFamily="34" charset="0"/>
                <a:cs typeface="Calibri" panose="020F0502020204030204" pitchFamily="34" charset="0"/>
              </a:rPr>
              <a:t>(T) - Indicates a link to a tool that must be installed and run locally </a:t>
            </a:r>
          </a:p>
          <a:p>
            <a:pPr lvl="1" algn="just"/>
            <a:r>
              <a:rPr lang="en-US" sz="1400" dirty="0">
                <a:latin typeface="Calibri" panose="020F0502020204030204" pitchFamily="34" charset="0"/>
                <a:ea typeface="Calibri" panose="020F0502020204030204" pitchFamily="34" charset="0"/>
                <a:cs typeface="Calibri" panose="020F0502020204030204" pitchFamily="34" charset="0"/>
              </a:rPr>
              <a:t>(D) - Google Dork </a:t>
            </a:r>
          </a:p>
          <a:p>
            <a:pPr lvl="1" algn="just"/>
            <a:r>
              <a:rPr lang="en-US" sz="1400" dirty="0">
                <a:latin typeface="Calibri" panose="020F0502020204030204" pitchFamily="34" charset="0"/>
                <a:ea typeface="Calibri" panose="020F0502020204030204" pitchFamily="34" charset="0"/>
                <a:cs typeface="Calibri" panose="020F0502020204030204" pitchFamily="34" charset="0"/>
              </a:rPr>
              <a:t>(R) - Requires registration</a:t>
            </a:r>
          </a:p>
          <a:p>
            <a:pPr lvl="1" algn="just"/>
            <a:r>
              <a:rPr lang="en-US" sz="1400" dirty="0">
                <a:latin typeface="Calibri" panose="020F0502020204030204" pitchFamily="34" charset="0"/>
                <a:ea typeface="Calibri" panose="020F0502020204030204" pitchFamily="34" charset="0"/>
                <a:cs typeface="Calibri" panose="020F0502020204030204" pitchFamily="34" charset="0"/>
              </a:rPr>
              <a:t>(M) - Indicates a URL that contains the search term and the URL itself must be edited manually</a:t>
            </a:r>
          </a:p>
          <a:p>
            <a:pPr algn="just"/>
            <a:endParaRPr lang="en-GB" sz="2000" dirty="0">
              <a:latin typeface="Calibri" panose="020F0502020204030204" pitchFamily="34" charset="0"/>
              <a:ea typeface="Calibri" panose="020F0502020204030204" pitchFamily="34" charset="0"/>
              <a:cs typeface="Calibri" panose="020F0502020204030204" pitchFamily="34" charset="0"/>
            </a:endParaRPr>
          </a:p>
        </p:txBody>
      </p:sp>
      <p:pic>
        <p:nvPicPr>
          <p:cNvPr id="7" name="Picture 6">
            <a:extLst>
              <a:ext uri="{FF2B5EF4-FFF2-40B4-BE49-F238E27FC236}">
                <a16:creationId xmlns:a16="http://schemas.microsoft.com/office/drawing/2014/main" id="{3F204D70-7791-CF9A-F9A2-9F59ED3DAACA}"/>
              </a:ext>
            </a:extLst>
          </p:cNvPr>
          <p:cNvPicPr>
            <a:picLocks noChangeAspect="1"/>
          </p:cNvPicPr>
          <p:nvPr/>
        </p:nvPicPr>
        <p:blipFill>
          <a:blip r:embed="rId2"/>
          <a:stretch>
            <a:fillRect/>
          </a:stretch>
        </p:blipFill>
        <p:spPr>
          <a:xfrm>
            <a:off x="4689986" y="914400"/>
            <a:ext cx="4271035" cy="3886200"/>
          </a:xfrm>
          <a:prstGeom prst="rect">
            <a:avLst/>
          </a:prstGeom>
        </p:spPr>
      </p:pic>
      <p:pic>
        <p:nvPicPr>
          <p:cNvPr id="9" name="Picture 8">
            <a:extLst>
              <a:ext uri="{FF2B5EF4-FFF2-40B4-BE49-F238E27FC236}">
                <a16:creationId xmlns:a16="http://schemas.microsoft.com/office/drawing/2014/main" id="{14C03F04-FF8C-ACF9-FBA7-96916ACDB51D}"/>
              </a:ext>
            </a:extLst>
          </p:cNvPr>
          <p:cNvPicPr>
            <a:picLocks noChangeAspect="1"/>
          </p:cNvPicPr>
          <p:nvPr/>
        </p:nvPicPr>
        <p:blipFill>
          <a:blip r:embed="rId3"/>
          <a:stretch>
            <a:fillRect/>
          </a:stretch>
        </p:blipFill>
        <p:spPr>
          <a:xfrm>
            <a:off x="0" y="5059363"/>
            <a:ext cx="9104832" cy="655637"/>
          </a:xfrm>
          <a:prstGeom prst="rect">
            <a:avLst/>
          </a:prstGeom>
        </p:spPr>
      </p:pic>
    </p:spTree>
    <p:extLst>
      <p:ext uri="{BB962C8B-B14F-4D97-AF65-F5344CB8AC3E}">
        <p14:creationId xmlns:p14="http://schemas.microsoft.com/office/powerpoint/2010/main" val="10106380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7"/>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0AC0DD-9018-E632-FF53-51FE58A6C6D7}"/>
              </a:ext>
            </a:extLst>
          </p:cNvPr>
          <p:cNvSpPr>
            <a:spLocks noGrp="1"/>
          </p:cNvSpPr>
          <p:nvPr>
            <p:ph type="title"/>
          </p:nvPr>
        </p:nvSpPr>
        <p:spPr>
          <a:xfrm>
            <a:off x="457200" y="76200"/>
            <a:ext cx="8229600" cy="715962"/>
          </a:xfrm>
        </p:spPr>
        <p:txBody>
          <a:bodyPr/>
          <a:lstStyle/>
          <a:p>
            <a:r>
              <a:rPr lang="en-GB" dirty="0"/>
              <a:t>AI-Powered OSINT Tools </a:t>
            </a:r>
          </a:p>
        </p:txBody>
      </p:sp>
      <p:pic>
        <p:nvPicPr>
          <p:cNvPr id="7" name="Content Placeholder 6">
            <a:extLst>
              <a:ext uri="{FF2B5EF4-FFF2-40B4-BE49-F238E27FC236}">
                <a16:creationId xmlns:a16="http://schemas.microsoft.com/office/drawing/2014/main" id="{A7B8D5A7-3D90-56BC-F2D5-D8E147B10D44}"/>
              </a:ext>
            </a:extLst>
          </p:cNvPr>
          <p:cNvPicPr>
            <a:picLocks noGrp="1" noChangeAspect="1"/>
          </p:cNvPicPr>
          <p:nvPr>
            <p:ph idx="1"/>
          </p:nvPr>
        </p:nvPicPr>
        <p:blipFill>
          <a:blip r:embed="rId2"/>
          <a:stretch>
            <a:fillRect/>
          </a:stretch>
        </p:blipFill>
        <p:spPr>
          <a:xfrm>
            <a:off x="0" y="792162"/>
            <a:ext cx="9015377" cy="3962400"/>
          </a:xfrm>
        </p:spPr>
      </p:pic>
      <p:pic>
        <p:nvPicPr>
          <p:cNvPr id="9" name="Picture 8">
            <a:extLst>
              <a:ext uri="{FF2B5EF4-FFF2-40B4-BE49-F238E27FC236}">
                <a16:creationId xmlns:a16="http://schemas.microsoft.com/office/drawing/2014/main" id="{451E5325-95ED-9E8E-84C5-FF8B18CF6784}"/>
              </a:ext>
            </a:extLst>
          </p:cNvPr>
          <p:cNvPicPr>
            <a:picLocks noChangeAspect="1"/>
          </p:cNvPicPr>
          <p:nvPr/>
        </p:nvPicPr>
        <p:blipFill>
          <a:blip r:embed="rId3"/>
          <a:stretch>
            <a:fillRect/>
          </a:stretch>
        </p:blipFill>
        <p:spPr>
          <a:xfrm>
            <a:off x="2458" y="5029200"/>
            <a:ext cx="9144000" cy="533400"/>
          </a:xfrm>
          <a:prstGeom prst="rect">
            <a:avLst/>
          </a:prstGeom>
        </p:spPr>
      </p:pic>
    </p:spTree>
    <p:extLst>
      <p:ext uri="{BB962C8B-B14F-4D97-AF65-F5344CB8AC3E}">
        <p14:creationId xmlns:p14="http://schemas.microsoft.com/office/powerpoint/2010/main" val="25895121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A7854F-3FD9-EBE6-8C16-D57FABBD131D}"/>
              </a:ext>
            </a:extLst>
          </p:cNvPr>
          <p:cNvSpPr>
            <a:spLocks noGrp="1"/>
          </p:cNvSpPr>
          <p:nvPr>
            <p:ph type="title"/>
          </p:nvPr>
        </p:nvSpPr>
        <p:spPr>
          <a:xfrm>
            <a:off x="76200" y="160337"/>
            <a:ext cx="8915400" cy="1143000"/>
          </a:xfrm>
        </p:spPr>
        <p:txBody>
          <a:bodyPr/>
          <a:lstStyle/>
          <a:p>
            <a:r>
              <a:rPr lang="en-US" sz="3200" dirty="0"/>
              <a:t>Create and Run Custom Python Script to Automate </a:t>
            </a:r>
            <a:r>
              <a:rPr lang="en-US" sz="3200" dirty="0" err="1"/>
              <a:t>Footprinting</a:t>
            </a:r>
            <a:r>
              <a:rPr lang="en-US" sz="3200" dirty="0"/>
              <a:t> Tasks with AI</a:t>
            </a:r>
            <a:br>
              <a:rPr lang="en-US" dirty="0"/>
            </a:br>
            <a:endParaRPr lang="en-GB" dirty="0"/>
          </a:p>
        </p:txBody>
      </p:sp>
      <p:sp>
        <p:nvSpPr>
          <p:cNvPr id="3" name="Content Placeholder 2">
            <a:extLst>
              <a:ext uri="{FF2B5EF4-FFF2-40B4-BE49-F238E27FC236}">
                <a16:creationId xmlns:a16="http://schemas.microsoft.com/office/drawing/2014/main" id="{5C6165B4-00E7-156E-5E42-A90E01D2A97C}"/>
              </a:ext>
            </a:extLst>
          </p:cNvPr>
          <p:cNvSpPr>
            <a:spLocks noGrp="1"/>
          </p:cNvSpPr>
          <p:nvPr>
            <p:ph idx="1"/>
          </p:nvPr>
        </p:nvSpPr>
        <p:spPr>
          <a:xfrm>
            <a:off x="76200" y="1280319"/>
            <a:ext cx="8915400" cy="2148682"/>
          </a:xfrm>
        </p:spPr>
        <p:txBody>
          <a:bodyPr/>
          <a:lstStyle/>
          <a:p>
            <a:pPr algn="just"/>
            <a:r>
              <a:rPr lang="en-US" sz="2000" dirty="0">
                <a:latin typeface="Calibri" panose="020F0502020204030204" pitchFamily="34" charset="0"/>
                <a:ea typeface="Calibri" panose="020F0502020204030204" pitchFamily="34" charset="0"/>
                <a:cs typeface="Calibri" panose="020F0502020204030204" pitchFamily="34" charset="0"/>
              </a:rPr>
              <a:t>An attacker can also leverage AI-powered ChatGPT or other generative AI technology to automate various </a:t>
            </a:r>
            <a:r>
              <a:rPr lang="en-US" sz="2000" dirty="0" err="1">
                <a:latin typeface="Calibri" panose="020F0502020204030204" pitchFamily="34" charset="0"/>
                <a:ea typeface="Calibri" panose="020F0502020204030204" pitchFamily="34" charset="0"/>
                <a:cs typeface="Calibri" panose="020F0502020204030204" pitchFamily="34" charset="0"/>
              </a:rPr>
              <a:t>footprinting</a:t>
            </a:r>
            <a:r>
              <a:rPr lang="en-US" sz="2000" dirty="0">
                <a:latin typeface="Calibri" panose="020F0502020204030204" pitchFamily="34" charset="0"/>
                <a:ea typeface="Calibri" panose="020F0502020204030204" pitchFamily="34" charset="0"/>
                <a:cs typeface="Calibri" panose="020F0502020204030204" pitchFamily="34" charset="0"/>
              </a:rPr>
              <a:t> tasks by creating a custom Python script that will run automatically and fetch the desired result. They can use appropriate prompts to create custom scripts, such as the one below:</a:t>
            </a:r>
          </a:p>
          <a:p>
            <a:pPr lvl="1" algn="just"/>
            <a:r>
              <a:rPr lang="en-US" sz="1600" dirty="0">
                <a:latin typeface="Calibri" panose="020F0502020204030204" pitchFamily="34" charset="0"/>
                <a:ea typeface="Calibri" panose="020F0502020204030204" pitchFamily="34" charset="0"/>
                <a:cs typeface="Calibri" panose="020F0502020204030204" pitchFamily="34" charset="0"/>
              </a:rPr>
              <a:t>“Develop a Python script which will accept domain name www.microsoft.com as input and execute a series of website </a:t>
            </a:r>
            <a:r>
              <a:rPr lang="en-US" sz="1600" dirty="0" err="1">
                <a:latin typeface="Calibri" panose="020F0502020204030204" pitchFamily="34" charset="0"/>
                <a:ea typeface="Calibri" panose="020F0502020204030204" pitchFamily="34" charset="0"/>
                <a:cs typeface="Calibri" panose="020F0502020204030204" pitchFamily="34" charset="0"/>
              </a:rPr>
              <a:t>footprinting</a:t>
            </a:r>
            <a:r>
              <a:rPr lang="en-US" sz="1600" dirty="0">
                <a:latin typeface="Calibri" panose="020F0502020204030204" pitchFamily="34" charset="0"/>
                <a:ea typeface="Calibri" panose="020F0502020204030204" pitchFamily="34" charset="0"/>
                <a:cs typeface="Calibri" panose="020F0502020204030204" pitchFamily="34" charset="0"/>
              </a:rPr>
              <a:t> commands, including DNS lookups, WHOIS records retrieval, email enumeration, and more, to gather information about the target domain</a:t>
            </a:r>
          </a:p>
        </p:txBody>
      </p:sp>
      <p:pic>
        <p:nvPicPr>
          <p:cNvPr id="7" name="Picture 6">
            <a:extLst>
              <a:ext uri="{FF2B5EF4-FFF2-40B4-BE49-F238E27FC236}">
                <a16:creationId xmlns:a16="http://schemas.microsoft.com/office/drawing/2014/main" id="{42C3DFBC-2BC0-922F-60D2-701CD87F75EF}"/>
              </a:ext>
            </a:extLst>
          </p:cNvPr>
          <p:cNvPicPr>
            <a:picLocks noChangeAspect="1"/>
          </p:cNvPicPr>
          <p:nvPr/>
        </p:nvPicPr>
        <p:blipFill>
          <a:blip r:embed="rId2"/>
          <a:stretch>
            <a:fillRect/>
          </a:stretch>
        </p:blipFill>
        <p:spPr>
          <a:xfrm>
            <a:off x="0" y="3657600"/>
            <a:ext cx="9134738" cy="2895600"/>
          </a:xfrm>
          <a:prstGeom prst="rect">
            <a:avLst/>
          </a:prstGeom>
        </p:spPr>
      </p:pic>
    </p:spTree>
    <p:extLst>
      <p:ext uri="{BB962C8B-B14F-4D97-AF65-F5344CB8AC3E}">
        <p14:creationId xmlns:p14="http://schemas.microsoft.com/office/powerpoint/2010/main" val="30233553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11DD00-00D8-3C4D-D42C-EB7BD940172F}"/>
              </a:ext>
            </a:extLst>
          </p:cNvPr>
          <p:cNvSpPr>
            <a:spLocks noGrp="1"/>
          </p:cNvSpPr>
          <p:nvPr>
            <p:ph type="title"/>
          </p:nvPr>
        </p:nvSpPr>
        <p:spPr>
          <a:xfrm>
            <a:off x="457200" y="0"/>
            <a:ext cx="8229600" cy="685800"/>
          </a:xfrm>
        </p:spPr>
        <p:txBody>
          <a:bodyPr/>
          <a:lstStyle/>
          <a:p>
            <a:r>
              <a:rPr lang="en-GB" dirty="0" err="1"/>
              <a:t>Footprinting</a:t>
            </a:r>
            <a:r>
              <a:rPr lang="en-GB" dirty="0"/>
              <a:t> Countermeasures </a:t>
            </a:r>
          </a:p>
        </p:txBody>
      </p:sp>
      <p:sp>
        <p:nvSpPr>
          <p:cNvPr id="3" name="Content Placeholder 2">
            <a:extLst>
              <a:ext uri="{FF2B5EF4-FFF2-40B4-BE49-F238E27FC236}">
                <a16:creationId xmlns:a16="http://schemas.microsoft.com/office/drawing/2014/main" id="{6C64C507-CCE0-4FA4-791D-B50317F800D1}"/>
              </a:ext>
            </a:extLst>
          </p:cNvPr>
          <p:cNvSpPr>
            <a:spLocks noGrp="1"/>
          </p:cNvSpPr>
          <p:nvPr>
            <p:ph idx="1"/>
          </p:nvPr>
        </p:nvSpPr>
        <p:spPr>
          <a:xfrm>
            <a:off x="152400" y="914400"/>
            <a:ext cx="8915400" cy="4297363"/>
          </a:xfrm>
        </p:spPr>
        <p:txBody>
          <a:bodyPr/>
          <a:lstStyle/>
          <a:p>
            <a:pPr algn="just"/>
            <a:r>
              <a:rPr lang="en-US" sz="2000" dirty="0">
                <a:latin typeface="Calibri" panose="020F0502020204030204" pitchFamily="34" charset="0"/>
                <a:ea typeface="Calibri" panose="020F0502020204030204" pitchFamily="34" charset="0"/>
                <a:cs typeface="Calibri" panose="020F0502020204030204" pitchFamily="34" charset="0"/>
              </a:rPr>
              <a:t>Restrict the employees’ access to social networking sites from the organization’s network</a:t>
            </a:r>
          </a:p>
          <a:p>
            <a:pPr algn="just"/>
            <a:r>
              <a:rPr lang="en-US" sz="2000" dirty="0">
                <a:latin typeface="Calibri" panose="020F0502020204030204" pitchFamily="34" charset="0"/>
                <a:ea typeface="Calibri" panose="020F0502020204030204" pitchFamily="34" charset="0"/>
                <a:cs typeface="Calibri" panose="020F0502020204030204" pitchFamily="34" charset="0"/>
              </a:rPr>
              <a:t>Configure web servers to avoid information leakage </a:t>
            </a:r>
          </a:p>
          <a:p>
            <a:pPr algn="just"/>
            <a:r>
              <a:rPr lang="en-US" sz="2000" dirty="0">
                <a:latin typeface="Calibri" panose="020F0502020204030204" pitchFamily="34" charset="0"/>
                <a:ea typeface="Calibri" panose="020F0502020204030204" pitchFamily="34" charset="0"/>
                <a:cs typeface="Calibri" panose="020F0502020204030204" pitchFamily="34" charset="0"/>
              </a:rPr>
              <a:t>Educate employees to use pseudonyms on blogs, groups, and forums </a:t>
            </a:r>
          </a:p>
          <a:p>
            <a:pPr algn="just"/>
            <a:r>
              <a:rPr lang="en-US" sz="2000" dirty="0">
                <a:latin typeface="Calibri" panose="020F0502020204030204" pitchFamily="34" charset="0"/>
                <a:ea typeface="Calibri" panose="020F0502020204030204" pitchFamily="34" charset="0"/>
                <a:cs typeface="Calibri" panose="020F0502020204030204" pitchFamily="34" charset="0"/>
              </a:rPr>
              <a:t>Do not reveal critical information in press releases, annual reports, product catalogues, etc. </a:t>
            </a:r>
          </a:p>
          <a:p>
            <a:pPr algn="just"/>
            <a:r>
              <a:rPr lang="en-US" sz="2000" dirty="0">
                <a:latin typeface="Calibri" panose="020F0502020204030204" pitchFamily="34" charset="0"/>
                <a:ea typeface="Calibri" panose="020F0502020204030204" pitchFamily="34" charset="0"/>
                <a:cs typeface="Calibri" panose="020F0502020204030204" pitchFamily="34" charset="0"/>
              </a:rPr>
              <a:t>Limit the amount of information published on a website or the Internet </a:t>
            </a:r>
          </a:p>
          <a:p>
            <a:pPr algn="just"/>
            <a:r>
              <a:rPr lang="en-US" sz="2000" dirty="0">
                <a:latin typeface="Calibri" panose="020F0502020204030204" pitchFamily="34" charset="0"/>
                <a:ea typeface="Calibri" panose="020F0502020204030204" pitchFamily="34" charset="0"/>
                <a:cs typeface="Calibri" panose="020F0502020204030204" pitchFamily="34" charset="0"/>
              </a:rPr>
              <a:t>Use </a:t>
            </a:r>
            <a:r>
              <a:rPr lang="en-US" sz="2000" dirty="0" err="1">
                <a:latin typeface="Calibri" panose="020F0502020204030204" pitchFamily="34" charset="0"/>
                <a:ea typeface="Calibri" panose="020F0502020204030204" pitchFamily="34" charset="0"/>
                <a:cs typeface="Calibri" panose="020F0502020204030204" pitchFamily="34" charset="0"/>
              </a:rPr>
              <a:t>footprinting</a:t>
            </a:r>
            <a:r>
              <a:rPr lang="en-US" sz="2000" dirty="0">
                <a:latin typeface="Calibri" panose="020F0502020204030204" pitchFamily="34" charset="0"/>
                <a:ea typeface="Calibri" panose="020F0502020204030204" pitchFamily="34" charset="0"/>
                <a:cs typeface="Calibri" panose="020F0502020204030204" pitchFamily="34" charset="0"/>
              </a:rPr>
              <a:t> techniques to discover and remove any sensitive information that is publicly available</a:t>
            </a:r>
          </a:p>
          <a:p>
            <a:pPr algn="just"/>
            <a:r>
              <a:rPr lang="en-US" sz="2000" dirty="0">
                <a:latin typeface="Calibri" panose="020F0502020204030204" pitchFamily="34" charset="0"/>
                <a:ea typeface="Calibri" panose="020F0502020204030204" pitchFamily="34" charset="0"/>
                <a:cs typeface="Calibri" panose="020F0502020204030204" pitchFamily="34" charset="0"/>
              </a:rPr>
              <a:t>Prevent search engines from caching a web page and use anonymous registration services</a:t>
            </a:r>
            <a:endParaRPr lang="en-GB" sz="20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8884384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0072D8-345F-E3E5-1097-63E709D889A2}"/>
              </a:ext>
            </a:extLst>
          </p:cNvPr>
          <p:cNvSpPr>
            <a:spLocks noGrp="1"/>
          </p:cNvSpPr>
          <p:nvPr>
            <p:ph type="title"/>
          </p:nvPr>
        </p:nvSpPr>
        <p:spPr>
          <a:xfrm>
            <a:off x="228600" y="92075"/>
            <a:ext cx="8763000" cy="639762"/>
          </a:xfrm>
        </p:spPr>
        <p:txBody>
          <a:bodyPr/>
          <a:lstStyle/>
          <a:p>
            <a:r>
              <a:rPr lang="en-GB" dirty="0" err="1"/>
              <a:t>Footprinting</a:t>
            </a:r>
            <a:r>
              <a:rPr lang="en-GB" dirty="0"/>
              <a:t> Countermeasures (Cont’d) </a:t>
            </a:r>
          </a:p>
        </p:txBody>
      </p:sp>
      <p:pic>
        <p:nvPicPr>
          <p:cNvPr id="7" name="Content Placeholder 6">
            <a:extLst>
              <a:ext uri="{FF2B5EF4-FFF2-40B4-BE49-F238E27FC236}">
                <a16:creationId xmlns:a16="http://schemas.microsoft.com/office/drawing/2014/main" id="{E84D933A-8CE3-7651-D4BC-0A5E2D3DA601}"/>
              </a:ext>
            </a:extLst>
          </p:cNvPr>
          <p:cNvPicPr>
            <a:picLocks noGrp="1" noChangeAspect="1"/>
          </p:cNvPicPr>
          <p:nvPr>
            <p:ph idx="1"/>
          </p:nvPr>
        </p:nvPicPr>
        <p:blipFill>
          <a:blip r:embed="rId2"/>
          <a:stretch>
            <a:fillRect/>
          </a:stretch>
        </p:blipFill>
        <p:spPr>
          <a:xfrm>
            <a:off x="86138" y="1143000"/>
            <a:ext cx="8905462" cy="4267200"/>
          </a:xfrm>
        </p:spPr>
      </p:pic>
    </p:spTree>
    <p:extLst>
      <p:ext uri="{BB962C8B-B14F-4D97-AF65-F5344CB8AC3E}">
        <p14:creationId xmlns:p14="http://schemas.microsoft.com/office/powerpoint/2010/main" val="39583890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8" name="Title 1">
            <a:extLst>
              <a:ext uri="{FF2B5EF4-FFF2-40B4-BE49-F238E27FC236}">
                <a16:creationId xmlns:a16="http://schemas.microsoft.com/office/drawing/2014/main" id="{46594632-1DFE-455B-8F70-96726AE1F71F}"/>
              </a:ext>
            </a:extLst>
          </p:cNvPr>
          <p:cNvSpPr>
            <a:spLocks noGrp="1"/>
          </p:cNvSpPr>
          <p:nvPr>
            <p:ph type="title"/>
          </p:nvPr>
        </p:nvSpPr>
        <p:spPr bwMode="auto">
          <a:xfrm>
            <a:off x="742950" y="2217738"/>
            <a:ext cx="8042275" cy="133667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GB" altLang="en-US"/>
              <a:t>Questions?</a:t>
            </a:r>
            <a:endParaRPr lang="en-US" altLang="en-US"/>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77C71D-F721-4AB4-8BAE-64F1FF0E9BA6}"/>
              </a:ext>
            </a:extLst>
          </p:cNvPr>
          <p:cNvSpPr>
            <a:spLocks noGrp="1"/>
          </p:cNvSpPr>
          <p:nvPr>
            <p:ph type="title"/>
          </p:nvPr>
        </p:nvSpPr>
        <p:spPr>
          <a:xfrm>
            <a:off x="437606" y="168275"/>
            <a:ext cx="8229600" cy="563562"/>
          </a:xfrm>
        </p:spPr>
        <p:txBody>
          <a:bodyPr/>
          <a:lstStyle/>
          <a:p>
            <a:r>
              <a:rPr lang="en-GB" dirty="0"/>
              <a:t>References</a:t>
            </a:r>
          </a:p>
        </p:txBody>
      </p:sp>
      <p:sp>
        <p:nvSpPr>
          <p:cNvPr id="3" name="Content Placeholder 2">
            <a:extLst>
              <a:ext uri="{FF2B5EF4-FFF2-40B4-BE49-F238E27FC236}">
                <a16:creationId xmlns:a16="http://schemas.microsoft.com/office/drawing/2014/main" id="{4A7D3B60-BFD1-4898-BE8D-E444DA89F47F}"/>
              </a:ext>
            </a:extLst>
          </p:cNvPr>
          <p:cNvSpPr>
            <a:spLocks noGrp="1"/>
          </p:cNvSpPr>
          <p:nvPr>
            <p:ph idx="1"/>
          </p:nvPr>
        </p:nvSpPr>
        <p:spPr>
          <a:xfrm>
            <a:off x="304800" y="1143000"/>
            <a:ext cx="8534400" cy="4297363"/>
          </a:xfrm>
        </p:spPr>
        <p:txBody>
          <a:bodyPr/>
          <a:lstStyle/>
          <a:p>
            <a:endParaRPr lang="en-GB" dirty="0"/>
          </a:p>
          <a:p>
            <a:r>
              <a:rPr lang="en-US" dirty="0"/>
              <a:t>M. T Whitman, H. J. </a:t>
            </a:r>
            <a:r>
              <a:rPr lang="en-US" dirty="0" err="1"/>
              <a:t>Mattford</a:t>
            </a:r>
            <a:r>
              <a:rPr lang="en-US" dirty="0"/>
              <a:t>, Principles of Information Security, Cengage Learning, 4th ed 2012.</a:t>
            </a:r>
          </a:p>
          <a:p>
            <a:r>
              <a:rPr lang="en-US" dirty="0">
                <a:hlinkClick r:id="rId2"/>
              </a:rPr>
              <a:t>https://aspen.eccouncil.org/</a:t>
            </a:r>
            <a:r>
              <a:rPr lang="en-US" dirty="0"/>
              <a:t> </a:t>
            </a:r>
          </a:p>
          <a:p>
            <a:r>
              <a:rPr lang="en-US" dirty="0">
                <a:hlinkClick r:id="rId3"/>
              </a:rPr>
              <a:t>https://attack.mitre.org</a:t>
            </a:r>
            <a:r>
              <a:rPr lang="en-US" dirty="0"/>
              <a:t> </a:t>
            </a:r>
          </a:p>
          <a:p>
            <a:r>
              <a:rPr lang="en-US" dirty="0">
                <a:hlinkClick r:id="rId4"/>
              </a:rPr>
              <a:t>http://ceh.vn/</a:t>
            </a:r>
            <a:r>
              <a:rPr lang="en-US" dirty="0"/>
              <a:t> </a:t>
            </a:r>
          </a:p>
          <a:p>
            <a:r>
              <a:rPr lang="en-US" dirty="0">
                <a:hlinkClick r:id="rId5"/>
              </a:rPr>
              <a:t>http://www.symantec.com/security_response/publications/threatreport.jsp</a:t>
            </a:r>
            <a:r>
              <a:rPr lang="en-US" dirty="0"/>
              <a:t> </a:t>
            </a:r>
          </a:p>
        </p:txBody>
      </p:sp>
    </p:spTree>
    <p:extLst>
      <p:ext uri="{BB962C8B-B14F-4D97-AF65-F5344CB8AC3E}">
        <p14:creationId xmlns:p14="http://schemas.microsoft.com/office/powerpoint/2010/main" val="55585799"/>
      </p:ext>
    </p:extLst>
  </p:cSld>
  <p:clrMapOvr>
    <a:masterClrMapping/>
  </p:clrMapOvr>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Comic Sans MS"/>
        <a:ea typeface=""/>
        <a:cs typeface=""/>
      </a:majorFont>
      <a:minorFont>
        <a:latin typeface="Comic Sans MS"/>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none" lIns="82124" tIns="41061" rIns="82124" bIns="41061" numCol="1" anchor="ctr" anchorCtr="0" compatLnSpc="1">
        <a:prstTxWarp prst="textNoShape">
          <a:avLst/>
        </a:prstTxWarp>
        <a:spAutoFit/>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none" lIns="82124" tIns="41061" rIns="82124" bIns="41061" numCol="1" anchor="ctr" anchorCtr="0" compatLnSpc="1">
        <a:prstTxWarp prst="textNoShape">
          <a:avLst/>
        </a:prstTxWarp>
        <a:spAutoFit/>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0</TotalTime>
  <Pages>28</Pages>
  <Words>2664</Words>
  <Application>Microsoft Office PowerPoint</Application>
  <PresentationFormat>On-screen Show (4:3)</PresentationFormat>
  <Paragraphs>194</Paragraphs>
  <Slides>44</Slides>
  <Notes>14</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44</vt:i4>
      </vt:variant>
    </vt:vector>
  </HeadingPairs>
  <TitlesOfParts>
    <vt:vector size="49" baseType="lpstr">
      <vt:lpstr>Arial</vt:lpstr>
      <vt:lpstr>Calibri</vt:lpstr>
      <vt:lpstr>Comic Sans MS</vt:lpstr>
      <vt:lpstr>Times New Roman</vt:lpstr>
      <vt:lpstr>Default Design</vt:lpstr>
      <vt:lpstr>PowerPoint Presentation</vt:lpstr>
      <vt:lpstr>This lecture will look at: </vt:lpstr>
      <vt:lpstr>Reconnaissance </vt:lpstr>
      <vt:lpstr>Information Obtained in Footprinting</vt:lpstr>
      <vt:lpstr>Footprinting Methodology </vt:lpstr>
      <vt:lpstr>Footprinting Using Advanced Google Hacking Techniques </vt:lpstr>
      <vt:lpstr>Footprinting Using Advanced Google Hacking Techniques with AI </vt:lpstr>
      <vt:lpstr>Google Hacking Database </vt:lpstr>
      <vt:lpstr>Footprinting through SHODAN Search Engine </vt:lpstr>
      <vt:lpstr>Finding a Company’s Top-Level Domains (TLDs) and Sub-domains </vt:lpstr>
      <vt:lpstr>Finding a Company’s Top-Level Domains (TLDs) and Sub-domains with AI </vt:lpstr>
      <vt:lpstr>Extracting Website Information from https://archive.org </vt:lpstr>
      <vt:lpstr>Footprinting through People Search Services and Job Sites </vt:lpstr>
      <vt:lpstr>Dark Web Footprinting </vt:lpstr>
      <vt:lpstr>Competitive Intelligence Gathering </vt:lpstr>
      <vt:lpstr>Other Techniques for Footprinting through Internet Research Services </vt:lpstr>
      <vt:lpstr>Gathering Information from LinkedIn </vt:lpstr>
      <vt:lpstr>Harvesting Email Lists with AI </vt:lpstr>
      <vt:lpstr>Analyzing Target Social Media Presence </vt:lpstr>
      <vt:lpstr>Tools for Footprinting through Social Networking Sites </vt:lpstr>
      <vt:lpstr>Footprinting through Social Networking Sites with AI </vt:lpstr>
      <vt:lpstr>Whois Lookup </vt:lpstr>
      <vt:lpstr>Whois Lookup (Cont’d) </vt:lpstr>
      <vt:lpstr>Finding IP Geolocation Information </vt:lpstr>
      <vt:lpstr>Take a break We’ll rejoin in 10 minutes</vt:lpstr>
      <vt:lpstr>Extracting DNS Information </vt:lpstr>
      <vt:lpstr>DNS Lookup with AI </vt:lpstr>
      <vt:lpstr>Reverse DNS Lookup </vt:lpstr>
      <vt:lpstr>Use Different Techniques for Network and Email Footprinting </vt:lpstr>
      <vt:lpstr>Traceroute with AI </vt:lpstr>
      <vt:lpstr>Traceroute Analysis </vt:lpstr>
      <vt:lpstr>Tracking Email Communications </vt:lpstr>
      <vt:lpstr>Footprinting through Social Engineering </vt:lpstr>
      <vt:lpstr>Collecting Information through Social Engineering on Social Networking Sites </vt:lpstr>
      <vt:lpstr>Collecting Information Using Eavesdropping, Shoulder Surfing, Dumpster Diving, and Impersonation </vt:lpstr>
      <vt:lpstr>Footprinting Tools: Maltego and Recon-ng </vt:lpstr>
      <vt:lpstr>Footprinting Tools: FOCA and subfinder </vt:lpstr>
      <vt:lpstr>Footprinting Tools: OSINT Framework  </vt:lpstr>
      <vt:lpstr>AI-Powered OSINT Tools </vt:lpstr>
      <vt:lpstr>Create and Run Custom Python Script to Automate Footprinting Tasks with AI </vt:lpstr>
      <vt:lpstr>Footprinting Countermeasures </vt:lpstr>
      <vt:lpstr>Footprinting Countermeasures (Cont’d) </vt:lpstr>
      <vt:lpstr>Questions?</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2012-01-13T14:50:56Z</dcterms:created>
  <dcterms:modified xsi:type="dcterms:W3CDTF">2025-02-12T23:22:08Z</dcterms:modified>
</cp:coreProperties>
</file>