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61" r:id="rId2"/>
  </p:sldMasterIdLst>
  <p:notesMasterIdLst>
    <p:notesMasterId r:id="rId26"/>
  </p:notesMasterIdLst>
  <p:sldIdLst>
    <p:sldId id="703" r:id="rId3"/>
    <p:sldId id="266" r:id="rId4"/>
    <p:sldId id="622" r:id="rId5"/>
    <p:sldId id="687" r:id="rId6"/>
    <p:sldId id="671" r:id="rId7"/>
    <p:sldId id="672" r:id="rId8"/>
    <p:sldId id="699" r:id="rId9"/>
    <p:sldId id="700" r:id="rId10"/>
    <p:sldId id="701" r:id="rId11"/>
    <p:sldId id="621" r:id="rId12"/>
    <p:sldId id="676" r:id="rId13"/>
    <p:sldId id="690" r:id="rId14"/>
    <p:sldId id="675" r:id="rId15"/>
    <p:sldId id="678" r:id="rId16"/>
    <p:sldId id="688" r:id="rId17"/>
    <p:sldId id="689" r:id="rId18"/>
    <p:sldId id="692" r:id="rId19"/>
    <p:sldId id="681" r:id="rId20"/>
    <p:sldId id="693" r:id="rId21"/>
    <p:sldId id="694" r:id="rId22"/>
    <p:sldId id="696" r:id="rId23"/>
    <p:sldId id="697" r:id="rId24"/>
    <p:sldId id="698" r:id="rId25"/>
  </p:sldIdLst>
  <p:sldSz cx="9144000" cy="6858000" type="screen4x3"/>
  <p:notesSz cx="6858000" cy="9144000"/>
  <p:embeddedFontLst>
    <p:embeddedFont>
      <p:font typeface="Myriad Pro" panose="020B0503030403020204" pitchFamily="34" charset="0"/>
      <p:regular r:id="rId27"/>
      <p:bold r:id="rId28"/>
      <p:italic r:id="rId29"/>
      <p:boldItalic r:id="rId30"/>
    </p:embeddedFont>
    <p:embeddedFont>
      <p:font typeface="Century Gothic" panose="020B0502020202020204" pitchFamily="34" charset="0"/>
      <p:regular r:id="rId31"/>
      <p:bold r:id="rId32"/>
      <p:italic r:id="rId33"/>
      <p:boldItalic r:id="rId34"/>
    </p:embeddedFont>
  </p:embeddedFontLst>
  <p:defaultTextStyle>
    <a:defPPr>
      <a:defRPr lang="en-GB"/>
    </a:defPPr>
    <a:lvl1pPr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itchFamily="34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itchFamily="34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itchFamily="34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itchFamily="34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entury Gothic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entury Gothic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entury Gothic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entury Gothic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8AB20"/>
    <a:srgbClr val="FC3210"/>
    <a:srgbClr val="3B6EFF"/>
    <a:srgbClr val="DDDDDD"/>
    <a:srgbClr val="B2B2B2"/>
    <a:srgbClr val="FFF411"/>
    <a:srgbClr val="C8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3898" autoAdjust="0"/>
    <p:restoredTop sz="93867" autoAdjust="0"/>
  </p:normalViewPr>
  <p:slideViewPr>
    <p:cSldViewPr>
      <p:cViewPr varScale="1">
        <p:scale>
          <a:sx n="83" d="100"/>
          <a:sy n="83" d="100"/>
        </p:scale>
        <p:origin x="893" y="2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75" d="100"/>
          <a:sy n="75" d="100"/>
        </p:scale>
        <p:origin x="-2942" y="-163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21" Type="http://schemas.openxmlformats.org/officeDocument/2006/relationships/slide" Target="slides/slide19.xml"/><Relationship Id="rId34" Type="http://schemas.openxmlformats.org/officeDocument/2006/relationships/font" Target="fonts/font8.fntdata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font" Target="fonts/font7.fntdata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font" Target="fonts/font6.fntdata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font" Target="fonts/font2.fntdata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font" Target="fonts/font5.fntdata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font" Target="fonts/font1.fntdata"/><Relationship Id="rId30" Type="http://schemas.openxmlformats.org/officeDocument/2006/relationships/font" Target="fonts/font4.fntdata"/><Relationship Id="rId35" Type="http://schemas.openxmlformats.org/officeDocument/2006/relationships/presProps" Target="presProp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696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6963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6963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6963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fld id="{F0B11D09-C28C-40C0-9420-9BDB4B7FB1D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5345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E63EC4B-BCF4-40B4-B908-FAACBBDD9E34}" type="slidenum">
              <a:rPr lang="en-GB"/>
              <a:pPr/>
              <a:t>2</a:t>
            </a:fld>
            <a:endParaRPr lang="en-GB"/>
          </a:p>
        </p:txBody>
      </p:sp>
      <p:sp>
        <p:nvSpPr>
          <p:cNvPr id="65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6465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11D09-C28C-40C0-9420-9BDB4B7FB1D0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0984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FF37B45-128D-46BB-99C0-2395BDADD720}" type="slidenum">
              <a:rPr lang="en-US"/>
              <a:pPr/>
              <a:t>18</a:t>
            </a:fld>
            <a:endParaRPr lang="en-US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2950" cy="3416300"/>
          </a:xfrm>
          <a:ln w="12700" cap="flat">
            <a:solidFill>
              <a:schemeClr val="tx1"/>
            </a:solidFill>
          </a:ln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 lIns="92075" tIns="46038" rIns="92075" bIns="46038"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9136563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FF37B45-128D-46BB-99C0-2395BDADD720}" type="slidenum">
              <a:rPr lang="en-US"/>
              <a:pPr/>
              <a:t>19</a:t>
            </a:fld>
            <a:endParaRPr lang="en-US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2950" cy="3416300"/>
          </a:xfrm>
          <a:ln w="12700" cap="flat">
            <a:solidFill>
              <a:schemeClr val="tx1"/>
            </a:solidFill>
          </a:ln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 lIns="92075" tIns="46038" rIns="92075" bIns="46038"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6332774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FF37B45-128D-46BB-99C0-2395BDADD720}" type="slidenum">
              <a:rPr lang="en-US"/>
              <a:pPr/>
              <a:t>20</a:t>
            </a:fld>
            <a:endParaRPr lang="en-US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2950" cy="3416300"/>
          </a:xfrm>
          <a:ln w="12700" cap="flat">
            <a:solidFill>
              <a:schemeClr val="tx1"/>
            </a:solidFill>
          </a:ln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 lIns="92075" tIns="46038" rIns="92075" bIns="46038"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7451638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FF37B45-128D-46BB-99C0-2395BDADD720}" type="slidenum">
              <a:rPr lang="en-US"/>
              <a:pPr/>
              <a:t>21</a:t>
            </a:fld>
            <a:endParaRPr lang="en-US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2950" cy="3416300"/>
          </a:xfrm>
          <a:ln w="12700" cap="flat">
            <a:solidFill>
              <a:schemeClr val="tx1"/>
            </a:solidFill>
          </a:ln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 lIns="92075" tIns="46038" rIns="92075" bIns="46038"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7325808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FF37B45-128D-46BB-99C0-2395BDADD720}" type="slidenum">
              <a:rPr lang="en-US"/>
              <a:pPr/>
              <a:t>22</a:t>
            </a:fld>
            <a:endParaRPr lang="en-US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2950" cy="3416300"/>
          </a:xfrm>
          <a:ln w="12700" cap="flat">
            <a:solidFill>
              <a:schemeClr val="tx1"/>
            </a:solidFill>
          </a:ln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 lIns="92075" tIns="46038" rIns="92075" bIns="46038"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9552875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236B070-70ED-43F9-88E2-73100CF00966}" type="slidenum">
              <a:rPr lang="en-GB"/>
              <a:pPr/>
              <a:t>23</a:t>
            </a:fld>
            <a:endParaRPr lang="en-GB"/>
          </a:p>
        </p:txBody>
      </p:sp>
      <p:sp>
        <p:nvSpPr>
          <p:cNvPr id="955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5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5598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2476500"/>
            <a:ext cx="4257675" cy="31686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62475" y="2476500"/>
            <a:ext cx="4257675" cy="31686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3213" y="1828800"/>
            <a:ext cx="2166937" cy="38163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" y="1828800"/>
            <a:ext cx="6348413" cy="38163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152400" y="1828800"/>
            <a:ext cx="8667750" cy="38163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 userDrawn="1"/>
        </p:nvSpPr>
        <p:spPr>
          <a:xfrm>
            <a:off x="1" y="4"/>
            <a:ext cx="9144000" cy="6857999"/>
          </a:xfrm>
          <a:prstGeom prst="rect">
            <a:avLst/>
          </a:prstGeom>
          <a:solidFill>
            <a:srgbClr val="3FACD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</a:endParaRPr>
          </a:p>
        </p:txBody>
      </p:sp>
      <p:sp>
        <p:nvSpPr>
          <p:cNvPr id="7" name="Freeform 6"/>
          <p:cNvSpPr/>
          <p:nvPr userDrawn="1"/>
        </p:nvSpPr>
        <p:spPr>
          <a:xfrm>
            <a:off x="6964879" y="-27384"/>
            <a:ext cx="2179124" cy="6885384"/>
          </a:xfrm>
          <a:custGeom>
            <a:avLst/>
            <a:gdLst>
              <a:gd name="connsiteX0" fmla="*/ 2314222 w 2314222"/>
              <a:gd name="connsiteY0" fmla="*/ 6829778 h 6829778"/>
              <a:gd name="connsiteX1" fmla="*/ 2314222 w 2314222"/>
              <a:gd name="connsiteY1" fmla="*/ 0 h 6829778"/>
              <a:gd name="connsiteX2" fmla="*/ 0 w 2314222"/>
              <a:gd name="connsiteY2" fmla="*/ 0 h 6829778"/>
              <a:gd name="connsiteX3" fmla="*/ 1255889 w 2314222"/>
              <a:gd name="connsiteY3" fmla="*/ 6829778 h 6829778"/>
              <a:gd name="connsiteX4" fmla="*/ 2314222 w 2314222"/>
              <a:gd name="connsiteY4" fmla="*/ 6829778 h 6829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14222" h="6829778">
                <a:moveTo>
                  <a:pt x="2314222" y="6829778"/>
                </a:moveTo>
                <a:lnTo>
                  <a:pt x="2314222" y="0"/>
                </a:lnTo>
                <a:lnTo>
                  <a:pt x="0" y="0"/>
                </a:lnTo>
                <a:lnTo>
                  <a:pt x="1255889" y="6829778"/>
                </a:lnTo>
                <a:lnTo>
                  <a:pt x="2314222" y="6829778"/>
                </a:lnTo>
                <a:close/>
              </a:path>
            </a:pathLst>
          </a:custGeom>
          <a:solidFill>
            <a:srgbClr val="3086A9">
              <a:alpha val="51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</a:endParaRPr>
          </a:p>
        </p:txBody>
      </p:sp>
      <p:sp>
        <p:nvSpPr>
          <p:cNvPr id="8" name="Freeform 7"/>
          <p:cNvSpPr/>
          <p:nvPr userDrawn="1"/>
        </p:nvSpPr>
        <p:spPr>
          <a:xfrm>
            <a:off x="7961916" y="4831060"/>
            <a:ext cx="1196443" cy="2026940"/>
          </a:xfrm>
          <a:custGeom>
            <a:avLst/>
            <a:gdLst>
              <a:gd name="connsiteX0" fmla="*/ 0 w 1284111"/>
              <a:gd name="connsiteY0" fmla="*/ 1989667 h 2003778"/>
              <a:gd name="connsiteX1" fmla="*/ 1284111 w 1284111"/>
              <a:gd name="connsiteY1" fmla="*/ 0 h 2003778"/>
              <a:gd name="connsiteX2" fmla="*/ 1255889 w 1284111"/>
              <a:gd name="connsiteY2" fmla="*/ 2003778 h 2003778"/>
              <a:gd name="connsiteX3" fmla="*/ 0 w 1284111"/>
              <a:gd name="connsiteY3" fmla="*/ 1989667 h 2003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84111" h="2003778">
                <a:moveTo>
                  <a:pt x="0" y="1989667"/>
                </a:moveTo>
                <a:lnTo>
                  <a:pt x="1284111" y="0"/>
                </a:lnTo>
                <a:lnTo>
                  <a:pt x="1255889" y="2003778"/>
                </a:lnTo>
                <a:lnTo>
                  <a:pt x="0" y="1989667"/>
                </a:lnTo>
                <a:close/>
              </a:path>
            </a:pathLst>
          </a:custGeom>
          <a:solidFill>
            <a:srgbClr val="2A58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</a:endParaRPr>
          </a:p>
        </p:txBody>
      </p:sp>
      <p:sp>
        <p:nvSpPr>
          <p:cNvPr id="9" name="Freeform 8"/>
          <p:cNvSpPr/>
          <p:nvPr userDrawn="1"/>
        </p:nvSpPr>
        <p:spPr>
          <a:xfrm>
            <a:off x="1" y="1568176"/>
            <a:ext cx="9147140" cy="5289829"/>
          </a:xfrm>
          <a:custGeom>
            <a:avLst/>
            <a:gdLst/>
            <a:ahLst/>
            <a:cxnLst/>
            <a:rect l="l" t="t" r="r" b="b"/>
            <a:pathLst>
              <a:path w="9909402" h="5289828">
                <a:moveTo>
                  <a:pt x="0" y="0"/>
                </a:moveTo>
                <a:lnTo>
                  <a:pt x="8799758" y="5019604"/>
                </a:lnTo>
                <a:lnTo>
                  <a:pt x="9909402" y="4525124"/>
                </a:lnTo>
                <a:lnTo>
                  <a:pt x="9909402" y="5287650"/>
                </a:lnTo>
                <a:lnTo>
                  <a:pt x="9271083" y="5288460"/>
                </a:lnTo>
                <a:lnTo>
                  <a:pt x="9273480" y="5289827"/>
                </a:lnTo>
                <a:lnTo>
                  <a:pt x="8800083" y="5289058"/>
                </a:lnTo>
                <a:lnTo>
                  <a:pt x="8193360" y="5289828"/>
                </a:lnTo>
                <a:lnTo>
                  <a:pt x="8197287" y="5288078"/>
                </a:lnTo>
                <a:lnTo>
                  <a:pt x="0" y="5274757"/>
                </a:lnTo>
                <a:close/>
              </a:path>
            </a:pathLst>
          </a:custGeom>
          <a:solidFill>
            <a:srgbClr val="0E2B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</a:endParaRPr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683568" y="3993100"/>
            <a:ext cx="7772400" cy="1362075"/>
          </a:xfrm>
        </p:spPr>
        <p:txBody>
          <a:bodyPr anchor="t"/>
          <a:lstStyle>
            <a:lvl1pPr algn="l">
              <a:defRPr sz="3000" b="1" cap="all">
                <a:solidFill>
                  <a:srgbClr val="FFFFFF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13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pic>
        <p:nvPicPr>
          <p:cNvPr id="12" name="Picture 11" descr="UWTSD Logo White.eps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578" y="6037924"/>
            <a:ext cx="1313261" cy="470784"/>
          </a:xfrm>
          <a:prstGeom prst="rect">
            <a:avLst/>
          </a:prstGeom>
        </p:spPr>
      </p:pic>
      <p:pic>
        <p:nvPicPr>
          <p:cNvPr id="16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8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6" descr="Guardian Award.png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60135" y="6057292"/>
            <a:ext cx="398815" cy="4320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8" name="Picture 17" descr="People and planet logo.jpeg"/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61919" y="6067727"/>
            <a:ext cx="379561" cy="4111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1942298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 userDrawn="1"/>
        </p:nvSpPr>
        <p:spPr>
          <a:xfrm>
            <a:off x="1" y="5691194"/>
            <a:ext cx="9144000" cy="1166811"/>
          </a:xfrm>
          <a:prstGeom prst="rect">
            <a:avLst/>
          </a:prstGeom>
          <a:solidFill>
            <a:srgbClr val="3FACD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Freeform 6"/>
          <p:cNvSpPr/>
          <p:nvPr userDrawn="1"/>
        </p:nvSpPr>
        <p:spPr>
          <a:xfrm>
            <a:off x="6964879" y="-27384"/>
            <a:ext cx="2179124" cy="6885384"/>
          </a:xfrm>
          <a:custGeom>
            <a:avLst/>
            <a:gdLst>
              <a:gd name="connsiteX0" fmla="*/ 2314222 w 2314222"/>
              <a:gd name="connsiteY0" fmla="*/ 6829778 h 6829778"/>
              <a:gd name="connsiteX1" fmla="*/ 2314222 w 2314222"/>
              <a:gd name="connsiteY1" fmla="*/ 0 h 6829778"/>
              <a:gd name="connsiteX2" fmla="*/ 0 w 2314222"/>
              <a:gd name="connsiteY2" fmla="*/ 0 h 6829778"/>
              <a:gd name="connsiteX3" fmla="*/ 1255889 w 2314222"/>
              <a:gd name="connsiteY3" fmla="*/ 6829778 h 6829778"/>
              <a:gd name="connsiteX4" fmla="*/ 2314222 w 2314222"/>
              <a:gd name="connsiteY4" fmla="*/ 6829778 h 6829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14222" h="6829778">
                <a:moveTo>
                  <a:pt x="2314222" y="6829778"/>
                </a:moveTo>
                <a:lnTo>
                  <a:pt x="2314222" y="0"/>
                </a:lnTo>
                <a:lnTo>
                  <a:pt x="0" y="0"/>
                </a:lnTo>
                <a:lnTo>
                  <a:pt x="1255889" y="6829778"/>
                </a:lnTo>
                <a:lnTo>
                  <a:pt x="2314222" y="6829778"/>
                </a:lnTo>
                <a:close/>
              </a:path>
            </a:pathLst>
          </a:custGeom>
          <a:solidFill>
            <a:srgbClr val="3086A9">
              <a:alpha val="51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</a:endParaRPr>
          </a:p>
        </p:txBody>
      </p:sp>
      <p:sp>
        <p:nvSpPr>
          <p:cNvPr id="8" name="Freeform 7"/>
          <p:cNvSpPr/>
          <p:nvPr userDrawn="1"/>
        </p:nvSpPr>
        <p:spPr>
          <a:xfrm>
            <a:off x="7961916" y="4831060"/>
            <a:ext cx="1196443" cy="2026940"/>
          </a:xfrm>
          <a:custGeom>
            <a:avLst/>
            <a:gdLst>
              <a:gd name="connsiteX0" fmla="*/ 0 w 1284111"/>
              <a:gd name="connsiteY0" fmla="*/ 1989667 h 2003778"/>
              <a:gd name="connsiteX1" fmla="*/ 1284111 w 1284111"/>
              <a:gd name="connsiteY1" fmla="*/ 0 h 2003778"/>
              <a:gd name="connsiteX2" fmla="*/ 1255889 w 1284111"/>
              <a:gd name="connsiteY2" fmla="*/ 2003778 h 2003778"/>
              <a:gd name="connsiteX3" fmla="*/ 0 w 1284111"/>
              <a:gd name="connsiteY3" fmla="*/ 1989667 h 2003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84111" h="2003778">
                <a:moveTo>
                  <a:pt x="0" y="1989667"/>
                </a:moveTo>
                <a:lnTo>
                  <a:pt x="1284111" y="0"/>
                </a:lnTo>
                <a:lnTo>
                  <a:pt x="1255889" y="2003778"/>
                </a:lnTo>
                <a:lnTo>
                  <a:pt x="0" y="1989667"/>
                </a:lnTo>
                <a:close/>
              </a:path>
            </a:pathLst>
          </a:custGeom>
          <a:solidFill>
            <a:srgbClr val="2A58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</a:endParaRPr>
          </a:p>
        </p:txBody>
      </p:sp>
      <p:sp>
        <p:nvSpPr>
          <p:cNvPr id="9" name="Freeform 8"/>
          <p:cNvSpPr/>
          <p:nvPr userDrawn="1"/>
        </p:nvSpPr>
        <p:spPr>
          <a:xfrm>
            <a:off x="1" y="1568176"/>
            <a:ext cx="9147140" cy="5289829"/>
          </a:xfrm>
          <a:custGeom>
            <a:avLst/>
            <a:gdLst/>
            <a:ahLst/>
            <a:cxnLst/>
            <a:rect l="l" t="t" r="r" b="b"/>
            <a:pathLst>
              <a:path w="9909402" h="5289828">
                <a:moveTo>
                  <a:pt x="0" y="0"/>
                </a:moveTo>
                <a:lnTo>
                  <a:pt x="8799758" y="5019604"/>
                </a:lnTo>
                <a:lnTo>
                  <a:pt x="9909402" y="4525124"/>
                </a:lnTo>
                <a:lnTo>
                  <a:pt x="9909402" y="5287650"/>
                </a:lnTo>
                <a:lnTo>
                  <a:pt x="9271083" y="5288460"/>
                </a:lnTo>
                <a:lnTo>
                  <a:pt x="9273480" y="5289827"/>
                </a:lnTo>
                <a:lnTo>
                  <a:pt x="8800083" y="5289058"/>
                </a:lnTo>
                <a:lnTo>
                  <a:pt x="8193360" y="5289828"/>
                </a:lnTo>
                <a:lnTo>
                  <a:pt x="8197287" y="5288078"/>
                </a:lnTo>
                <a:lnTo>
                  <a:pt x="0" y="5274757"/>
                </a:lnTo>
                <a:close/>
              </a:path>
            </a:pathLst>
          </a:custGeom>
          <a:solidFill>
            <a:srgbClr val="0E2B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</a:endParaRPr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683568" y="3993100"/>
            <a:ext cx="7772400" cy="1362075"/>
          </a:xfrm>
        </p:spPr>
        <p:txBody>
          <a:bodyPr anchor="t"/>
          <a:lstStyle>
            <a:lvl1pPr algn="l">
              <a:defRPr sz="3000" b="1" cap="all">
                <a:solidFill>
                  <a:srgbClr val="FFFFFF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13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pic>
        <p:nvPicPr>
          <p:cNvPr id="12" name="Picture 11" descr="UWTSD Logo White.eps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578" y="6037924"/>
            <a:ext cx="1313261" cy="470784"/>
          </a:xfrm>
          <a:prstGeom prst="rect">
            <a:avLst/>
          </a:prstGeom>
        </p:spPr>
      </p:pic>
      <p:pic>
        <p:nvPicPr>
          <p:cNvPr id="16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8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6" descr="Guardian Award.png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60135" y="6057292"/>
            <a:ext cx="398815" cy="4320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8" name="Picture 17" descr="People and planet logo.jpeg"/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61919" y="6067727"/>
            <a:ext cx="379561" cy="4111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8518408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27/10/2017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9485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97"/>
            <a:ext cx="2895600" cy="365125"/>
          </a:xfrm>
          <a:prstGeom prst="rect">
            <a:avLst/>
          </a:prstGeom>
        </p:spPr>
        <p:txBody>
          <a:bodyPr/>
          <a:lstStyle/>
          <a:p>
            <a:pPr algn="l" fontAlgn="auto">
              <a:spcBef>
                <a:spcPts val="0"/>
              </a:spcBef>
              <a:spcAft>
                <a:spcPts val="0"/>
              </a:spcAft>
            </a:pPr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8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35848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100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13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48715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42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3"/>
            <a:ext cx="4041776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7"/>
            <a:ext cx="4041776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078866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02309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97068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2" y="273067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4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67312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92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13824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6756917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3256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6" Type="http://schemas.openxmlformats.org/officeDocument/2006/relationships/image" Target="../media/image2.emf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2400" y="1828800"/>
            <a:ext cx="8667750" cy="5032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 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52400" y="2476500"/>
            <a:ext cx="8667750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49" name="Rectangle 25"/>
          <p:cNvSpPr>
            <a:spLocks noChangeArrowheads="1"/>
          </p:cNvSpPr>
          <p:nvPr userDrawn="1"/>
        </p:nvSpPr>
        <p:spPr bwMode="auto">
          <a:xfrm>
            <a:off x="250825" y="5949950"/>
            <a:ext cx="3241675" cy="7921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>
          <a:solidFill>
            <a:srgbClr val="525C54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>
          <a:solidFill>
            <a:srgbClr val="525C54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>
          <a:solidFill>
            <a:srgbClr val="525C54"/>
          </a:solidFill>
          <a:latin typeface="+mn-lt"/>
        </a:defRPr>
      </a:lvl3pPr>
      <a:lvl4pPr marL="1562100" indent="-228600" algn="l" rtl="0" fontAlgn="base">
        <a:spcBef>
          <a:spcPct val="20000"/>
        </a:spcBef>
        <a:spcAft>
          <a:spcPct val="0"/>
        </a:spcAft>
        <a:buChar char="–"/>
        <a:defRPr>
          <a:solidFill>
            <a:srgbClr val="525C54"/>
          </a:solidFill>
          <a:latin typeface="+mn-lt"/>
        </a:defRPr>
      </a:lvl4pPr>
      <a:lvl5pPr marL="1981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525C54"/>
          </a:solidFill>
          <a:latin typeface="+mn-lt"/>
        </a:defRPr>
      </a:lvl5pPr>
      <a:lvl6pPr marL="24384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525C54"/>
          </a:solidFill>
          <a:latin typeface="+mn-lt"/>
        </a:defRPr>
      </a:lvl6pPr>
      <a:lvl7pPr marL="2895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525C54"/>
          </a:solidFill>
          <a:latin typeface="+mn-lt"/>
        </a:defRPr>
      </a:lvl7pPr>
      <a:lvl8pPr marL="3352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525C54"/>
          </a:solidFill>
          <a:latin typeface="+mn-lt"/>
        </a:defRPr>
      </a:lvl8pPr>
      <a:lvl9pPr marL="3810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525C54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1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  <a:latin typeface="Myriad Pro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27/10/2017</a:t>
            </a:fld>
            <a:endParaRPr lang="en-GB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7" y="6380989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  <a:latin typeface="Myriad Pro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pic>
        <p:nvPicPr>
          <p:cNvPr id="8" name="Picture 1" descr="SCA-White.eps"/>
          <p:cNvPicPr>
            <a:picLocks noChangeAspect="1"/>
          </p:cNvPicPr>
          <p:nvPr userDrawn="1"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8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9615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</p:sldLayoutIdLst>
  <p:timing>
    <p:tnLst>
      <p:par>
        <p:cTn id="1" dur="indefinite" restart="never" nodeType="tmRoot"/>
      </p:par>
    </p:tnLst>
  </p:timing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-387932"/>
            <a:ext cx="9143998" cy="6098975"/>
          </a:xfrm>
          <a:prstGeom prst="rect">
            <a:avLst/>
          </a:prstGeom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l"/>
            <a:r>
              <a:rPr lang="en-US" dirty="0" smtClean="0">
                <a:solidFill>
                  <a:schemeClr val="bg1"/>
                </a:solidFill>
              </a:rPr>
              <a:t>Product Design Specification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480296" y="1119757"/>
            <a:ext cx="1514757" cy="3902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</a:pPr>
            <a:r>
              <a:rPr lang="en-US" sz="1400" i="1" dirty="0" smtClean="0">
                <a:solidFill>
                  <a:prstClr val="white"/>
                </a:solidFill>
              </a:rPr>
              <a:t>Matt Archer</a:t>
            </a:r>
            <a:endParaRPr lang="en-US" sz="1400" i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85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15616" y="2362200"/>
            <a:ext cx="7647384" cy="3505200"/>
          </a:xfrm>
        </p:spPr>
        <p:txBody>
          <a:bodyPr/>
          <a:lstStyle/>
          <a:p>
            <a:pPr marL="361950" indent="-361950" algn="l"/>
            <a:r>
              <a:rPr lang="en-GB" b="1" dirty="0">
                <a:latin typeface="Century Gothic" pitchFamily="34" charset="0"/>
              </a:rPr>
              <a:t>key learning objective</a:t>
            </a:r>
            <a:r>
              <a:rPr lang="en-GB" dirty="0">
                <a:latin typeface="Century Gothic" pitchFamily="34" charset="0"/>
              </a:rPr>
              <a:t> : </a:t>
            </a:r>
            <a:r>
              <a:rPr lang="en-GB" dirty="0" smtClean="0">
                <a:latin typeface="Century Gothic" pitchFamily="34" charset="0"/>
              </a:rPr>
              <a:t>how to document </a:t>
            </a:r>
            <a:r>
              <a:rPr lang="en-GB" dirty="0" smtClean="0">
                <a:latin typeface="Century Gothic" pitchFamily="34" charset="0"/>
              </a:rPr>
              <a:t>a </a:t>
            </a:r>
            <a:r>
              <a:rPr lang="en-GB" dirty="0" err="1" smtClean="0">
                <a:latin typeface="Century Gothic" pitchFamily="34" charset="0"/>
              </a:rPr>
              <a:t>pds</a:t>
            </a:r>
            <a:endParaRPr lang="en-GB" dirty="0">
              <a:latin typeface="Century Gothic" pitchFamily="34" charset="0"/>
            </a:endParaRPr>
          </a:p>
          <a:p>
            <a:pPr marL="361950" indent="-361950" algn="l"/>
            <a:endParaRPr lang="en-GB" b="1" dirty="0">
              <a:latin typeface="Century Gothic" pitchFamily="34" charset="0"/>
            </a:endParaRPr>
          </a:p>
          <a:p>
            <a:pPr marL="361950" indent="-361950" algn="l">
              <a:buFontTx/>
              <a:buChar char="•"/>
            </a:pPr>
            <a:r>
              <a:rPr lang="en-GB" dirty="0">
                <a:latin typeface="Century Gothic" pitchFamily="34" charset="0"/>
              </a:rPr>
              <a:t>t</a:t>
            </a:r>
            <a:r>
              <a:rPr lang="en-GB" dirty="0" smtClean="0">
                <a:latin typeface="Century Gothic" pitchFamily="34" charset="0"/>
              </a:rPr>
              <a:t>arget &amp; product specification definitions</a:t>
            </a:r>
            <a:endParaRPr lang="en-GB" dirty="0">
              <a:latin typeface="Century Gothic" pitchFamily="34" charset="0"/>
            </a:endParaRPr>
          </a:p>
          <a:p>
            <a:pPr marL="361950" indent="-361950" algn="l"/>
            <a:endParaRPr lang="en-GB" dirty="0">
              <a:latin typeface="Century Gothic" pitchFamily="34" charset="0"/>
            </a:endParaRPr>
          </a:p>
          <a:p>
            <a:pPr marL="361950" indent="-361950" algn="l"/>
            <a:endParaRPr lang="en-GB" dirty="0">
              <a:latin typeface="Century Gothic" pitchFamily="34" charset="0"/>
            </a:endParaRPr>
          </a:p>
          <a:p>
            <a:pPr marL="361950" indent="-361950" algn="l"/>
            <a:endParaRPr lang="en-GB" dirty="0">
              <a:latin typeface="Century Gothic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953" name="Rectangle 9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1885CB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850949" name="Rectangle 5"/>
          <p:cNvSpPr>
            <a:spLocks noChangeArrowheads="1"/>
          </p:cNvSpPr>
          <p:nvPr/>
        </p:nvSpPr>
        <p:spPr bwMode="auto">
          <a:xfrm>
            <a:off x="193675" y="2228850"/>
            <a:ext cx="9634538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55600" indent="-355600" algn="l">
              <a:spcBef>
                <a:spcPct val="20000"/>
              </a:spcBef>
            </a:pPr>
            <a:r>
              <a:rPr lang="en-GB" sz="2400" b="1" dirty="0" err="1" smtClean="0">
                <a:solidFill>
                  <a:srgbClr val="FFFFFF"/>
                </a:solidFill>
              </a:rPr>
              <a:t>pds</a:t>
            </a:r>
            <a:r>
              <a:rPr lang="en-GB" sz="2400" dirty="0" smtClean="0">
                <a:solidFill>
                  <a:srgbClr val="FFFFFF"/>
                </a:solidFill>
              </a:rPr>
              <a:t> </a:t>
            </a:r>
            <a:r>
              <a:rPr lang="en-GB" sz="2400" dirty="0">
                <a:solidFill>
                  <a:srgbClr val="FFFFFF"/>
                </a:solidFill>
              </a:rPr>
              <a:t>is </a:t>
            </a:r>
            <a:r>
              <a:rPr lang="en-GB" sz="2400" dirty="0" smtClean="0">
                <a:solidFill>
                  <a:srgbClr val="FFFFFF"/>
                </a:solidFill>
              </a:rPr>
              <a:t>concerned </a:t>
            </a:r>
            <a:r>
              <a:rPr lang="en-GB" sz="2400" dirty="0">
                <a:solidFill>
                  <a:srgbClr val="FFFFFF"/>
                </a:solidFill>
              </a:rPr>
              <a:t>with </a:t>
            </a:r>
            <a:r>
              <a:rPr lang="en-GB" sz="2400" dirty="0" smtClean="0">
                <a:solidFill>
                  <a:srgbClr val="FFFFFF"/>
                </a:solidFill>
              </a:rPr>
              <a:t>satisfying</a:t>
            </a:r>
            <a:endParaRPr lang="en-GB" sz="2400" dirty="0">
              <a:solidFill>
                <a:srgbClr val="FFFFFF"/>
              </a:solidFill>
            </a:endParaRPr>
          </a:p>
          <a:p>
            <a:pPr marL="355600" indent="-355600" algn="l">
              <a:lnSpc>
                <a:spcPct val="70000"/>
              </a:lnSpc>
              <a:spcBef>
                <a:spcPct val="20000"/>
              </a:spcBef>
            </a:pPr>
            <a:r>
              <a:rPr lang="en-GB" sz="8800" b="1" dirty="0" smtClean="0">
                <a:solidFill>
                  <a:srgbClr val="FFFFFF"/>
                </a:solidFill>
              </a:rPr>
              <a:t>customer needs</a:t>
            </a:r>
            <a:r>
              <a:rPr lang="en-GB" dirty="0" smtClean="0">
                <a:solidFill>
                  <a:srgbClr val="FFFFFF"/>
                </a:solidFill>
              </a:rPr>
              <a:t> </a:t>
            </a:r>
            <a:endParaRPr lang="en-GB" dirty="0">
              <a:solidFill>
                <a:srgbClr val="FFFFFF"/>
              </a:solidFill>
            </a:endParaRPr>
          </a:p>
          <a:p>
            <a:pPr marL="355600" indent="-355600" algn="l">
              <a:lnSpc>
                <a:spcPct val="110000"/>
              </a:lnSpc>
              <a:spcBef>
                <a:spcPct val="20000"/>
              </a:spcBef>
            </a:pPr>
            <a:r>
              <a:rPr lang="en-GB" dirty="0">
                <a:solidFill>
                  <a:srgbClr val="FFFFFF"/>
                </a:solidFill>
              </a:rPr>
              <a:t>of a product or service through better </a:t>
            </a:r>
            <a:r>
              <a:rPr lang="en-GB" dirty="0" smtClean="0">
                <a:solidFill>
                  <a:srgbClr val="FFFFFF"/>
                </a:solidFill>
              </a:rPr>
              <a:t>understanding</a:t>
            </a:r>
            <a:endParaRPr lang="en-GB" b="1" dirty="0">
              <a:solidFill>
                <a:srgbClr val="FFFFFF"/>
              </a:solidFill>
            </a:endParaRPr>
          </a:p>
          <a:p>
            <a:pPr marL="355600" indent="-355600" algn="l">
              <a:spcBef>
                <a:spcPct val="20000"/>
              </a:spcBef>
            </a:pPr>
            <a:endParaRPr lang="en-GB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953" name="Rectangle 9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1885CB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850949" name="Rectangle 5"/>
          <p:cNvSpPr>
            <a:spLocks noChangeArrowheads="1"/>
          </p:cNvSpPr>
          <p:nvPr/>
        </p:nvSpPr>
        <p:spPr bwMode="auto">
          <a:xfrm>
            <a:off x="193675" y="2228850"/>
            <a:ext cx="9634538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55600" indent="-355600" algn="l">
              <a:spcBef>
                <a:spcPct val="20000"/>
              </a:spcBef>
            </a:pPr>
            <a:r>
              <a:rPr lang="en-GB" sz="2400" b="1" dirty="0" err="1" smtClean="0">
                <a:solidFill>
                  <a:srgbClr val="FFFFFF"/>
                </a:solidFill>
              </a:rPr>
              <a:t>pds</a:t>
            </a:r>
            <a:r>
              <a:rPr lang="en-GB" sz="2400" dirty="0" smtClean="0">
                <a:solidFill>
                  <a:srgbClr val="FFFFFF"/>
                </a:solidFill>
              </a:rPr>
              <a:t> </a:t>
            </a:r>
            <a:r>
              <a:rPr lang="en-GB" sz="2400" dirty="0">
                <a:solidFill>
                  <a:srgbClr val="FFFFFF"/>
                </a:solidFill>
              </a:rPr>
              <a:t>is </a:t>
            </a:r>
            <a:r>
              <a:rPr lang="en-GB" sz="2400" dirty="0" smtClean="0">
                <a:solidFill>
                  <a:srgbClr val="FFFFFF"/>
                </a:solidFill>
              </a:rPr>
              <a:t>concerned </a:t>
            </a:r>
            <a:r>
              <a:rPr lang="en-GB" sz="2400" dirty="0">
                <a:solidFill>
                  <a:srgbClr val="FFFFFF"/>
                </a:solidFill>
              </a:rPr>
              <a:t>with </a:t>
            </a:r>
            <a:r>
              <a:rPr lang="en-GB" sz="2400" dirty="0" smtClean="0">
                <a:solidFill>
                  <a:srgbClr val="FFFFFF"/>
                </a:solidFill>
              </a:rPr>
              <a:t>understanding the</a:t>
            </a:r>
            <a:endParaRPr lang="en-GB" sz="2400" dirty="0">
              <a:solidFill>
                <a:srgbClr val="FFFFFF"/>
              </a:solidFill>
            </a:endParaRPr>
          </a:p>
          <a:p>
            <a:pPr marL="355600" indent="-355600" algn="l">
              <a:lnSpc>
                <a:spcPct val="70000"/>
              </a:lnSpc>
              <a:spcBef>
                <a:spcPct val="20000"/>
              </a:spcBef>
            </a:pPr>
            <a:r>
              <a:rPr lang="en-GB" sz="8800" b="1" dirty="0" smtClean="0">
                <a:solidFill>
                  <a:srgbClr val="FFFFFF"/>
                </a:solidFill>
              </a:rPr>
              <a:t>development</a:t>
            </a:r>
            <a:r>
              <a:rPr lang="en-GB" dirty="0" smtClean="0">
                <a:solidFill>
                  <a:srgbClr val="FFFFFF"/>
                </a:solidFill>
              </a:rPr>
              <a:t> </a:t>
            </a:r>
            <a:endParaRPr lang="en-GB" dirty="0">
              <a:solidFill>
                <a:srgbClr val="FFFFFF"/>
              </a:solidFill>
            </a:endParaRPr>
          </a:p>
          <a:p>
            <a:pPr marL="355600" indent="-355600" algn="l">
              <a:lnSpc>
                <a:spcPct val="110000"/>
              </a:lnSpc>
              <a:spcBef>
                <a:spcPct val="20000"/>
              </a:spcBef>
            </a:pPr>
            <a:r>
              <a:rPr lang="en-GB" dirty="0" smtClean="0">
                <a:solidFill>
                  <a:srgbClr val="FFFFFF"/>
                </a:solidFill>
              </a:rPr>
              <a:t>phases of a </a:t>
            </a:r>
            <a:r>
              <a:rPr lang="en-GB" dirty="0">
                <a:solidFill>
                  <a:srgbClr val="FFFFFF"/>
                </a:solidFill>
              </a:rPr>
              <a:t>product or service through </a:t>
            </a:r>
            <a:r>
              <a:rPr lang="en-GB" dirty="0" smtClean="0">
                <a:solidFill>
                  <a:srgbClr val="FFFFFF"/>
                </a:solidFill>
              </a:rPr>
              <a:t>its evolution</a:t>
            </a:r>
            <a:endParaRPr lang="en-GB" b="1" dirty="0">
              <a:solidFill>
                <a:srgbClr val="FFFFFF"/>
              </a:solidFill>
            </a:endParaRPr>
          </a:p>
          <a:p>
            <a:pPr marL="355600" indent="-355600" algn="l">
              <a:spcBef>
                <a:spcPct val="20000"/>
              </a:spcBef>
            </a:pPr>
            <a:endParaRPr lang="en-GB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9"/>
          <p:cNvSpPr>
            <a:spLocks noChangeArrowheads="1"/>
          </p:cNvSpPr>
          <p:nvPr/>
        </p:nvSpPr>
        <p:spPr bwMode="auto">
          <a:xfrm>
            <a:off x="0" y="0"/>
            <a:ext cx="9144000" cy="2790000"/>
          </a:xfrm>
          <a:prstGeom prst="rect">
            <a:avLst/>
          </a:prstGeom>
          <a:solidFill>
            <a:srgbClr val="1885CB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035" name="Text Box 3"/>
          <p:cNvSpPr txBox="1">
            <a:spLocks noChangeArrowheads="1"/>
          </p:cNvSpPr>
          <p:nvPr/>
        </p:nvSpPr>
        <p:spPr bwMode="auto">
          <a:xfrm>
            <a:off x="744828" y="3093487"/>
            <a:ext cx="1785950" cy="1618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en-US" sz="800" b="1" dirty="0" smtClean="0">
                <a:latin typeface="Arial" charset="0"/>
                <a:cs typeface="Arial" charset="0"/>
              </a:rPr>
              <a:t>Mission Statement</a:t>
            </a:r>
            <a:endParaRPr lang="en-US" sz="800" b="1" dirty="0">
              <a:latin typeface="Arial" charset="0"/>
              <a:cs typeface="Arial" charset="0"/>
            </a:endParaRPr>
          </a:p>
        </p:txBody>
      </p:sp>
      <p:sp>
        <p:nvSpPr>
          <p:cNvPr id="1036" name="Text Box 4"/>
          <p:cNvSpPr txBox="1">
            <a:spLocks noChangeArrowheads="1"/>
          </p:cNvSpPr>
          <p:nvPr/>
        </p:nvSpPr>
        <p:spPr bwMode="auto">
          <a:xfrm>
            <a:off x="7086600" y="6329762"/>
            <a:ext cx="1485928" cy="171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US" sz="800" b="1" dirty="0" smtClean="0">
                <a:latin typeface="Arial" charset="0"/>
                <a:cs typeface="Arial" charset="0"/>
              </a:rPr>
              <a:t>Development Plan</a:t>
            </a:r>
            <a:endParaRPr lang="en-US" sz="800" b="1" dirty="0">
              <a:latin typeface="Arial" charset="0"/>
              <a:cs typeface="Arial" charset="0"/>
            </a:endParaRPr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534917" y="2928934"/>
            <a:ext cx="4572004" cy="3700466"/>
            <a:chOff x="495" y="240"/>
            <a:chExt cx="4815" cy="3936"/>
          </a:xfrm>
        </p:grpSpPr>
        <p:grpSp>
          <p:nvGrpSpPr>
            <p:cNvPr id="5" name="Group 7"/>
            <p:cNvGrpSpPr>
              <a:grpSpLocks/>
            </p:cNvGrpSpPr>
            <p:nvPr/>
          </p:nvGrpSpPr>
          <p:grpSpPr bwMode="auto">
            <a:xfrm>
              <a:off x="1296" y="240"/>
              <a:ext cx="3120" cy="3936"/>
              <a:chOff x="1296" y="240"/>
              <a:chExt cx="3120" cy="3936"/>
            </a:xfrm>
          </p:grpSpPr>
          <p:sp>
            <p:nvSpPr>
              <p:cNvPr id="1068" name="Rectangle 8"/>
              <p:cNvSpPr>
                <a:spLocks noChangeArrowheads="1"/>
              </p:cNvSpPr>
              <p:nvPr/>
            </p:nvSpPr>
            <p:spPr bwMode="auto">
              <a:xfrm>
                <a:off x="1296" y="240"/>
                <a:ext cx="720" cy="480"/>
              </a:xfrm>
              <a:prstGeom prst="rect">
                <a:avLst/>
              </a:prstGeom>
              <a:solidFill>
                <a:schemeClr val="folHlink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en-US" sz="800" b="1">
                    <a:latin typeface="Arial" charset="0"/>
                    <a:cs typeface="Arial" charset="0"/>
                  </a:rPr>
                  <a:t>Identify</a:t>
                </a:r>
              </a:p>
              <a:p>
                <a:pPr algn="ctr"/>
                <a:r>
                  <a:rPr lang="en-US" sz="800" b="1">
                    <a:latin typeface="Arial" charset="0"/>
                    <a:cs typeface="Arial" charset="0"/>
                  </a:rPr>
                  <a:t>Customer</a:t>
                </a:r>
              </a:p>
              <a:p>
                <a:pPr algn="ctr"/>
                <a:r>
                  <a:rPr lang="en-US" sz="800" b="1">
                    <a:latin typeface="Arial" charset="0"/>
                    <a:cs typeface="Arial" charset="0"/>
                  </a:rPr>
                  <a:t>Needs</a:t>
                </a:r>
              </a:p>
            </p:txBody>
          </p:sp>
          <p:sp>
            <p:nvSpPr>
              <p:cNvPr id="1069" name="Rectangle 9"/>
              <p:cNvSpPr>
                <a:spLocks noChangeArrowheads="1"/>
              </p:cNvSpPr>
              <p:nvPr/>
            </p:nvSpPr>
            <p:spPr bwMode="auto">
              <a:xfrm>
                <a:off x="1680" y="816"/>
                <a:ext cx="720" cy="480"/>
              </a:xfrm>
              <a:prstGeom prst="rect">
                <a:avLst/>
              </a:prstGeom>
              <a:solidFill>
                <a:srgbClr val="FF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en-US" sz="800" b="1" dirty="0">
                    <a:solidFill>
                      <a:schemeClr val="bg1"/>
                    </a:solidFill>
                    <a:latin typeface="Arial" charset="0"/>
                    <a:cs typeface="Arial" charset="0"/>
                  </a:rPr>
                  <a:t>Establish</a:t>
                </a:r>
              </a:p>
              <a:p>
                <a:pPr algn="ctr"/>
                <a:r>
                  <a:rPr lang="en-US" sz="800" b="1" dirty="0">
                    <a:solidFill>
                      <a:schemeClr val="bg1"/>
                    </a:solidFill>
                    <a:latin typeface="Arial" charset="0"/>
                    <a:cs typeface="Arial" charset="0"/>
                  </a:rPr>
                  <a:t>Target</a:t>
                </a:r>
              </a:p>
              <a:p>
                <a:pPr algn="ctr"/>
                <a:r>
                  <a:rPr lang="en-US" sz="800" b="1" dirty="0">
                    <a:solidFill>
                      <a:schemeClr val="bg1"/>
                    </a:solidFill>
                    <a:latin typeface="Arial" charset="0"/>
                    <a:cs typeface="Arial" charset="0"/>
                  </a:rPr>
                  <a:t>Specs.</a:t>
                </a:r>
              </a:p>
            </p:txBody>
          </p:sp>
          <p:sp>
            <p:nvSpPr>
              <p:cNvPr id="1070" name="Rectangle 10"/>
              <p:cNvSpPr>
                <a:spLocks noChangeArrowheads="1"/>
              </p:cNvSpPr>
              <p:nvPr/>
            </p:nvSpPr>
            <p:spPr bwMode="auto">
              <a:xfrm>
                <a:off x="2016" y="1392"/>
                <a:ext cx="720" cy="480"/>
              </a:xfrm>
              <a:prstGeom prst="rect">
                <a:avLst/>
              </a:prstGeom>
              <a:solidFill>
                <a:schemeClr val="folHlink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en-US" sz="800" b="1">
                    <a:latin typeface="Arial" charset="0"/>
                    <a:cs typeface="Arial" charset="0"/>
                  </a:rPr>
                  <a:t>Generate</a:t>
                </a:r>
              </a:p>
              <a:p>
                <a:pPr algn="ctr"/>
                <a:r>
                  <a:rPr lang="en-US" sz="800" b="1">
                    <a:latin typeface="Arial" charset="0"/>
                    <a:cs typeface="Arial" charset="0"/>
                  </a:rPr>
                  <a:t>Product</a:t>
                </a:r>
              </a:p>
              <a:p>
                <a:pPr algn="ctr"/>
                <a:r>
                  <a:rPr lang="en-US" sz="800" b="1">
                    <a:latin typeface="Arial" charset="0"/>
                    <a:cs typeface="Arial" charset="0"/>
                  </a:rPr>
                  <a:t>Concepts</a:t>
                </a:r>
              </a:p>
            </p:txBody>
          </p:sp>
          <p:sp>
            <p:nvSpPr>
              <p:cNvPr id="1071" name="Rectangle 11"/>
              <p:cNvSpPr>
                <a:spLocks noChangeArrowheads="1"/>
              </p:cNvSpPr>
              <p:nvPr/>
            </p:nvSpPr>
            <p:spPr bwMode="auto">
              <a:xfrm>
                <a:off x="2400" y="1968"/>
                <a:ext cx="720" cy="480"/>
              </a:xfrm>
              <a:prstGeom prst="rect">
                <a:avLst/>
              </a:prstGeom>
              <a:solidFill>
                <a:schemeClr val="folHlink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en-US" sz="800" b="1" dirty="0">
                    <a:latin typeface="Arial" charset="0"/>
                    <a:cs typeface="Arial" charset="0"/>
                  </a:rPr>
                  <a:t>Select</a:t>
                </a:r>
              </a:p>
              <a:p>
                <a:pPr algn="ctr"/>
                <a:r>
                  <a:rPr lang="en-US" sz="800" b="1" dirty="0">
                    <a:latin typeface="Arial" charset="0"/>
                    <a:cs typeface="Arial" charset="0"/>
                  </a:rPr>
                  <a:t>Product</a:t>
                </a:r>
              </a:p>
              <a:p>
                <a:pPr algn="ctr"/>
                <a:r>
                  <a:rPr lang="en-US" sz="800" b="1" dirty="0">
                    <a:latin typeface="Arial" charset="0"/>
                    <a:cs typeface="Arial" charset="0"/>
                  </a:rPr>
                  <a:t>Concept(s)</a:t>
                </a:r>
              </a:p>
            </p:txBody>
          </p:sp>
          <p:sp>
            <p:nvSpPr>
              <p:cNvPr id="1072" name="Rectangle 12"/>
              <p:cNvSpPr>
                <a:spLocks noChangeArrowheads="1"/>
              </p:cNvSpPr>
              <p:nvPr/>
            </p:nvSpPr>
            <p:spPr bwMode="auto">
              <a:xfrm>
                <a:off x="2784" y="2544"/>
                <a:ext cx="720" cy="480"/>
              </a:xfrm>
              <a:prstGeom prst="rect">
                <a:avLst/>
              </a:prstGeom>
              <a:solidFill>
                <a:schemeClr val="folHlink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en-US" sz="800" b="1">
                    <a:latin typeface="Arial" charset="0"/>
                    <a:cs typeface="Arial" charset="0"/>
                  </a:rPr>
                  <a:t>Test</a:t>
                </a:r>
              </a:p>
              <a:p>
                <a:pPr algn="ctr"/>
                <a:r>
                  <a:rPr lang="en-US" sz="800" b="1">
                    <a:latin typeface="Arial" charset="0"/>
                    <a:cs typeface="Arial" charset="0"/>
                  </a:rPr>
                  <a:t>Product</a:t>
                </a:r>
              </a:p>
              <a:p>
                <a:pPr algn="ctr"/>
                <a:r>
                  <a:rPr lang="en-US" sz="800" b="1">
                    <a:latin typeface="Arial" charset="0"/>
                    <a:cs typeface="Arial" charset="0"/>
                  </a:rPr>
                  <a:t>Concept(s)</a:t>
                </a:r>
              </a:p>
            </p:txBody>
          </p:sp>
          <p:sp>
            <p:nvSpPr>
              <p:cNvPr id="1073" name="Rectangle 13"/>
              <p:cNvSpPr>
                <a:spLocks noChangeArrowheads="1"/>
              </p:cNvSpPr>
              <p:nvPr/>
            </p:nvSpPr>
            <p:spPr bwMode="auto">
              <a:xfrm>
                <a:off x="3552" y="3696"/>
                <a:ext cx="864" cy="480"/>
              </a:xfrm>
              <a:prstGeom prst="rect">
                <a:avLst/>
              </a:prstGeom>
              <a:solidFill>
                <a:schemeClr val="folHlink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en-US" sz="800" b="1" dirty="0">
                    <a:latin typeface="Arial" charset="0"/>
                    <a:cs typeface="Arial" charset="0"/>
                  </a:rPr>
                  <a:t>Plan</a:t>
                </a:r>
              </a:p>
              <a:p>
                <a:pPr algn="ctr"/>
                <a:r>
                  <a:rPr lang="en-US" sz="800" b="1" dirty="0">
                    <a:latin typeface="Arial" charset="0"/>
                    <a:cs typeface="Arial" charset="0"/>
                  </a:rPr>
                  <a:t>Downstream</a:t>
                </a:r>
              </a:p>
              <a:p>
                <a:pPr algn="ctr"/>
                <a:r>
                  <a:rPr lang="en-US" sz="800" b="1" dirty="0">
                    <a:latin typeface="Arial" charset="0"/>
                    <a:cs typeface="Arial" charset="0"/>
                  </a:rPr>
                  <a:t>Development</a:t>
                </a:r>
              </a:p>
            </p:txBody>
          </p:sp>
          <p:sp>
            <p:nvSpPr>
              <p:cNvPr id="1074" name="Rectangle 14"/>
              <p:cNvSpPr>
                <a:spLocks noChangeArrowheads="1"/>
              </p:cNvSpPr>
              <p:nvPr/>
            </p:nvSpPr>
            <p:spPr bwMode="auto">
              <a:xfrm>
                <a:off x="3216" y="3120"/>
                <a:ext cx="720" cy="480"/>
              </a:xfrm>
              <a:prstGeom prst="rect">
                <a:avLst/>
              </a:prstGeom>
              <a:solidFill>
                <a:srgbClr val="FF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en-US" sz="800" b="1">
                    <a:solidFill>
                      <a:schemeClr val="bg1"/>
                    </a:solidFill>
                    <a:latin typeface="Arial" charset="0"/>
                    <a:cs typeface="Arial" charset="0"/>
                  </a:rPr>
                  <a:t>Set</a:t>
                </a:r>
              </a:p>
              <a:p>
                <a:pPr algn="ctr"/>
                <a:r>
                  <a:rPr lang="en-US" sz="800" b="1">
                    <a:solidFill>
                      <a:schemeClr val="bg1"/>
                    </a:solidFill>
                    <a:latin typeface="Arial" charset="0"/>
                    <a:cs typeface="Arial" charset="0"/>
                  </a:rPr>
                  <a:t>Final</a:t>
                </a:r>
              </a:p>
              <a:p>
                <a:pPr algn="ctr"/>
                <a:r>
                  <a:rPr lang="en-US" sz="800" b="1">
                    <a:solidFill>
                      <a:schemeClr val="bg1"/>
                    </a:solidFill>
                    <a:latin typeface="Arial" charset="0"/>
                    <a:cs typeface="Arial" charset="0"/>
                  </a:rPr>
                  <a:t>Specs.</a:t>
                </a:r>
              </a:p>
            </p:txBody>
          </p:sp>
        </p:grpSp>
        <p:grpSp>
          <p:nvGrpSpPr>
            <p:cNvPr id="6" name="Group 15"/>
            <p:cNvGrpSpPr>
              <a:grpSpLocks/>
            </p:cNvGrpSpPr>
            <p:nvPr/>
          </p:nvGrpSpPr>
          <p:grpSpPr bwMode="auto">
            <a:xfrm>
              <a:off x="1395" y="765"/>
              <a:ext cx="2112" cy="3216"/>
              <a:chOff x="1395" y="765"/>
              <a:chExt cx="2112" cy="3216"/>
            </a:xfrm>
          </p:grpSpPr>
          <p:sp>
            <p:nvSpPr>
              <p:cNvPr id="1062" name="AutoShape 16"/>
              <p:cNvSpPr>
                <a:spLocks noChangeArrowheads="1"/>
              </p:cNvSpPr>
              <p:nvPr/>
            </p:nvSpPr>
            <p:spPr bwMode="auto">
              <a:xfrm rot="5400000">
                <a:off x="1347" y="813"/>
                <a:ext cx="336" cy="240"/>
              </a:xfrm>
              <a:custGeom>
                <a:avLst/>
                <a:gdLst>
                  <a:gd name="T0" fmla="*/ 240 w 21600"/>
                  <a:gd name="T1" fmla="*/ 0 h 21600"/>
                  <a:gd name="T2" fmla="*/ 144 w 21600"/>
                  <a:gd name="T3" fmla="*/ 80 h 21600"/>
                  <a:gd name="T4" fmla="*/ 0 w 21600"/>
                  <a:gd name="T5" fmla="*/ 200 h 21600"/>
                  <a:gd name="T6" fmla="*/ 144 w 21600"/>
                  <a:gd name="T7" fmla="*/ 240 h 21600"/>
                  <a:gd name="T8" fmla="*/ 288 w 21600"/>
                  <a:gd name="T9" fmla="*/ 167 h 21600"/>
                  <a:gd name="T10" fmla="*/ 336 w 21600"/>
                  <a:gd name="T11" fmla="*/ 80 h 21600"/>
                  <a:gd name="T12" fmla="*/ 17694720 60000 65536"/>
                  <a:gd name="T13" fmla="*/ 11796480 60000 65536"/>
                  <a:gd name="T14" fmla="*/ 11796480 60000 65536"/>
                  <a:gd name="T15" fmla="*/ 5898240 60000 65536"/>
                  <a:gd name="T16" fmla="*/ 0 60000 65536"/>
                  <a:gd name="T17" fmla="*/ 0 60000 65536"/>
                  <a:gd name="T18" fmla="*/ 0 w 21600"/>
                  <a:gd name="T19" fmla="*/ 14400 h 21600"/>
                  <a:gd name="T20" fmla="*/ 18514 w 21600"/>
                  <a:gd name="T21" fmla="*/ 21600 h 2160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1600" h="21600">
                    <a:moveTo>
                      <a:pt x="15429" y="0"/>
                    </a:moveTo>
                    <a:lnTo>
                      <a:pt x="9257" y="7200"/>
                    </a:lnTo>
                    <a:lnTo>
                      <a:pt x="12343" y="7200"/>
                    </a:lnTo>
                    <a:lnTo>
                      <a:pt x="12343" y="14400"/>
                    </a:lnTo>
                    <a:lnTo>
                      <a:pt x="0" y="14400"/>
                    </a:lnTo>
                    <a:lnTo>
                      <a:pt x="0" y="21600"/>
                    </a:lnTo>
                    <a:lnTo>
                      <a:pt x="18514" y="21600"/>
                    </a:lnTo>
                    <a:lnTo>
                      <a:pt x="18514" y="7200"/>
                    </a:lnTo>
                    <a:lnTo>
                      <a:pt x="21600" y="7200"/>
                    </a:lnTo>
                    <a:close/>
                  </a:path>
                </a:pathLst>
              </a:cu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 sz="800"/>
              </a:p>
            </p:txBody>
          </p:sp>
          <p:sp>
            <p:nvSpPr>
              <p:cNvPr id="1063" name="AutoShape 17"/>
              <p:cNvSpPr>
                <a:spLocks noChangeArrowheads="1"/>
              </p:cNvSpPr>
              <p:nvPr/>
            </p:nvSpPr>
            <p:spPr bwMode="auto">
              <a:xfrm rot="5400000">
                <a:off x="1683" y="1389"/>
                <a:ext cx="336" cy="240"/>
              </a:xfrm>
              <a:custGeom>
                <a:avLst/>
                <a:gdLst>
                  <a:gd name="T0" fmla="*/ 240 w 21600"/>
                  <a:gd name="T1" fmla="*/ 0 h 21600"/>
                  <a:gd name="T2" fmla="*/ 144 w 21600"/>
                  <a:gd name="T3" fmla="*/ 80 h 21600"/>
                  <a:gd name="T4" fmla="*/ 0 w 21600"/>
                  <a:gd name="T5" fmla="*/ 200 h 21600"/>
                  <a:gd name="T6" fmla="*/ 144 w 21600"/>
                  <a:gd name="T7" fmla="*/ 240 h 21600"/>
                  <a:gd name="T8" fmla="*/ 288 w 21600"/>
                  <a:gd name="T9" fmla="*/ 167 h 21600"/>
                  <a:gd name="T10" fmla="*/ 336 w 21600"/>
                  <a:gd name="T11" fmla="*/ 80 h 21600"/>
                  <a:gd name="T12" fmla="*/ 17694720 60000 65536"/>
                  <a:gd name="T13" fmla="*/ 11796480 60000 65536"/>
                  <a:gd name="T14" fmla="*/ 11796480 60000 65536"/>
                  <a:gd name="T15" fmla="*/ 5898240 60000 65536"/>
                  <a:gd name="T16" fmla="*/ 0 60000 65536"/>
                  <a:gd name="T17" fmla="*/ 0 60000 65536"/>
                  <a:gd name="T18" fmla="*/ 0 w 21600"/>
                  <a:gd name="T19" fmla="*/ 14400 h 21600"/>
                  <a:gd name="T20" fmla="*/ 18514 w 21600"/>
                  <a:gd name="T21" fmla="*/ 21600 h 2160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1600" h="21600">
                    <a:moveTo>
                      <a:pt x="15429" y="0"/>
                    </a:moveTo>
                    <a:lnTo>
                      <a:pt x="9257" y="7200"/>
                    </a:lnTo>
                    <a:lnTo>
                      <a:pt x="12343" y="7200"/>
                    </a:lnTo>
                    <a:lnTo>
                      <a:pt x="12343" y="14400"/>
                    </a:lnTo>
                    <a:lnTo>
                      <a:pt x="0" y="14400"/>
                    </a:lnTo>
                    <a:lnTo>
                      <a:pt x="0" y="21600"/>
                    </a:lnTo>
                    <a:lnTo>
                      <a:pt x="18514" y="21600"/>
                    </a:lnTo>
                    <a:lnTo>
                      <a:pt x="18514" y="7200"/>
                    </a:lnTo>
                    <a:lnTo>
                      <a:pt x="21600" y="7200"/>
                    </a:lnTo>
                    <a:close/>
                  </a:path>
                </a:pathLst>
              </a:cu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 sz="800"/>
              </a:p>
            </p:txBody>
          </p:sp>
          <p:sp>
            <p:nvSpPr>
              <p:cNvPr id="1064" name="AutoShape 18"/>
              <p:cNvSpPr>
                <a:spLocks noChangeArrowheads="1"/>
              </p:cNvSpPr>
              <p:nvPr/>
            </p:nvSpPr>
            <p:spPr bwMode="auto">
              <a:xfrm rot="5400000">
                <a:off x="2067" y="1965"/>
                <a:ext cx="336" cy="240"/>
              </a:xfrm>
              <a:custGeom>
                <a:avLst/>
                <a:gdLst>
                  <a:gd name="T0" fmla="*/ 240 w 21600"/>
                  <a:gd name="T1" fmla="*/ 0 h 21600"/>
                  <a:gd name="T2" fmla="*/ 144 w 21600"/>
                  <a:gd name="T3" fmla="*/ 80 h 21600"/>
                  <a:gd name="T4" fmla="*/ 0 w 21600"/>
                  <a:gd name="T5" fmla="*/ 200 h 21600"/>
                  <a:gd name="T6" fmla="*/ 144 w 21600"/>
                  <a:gd name="T7" fmla="*/ 240 h 21600"/>
                  <a:gd name="T8" fmla="*/ 288 w 21600"/>
                  <a:gd name="T9" fmla="*/ 167 h 21600"/>
                  <a:gd name="T10" fmla="*/ 336 w 21600"/>
                  <a:gd name="T11" fmla="*/ 80 h 21600"/>
                  <a:gd name="T12" fmla="*/ 17694720 60000 65536"/>
                  <a:gd name="T13" fmla="*/ 11796480 60000 65536"/>
                  <a:gd name="T14" fmla="*/ 11796480 60000 65536"/>
                  <a:gd name="T15" fmla="*/ 5898240 60000 65536"/>
                  <a:gd name="T16" fmla="*/ 0 60000 65536"/>
                  <a:gd name="T17" fmla="*/ 0 60000 65536"/>
                  <a:gd name="T18" fmla="*/ 0 w 21600"/>
                  <a:gd name="T19" fmla="*/ 14400 h 21600"/>
                  <a:gd name="T20" fmla="*/ 18514 w 21600"/>
                  <a:gd name="T21" fmla="*/ 21600 h 2160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1600" h="21600">
                    <a:moveTo>
                      <a:pt x="15429" y="0"/>
                    </a:moveTo>
                    <a:lnTo>
                      <a:pt x="9257" y="7200"/>
                    </a:lnTo>
                    <a:lnTo>
                      <a:pt x="12343" y="7200"/>
                    </a:lnTo>
                    <a:lnTo>
                      <a:pt x="12343" y="14400"/>
                    </a:lnTo>
                    <a:lnTo>
                      <a:pt x="0" y="14400"/>
                    </a:lnTo>
                    <a:lnTo>
                      <a:pt x="0" y="21600"/>
                    </a:lnTo>
                    <a:lnTo>
                      <a:pt x="18514" y="21600"/>
                    </a:lnTo>
                    <a:lnTo>
                      <a:pt x="18514" y="7200"/>
                    </a:lnTo>
                    <a:lnTo>
                      <a:pt x="21600" y="7200"/>
                    </a:lnTo>
                    <a:close/>
                  </a:path>
                </a:pathLst>
              </a:cu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 sz="800"/>
              </a:p>
            </p:txBody>
          </p:sp>
          <p:sp>
            <p:nvSpPr>
              <p:cNvPr id="1065" name="AutoShape 19"/>
              <p:cNvSpPr>
                <a:spLocks noChangeArrowheads="1"/>
              </p:cNvSpPr>
              <p:nvPr/>
            </p:nvSpPr>
            <p:spPr bwMode="auto">
              <a:xfrm rot="5400000">
                <a:off x="2451" y="2541"/>
                <a:ext cx="336" cy="240"/>
              </a:xfrm>
              <a:custGeom>
                <a:avLst/>
                <a:gdLst>
                  <a:gd name="T0" fmla="*/ 240 w 21600"/>
                  <a:gd name="T1" fmla="*/ 0 h 21600"/>
                  <a:gd name="T2" fmla="*/ 144 w 21600"/>
                  <a:gd name="T3" fmla="*/ 80 h 21600"/>
                  <a:gd name="T4" fmla="*/ 0 w 21600"/>
                  <a:gd name="T5" fmla="*/ 200 h 21600"/>
                  <a:gd name="T6" fmla="*/ 144 w 21600"/>
                  <a:gd name="T7" fmla="*/ 240 h 21600"/>
                  <a:gd name="T8" fmla="*/ 288 w 21600"/>
                  <a:gd name="T9" fmla="*/ 167 h 21600"/>
                  <a:gd name="T10" fmla="*/ 336 w 21600"/>
                  <a:gd name="T11" fmla="*/ 80 h 21600"/>
                  <a:gd name="T12" fmla="*/ 17694720 60000 65536"/>
                  <a:gd name="T13" fmla="*/ 11796480 60000 65536"/>
                  <a:gd name="T14" fmla="*/ 11796480 60000 65536"/>
                  <a:gd name="T15" fmla="*/ 5898240 60000 65536"/>
                  <a:gd name="T16" fmla="*/ 0 60000 65536"/>
                  <a:gd name="T17" fmla="*/ 0 60000 65536"/>
                  <a:gd name="T18" fmla="*/ 0 w 21600"/>
                  <a:gd name="T19" fmla="*/ 14400 h 21600"/>
                  <a:gd name="T20" fmla="*/ 18514 w 21600"/>
                  <a:gd name="T21" fmla="*/ 21600 h 2160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1600" h="21600">
                    <a:moveTo>
                      <a:pt x="15429" y="0"/>
                    </a:moveTo>
                    <a:lnTo>
                      <a:pt x="9257" y="7200"/>
                    </a:lnTo>
                    <a:lnTo>
                      <a:pt x="12343" y="7200"/>
                    </a:lnTo>
                    <a:lnTo>
                      <a:pt x="12343" y="14400"/>
                    </a:lnTo>
                    <a:lnTo>
                      <a:pt x="0" y="14400"/>
                    </a:lnTo>
                    <a:lnTo>
                      <a:pt x="0" y="21600"/>
                    </a:lnTo>
                    <a:lnTo>
                      <a:pt x="18514" y="21600"/>
                    </a:lnTo>
                    <a:lnTo>
                      <a:pt x="18514" y="7200"/>
                    </a:lnTo>
                    <a:lnTo>
                      <a:pt x="21600" y="7200"/>
                    </a:lnTo>
                    <a:close/>
                  </a:path>
                </a:pathLst>
              </a:cu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 sz="800"/>
              </a:p>
            </p:txBody>
          </p:sp>
          <p:sp>
            <p:nvSpPr>
              <p:cNvPr id="1066" name="AutoShape 20"/>
              <p:cNvSpPr>
                <a:spLocks noChangeArrowheads="1"/>
              </p:cNvSpPr>
              <p:nvPr/>
            </p:nvSpPr>
            <p:spPr bwMode="auto">
              <a:xfrm rot="5400000">
                <a:off x="2883" y="3117"/>
                <a:ext cx="336" cy="240"/>
              </a:xfrm>
              <a:custGeom>
                <a:avLst/>
                <a:gdLst>
                  <a:gd name="T0" fmla="*/ 240 w 21600"/>
                  <a:gd name="T1" fmla="*/ 0 h 21600"/>
                  <a:gd name="T2" fmla="*/ 144 w 21600"/>
                  <a:gd name="T3" fmla="*/ 80 h 21600"/>
                  <a:gd name="T4" fmla="*/ 0 w 21600"/>
                  <a:gd name="T5" fmla="*/ 200 h 21600"/>
                  <a:gd name="T6" fmla="*/ 144 w 21600"/>
                  <a:gd name="T7" fmla="*/ 240 h 21600"/>
                  <a:gd name="T8" fmla="*/ 288 w 21600"/>
                  <a:gd name="T9" fmla="*/ 167 h 21600"/>
                  <a:gd name="T10" fmla="*/ 336 w 21600"/>
                  <a:gd name="T11" fmla="*/ 80 h 21600"/>
                  <a:gd name="T12" fmla="*/ 17694720 60000 65536"/>
                  <a:gd name="T13" fmla="*/ 11796480 60000 65536"/>
                  <a:gd name="T14" fmla="*/ 11796480 60000 65536"/>
                  <a:gd name="T15" fmla="*/ 5898240 60000 65536"/>
                  <a:gd name="T16" fmla="*/ 0 60000 65536"/>
                  <a:gd name="T17" fmla="*/ 0 60000 65536"/>
                  <a:gd name="T18" fmla="*/ 0 w 21600"/>
                  <a:gd name="T19" fmla="*/ 14400 h 21600"/>
                  <a:gd name="T20" fmla="*/ 18514 w 21600"/>
                  <a:gd name="T21" fmla="*/ 21600 h 2160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1600" h="21600">
                    <a:moveTo>
                      <a:pt x="15429" y="0"/>
                    </a:moveTo>
                    <a:lnTo>
                      <a:pt x="9257" y="7200"/>
                    </a:lnTo>
                    <a:lnTo>
                      <a:pt x="12343" y="7200"/>
                    </a:lnTo>
                    <a:lnTo>
                      <a:pt x="12343" y="14400"/>
                    </a:lnTo>
                    <a:lnTo>
                      <a:pt x="0" y="14400"/>
                    </a:lnTo>
                    <a:lnTo>
                      <a:pt x="0" y="21600"/>
                    </a:lnTo>
                    <a:lnTo>
                      <a:pt x="18514" y="21600"/>
                    </a:lnTo>
                    <a:lnTo>
                      <a:pt x="18514" y="7200"/>
                    </a:lnTo>
                    <a:lnTo>
                      <a:pt x="21600" y="7200"/>
                    </a:lnTo>
                    <a:close/>
                  </a:path>
                </a:pathLst>
              </a:cu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 sz="800"/>
              </a:p>
            </p:txBody>
          </p:sp>
          <p:sp>
            <p:nvSpPr>
              <p:cNvPr id="1067" name="AutoShape 21"/>
              <p:cNvSpPr>
                <a:spLocks noChangeArrowheads="1"/>
              </p:cNvSpPr>
              <p:nvPr/>
            </p:nvSpPr>
            <p:spPr bwMode="auto">
              <a:xfrm rot="5400000">
                <a:off x="3219" y="3693"/>
                <a:ext cx="336" cy="240"/>
              </a:xfrm>
              <a:custGeom>
                <a:avLst/>
                <a:gdLst>
                  <a:gd name="T0" fmla="*/ 240 w 21600"/>
                  <a:gd name="T1" fmla="*/ 0 h 21600"/>
                  <a:gd name="T2" fmla="*/ 144 w 21600"/>
                  <a:gd name="T3" fmla="*/ 80 h 21600"/>
                  <a:gd name="T4" fmla="*/ 0 w 21600"/>
                  <a:gd name="T5" fmla="*/ 200 h 21600"/>
                  <a:gd name="T6" fmla="*/ 144 w 21600"/>
                  <a:gd name="T7" fmla="*/ 240 h 21600"/>
                  <a:gd name="T8" fmla="*/ 288 w 21600"/>
                  <a:gd name="T9" fmla="*/ 167 h 21600"/>
                  <a:gd name="T10" fmla="*/ 336 w 21600"/>
                  <a:gd name="T11" fmla="*/ 80 h 21600"/>
                  <a:gd name="T12" fmla="*/ 17694720 60000 65536"/>
                  <a:gd name="T13" fmla="*/ 11796480 60000 65536"/>
                  <a:gd name="T14" fmla="*/ 11796480 60000 65536"/>
                  <a:gd name="T15" fmla="*/ 5898240 60000 65536"/>
                  <a:gd name="T16" fmla="*/ 0 60000 65536"/>
                  <a:gd name="T17" fmla="*/ 0 60000 65536"/>
                  <a:gd name="T18" fmla="*/ 0 w 21600"/>
                  <a:gd name="T19" fmla="*/ 14400 h 21600"/>
                  <a:gd name="T20" fmla="*/ 18514 w 21600"/>
                  <a:gd name="T21" fmla="*/ 21600 h 2160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1600" h="21600">
                    <a:moveTo>
                      <a:pt x="15429" y="0"/>
                    </a:moveTo>
                    <a:lnTo>
                      <a:pt x="9257" y="7200"/>
                    </a:lnTo>
                    <a:lnTo>
                      <a:pt x="12343" y="7200"/>
                    </a:lnTo>
                    <a:lnTo>
                      <a:pt x="12343" y="14400"/>
                    </a:lnTo>
                    <a:lnTo>
                      <a:pt x="0" y="14400"/>
                    </a:lnTo>
                    <a:lnTo>
                      <a:pt x="0" y="21600"/>
                    </a:lnTo>
                    <a:lnTo>
                      <a:pt x="18514" y="21600"/>
                    </a:lnTo>
                    <a:lnTo>
                      <a:pt x="18514" y="7200"/>
                    </a:lnTo>
                    <a:lnTo>
                      <a:pt x="21600" y="7200"/>
                    </a:lnTo>
                    <a:close/>
                  </a:path>
                </a:pathLst>
              </a:cu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 sz="800"/>
              </a:p>
            </p:txBody>
          </p:sp>
        </p:grpSp>
        <p:sp>
          <p:nvSpPr>
            <p:cNvPr id="1060" name="AutoShape 22"/>
            <p:cNvSpPr>
              <a:spLocks noChangeArrowheads="1"/>
            </p:cNvSpPr>
            <p:nvPr/>
          </p:nvSpPr>
          <p:spPr bwMode="auto">
            <a:xfrm>
              <a:off x="495" y="384"/>
              <a:ext cx="624" cy="192"/>
            </a:xfrm>
            <a:custGeom>
              <a:avLst/>
              <a:gdLst>
                <a:gd name="T0" fmla="*/ 468 w 21600"/>
                <a:gd name="T1" fmla="*/ 0 h 21600"/>
                <a:gd name="T2" fmla="*/ 0 w 21600"/>
                <a:gd name="T3" fmla="*/ 96 h 21600"/>
                <a:gd name="T4" fmla="*/ 468 w 21600"/>
                <a:gd name="T5" fmla="*/ 192 h 21600"/>
                <a:gd name="T6" fmla="*/ 624 w 21600"/>
                <a:gd name="T7" fmla="*/ 96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58 w 21600"/>
                <a:gd name="T13" fmla="*/ 5400 h 21600"/>
                <a:gd name="T14" fmla="*/ 18900 w 21600"/>
                <a:gd name="T15" fmla="*/ 162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800"/>
            </a:p>
          </p:txBody>
        </p:sp>
        <p:sp>
          <p:nvSpPr>
            <p:cNvPr id="1061" name="AutoShape 23"/>
            <p:cNvSpPr>
              <a:spLocks noChangeArrowheads="1"/>
            </p:cNvSpPr>
            <p:nvPr/>
          </p:nvSpPr>
          <p:spPr bwMode="auto">
            <a:xfrm>
              <a:off x="4686" y="3840"/>
              <a:ext cx="624" cy="192"/>
            </a:xfrm>
            <a:custGeom>
              <a:avLst/>
              <a:gdLst>
                <a:gd name="T0" fmla="*/ 468 w 21600"/>
                <a:gd name="T1" fmla="*/ 0 h 21600"/>
                <a:gd name="T2" fmla="*/ 0 w 21600"/>
                <a:gd name="T3" fmla="*/ 96 h 21600"/>
                <a:gd name="T4" fmla="*/ 468 w 21600"/>
                <a:gd name="T5" fmla="*/ 192 h 21600"/>
                <a:gd name="T6" fmla="*/ 624 w 21600"/>
                <a:gd name="T7" fmla="*/ 96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58 w 21600"/>
                <a:gd name="T13" fmla="*/ 5400 h 21600"/>
                <a:gd name="T14" fmla="*/ 18900 w 21600"/>
                <a:gd name="T15" fmla="*/ 162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800"/>
            </a:p>
          </p:txBody>
        </p:sp>
      </p:grpSp>
      <p:grpSp>
        <p:nvGrpSpPr>
          <p:cNvPr id="7" name="Group 24"/>
          <p:cNvGrpSpPr>
            <a:grpSpLocks/>
          </p:cNvGrpSpPr>
          <p:nvPr/>
        </p:nvGrpSpPr>
        <p:grpSpPr bwMode="auto">
          <a:xfrm>
            <a:off x="4071934" y="3071810"/>
            <a:ext cx="2071702" cy="3000396"/>
            <a:chOff x="2016" y="480"/>
            <a:chExt cx="2112" cy="3216"/>
          </a:xfrm>
        </p:grpSpPr>
        <p:grpSp>
          <p:nvGrpSpPr>
            <p:cNvPr id="8" name="Group 25"/>
            <p:cNvGrpSpPr>
              <a:grpSpLocks/>
            </p:cNvGrpSpPr>
            <p:nvPr/>
          </p:nvGrpSpPr>
          <p:grpSpPr bwMode="auto">
            <a:xfrm>
              <a:off x="2016" y="480"/>
              <a:ext cx="192" cy="336"/>
              <a:chOff x="2016" y="480"/>
              <a:chExt cx="192" cy="336"/>
            </a:xfrm>
          </p:grpSpPr>
          <p:sp>
            <p:nvSpPr>
              <p:cNvPr id="1056" name="Line 26"/>
              <p:cNvSpPr>
                <a:spLocks noChangeShapeType="1"/>
              </p:cNvSpPr>
              <p:nvPr/>
            </p:nvSpPr>
            <p:spPr bwMode="auto">
              <a:xfrm flipV="1">
                <a:off x="2208" y="480"/>
                <a:ext cx="0" cy="33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7" name="Line 27"/>
              <p:cNvSpPr>
                <a:spLocks noChangeShapeType="1"/>
              </p:cNvSpPr>
              <p:nvPr/>
            </p:nvSpPr>
            <p:spPr bwMode="auto">
              <a:xfrm flipH="1">
                <a:off x="2016" y="480"/>
                <a:ext cx="192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9" name="Group 28"/>
            <p:cNvGrpSpPr>
              <a:grpSpLocks/>
            </p:cNvGrpSpPr>
            <p:nvPr/>
          </p:nvGrpSpPr>
          <p:grpSpPr bwMode="auto">
            <a:xfrm>
              <a:off x="2400" y="1056"/>
              <a:ext cx="192" cy="336"/>
              <a:chOff x="2400" y="1056"/>
              <a:chExt cx="192" cy="336"/>
            </a:xfrm>
          </p:grpSpPr>
          <p:sp>
            <p:nvSpPr>
              <p:cNvPr id="1054" name="Line 29"/>
              <p:cNvSpPr>
                <a:spLocks noChangeShapeType="1"/>
              </p:cNvSpPr>
              <p:nvPr/>
            </p:nvSpPr>
            <p:spPr bwMode="auto">
              <a:xfrm flipV="1">
                <a:off x="2592" y="1056"/>
                <a:ext cx="0" cy="33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5" name="Line 30"/>
              <p:cNvSpPr>
                <a:spLocks noChangeShapeType="1"/>
              </p:cNvSpPr>
              <p:nvPr/>
            </p:nvSpPr>
            <p:spPr bwMode="auto">
              <a:xfrm flipH="1">
                <a:off x="2400" y="1056"/>
                <a:ext cx="192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0" name="Group 31"/>
            <p:cNvGrpSpPr>
              <a:grpSpLocks/>
            </p:cNvGrpSpPr>
            <p:nvPr/>
          </p:nvGrpSpPr>
          <p:grpSpPr bwMode="auto">
            <a:xfrm>
              <a:off x="2736" y="1632"/>
              <a:ext cx="192" cy="336"/>
              <a:chOff x="2736" y="1632"/>
              <a:chExt cx="192" cy="336"/>
            </a:xfrm>
          </p:grpSpPr>
          <p:sp>
            <p:nvSpPr>
              <p:cNvPr id="1052" name="Line 32"/>
              <p:cNvSpPr>
                <a:spLocks noChangeShapeType="1"/>
              </p:cNvSpPr>
              <p:nvPr/>
            </p:nvSpPr>
            <p:spPr bwMode="auto">
              <a:xfrm flipV="1">
                <a:off x="2928" y="1632"/>
                <a:ext cx="0" cy="33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3" name="Line 33"/>
              <p:cNvSpPr>
                <a:spLocks noChangeShapeType="1"/>
              </p:cNvSpPr>
              <p:nvPr/>
            </p:nvSpPr>
            <p:spPr bwMode="auto">
              <a:xfrm flipH="1">
                <a:off x="2736" y="1632"/>
                <a:ext cx="192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1" name="Group 34"/>
            <p:cNvGrpSpPr>
              <a:grpSpLocks/>
            </p:cNvGrpSpPr>
            <p:nvPr/>
          </p:nvGrpSpPr>
          <p:grpSpPr bwMode="auto">
            <a:xfrm>
              <a:off x="3120" y="2208"/>
              <a:ext cx="192" cy="336"/>
              <a:chOff x="3120" y="2208"/>
              <a:chExt cx="192" cy="336"/>
            </a:xfrm>
          </p:grpSpPr>
          <p:sp>
            <p:nvSpPr>
              <p:cNvPr id="1050" name="Line 35"/>
              <p:cNvSpPr>
                <a:spLocks noChangeShapeType="1"/>
              </p:cNvSpPr>
              <p:nvPr/>
            </p:nvSpPr>
            <p:spPr bwMode="auto">
              <a:xfrm flipV="1">
                <a:off x="3312" y="2208"/>
                <a:ext cx="0" cy="33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1" name="Line 36"/>
              <p:cNvSpPr>
                <a:spLocks noChangeShapeType="1"/>
              </p:cNvSpPr>
              <p:nvPr/>
            </p:nvSpPr>
            <p:spPr bwMode="auto">
              <a:xfrm flipH="1">
                <a:off x="3120" y="2208"/>
                <a:ext cx="192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2" name="Group 37"/>
            <p:cNvGrpSpPr>
              <a:grpSpLocks/>
            </p:cNvGrpSpPr>
            <p:nvPr/>
          </p:nvGrpSpPr>
          <p:grpSpPr bwMode="auto">
            <a:xfrm>
              <a:off x="3504" y="2784"/>
              <a:ext cx="192" cy="336"/>
              <a:chOff x="3504" y="2784"/>
              <a:chExt cx="192" cy="336"/>
            </a:xfrm>
          </p:grpSpPr>
          <p:sp>
            <p:nvSpPr>
              <p:cNvPr id="1048" name="Line 38"/>
              <p:cNvSpPr>
                <a:spLocks noChangeShapeType="1"/>
              </p:cNvSpPr>
              <p:nvPr/>
            </p:nvSpPr>
            <p:spPr bwMode="auto">
              <a:xfrm flipV="1">
                <a:off x="3696" y="2784"/>
                <a:ext cx="0" cy="33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9" name="Line 39"/>
              <p:cNvSpPr>
                <a:spLocks noChangeShapeType="1"/>
              </p:cNvSpPr>
              <p:nvPr/>
            </p:nvSpPr>
            <p:spPr bwMode="auto">
              <a:xfrm flipH="1">
                <a:off x="3504" y="2784"/>
                <a:ext cx="192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3" name="Group 40"/>
            <p:cNvGrpSpPr>
              <a:grpSpLocks/>
            </p:cNvGrpSpPr>
            <p:nvPr/>
          </p:nvGrpSpPr>
          <p:grpSpPr bwMode="auto">
            <a:xfrm>
              <a:off x="3936" y="3360"/>
              <a:ext cx="192" cy="336"/>
              <a:chOff x="3936" y="3360"/>
              <a:chExt cx="192" cy="336"/>
            </a:xfrm>
          </p:grpSpPr>
          <p:sp>
            <p:nvSpPr>
              <p:cNvPr id="1046" name="Line 41"/>
              <p:cNvSpPr>
                <a:spLocks noChangeShapeType="1"/>
              </p:cNvSpPr>
              <p:nvPr/>
            </p:nvSpPr>
            <p:spPr bwMode="auto">
              <a:xfrm flipV="1">
                <a:off x="4128" y="3360"/>
                <a:ext cx="0" cy="33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" name="Line 42"/>
              <p:cNvSpPr>
                <a:spLocks noChangeShapeType="1"/>
              </p:cNvSpPr>
              <p:nvPr/>
            </p:nvSpPr>
            <p:spPr bwMode="auto">
              <a:xfrm flipH="1">
                <a:off x="3936" y="3360"/>
                <a:ext cx="192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prstDash val="dash"/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52" name="Rectangle 3"/>
          <p:cNvSpPr txBox="1">
            <a:spLocks noChangeArrowheads="1"/>
          </p:cNvSpPr>
          <p:nvPr/>
        </p:nvSpPr>
        <p:spPr bwMode="auto">
          <a:xfrm>
            <a:off x="153064" y="142852"/>
            <a:ext cx="8572500" cy="6048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 algn="l"/>
            <a:r>
              <a:rPr lang="en-US" sz="2400" dirty="0">
                <a:solidFill>
                  <a:schemeClr val="bg1"/>
                </a:solidFill>
                <a:latin typeface="Arial" charset="0"/>
                <a:cs typeface="Arial" charset="0"/>
              </a:rPr>
              <a:t>c</a:t>
            </a:r>
            <a:r>
              <a:rPr lang="en-US" sz="24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oncept development phase</a:t>
            </a:r>
            <a:r>
              <a:rPr lang="en-US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  (U&amp;E)</a:t>
            </a:r>
            <a:endParaRPr kumimoji="0" lang="en-US" sz="1200" b="0" i="0" u="none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charset="0"/>
              <a:ea typeface="+mj-ea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9"/>
          <p:cNvSpPr>
            <a:spLocks noChangeArrowheads="1"/>
          </p:cNvSpPr>
          <p:nvPr/>
        </p:nvSpPr>
        <p:spPr bwMode="auto">
          <a:xfrm>
            <a:off x="0" y="0"/>
            <a:ext cx="9144000" cy="2790000"/>
          </a:xfrm>
          <a:prstGeom prst="rect">
            <a:avLst/>
          </a:prstGeom>
          <a:solidFill>
            <a:srgbClr val="1885CB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838200" y="3945149"/>
            <a:ext cx="7239000" cy="2286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lang="en-US" altLang="en-US" sz="900" b="1">
                <a:latin typeface="Arial" charset="0"/>
                <a:cs typeface="Arial" charset="0"/>
              </a:rPr>
              <a:t>Perform Economic Analysis</a:t>
            </a:r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838200" y="4326149"/>
            <a:ext cx="7239000" cy="2286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lang="en-US" altLang="en-US" sz="900" b="1">
                <a:latin typeface="Arial" charset="0"/>
                <a:cs typeface="Arial" charset="0"/>
              </a:rPr>
              <a:t>Benchmark Competitive Products</a:t>
            </a:r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838200" y="4707149"/>
            <a:ext cx="7239000" cy="2286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lang="en-US" altLang="en-US" sz="900" b="1">
                <a:latin typeface="Arial" charset="0"/>
                <a:cs typeface="Arial" charset="0"/>
              </a:rPr>
              <a:t>Build and Test Models and Prototypes</a:t>
            </a: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44450" y="2995843"/>
            <a:ext cx="8990013" cy="838200"/>
            <a:chOff x="28" y="1152"/>
            <a:chExt cx="5663" cy="528"/>
          </a:xfrm>
        </p:grpSpPr>
        <p:sp>
          <p:nvSpPr>
            <p:cNvPr id="5130" name="Line 7"/>
            <p:cNvSpPr>
              <a:spLocks noChangeShapeType="1"/>
            </p:cNvSpPr>
            <p:nvPr/>
          </p:nvSpPr>
          <p:spPr bwMode="auto">
            <a:xfrm>
              <a:off x="48" y="1488"/>
              <a:ext cx="48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 sz="900"/>
            </a:p>
          </p:txBody>
        </p:sp>
        <p:grpSp>
          <p:nvGrpSpPr>
            <p:cNvPr id="3" name="Group 8"/>
            <p:cNvGrpSpPr>
              <a:grpSpLocks/>
            </p:cNvGrpSpPr>
            <p:nvPr/>
          </p:nvGrpSpPr>
          <p:grpSpPr bwMode="auto">
            <a:xfrm>
              <a:off x="28" y="1152"/>
              <a:ext cx="5663" cy="528"/>
              <a:chOff x="28" y="1152"/>
              <a:chExt cx="5663" cy="528"/>
            </a:xfrm>
          </p:grpSpPr>
          <p:sp>
            <p:nvSpPr>
              <p:cNvPr id="5132" name="Rectangle 9"/>
              <p:cNvSpPr>
                <a:spLocks noChangeArrowheads="1"/>
              </p:cNvSpPr>
              <p:nvPr/>
            </p:nvSpPr>
            <p:spPr bwMode="auto">
              <a:xfrm>
                <a:off x="528" y="1296"/>
                <a:ext cx="528" cy="384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lIns="90487" tIns="44450" rIns="90487" bIns="44450" anchor="ctr"/>
              <a:lstStyle/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Identify</a:t>
                </a:r>
              </a:p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Customer</a:t>
                </a:r>
              </a:p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Needs</a:t>
                </a:r>
              </a:p>
            </p:txBody>
          </p:sp>
          <p:sp>
            <p:nvSpPr>
              <p:cNvPr id="5133" name="Rectangle 10"/>
              <p:cNvSpPr>
                <a:spLocks noChangeArrowheads="1"/>
              </p:cNvSpPr>
              <p:nvPr/>
            </p:nvSpPr>
            <p:spPr bwMode="auto">
              <a:xfrm>
                <a:off x="1200" y="1296"/>
                <a:ext cx="528" cy="384"/>
              </a:xfrm>
              <a:prstGeom prst="rect">
                <a:avLst/>
              </a:prstGeom>
              <a:noFill/>
              <a:ln w="38100">
                <a:solidFill>
                  <a:srgbClr val="FF0000"/>
                </a:solidFill>
                <a:miter lim="800000"/>
                <a:headEnd/>
                <a:tailEnd/>
              </a:ln>
            </p:spPr>
            <p:txBody>
              <a:bodyPr wrap="none" lIns="90487" tIns="44450" rIns="90487" bIns="44450" anchor="ctr"/>
              <a:lstStyle/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Establish</a:t>
                </a:r>
              </a:p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Target</a:t>
                </a:r>
              </a:p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Specifications</a:t>
                </a:r>
              </a:p>
            </p:txBody>
          </p:sp>
          <p:sp>
            <p:nvSpPr>
              <p:cNvPr id="5134" name="Rectangle 11"/>
              <p:cNvSpPr>
                <a:spLocks noChangeArrowheads="1"/>
              </p:cNvSpPr>
              <p:nvPr/>
            </p:nvSpPr>
            <p:spPr bwMode="auto">
              <a:xfrm>
                <a:off x="1872" y="1296"/>
                <a:ext cx="528" cy="384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lIns="90487" tIns="44450" rIns="90487" bIns="44450" anchor="ctr"/>
              <a:lstStyle/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Generate</a:t>
                </a:r>
              </a:p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Product</a:t>
                </a:r>
              </a:p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Concepts</a:t>
                </a:r>
              </a:p>
            </p:txBody>
          </p:sp>
          <p:sp>
            <p:nvSpPr>
              <p:cNvPr id="5135" name="Rectangle 12"/>
              <p:cNvSpPr>
                <a:spLocks noChangeArrowheads="1"/>
              </p:cNvSpPr>
              <p:nvPr/>
            </p:nvSpPr>
            <p:spPr bwMode="auto">
              <a:xfrm>
                <a:off x="2544" y="1296"/>
                <a:ext cx="528" cy="384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lIns="90487" tIns="44450" rIns="90487" bIns="44450" anchor="ctr"/>
              <a:lstStyle/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Select</a:t>
                </a:r>
              </a:p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Product</a:t>
                </a:r>
              </a:p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Concept(s)</a:t>
                </a:r>
              </a:p>
            </p:txBody>
          </p:sp>
          <p:sp>
            <p:nvSpPr>
              <p:cNvPr id="5136" name="Rectangle 13"/>
              <p:cNvSpPr>
                <a:spLocks noChangeArrowheads="1"/>
              </p:cNvSpPr>
              <p:nvPr/>
            </p:nvSpPr>
            <p:spPr bwMode="auto">
              <a:xfrm>
                <a:off x="3888" y="1296"/>
                <a:ext cx="528" cy="384"/>
              </a:xfrm>
              <a:prstGeom prst="rect">
                <a:avLst/>
              </a:prstGeom>
              <a:noFill/>
              <a:ln w="38100">
                <a:solidFill>
                  <a:srgbClr val="FF0000"/>
                </a:solidFill>
                <a:miter lim="800000"/>
                <a:headEnd/>
                <a:tailEnd/>
              </a:ln>
            </p:spPr>
            <p:txBody>
              <a:bodyPr wrap="none" lIns="90487" tIns="44450" rIns="90487" bIns="44450" anchor="ctr"/>
              <a:lstStyle/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Set </a:t>
                </a:r>
                <a:br>
                  <a:rPr lang="en-US" altLang="en-US" sz="900" b="1">
                    <a:latin typeface="Arial" charset="0"/>
                    <a:cs typeface="Arial" charset="0"/>
                  </a:rPr>
                </a:br>
                <a:r>
                  <a:rPr lang="en-US" altLang="en-US" sz="900" b="1">
                    <a:latin typeface="Arial" charset="0"/>
                    <a:cs typeface="Arial" charset="0"/>
                  </a:rPr>
                  <a:t>Final</a:t>
                </a:r>
              </a:p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Specifications</a:t>
                </a:r>
              </a:p>
            </p:txBody>
          </p:sp>
          <p:sp>
            <p:nvSpPr>
              <p:cNvPr id="5137" name="Rectangle 14"/>
              <p:cNvSpPr>
                <a:spLocks noChangeArrowheads="1"/>
              </p:cNvSpPr>
              <p:nvPr/>
            </p:nvSpPr>
            <p:spPr bwMode="auto">
              <a:xfrm>
                <a:off x="4560" y="1296"/>
                <a:ext cx="528" cy="384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lIns="90487" tIns="44450" rIns="90487" bIns="44450" anchor="ctr"/>
              <a:lstStyle/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Plan</a:t>
                </a:r>
              </a:p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Downstream</a:t>
                </a:r>
              </a:p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Development</a:t>
                </a:r>
              </a:p>
            </p:txBody>
          </p:sp>
          <p:sp>
            <p:nvSpPr>
              <p:cNvPr id="5138" name="Rectangle 15"/>
              <p:cNvSpPr>
                <a:spLocks noChangeArrowheads="1"/>
              </p:cNvSpPr>
              <p:nvPr/>
            </p:nvSpPr>
            <p:spPr bwMode="auto">
              <a:xfrm>
                <a:off x="28" y="1240"/>
                <a:ext cx="500" cy="231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lIns="90487" tIns="44450" rIns="90487" bIns="44450">
                <a:spAutoFit/>
              </a:bodyPr>
              <a:lstStyle/>
              <a:p>
                <a:pPr algn="ctr" eaLnBrk="0" hangingPunct="0"/>
                <a:r>
                  <a:rPr lang="en-US" altLang="en-US" sz="900" b="1" dirty="0">
                    <a:latin typeface="Arial" charset="0"/>
                    <a:cs typeface="Arial" charset="0"/>
                  </a:rPr>
                  <a:t>Mission</a:t>
                </a:r>
              </a:p>
              <a:p>
                <a:pPr eaLnBrk="0" hangingPunct="0"/>
                <a:r>
                  <a:rPr lang="en-US" altLang="en-US" sz="900" b="1" dirty="0">
                    <a:latin typeface="Arial" charset="0"/>
                    <a:cs typeface="Arial" charset="0"/>
                  </a:rPr>
                  <a:t>Statement</a:t>
                </a:r>
              </a:p>
            </p:txBody>
          </p:sp>
          <p:sp>
            <p:nvSpPr>
              <p:cNvPr id="5139" name="Rectangle 16"/>
              <p:cNvSpPr>
                <a:spLocks noChangeArrowheads="1"/>
              </p:cNvSpPr>
              <p:nvPr/>
            </p:nvSpPr>
            <p:spPr bwMode="auto">
              <a:xfrm>
                <a:off x="3216" y="1296"/>
                <a:ext cx="528" cy="384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lIns="90487" tIns="44450" rIns="90487" bIns="44450" anchor="ctr"/>
              <a:lstStyle/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Test</a:t>
                </a:r>
              </a:p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Product</a:t>
                </a:r>
              </a:p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Concept(s)</a:t>
                </a:r>
              </a:p>
            </p:txBody>
          </p:sp>
          <p:sp>
            <p:nvSpPr>
              <p:cNvPr id="5140" name="Rectangle 17"/>
              <p:cNvSpPr>
                <a:spLocks noChangeArrowheads="1"/>
              </p:cNvSpPr>
              <p:nvPr/>
            </p:nvSpPr>
            <p:spPr bwMode="auto">
              <a:xfrm>
                <a:off x="5119" y="1240"/>
                <a:ext cx="572" cy="231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none" lIns="90487" tIns="44450" rIns="90487" bIns="44450">
                <a:spAutoFit/>
              </a:bodyPr>
              <a:lstStyle/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Development</a:t>
                </a:r>
              </a:p>
              <a:p>
                <a:pPr algn="ctr" eaLnBrk="0" hangingPunct="0"/>
                <a:r>
                  <a:rPr lang="en-US" altLang="en-US" sz="900" b="1">
                    <a:latin typeface="Arial" charset="0"/>
                    <a:cs typeface="Arial" charset="0"/>
                  </a:rPr>
                  <a:t>Plan</a:t>
                </a:r>
              </a:p>
            </p:txBody>
          </p:sp>
          <p:sp>
            <p:nvSpPr>
              <p:cNvPr id="5141" name="Line 18"/>
              <p:cNvSpPr>
                <a:spLocks noChangeShapeType="1"/>
              </p:cNvSpPr>
              <p:nvPr/>
            </p:nvSpPr>
            <p:spPr bwMode="auto">
              <a:xfrm>
                <a:off x="1056" y="1488"/>
                <a:ext cx="144" cy="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 type="triangle" w="med" len="med"/>
              </a:ln>
            </p:spPr>
            <p:txBody>
              <a:bodyPr wrap="none" anchor="ctr"/>
              <a:lstStyle/>
              <a:p>
                <a:endParaRPr lang="en-US" sz="900"/>
              </a:p>
            </p:txBody>
          </p:sp>
          <p:sp>
            <p:nvSpPr>
              <p:cNvPr id="5142" name="Line 19"/>
              <p:cNvSpPr>
                <a:spLocks noChangeShapeType="1"/>
              </p:cNvSpPr>
              <p:nvPr/>
            </p:nvSpPr>
            <p:spPr bwMode="auto">
              <a:xfrm>
                <a:off x="1728" y="1488"/>
                <a:ext cx="144" cy="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 type="triangle" w="med" len="med"/>
              </a:ln>
            </p:spPr>
            <p:txBody>
              <a:bodyPr wrap="none" anchor="ctr"/>
              <a:lstStyle/>
              <a:p>
                <a:endParaRPr lang="en-US" sz="900"/>
              </a:p>
            </p:txBody>
          </p:sp>
          <p:sp>
            <p:nvSpPr>
              <p:cNvPr id="5143" name="Line 20"/>
              <p:cNvSpPr>
                <a:spLocks noChangeShapeType="1"/>
              </p:cNvSpPr>
              <p:nvPr/>
            </p:nvSpPr>
            <p:spPr bwMode="auto">
              <a:xfrm>
                <a:off x="2400" y="1488"/>
                <a:ext cx="144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/>
              <a:lstStyle/>
              <a:p>
                <a:endParaRPr lang="en-US" sz="900"/>
              </a:p>
            </p:txBody>
          </p:sp>
          <p:sp>
            <p:nvSpPr>
              <p:cNvPr id="5144" name="Line 21"/>
              <p:cNvSpPr>
                <a:spLocks noChangeShapeType="1"/>
              </p:cNvSpPr>
              <p:nvPr/>
            </p:nvSpPr>
            <p:spPr bwMode="auto">
              <a:xfrm>
                <a:off x="3072" y="1488"/>
                <a:ext cx="144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/>
              <a:lstStyle/>
              <a:p>
                <a:endParaRPr lang="en-US" sz="900"/>
              </a:p>
            </p:txBody>
          </p:sp>
          <p:sp>
            <p:nvSpPr>
              <p:cNvPr id="5145" name="Line 22"/>
              <p:cNvSpPr>
                <a:spLocks noChangeShapeType="1"/>
              </p:cNvSpPr>
              <p:nvPr/>
            </p:nvSpPr>
            <p:spPr bwMode="auto">
              <a:xfrm>
                <a:off x="3744" y="1488"/>
                <a:ext cx="144" cy="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 type="triangle" w="med" len="med"/>
              </a:ln>
            </p:spPr>
            <p:txBody>
              <a:bodyPr wrap="none" anchor="ctr"/>
              <a:lstStyle/>
              <a:p>
                <a:endParaRPr lang="en-US" sz="900"/>
              </a:p>
            </p:txBody>
          </p:sp>
          <p:sp>
            <p:nvSpPr>
              <p:cNvPr id="5146" name="Line 23"/>
              <p:cNvSpPr>
                <a:spLocks noChangeShapeType="1"/>
              </p:cNvSpPr>
              <p:nvPr/>
            </p:nvSpPr>
            <p:spPr bwMode="auto">
              <a:xfrm>
                <a:off x="4416" y="1488"/>
                <a:ext cx="144" cy="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 type="triangle" w="med" len="med"/>
              </a:ln>
            </p:spPr>
            <p:txBody>
              <a:bodyPr wrap="none" anchor="ctr"/>
              <a:lstStyle/>
              <a:p>
                <a:endParaRPr lang="en-US" sz="900"/>
              </a:p>
            </p:txBody>
          </p:sp>
          <p:sp>
            <p:nvSpPr>
              <p:cNvPr id="5147" name="Line 24"/>
              <p:cNvSpPr>
                <a:spLocks noChangeShapeType="1"/>
              </p:cNvSpPr>
              <p:nvPr/>
            </p:nvSpPr>
            <p:spPr bwMode="auto">
              <a:xfrm>
                <a:off x="5088" y="1488"/>
                <a:ext cx="52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/>
              <a:lstStyle/>
              <a:p>
                <a:endParaRPr lang="en-US" sz="900"/>
              </a:p>
            </p:txBody>
          </p:sp>
          <p:grpSp>
            <p:nvGrpSpPr>
              <p:cNvPr id="4" name="Group 25"/>
              <p:cNvGrpSpPr>
                <a:grpSpLocks/>
              </p:cNvGrpSpPr>
              <p:nvPr/>
            </p:nvGrpSpPr>
            <p:grpSpPr bwMode="auto">
              <a:xfrm>
                <a:off x="624" y="1152"/>
                <a:ext cx="192" cy="144"/>
                <a:chOff x="624" y="1152"/>
                <a:chExt cx="192" cy="144"/>
              </a:xfrm>
            </p:grpSpPr>
            <p:sp>
              <p:nvSpPr>
                <p:cNvPr id="5167" name="Line 26"/>
                <p:cNvSpPr>
                  <a:spLocks noChangeShapeType="1"/>
                </p:cNvSpPr>
                <p:nvPr/>
              </p:nvSpPr>
              <p:spPr bwMode="auto">
                <a:xfrm flipV="1">
                  <a:off x="816" y="1152"/>
                  <a:ext cx="0" cy="144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US" sz="900"/>
                </a:p>
              </p:txBody>
            </p:sp>
            <p:sp>
              <p:nvSpPr>
                <p:cNvPr id="5168" name="Line 27"/>
                <p:cNvSpPr>
                  <a:spLocks noChangeShapeType="1"/>
                </p:cNvSpPr>
                <p:nvPr/>
              </p:nvSpPr>
              <p:spPr bwMode="auto">
                <a:xfrm flipH="1">
                  <a:off x="624" y="1152"/>
                  <a:ext cx="192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prstDash val="dash"/>
                  <a:round/>
                  <a:headEnd/>
                  <a:tailEnd type="triangle" w="med" len="med"/>
                </a:ln>
              </p:spPr>
              <p:txBody>
                <a:bodyPr wrap="none" anchor="ctr"/>
                <a:lstStyle/>
                <a:p>
                  <a:endParaRPr lang="en-US" sz="900"/>
                </a:p>
              </p:txBody>
            </p:sp>
          </p:grpSp>
          <p:grpSp>
            <p:nvGrpSpPr>
              <p:cNvPr id="5" name="Group 28"/>
              <p:cNvGrpSpPr>
                <a:grpSpLocks/>
              </p:cNvGrpSpPr>
              <p:nvPr/>
            </p:nvGrpSpPr>
            <p:grpSpPr bwMode="auto">
              <a:xfrm>
                <a:off x="1296" y="1152"/>
                <a:ext cx="192" cy="144"/>
                <a:chOff x="624" y="1152"/>
                <a:chExt cx="192" cy="144"/>
              </a:xfrm>
            </p:grpSpPr>
            <p:sp>
              <p:nvSpPr>
                <p:cNvPr id="5165" name="Line 29"/>
                <p:cNvSpPr>
                  <a:spLocks noChangeShapeType="1"/>
                </p:cNvSpPr>
                <p:nvPr/>
              </p:nvSpPr>
              <p:spPr bwMode="auto">
                <a:xfrm flipV="1">
                  <a:off x="816" y="1152"/>
                  <a:ext cx="0" cy="144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US" sz="900"/>
                </a:p>
              </p:txBody>
            </p:sp>
            <p:sp>
              <p:nvSpPr>
                <p:cNvPr id="5166" name="Line 30"/>
                <p:cNvSpPr>
                  <a:spLocks noChangeShapeType="1"/>
                </p:cNvSpPr>
                <p:nvPr/>
              </p:nvSpPr>
              <p:spPr bwMode="auto">
                <a:xfrm flipH="1">
                  <a:off x="624" y="1152"/>
                  <a:ext cx="192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prstDash val="dash"/>
                  <a:round/>
                  <a:headEnd/>
                  <a:tailEnd type="triangle" w="med" len="med"/>
                </a:ln>
              </p:spPr>
              <p:txBody>
                <a:bodyPr wrap="none" anchor="ctr"/>
                <a:lstStyle/>
                <a:p>
                  <a:endParaRPr lang="en-US" sz="900"/>
                </a:p>
              </p:txBody>
            </p:sp>
          </p:grpSp>
          <p:grpSp>
            <p:nvGrpSpPr>
              <p:cNvPr id="6" name="Group 31"/>
              <p:cNvGrpSpPr>
                <a:grpSpLocks/>
              </p:cNvGrpSpPr>
              <p:nvPr/>
            </p:nvGrpSpPr>
            <p:grpSpPr bwMode="auto">
              <a:xfrm>
                <a:off x="1968" y="1152"/>
                <a:ext cx="192" cy="144"/>
                <a:chOff x="624" y="1152"/>
                <a:chExt cx="192" cy="144"/>
              </a:xfrm>
            </p:grpSpPr>
            <p:sp>
              <p:nvSpPr>
                <p:cNvPr id="5163" name="Line 32"/>
                <p:cNvSpPr>
                  <a:spLocks noChangeShapeType="1"/>
                </p:cNvSpPr>
                <p:nvPr/>
              </p:nvSpPr>
              <p:spPr bwMode="auto">
                <a:xfrm flipV="1">
                  <a:off x="816" y="1152"/>
                  <a:ext cx="0" cy="144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US" sz="900"/>
                </a:p>
              </p:txBody>
            </p:sp>
            <p:sp>
              <p:nvSpPr>
                <p:cNvPr id="5164" name="Line 33"/>
                <p:cNvSpPr>
                  <a:spLocks noChangeShapeType="1"/>
                </p:cNvSpPr>
                <p:nvPr/>
              </p:nvSpPr>
              <p:spPr bwMode="auto">
                <a:xfrm flipH="1">
                  <a:off x="624" y="1152"/>
                  <a:ext cx="192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prstDash val="dash"/>
                  <a:round/>
                  <a:headEnd/>
                  <a:tailEnd type="triangle" w="med" len="med"/>
                </a:ln>
              </p:spPr>
              <p:txBody>
                <a:bodyPr wrap="none" anchor="ctr"/>
                <a:lstStyle/>
                <a:p>
                  <a:endParaRPr lang="en-US" sz="900"/>
                </a:p>
              </p:txBody>
            </p:sp>
          </p:grpSp>
          <p:grpSp>
            <p:nvGrpSpPr>
              <p:cNvPr id="7" name="Group 34"/>
              <p:cNvGrpSpPr>
                <a:grpSpLocks/>
              </p:cNvGrpSpPr>
              <p:nvPr/>
            </p:nvGrpSpPr>
            <p:grpSpPr bwMode="auto">
              <a:xfrm>
                <a:off x="2640" y="1152"/>
                <a:ext cx="192" cy="144"/>
                <a:chOff x="624" y="1152"/>
                <a:chExt cx="192" cy="144"/>
              </a:xfrm>
            </p:grpSpPr>
            <p:sp>
              <p:nvSpPr>
                <p:cNvPr id="5161" name="Line 35"/>
                <p:cNvSpPr>
                  <a:spLocks noChangeShapeType="1"/>
                </p:cNvSpPr>
                <p:nvPr/>
              </p:nvSpPr>
              <p:spPr bwMode="auto">
                <a:xfrm flipV="1">
                  <a:off x="816" y="1152"/>
                  <a:ext cx="0" cy="144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US" sz="900"/>
                </a:p>
              </p:txBody>
            </p:sp>
            <p:sp>
              <p:nvSpPr>
                <p:cNvPr id="5162" name="Line 36"/>
                <p:cNvSpPr>
                  <a:spLocks noChangeShapeType="1"/>
                </p:cNvSpPr>
                <p:nvPr/>
              </p:nvSpPr>
              <p:spPr bwMode="auto">
                <a:xfrm flipH="1">
                  <a:off x="624" y="1152"/>
                  <a:ext cx="192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prstDash val="dash"/>
                  <a:round/>
                  <a:headEnd/>
                  <a:tailEnd type="triangle" w="med" len="med"/>
                </a:ln>
              </p:spPr>
              <p:txBody>
                <a:bodyPr wrap="none" anchor="ctr"/>
                <a:lstStyle/>
                <a:p>
                  <a:endParaRPr lang="en-US" sz="900"/>
                </a:p>
              </p:txBody>
            </p:sp>
          </p:grpSp>
          <p:grpSp>
            <p:nvGrpSpPr>
              <p:cNvPr id="8" name="Group 37"/>
              <p:cNvGrpSpPr>
                <a:grpSpLocks/>
              </p:cNvGrpSpPr>
              <p:nvPr/>
            </p:nvGrpSpPr>
            <p:grpSpPr bwMode="auto">
              <a:xfrm>
                <a:off x="3312" y="1152"/>
                <a:ext cx="192" cy="144"/>
                <a:chOff x="624" y="1152"/>
                <a:chExt cx="192" cy="144"/>
              </a:xfrm>
            </p:grpSpPr>
            <p:sp>
              <p:nvSpPr>
                <p:cNvPr id="5159" name="Line 38"/>
                <p:cNvSpPr>
                  <a:spLocks noChangeShapeType="1"/>
                </p:cNvSpPr>
                <p:nvPr/>
              </p:nvSpPr>
              <p:spPr bwMode="auto">
                <a:xfrm flipV="1">
                  <a:off x="816" y="1152"/>
                  <a:ext cx="0" cy="144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US" sz="900"/>
                </a:p>
              </p:txBody>
            </p:sp>
            <p:sp>
              <p:nvSpPr>
                <p:cNvPr id="5160" name="Line 39"/>
                <p:cNvSpPr>
                  <a:spLocks noChangeShapeType="1"/>
                </p:cNvSpPr>
                <p:nvPr/>
              </p:nvSpPr>
              <p:spPr bwMode="auto">
                <a:xfrm flipH="1">
                  <a:off x="624" y="1152"/>
                  <a:ext cx="192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prstDash val="dash"/>
                  <a:round/>
                  <a:headEnd/>
                  <a:tailEnd type="triangle" w="med" len="med"/>
                </a:ln>
              </p:spPr>
              <p:txBody>
                <a:bodyPr wrap="none" anchor="ctr"/>
                <a:lstStyle/>
                <a:p>
                  <a:endParaRPr lang="en-US" sz="900"/>
                </a:p>
              </p:txBody>
            </p:sp>
          </p:grpSp>
          <p:grpSp>
            <p:nvGrpSpPr>
              <p:cNvPr id="9" name="Group 40"/>
              <p:cNvGrpSpPr>
                <a:grpSpLocks/>
              </p:cNvGrpSpPr>
              <p:nvPr/>
            </p:nvGrpSpPr>
            <p:grpSpPr bwMode="auto">
              <a:xfrm>
                <a:off x="3984" y="1152"/>
                <a:ext cx="192" cy="144"/>
                <a:chOff x="624" y="1152"/>
                <a:chExt cx="192" cy="144"/>
              </a:xfrm>
            </p:grpSpPr>
            <p:sp>
              <p:nvSpPr>
                <p:cNvPr id="5157" name="Line 41"/>
                <p:cNvSpPr>
                  <a:spLocks noChangeShapeType="1"/>
                </p:cNvSpPr>
                <p:nvPr/>
              </p:nvSpPr>
              <p:spPr bwMode="auto">
                <a:xfrm flipV="1">
                  <a:off x="816" y="1152"/>
                  <a:ext cx="0" cy="144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US" sz="900"/>
                </a:p>
              </p:txBody>
            </p:sp>
            <p:sp>
              <p:nvSpPr>
                <p:cNvPr id="5158" name="Line 42"/>
                <p:cNvSpPr>
                  <a:spLocks noChangeShapeType="1"/>
                </p:cNvSpPr>
                <p:nvPr/>
              </p:nvSpPr>
              <p:spPr bwMode="auto">
                <a:xfrm flipH="1">
                  <a:off x="624" y="1152"/>
                  <a:ext cx="192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prstDash val="dash"/>
                  <a:round/>
                  <a:headEnd/>
                  <a:tailEnd type="triangle" w="med" len="med"/>
                </a:ln>
              </p:spPr>
              <p:txBody>
                <a:bodyPr wrap="none" anchor="ctr"/>
                <a:lstStyle/>
                <a:p>
                  <a:endParaRPr lang="en-US" sz="900"/>
                </a:p>
              </p:txBody>
            </p:sp>
          </p:grpSp>
          <p:grpSp>
            <p:nvGrpSpPr>
              <p:cNvPr id="10" name="Group 43"/>
              <p:cNvGrpSpPr>
                <a:grpSpLocks/>
              </p:cNvGrpSpPr>
              <p:nvPr/>
            </p:nvGrpSpPr>
            <p:grpSpPr bwMode="auto">
              <a:xfrm>
                <a:off x="4656" y="1152"/>
                <a:ext cx="192" cy="144"/>
                <a:chOff x="624" y="1152"/>
                <a:chExt cx="192" cy="144"/>
              </a:xfrm>
            </p:grpSpPr>
            <p:sp>
              <p:nvSpPr>
                <p:cNvPr id="5155" name="Line 44"/>
                <p:cNvSpPr>
                  <a:spLocks noChangeShapeType="1"/>
                </p:cNvSpPr>
                <p:nvPr/>
              </p:nvSpPr>
              <p:spPr bwMode="auto">
                <a:xfrm flipV="1">
                  <a:off x="816" y="1152"/>
                  <a:ext cx="0" cy="144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US" sz="900"/>
                </a:p>
              </p:txBody>
            </p:sp>
            <p:sp>
              <p:nvSpPr>
                <p:cNvPr id="5156" name="Line 45"/>
                <p:cNvSpPr>
                  <a:spLocks noChangeShapeType="1"/>
                </p:cNvSpPr>
                <p:nvPr/>
              </p:nvSpPr>
              <p:spPr bwMode="auto">
                <a:xfrm flipH="1">
                  <a:off x="624" y="1152"/>
                  <a:ext cx="192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prstDash val="dash"/>
                  <a:round/>
                  <a:headEnd/>
                  <a:tailEnd type="triangle" w="med" len="med"/>
                </a:ln>
              </p:spPr>
              <p:txBody>
                <a:bodyPr wrap="none" anchor="ctr"/>
                <a:lstStyle/>
                <a:p>
                  <a:endParaRPr lang="en-US" sz="900"/>
                </a:p>
              </p:txBody>
            </p:sp>
          </p:grpSp>
        </p:grpSp>
      </p:grpSp>
      <p:sp>
        <p:nvSpPr>
          <p:cNvPr id="9262" name="Text Box 46"/>
          <p:cNvSpPr txBox="1">
            <a:spLocks noChangeArrowheads="1"/>
          </p:cNvSpPr>
          <p:nvPr/>
        </p:nvSpPr>
        <p:spPr bwMode="auto">
          <a:xfrm>
            <a:off x="838200" y="5153253"/>
            <a:ext cx="2895600" cy="1061829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altLang="en-US" sz="1400" b="1" u="sng">
                <a:latin typeface="Arial" charset="0"/>
                <a:cs typeface="Arial" charset="0"/>
              </a:rPr>
              <a:t>Target Specs</a:t>
            </a:r>
          </a:p>
          <a:p>
            <a:pPr eaLnBrk="0" hangingPunct="0">
              <a:spcBef>
                <a:spcPct val="50000"/>
              </a:spcBef>
            </a:pPr>
            <a:r>
              <a:rPr lang="en-US" altLang="en-US" sz="1400">
                <a:latin typeface="Arial" charset="0"/>
                <a:cs typeface="Arial" charset="0"/>
              </a:rPr>
              <a:t>Based on customer needs and benchmarking</a:t>
            </a:r>
            <a:br>
              <a:rPr lang="en-US" altLang="en-US" sz="1400">
                <a:latin typeface="Arial" charset="0"/>
                <a:cs typeface="Arial" charset="0"/>
              </a:rPr>
            </a:br>
            <a:endParaRPr lang="en-US" altLang="en-US" sz="1400">
              <a:latin typeface="Arial" charset="0"/>
              <a:cs typeface="Arial" charset="0"/>
            </a:endParaRPr>
          </a:p>
        </p:txBody>
      </p:sp>
      <p:sp>
        <p:nvSpPr>
          <p:cNvPr id="9263" name="Text Box 47"/>
          <p:cNvSpPr txBox="1">
            <a:spLocks noChangeArrowheads="1"/>
          </p:cNvSpPr>
          <p:nvPr/>
        </p:nvSpPr>
        <p:spPr bwMode="auto">
          <a:xfrm>
            <a:off x="5181600" y="5153253"/>
            <a:ext cx="2895600" cy="1061829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altLang="en-US" sz="1400" b="1" u="sng">
                <a:latin typeface="Arial" charset="0"/>
                <a:cs typeface="Arial" charset="0"/>
              </a:rPr>
              <a:t>Final Specs</a:t>
            </a:r>
          </a:p>
          <a:p>
            <a:pPr eaLnBrk="0" hangingPunct="0">
              <a:spcBef>
                <a:spcPct val="50000"/>
              </a:spcBef>
            </a:pPr>
            <a:r>
              <a:rPr lang="en-US" altLang="en-US" sz="1400">
                <a:latin typeface="Arial" charset="0"/>
                <a:cs typeface="Arial" charset="0"/>
              </a:rPr>
              <a:t>Based on selected concept, feasibility, models, testing, and trade-offs</a:t>
            </a:r>
          </a:p>
        </p:txBody>
      </p:sp>
      <p:sp>
        <p:nvSpPr>
          <p:cNvPr id="50" name="Rectangle 3"/>
          <p:cNvSpPr txBox="1">
            <a:spLocks noChangeArrowheads="1"/>
          </p:cNvSpPr>
          <p:nvPr/>
        </p:nvSpPr>
        <p:spPr bwMode="auto">
          <a:xfrm>
            <a:off x="153064" y="142852"/>
            <a:ext cx="8572500" cy="6048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 algn="l"/>
            <a:r>
              <a:rPr lang="en-US" sz="2400" dirty="0">
                <a:solidFill>
                  <a:schemeClr val="bg1"/>
                </a:solidFill>
                <a:latin typeface="Arial" charset="0"/>
                <a:cs typeface="Arial" charset="0"/>
              </a:rPr>
              <a:t>c</a:t>
            </a:r>
            <a:r>
              <a:rPr lang="en-US" sz="24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oncept development process</a:t>
            </a:r>
            <a:endParaRPr kumimoji="0" lang="en-US" sz="2400" b="0" i="0" u="none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charset="0"/>
              <a:ea typeface="+mj-ea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9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9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animBg="1" autoUpdateAnimBg="0"/>
      <p:bldP spid="9220" grpId="0" animBg="1" autoUpdateAnimBg="0"/>
      <p:bldP spid="9221" grpId="0" animBg="1" autoUpdateAnimBg="0"/>
      <p:bldP spid="9262" grpId="0" animBg="1" autoUpdateAnimBg="0"/>
      <p:bldP spid="9263" grpId="0" animBg="1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>
            <a:spLocks noChangeArrowheads="1"/>
          </p:cNvSpPr>
          <p:nvPr/>
        </p:nvSpPr>
        <p:spPr bwMode="auto">
          <a:xfrm>
            <a:off x="0" y="0"/>
            <a:ext cx="9144000" cy="2790000"/>
          </a:xfrm>
          <a:prstGeom prst="rect">
            <a:avLst/>
          </a:prstGeom>
          <a:solidFill>
            <a:srgbClr val="1885CB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52400" y="214290"/>
            <a:ext cx="8667750" cy="3929090"/>
          </a:xfrm>
          <a:prstGeom prst="rect">
            <a:avLst/>
          </a:prstGeom>
        </p:spPr>
        <p:txBody>
          <a:bodyPr/>
          <a:lstStyle/>
          <a:p>
            <a:pPr marL="609600" marR="0" lvl="0" indent="-609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kern="0" dirty="0">
                <a:solidFill>
                  <a:schemeClr val="bg1"/>
                </a:solidFill>
                <a:latin typeface="Arial" charset="0"/>
                <a:cs typeface="Arial" charset="0"/>
              </a:rPr>
              <a:t>t</a:t>
            </a:r>
            <a:r>
              <a:rPr lang="en-US" sz="2400" kern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he product </a:t>
            </a:r>
            <a:r>
              <a:rPr lang="en-US" sz="2400" kern="0" dirty="0" err="1" smtClean="0">
                <a:solidFill>
                  <a:schemeClr val="bg1"/>
                </a:solidFill>
                <a:latin typeface="Arial" charset="0"/>
                <a:cs typeface="Arial" charset="0"/>
              </a:rPr>
              <a:t>sp</a:t>
            </a:r>
            <a:r>
              <a:rPr kumimoji="0" lang="en-US" sz="24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ecification</a:t>
            </a:r>
            <a:r>
              <a:rPr kumimoji="0" 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 process</a:t>
            </a:r>
            <a:r>
              <a:rPr kumimoji="0" lang="en-US" sz="12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 (U&amp;E)</a:t>
            </a:r>
          </a:p>
          <a:p>
            <a:pPr algn="l" eaLnBrk="1" hangingPunct="1">
              <a:lnSpc>
                <a:spcPct val="90000"/>
              </a:lnSpc>
            </a:pPr>
            <a:endParaRPr lang="en-US" altLang="en-US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algn="l" eaLnBrk="1" hangingPunct="1">
              <a:lnSpc>
                <a:spcPct val="90000"/>
              </a:lnSpc>
              <a:spcBef>
                <a:spcPts val="432"/>
              </a:spcBef>
            </a:pPr>
            <a:r>
              <a:rPr lang="en-US" alt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set target specifications</a:t>
            </a:r>
          </a:p>
          <a:p>
            <a:pPr algn="l" eaLnBrk="1" hangingPunct="1">
              <a:lnSpc>
                <a:spcPct val="90000"/>
              </a:lnSpc>
              <a:spcBef>
                <a:spcPts val="432"/>
              </a:spcBef>
            </a:pPr>
            <a:endParaRPr lang="en-US" altLang="en-US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63525" indent="-263525" algn="l">
              <a:lnSpc>
                <a:spcPct val="90000"/>
              </a:lnSpc>
              <a:spcBef>
                <a:spcPts val="432"/>
              </a:spcBef>
              <a:buFont typeface="Arial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charset="0"/>
                <a:cs typeface="Arial" charset="0"/>
              </a:rPr>
              <a:t>b</a:t>
            </a:r>
            <a:r>
              <a:rPr lang="en-US" alt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ased on customer needs and benchmarks</a:t>
            </a:r>
          </a:p>
          <a:p>
            <a:pPr marL="263525" indent="-263525" algn="l">
              <a:lnSpc>
                <a:spcPct val="90000"/>
              </a:lnSpc>
              <a:spcBef>
                <a:spcPts val="432"/>
              </a:spcBef>
              <a:buFont typeface="Arial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charset="0"/>
                <a:cs typeface="Arial" charset="0"/>
              </a:rPr>
              <a:t>d</a:t>
            </a:r>
            <a:r>
              <a:rPr lang="en-US" alt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evelop metrics for each </a:t>
            </a:r>
            <a:r>
              <a:rPr lang="en-US" altLang="en-US" dirty="0" smtClean="0">
                <a:solidFill>
                  <a:srgbClr val="FFFFFF"/>
                </a:solidFill>
                <a:latin typeface="Arial" charset="0"/>
                <a:cs typeface="Arial" charset="0"/>
              </a:rPr>
              <a:t>need (</a:t>
            </a:r>
            <a:r>
              <a:rPr lang="en-GB" dirty="0" smtClean="0">
                <a:solidFill>
                  <a:srgbClr val="FFFFFF"/>
                </a:solidFill>
                <a:latin typeface="Arial" pitchFamily="34" charset="0"/>
              </a:rPr>
              <a:t>measurable characteristics)</a:t>
            </a:r>
            <a:endParaRPr lang="en-US" altLang="en-US" dirty="0" smtClean="0">
              <a:solidFill>
                <a:srgbClr val="FFFFFF"/>
              </a:solidFill>
              <a:latin typeface="Arial" charset="0"/>
              <a:cs typeface="Arial" charset="0"/>
            </a:endParaRPr>
          </a:p>
          <a:p>
            <a:pPr marL="263525" indent="-263525" algn="l">
              <a:lnSpc>
                <a:spcPct val="90000"/>
              </a:lnSpc>
              <a:spcBef>
                <a:spcPts val="432"/>
              </a:spcBef>
              <a:buFont typeface="Arial" pitchFamily="34" charset="0"/>
              <a:buChar char="•"/>
            </a:pPr>
            <a:r>
              <a:rPr lang="en-US" altLang="en-US" dirty="0">
                <a:solidFill>
                  <a:srgbClr val="FFFFFF"/>
                </a:solidFill>
                <a:latin typeface="Arial" charset="0"/>
                <a:cs typeface="Arial" charset="0"/>
              </a:rPr>
              <a:t>s</a:t>
            </a:r>
            <a:r>
              <a:rPr lang="en-US" altLang="en-US" dirty="0" smtClean="0">
                <a:solidFill>
                  <a:srgbClr val="FFFFFF"/>
                </a:solidFill>
                <a:latin typeface="Arial" charset="0"/>
                <a:cs typeface="Arial" charset="0"/>
              </a:rPr>
              <a:t>et ideal and acceptable values (</a:t>
            </a:r>
            <a:r>
              <a:rPr lang="en-GB" dirty="0" smtClean="0">
                <a:solidFill>
                  <a:srgbClr val="FFFFFF"/>
                </a:solidFill>
                <a:latin typeface="Arial" pitchFamily="34" charset="0"/>
              </a:rPr>
              <a:t>measure of the characteristic in question )</a:t>
            </a:r>
            <a:endParaRPr lang="en-US" altLang="en-US" dirty="0" smtClean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8" presetClass="entr" presetSubtype="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18" presetClass="entr" presetSubtype="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18" presetClass="entr" presetSubtype="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 autoUpdateAnimBg="0" advAuto="100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>
            <a:spLocks noChangeArrowheads="1"/>
          </p:cNvSpPr>
          <p:nvPr/>
        </p:nvSpPr>
        <p:spPr bwMode="auto">
          <a:xfrm>
            <a:off x="0" y="0"/>
            <a:ext cx="9144000" cy="2790000"/>
          </a:xfrm>
          <a:prstGeom prst="rect">
            <a:avLst/>
          </a:prstGeom>
          <a:solidFill>
            <a:srgbClr val="1885CB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52400" y="214290"/>
            <a:ext cx="8667750" cy="3929090"/>
          </a:xfrm>
          <a:prstGeom prst="rect">
            <a:avLst/>
          </a:prstGeom>
        </p:spPr>
        <p:txBody>
          <a:bodyPr/>
          <a:lstStyle/>
          <a:p>
            <a:pPr marL="609600" marR="0" lvl="0" indent="-609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kern="0" dirty="0">
                <a:solidFill>
                  <a:schemeClr val="bg1"/>
                </a:solidFill>
                <a:latin typeface="Arial" charset="0"/>
                <a:cs typeface="Arial" charset="0"/>
              </a:rPr>
              <a:t>t</a:t>
            </a:r>
            <a:r>
              <a:rPr lang="en-US" sz="2400" kern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he product s</a:t>
            </a:r>
            <a:r>
              <a:rPr kumimoji="0" lang="en-US" sz="24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pecification</a:t>
            </a:r>
            <a:r>
              <a:rPr kumimoji="0" 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 process</a:t>
            </a:r>
            <a:r>
              <a:rPr kumimoji="0" lang="en-US" sz="12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 (U&amp;E)</a:t>
            </a:r>
          </a:p>
          <a:p>
            <a:pPr algn="l" eaLnBrk="1" hangingPunct="1">
              <a:lnSpc>
                <a:spcPct val="90000"/>
              </a:lnSpc>
            </a:pPr>
            <a:endParaRPr lang="en-US" altLang="en-US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algn="l" eaLnBrk="1" hangingPunct="1">
              <a:lnSpc>
                <a:spcPct val="90000"/>
              </a:lnSpc>
              <a:spcBef>
                <a:spcPts val="432"/>
              </a:spcBef>
            </a:pPr>
            <a:r>
              <a:rPr lang="en-US" alt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refine specifications</a:t>
            </a:r>
          </a:p>
          <a:p>
            <a:pPr algn="l" eaLnBrk="1" hangingPunct="1">
              <a:lnSpc>
                <a:spcPct val="90000"/>
              </a:lnSpc>
              <a:spcBef>
                <a:spcPts val="432"/>
              </a:spcBef>
            </a:pPr>
            <a:endParaRPr lang="en-US" altLang="en-US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63525" indent="-263525" algn="l">
              <a:lnSpc>
                <a:spcPct val="90000"/>
              </a:lnSpc>
              <a:spcBef>
                <a:spcPts val="432"/>
              </a:spcBef>
              <a:buFont typeface="Arial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charset="0"/>
                <a:cs typeface="Arial" charset="0"/>
              </a:rPr>
              <a:t>b</a:t>
            </a:r>
            <a:r>
              <a:rPr lang="en-US" alt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ased on selected concept and feasibility testing</a:t>
            </a:r>
          </a:p>
          <a:p>
            <a:pPr marL="263525" indent="-263525" algn="l">
              <a:lnSpc>
                <a:spcPct val="90000"/>
              </a:lnSpc>
              <a:spcBef>
                <a:spcPts val="432"/>
              </a:spcBef>
              <a:buFont typeface="Arial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charset="0"/>
                <a:cs typeface="Arial" charset="0"/>
              </a:rPr>
              <a:t>t</a:t>
            </a:r>
            <a:r>
              <a:rPr lang="en-US" alt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echnical modeling</a:t>
            </a:r>
          </a:p>
          <a:p>
            <a:pPr marL="263525" indent="-263525" algn="l">
              <a:lnSpc>
                <a:spcPct val="90000"/>
              </a:lnSpc>
              <a:spcBef>
                <a:spcPts val="432"/>
              </a:spcBef>
              <a:buFont typeface="Arial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charset="0"/>
                <a:cs typeface="Arial" charset="0"/>
              </a:rPr>
              <a:t>t</a:t>
            </a:r>
            <a:r>
              <a:rPr lang="en-US" alt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rade-offs are critical</a:t>
            </a:r>
          </a:p>
          <a:p>
            <a:pPr algn="l" eaLnBrk="1" hangingPunct="1">
              <a:lnSpc>
                <a:spcPct val="90000"/>
              </a:lnSpc>
              <a:spcBef>
                <a:spcPts val="432"/>
              </a:spcBef>
            </a:pPr>
            <a:endParaRPr lang="en-US" altLang="en-US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590550" lvl="0" indent="-533400" algn="l">
              <a:spcBef>
                <a:spcPts val="432"/>
              </a:spcBef>
              <a:defRPr/>
            </a:pPr>
            <a:endParaRPr lang="en-US" kern="0" dirty="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8" presetClass="entr" presetSubtype="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18" presetClass="entr" presetSubtype="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18" presetClass="entr" presetSubtype="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 autoUpdateAnimBg="0" advAuto="100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>
            <a:spLocks noChangeArrowheads="1"/>
          </p:cNvSpPr>
          <p:nvPr/>
        </p:nvSpPr>
        <p:spPr bwMode="auto">
          <a:xfrm>
            <a:off x="0" y="0"/>
            <a:ext cx="9144000" cy="2790000"/>
          </a:xfrm>
          <a:prstGeom prst="rect">
            <a:avLst/>
          </a:prstGeom>
          <a:solidFill>
            <a:srgbClr val="1885CB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52400" y="214290"/>
            <a:ext cx="8667750" cy="3929090"/>
          </a:xfrm>
          <a:prstGeom prst="rect">
            <a:avLst/>
          </a:prstGeom>
        </p:spPr>
        <p:txBody>
          <a:bodyPr/>
          <a:lstStyle/>
          <a:p>
            <a:pPr marL="609600" marR="0" lvl="0" indent="-609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kern="0" dirty="0">
                <a:solidFill>
                  <a:schemeClr val="bg1"/>
                </a:solidFill>
                <a:latin typeface="Arial" charset="0"/>
                <a:cs typeface="Arial" charset="0"/>
              </a:rPr>
              <a:t>t</a:t>
            </a:r>
            <a:r>
              <a:rPr lang="en-US" sz="2400" kern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he product s</a:t>
            </a:r>
            <a:r>
              <a:rPr kumimoji="0" lang="en-US" sz="24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pecification</a:t>
            </a:r>
            <a:r>
              <a:rPr kumimoji="0" 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 process</a:t>
            </a:r>
            <a:r>
              <a:rPr kumimoji="0" lang="en-US" sz="12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 (U&amp;E)</a:t>
            </a:r>
          </a:p>
          <a:p>
            <a:pPr algn="l" eaLnBrk="1" hangingPunct="1">
              <a:lnSpc>
                <a:spcPct val="90000"/>
              </a:lnSpc>
            </a:pPr>
            <a:endParaRPr lang="en-US" altLang="en-US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algn="l" eaLnBrk="1" hangingPunct="1">
              <a:lnSpc>
                <a:spcPct val="90000"/>
              </a:lnSpc>
              <a:spcBef>
                <a:spcPts val="432"/>
              </a:spcBef>
            </a:pPr>
            <a:r>
              <a:rPr lang="en-US" alt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reflect on the results and the process</a:t>
            </a:r>
          </a:p>
          <a:p>
            <a:pPr algn="l" eaLnBrk="1" hangingPunct="1">
              <a:lnSpc>
                <a:spcPct val="90000"/>
              </a:lnSpc>
              <a:spcBef>
                <a:spcPts val="432"/>
              </a:spcBef>
            </a:pPr>
            <a:endParaRPr lang="en-US" altLang="en-US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63525" indent="-263525" algn="l">
              <a:lnSpc>
                <a:spcPct val="90000"/>
              </a:lnSpc>
              <a:spcBef>
                <a:spcPts val="432"/>
              </a:spcBef>
              <a:buFont typeface="Arial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charset="0"/>
                <a:cs typeface="Arial" charset="0"/>
              </a:rPr>
              <a:t>c</a:t>
            </a:r>
            <a:r>
              <a:rPr lang="en-US" alt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ritical for ongoing improvement</a:t>
            </a:r>
          </a:p>
          <a:p>
            <a:pPr marL="590550" lvl="0" indent="-533400" algn="l">
              <a:spcBef>
                <a:spcPts val="432"/>
              </a:spcBef>
              <a:defRPr/>
            </a:pPr>
            <a:endParaRPr lang="en-US" kern="0" dirty="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8" presetClass="entr" presetSubtype="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 autoUpdateAnimBg="0" advAuto="100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49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49924" name="Rectangle 4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FF54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849925" name="Rectangle 5"/>
          <p:cNvSpPr>
            <a:spLocks noChangeArrowheads="1"/>
          </p:cNvSpPr>
          <p:nvPr/>
        </p:nvSpPr>
        <p:spPr bwMode="auto">
          <a:xfrm>
            <a:off x="193675" y="2228850"/>
            <a:ext cx="9634538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55600" indent="-355600" algn="l">
              <a:spcBef>
                <a:spcPct val="20000"/>
              </a:spcBef>
            </a:pPr>
            <a:r>
              <a:rPr lang="en-GB" sz="2400" b="1" dirty="0" err="1" smtClean="0">
                <a:solidFill>
                  <a:srgbClr val="FFFFFF"/>
                </a:solidFill>
              </a:rPr>
              <a:t>pds</a:t>
            </a:r>
            <a:r>
              <a:rPr lang="en-GB" sz="2400" b="1" dirty="0" smtClean="0">
                <a:solidFill>
                  <a:srgbClr val="FFFFFF"/>
                </a:solidFill>
              </a:rPr>
              <a:t> </a:t>
            </a:r>
            <a:r>
              <a:rPr lang="en-GB" sz="2400" dirty="0">
                <a:solidFill>
                  <a:srgbClr val="FFFFFF"/>
                </a:solidFill>
              </a:rPr>
              <a:t>is </a:t>
            </a:r>
            <a:r>
              <a:rPr lang="en-GB" sz="2400" dirty="0" smtClean="0">
                <a:solidFill>
                  <a:srgbClr val="FFFFFF"/>
                </a:solidFill>
              </a:rPr>
              <a:t>concerned with identifying</a:t>
            </a:r>
            <a:endParaRPr lang="en-GB" dirty="0">
              <a:solidFill>
                <a:srgbClr val="FFFFFF"/>
              </a:solidFill>
            </a:endParaRPr>
          </a:p>
          <a:p>
            <a:pPr marL="355600" indent="-355600" algn="l">
              <a:lnSpc>
                <a:spcPct val="70000"/>
              </a:lnSpc>
              <a:spcBef>
                <a:spcPct val="20000"/>
              </a:spcBef>
            </a:pPr>
            <a:r>
              <a:rPr lang="en-GB" sz="8800" b="1" dirty="0" smtClean="0">
                <a:solidFill>
                  <a:srgbClr val="FFFFFF"/>
                </a:solidFill>
              </a:rPr>
              <a:t>customer needs</a:t>
            </a:r>
            <a:r>
              <a:rPr lang="en-GB" sz="9000" b="1" dirty="0" smtClean="0">
                <a:solidFill>
                  <a:srgbClr val="FFFFFF"/>
                </a:solidFill>
              </a:rPr>
              <a:t> </a:t>
            </a:r>
            <a:r>
              <a:rPr lang="en-GB" sz="900" dirty="0" smtClean="0">
                <a:solidFill>
                  <a:srgbClr val="FFFFFF"/>
                </a:solidFill>
              </a:rPr>
              <a:t> </a:t>
            </a:r>
            <a:endParaRPr lang="en-GB" sz="900" dirty="0">
              <a:solidFill>
                <a:srgbClr val="FFFFFF"/>
              </a:solidFill>
            </a:endParaRPr>
          </a:p>
          <a:p>
            <a:pPr marL="355600" indent="-355600" algn="l">
              <a:lnSpc>
                <a:spcPct val="110000"/>
              </a:lnSpc>
              <a:spcBef>
                <a:spcPct val="20000"/>
              </a:spcBef>
            </a:pPr>
            <a:r>
              <a:rPr lang="en-GB" dirty="0" smtClean="0">
                <a:solidFill>
                  <a:srgbClr val="FFFFFF"/>
                </a:solidFill>
              </a:rPr>
              <a:t>and their impact on a </a:t>
            </a:r>
            <a:r>
              <a:rPr lang="en-GB" dirty="0">
                <a:solidFill>
                  <a:srgbClr val="FFFFFF"/>
                </a:solidFill>
              </a:rPr>
              <a:t>product or </a:t>
            </a:r>
            <a:r>
              <a:rPr lang="en-GB" dirty="0" smtClean="0">
                <a:solidFill>
                  <a:srgbClr val="FFFFFF"/>
                </a:solidFill>
              </a:rPr>
              <a:t>service</a:t>
            </a:r>
            <a:endParaRPr lang="en-GB" b="1" dirty="0">
              <a:solidFill>
                <a:srgbClr val="FFFFFF"/>
              </a:solidFill>
            </a:endParaRPr>
          </a:p>
          <a:p>
            <a:pPr marL="355600" indent="-355600" algn="l">
              <a:spcBef>
                <a:spcPct val="20000"/>
              </a:spcBef>
            </a:pPr>
            <a:endParaRPr lang="en-GB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-24"/>
            <a:ext cx="9144000" cy="2790000"/>
          </a:xfrm>
          <a:prstGeom prst="rect">
            <a:avLst/>
          </a:prstGeom>
          <a:solidFill>
            <a:srgbClr val="FF54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214290"/>
            <a:ext cx="8667750" cy="3168650"/>
          </a:xfrm>
        </p:spPr>
        <p:txBody>
          <a:bodyPr/>
          <a:lstStyle/>
          <a:p>
            <a:pPr marL="609600" indent="-609600" eaLnBrk="1" hangingPunct="1">
              <a:buNone/>
            </a:pPr>
            <a:r>
              <a:rPr lang="en-US" sz="2400" dirty="0">
                <a:solidFill>
                  <a:schemeClr val="bg1"/>
                </a:solidFill>
                <a:latin typeface="Arial" charset="0"/>
                <a:cs typeface="Arial" charset="0"/>
              </a:rPr>
              <a:t>w</a:t>
            </a:r>
            <a:r>
              <a:rPr lang="en-US" sz="24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ho is the customer ?</a:t>
            </a:r>
          </a:p>
          <a:p>
            <a:pPr marL="609600" indent="-609600" eaLnBrk="1" hangingPunct="1">
              <a:buNone/>
            </a:pPr>
            <a:endParaRPr lang="en-US" sz="8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590550" indent="-533400">
              <a:buNone/>
            </a:pPr>
            <a:r>
              <a:rPr lang="en-US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external</a:t>
            </a:r>
          </a:p>
          <a:p>
            <a:pPr marL="590550" indent="-533400">
              <a:buNone/>
            </a:pPr>
            <a:r>
              <a:rPr 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consumer, purchaser, end-user, vendor, supplier</a:t>
            </a:r>
          </a:p>
          <a:p>
            <a:pPr marL="590550" indent="-533400">
              <a:buNone/>
            </a:pPr>
            <a:endParaRPr lang="en-US" sz="8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590550" indent="-533400">
              <a:buNone/>
            </a:pPr>
            <a:r>
              <a:rPr lang="en-US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internal</a:t>
            </a:r>
            <a:endParaRPr lang="en-US" b="1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590550" indent="-533400">
              <a:buNone/>
            </a:pPr>
            <a:r>
              <a:rPr 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everyone who touches the product or is touched by it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5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3" dur="500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 bldLvl="2" autoUpdateAnimBg="0" advAuto="100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-24"/>
            <a:ext cx="9144000" cy="2790000"/>
          </a:xfrm>
          <a:prstGeom prst="rect">
            <a:avLst/>
          </a:prstGeom>
          <a:solidFill>
            <a:srgbClr val="FF54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214290"/>
            <a:ext cx="8667750" cy="2500330"/>
          </a:xfrm>
        </p:spPr>
        <p:txBody>
          <a:bodyPr/>
          <a:lstStyle/>
          <a:p>
            <a:pPr marL="609600" indent="-609600" eaLnBrk="1" hangingPunct="1">
              <a:buNone/>
            </a:pPr>
            <a:r>
              <a:rPr lang="en-US" sz="2400" dirty="0">
                <a:solidFill>
                  <a:schemeClr val="bg1"/>
                </a:solidFill>
                <a:latin typeface="Arial" charset="0"/>
                <a:cs typeface="Arial" charset="0"/>
              </a:rPr>
              <a:t>t</a:t>
            </a:r>
            <a:r>
              <a:rPr lang="en-US" sz="24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he process</a:t>
            </a:r>
          </a:p>
          <a:p>
            <a:pPr marL="609600" indent="-609600" eaLnBrk="1" hangingPunct="1">
              <a:buNone/>
            </a:pPr>
            <a:endParaRPr lang="en-US" sz="8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590550" indent="-533400">
              <a:buFontTx/>
              <a:buAutoNum type="arabicPeriod"/>
              <a:defRPr/>
            </a:pPr>
            <a:r>
              <a:rPr 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gather </a:t>
            </a:r>
            <a:r>
              <a:rPr lang="en-US" dirty="0">
                <a:solidFill>
                  <a:schemeClr val="bg1"/>
                </a:solidFill>
                <a:latin typeface="Arial" charset="0"/>
                <a:cs typeface="Arial" charset="0"/>
              </a:rPr>
              <a:t>raw data from customers</a:t>
            </a:r>
          </a:p>
          <a:p>
            <a:pPr marL="590550" indent="-533400">
              <a:buFontTx/>
              <a:buAutoNum type="arabicPeriod"/>
              <a:defRPr/>
            </a:pPr>
            <a:r>
              <a:rPr 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interpret </a:t>
            </a:r>
            <a:r>
              <a:rPr lang="en-US" dirty="0">
                <a:solidFill>
                  <a:schemeClr val="bg1"/>
                </a:solidFill>
                <a:latin typeface="Arial" charset="0"/>
                <a:cs typeface="Arial" charset="0"/>
              </a:rPr>
              <a:t>raw data in terms of customer needs</a:t>
            </a:r>
          </a:p>
          <a:p>
            <a:pPr marL="590550" indent="-533400">
              <a:buFontTx/>
              <a:buAutoNum type="arabicPeriod"/>
              <a:defRPr/>
            </a:pPr>
            <a:r>
              <a:rPr 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organize </a:t>
            </a:r>
            <a:r>
              <a:rPr lang="en-US" dirty="0">
                <a:solidFill>
                  <a:schemeClr val="bg1"/>
                </a:solidFill>
                <a:latin typeface="Arial" charset="0"/>
                <a:cs typeface="Arial" charset="0"/>
              </a:rPr>
              <a:t>needs into a hierarchy (primary, secondary, etc.)</a:t>
            </a:r>
          </a:p>
          <a:p>
            <a:pPr marL="590550" indent="-533400">
              <a:buFontTx/>
              <a:buAutoNum type="arabicPeriod"/>
              <a:defRPr/>
            </a:pPr>
            <a:r>
              <a:rPr 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establish </a:t>
            </a:r>
            <a:r>
              <a:rPr lang="en-US" dirty="0">
                <a:solidFill>
                  <a:schemeClr val="bg1"/>
                </a:solidFill>
                <a:latin typeface="Arial" charset="0"/>
                <a:cs typeface="Arial" charset="0"/>
              </a:rPr>
              <a:t>relative importance of each need</a:t>
            </a:r>
          </a:p>
          <a:p>
            <a:pPr marL="590550" indent="-533400">
              <a:buFontTx/>
              <a:buAutoNum type="arabicPeriod"/>
              <a:defRPr/>
            </a:pPr>
            <a:r>
              <a:rPr 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reflect </a:t>
            </a:r>
            <a:r>
              <a:rPr lang="en-US" dirty="0">
                <a:solidFill>
                  <a:schemeClr val="bg1"/>
                </a:solidFill>
                <a:latin typeface="Arial" charset="0"/>
                <a:cs typeface="Arial" charset="0"/>
              </a:rPr>
              <a:t>on the results and the </a:t>
            </a:r>
            <a:r>
              <a:rPr 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process</a:t>
            </a:r>
            <a:endParaRPr lang="en-US" dirty="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5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3" dur="5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500"/>
                            </p:stCondLst>
                            <p:childTnLst>
                              <p:par>
                                <p:cTn id="2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 bldLvl="2" autoUpdateAnimBg="0" advAuto="100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28600" y="152400"/>
            <a:ext cx="8496300" cy="6665913"/>
            <a:chOff x="96" y="219"/>
            <a:chExt cx="5544" cy="4350"/>
          </a:xfrm>
        </p:grpSpPr>
        <p:sp>
          <p:nvSpPr>
            <p:cNvPr id="8198" name="Rectangle 3"/>
            <p:cNvSpPr>
              <a:spLocks noChangeArrowheads="1"/>
            </p:cNvSpPr>
            <p:nvPr/>
          </p:nvSpPr>
          <p:spPr bwMode="auto">
            <a:xfrm rot="-5400000">
              <a:off x="2703" y="985"/>
              <a:ext cx="642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Misfeed rate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199" name="Rectangle 4"/>
            <p:cNvSpPr>
              <a:spLocks noChangeArrowheads="1"/>
            </p:cNvSpPr>
            <p:nvPr/>
          </p:nvSpPr>
          <p:spPr bwMode="auto">
            <a:xfrm rot="-5400000">
              <a:off x="2948" y="954"/>
              <a:ext cx="707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Multifeed rate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00" name="Rectangle 5"/>
            <p:cNvSpPr>
              <a:spLocks noChangeArrowheads="1"/>
            </p:cNvSpPr>
            <p:nvPr/>
          </p:nvSpPr>
          <p:spPr bwMode="auto">
            <a:xfrm rot="-5400000">
              <a:off x="3358" y="1080"/>
              <a:ext cx="45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Jam rate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01" name="Rectangle 6"/>
            <p:cNvSpPr>
              <a:spLocks noChangeArrowheads="1"/>
            </p:cNvSpPr>
            <p:nvPr/>
          </p:nvSpPr>
          <p:spPr bwMode="auto">
            <a:xfrm rot="-5400000">
              <a:off x="3608" y="1054"/>
              <a:ext cx="506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Copy rate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02" name="Rectangle 7"/>
            <p:cNvSpPr>
              <a:spLocks noChangeArrowheads="1"/>
            </p:cNvSpPr>
            <p:nvPr/>
          </p:nvSpPr>
          <p:spPr bwMode="auto">
            <a:xfrm rot="-5400000">
              <a:off x="3636" y="803"/>
              <a:ext cx="101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Jam clearance time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03" name="Rectangle 8"/>
            <p:cNvSpPr>
              <a:spLocks noChangeArrowheads="1"/>
            </p:cNvSpPr>
            <p:nvPr/>
          </p:nvSpPr>
          <p:spPr bwMode="auto">
            <a:xfrm rot="-5400000">
              <a:off x="3921" y="810"/>
              <a:ext cx="999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Paper damage rate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04" name="Rectangle 9"/>
            <p:cNvSpPr>
              <a:spLocks noChangeArrowheads="1"/>
            </p:cNvSpPr>
            <p:nvPr/>
          </p:nvSpPr>
          <p:spPr bwMode="auto">
            <a:xfrm rot="-5400000">
              <a:off x="4567" y="1172"/>
              <a:ext cx="267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UMC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05" name="Rectangle 10"/>
            <p:cNvSpPr>
              <a:spLocks noChangeArrowheads="1"/>
            </p:cNvSpPr>
            <p:nvPr/>
          </p:nvSpPr>
          <p:spPr bwMode="auto">
            <a:xfrm>
              <a:off x="680" y="1404"/>
              <a:ext cx="1408" cy="1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6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Voice of the Customer</a:t>
              </a:r>
              <a:endParaRPr lang="en-US" sz="1600">
                <a:latin typeface="Arial" charset="0"/>
                <a:cs typeface="Arial" charset="0"/>
              </a:endParaRPr>
            </a:p>
          </p:txBody>
        </p:sp>
        <p:sp>
          <p:nvSpPr>
            <p:cNvPr id="8206" name="Rectangle 11"/>
            <p:cNvSpPr>
              <a:spLocks noChangeArrowheads="1"/>
            </p:cNvSpPr>
            <p:nvPr/>
          </p:nvSpPr>
          <p:spPr bwMode="auto">
            <a:xfrm>
              <a:off x="2948" y="1404"/>
              <a:ext cx="78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A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07" name="Rectangle 12"/>
            <p:cNvSpPr>
              <a:spLocks noChangeArrowheads="1"/>
            </p:cNvSpPr>
            <p:nvPr/>
          </p:nvSpPr>
          <p:spPr bwMode="auto">
            <a:xfrm>
              <a:off x="3228" y="1404"/>
              <a:ext cx="78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B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08" name="Rectangle 13"/>
            <p:cNvSpPr>
              <a:spLocks noChangeArrowheads="1"/>
            </p:cNvSpPr>
            <p:nvPr/>
          </p:nvSpPr>
          <p:spPr bwMode="auto">
            <a:xfrm>
              <a:off x="3507" y="1404"/>
              <a:ext cx="8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C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09" name="Rectangle 14"/>
            <p:cNvSpPr>
              <a:spLocks noChangeArrowheads="1"/>
            </p:cNvSpPr>
            <p:nvPr/>
          </p:nvSpPr>
          <p:spPr bwMode="auto">
            <a:xfrm>
              <a:off x="3787" y="1404"/>
              <a:ext cx="8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D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10" name="Rectangle 15"/>
            <p:cNvSpPr>
              <a:spLocks noChangeArrowheads="1"/>
            </p:cNvSpPr>
            <p:nvPr/>
          </p:nvSpPr>
          <p:spPr bwMode="auto">
            <a:xfrm>
              <a:off x="4067" y="1404"/>
              <a:ext cx="78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E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11" name="Rectangle 16"/>
            <p:cNvSpPr>
              <a:spLocks noChangeArrowheads="1"/>
            </p:cNvSpPr>
            <p:nvPr/>
          </p:nvSpPr>
          <p:spPr bwMode="auto">
            <a:xfrm>
              <a:off x="4345" y="1404"/>
              <a:ext cx="7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F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12" name="Rectangle 17"/>
            <p:cNvSpPr>
              <a:spLocks noChangeArrowheads="1"/>
            </p:cNvSpPr>
            <p:nvPr/>
          </p:nvSpPr>
          <p:spPr bwMode="auto">
            <a:xfrm>
              <a:off x="4616" y="1404"/>
              <a:ext cx="9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G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13" name="Rectangle 18"/>
            <p:cNvSpPr>
              <a:spLocks noChangeArrowheads="1"/>
            </p:cNvSpPr>
            <p:nvPr/>
          </p:nvSpPr>
          <p:spPr bwMode="auto">
            <a:xfrm>
              <a:off x="4921" y="1404"/>
              <a:ext cx="32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 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14" name="Rectangle 19"/>
            <p:cNvSpPr>
              <a:spLocks noChangeArrowheads="1"/>
            </p:cNvSpPr>
            <p:nvPr/>
          </p:nvSpPr>
          <p:spPr bwMode="auto">
            <a:xfrm>
              <a:off x="5200" y="1404"/>
              <a:ext cx="32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 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15" name="Rectangle 20"/>
            <p:cNvSpPr>
              <a:spLocks noChangeArrowheads="1"/>
            </p:cNvSpPr>
            <p:nvPr/>
          </p:nvSpPr>
          <p:spPr bwMode="auto">
            <a:xfrm>
              <a:off x="5479" y="1404"/>
              <a:ext cx="32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 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16" name="Rectangle 21"/>
            <p:cNvSpPr>
              <a:spLocks noChangeArrowheads="1"/>
            </p:cNvSpPr>
            <p:nvPr/>
          </p:nvSpPr>
          <p:spPr bwMode="auto">
            <a:xfrm>
              <a:off x="223" y="1548"/>
              <a:ext cx="6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1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17" name="Rectangle 22"/>
            <p:cNvSpPr>
              <a:spLocks noChangeArrowheads="1"/>
            </p:cNvSpPr>
            <p:nvPr/>
          </p:nvSpPr>
          <p:spPr bwMode="auto">
            <a:xfrm>
              <a:off x="427" y="1548"/>
              <a:ext cx="942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Always get a copy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18" name="Rectangle 23"/>
            <p:cNvSpPr>
              <a:spLocks noChangeArrowheads="1"/>
            </p:cNvSpPr>
            <p:nvPr/>
          </p:nvSpPr>
          <p:spPr bwMode="auto">
            <a:xfrm>
              <a:off x="2941" y="1548"/>
              <a:ext cx="9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19" name="Rectangle 24"/>
            <p:cNvSpPr>
              <a:spLocks noChangeArrowheads="1"/>
            </p:cNvSpPr>
            <p:nvPr/>
          </p:nvSpPr>
          <p:spPr bwMode="auto">
            <a:xfrm>
              <a:off x="223" y="1692"/>
              <a:ext cx="6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2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20" name="Rectangle 25"/>
            <p:cNvSpPr>
              <a:spLocks noChangeArrowheads="1"/>
            </p:cNvSpPr>
            <p:nvPr/>
          </p:nvSpPr>
          <p:spPr bwMode="auto">
            <a:xfrm>
              <a:off x="427" y="1692"/>
              <a:ext cx="838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No blank sheets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21" name="Rectangle 26"/>
            <p:cNvSpPr>
              <a:spLocks noChangeArrowheads="1"/>
            </p:cNvSpPr>
            <p:nvPr/>
          </p:nvSpPr>
          <p:spPr bwMode="auto">
            <a:xfrm>
              <a:off x="3219" y="1692"/>
              <a:ext cx="9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22" name="Rectangle 27"/>
            <p:cNvSpPr>
              <a:spLocks noChangeArrowheads="1"/>
            </p:cNvSpPr>
            <p:nvPr/>
          </p:nvSpPr>
          <p:spPr bwMode="auto">
            <a:xfrm>
              <a:off x="223" y="1836"/>
              <a:ext cx="6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3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23" name="Rectangle 28"/>
            <p:cNvSpPr>
              <a:spLocks noChangeArrowheads="1"/>
            </p:cNvSpPr>
            <p:nvPr/>
          </p:nvSpPr>
          <p:spPr bwMode="auto">
            <a:xfrm>
              <a:off x="427" y="1836"/>
              <a:ext cx="84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No jams to clear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24" name="Rectangle 29"/>
            <p:cNvSpPr>
              <a:spLocks noChangeArrowheads="1"/>
            </p:cNvSpPr>
            <p:nvPr/>
          </p:nvSpPr>
          <p:spPr bwMode="auto">
            <a:xfrm>
              <a:off x="3219" y="1836"/>
              <a:ext cx="9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25" name="Rectangle 30"/>
            <p:cNvSpPr>
              <a:spLocks noChangeArrowheads="1"/>
            </p:cNvSpPr>
            <p:nvPr/>
          </p:nvSpPr>
          <p:spPr bwMode="auto">
            <a:xfrm>
              <a:off x="3499" y="1836"/>
              <a:ext cx="9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26" name="Rectangle 31"/>
            <p:cNvSpPr>
              <a:spLocks noChangeArrowheads="1"/>
            </p:cNvSpPr>
            <p:nvPr/>
          </p:nvSpPr>
          <p:spPr bwMode="auto">
            <a:xfrm>
              <a:off x="223" y="1979"/>
              <a:ext cx="6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4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27" name="Rectangle 32"/>
            <p:cNvSpPr>
              <a:spLocks noChangeArrowheads="1"/>
            </p:cNvSpPr>
            <p:nvPr/>
          </p:nvSpPr>
          <p:spPr bwMode="auto">
            <a:xfrm>
              <a:off x="427" y="1979"/>
              <a:ext cx="766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Medium speed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28" name="Rectangle 33"/>
            <p:cNvSpPr>
              <a:spLocks noChangeArrowheads="1"/>
            </p:cNvSpPr>
            <p:nvPr/>
          </p:nvSpPr>
          <p:spPr bwMode="auto">
            <a:xfrm>
              <a:off x="3779" y="1979"/>
              <a:ext cx="9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29" name="Rectangle 34"/>
            <p:cNvSpPr>
              <a:spLocks noChangeArrowheads="1"/>
            </p:cNvSpPr>
            <p:nvPr/>
          </p:nvSpPr>
          <p:spPr bwMode="auto">
            <a:xfrm>
              <a:off x="223" y="2123"/>
              <a:ext cx="6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5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30" name="Rectangle 35"/>
            <p:cNvSpPr>
              <a:spLocks noChangeArrowheads="1"/>
            </p:cNvSpPr>
            <p:nvPr/>
          </p:nvSpPr>
          <p:spPr bwMode="auto">
            <a:xfrm>
              <a:off x="427" y="2123"/>
              <a:ext cx="1207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Copies on cheap paper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31" name="Rectangle 36"/>
            <p:cNvSpPr>
              <a:spLocks noChangeArrowheads="1"/>
            </p:cNvSpPr>
            <p:nvPr/>
          </p:nvSpPr>
          <p:spPr bwMode="auto">
            <a:xfrm>
              <a:off x="2941" y="2123"/>
              <a:ext cx="9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32" name="Rectangle 37"/>
            <p:cNvSpPr>
              <a:spLocks noChangeArrowheads="1"/>
            </p:cNvSpPr>
            <p:nvPr/>
          </p:nvSpPr>
          <p:spPr bwMode="auto">
            <a:xfrm>
              <a:off x="3219" y="2123"/>
              <a:ext cx="9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33" name="Rectangle 38"/>
            <p:cNvSpPr>
              <a:spLocks noChangeArrowheads="1"/>
            </p:cNvSpPr>
            <p:nvPr/>
          </p:nvSpPr>
          <p:spPr bwMode="auto">
            <a:xfrm>
              <a:off x="3499" y="2123"/>
              <a:ext cx="9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34" name="Rectangle 39"/>
            <p:cNvSpPr>
              <a:spLocks noChangeArrowheads="1"/>
            </p:cNvSpPr>
            <p:nvPr/>
          </p:nvSpPr>
          <p:spPr bwMode="auto">
            <a:xfrm>
              <a:off x="3803" y="2123"/>
              <a:ext cx="32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 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35" name="Rectangle 40"/>
            <p:cNvSpPr>
              <a:spLocks noChangeArrowheads="1"/>
            </p:cNvSpPr>
            <p:nvPr/>
          </p:nvSpPr>
          <p:spPr bwMode="auto">
            <a:xfrm>
              <a:off x="223" y="2267"/>
              <a:ext cx="6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6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36" name="Rectangle 41"/>
            <p:cNvSpPr>
              <a:spLocks noChangeArrowheads="1"/>
            </p:cNvSpPr>
            <p:nvPr/>
          </p:nvSpPr>
          <p:spPr bwMode="auto">
            <a:xfrm>
              <a:off x="427" y="2267"/>
              <a:ext cx="120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Copies on heavy paper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37" name="Rectangle 42"/>
            <p:cNvSpPr>
              <a:spLocks noChangeArrowheads="1"/>
            </p:cNvSpPr>
            <p:nvPr/>
          </p:nvSpPr>
          <p:spPr bwMode="auto">
            <a:xfrm>
              <a:off x="2941" y="2267"/>
              <a:ext cx="9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38" name="Rectangle 43"/>
            <p:cNvSpPr>
              <a:spLocks noChangeArrowheads="1"/>
            </p:cNvSpPr>
            <p:nvPr/>
          </p:nvSpPr>
          <p:spPr bwMode="auto">
            <a:xfrm>
              <a:off x="3499" y="2267"/>
              <a:ext cx="9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39" name="Rectangle 44"/>
            <p:cNvSpPr>
              <a:spLocks noChangeArrowheads="1"/>
            </p:cNvSpPr>
            <p:nvPr/>
          </p:nvSpPr>
          <p:spPr bwMode="auto">
            <a:xfrm>
              <a:off x="223" y="2411"/>
              <a:ext cx="6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7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40" name="Rectangle 45"/>
            <p:cNvSpPr>
              <a:spLocks noChangeArrowheads="1"/>
            </p:cNvSpPr>
            <p:nvPr/>
          </p:nvSpPr>
          <p:spPr bwMode="auto">
            <a:xfrm>
              <a:off x="427" y="2411"/>
              <a:ext cx="110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Copies on light paper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41" name="Rectangle 46"/>
            <p:cNvSpPr>
              <a:spLocks noChangeArrowheads="1"/>
            </p:cNvSpPr>
            <p:nvPr/>
          </p:nvSpPr>
          <p:spPr bwMode="auto">
            <a:xfrm>
              <a:off x="3219" y="2411"/>
              <a:ext cx="9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42" name="Rectangle 47"/>
            <p:cNvSpPr>
              <a:spLocks noChangeArrowheads="1"/>
            </p:cNvSpPr>
            <p:nvPr/>
          </p:nvSpPr>
          <p:spPr bwMode="auto">
            <a:xfrm>
              <a:off x="3499" y="2411"/>
              <a:ext cx="9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43" name="Rectangle 48"/>
            <p:cNvSpPr>
              <a:spLocks noChangeArrowheads="1"/>
            </p:cNvSpPr>
            <p:nvPr/>
          </p:nvSpPr>
          <p:spPr bwMode="auto">
            <a:xfrm>
              <a:off x="223" y="2555"/>
              <a:ext cx="6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8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44" name="Rectangle 49"/>
            <p:cNvSpPr>
              <a:spLocks noChangeArrowheads="1"/>
            </p:cNvSpPr>
            <p:nvPr/>
          </p:nvSpPr>
          <p:spPr bwMode="auto">
            <a:xfrm>
              <a:off x="427" y="2555"/>
              <a:ext cx="95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Easy to clear jams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45" name="Rectangle 50"/>
            <p:cNvSpPr>
              <a:spLocks noChangeArrowheads="1"/>
            </p:cNvSpPr>
            <p:nvPr/>
          </p:nvSpPr>
          <p:spPr bwMode="auto">
            <a:xfrm>
              <a:off x="4057" y="2555"/>
              <a:ext cx="9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46" name="Rectangle 51"/>
            <p:cNvSpPr>
              <a:spLocks noChangeArrowheads="1"/>
            </p:cNvSpPr>
            <p:nvPr/>
          </p:nvSpPr>
          <p:spPr bwMode="auto">
            <a:xfrm>
              <a:off x="223" y="2699"/>
              <a:ext cx="6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9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47" name="Rectangle 52"/>
            <p:cNvSpPr>
              <a:spLocks noChangeArrowheads="1"/>
            </p:cNvSpPr>
            <p:nvPr/>
          </p:nvSpPr>
          <p:spPr bwMode="auto">
            <a:xfrm>
              <a:off x="427" y="2699"/>
              <a:ext cx="93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No paper damage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48" name="Rectangle 53"/>
            <p:cNvSpPr>
              <a:spLocks noChangeArrowheads="1"/>
            </p:cNvSpPr>
            <p:nvPr/>
          </p:nvSpPr>
          <p:spPr bwMode="auto">
            <a:xfrm>
              <a:off x="4337" y="2699"/>
              <a:ext cx="9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49" name="Rectangle 54"/>
            <p:cNvSpPr>
              <a:spLocks noChangeArrowheads="1"/>
            </p:cNvSpPr>
            <p:nvPr/>
          </p:nvSpPr>
          <p:spPr bwMode="auto">
            <a:xfrm>
              <a:off x="199" y="2843"/>
              <a:ext cx="130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10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50" name="Rectangle 55"/>
            <p:cNvSpPr>
              <a:spLocks noChangeArrowheads="1"/>
            </p:cNvSpPr>
            <p:nvPr/>
          </p:nvSpPr>
          <p:spPr bwMode="auto">
            <a:xfrm>
              <a:off x="427" y="2843"/>
              <a:ext cx="46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Low cost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51" name="Rectangle 56"/>
            <p:cNvSpPr>
              <a:spLocks noChangeArrowheads="1"/>
            </p:cNvSpPr>
            <p:nvPr/>
          </p:nvSpPr>
          <p:spPr bwMode="auto">
            <a:xfrm>
              <a:off x="4616" y="2843"/>
              <a:ext cx="9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52" name="Rectangle 57"/>
            <p:cNvSpPr>
              <a:spLocks noChangeArrowheads="1"/>
            </p:cNvSpPr>
            <p:nvPr/>
          </p:nvSpPr>
          <p:spPr bwMode="auto">
            <a:xfrm rot="-5400000">
              <a:off x="2844" y="3385"/>
              <a:ext cx="360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&lt;50/10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53" name="Rectangle 58"/>
            <p:cNvSpPr>
              <a:spLocks noChangeArrowheads="1"/>
            </p:cNvSpPr>
            <p:nvPr/>
          </p:nvSpPr>
          <p:spPr bwMode="auto">
            <a:xfrm rot="-5400000">
              <a:off x="2964" y="3223"/>
              <a:ext cx="46" cy="1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000">
                  <a:solidFill>
                    <a:srgbClr val="000000"/>
                  </a:solidFill>
                  <a:latin typeface="Arial" charset="0"/>
                  <a:cs typeface="Arial" charset="0"/>
                </a:rPr>
                <a:t>6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54" name="Rectangle 59"/>
            <p:cNvSpPr>
              <a:spLocks noChangeArrowheads="1"/>
            </p:cNvSpPr>
            <p:nvPr/>
          </p:nvSpPr>
          <p:spPr bwMode="auto">
            <a:xfrm rot="-5400000">
              <a:off x="3122" y="3386"/>
              <a:ext cx="360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&lt;50/10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55" name="Rectangle 60"/>
            <p:cNvSpPr>
              <a:spLocks noChangeArrowheads="1"/>
            </p:cNvSpPr>
            <p:nvPr/>
          </p:nvSpPr>
          <p:spPr bwMode="auto">
            <a:xfrm rot="-5400000">
              <a:off x="3242" y="3222"/>
              <a:ext cx="46" cy="1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000">
                  <a:solidFill>
                    <a:srgbClr val="000000"/>
                  </a:solidFill>
                  <a:latin typeface="Arial" charset="0"/>
                  <a:cs typeface="Arial" charset="0"/>
                </a:rPr>
                <a:t>6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56" name="Rectangle 61"/>
            <p:cNvSpPr>
              <a:spLocks noChangeArrowheads="1"/>
            </p:cNvSpPr>
            <p:nvPr/>
          </p:nvSpPr>
          <p:spPr bwMode="auto">
            <a:xfrm rot="-5400000">
              <a:off x="3369" y="3353"/>
              <a:ext cx="42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&lt;100/10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57" name="Rectangle 62"/>
            <p:cNvSpPr>
              <a:spLocks noChangeArrowheads="1"/>
            </p:cNvSpPr>
            <p:nvPr/>
          </p:nvSpPr>
          <p:spPr bwMode="auto">
            <a:xfrm rot="-5400000">
              <a:off x="3522" y="3164"/>
              <a:ext cx="46" cy="1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000">
                  <a:solidFill>
                    <a:srgbClr val="000000"/>
                  </a:solidFill>
                  <a:latin typeface="Arial" charset="0"/>
                  <a:cs typeface="Arial" charset="0"/>
                </a:rPr>
                <a:t>6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58" name="Rectangle 63"/>
            <p:cNvSpPr>
              <a:spLocks noChangeArrowheads="1"/>
            </p:cNvSpPr>
            <p:nvPr/>
          </p:nvSpPr>
          <p:spPr bwMode="auto">
            <a:xfrm rot="-5400000">
              <a:off x="3532" y="3237"/>
              <a:ext cx="659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70+2/-0CPM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59" name="Rectangle 64"/>
            <p:cNvSpPr>
              <a:spLocks noChangeArrowheads="1"/>
            </p:cNvSpPr>
            <p:nvPr/>
          </p:nvSpPr>
          <p:spPr bwMode="auto">
            <a:xfrm rot="-5400000">
              <a:off x="3934" y="3360"/>
              <a:ext cx="412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&lt;20 sec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60" name="Rectangle 65"/>
            <p:cNvSpPr>
              <a:spLocks noChangeArrowheads="1"/>
            </p:cNvSpPr>
            <p:nvPr/>
          </p:nvSpPr>
          <p:spPr bwMode="auto">
            <a:xfrm rot="-5400000">
              <a:off x="4208" y="3353"/>
              <a:ext cx="42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&lt;100/10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61" name="Rectangle 66"/>
            <p:cNvSpPr>
              <a:spLocks noChangeArrowheads="1"/>
            </p:cNvSpPr>
            <p:nvPr/>
          </p:nvSpPr>
          <p:spPr bwMode="auto">
            <a:xfrm rot="-5400000">
              <a:off x="4359" y="3164"/>
              <a:ext cx="46" cy="1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000">
                  <a:solidFill>
                    <a:srgbClr val="000000"/>
                  </a:solidFill>
                  <a:latin typeface="Arial" charset="0"/>
                  <a:cs typeface="Arial" charset="0"/>
                </a:rPr>
                <a:t>6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62" name="Rectangle 67"/>
            <p:cNvSpPr>
              <a:spLocks noChangeArrowheads="1"/>
            </p:cNvSpPr>
            <p:nvPr/>
          </p:nvSpPr>
          <p:spPr bwMode="auto">
            <a:xfrm rot="-5400000">
              <a:off x="4503" y="3369"/>
              <a:ext cx="392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&lt;$6000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63" name="Rectangle 68"/>
            <p:cNvSpPr>
              <a:spLocks noChangeArrowheads="1"/>
            </p:cNvSpPr>
            <p:nvPr/>
          </p:nvSpPr>
          <p:spPr bwMode="auto">
            <a:xfrm>
              <a:off x="121" y="4417"/>
              <a:ext cx="80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Source:  Pugh, 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64" name="Rectangle 69"/>
            <p:cNvSpPr>
              <a:spLocks noChangeArrowheads="1"/>
            </p:cNvSpPr>
            <p:nvPr/>
          </p:nvSpPr>
          <p:spPr bwMode="auto">
            <a:xfrm>
              <a:off x="892" y="4417"/>
              <a:ext cx="2509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 i="1">
                  <a:solidFill>
                    <a:srgbClr val="000000"/>
                  </a:solidFill>
                  <a:latin typeface="Arial" charset="0"/>
                  <a:cs typeface="Arial" charset="0"/>
                </a:rPr>
                <a:t>Creating Innovative Products Using Total Design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65" name="Rectangle 70"/>
            <p:cNvSpPr>
              <a:spLocks noChangeArrowheads="1"/>
            </p:cNvSpPr>
            <p:nvPr/>
          </p:nvSpPr>
          <p:spPr bwMode="auto">
            <a:xfrm>
              <a:off x="3723" y="4417"/>
              <a:ext cx="1217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400">
                  <a:solidFill>
                    <a:srgbClr val="000000"/>
                  </a:solidFill>
                  <a:latin typeface="Arial" charset="0"/>
                  <a:cs typeface="Arial" charset="0"/>
                </a:rPr>
                <a:t>, Addison-Wesley, 1996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66" name="Rectangle 71"/>
            <p:cNvSpPr>
              <a:spLocks noChangeArrowheads="1"/>
            </p:cNvSpPr>
            <p:nvPr/>
          </p:nvSpPr>
          <p:spPr bwMode="auto">
            <a:xfrm>
              <a:off x="3532" y="227"/>
              <a:ext cx="1687" cy="1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600" b="1">
                  <a:solidFill>
                    <a:srgbClr val="FF0000"/>
                  </a:solidFill>
                  <a:latin typeface="Arial" charset="0"/>
                  <a:cs typeface="Arial" charset="0"/>
                </a:rPr>
                <a:t>Total System</a:t>
              </a:r>
              <a:r>
                <a:rPr lang="en-US" sz="16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 Expectations</a:t>
              </a:r>
              <a:endParaRPr lang="en-US" sz="1600" b="1">
                <a:latin typeface="Arial" charset="0"/>
                <a:cs typeface="Arial" charset="0"/>
              </a:endParaRPr>
            </a:p>
          </p:txBody>
        </p:sp>
        <p:sp>
          <p:nvSpPr>
            <p:cNvPr id="8267" name="Rectangle 72"/>
            <p:cNvSpPr>
              <a:spLocks noChangeArrowheads="1"/>
            </p:cNvSpPr>
            <p:nvPr/>
          </p:nvSpPr>
          <p:spPr bwMode="auto">
            <a:xfrm>
              <a:off x="1332" y="3960"/>
              <a:ext cx="3270" cy="1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7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Core of </a:t>
              </a:r>
              <a:r>
                <a:rPr lang="en-US" sz="1700" b="1" u="sng">
                  <a:solidFill>
                    <a:srgbClr val="000000"/>
                  </a:solidFill>
                  <a:latin typeface="Arial" charset="0"/>
                  <a:cs typeface="Arial" charset="0"/>
                </a:rPr>
                <a:t>House of Quality</a:t>
              </a:r>
              <a:r>
                <a:rPr lang="en-US" sz="17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 Example: Xerox Copier</a:t>
              </a: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68" name="Line 73"/>
            <p:cNvSpPr>
              <a:spLocks noChangeShapeType="1"/>
            </p:cNvSpPr>
            <p:nvPr/>
          </p:nvSpPr>
          <p:spPr bwMode="auto">
            <a:xfrm>
              <a:off x="96" y="219"/>
              <a:ext cx="2742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69" name="Rectangle 74"/>
            <p:cNvSpPr>
              <a:spLocks noChangeArrowheads="1"/>
            </p:cNvSpPr>
            <p:nvPr/>
          </p:nvSpPr>
          <p:spPr bwMode="auto">
            <a:xfrm>
              <a:off x="96" y="219"/>
              <a:ext cx="2742" cy="8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70" name="Rectangle 75"/>
            <p:cNvSpPr>
              <a:spLocks noChangeArrowheads="1"/>
            </p:cNvSpPr>
            <p:nvPr/>
          </p:nvSpPr>
          <p:spPr bwMode="auto">
            <a:xfrm>
              <a:off x="2838" y="219"/>
              <a:ext cx="9" cy="1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71" name="Line 76"/>
            <p:cNvSpPr>
              <a:spLocks noChangeShapeType="1"/>
            </p:cNvSpPr>
            <p:nvPr/>
          </p:nvSpPr>
          <p:spPr bwMode="auto">
            <a:xfrm>
              <a:off x="2847" y="219"/>
              <a:ext cx="279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72" name="Rectangle 77"/>
            <p:cNvSpPr>
              <a:spLocks noChangeArrowheads="1"/>
            </p:cNvSpPr>
            <p:nvPr/>
          </p:nvSpPr>
          <p:spPr bwMode="auto">
            <a:xfrm>
              <a:off x="2847" y="219"/>
              <a:ext cx="2793" cy="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73" name="Rectangle 78"/>
            <p:cNvSpPr>
              <a:spLocks noChangeArrowheads="1"/>
            </p:cNvSpPr>
            <p:nvPr/>
          </p:nvSpPr>
          <p:spPr bwMode="auto">
            <a:xfrm>
              <a:off x="5632" y="219"/>
              <a:ext cx="8" cy="1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74" name="Line 79"/>
            <p:cNvSpPr>
              <a:spLocks noChangeShapeType="1"/>
            </p:cNvSpPr>
            <p:nvPr/>
          </p:nvSpPr>
          <p:spPr bwMode="auto">
            <a:xfrm>
              <a:off x="96" y="363"/>
              <a:ext cx="2742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75" name="Rectangle 80"/>
            <p:cNvSpPr>
              <a:spLocks noChangeArrowheads="1"/>
            </p:cNvSpPr>
            <p:nvPr/>
          </p:nvSpPr>
          <p:spPr bwMode="auto">
            <a:xfrm>
              <a:off x="96" y="363"/>
              <a:ext cx="2742" cy="8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76" name="Rectangle 81"/>
            <p:cNvSpPr>
              <a:spLocks noChangeArrowheads="1"/>
            </p:cNvSpPr>
            <p:nvPr/>
          </p:nvSpPr>
          <p:spPr bwMode="auto">
            <a:xfrm>
              <a:off x="3118" y="219"/>
              <a:ext cx="8" cy="1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77" name="Rectangle 82"/>
            <p:cNvSpPr>
              <a:spLocks noChangeArrowheads="1"/>
            </p:cNvSpPr>
            <p:nvPr/>
          </p:nvSpPr>
          <p:spPr bwMode="auto">
            <a:xfrm>
              <a:off x="3397" y="219"/>
              <a:ext cx="8" cy="1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78" name="Rectangle 83"/>
            <p:cNvSpPr>
              <a:spLocks noChangeArrowheads="1"/>
            </p:cNvSpPr>
            <p:nvPr/>
          </p:nvSpPr>
          <p:spPr bwMode="auto">
            <a:xfrm>
              <a:off x="3676" y="219"/>
              <a:ext cx="9" cy="1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79" name="Rectangle 84"/>
            <p:cNvSpPr>
              <a:spLocks noChangeArrowheads="1"/>
            </p:cNvSpPr>
            <p:nvPr/>
          </p:nvSpPr>
          <p:spPr bwMode="auto">
            <a:xfrm>
              <a:off x="3956" y="219"/>
              <a:ext cx="8" cy="1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80" name="Rectangle 85"/>
            <p:cNvSpPr>
              <a:spLocks noChangeArrowheads="1"/>
            </p:cNvSpPr>
            <p:nvPr/>
          </p:nvSpPr>
          <p:spPr bwMode="auto">
            <a:xfrm>
              <a:off x="4235" y="219"/>
              <a:ext cx="8" cy="1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81" name="Rectangle 86"/>
            <p:cNvSpPr>
              <a:spLocks noChangeArrowheads="1"/>
            </p:cNvSpPr>
            <p:nvPr/>
          </p:nvSpPr>
          <p:spPr bwMode="auto">
            <a:xfrm>
              <a:off x="4514" y="219"/>
              <a:ext cx="9" cy="1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82" name="Rectangle 87"/>
            <p:cNvSpPr>
              <a:spLocks noChangeArrowheads="1"/>
            </p:cNvSpPr>
            <p:nvPr/>
          </p:nvSpPr>
          <p:spPr bwMode="auto">
            <a:xfrm>
              <a:off x="4794" y="219"/>
              <a:ext cx="8" cy="1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83" name="Rectangle 88"/>
            <p:cNvSpPr>
              <a:spLocks noChangeArrowheads="1"/>
            </p:cNvSpPr>
            <p:nvPr/>
          </p:nvSpPr>
          <p:spPr bwMode="auto">
            <a:xfrm>
              <a:off x="5073" y="219"/>
              <a:ext cx="8" cy="1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84" name="Rectangle 89"/>
            <p:cNvSpPr>
              <a:spLocks noChangeArrowheads="1"/>
            </p:cNvSpPr>
            <p:nvPr/>
          </p:nvSpPr>
          <p:spPr bwMode="auto">
            <a:xfrm>
              <a:off x="5352" y="219"/>
              <a:ext cx="9" cy="1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85" name="Line 90"/>
            <p:cNvSpPr>
              <a:spLocks noChangeShapeType="1"/>
            </p:cNvSpPr>
            <p:nvPr/>
          </p:nvSpPr>
          <p:spPr bwMode="auto">
            <a:xfrm>
              <a:off x="2847" y="363"/>
              <a:ext cx="279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86" name="Rectangle 91"/>
            <p:cNvSpPr>
              <a:spLocks noChangeArrowheads="1"/>
            </p:cNvSpPr>
            <p:nvPr/>
          </p:nvSpPr>
          <p:spPr bwMode="auto">
            <a:xfrm>
              <a:off x="2847" y="363"/>
              <a:ext cx="2793" cy="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87" name="Line 92"/>
            <p:cNvSpPr>
              <a:spLocks noChangeShapeType="1"/>
            </p:cNvSpPr>
            <p:nvPr/>
          </p:nvSpPr>
          <p:spPr bwMode="auto">
            <a:xfrm>
              <a:off x="96" y="1395"/>
              <a:ext cx="305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88" name="Rectangle 93"/>
            <p:cNvSpPr>
              <a:spLocks noChangeArrowheads="1"/>
            </p:cNvSpPr>
            <p:nvPr/>
          </p:nvSpPr>
          <p:spPr bwMode="auto">
            <a:xfrm>
              <a:off x="96" y="1395"/>
              <a:ext cx="305" cy="9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89" name="Line 94"/>
            <p:cNvSpPr>
              <a:spLocks noChangeShapeType="1"/>
            </p:cNvSpPr>
            <p:nvPr/>
          </p:nvSpPr>
          <p:spPr bwMode="auto">
            <a:xfrm>
              <a:off x="401" y="219"/>
              <a:ext cx="1" cy="117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90" name="Rectangle 95"/>
            <p:cNvSpPr>
              <a:spLocks noChangeArrowheads="1"/>
            </p:cNvSpPr>
            <p:nvPr/>
          </p:nvSpPr>
          <p:spPr bwMode="auto">
            <a:xfrm>
              <a:off x="401" y="219"/>
              <a:ext cx="8" cy="1176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91" name="Line 96"/>
            <p:cNvSpPr>
              <a:spLocks noChangeShapeType="1"/>
            </p:cNvSpPr>
            <p:nvPr/>
          </p:nvSpPr>
          <p:spPr bwMode="auto">
            <a:xfrm>
              <a:off x="409" y="1395"/>
              <a:ext cx="1735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92" name="Rectangle 97"/>
            <p:cNvSpPr>
              <a:spLocks noChangeArrowheads="1"/>
            </p:cNvSpPr>
            <p:nvPr/>
          </p:nvSpPr>
          <p:spPr bwMode="auto">
            <a:xfrm>
              <a:off x="409" y="1395"/>
              <a:ext cx="1735" cy="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93" name="Line 98"/>
            <p:cNvSpPr>
              <a:spLocks noChangeShapeType="1"/>
            </p:cNvSpPr>
            <p:nvPr/>
          </p:nvSpPr>
          <p:spPr bwMode="auto">
            <a:xfrm>
              <a:off x="2136" y="219"/>
              <a:ext cx="1" cy="117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94" name="Rectangle 99"/>
            <p:cNvSpPr>
              <a:spLocks noChangeArrowheads="1"/>
            </p:cNvSpPr>
            <p:nvPr/>
          </p:nvSpPr>
          <p:spPr bwMode="auto">
            <a:xfrm>
              <a:off x="2136" y="219"/>
              <a:ext cx="8" cy="1176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95" name="Line 100"/>
            <p:cNvSpPr>
              <a:spLocks noChangeShapeType="1"/>
            </p:cNvSpPr>
            <p:nvPr/>
          </p:nvSpPr>
          <p:spPr bwMode="auto">
            <a:xfrm>
              <a:off x="2144" y="1395"/>
              <a:ext cx="694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96" name="Rectangle 101"/>
            <p:cNvSpPr>
              <a:spLocks noChangeArrowheads="1"/>
            </p:cNvSpPr>
            <p:nvPr/>
          </p:nvSpPr>
          <p:spPr bwMode="auto">
            <a:xfrm>
              <a:off x="2144" y="1395"/>
              <a:ext cx="694" cy="9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97" name="Line 102"/>
            <p:cNvSpPr>
              <a:spLocks noChangeShapeType="1"/>
            </p:cNvSpPr>
            <p:nvPr/>
          </p:nvSpPr>
          <p:spPr bwMode="auto">
            <a:xfrm>
              <a:off x="2847" y="1395"/>
              <a:ext cx="279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98" name="Rectangle 103"/>
            <p:cNvSpPr>
              <a:spLocks noChangeArrowheads="1"/>
            </p:cNvSpPr>
            <p:nvPr/>
          </p:nvSpPr>
          <p:spPr bwMode="auto">
            <a:xfrm>
              <a:off x="2847" y="1395"/>
              <a:ext cx="2793" cy="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299" name="Line 104"/>
            <p:cNvSpPr>
              <a:spLocks noChangeShapeType="1"/>
            </p:cNvSpPr>
            <p:nvPr/>
          </p:nvSpPr>
          <p:spPr bwMode="auto">
            <a:xfrm>
              <a:off x="96" y="219"/>
              <a:ext cx="1" cy="132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00" name="Rectangle 105"/>
            <p:cNvSpPr>
              <a:spLocks noChangeArrowheads="1"/>
            </p:cNvSpPr>
            <p:nvPr/>
          </p:nvSpPr>
          <p:spPr bwMode="auto">
            <a:xfrm>
              <a:off x="96" y="219"/>
              <a:ext cx="8" cy="1320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01" name="Line 106"/>
            <p:cNvSpPr>
              <a:spLocks noChangeShapeType="1"/>
            </p:cNvSpPr>
            <p:nvPr/>
          </p:nvSpPr>
          <p:spPr bwMode="auto">
            <a:xfrm>
              <a:off x="104" y="1539"/>
              <a:ext cx="553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02" name="Rectangle 107"/>
            <p:cNvSpPr>
              <a:spLocks noChangeArrowheads="1"/>
            </p:cNvSpPr>
            <p:nvPr/>
          </p:nvSpPr>
          <p:spPr bwMode="auto">
            <a:xfrm>
              <a:off x="104" y="1539"/>
              <a:ext cx="5536" cy="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03" name="Line 108"/>
            <p:cNvSpPr>
              <a:spLocks noChangeShapeType="1"/>
            </p:cNvSpPr>
            <p:nvPr/>
          </p:nvSpPr>
          <p:spPr bwMode="auto">
            <a:xfrm>
              <a:off x="104" y="1683"/>
              <a:ext cx="553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04" name="Rectangle 109"/>
            <p:cNvSpPr>
              <a:spLocks noChangeArrowheads="1"/>
            </p:cNvSpPr>
            <p:nvPr/>
          </p:nvSpPr>
          <p:spPr bwMode="auto">
            <a:xfrm>
              <a:off x="104" y="1683"/>
              <a:ext cx="5536" cy="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05" name="Line 110"/>
            <p:cNvSpPr>
              <a:spLocks noChangeShapeType="1"/>
            </p:cNvSpPr>
            <p:nvPr/>
          </p:nvSpPr>
          <p:spPr bwMode="auto">
            <a:xfrm>
              <a:off x="104" y="1827"/>
              <a:ext cx="553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06" name="Rectangle 111"/>
            <p:cNvSpPr>
              <a:spLocks noChangeArrowheads="1"/>
            </p:cNvSpPr>
            <p:nvPr/>
          </p:nvSpPr>
          <p:spPr bwMode="auto">
            <a:xfrm>
              <a:off x="104" y="1827"/>
              <a:ext cx="5536" cy="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07" name="Line 112"/>
            <p:cNvSpPr>
              <a:spLocks noChangeShapeType="1"/>
            </p:cNvSpPr>
            <p:nvPr/>
          </p:nvSpPr>
          <p:spPr bwMode="auto">
            <a:xfrm>
              <a:off x="104" y="1971"/>
              <a:ext cx="553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08" name="Rectangle 113"/>
            <p:cNvSpPr>
              <a:spLocks noChangeArrowheads="1"/>
            </p:cNvSpPr>
            <p:nvPr/>
          </p:nvSpPr>
          <p:spPr bwMode="auto">
            <a:xfrm>
              <a:off x="104" y="1971"/>
              <a:ext cx="5536" cy="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09" name="Line 114"/>
            <p:cNvSpPr>
              <a:spLocks noChangeShapeType="1"/>
            </p:cNvSpPr>
            <p:nvPr/>
          </p:nvSpPr>
          <p:spPr bwMode="auto">
            <a:xfrm>
              <a:off x="104" y="2115"/>
              <a:ext cx="553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10" name="Rectangle 115"/>
            <p:cNvSpPr>
              <a:spLocks noChangeArrowheads="1"/>
            </p:cNvSpPr>
            <p:nvPr/>
          </p:nvSpPr>
          <p:spPr bwMode="auto">
            <a:xfrm>
              <a:off x="104" y="2115"/>
              <a:ext cx="5536" cy="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11" name="Line 116"/>
            <p:cNvSpPr>
              <a:spLocks noChangeShapeType="1"/>
            </p:cNvSpPr>
            <p:nvPr/>
          </p:nvSpPr>
          <p:spPr bwMode="auto">
            <a:xfrm>
              <a:off x="104" y="2259"/>
              <a:ext cx="553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12" name="Rectangle 117"/>
            <p:cNvSpPr>
              <a:spLocks noChangeArrowheads="1"/>
            </p:cNvSpPr>
            <p:nvPr/>
          </p:nvSpPr>
          <p:spPr bwMode="auto">
            <a:xfrm>
              <a:off x="104" y="2259"/>
              <a:ext cx="5536" cy="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13" name="Line 118"/>
            <p:cNvSpPr>
              <a:spLocks noChangeShapeType="1"/>
            </p:cNvSpPr>
            <p:nvPr/>
          </p:nvSpPr>
          <p:spPr bwMode="auto">
            <a:xfrm>
              <a:off x="104" y="2403"/>
              <a:ext cx="553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14" name="Rectangle 119"/>
            <p:cNvSpPr>
              <a:spLocks noChangeArrowheads="1"/>
            </p:cNvSpPr>
            <p:nvPr/>
          </p:nvSpPr>
          <p:spPr bwMode="auto">
            <a:xfrm>
              <a:off x="104" y="2403"/>
              <a:ext cx="5536" cy="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15" name="Line 120"/>
            <p:cNvSpPr>
              <a:spLocks noChangeShapeType="1"/>
            </p:cNvSpPr>
            <p:nvPr/>
          </p:nvSpPr>
          <p:spPr bwMode="auto">
            <a:xfrm>
              <a:off x="104" y="2547"/>
              <a:ext cx="553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16" name="Rectangle 121"/>
            <p:cNvSpPr>
              <a:spLocks noChangeArrowheads="1"/>
            </p:cNvSpPr>
            <p:nvPr/>
          </p:nvSpPr>
          <p:spPr bwMode="auto">
            <a:xfrm>
              <a:off x="104" y="2547"/>
              <a:ext cx="5536" cy="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17" name="Line 122"/>
            <p:cNvSpPr>
              <a:spLocks noChangeShapeType="1"/>
            </p:cNvSpPr>
            <p:nvPr/>
          </p:nvSpPr>
          <p:spPr bwMode="auto">
            <a:xfrm>
              <a:off x="104" y="2690"/>
              <a:ext cx="553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18" name="Rectangle 123"/>
            <p:cNvSpPr>
              <a:spLocks noChangeArrowheads="1"/>
            </p:cNvSpPr>
            <p:nvPr/>
          </p:nvSpPr>
          <p:spPr bwMode="auto">
            <a:xfrm>
              <a:off x="104" y="2690"/>
              <a:ext cx="5536" cy="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19" name="Line 124"/>
            <p:cNvSpPr>
              <a:spLocks noChangeShapeType="1"/>
            </p:cNvSpPr>
            <p:nvPr/>
          </p:nvSpPr>
          <p:spPr bwMode="auto">
            <a:xfrm>
              <a:off x="104" y="2834"/>
              <a:ext cx="553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20" name="Rectangle 125"/>
            <p:cNvSpPr>
              <a:spLocks noChangeArrowheads="1"/>
            </p:cNvSpPr>
            <p:nvPr/>
          </p:nvSpPr>
          <p:spPr bwMode="auto">
            <a:xfrm>
              <a:off x="104" y="2834"/>
              <a:ext cx="5536" cy="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21" name="Line 126"/>
            <p:cNvSpPr>
              <a:spLocks noChangeShapeType="1"/>
            </p:cNvSpPr>
            <p:nvPr/>
          </p:nvSpPr>
          <p:spPr bwMode="auto">
            <a:xfrm>
              <a:off x="96" y="1539"/>
              <a:ext cx="1" cy="1448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22" name="Rectangle 127"/>
            <p:cNvSpPr>
              <a:spLocks noChangeArrowheads="1"/>
            </p:cNvSpPr>
            <p:nvPr/>
          </p:nvSpPr>
          <p:spPr bwMode="auto">
            <a:xfrm>
              <a:off x="96" y="1539"/>
              <a:ext cx="8" cy="144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23" name="Line 128"/>
            <p:cNvSpPr>
              <a:spLocks noChangeShapeType="1"/>
            </p:cNvSpPr>
            <p:nvPr/>
          </p:nvSpPr>
          <p:spPr bwMode="auto">
            <a:xfrm>
              <a:off x="401" y="1395"/>
              <a:ext cx="1" cy="1592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24" name="Rectangle 129"/>
            <p:cNvSpPr>
              <a:spLocks noChangeArrowheads="1"/>
            </p:cNvSpPr>
            <p:nvPr/>
          </p:nvSpPr>
          <p:spPr bwMode="auto">
            <a:xfrm>
              <a:off x="401" y="1395"/>
              <a:ext cx="8" cy="1592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25" name="Line 130"/>
            <p:cNvSpPr>
              <a:spLocks noChangeShapeType="1"/>
            </p:cNvSpPr>
            <p:nvPr/>
          </p:nvSpPr>
          <p:spPr bwMode="auto">
            <a:xfrm>
              <a:off x="2136" y="1404"/>
              <a:ext cx="1" cy="1583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26" name="Rectangle 131"/>
            <p:cNvSpPr>
              <a:spLocks noChangeArrowheads="1"/>
            </p:cNvSpPr>
            <p:nvPr/>
          </p:nvSpPr>
          <p:spPr bwMode="auto">
            <a:xfrm>
              <a:off x="2136" y="1404"/>
              <a:ext cx="8" cy="1583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27" name="Line 132"/>
            <p:cNvSpPr>
              <a:spLocks noChangeShapeType="1"/>
            </p:cNvSpPr>
            <p:nvPr/>
          </p:nvSpPr>
          <p:spPr bwMode="auto">
            <a:xfrm>
              <a:off x="104" y="2978"/>
              <a:ext cx="553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28" name="Rectangle 133"/>
            <p:cNvSpPr>
              <a:spLocks noChangeArrowheads="1"/>
            </p:cNvSpPr>
            <p:nvPr/>
          </p:nvSpPr>
          <p:spPr bwMode="auto">
            <a:xfrm>
              <a:off x="104" y="2978"/>
              <a:ext cx="5536" cy="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29" name="Line 134"/>
            <p:cNvSpPr>
              <a:spLocks noChangeShapeType="1"/>
            </p:cNvSpPr>
            <p:nvPr/>
          </p:nvSpPr>
          <p:spPr bwMode="auto">
            <a:xfrm>
              <a:off x="96" y="3655"/>
              <a:ext cx="2742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30" name="Rectangle 135"/>
            <p:cNvSpPr>
              <a:spLocks noChangeArrowheads="1"/>
            </p:cNvSpPr>
            <p:nvPr/>
          </p:nvSpPr>
          <p:spPr bwMode="auto">
            <a:xfrm>
              <a:off x="96" y="3655"/>
              <a:ext cx="2742" cy="9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31" name="Line 136"/>
            <p:cNvSpPr>
              <a:spLocks noChangeShapeType="1"/>
            </p:cNvSpPr>
            <p:nvPr/>
          </p:nvSpPr>
          <p:spPr bwMode="auto">
            <a:xfrm>
              <a:off x="2838" y="219"/>
              <a:ext cx="1" cy="3445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32" name="Rectangle 137"/>
            <p:cNvSpPr>
              <a:spLocks noChangeArrowheads="1"/>
            </p:cNvSpPr>
            <p:nvPr/>
          </p:nvSpPr>
          <p:spPr bwMode="auto">
            <a:xfrm>
              <a:off x="2838" y="219"/>
              <a:ext cx="9" cy="3445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33" name="Line 138"/>
            <p:cNvSpPr>
              <a:spLocks noChangeShapeType="1"/>
            </p:cNvSpPr>
            <p:nvPr/>
          </p:nvSpPr>
          <p:spPr bwMode="auto">
            <a:xfrm>
              <a:off x="3118" y="371"/>
              <a:ext cx="1" cy="3293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34" name="Rectangle 139"/>
            <p:cNvSpPr>
              <a:spLocks noChangeArrowheads="1"/>
            </p:cNvSpPr>
            <p:nvPr/>
          </p:nvSpPr>
          <p:spPr bwMode="auto">
            <a:xfrm>
              <a:off x="3118" y="371"/>
              <a:ext cx="8" cy="3293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35" name="Line 140"/>
            <p:cNvSpPr>
              <a:spLocks noChangeShapeType="1"/>
            </p:cNvSpPr>
            <p:nvPr/>
          </p:nvSpPr>
          <p:spPr bwMode="auto">
            <a:xfrm>
              <a:off x="3397" y="371"/>
              <a:ext cx="1" cy="3293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36" name="Rectangle 141"/>
            <p:cNvSpPr>
              <a:spLocks noChangeArrowheads="1"/>
            </p:cNvSpPr>
            <p:nvPr/>
          </p:nvSpPr>
          <p:spPr bwMode="auto">
            <a:xfrm>
              <a:off x="3397" y="371"/>
              <a:ext cx="8" cy="3293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37" name="Line 142"/>
            <p:cNvSpPr>
              <a:spLocks noChangeShapeType="1"/>
            </p:cNvSpPr>
            <p:nvPr/>
          </p:nvSpPr>
          <p:spPr bwMode="auto">
            <a:xfrm>
              <a:off x="3676" y="371"/>
              <a:ext cx="1" cy="3293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38" name="Rectangle 143"/>
            <p:cNvSpPr>
              <a:spLocks noChangeArrowheads="1"/>
            </p:cNvSpPr>
            <p:nvPr/>
          </p:nvSpPr>
          <p:spPr bwMode="auto">
            <a:xfrm>
              <a:off x="3676" y="371"/>
              <a:ext cx="9" cy="3293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39" name="Line 144"/>
            <p:cNvSpPr>
              <a:spLocks noChangeShapeType="1"/>
            </p:cNvSpPr>
            <p:nvPr/>
          </p:nvSpPr>
          <p:spPr bwMode="auto">
            <a:xfrm>
              <a:off x="3956" y="371"/>
              <a:ext cx="1" cy="3293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40" name="Rectangle 145"/>
            <p:cNvSpPr>
              <a:spLocks noChangeArrowheads="1"/>
            </p:cNvSpPr>
            <p:nvPr/>
          </p:nvSpPr>
          <p:spPr bwMode="auto">
            <a:xfrm>
              <a:off x="3956" y="371"/>
              <a:ext cx="8" cy="3293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41" name="Line 146"/>
            <p:cNvSpPr>
              <a:spLocks noChangeShapeType="1"/>
            </p:cNvSpPr>
            <p:nvPr/>
          </p:nvSpPr>
          <p:spPr bwMode="auto">
            <a:xfrm>
              <a:off x="4235" y="371"/>
              <a:ext cx="1" cy="3293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42" name="Rectangle 147"/>
            <p:cNvSpPr>
              <a:spLocks noChangeArrowheads="1"/>
            </p:cNvSpPr>
            <p:nvPr/>
          </p:nvSpPr>
          <p:spPr bwMode="auto">
            <a:xfrm>
              <a:off x="4235" y="371"/>
              <a:ext cx="8" cy="3293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43" name="Line 148"/>
            <p:cNvSpPr>
              <a:spLocks noChangeShapeType="1"/>
            </p:cNvSpPr>
            <p:nvPr/>
          </p:nvSpPr>
          <p:spPr bwMode="auto">
            <a:xfrm>
              <a:off x="4514" y="371"/>
              <a:ext cx="1" cy="3293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44" name="Rectangle 149"/>
            <p:cNvSpPr>
              <a:spLocks noChangeArrowheads="1"/>
            </p:cNvSpPr>
            <p:nvPr/>
          </p:nvSpPr>
          <p:spPr bwMode="auto">
            <a:xfrm>
              <a:off x="4514" y="371"/>
              <a:ext cx="9" cy="3293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45" name="Line 150"/>
            <p:cNvSpPr>
              <a:spLocks noChangeShapeType="1"/>
            </p:cNvSpPr>
            <p:nvPr/>
          </p:nvSpPr>
          <p:spPr bwMode="auto">
            <a:xfrm>
              <a:off x="4794" y="371"/>
              <a:ext cx="1" cy="3293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46" name="Rectangle 151"/>
            <p:cNvSpPr>
              <a:spLocks noChangeArrowheads="1"/>
            </p:cNvSpPr>
            <p:nvPr/>
          </p:nvSpPr>
          <p:spPr bwMode="auto">
            <a:xfrm>
              <a:off x="4794" y="371"/>
              <a:ext cx="8" cy="3293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47" name="Line 152"/>
            <p:cNvSpPr>
              <a:spLocks noChangeShapeType="1"/>
            </p:cNvSpPr>
            <p:nvPr/>
          </p:nvSpPr>
          <p:spPr bwMode="auto">
            <a:xfrm>
              <a:off x="5073" y="371"/>
              <a:ext cx="1" cy="3293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48" name="Rectangle 153"/>
            <p:cNvSpPr>
              <a:spLocks noChangeArrowheads="1"/>
            </p:cNvSpPr>
            <p:nvPr/>
          </p:nvSpPr>
          <p:spPr bwMode="auto">
            <a:xfrm>
              <a:off x="5073" y="371"/>
              <a:ext cx="8" cy="3293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49" name="Line 154"/>
            <p:cNvSpPr>
              <a:spLocks noChangeShapeType="1"/>
            </p:cNvSpPr>
            <p:nvPr/>
          </p:nvSpPr>
          <p:spPr bwMode="auto">
            <a:xfrm>
              <a:off x="5352" y="371"/>
              <a:ext cx="1" cy="3293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50" name="Rectangle 155"/>
            <p:cNvSpPr>
              <a:spLocks noChangeArrowheads="1"/>
            </p:cNvSpPr>
            <p:nvPr/>
          </p:nvSpPr>
          <p:spPr bwMode="auto">
            <a:xfrm>
              <a:off x="5352" y="371"/>
              <a:ext cx="9" cy="3293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51" name="Line 156"/>
            <p:cNvSpPr>
              <a:spLocks noChangeShapeType="1"/>
            </p:cNvSpPr>
            <p:nvPr/>
          </p:nvSpPr>
          <p:spPr bwMode="auto">
            <a:xfrm>
              <a:off x="2847" y="3655"/>
              <a:ext cx="279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52" name="Rectangle 157"/>
            <p:cNvSpPr>
              <a:spLocks noChangeArrowheads="1"/>
            </p:cNvSpPr>
            <p:nvPr/>
          </p:nvSpPr>
          <p:spPr bwMode="auto">
            <a:xfrm>
              <a:off x="2847" y="3655"/>
              <a:ext cx="2793" cy="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53" name="Line 158"/>
            <p:cNvSpPr>
              <a:spLocks noChangeShapeType="1"/>
            </p:cNvSpPr>
            <p:nvPr/>
          </p:nvSpPr>
          <p:spPr bwMode="auto">
            <a:xfrm>
              <a:off x="5632" y="227"/>
              <a:ext cx="1" cy="3437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54" name="Rectangle 159"/>
            <p:cNvSpPr>
              <a:spLocks noChangeArrowheads="1"/>
            </p:cNvSpPr>
            <p:nvPr/>
          </p:nvSpPr>
          <p:spPr bwMode="auto">
            <a:xfrm>
              <a:off x="5632" y="227"/>
              <a:ext cx="8" cy="3437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55" name="Line 160"/>
            <p:cNvSpPr>
              <a:spLocks noChangeShapeType="1"/>
            </p:cNvSpPr>
            <p:nvPr/>
          </p:nvSpPr>
          <p:spPr bwMode="auto">
            <a:xfrm>
              <a:off x="401" y="2987"/>
              <a:ext cx="1" cy="965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56" name="Rectangle 161"/>
            <p:cNvSpPr>
              <a:spLocks noChangeArrowheads="1"/>
            </p:cNvSpPr>
            <p:nvPr/>
          </p:nvSpPr>
          <p:spPr bwMode="auto">
            <a:xfrm>
              <a:off x="401" y="2987"/>
              <a:ext cx="8" cy="965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57" name="Line 162"/>
            <p:cNvSpPr>
              <a:spLocks noChangeShapeType="1"/>
            </p:cNvSpPr>
            <p:nvPr/>
          </p:nvSpPr>
          <p:spPr bwMode="auto">
            <a:xfrm>
              <a:off x="2136" y="2987"/>
              <a:ext cx="1" cy="965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58" name="Rectangle 163"/>
            <p:cNvSpPr>
              <a:spLocks noChangeArrowheads="1"/>
            </p:cNvSpPr>
            <p:nvPr/>
          </p:nvSpPr>
          <p:spPr bwMode="auto">
            <a:xfrm>
              <a:off x="2136" y="2987"/>
              <a:ext cx="8" cy="965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59" name="Line 164"/>
            <p:cNvSpPr>
              <a:spLocks noChangeShapeType="1"/>
            </p:cNvSpPr>
            <p:nvPr/>
          </p:nvSpPr>
          <p:spPr bwMode="auto">
            <a:xfrm>
              <a:off x="2838" y="3664"/>
              <a:ext cx="1" cy="288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60" name="Rectangle 165"/>
            <p:cNvSpPr>
              <a:spLocks noChangeArrowheads="1"/>
            </p:cNvSpPr>
            <p:nvPr/>
          </p:nvSpPr>
          <p:spPr bwMode="auto">
            <a:xfrm>
              <a:off x="2838" y="3664"/>
              <a:ext cx="9" cy="288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61" name="Line 166"/>
            <p:cNvSpPr>
              <a:spLocks noChangeShapeType="1"/>
            </p:cNvSpPr>
            <p:nvPr/>
          </p:nvSpPr>
          <p:spPr bwMode="auto">
            <a:xfrm>
              <a:off x="3118" y="3664"/>
              <a:ext cx="1" cy="288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62" name="Rectangle 167"/>
            <p:cNvSpPr>
              <a:spLocks noChangeArrowheads="1"/>
            </p:cNvSpPr>
            <p:nvPr/>
          </p:nvSpPr>
          <p:spPr bwMode="auto">
            <a:xfrm>
              <a:off x="3118" y="3664"/>
              <a:ext cx="8" cy="288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63" name="Line 168"/>
            <p:cNvSpPr>
              <a:spLocks noChangeShapeType="1"/>
            </p:cNvSpPr>
            <p:nvPr/>
          </p:nvSpPr>
          <p:spPr bwMode="auto">
            <a:xfrm>
              <a:off x="3397" y="3664"/>
              <a:ext cx="1" cy="288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64" name="Rectangle 169"/>
            <p:cNvSpPr>
              <a:spLocks noChangeArrowheads="1"/>
            </p:cNvSpPr>
            <p:nvPr/>
          </p:nvSpPr>
          <p:spPr bwMode="auto">
            <a:xfrm>
              <a:off x="3397" y="3664"/>
              <a:ext cx="8" cy="288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65" name="Line 170"/>
            <p:cNvSpPr>
              <a:spLocks noChangeShapeType="1"/>
            </p:cNvSpPr>
            <p:nvPr/>
          </p:nvSpPr>
          <p:spPr bwMode="auto">
            <a:xfrm>
              <a:off x="3676" y="3664"/>
              <a:ext cx="1" cy="288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66" name="Rectangle 171"/>
            <p:cNvSpPr>
              <a:spLocks noChangeArrowheads="1"/>
            </p:cNvSpPr>
            <p:nvPr/>
          </p:nvSpPr>
          <p:spPr bwMode="auto">
            <a:xfrm>
              <a:off x="3676" y="3664"/>
              <a:ext cx="9" cy="288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67" name="Line 172"/>
            <p:cNvSpPr>
              <a:spLocks noChangeShapeType="1"/>
            </p:cNvSpPr>
            <p:nvPr/>
          </p:nvSpPr>
          <p:spPr bwMode="auto">
            <a:xfrm>
              <a:off x="3956" y="3664"/>
              <a:ext cx="1" cy="288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68" name="Rectangle 173"/>
            <p:cNvSpPr>
              <a:spLocks noChangeArrowheads="1"/>
            </p:cNvSpPr>
            <p:nvPr/>
          </p:nvSpPr>
          <p:spPr bwMode="auto">
            <a:xfrm>
              <a:off x="3956" y="3664"/>
              <a:ext cx="8" cy="288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69" name="Line 174"/>
            <p:cNvSpPr>
              <a:spLocks noChangeShapeType="1"/>
            </p:cNvSpPr>
            <p:nvPr/>
          </p:nvSpPr>
          <p:spPr bwMode="auto">
            <a:xfrm>
              <a:off x="4235" y="3664"/>
              <a:ext cx="1" cy="288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70" name="Rectangle 175"/>
            <p:cNvSpPr>
              <a:spLocks noChangeArrowheads="1"/>
            </p:cNvSpPr>
            <p:nvPr/>
          </p:nvSpPr>
          <p:spPr bwMode="auto">
            <a:xfrm>
              <a:off x="4235" y="3664"/>
              <a:ext cx="8" cy="288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71" name="Line 176"/>
            <p:cNvSpPr>
              <a:spLocks noChangeShapeType="1"/>
            </p:cNvSpPr>
            <p:nvPr/>
          </p:nvSpPr>
          <p:spPr bwMode="auto">
            <a:xfrm>
              <a:off x="4514" y="3664"/>
              <a:ext cx="1" cy="288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72" name="Rectangle 177"/>
            <p:cNvSpPr>
              <a:spLocks noChangeArrowheads="1"/>
            </p:cNvSpPr>
            <p:nvPr/>
          </p:nvSpPr>
          <p:spPr bwMode="auto">
            <a:xfrm>
              <a:off x="4514" y="3664"/>
              <a:ext cx="9" cy="288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73" name="Line 178"/>
            <p:cNvSpPr>
              <a:spLocks noChangeShapeType="1"/>
            </p:cNvSpPr>
            <p:nvPr/>
          </p:nvSpPr>
          <p:spPr bwMode="auto">
            <a:xfrm>
              <a:off x="4794" y="3664"/>
              <a:ext cx="1" cy="288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74" name="Rectangle 179"/>
            <p:cNvSpPr>
              <a:spLocks noChangeArrowheads="1"/>
            </p:cNvSpPr>
            <p:nvPr/>
          </p:nvSpPr>
          <p:spPr bwMode="auto">
            <a:xfrm>
              <a:off x="4794" y="3664"/>
              <a:ext cx="8" cy="288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75" name="Line 180"/>
            <p:cNvSpPr>
              <a:spLocks noChangeShapeType="1"/>
            </p:cNvSpPr>
            <p:nvPr/>
          </p:nvSpPr>
          <p:spPr bwMode="auto">
            <a:xfrm>
              <a:off x="5073" y="3664"/>
              <a:ext cx="1" cy="288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76" name="Rectangle 181"/>
            <p:cNvSpPr>
              <a:spLocks noChangeArrowheads="1"/>
            </p:cNvSpPr>
            <p:nvPr/>
          </p:nvSpPr>
          <p:spPr bwMode="auto">
            <a:xfrm>
              <a:off x="5073" y="3664"/>
              <a:ext cx="8" cy="288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77" name="Line 182"/>
            <p:cNvSpPr>
              <a:spLocks noChangeShapeType="1"/>
            </p:cNvSpPr>
            <p:nvPr/>
          </p:nvSpPr>
          <p:spPr bwMode="auto">
            <a:xfrm>
              <a:off x="5352" y="3664"/>
              <a:ext cx="1" cy="288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78" name="Rectangle 183"/>
            <p:cNvSpPr>
              <a:spLocks noChangeArrowheads="1"/>
            </p:cNvSpPr>
            <p:nvPr/>
          </p:nvSpPr>
          <p:spPr bwMode="auto">
            <a:xfrm>
              <a:off x="5352" y="3664"/>
              <a:ext cx="9" cy="288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79" name="Line 184"/>
            <p:cNvSpPr>
              <a:spLocks noChangeShapeType="1"/>
            </p:cNvSpPr>
            <p:nvPr/>
          </p:nvSpPr>
          <p:spPr bwMode="auto">
            <a:xfrm>
              <a:off x="401" y="4129"/>
              <a:ext cx="1" cy="288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80" name="Rectangle 185"/>
            <p:cNvSpPr>
              <a:spLocks noChangeArrowheads="1"/>
            </p:cNvSpPr>
            <p:nvPr/>
          </p:nvSpPr>
          <p:spPr bwMode="auto">
            <a:xfrm>
              <a:off x="401" y="4129"/>
              <a:ext cx="8" cy="288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81" name="Line 186"/>
            <p:cNvSpPr>
              <a:spLocks noChangeShapeType="1"/>
            </p:cNvSpPr>
            <p:nvPr/>
          </p:nvSpPr>
          <p:spPr bwMode="auto">
            <a:xfrm>
              <a:off x="2136" y="4129"/>
              <a:ext cx="1" cy="288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82" name="Rectangle 187"/>
            <p:cNvSpPr>
              <a:spLocks noChangeArrowheads="1"/>
            </p:cNvSpPr>
            <p:nvPr/>
          </p:nvSpPr>
          <p:spPr bwMode="auto">
            <a:xfrm>
              <a:off x="2136" y="4129"/>
              <a:ext cx="8" cy="288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83" name="Line 188"/>
            <p:cNvSpPr>
              <a:spLocks noChangeShapeType="1"/>
            </p:cNvSpPr>
            <p:nvPr/>
          </p:nvSpPr>
          <p:spPr bwMode="auto">
            <a:xfrm>
              <a:off x="2838" y="4129"/>
              <a:ext cx="1" cy="288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84" name="Rectangle 189"/>
            <p:cNvSpPr>
              <a:spLocks noChangeArrowheads="1"/>
            </p:cNvSpPr>
            <p:nvPr/>
          </p:nvSpPr>
          <p:spPr bwMode="auto">
            <a:xfrm>
              <a:off x="2838" y="4129"/>
              <a:ext cx="9" cy="288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85" name="Line 190"/>
            <p:cNvSpPr>
              <a:spLocks noChangeShapeType="1"/>
            </p:cNvSpPr>
            <p:nvPr/>
          </p:nvSpPr>
          <p:spPr bwMode="auto">
            <a:xfrm>
              <a:off x="3118" y="4129"/>
              <a:ext cx="1" cy="288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86" name="Rectangle 191"/>
            <p:cNvSpPr>
              <a:spLocks noChangeArrowheads="1"/>
            </p:cNvSpPr>
            <p:nvPr/>
          </p:nvSpPr>
          <p:spPr bwMode="auto">
            <a:xfrm>
              <a:off x="3118" y="4129"/>
              <a:ext cx="8" cy="288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87" name="Line 192"/>
            <p:cNvSpPr>
              <a:spLocks noChangeShapeType="1"/>
            </p:cNvSpPr>
            <p:nvPr/>
          </p:nvSpPr>
          <p:spPr bwMode="auto">
            <a:xfrm>
              <a:off x="3397" y="4129"/>
              <a:ext cx="1" cy="288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88" name="Rectangle 193"/>
            <p:cNvSpPr>
              <a:spLocks noChangeArrowheads="1"/>
            </p:cNvSpPr>
            <p:nvPr/>
          </p:nvSpPr>
          <p:spPr bwMode="auto">
            <a:xfrm>
              <a:off x="3397" y="4129"/>
              <a:ext cx="8" cy="288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89" name="Line 194"/>
            <p:cNvSpPr>
              <a:spLocks noChangeShapeType="1"/>
            </p:cNvSpPr>
            <p:nvPr/>
          </p:nvSpPr>
          <p:spPr bwMode="auto">
            <a:xfrm>
              <a:off x="3676" y="4129"/>
              <a:ext cx="1" cy="288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90" name="Rectangle 195"/>
            <p:cNvSpPr>
              <a:spLocks noChangeArrowheads="1"/>
            </p:cNvSpPr>
            <p:nvPr/>
          </p:nvSpPr>
          <p:spPr bwMode="auto">
            <a:xfrm>
              <a:off x="3676" y="4129"/>
              <a:ext cx="9" cy="288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91" name="Line 196"/>
            <p:cNvSpPr>
              <a:spLocks noChangeShapeType="1"/>
            </p:cNvSpPr>
            <p:nvPr/>
          </p:nvSpPr>
          <p:spPr bwMode="auto">
            <a:xfrm>
              <a:off x="3956" y="4129"/>
              <a:ext cx="1" cy="288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92" name="Rectangle 197"/>
            <p:cNvSpPr>
              <a:spLocks noChangeArrowheads="1"/>
            </p:cNvSpPr>
            <p:nvPr/>
          </p:nvSpPr>
          <p:spPr bwMode="auto">
            <a:xfrm>
              <a:off x="3956" y="4129"/>
              <a:ext cx="8" cy="288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93" name="Line 198"/>
            <p:cNvSpPr>
              <a:spLocks noChangeShapeType="1"/>
            </p:cNvSpPr>
            <p:nvPr/>
          </p:nvSpPr>
          <p:spPr bwMode="auto">
            <a:xfrm>
              <a:off x="4235" y="4129"/>
              <a:ext cx="1" cy="288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94" name="Rectangle 199"/>
            <p:cNvSpPr>
              <a:spLocks noChangeArrowheads="1"/>
            </p:cNvSpPr>
            <p:nvPr/>
          </p:nvSpPr>
          <p:spPr bwMode="auto">
            <a:xfrm>
              <a:off x="4235" y="4129"/>
              <a:ext cx="8" cy="288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95" name="Line 200"/>
            <p:cNvSpPr>
              <a:spLocks noChangeShapeType="1"/>
            </p:cNvSpPr>
            <p:nvPr/>
          </p:nvSpPr>
          <p:spPr bwMode="auto">
            <a:xfrm>
              <a:off x="96" y="2987"/>
              <a:ext cx="1" cy="1574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96" name="Rectangle 201"/>
            <p:cNvSpPr>
              <a:spLocks noChangeArrowheads="1"/>
            </p:cNvSpPr>
            <p:nvPr/>
          </p:nvSpPr>
          <p:spPr bwMode="auto">
            <a:xfrm>
              <a:off x="96" y="2987"/>
              <a:ext cx="8" cy="1582"/>
            </a:xfrm>
            <a:prstGeom prst="rect">
              <a:avLst/>
            </a:prstGeom>
            <a:solidFill>
              <a:srgbClr val="C0C0C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8397" name="Line 202"/>
            <p:cNvSpPr>
              <a:spLocks noChangeShapeType="1"/>
            </p:cNvSpPr>
            <p:nvPr/>
          </p:nvSpPr>
          <p:spPr bwMode="auto">
            <a:xfrm>
              <a:off x="401" y="4561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5019" name="Text Box 203"/>
          <p:cNvSpPr txBox="1">
            <a:spLocks noChangeArrowheads="1"/>
          </p:cNvSpPr>
          <p:nvPr/>
        </p:nvSpPr>
        <p:spPr bwMode="auto">
          <a:xfrm>
            <a:off x="1143000" y="609600"/>
            <a:ext cx="2286000" cy="850900"/>
          </a:xfrm>
          <a:prstGeom prst="rect">
            <a:avLst/>
          </a:prstGeom>
          <a:noFill/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b="1" i="1">
                <a:solidFill>
                  <a:schemeClr val="accent2"/>
                </a:solidFill>
                <a:latin typeface="Arial" charset="0"/>
                <a:cs typeface="Arial" charset="0"/>
              </a:rPr>
              <a:t>Target Specifications</a:t>
            </a:r>
          </a:p>
        </p:txBody>
      </p:sp>
      <p:sp>
        <p:nvSpPr>
          <p:cNvPr id="35020" name="Line 204"/>
          <p:cNvSpPr>
            <a:spLocks noChangeShapeType="1"/>
          </p:cNvSpPr>
          <p:nvPr/>
        </p:nvSpPr>
        <p:spPr bwMode="auto">
          <a:xfrm>
            <a:off x="3429000" y="1066800"/>
            <a:ext cx="1066800" cy="3048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35021" name="Line 205"/>
          <p:cNvSpPr>
            <a:spLocks noChangeShapeType="1"/>
          </p:cNvSpPr>
          <p:nvPr/>
        </p:nvSpPr>
        <p:spPr bwMode="auto">
          <a:xfrm>
            <a:off x="3429000" y="1143000"/>
            <a:ext cx="990600" cy="35814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50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50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5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5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019" grpId="0" animBg="1" autoUpdateAnimBg="0"/>
      <p:bldP spid="35020" grpId="0" animBg="1"/>
      <p:bldP spid="3502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"/>
          <p:cNvSpPr>
            <a:spLocks noChangeArrowheads="1"/>
          </p:cNvSpPr>
          <p:nvPr/>
        </p:nvSpPr>
        <p:spPr bwMode="auto">
          <a:xfrm>
            <a:off x="0" y="0"/>
            <a:ext cx="9144000" cy="2790000"/>
          </a:xfrm>
          <a:prstGeom prst="rect">
            <a:avLst/>
          </a:prstGeom>
          <a:solidFill>
            <a:srgbClr val="79CB18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193970"/>
            <a:ext cx="10063202" cy="503238"/>
          </a:xfrm>
          <a:noFill/>
        </p:spPr>
        <p:txBody>
          <a:bodyPr/>
          <a:lstStyle/>
          <a:p>
            <a:pPr eaLnBrk="1" hangingPunct="1"/>
            <a:r>
              <a:rPr lang="en-US" b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Kano diagram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2071670" y="3243446"/>
            <a:ext cx="5915556" cy="3328826"/>
            <a:chOff x="864" y="927"/>
            <a:chExt cx="4995" cy="3009"/>
          </a:xfrm>
        </p:grpSpPr>
        <p:grpSp>
          <p:nvGrpSpPr>
            <p:cNvPr id="3" name="Group 4"/>
            <p:cNvGrpSpPr>
              <a:grpSpLocks/>
            </p:cNvGrpSpPr>
            <p:nvPr/>
          </p:nvGrpSpPr>
          <p:grpSpPr bwMode="auto">
            <a:xfrm>
              <a:off x="864" y="927"/>
              <a:ext cx="4368" cy="3009"/>
              <a:chOff x="864" y="927"/>
              <a:chExt cx="4368" cy="3009"/>
            </a:xfrm>
          </p:grpSpPr>
          <p:sp>
            <p:nvSpPr>
              <p:cNvPr id="11273" name="Line 5"/>
              <p:cNvSpPr>
                <a:spLocks noChangeShapeType="1"/>
              </p:cNvSpPr>
              <p:nvPr/>
            </p:nvSpPr>
            <p:spPr bwMode="auto">
              <a:xfrm>
                <a:off x="2832" y="1296"/>
                <a:ext cx="0" cy="2640"/>
              </a:xfrm>
              <a:prstGeom prst="line">
                <a:avLst/>
              </a:prstGeom>
              <a:noFill/>
              <a:ln w="31750">
                <a:solidFill>
                  <a:schemeClr val="tx1"/>
                </a:solidFill>
                <a:round/>
                <a:headEnd type="triangle" w="med" len="med"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274" name="Line 6"/>
              <p:cNvSpPr>
                <a:spLocks noChangeShapeType="1"/>
              </p:cNvSpPr>
              <p:nvPr/>
            </p:nvSpPr>
            <p:spPr bwMode="auto">
              <a:xfrm>
                <a:off x="864" y="2592"/>
                <a:ext cx="4128" cy="0"/>
              </a:xfrm>
              <a:prstGeom prst="line">
                <a:avLst/>
              </a:prstGeom>
              <a:noFill/>
              <a:ln w="3175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275" name="Arc 7"/>
              <p:cNvSpPr>
                <a:spLocks/>
              </p:cNvSpPr>
              <p:nvPr/>
            </p:nvSpPr>
            <p:spPr bwMode="auto">
              <a:xfrm flipV="1">
                <a:off x="1584" y="1488"/>
                <a:ext cx="1728" cy="912"/>
              </a:xfrm>
              <a:custGeom>
                <a:avLst/>
                <a:gdLst>
                  <a:gd name="T0" fmla="*/ 0 w 21600"/>
                  <a:gd name="T1" fmla="*/ 0 h 21600"/>
                  <a:gd name="T2" fmla="*/ 1728 w 21600"/>
                  <a:gd name="T3" fmla="*/ 912 h 21600"/>
                  <a:gd name="T4" fmla="*/ 0 w 21600"/>
                  <a:gd name="T5" fmla="*/ 912 h 21600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1600"/>
                  <a:gd name="T11" fmla="*/ 21600 w 21600"/>
                  <a:gd name="T12" fmla="*/ 21600 h 216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1276" name="Arc 8"/>
              <p:cNvSpPr>
                <a:spLocks/>
              </p:cNvSpPr>
              <p:nvPr/>
            </p:nvSpPr>
            <p:spPr bwMode="auto">
              <a:xfrm rot="10800000" flipV="1">
                <a:off x="2400" y="2736"/>
                <a:ext cx="1728" cy="912"/>
              </a:xfrm>
              <a:custGeom>
                <a:avLst/>
                <a:gdLst>
                  <a:gd name="T0" fmla="*/ 0 w 21600"/>
                  <a:gd name="T1" fmla="*/ 0 h 21600"/>
                  <a:gd name="T2" fmla="*/ 1728 w 21600"/>
                  <a:gd name="T3" fmla="*/ 912 h 21600"/>
                  <a:gd name="T4" fmla="*/ 0 w 21600"/>
                  <a:gd name="T5" fmla="*/ 912 h 21600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1600"/>
                  <a:gd name="T11" fmla="*/ 21600 w 21600"/>
                  <a:gd name="T12" fmla="*/ 21600 h 216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1277" name="Line 9"/>
              <p:cNvSpPr>
                <a:spLocks noChangeShapeType="1"/>
              </p:cNvSpPr>
              <p:nvPr/>
            </p:nvSpPr>
            <p:spPr bwMode="auto">
              <a:xfrm flipV="1">
                <a:off x="1200" y="1488"/>
                <a:ext cx="3216" cy="2256"/>
              </a:xfrm>
              <a:prstGeom prst="line">
                <a:avLst/>
              </a:prstGeom>
              <a:noFill/>
              <a:ln w="28575">
                <a:solidFill>
                  <a:schemeClr val="accent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278" name="Text Box 10"/>
              <p:cNvSpPr txBox="1">
                <a:spLocks noChangeArrowheads="1"/>
              </p:cNvSpPr>
              <p:nvPr/>
            </p:nvSpPr>
            <p:spPr bwMode="auto">
              <a:xfrm>
                <a:off x="3792" y="2208"/>
                <a:ext cx="1440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US" dirty="0">
                    <a:latin typeface="Arial" charset="0"/>
                    <a:cs typeface="Arial" charset="0"/>
                  </a:rPr>
                  <a:t>Functionality</a:t>
                </a:r>
              </a:p>
            </p:txBody>
          </p:sp>
          <p:sp>
            <p:nvSpPr>
              <p:cNvPr id="11279" name="Text Box 11"/>
              <p:cNvSpPr txBox="1">
                <a:spLocks noChangeArrowheads="1"/>
              </p:cNvSpPr>
              <p:nvPr/>
            </p:nvSpPr>
            <p:spPr bwMode="auto">
              <a:xfrm>
                <a:off x="1998" y="927"/>
                <a:ext cx="1632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US" dirty="0" smtClean="0">
                    <a:latin typeface="Arial" charset="0"/>
                    <a:cs typeface="Arial" charset="0"/>
                  </a:rPr>
                  <a:t>Satisfaction</a:t>
                </a:r>
                <a:endParaRPr lang="en-US" dirty="0"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11270" name="Text Box 12"/>
            <p:cNvSpPr txBox="1">
              <a:spLocks noChangeArrowheads="1"/>
            </p:cNvSpPr>
            <p:nvPr/>
          </p:nvSpPr>
          <p:spPr bwMode="auto">
            <a:xfrm>
              <a:off x="3312" y="2928"/>
              <a:ext cx="1728" cy="6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lnSpc>
                  <a:spcPct val="75000"/>
                </a:lnSpc>
                <a:spcBef>
                  <a:spcPct val="10000"/>
                </a:spcBef>
              </a:pPr>
              <a:r>
                <a:rPr lang="en-US" sz="2000" dirty="0">
                  <a:solidFill>
                    <a:schemeClr val="accent2"/>
                  </a:solidFill>
                  <a:latin typeface="Arial" charset="0"/>
                  <a:cs typeface="Arial" charset="0"/>
                </a:rPr>
                <a:t>Basic Expectations</a:t>
              </a:r>
            </a:p>
            <a:p>
              <a:pPr algn="ctr">
                <a:lnSpc>
                  <a:spcPct val="80000"/>
                </a:lnSpc>
                <a:spcBef>
                  <a:spcPct val="10000"/>
                </a:spcBef>
              </a:pPr>
              <a:r>
                <a:rPr lang="en-US" sz="1400" dirty="0">
                  <a:solidFill>
                    <a:schemeClr val="accent2"/>
                  </a:solidFill>
                  <a:latin typeface="Arial" charset="0"/>
                  <a:cs typeface="Arial" charset="0"/>
                </a:rPr>
                <a:t>(unspoken)</a:t>
              </a:r>
            </a:p>
          </p:txBody>
        </p:sp>
        <p:sp>
          <p:nvSpPr>
            <p:cNvPr id="11271" name="Text Box 13"/>
            <p:cNvSpPr txBox="1">
              <a:spLocks noChangeArrowheads="1"/>
            </p:cNvSpPr>
            <p:nvPr/>
          </p:nvSpPr>
          <p:spPr bwMode="auto">
            <a:xfrm>
              <a:off x="3987" y="1056"/>
              <a:ext cx="1872" cy="7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lnSpc>
                  <a:spcPct val="90000"/>
                </a:lnSpc>
                <a:spcAft>
                  <a:spcPct val="10000"/>
                </a:spcAft>
              </a:pPr>
              <a:r>
                <a:rPr lang="en-US" sz="2000" dirty="0">
                  <a:solidFill>
                    <a:schemeClr val="accent1"/>
                  </a:solidFill>
                  <a:latin typeface="Arial" charset="0"/>
                  <a:cs typeface="Arial" charset="0"/>
                </a:rPr>
                <a:t>Performance Wants</a:t>
              </a:r>
            </a:p>
            <a:p>
              <a:pPr algn="ctr">
                <a:lnSpc>
                  <a:spcPct val="90000"/>
                </a:lnSpc>
                <a:spcAft>
                  <a:spcPct val="10000"/>
                </a:spcAft>
              </a:pPr>
              <a:r>
                <a:rPr lang="en-US" sz="1400" dirty="0">
                  <a:solidFill>
                    <a:schemeClr val="accent1"/>
                  </a:solidFill>
                  <a:latin typeface="Arial" charset="0"/>
                  <a:cs typeface="Arial" charset="0"/>
                </a:rPr>
                <a:t>(revealed)</a:t>
              </a:r>
            </a:p>
          </p:txBody>
        </p:sp>
        <p:sp>
          <p:nvSpPr>
            <p:cNvPr id="11272" name="Text Box 14"/>
            <p:cNvSpPr txBox="1">
              <a:spLocks noChangeArrowheads="1"/>
            </p:cNvSpPr>
            <p:nvPr/>
          </p:nvSpPr>
          <p:spPr bwMode="auto">
            <a:xfrm>
              <a:off x="1104" y="1671"/>
              <a:ext cx="1728" cy="6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lnSpc>
                  <a:spcPct val="85000"/>
                </a:lnSpc>
                <a:spcBef>
                  <a:spcPct val="20000"/>
                </a:spcBef>
              </a:pPr>
              <a:r>
                <a:rPr lang="en-US" sz="2000" dirty="0">
                  <a:solidFill>
                    <a:srgbClr val="FF0000"/>
                  </a:solidFill>
                  <a:latin typeface="Arial" charset="0"/>
                  <a:cs typeface="Arial" charset="0"/>
                </a:rPr>
                <a:t>Exciters</a:t>
              </a:r>
            </a:p>
            <a:p>
              <a:pPr algn="ctr">
                <a:lnSpc>
                  <a:spcPct val="85000"/>
                </a:lnSpc>
                <a:spcBef>
                  <a:spcPct val="20000"/>
                </a:spcBef>
              </a:pPr>
              <a:r>
                <a:rPr lang="en-US" sz="2000" dirty="0">
                  <a:solidFill>
                    <a:srgbClr val="FF0000"/>
                  </a:solidFill>
                  <a:latin typeface="Arial" charset="0"/>
                  <a:cs typeface="Arial" charset="0"/>
                </a:rPr>
                <a:t>(</a:t>
              </a:r>
              <a:r>
                <a:rPr lang="en-US" sz="1400" dirty="0">
                  <a:solidFill>
                    <a:srgbClr val="FF0000"/>
                  </a:solidFill>
                  <a:latin typeface="Arial" charset="0"/>
                  <a:cs typeface="Arial" charset="0"/>
                </a:rPr>
                <a:t>unspoken</a:t>
              </a:r>
              <a:r>
                <a:rPr lang="en-US" sz="2000" dirty="0">
                  <a:solidFill>
                    <a:srgbClr val="FF0000"/>
                  </a:solidFill>
                  <a:latin typeface="Arial" charset="0"/>
                  <a:cs typeface="Arial" charset="0"/>
                </a:rPr>
                <a:t>)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"/>
          <p:cNvSpPr>
            <a:spLocks noChangeArrowheads="1"/>
          </p:cNvSpPr>
          <p:nvPr/>
        </p:nvSpPr>
        <p:spPr bwMode="auto">
          <a:xfrm>
            <a:off x="0" y="0"/>
            <a:ext cx="9144000" cy="2790000"/>
          </a:xfrm>
          <a:prstGeom prst="rect">
            <a:avLst/>
          </a:prstGeom>
          <a:solidFill>
            <a:srgbClr val="79CB18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grpSp>
        <p:nvGrpSpPr>
          <p:cNvPr id="17" name="Group 4"/>
          <p:cNvGrpSpPr>
            <a:grpSpLocks/>
          </p:cNvGrpSpPr>
          <p:nvPr/>
        </p:nvGrpSpPr>
        <p:grpSpPr bwMode="auto">
          <a:xfrm>
            <a:off x="304800" y="2928934"/>
            <a:ext cx="8534400" cy="3554413"/>
            <a:chOff x="192" y="1296"/>
            <a:chExt cx="5376" cy="2239"/>
          </a:xfrm>
        </p:grpSpPr>
        <p:grpSp>
          <p:nvGrpSpPr>
            <p:cNvPr id="18" name="Group 5"/>
            <p:cNvGrpSpPr>
              <a:grpSpLocks/>
            </p:cNvGrpSpPr>
            <p:nvPr/>
          </p:nvGrpSpPr>
          <p:grpSpPr bwMode="auto">
            <a:xfrm>
              <a:off x="192" y="1296"/>
              <a:ext cx="5376" cy="2126"/>
              <a:chOff x="192" y="1296"/>
              <a:chExt cx="5376" cy="2126"/>
            </a:xfrm>
          </p:grpSpPr>
          <p:grpSp>
            <p:nvGrpSpPr>
              <p:cNvPr id="24" name="Group 6"/>
              <p:cNvGrpSpPr>
                <a:grpSpLocks/>
              </p:cNvGrpSpPr>
              <p:nvPr/>
            </p:nvGrpSpPr>
            <p:grpSpPr bwMode="auto">
              <a:xfrm>
                <a:off x="2088" y="1704"/>
                <a:ext cx="1680" cy="1680"/>
                <a:chOff x="2088" y="1704"/>
                <a:chExt cx="1680" cy="1680"/>
              </a:xfrm>
            </p:grpSpPr>
            <p:sp>
              <p:nvSpPr>
                <p:cNvPr id="38" name="Oval 7"/>
                <p:cNvSpPr>
                  <a:spLocks noChangeArrowheads="1"/>
                </p:cNvSpPr>
                <p:nvPr/>
              </p:nvSpPr>
              <p:spPr bwMode="auto">
                <a:xfrm>
                  <a:off x="2688" y="2304"/>
                  <a:ext cx="480" cy="480"/>
                </a:xfrm>
                <a:prstGeom prst="ellipse">
                  <a:avLst/>
                </a:prstGeom>
                <a:noFill/>
                <a:ln w="28575">
                  <a:solidFill>
                    <a:schemeClr val="accent2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pPr algn="ctr"/>
                  <a:endParaRPr lang="en-US" sz="2000"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39" name="Oval 8"/>
                <p:cNvSpPr>
                  <a:spLocks noChangeArrowheads="1"/>
                </p:cNvSpPr>
                <p:nvPr/>
              </p:nvSpPr>
              <p:spPr bwMode="auto">
                <a:xfrm>
                  <a:off x="2376" y="1992"/>
                  <a:ext cx="1104" cy="1104"/>
                </a:xfrm>
                <a:prstGeom prst="ellipse">
                  <a:avLst/>
                </a:prstGeom>
                <a:noFill/>
                <a:ln w="28575">
                  <a:solidFill>
                    <a:schemeClr val="accent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pPr algn="ctr"/>
                  <a:endParaRPr lang="en-US" sz="2000">
                    <a:latin typeface="Arial" charset="0"/>
                    <a:cs typeface="Arial" charset="0"/>
                  </a:endParaRPr>
                </a:p>
                <a:p>
                  <a:pPr algn="ctr"/>
                  <a:endParaRPr lang="en-US" sz="2000">
                    <a:latin typeface="Arial" charset="0"/>
                    <a:cs typeface="Arial" charset="0"/>
                  </a:endParaRPr>
                </a:p>
                <a:p>
                  <a:pPr algn="ctr"/>
                  <a:endParaRPr lang="en-US" sz="2000">
                    <a:latin typeface="Arial" charset="0"/>
                    <a:cs typeface="Arial" charset="0"/>
                  </a:endParaRPr>
                </a:p>
                <a:p>
                  <a:pPr algn="ctr"/>
                  <a:endParaRPr lang="en-US" sz="2000">
                    <a:latin typeface="Arial" charset="0"/>
                    <a:cs typeface="Arial" charset="0"/>
                  </a:endParaRPr>
                </a:p>
                <a:p>
                  <a:pPr algn="ctr"/>
                  <a:endParaRPr lang="en-US" sz="2000">
                    <a:latin typeface="Arial" charset="0"/>
                    <a:cs typeface="Arial" charset="0"/>
                  </a:endParaRPr>
                </a:p>
                <a:p>
                  <a:pPr algn="ctr"/>
                  <a:endParaRPr lang="en-US" sz="2000">
                    <a:latin typeface="Arial" charset="0"/>
                    <a:cs typeface="Arial" charset="0"/>
                  </a:endParaRPr>
                </a:p>
                <a:p>
                  <a:pPr algn="ctr"/>
                  <a:endParaRPr lang="en-US" sz="2000">
                    <a:latin typeface="Arial" charset="0"/>
                    <a:cs typeface="Arial" charset="0"/>
                  </a:endParaRPr>
                </a:p>
                <a:p>
                  <a:pPr algn="ctr"/>
                  <a:endParaRPr lang="en-US" sz="2000">
                    <a:latin typeface="Arial" charset="0"/>
                    <a:cs typeface="Arial" charset="0"/>
                  </a:endParaRPr>
                </a:p>
                <a:p>
                  <a:pPr algn="ctr"/>
                  <a:endParaRPr lang="en-US" sz="2000"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40" name="Oval 9"/>
                <p:cNvSpPr>
                  <a:spLocks noChangeArrowheads="1"/>
                </p:cNvSpPr>
                <p:nvPr/>
              </p:nvSpPr>
              <p:spPr bwMode="auto">
                <a:xfrm>
                  <a:off x="2088" y="1704"/>
                  <a:ext cx="1680" cy="1680"/>
                </a:xfrm>
                <a:prstGeom prst="ellipse">
                  <a:avLst/>
                </a:prstGeom>
                <a:noFill/>
                <a:ln w="28575">
                  <a:solidFill>
                    <a:srgbClr val="FF0000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pPr algn="ctr"/>
                  <a:endParaRPr lang="en-US" sz="2000">
                    <a:latin typeface="Arial" charset="0"/>
                    <a:cs typeface="Arial" charset="0"/>
                  </a:endParaRPr>
                </a:p>
                <a:p>
                  <a:pPr algn="ctr"/>
                  <a:endParaRPr lang="en-US" sz="2000">
                    <a:latin typeface="Arial" charset="0"/>
                    <a:cs typeface="Arial" charset="0"/>
                  </a:endParaRPr>
                </a:p>
                <a:p>
                  <a:pPr algn="ctr"/>
                  <a:endParaRPr lang="en-US" sz="2000">
                    <a:latin typeface="Arial" charset="0"/>
                    <a:cs typeface="Arial" charset="0"/>
                  </a:endParaRPr>
                </a:p>
                <a:p>
                  <a:pPr algn="ctr"/>
                  <a:endParaRPr lang="en-US" sz="2000">
                    <a:latin typeface="Arial" charset="0"/>
                    <a:cs typeface="Arial" charset="0"/>
                  </a:endParaRPr>
                </a:p>
              </p:txBody>
            </p:sp>
          </p:grpSp>
          <p:sp>
            <p:nvSpPr>
              <p:cNvPr id="25" name="Text Box 10"/>
              <p:cNvSpPr txBox="1">
                <a:spLocks noChangeArrowheads="1"/>
              </p:cNvSpPr>
              <p:nvPr/>
            </p:nvSpPr>
            <p:spPr bwMode="auto">
              <a:xfrm>
                <a:off x="3984" y="2736"/>
                <a:ext cx="1584" cy="44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US" sz="2000">
                    <a:solidFill>
                      <a:schemeClr val="accent2"/>
                    </a:solidFill>
                    <a:latin typeface="Arial" charset="0"/>
                    <a:cs typeface="Arial" charset="0"/>
                  </a:rPr>
                  <a:t>Expected Performance</a:t>
                </a:r>
              </a:p>
            </p:txBody>
          </p:sp>
          <p:sp>
            <p:nvSpPr>
              <p:cNvPr id="26" name="Text Box 11"/>
              <p:cNvSpPr txBox="1">
                <a:spLocks noChangeArrowheads="1"/>
              </p:cNvSpPr>
              <p:nvPr/>
            </p:nvSpPr>
            <p:spPr bwMode="auto">
              <a:xfrm>
                <a:off x="192" y="1728"/>
                <a:ext cx="1824" cy="25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US" sz="2000">
                    <a:solidFill>
                      <a:srgbClr val="FF0000"/>
                    </a:solidFill>
                    <a:latin typeface="Arial" charset="0"/>
                    <a:cs typeface="Arial" charset="0"/>
                  </a:rPr>
                  <a:t>Surprising Performance</a:t>
                </a:r>
              </a:p>
            </p:txBody>
          </p:sp>
          <p:sp>
            <p:nvSpPr>
              <p:cNvPr id="27" name="Text Box 12"/>
              <p:cNvSpPr txBox="1">
                <a:spLocks noChangeArrowheads="1"/>
              </p:cNvSpPr>
              <p:nvPr/>
            </p:nvSpPr>
            <p:spPr bwMode="auto">
              <a:xfrm>
                <a:off x="192" y="2976"/>
                <a:ext cx="1776" cy="44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US" sz="2000">
                    <a:solidFill>
                      <a:schemeClr val="accent1"/>
                    </a:solidFill>
                    <a:latin typeface="Arial" charset="0"/>
                    <a:cs typeface="Arial" charset="0"/>
                  </a:rPr>
                  <a:t>Requested Performance</a:t>
                </a:r>
              </a:p>
            </p:txBody>
          </p:sp>
          <p:sp>
            <p:nvSpPr>
              <p:cNvPr id="28" name="Line 13"/>
              <p:cNvSpPr>
                <a:spLocks noChangeShapeType="1"/>
              </p:cNvSpPr>
              <p:nvPr/>
            </p:nvSpPr>
            <p:spPr bwMode="auto">
              <a:xfrm>
                <a:off x="1776" y="2016"/>
                <a:ext cx="336" cy="144"/>
              </a:xfrm>
              <a:prstGeom prst="line">
                <a:avLst/>
              </a:prstGeom>
              <a:noFill/>
              <a:ln w="19050">
                <a:solidFill>
                  <a:srgbClr val="FF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" name="Line 14"/>
              <p:cNvSpPr>
                <a:spLocks noChangeShapeType="1"/>
              </p:cNvSpPr>
              <p:nvPr/>
            </p:nvSpPr>
            <p:spPr bwMode="auto">
              <a:xfrm flipV="1">
                <a:off x="1728" y="2832"/>
                <a:ext cx="672" cy="432"/>
              </a:xfrm>
              <a:prstGeom prst="line">
                <a:avLst/>
              </a:prstGeom>
              <a:noFill/>
              <a:ln w="19050">
                <a:solidFill>
                  <a:schemeClr val="accent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0" name="Line 15"/>
              <p:cNvSpPr>
                <a:spLocks noChangeShapeType="1"/>
              </p:cNvSpPr>
              <p:nvPr/>
            </p:nvSpPr>
            <p:spPr bwMode="auto">
              <a:xfrm flipH="1" flipV="1">
                <a:off x="3174" y="2620"/>
                <a:ext cx="1002" cy="356"/>
              </a:xfrm>
              <a:prstGeom prst="line">
                <a:avLst/>
              </a:prstGeom>
              <a:noFill/>
              <a:ln w="19050">
                <a:solidFill>
                  <a:schemeClr val="accent2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 Box 16"/>
              <p:cNvSpPr txBox="1">
                <a:spLocks noChangeArrowheads="1"/>
              </p:cNvSpPr>
              <p:nvPr/>
            </p:nvSpPr>
            <p:spPr bwMode="auto">
              <a:xfrm>
                <a:off x="3936" y="2256"/>
                <a:ext cx="1008" cy="44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sz="2000">
                    <a:latin typeface="Arial" charset="0"/>
                    <a:cs typeface="Arial" charset="0"/>
                  </a:rPr>
                  <a:t>Design Variables</a:t>
                </a:r>
              </a:p>
            </p:txBody>
          </p:sp>
          <p:sp>
            <p:nvSpPr>
              <p:cNvPr id="32" name="AutoShape 17"/>
              <p:cNvSpPr>
                <a:spLocks/>
              </p:cNvSpPr>
              <p:nvPr/>
            </p:nvSpPr>
            <p:spPr bwMode="auto">
              <a:xfrm>
                <a:off x="2976" y="1710"/>
                <a:ext cx="192" cy="594"/>
              </a:xfrm>
              <a:prstGeom prst="rightBrace">
                <a:avLst>
                  <a:gd name="adj1" fmla="val 25781"/>
                  <a:gd name="adj2" fmla="val 50000"/>
                </a:avLst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 sz="2000">
                  <a:latin typeface="Arial" charset="0"/>
                  <a:cs typeface="Arial" charset="0"/>
                </a:endParaRPr>
              </a:p>
            </p:txBody>
          </p:sp>
          <p:sp>
            <p:nvSpPr>
              <p:cNvPr id="33" name="Text Box 18"/>
              <p:cNvSpPr txBox="1">
                <a:spLocks noChangeArrowheads="1"/>
              </p:cNvSpPr>
              <p:nvPr/>
            </p:nvSpPr>
            <p:spPr bwMode="auto">
              <a:xfrm>
                <a:off x="4080" y="1296"/>
                <a:ext cx="1392" cy="64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sz="2000">
                    <a:latin typeface="Arial" charset="0"/>
                    <a:cs typeface="Arial" charset="0"/>
                  </a:rPr>
                  <a:t>Benefit Derived =Differentiating Outcome</a:t>
                </a:r>
              </a:p>
            </p:txBody>
          </p:sp>
          <p:grpSp>
            <p:nvGrpSpPr>
              <p:cNvPr id="34" name="Group 19"/>
              <p:cNvGrpSpPr>
                <a:grpSpLocks/>
              </p:cNvGrpSpPr>
              <p:nvPr/>
            </p:nvGrpSpPr>
            <p:grpSpPr bwMode="auto">
              <a:xfrm>
                <a:off x="3220" y="1680"/>
                <a:ext cx="812" cy="316"/>
                <a:chOff x="3220" y="1680"/>
                <a:chExt cx="812" cy="316"/>
              </a:xfrm>
            </p:grpSpPr>
            <p:sp>
              <p:nvSpPr>
                <p:cNvPr id="35" name="Line 20"/>
                <p:cNvSpPr>
                  <a:spLocks noChangeShapeType="1"/>
                </p:cNvSpPr>
                <p:nvPr/>
              </p:nvSpPr>
              <p:spPr bwMode="auto">
                <a:xfrm flipH="1">
                  <a:off x="3792" y="1680"/>
                  <a:ext cx="240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6" name="Line 21"/>
                <p:cNvSpPr>
                  <a:spLocks noChangeShapeType="1"/>
                </p:cNvSpPr>
                <p:nvPr/>
              </p:nvSpPr>
              <p:spPr bwMode="auto">
                <a:xfrm>
                  <a:off x="3792" y="1680"/>
                  <a:ext cx="0" cy="316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7" name="Line 22"/>
                <p:cNvSpPr>
                  <a:spLocks noChangeShapeType="1"/>
                </p:cNvSpPr>
                <p:nvPr/>
              </p:nvSpPr>
              <p:spPr bwMode="auto">
                <a:xfrm flipH="1" flipV="1">
                  <a:off x="3220" y="1996"/>
                  <a:ext cx="576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grpSp>
          <p:nvGrpSpPr>
            <p:cNvPr id="19" name="Group 23"/>
            <p:cNvGrpSpPr>
              <a:grpSpLocks/>
            </p:cNvGrpSpPr>
            <p:nvPr/>
          </p:nvGrpSpPr>
          <p:grpSpPr bwMode="auto">
            <a:xfrm>
              <a:off x="1934" y="1543"/>
              <a:ext cx="1980" cy="1992"/>
              <a:chOff x="1934" y="1543"/>
              <a:chExt cx="1980" cy="1992"/>
            </a:xfrm>
          </p:grpSpPr>
          <p:sp>
            <p:nvSpPr>
              <p:cNvPr id="20" name="Line 24"/>
              <p:cNvSpPr>
                <a:spLocks noChangeShapeType="1"/>
              </p:cNvSpPr>
              <p:nvPr/>
            </p:nvSpPr>
            <p:spPr bwMode="auto">
              <a:xfrm>
                <a:off x="1934" y="2544"/>
                <a:ext cx="1968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triangle" w="med" len="med"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Line 25"/>
              <p:cNvSpPr>
                <a:spLocks noChangeShapeType="1"/>
              </p:cNvSpPr>
              <p:nvPr/>
            </p:nvSpPr>
            <p:spPr bwMode="auto">
              <a:xfrm rot="-5400000">
                <a:off x="1950" y="2527"/>
                <a:ext cx="1968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triangle" w="med" len="med"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" name="Line 26"/>
              <p:cNvSpPr>
                <a:spLocks noChangeShapeType="1"/>
              </p:cNvSpPr>
              <p:nvPr/>
            </p:nvSpPr>
            <p:spPr bwMode="auto">
              <a:xfrm rot="-2882845">
                <a:off x="1940" y="2550"/>
                <a:ext cx="1968" cy="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triangle" w="med" len="med"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3" name="Line 27"/>
              <p:cNvSpPr>
                <a:spLocks noChangeShapeType="1"/>
              </p:cNvSpPr>
              <p:nvPr/>
            </p:nvSpPr>
            <p:spPr bwMode="auto">
              <a:xfrm rot="-8282845">
                <a:off x="1946" y="2522"/>
                <a:ext cx="1968" cy="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triangle" w="med" len="med"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41" name="Rectangle 2"/>
          <p:cNvSpPr txBox="1">
            <a:spLocks noChangeArrowheads="1"/>
          </p:cNvSpPr>
          <p:nvPr/>
        </p:nvSpPr>
        <p:spPr bwMode="auto">
          <a:xfrm>
            <a:off x="152400" y="193652"/>
            <a:ext cx="8667750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j-ea"/>
                <a:cs typeface="Arial" charset="0"/>
              </a:rPr>
              <a:t>expected, requested, and surprising performance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"/>
          <p:cNvSpPr>
            <a:spLocks noChangeArrowheads="1"/>
          </p:cNvSpPr>
          <p:nvPr/>
        </p:nvSpPr>
        <p:spPr bwMode="auto">
          <a:xfrm>
            <a:off x="0" y="0"/>
            <a:ext cx="9144000" cy="2790000"/>
          </a:xfrm>
          <a:prstGeom prst="rect">
            <a:avLst/>
          </a:prstGeom>
          <a:solidFill>
            <a:srgbClr val="79CB18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3" name="Rectangle 3"/>
          <p:cNvSpPr txBox="1">
            <a:spLocks noChangeArrowheads="1"/>
          </p:cNvSpPr>
          <p:nvPr/>
        </p:nvSpPr>
        <p:spPr bwMode="auto">
          <a:xfrm>
            <a:off x="153064" y="142852"/>
            <a:ext cx="8572500" cy="6048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kern="0" dirty="0">
                <a:solidFill>
                  <a:schemeClr val="bg1"/>
                </a:solidFill>
                <a:latin typeface="Arial" charset="0"/>
                <a:ea typeface="+mj-ea"/>
                <a:cs typeface="Arial" charset="0"/>
              </a:rPr>
              <a:t>e</a:t>
            </a:r>
            <a:r>
              <a:rPr kumimoji="0" 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j-ea"/>
                <a:cs typeface="Arial" charset="0"/>
              </a:rPr>
              <a:t>stablish the hierarchy</a:t>
            </a:r>
            <a:r>
              <a:rPr kumimoji="0" lang="en-US" sz="2400" b="0" i="0" u="none" strike="noStrike" kern="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j-ea"/>
                <a:cs typeface="Arial" charset="0"/>
              </a:rPr>
              <a:t> and </a:t>
            </a:r>
            <a:r>
              <a:rPr kumimoji="0" 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j-ea"/>
                <a:cs typeface="Arial" charset="0"/>
              </a:rPr>
              <a:t>relative </a:t>
            </a:r>
            <a:r>
              <a:rPr lang="en-US" sz="2400" kern="0" noProof="0" dirty="0" smtClean="0">
                <a:solidFill>
                  <a:schemeClr val="bg1"/>
                </a:solidFill>
                <a:latin typeface="Arial" charset="0"/>
                <a:ea typeface="+mj-ea"/>
                <a:cs typeface="Arial" charset="0"/>
              </a:rPr>
              <a:t>i</a:t>
            </a:r>
            <a:r>
              <a:rPr kumimoji="0" 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j-ea"/>
                <a:cs typeface="Arial" charset="0"/>
              </a:rPr>
              <a:t>mportance of features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F50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49925" name="Rectangle 5"/>
          <p:cNvSpPr>
            <a:spLocks noChangeArrowheads="1"/>
          </p:cNvSpPr>
          <p:nvPr/>
        </p:nvSpPr>
        <p:spPr bwMode="auto">
          <a:xfrm>
            <a:off x="193675" y="2228850"/>
            <a:ext cx="9634538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55600" indent="-355600" algn="l">
              <a:spcBef>
                <a:spcPct val="20000"/>
              </a:spcBef>
            </a:pPr>
            <a:r>
              <a:rPr lang="en-GB" sz="2400" b="1" dirty="0" err="1" smtClean="0">
                <a:solidFill>
                  <a:srgbClr val="FFFFFF"/>
                </a:solidFill>
              </a:rPr>
              <a:t>pds</a:t>
            </a:r>
            <a:r>
              <a:rPr lang="en-GB" sz="2400" b="1" dirty="0" smtClean="0">
                <a:solidFill>
                  <a:srgbClr val="FFFFFF"/>
                </a:solidFill>
              </a:rPr>
              <a:t> </a:t>
            </a:r>
            <a:r>
              <a:rPr lang="en-GB" sz="2400" dirty="0">
                <a:solidFill>
                  <a:srgbClr val="FFFFFF"/>
                </a:solidFill>
              </a:rPr>
              <a:t>is </a:t>
            </a:r>
            <a:r>
              <a:rPr lang="en-GB" sz="2400" dirty="0" smtClean="0">
                <a:solidFill>
                  <a:srgbClr val="FFFFFF"/>
                </a:solidFill>
              </a:rPr>
              <a:t>concerned with defining target</a:t>
            </a:r>
            <a:endParaRPr lang="en-GB" dirty="0">
              <a:solidFill>
                <a:srgbClr val="FFFFFF"/>
              </a:solidFill>
            </a:endParaRPr>
          </a:p>
          <a:p>
            <a:pPr marL="355600" indent="-355600" algn="l">
              <a:lnSpc>
                <a:spcPct val="70000"/>
              </a:lnSpc>
              <a:spcBef>
                <a:spcPct val="20000"/>
              </a:spcBef>
            </a:pPr>
            <a:r>
              <a:rPr lang="en-GB" sz="8800" b="1" dirty="0" smtClean="0">
                <a:solidFill>
                  <a:srgbClr val="FFFFFF"/>
                </a:solidFill>
              </a:rPr>
              <a:t>parameters</a:t>
            </a:r>
            <a:r>
              <a:rPr lang="en-GB" sz="9000" b="1" dirty="0" smtClean="0">
                <a:solidFill>
                  <a:srgbClr val="FFFFFF"/>
                </a:solidFill>
              </a:rPr>
              <a:t> </a:t>
            </a:r>
            <a:r>
              <a:rPr lang="en-GB" sz="900" dirty="0" smtClean="0">
                <a:solidFill>
                  <a:srgbClr val="FFFFFF"/>
                </a:solidFill>
              </a:rPr>
              <a:t> </a:t>
            </a:r>
            <a:endParaRPr lang="en-GB" sz="900" dirty="0">
              <a:solidFill>
                <a:srgbClr val="FFFFFF"/>
              </a:solidFill>
            </a:endParaRPr>
          </a:p>
          <a:p>
            <a:pPr marL="355600" indent="-355600" algn="l">
              <a:lnSpc>
                <a:spcPct val="110000"/>
              </a:lnSpc>
              <a:spcBef>
                <a:spcPct val="20000"/>
              </a:spcBef>
            </a:pPr>
            <a:r>
              <a:rPr lang="en-GB" dirty="0" smtClean="0">
                <a:solidFill>
                  <a:srgbClr val="FFFFFF"/>
                </a:solidFill>
              </a:rPr>
              <a:t>of a </a:t>
            </a:r>
            <a:r>
              <a:rPr lang="en-GB" dirty="0">
                <a:solidFill>
                  <a:srgbClr val="FFFFFF"/>
                </a:solidFill>
              </a:rPr>
              <a:t>product or </a:t>
            </a:r>
            <a:r>
              <a:rPr lang="en-GB" dirty="0" smtClean="0">
                <a:solidFill>
                  <a:srgbClr val="FFFFFF"/>
                </a:solidFill>
              </a:rPr>
              <a:t>service</a:t>
            </a:r>
            <a:endParaRPr lang="en-GB" b="1" dirty="0">
              <a:solidFill>
                <a:srgbClr val="FFFFFF"/>
              </a:solidFill>
            </a:endParaRPr>
          </a:p>
          <a:p>
            <a:pPr marL="355600" indent="-355600" algn="l">
              <a:spcBef>
                <a:spcPct val="20000"/>
              </a:spcBef>
            </a:pPr>
            <a:endParaRPr lang="en-GB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0" y="0"/>
            <a:ext cx="9144000" cy="2790000"/>
          </a:xfrm>
          <a:prstGeom prst="rect">
            <a:avLst/>
          </a:prstGeom>
          <a:solidFill>
            <a:srgbClr val="F50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87" name="Rectangle 3"/>
          <p:cNvSpPr>
            <a:spLocks noChangeArrowheads="1"/>
          </p:cNvSpPr>
          <p:nvPr/>
        </p:nvSpPr>
        <p:spPr bwMode="auto">
          <a:xfrm>
            <a:off x="737422" y="4005226"/>
            <a:ext cx="1620000" cy="923972"/>
          </a:xfrm>
          <a:prstGeom prst="rect">
            <a:avLst/>
          </a:prstGeom>
          <a:solidFill>
            <a:srgbClr val="FFFFFF"/>
          </a:solidFill>
          <a:ln w="12700">
            <a:solidFill>
              <a:srgbClr val="AD6900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square" lIns="92075" tIns="46038" rIns="92075" bIns="46038">
            <a:spAutoFit/>
          </a:bodyPr>
          <a:lstStyle/>
          <a:p>
            <a:pPr algn="ctr" eaLnBrk="0" hangingPunct="0">
              <a:defRPr/>
            </a:pPr>
            <a:r>
              <a:rPr lang="en-US" dirty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Gather and filter problem information </a:t>
            </a: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3571868" y="4000504"/>
            <a:ext cx="1620000" cy="923972"/>
          </a:xfrm>
          <a:prstGeom prst="rect">
            <a:avLst/>
          </a:prstGeom>
          <a:solidFill>
            <a:srgbClr val="FFFFFF"/>
          </a:solidFill>
          <a:ln w="12700">
            <a:solidFill>
              <a:srgbClr val="AD6900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92075" tIns="46038" rIns="92075" bIns="46038">
            <a:spAutoFit/>
          </a:bodyPr>
          <a:lstStyle/>
          <a:p>
            <a:pPr algn="ctr" eaLnBrk="0" hangingPunct="0">
              <a:defRPr/>
            </a:pPr>
            <a:r>
              <a:rPr lang="en-US" dirty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Establish the customer’s requirements</a:t>
            </a:r>
          </a:p>
        </p:txBody>
      </p:sp>
      <p:sp>
        <p:nvSpPr>
          <p:cNvPr id="16389" name="Rectangle 5"/>
          <p:cNvSpPr>
            <a:spLocks noChangeArrowheads="1"/>
          </p:cNvSpPr>
          <p:nvPr/>
        </p:nvSpPr>
        <p:spPr bwMode="auto">
          <a:xfrm>
            <a:off x="6429388" y="4000504"/>
            <a:ext cx="2071702" cy="923972"/>
          </a:xfrm>
          <a:prstGeom prst="rect">
            <a:avLst/>
          </a:prstGeom>
          <a:solidFill>
            <a:srgbClr val="FFFFFF"/>
          </a:solidFill>
          <a:ln w="12700">
            <a:solidFill>
              <a:srgbClr val="AD6900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square" lIns="92075" tIns="46038" rIns="92075" bIns="46038">
            <a:spAutoFit/>
          </a:bodyPr>
          <a:lstStyle/>
          <a:p>
            <a:pPr algn="ctr" eaLnBrk="0" hangingPunct="0">
              <a:defRPr/>
            </a:pPr>
            <a:r>
              <a:rPr lang="en-US" dirty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Convert requirements into specifications</a:t>
            </a:r>
          </a:p>
        </p:txBody>
      </p:sp>
      <p:sp>
        <p:nvSpPr>
          <p:cNvPr id="14342" name="Line 6"/>
          <p:cNvSpPr>
            <a:spLocks noChangeShapeType="1"/>
          </p:cNvSpPr>
          <p:nvPr/>
        </p:nvSpPr>
        <p:spPr bwMode="auto">
          <a:xfrm>
            <a:off x="2571736" y="4500252"/>
            <a:ext cx="857239" cy="0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 type="none" w="sm" len="sm"/>
            <a:tailEnd type="stealth" w="med" len="lg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" name="Line 6"/>
          <p:cNvSpPr>
            <a:spLocks noChangeShapeType="1"/>
          </p:cNvSpPr>
          <p:nvPr/>
        </p:nvSpPr>
        <p:spPr bwMode="auto">
          <a:xfrm>
            <a:off x="5429256" y="4479932"/>
            <a:ext cx="857239" cy="0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 type="none" w="sm" len="sm"/>
            <a:tailEnd type="stealth" w="med" len="lg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153064" y="142852"/>
            <a:ext cx="8572500" cy="6048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 algn="l"/>
            <a:r>
              <a:rPr lang="en-US" sz="2400" dirty="0">
                <a:solidFill>
                  <a:schemeClr val="bg1"/>
                </a:solidFill>
                <a:latin typeface="Arial" charset="0"/>
                <a:cs typeface="Arial" charset="0"/>
              </a:rPr>
              <a:t>p</a:t>
            </a:r>
            <a:r>
              <a:rPr lang="en-US" sz="24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roject </a:t>
            </a:r>
            <a:r>
              <a:rPr lang="en-US" sz="2400" dirty="0">
                <a:solidFill>
                  <a:schemeClr val="bg1"/>
                </a:solidFill>
                <a:latin typeface="Arial" charset="0"/>
                <a:cs typeface="Arial" charset="0"/>
              </a:rPr>
              <a:t>s</a:t>
            </a:r>
            <a:r>
              <a:rPr lang="en-US" sz="24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pecification steps</a:t>
            </a:r>
            <a:endParaRPr kumimoji="0" lang="en-US" sz="2400" b="0" i="0" u="none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charset="0"/>
              <a:ea typeface="+mj-ea"/>
              <a:cs typeface="Arial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0" y="0"/>
            <a:ext cx="9144000" cy="2790000"/>
          </a:xfrm>
          <a:prstGeom prst="rect">
            <a:avLst/>
          </a:prstGeom>
          <a:solidFill>
            <a:srgbClr val="F50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5" name="Rectangle 3"/>
          <p:cNvSpPr txBox="1">
            <a:spLocks noChangeArrowheads="1"/>
          </p:cNvSpPr>
          <p:nvPr/>
        </p:nvSpPr>
        <p:spPr bwMode="auto">
          <a:xfrm>
            <a:off x="153064" y="234292"/>
            <a:ext cx="3775994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 algn="l"/>
            <a:r>
              <a:rPr lang="en-US" sz="2400" dirty="0">
                <a:solidFill>
                  <a:schemeClr val="bg1"/>
                </a:solidFill>
                <a:latin typeface="Arial" charset="0"/>
                <a:cs typeface="Arial" charset="0"/>
              </a:rPr>
              <a:t>r</a:t>
            </a:r>
            <a:r>
              <a:rPr lang="en-US" sz="24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equirements</a:t>
            </a:r>
          </a:p>
          <a:p>
            <a:pPr lvl="0" algn="l">
              <a:spcBef>
                <a:spcPts val="432"/>
              </a:spcBef>
              <a:defRPr/>
            </a:pPr>
            <a:r>
              <a:rPr lang="en-US" kern="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define </a:t>
            </a:r>
            <a:r>
              <a:rPr lang="en-US" kern="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what the customer wants</a:t>
            </a:r>
          </a:p>
          <a:p>
            <a:pPr lvl="0" algn="l">
              <a:spcBef>
                <a:spcPts val="432"/>
              </a:spcBef>
              <a:defRPr/>
            </a:pPr>
            <a:r>
              <a:rPr lang="en-US" kern="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may </a:t>
            </a:r>
            <a:r>
              <a:rPr lang="en-US" kern="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be subjective, qualitative, difficult to measure</a:t>
            </a:r>
          </a:p>
          <a:p>
            <a:pPr lvl="0" algn="l"/>
            <a:endParaRPr kumimoji="0" lang="en-US" b="0" i="0" u="none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charset="0"/>
              <a:ea typeface="+mj-ea"/>
              <a:cs typeface="Arial" charset="0"/>
            </a:endParaRP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4949510" y="245088"/>
            <a:ext cx="4082126" cy="29902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>
              <a:spcBef>
                <a:spcPct val="20000"/>
              </a:spcBef>
              <a:defRPr/>
            </a:pPr>
            <a:r>
              <a:rPr lang="en-US" sz="24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specification</a:t>
            </a:r>
          </a:p>
          <a:p>
            <a:pPr lvl="0">
              <a:spcBef>
                <a:spcPct val="20000"/>
              </a:spcBef>
              <a:defRPr/>
            </a:pPr>
            <a:r>
              <a:rPr lang="en-US" kern="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en-US" kern="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efine </a:t>
            </a:r>
            <a:r>
              <a:rPr lang="en-US" kern="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what will actually be delivered</a:t>
            </a:r>
          </a:p>
          <a:p>
            <a:pPr lvl="0">
              <a:spcBef>
                <a:spcPct val="20000"/>
              </a:spcBef>
              <a:defRPr/>
            </a:pPr>
            <a:r>
              <a:rPr lang="en-US" kern="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respond </a:t>
            </a:r>
            <a:r>
              <a:rPr lang="en-US" kern="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to</a:t>
            </a:r>
            <a:r>
              <a:rPr lang="en-US" kern="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pPr lvl="0">
              <a:spcBef>
                <a:spcPct val="20000"/>
              </a:spcBef>
              <a:defRPr/>
            </a:pPr>
            <a:r>
              <a:rPr lang="en-US" kern="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customer’s </a:t>
            </a:r>
            <a:r>
              <a:rPr lang="en-US" kern="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needs, organizational capabilities, technology </a:t>
            </a:r>
            <a:r>
              <a:rPr lang="en-US" kern="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&amp; </a:t>
            </a:r>
            <a:r>
              <a:rPr lang="en-US" kern="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resource </a:t>
            </a:r>
            <a:r>
              <a:rPr lang="en-US" kern="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availability</a:t>
            </a:r>
          </a:p>
          <a:p>
            <a:pPr lvl="0">
              <a:spcBef>
                <a:spcPct val="20000"/>
              </a:spcBef>
              <a:defRPr/>
            </a:pPr>
            <a:r>
              <a:rPr lang="en-GB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Always measurable</a:t>
            </a:r>
            <a:endParaRPr lang="en-US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0"/>
            <a:endParaRPr lang="en-US" sz="24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lvl="0"/>
            <a:endParaRPr kumimoji="0" lang="en-US" sz="2400" b="0" i="0" u="none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charset="0"/>
              <a:ea typeface="+mj-ea"/>
              <a:cs typeface="Arial" charset="0"/>
            </a:endParaRPr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 bwMode="auto">
          <a:xfrm>
            <a:off x="4214810" y="142852"/>
            <a:ext cx="1143008" cy="6048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 algn="l"/>
            <a:r>
              <a:rPr lang="en-US" sz="2400" dirty="0">
                <a:solidFill>
                  <a:schemeClr val="bg1"/>
                </a:solidFill>
                <a:latin typeface="Arial" charset="0"/>
                <a:cs typeface="Arial" charset="0"/>
              </a:rPr>
              <a:t>v</a:t>
            </a:r>
            <a:r>
              <a:rPr lang="en-US" sz="24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s.</a:t>
            </a:r>
            <a:endParaRPr kumimoji="0" lang="en-US" sz="2400" b="0" i="0" u="none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charset="0"/>
              <a:ea typeface="+mj-ea"/>
              <a:cs typeface="Arial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0" y="0"/>
            <a:ext cx="9144000" cy="2790000"/>
          </a:xfrm>
          <a:prstGeom prst="rect">
            <a:avLst/>
          </a:prstGeom>
          <a:solidFill>
            <a:srgbClr val="F50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marL="457200" lvl="0" indent="-457200" algn="l">
              <a:lnSpc>
                <a:spcPct val="90000"/>
              </a:lnSpc>
              <a:spcBef>
                <a:spcPct val="20000"/>
              </a:spcBef>
              <a:defRPr/>
            </a:pPr>
            <a:endParaRPr lang="en-US" kern="0" dirty="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152400" y="214290"/>
            <a:ext cx="8667750" cy="2500330"/>
          </a:xfrm>
          <a:prstGeom prst="rect">
            <a:avLst/>
          </a:prstGeom>
        </p:spPr>
        <p:txBody>
          <a:bodyPr/>
          <a:lstStyle/>
          <a:p>
            <a:pPr marL="609600" marR="0" lvl="0" indent="-609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kern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s</a:t>
            </a:r>
            <a:r>
              <a:rPr kumimoji="0" lang="en-US" sz="24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pecifications</a:t>
            </a:r>
            <a:r>
              <a:rPr kumimoji="0" 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							1.</a:t>
            </a:r>
          </a:p>
          <a:p>
            <a:pPr marL="609600" marR="0" lvl="0" indent="-609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L="590550" lvl="0" indent="-533400" algn="l">
              <a:spcBef>
                <a:spcPct val="20000"/>
              </a:spcBef>
              <a:buFontTx/>
              <a:buAutoNum type="arabicPeriod"/>
              <a:defRPr/>
            </a:pPr>
            <a:r>
              <a:rPr lang="en-US" b="1" kern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precisely</a:t>
            </a:r>
            <a:r>
              <a:rPr lang="en-US" kern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 </a:t>
            </a:r>
            <a:r>
              <a:rPr lang="en-US" kern="0" dirty="0">
                <a:solidFill>
                  <a:schemeClr val="bg1"/>
                </a:solidFill>
                <a:latin typeface="Arial" charset="0"/>
                <a:cs typeface="Arial" charset="0"/>
              </a:rPr>
              <a:t>define the end product or </a:t>
            </a:r>
            <a:r>
              <a:rPr lang="en-US" kern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result</a:t>
            </a:r>
            <a:endParaRPr lang="en-US" kern="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590550" indent="-533400" algn="l">
              <a:spcBef>
                <a:spcPct val="20000"/>
              </a:spcBef>
              <a:buFontTx/>
              <a:buAutoNum type="arabicPeriod"/>
              <a:defRPr/>
            </a:pPr>
            <a:r>
              <a:rPr lang="en-US" b="1" kern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quantify </a:t>
            </a:r>
            <a:r>
              <a:rPr lang="en-US" kern="0" dirty="0">
                <a:solidFill>
                  <a:schemeClr val="bg1"/>
                </a:solidFill>
                <a:latin typeface="Arial" charset="0"/>
                <a:cs typeface="Arial" charset="0"/>
              </a:rPr>
              <a:t>the customer’s needs and specify the degree to which </a:t>
            </a:r>
            <a:r>
              <a:rPr lang="en-US" kern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these </a:t>
            </a:r>
            <a:r>
              <a:rPr lang="en-US" kern="0" dirty="0">
                <a:solidFill>
                  <a:schemeClr val="bg1"/>
                </a:solidFill>
                <a:latin typeface="Arial" charset="0"/>
                <a:cs typeface="Arial" charset="0"/>
              </a:rPr>
              <a:t>needs will be met</a:t>
            </a:r>
          </a:p>
          <a:p>
            <a:pPr marL="590550" indent="-533400" algn="l">
              <a:spcBef>
                <a:spcPct val="20000"/>
              </a:spcBef>
              <a:buFontTx/>
              <a:buAutoNum type="arabicPeriod"/>
              <a:defRPr/>
            </a:pPr>
            <a:r>
              <a:rPr lang="en-US" b="1" kern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should </a:t>
            </a:r>
            <a:r>
              <a:rPr lang="en-US" b="1" kern="0" dirty="0">
                <a:solidFill>
                  <a:schemeClr val="bg1"/>
                </a:solidFill>
                <a:latin typeface="Arial" charset="0"/>
                <a:cs typeface="Arial" charset="0"/>
              </a:rPr>
              <a:t>not </a:t>
            </a:r>
            <a:r>
              <a:rPr lang="en-US" kern="0" dirty="0">
                <a:solidFill>
                  <a:schemeClr val="bg1"/>
                </a:solidFill>
                <a:latin typeface="Arial" charset="0"/>
                <a:cs typeface="Arial" charset="0"/>
              </a:rPr>
              <a:t>limit how the customer’s needs are to be </a:t>
            </a:r>
            <a:r>
              <a:rPr lang="en-US" kern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addressed</a:t>
            </a:r>
            <a:endParaRPr lang="en-US" kern="0" dirty="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 bldLvl="2" autoUpdateAnimBg="0" advAuto="100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0" y="0"/>
            <a:ext cx="9144000" cy="2790000"/>
          </a:xfrm>
          <a:prstGeom prst="rect">
            <a:avLst/>
          </a:prstGeom>
          <a:solidFill>
            <a:srgbClr val="F50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152400" y="214290"/>
            <a:ext cx="8667750" cy="2500330"/>
          </a:xfrm>
          <a:prstGeom prst="rect">
            <a:avLst/>
          </a:prstGeom>
        </p:spPr>
        <p:txBody>
          <a:bodyPr/>
          <a:lstStyle/>
          <a:p>
            <a:pPr marL="609600" marR="0" lvl="0" indent="-609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kern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s</a:t>
            </a:r>
            <a:r>
              <a:rPr kumimoji="0" lang="en-US" sz="24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pecifications</a:t>
            </a:r>
            <a:r>
              <a:rPr kumimoji="0" 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							2.</a:t>
            </a:r>
          </a:p>
          <a:p>
            <a:pPr marL="609600" marR="0" lvl="0" indent="-609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L="590550" lvl="0" indent="-533400" algn="l">
              <a:spcBef>
                <a:spcPct val="20000"/>
              </a:spcBef>
              <a:defRPr/>
            </a:pPr>
            <a:r>
              <a:rPr lang="en-US" kern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Consist of:</a:t>
            </a:r>
            <a:endParaRPr lang="en-US" kern="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590550" indent="-533400" algn="l">
              <a:spcBef>
                <a:spcPct val="20000"/>
              </a:spcBef>
              <a:buFontTx/>
              <a:buAutoNum type="arabicPeriod"/>
              <a:defRPr/>
            </a:pPr>
            <a:r>
              <a:rPr lang="en-US" b="1" kern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metric</a:t>
            </a:r>
            <a:r>
              <a:rPr lang="en-US" i="1" kern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 </a:t>
            </a:r>
            <a:r>
              <a:rPr lang="en-US" kern="0" dirty="0">
                <a:solidFill>
                  <a:schemeClr val="bg1"/>
                </a:solidFill>
                <a:latin typeface="Arial" charset="0"/>
                <a:cs typeface="Arial" charset="0"/>
              </a:rPr>
              <a:t>- characteristic being measured</a:t>
            </a:r>
          </a:p>
          <a:p>
            <a:pPr marL="590550" indent="-533400" algn="l">
              <a:spcBef>
                <a:spcPct val="20000"/>
              </a:spcBef>
              <a:buFontTx/>
              <a:buAutoNum type="arabicPeriod"/>
              <a:defRPr/>
            </a:pPr>
            <a:r>
              <a:rPr lang="en-US" b="1" kern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value</a:t>
            </a:r>
            <a:r>
              <a:rPr lang="en-US" kern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 </a:t>
            </a:r>
            <a:r>
              <a:rPr lang="en-US" kern="0" dirty="0">
                <a:solidFill>
                  <a:schemeClr val="bg1"/>
                </a:solidFill>
                <a:latin typeface="Arial" charset="0"/>
                <a:cs typeface="Arial" charset="0"/>
              </a:rPr>
              <a:t>or range of values</a:t>
            </a:r>
          </a:p>
          <a:p>
            <a:pPr marL="590550" indent="-533400" algn="l">
              <a:spcBef>
                <a:spcPct val="20000"/>
              </a:spcBef>
              <a:buFontTx/>
              <a:buAutoNum type="arabicPeriod"/>
              <a:defRPr/>
            </a:pPr>
            <a:r>
              <a:rPr lang="en-US" b="1" kern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unit </a:t>
            </a:r>
            <a:r>
              <a:rPr lang="en-US" kern="0" dirty="0">
                <a:solidFill>
                  <a:schemeClr val="bg1"/>
                </a:solidFill>
                <a:latin typeface="Arial" charset="0"/>
                <a:cs typeface="Arial" charset="0"/>
              </a:rPr>
              <a:t>of </a:t>
            </a:r>
            <a:r>
              <a:rPr lang="en-US" kern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measurement</a:t>
            </a:r>
            <a:endParaRPr lang="en-US" kern="0" dirty="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bldLvl="2" autoUpdateAnimBg="0" advAuto="100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0" y="0"/>
            <a:ext cx="9144000" cy="2790000"/>
          </a:xfrm>
          <a:prstGeom prst="rect">
            <a:avLst/>
          </a:prstGeom>
          <a:solidFill>
            <a:srgbClr val="F50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52400" y="214290"/>
            <a:ext cx="8667750" cy="2500330"/>
          </a:xfrm>
          <a:prstGeom prst="rect">
            <a:avLst/>
          </a:prstGeom>
        </p:spPr>
        <p:txBody>
          <a:bodyPr/>
          <a:lstStyle/>
          <a:p>
            <a:pPr marL="609600" marR="0" lvl="0" indent="-609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the process</a:t>
            </a:r>
          </a:p>
          <a:p>
            <a:pPr marL="990600" marR="0" lvl="1" indent="-5334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/>
            </a:pPr>
            <a:endParaRPr kumimoji="0" lang="en-US" sz="800" b="0" i="0" u="none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charset="0"/>
              <a:cs typeface="Arial" charset="0"/>
            </a:endParaRPr>
          </a:p>
          <a:p>
            <a:pPr marL="528638" indent="-528638" algn="l">
              <a:spcBef>
                <a:spcPts val="432"/>
              </a:spcBef>
              <a:buFont typeface="+mj-lt"/>
              <a:buAutoNum type="arabicPeriod"/>
            </a:pPr>
            <a:r>
              <a:rPr lang="en-US" b="1" dirty="0">
                <a:solidFill>
                  <a:schemeClr val="bg1"/>
                </a:solidFill>
                <a:latin typeface="Arial" charset="0"/>
                <a:cs typeface="Arial" charset="0"/>
              </a:rPr>
              <a:t>f</a:t>
            </a:r>
            <a:r>
              <a:rPr lang="en-US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ocus</a:t>
            </a:r>
            <a:r>
              <a:rPr 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 on the end </a:t>
            </a:r>
            <a:r>
              <a:rPr lang="en-US" b="1" i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RESULTS</a:t>
            </a:r>
            <a:endParaRPr lang="en-US" b="1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528638" indent="-528638" algn="l">
              <a:spcBef>
                <a:spcPts val="432"/>
              </a:spcBef>
              <a:buFont typeface="+mj-lt"/>
              <a:buAutoNum type="arabicPeriod"/>
            </a:pPr>
            <a:r>
              <a:rPr lang="en-US" b="1" dirty="0">
                <a:solidFill>
                  <a:schemeClr val="bg1"/>
                </a:solidFill>
                <a:latin typeface="Arial" charset="0"/>
                <a:cs typeface="Arial" charset="0"/>
              </a:rPr>
              <a:t>d</a:t>
            </a:r>
            <a:r>
              <a:rPr lang="en-US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o not </a:t>
            </a:r>
            <a:r>
              <a:rPr 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build your ideas of </a:t>
            </a:r>
            <a:r>
              <a:rPr lang="en-US" b="1" i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HOW </a:t>
            </a:r>
            <a:r>
              <a:rPr 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to achieve the results into the specifications</a:t>
            </a:r>
          </a:p>
          <a:p>
            <a:pPr marL="528638" indent="-528638" algn="l">
              <a:spcBef>
                <a:spcPts val="432"/>
              </a:spcBef>
              <a:buFont typeface="+mj-lt"/>
              <a:buAutoNum type="arabicPeriod"/>
            </a:pPr>
            <a:r>
              <a:rPr lang="en-US" b="1" dirty="0">
                <a:solidFill>
                  <a:schemeClr val="bg1"/>
                </a:solidFill>
                <a:latin typeface="Arial" charset="0"/>
                <a:cs typeface="Arial" charset="0"/>
              </a:rPr>
              <a:t>m</a:t>
            </a:r>
            <a:r>
              <a:rPr lang="en-US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ake sure </a:t>
            </a:r>
            <a:r>
              <a:rPr 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that each requirement is covered</a:t>
            </a:r>
          </a:p>
          <a:p>
            <a:pPr marL="528638" indent="-528638" algn="l">
              <a:spcBef>
                <a:spcPts val="432"/>
              </a:spcBef>
              <a:buFont typeface="+mj-lt"/>
              <a:buAutoNum type="arabicPeriod"/>
            </a:pPr>
            <a:r>
              <a:rPr lang="en-US" b="1" dirty="0">
                <a:solidFill>
                  <a:schemeClr val="bg1"/>
                </a:solidFill>
                <a:latin typeface="Arial" charset="0"/>
                <a:cs typeface="Arial" charset="0"/>
              </a:rPr>
              <a:t>m</a:t>
            </a:r>
            <a:r>
              <a:rPr lang="en-US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ake sure </a:t>
            </a:r>
            <a:r>
              <a:rPr 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that the customer’s interests are protected</a:t>
            </a:r>
          </a:p>
          <a:p>
            <a:pPr marL="528638" indent="-528638" algn="l">
              <a:spcBef>
                <a:spcPts val="432"/>
              </a:spcBef>
              <a:buFont typeface="+mj-lt"/>
              <a:buAutoNum type="arabicPeriod"/>
            </a:pPr>
            <a:r>
              <a:rPr lang="en-US" b="1" dirty="0">
                <a:solidFill>
                  <a:schemeClr val="bg1"/>
                </a:solidFill>
                <a:latin typeface="Arial" charset="0"/>
                <a:cs typeface="Arial" charset="0"/>
              </a:rPr>
              <a:t>m</a:t>
            </a:r>
            <a:r>
              <a:rPr lang="en-US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ake sure </a:t>
            </a:r>
            <a:r>
              <a:rPr lang="en-US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that your interests are protected</a:t>
            </a:r>
          </a:p>
          <a:p>
            <a:pPr marL="990600" marR="0" lvl="1" indent="-5334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  <a:defRPr/>
            </a:pPr>
            <a:endParaRPr kumimoji="0" lang="en-US" sz="1800" b="0" i="0" u="none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500"/>
                            </p:stCondLst>
                            <p:childTnLst>
                              <p:par>
                                <p:cTn id="2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 autoUpdateAnimBg="0" advAuto="100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4018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79CB18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854019" name="Rectangle 3"/>
          <p:cNvSpPr>
            <a:spLocks noChangeArrowheads="1"/>
          </p:cNvSpPr>
          <p:nvPr/>
        </p:nvSpPr>
        <p:spPr bwMode="auto">
          <a:xfrm>
            <a:off x="193675" y="2228850"/>
            <a:ext cx="8569325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55600" indent="-355600" algn="l">
              <a:spcBef>
                <a:spcPct val="20000"/>
              </a:spcBef>
            </a:pPr>
            <a:r>
              <a:rPr lang="en-GB" sz="2400" dirty="0">
                <a:solidFill>
                  <a:srgbClr val="FFFFFF"/>
                </a:solidFill>
              </a:rPr>
              <a:t>t</a:t>
            </a:r>
            <a:r>
              <a:rPr lang="en-GB" sz="2400" dirty="0" smtClean="0">
                <a:solidFill>
                  <a:srgbClr val="FFFFFF"/>
                </a:solidFill>
              </a:rPr>
              <a:t>he </a:t>
            </a:r>
            <a:r>
              <a:rPr lang="en-GB" sz="2400" dirty="0" err="1" smtClean="0">
                <a:solidFill>
                  <a:srgbClr val="FFFFFF"/>
                </a:solidFill>
              </a:rPr>
              <a:t>pds</a:t>
            </a:r>
            <a:r>
              <a:rPr lang="en-GB" sz="2400" dirty="0" smtClean="0">
                <a:solidFill>
                  <a:srgbClr val="FFFFFF"/>
                </a:solidFill>
              </a:rPr>
              <a:t> is the yardstick for </a:t>
            </a:r>
            <a:endParaRPr lang="en-GB" dirty="0">
              <a:solidFill>
                <a:srgbClr val="FFFFFF"/>
              </a:solidFill>
            </a:endParaRPr>
          </a:p>
          <a:p>
            <a:pPr marL="355600" indent="-355600" algn="l">
              <a:lnSpc>
                <a:spcPct val="70000"/>
              </a:lnSpc>
              <a:spcBef>
                <a:spcPct val="20000"/>
              </a:spcBef>
            </a:pPr>
            <a:r>
              <a:rPr lang="en-GB" sz="8000" b="1" dirty="0" smtClean="0">
                <a:solidFill>
                  <a:srgbClr val="FFFFFF"/>
                </a:solidFill>
              </a:rPr>
              <a:t>determining</a:t>
            </a:r>
            <a:endParaRPr lang="en-GB" dirty="0">
              <a:solidFill>
                <a:srgbClr val="FFFFFF"/>
              </a:solidFill>
            </a:endParaRPr>
          </a:p>
          <a:p>
            <a:pPr marL="355600" indent="-355600" algn="l">
              <a:lnSpc>
                <a:spcPct val="110000"/>
              </a:lnSpc>
              <a:spcBef>
                <a:spcPct val="20000"/>
              </a:spcBef>
            </a:pPr>
            <a:r>
              <a:rPr lang="en-GB" dirty="0">
                <a:solidFill>
                  <a:srgbClr val="FFFFFF"/>
                </a:solidFill>
              </a:rPr>
              <a:t>p</a:t>
            </a:r>
            <a:r>
              <a:rPr lang="en-GB" dirty="0" smtClean="0">
                <a:solidFill>
                  <a:srgbClr val="FFFFFF"/>
                </a:solidFill>
              </a:rPr>
              <a:t>roject success</a:t>
            </a:r>
            <a:endParaRPr lang="en-GB" dirty="0">
              <a:solidFill>
                <a:srgbClr val="FFFFFF"/>
              </a:solidFill>
            </a:endParaRPr>
          </a:p>
          <a:p>
            <a:pPr marL="355600" indent="-355600" algn="l">
              <a:spcBef>
                <a:spcPct val="20000"/>
              </a:spcBef>
            </a:pPr>
            <a:endParaRPr lang="en-GB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Eco Presentation_blu_nofr">
  <a:themeElements>
    <a:clrScheme name="Eco Presentation_blu_nofr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Eco Presentation_blu_nofr">
      <a:majorFont>
        <a:latin typeface="Century Gothic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50C00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entury Gothic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50C00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entury Gothic" pitchFamily="34" charset="0"/>
          </a:defRPr>
        </a:defPPr>
      </a:lstStyle>
    </a:lnDef>
  </a:objectDefaults>
  <a:extraClrSchemeLst>
    <a:extraClrScheme>
      <a:clrScheme name="Eco Presentation_blu_nof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Eco Presentation_blu_nofr</Template>
  <TotalTime>21710</TotalTime>
  <Words>618</Words>
  <Application>Microsoft Office PowerPoint</Application>
  <PresentationFormat>On-screen Show (4:3)</PresentationFormat>
  <Paragraphs>245</Paragraphs>
  <Slides>23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Myriad Pro</vt:lpstr>
      <vt:lpstr>Century Gothic</vt:lpstr>
      <vt:lpstr>Eco Presentation_blu_nofr</vt:lpstr>
      <vt:lpstr>20140311PresentationUWTSDTemplate</vt:lpstr>
      <vt:lpstr>Product Design Specification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Kano diagram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Ecodesign Centre Wales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4: Ecodesign</dc:title>
  <dc:creator>Ecodesign Centre Wales</dc:creator>
  <cp:lastModifiedBy>Matthew Archer</cp:lastModifiedBy>
  <cp:revision>344</cp:revision>
  <dcterms:created xsi:type="dcterms:W3CDTF">2007-02-27T09:16:04Z</dcterms:created>
  <dcterms:modified xsi:type="dcterms:W3CDTF">2017-10-27T14:33:42Z</dcterms:modified>
</cp:coreProperties>
</file>