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77" r:id="rId2"/>
    <p:sldId id="284" r:id="rId3"/>
    <p:sldId id="267" r:id="rId4"/>
    <p:sldId id="279" r:id="rId5"/>
    <p:sldId id="280" r:id="rId6"/>
    <p:sldId id="288" r:id="rId7"/>
    <p:sldId id="289" r:id="rId8"/>
    <p:sldId id="290" r:id="rId9"/>
    <p:sldId id="281" r:id="rId10"/>
    <p:sldId id="291" r:id="rId11"/>
    <p:sldId id="292" r:id="rId12"/>
    <p:sldId id="293" r:id="rId13"/>
    <p:sldId id="294" r:id="rId14"/>
    <p:sldId id="295" r:id="rId15"/>
    <p:sldId id="282" r:id="rId16"/>
    <p:sldId id="296" r:id="rId17"/>
    <p:sldId id="297" r:id="rId18"/>
    <p:sldId id="298" r:id="rId19"/>
    <p:sldId id="268" r:id="rId20"/>
    <p:sldId id="269" r:id="rId21"/>
    <p:sldId id="270" r:id="rId22"/>
    <p:sldId id="271" r:id="rId23"/>
    <p:sldId id="272" r:id="rId24"/>
    <p:sldId id="273" r:id="rId25"/>
    <p:sldId id="274" r:id="rId26"/>
    <p:sldId id="275" r:id="rId27"/>
    <p:sldId id="276" r:id="rId28"/>
    <p:sldId id="283" r:id="rId29"/>
    <p:sldId id="278" r:id="rId30"/>
    <p:sldId id="287" r:id="rId31"/>
    <p:sldId id="285" r:id="rId32"/>
    <p:sldId id="286" r:id="rId3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en.wikipedia.org/wiki/Expenses" TargetMode="External"/><Relationship Id="rId2" Type="http://schemas.openxmlformats.org/officeDocument/2006/relationships/hyperlink" Target="http://en.wikipedia.org/wiki/Revenu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a:solidFill>
                  <a:schemeClr val="accent2"/>
                </a:solidFill>
              </a:rPr>
              <a:t>Week 5</a:t>
            </a:r>
            <a:endParaRPr lang="en-GB" altLang="en-US" dirty="0">
              <a:solidFill>
                <a:schemeClr val="accent2"/>
              </a:solidFill>
            </a:endParaRPr>
          </a:p>
          <a:p>
            <a:pPr eaLnBrk="1" hangingPunct="1"/>
            <a:r>
              <a:rPr lang="en-GB" altLang="en-US" dirty="0">
                <a:solidFill>
                  <a:schemeClr val="accent2"/>
                </a:solidFill>
              </a:rPr>
              <a:t>Market Entry Methods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6FCEB-A45D-B2A3-2808-84AE7C2B34A2}"/>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FC2BFDCA-B43B-A34B-5979-6F9D1275E1DE}"/>
              </a:ext>
            </a:extLst>
          </p:cNvPr>
          <p:cNvSpPr>
            <a:spLocks noGrp="1"/>
          </p:cNvSpPr>
          <p:nvPr>
            <p:ph idx="1"/>
          </p:nvPr>
        </p:nvSpPr>
        <p:spPr/>
        <p:txBody>
          <a:bodyPr/>
          <a:lstStyle/>
          <a:p>
            <a:r>
              <a:rPr lang="en-GB" dirty="0"/>
              <a:t>To determine the main influences on the choice of market entry methods.</a:t>
            </a:r>
          </a:p>
          <a:p>
            <a:endParaRPr lang="en-GB" dirty="0"/>
          </a:p>
          <a:p>
            <a:r>
              <a:rPr lang="en-GB" dirty="0"/>
              <a:t>To describe different market entry methods.</a:t>
            </a:r>
          </a:p>
          <a:p>
            <a:r>
              <a:rPr lang="en-GB" dirty="0"/>
              <a:t>To critically analyse exporting and franchising.</a:t>
            </a:r>
          </a:p>
        </p:txBody>
      </p:sp>
      <p:sp>
        <p:nvSpPr>
          <p:cNvPr id="4" name="Date Placeholder 3">
            <a:extLst>
              <a:ext uri="{FF2B5EF4-FFF2-40B4-BE49-F238E27FC236}">
                <a16:creationId xmlns:a16="http://schemas.microsoft.com/office/drawing/2014/main" id="{9869C8DE-F6F7-36CF-4AE6-6BF18B8FB824}"/>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D073E524-E59D-5590-D0F6-68E8CDABD07A}"/>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738463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100" dirty="0"/>
            </a:br>
            <a:br>
              <a:rPr lang="en-GB" sz="3100" b="1" dirty="0"/>
            </a:br>
            <a:r>
              <a:rPr lang="en-GB" sz="3100" b="1" dirty="0"/>
              <a:t>An organisation wishing to "go international" faces two major issues: </a:t>
            </a:r>
            <a:br>
              <a:rPr lang="en-GB" dirty="0"/>
            </a:br>
            <a:endParaRPr lang="en-GB" dirty="0"/>
          </a:p>
        </p:txBody>
      </p:sp>
      <p:sp>
        <p:nvSpPr>
          <p:cNvPr id="3" name="Content Placeholder 2"/>
          <p:cNvSpPr>
            <a:spLocks noGrp="1"/>
          </p:cNvSpPr>
          <p:nvPr>
            <p:ph idx="1"/>
          </p:nvPr>
        </p:nvSpPr>
        <p:spPr/>
        <p:txBody>
          <a:bodyPr>
            <a:normAutofit/>
          </a:bodyPr>
          <a:lstStyle/>
          <a:p>
            <a:r>
              <a:rPr lang="en-GB" dirty="0"/>
              <a:t>1) Marketing - which countries, which segments, how to manage and implement marketing effort, how to enter - with intermediaries or directly, with what information? </a:t>
            </a:r>
          </a:p>
          <a:p>
            <a:r>
              <a:rPr lang="en-GB" dirty="0"/>
              <a:t>2) Sourcing - whether to obtain products, make or buy? </a:t>
            </a:r>
          </a:p>
        </p:txBody>
      </p:sp>
    </p:spTree>
    <p:extLst>
      <p:ext uri="{BB962C8B-B14F-4D97-AF65-F5344CB8AC3E}">
        <p14:creationId xmlns:p14="http://schemas.microsoft.com/office/powerpoint/2010/main" val="132848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5435-879A-446E-A3A7-FB7C59FFCA7E}"/>
              </a:ext>
            </a:extLst>
          </p:cNvPr>
          <p:cNvSpPr>
            <a:spLocks noGrp="1"/>
          </p:cNvSpPr>
          <p:nvPr>
            <p:ph type="title"/>
          </p:nvPr>
        </p:nvSpPr>
        <p:spPr/>
        <p:txBody>
          <a:bodyPr>
            <a:normAutofit fontScale="90000"/>
          </a:bodyPr>
          <a:lstStyle/>
          <a:p>
            <a:r>
              <a:rPr lang="en-GB" dirty="0"/>
              <a:t>Factors Influencing the Choice of Market Entry Method</a:t>
            </a:r>
          </a:p>
        </p:txBody>
      </p:sp>
      <p:sp>
        <p:nvSpPr>
          <p:cNvPr id="3" name="Content Placeholder 2">
            <a:extLst>
              <a:ext uri="{FF2B5EF4-FFF2-40B4-BE49-F238E27FC236}">
                <a16:creationId xmlns:a16="http://schemas.microsoft.com/office/drawing/2014/main" id="{EBBB559A-6AC6-419E-885E-277851C1560E}"/>
              </a:ext>
            </a:extLst>
          </p:cNvPr>
          <p:cNvSpPr>
            <a:spLocks noGrp="1"/>
          </p:cNvSpPr>
          <p:nvPr>
            <p:ph idx="1"/>
          </p:nvPr>
        </p:nvSpPr>
        <p:spPr/>
        <p:txBody>
          <a:bodyPr/>
          <a:lstStyle/>
          <a:p>
            <a:pPr marL="0" indent="0">
              <a:buNone/>
            </a:pPr>
            <a:r>
              <a:rPr lang="en-GB" dirty="0"/>
              <a:t>A firm's choice of it's entry mode for a given product/target is the result of several, often conflicting forces.</a:t>
            </a:r>
          </a:p>
          <a:p>
            <a:pPr marL="0" indent="0">
              <a:buNone/>
            </a:pPr>
            <a:r>
              <a:rPr lang="en-GB" dirty="0"/>
              <a:t>Three groups of factors are believed to influence the entry mode decision:</a:t>
            </a:r>
          </a:p>
          <a:p>
            <a:pPr marL="514350" indent="-514350">
              <a:buFont typeface="+mj-lt"/>
              <a:buAutoNum type="arabicPeriod"/>
            </a:pPr>
            <a:r>
              <a:rPr lang="en-GB" sz="2400" dirty="0"/>
              <a:t>Internal factors</a:t>
            </a:r>
          </a:p>
          <a:p>
            <a:pPr marL="514350" indent="-514350">
              <a:buFont typeface="+mj-lt"/>
              <a:buAutoNum type="arabicPeriod"/>
            </a:pPr>
            <a:r>
              <a:rPr lang="en-GB" sz="2400" dirty="0"/>
              <a:t>External factors</a:t>
            </a:r>
          </a:p>
          <a:p>
            <a:pPr marL="514350" indent="-514350">
              <a:buFont typeface="+mj-lt"/>
              <a:buAutoNum type="arabicPeriod"/>
            </a:pPr>
            <a:r>
              <a:rPr lang="en-GB" sz="2400" dirty="0"/>
              <a:t>Desired mode characteristics</a:t>
            </a:r>
          </a:p>
          <a:p>
            <a:pPr marL="514350" indent="-514350">
              <a:buFont typeface="+mj-lt"/>
              <a:buAutoNum type="arabicPeriod"/>
            </a:pPr>
            <a:endParaRPr lang="en-GB" dirty="0"/>
          </a:p>
          <a:p>
            <a:pPr marL="514350"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98870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30C0-0BAB-4971-8F3F-CAD9146CB942}"/>
              </a:ext>
            </a:extLst>
          </p:cNvPr>
          <p:cNvSpPr>
            <a:spLocks noGrp="1"/>
          </p:cNvSpPr>
          <p:nvPr>
            <p:ph type="title"/>
          </p:nvPr>
        </p:nvSpPr>
        <p:spPr/>
        <p:txBody>
          <a:bodyPr/>
          <a:lstStyle/>
          <a:p>
            <a:r>
              <a:rPr lang="en-GB" dirty="0"/>
              <a:t>Internal Factors</a:t>
            </a:r>
          </a:p>
        </p:txBody>
      </p:sp>
      <p:sp>
        <p:nvSpPr>
          <p:cNvPr id="3" name="Content Placeholder 2">
            <a:extLst>
              <a:ext uri="{FF2B5EF4-FFF2-40B4-BE49-F238E27FC236}">
                <a16:creationId xmlns:a16="http://schemas.microsoft.com/office/drawing/2014/main" id="{DEB059FC-E68E-4ABB-BA00-8B02FC59774C}"/>
              </a:ext>
            </a:extLst>
          </p:cNvPr>
          <p:cNvSpPr>
            <a:spLocks noGrp="1"/>
          </p:cNvSpPr>
          <p:nvPr>
            <p:ph idx="1"/>
          </p:nvPr>
        </p:nvSpPr>
        <p:spPr/>
        <p:txBody>
          <a:bodyPr>
            <a:normAutofit/>
          </a:bodyPr>
          <a:lstStyle/>
          <a:p>
            <a:r>
              <a:rPr lang="en-GB" sz="2800" dirty="0"/>
              <a:t>Firm size</a:t>
            </a:r>
          </a:p>
          <a:p>
            <a:endParaRPr lang="en-GB" sz="2800" dirty="0"/>
          </a:p>
          <a:p>
            <a:r>
              <a:rPr lang="en-GB" sz="2800" dirty="0"/>
              <a:t>International Experience</a:t>
            </a:r>
          </a:p>
          <a:p>
            <a:endParaRPr lang="en-GB" sz="2800" dirty="0"/>
          </a:p>
          <a:p>
            <a:r>
              <a:rPr lang="en-GB" sz="2800" dirty="0"/>
              <a:t>Product/Service</a:t>
            </a:r>
          </a:p>
        </p:txBody>
      </p:sp>
    </p:spTree>
    <p:extLst>
      <p:ext uri="{BB962C8B-B14F-4D97-AF65-F5344CB8AC3E}">
        <p14:creationId xmlns:p14="http://schemas.microsoft.com/office/powerpoint/2010/main" val="42191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F60FE-45E2-46CF-9B15-C51087530E5F}"/>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Firm Size</a:t>
            </a:r>
          </a:p>
        </p:txBody>
      </p:sp>
      <p:sp>
        <p:nvSpPr>
          <p:cNvPr id="3" name="Content Placeholder 2">
            <a:extLst>
              <a:ext uri="{FF2B5EF4-FFF2-40B4-BE49-F238E27FC236}">
                <a16:creationId xmlns:a16="http://schemas.microsoft.com/office/drawing/2014/main" id="{A284FB6B-0015-576C-D7D1-DBAC1F2C4C8F}"/>
              </a:ext>
            </a:extLst>
          </p:cNvPr>
          <p:cNvSpPr>
            <a:spLocks noGrp="1"/>
          </p:cNvSpPr>
          <p:nvPr>
            <p:ph idx="1"/>
          </p:nvPr>
        </p:nvSpPr>
        <p:spPr/>
        <p:txBody>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Size</a:t>
            </a:r>
            <a:r>
              <a:rPr lang="en-GB" sz="2000" dirty="0">
                <a:effectLst/>
                <a:latin typeface="Arial" panose="020B0604020202020204" pitchFamily="34" charset="0"/>
                <a:ea typeface="Calibri" panose="020F0502020204030204" pitchFamily="34" charset="0"/>
                <a:cs typeface="Arial" panose="020B0604020202020204" pitchFamily="34" charset="0"/>
              </a:rPr>
              <a:t> is an indicator of the firm’s resource availability; increasing resource availability provides the basis for increased international involvement over time. Although SMEs may desire a high level of control over international operations and wish to make heavy resource commitments to foreign markets, they are more likely to enter foreign markets using export modes because they do not have the resources necessary to achieve a high degree of control or to make these resource commitments.</a:t>
            </a:r>
          </a:p>
          <a:p>
            <a:endParaRPr lang="en-GB" dirty="0"/>
          </a:p>
        </p:txBody>
      </p:sp>
      <p:sp>
        <p:nvSpPr>
          <p:cNvPr id="4" name="Date Placeholder 3">
            <a:extLst>
              <a:ext uri="{FF2B5EF4-FFF2-40B4-BE49-F238E27FC236}">
                <a16:creationId xmlns:a16="http://schemas.microsoft.com/office/drawing/2014/main" id="{A67A3D62-2470-0CC1-2092-52C8F98D352B}"/>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0587D8B4-1FC4-A337-0F5D-DE5481F1E4C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7469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4745-975B-5C7E-3C94-56669325609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International Experience</a:t>
            </a:r>
          </a:p>
        </p:txBody>
      </p:sp>
      <p:sp>
        <p:nvSpPr>
          <p:cNvPr id="3" name="Content Placeholder 2">
            <a:extLst>
              <a:ext uri="{FF2B5EF4-FFF2-40B4-BE49-F238E27FC236}">
                <a16:creationId xmlns:a16="http://schemas.microsoft.com/office/drawing/2014/main" id="{980E1BD7-257C-3B0C-6963-935A235947BD}"/>
              </a:ext>
            </a:extLst>
          </p:cNvPr>
          <p:cNvSpPr>
            <a:spLocks noGrp="1"/>
          </p:cNvSpPr>
          <p:nvPr>
            <p:ph idx="1"/>
          </p:nvPr>
        </p:nvSpPr>
        <p:spPr/>
        <p:txBody>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Experience</a:t>
            </a:r>
            <a:r>
              <a:rPr lang="en-GB" sz="2000" dirty="0">
                <a:effectLst/>
                <a:latin typeface="Arial" panose="020B0604020202020204" pitchFamily="34" charset="0"/>
                <a:ea typeface="Calibri" panose="020F0502020204030204" pitchFamily="34" charset="0"/>
                <a:cs typeface="Arial" panose="020B0604020202020204" pitchFamily="34" charset="0"/>
              </a:rPr>
              <a:t>, which refers to the extent to which a firm has been involved in operating internationally, can be gained from operating either in a particular country or in the general international environment. International experience reduces the cost and uncertainty of serving a market, and in turn increases the probability of firms committing resources to foreign markets, which favours direct investment</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5BF84B1-E230-43AA-41A3-36B152C609A3}"/>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97F2FC96-4196-8B10-025D-D1DBB04D736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758557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CF815-FA2E-A401-F962-E8519D7DC641}"/>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Product/Service</a:t>
            </a:r>
          </a:p>
        </p:txBody>
      </p:sp>
      <p:sp>
        <p:nvSpPr>
          <p:cNvPr id="3" name="Content Placeholder 2">
            <a:extLst>
              <a:ext uri="{FF2B5EF4-FFF2-40B4-BE49-F238E27FC236}">
                <a16:creationId xmlns:a16="http://schemas.microsoft.com/office/drawing/2014/main" id="{5D43FCF8-1149-E9B5-FB6C-12F819835BFE}"/>
              </a:ext>
            </a:extLst>
          </p:cNvPr>
          <p:cNvSpPr>
            <a:spLocks noGrp="1"/>
          </p:cNvSpPr>
          <p:nvPr>
            <p:ph idx="1"/>
          </p:nvPr>
        </p:nvSpPr>
        <p:spPr/>
        <p:txBody>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Product/service</a:t>
            </a:r>
            <a:r>
              <a:rPr lang="en-GB" sz="2000" dirty="0">
                <a:effectLst/>
                <a:latin typeface="Arial" panose="020B0604020202020204" pitchFamily="34" charset="0"/>
                <a:ea typeface="Calibri" panose="020F0502020204030204" pitchFamily="34" charset="0"/>
                <a:cs typeface="Arial" panose="020B0604020202020204" pitchFamily="34" charset="0"/>
              </a:rPr>
              <a:t> The physical characteristics of the product or service, such as its value/weight ratio, perishability and composition, are important in determining where production is located. Products with high value/weight ratios, such as expensive watches, are typically used for direct exporting, especially where there are significant production economies of scale, or if management wishes to retain control over production.</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Hard services and soft services</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D814919-E0C8-DD39-7599-D5A9A41B9704}"/>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FC9D3693-0A11-FEEF-CBC4-932465F676A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269810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C013-D372-4454-8E2D-76E9AEB47A39}"/>
              </a:ext>
            </a:extLst>
          </p:cNvPr>
          <p:cNvSpPr>
            <a:spLocks noGrp="1"/>
          </p:cNvSpPr>
          <p:nvPr>
            <p:ph type="title"/>
          </p:nvPr>
        </p:nvSpPr>
        <p:spPr/>
        <p:txBody>
          <a:bodyPr/>
          <a:lstStyle/>
          <a:p>
            <a:r>
              <a:rPr lang="en-GB" dirty="0"/>
              <a:t>External Factors</a:t>
            </a:r>
          </a:p>
        </p:txBody>
      </p:sp>
      <p:sp>
        <p:nvSpPr>
          <p:cNvPr id="3" name="Content Placeholder 2">
            <a:extLst>
              <a:ext uri="{FF2B5EF4-FFF2-40B4-BE49-F238E27FC236}">
                <a16:creationId xmlns:a16="http://schemas.microsoft.com/office/drawing/2014/main" id="{8C574440-E138-498F-8178-A062C85C9351}"/>
              </a:ext>
            </a:extLst>
          </p:cNvPr>
          <p:cNvSpPr>
            <a:spLocks noGrp="1"/>
          </p:cNvSpPr>
          <p:nvPr>
            <p:ph idx="1"/>
          </p:nvPr>
        </p:nvSpPr>
        <p:spPr/>
        <p:txBody>
          <a:bodyPr/>
          <a:lstStyle/>
          <a:p>
            <a:r>
              <a:rPr lang="en-GB" sz="2800" dirty="0"/>
              <a:t>Socio-cultural distance between home country and host country.</a:t>
            </a:r>
          </a:p>
          <a:p>
            <a:r>
              <a:rPr lang="en-GB" sz="2800" dirty="0"/>
              <a:t>Country risk/demand uncertainty</a:t>
            </a:r>
          </a:p>
          <a:p>
            <a:r>
              <a:rPr lang="en-GB" sz="2800" dirty="0"/>
              <a:t>Market size and growth</a:t>
            </a:r>
          </a:p>
          <a:p>
            <a:r>
              <a:rPr lang="en-GB" sz="2800" dirty="0"/>
              <a:t>Trade barriers</a:t>
            </a:r>
          </a:p>
          <a:p>
            <a:r>
              <a:rPr lang="en-GB" sz="2800" dirty="0"/>
              <a:t>Intensity of competition</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908601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A36DD-BC80-3D95-5ADA-037071D796D4}"/>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Socio-cultural distance between home country and host country.</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71D9A2-B9E0-6B9A-F666-61D1061CDC76}"/>
              </a:ext>
            </a:extLst>
          </p:cNvPr>
          <p:cNvSpPr>
            <a:spLocks noGrp="1"/>
          </p:cNvSpPr>
          <p:nvPr>
            <p:ph idx="1"/>
          </p:nvPr>
        </p:nvSpPr>
        <p:spPr/>
        <p:txBody>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Sociocultural differences </a:t>
            </a:r>
            <a:r>
              <a:rPr lang="en-GB" sz="2000" dirty="0">
                <a:effectLst/>
                <a:latin typeface="Arial" panose="020B0604020202020204" pitchFamily="34" charset="0"/>
                <a:ea typeface="Calibri" panose="020F0502020204030204" pitchFamily="34" charset="0"/>
                <a:cs typeface="Arial" panose="020B0604020202020204" pitchFamily="34" charset="0"/>
              </a:rPr>
              <a:t>between a firm’s home country and its host country can create internal uncertainty for the firm, which influences the mode of entry desired by that firm. The greater the perceived distance between the home and host country in terms of culture, economic systems and business practices, the more likely it is that the firm will shy away from direct investment in favour of joint venture agreements or even low-risk entry modes like agents</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211097F-4556-E898-7695-3BAFE6A435B5}"/>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418A1B88-035C-C55A-5066-E8793C4FABE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47728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BF60-D0A8-C17A-A26A-9513B8B89382}"/>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Country risk/demand uncertainty</a:t>
            </a:r>
            <a:br>
              <a:rPr lang="en-GB" sz="4400" dirty="0"/>
            </a:br>
            <a:endParaRPr lang="en-GB" dirty="0"/>
          </a:p>
        </p:txBody>
      </p:sp>
      <p:sp>
        <p:nvSpPr>
          <p:cNvPr id="3" name="Content Placeholder 2">
            <a:extLst>
              <a:ext uri="{FF2B5EF4-FFF2-40B4-BE49-F238E27FC236}">
                <a16:creationId xmlns:a16="http://schemas.microsoft.com/office/drawing/2014/main" id="{A9E23602-DEF7-BDCD-6037-160D50E65A53}"/>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Foreign markets are usually perceived as riskier than the domestic market. The amount of risk the firm faces is a function not only of the market itself but also of its method of involvement there. In addition to its investment, the firm risks inventories and receivables. When planning its method of entry, the firm must do a risk analysis of both the market and its method of entry. </a:t>
            </a:r>
          </a:p>
          <a:p>
            <a:r>
              <a:rPr lang="en-GB" sz="2000" dirty="0">
                <a:effectLst/>
                <a:latin typeface="Arial" panose="020B0604020202020204" pitchFamily="34" charset="0"/>
                <a:ea typeface="Calibri" panose="020F0502020204030204" pitchFamily="34" charset="0"/>
                <a:cs typeface="Arial" panose="020B0604020202020204" pitchFamily="34" charset="0"/>
              </a:rPr>
              <a:t>Exchange rate risk is another variable. Moreover, risks are not only economic; there are also political risks. When country risk is high, a firm would do well to limit its exposure to such risk by restricting its resource commitments in that particular national domain. That is, other things being equal, when country risk is high, firms will favour entry modes that involve relatively low resource commitments (export modes). </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ADB576C-6C63-0D7E-0DE6-5DCB9B5BD97C}"/>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45D7E48F-BFE9-683D-DA0C-D1D81E30B78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379285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5F42-5846-987E-7963-5F18A8C26BBA}"/>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Market size and growth</a:t>
            </a:r>
            <a:br>
              <a:rPr lang="en-GB" sz="4400" dirty="0"/>
            </a:br>
            <a:endParaRPr lang="en-GB" dirty="0"/>
          </a:p>
        </p:txBody>
      </p:sp>
      <p:sp>
        <p:nvSpPr>
          <p:cNvPr id="3" name="Content Placeholder 2">
            <a:extLst>
              <a:ext uri="{FF2B5EF4-FFF2-40B4-BE49-F238E27FC236}">
                <a16:creationId xmlns:a16="http://schemas.microsoft.com/office/drawing/2014/main" id="{E12D5A45-87D5-88B9-0A6C-DB70B752498B}"/>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Country size and rate of market growth are key parameters in determining the mode of entry. The larger the country and the size of its market, and the higher the growth rate, the more likely management will be to commit resources to its development, and to consider establishing a wholly owned sales subsidiary or to participate in a majority-owned joint venture.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Small markets, on the other hand, especially if they are geographically isolated and cannot be serviced efficiently from a neighbouring country, may not warrant significant attention or resources. Consequently, they may be best supplied via exporting or a licensing agreement.</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A66F2AD-7134-97F8-EF1D-8715EDC5C928}"/>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4D937EA9-B341-9FDC-A18C-E37A7A96E61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84212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FB4A-F96E-686E-B685-9188BC14B76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Trade Barriers</a:t>
            </a:r>
          </a:p>
        </p:txBody>
      </p:sp>
      <p:sp>
        <p:nvSpPr>
          <p:cNvPr id="3" name="Content Placeholder 2">
            <a:extLst>
              <a:ext uri="{FF2B5EF4-FFF2-40B4-BE49-F238E27FC236}">
                <a16:creationId xmlns:a16="http://schemas.microsoft.com/office/drawing/2014/main" id="{5510061F-11FE-3B32-5E4A-EA12186F6E41}"/>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Tariffs or quotas on the import of foreign goods and components favour the establishment of local production or assembly operations (hierarchical modes). Product or trade regulations and standards, as well as preferences for local suppliers, also have an impact on mode of entry and operation decisions. Preferences for local suppliers, or tendencies to ‘buy national’, often encourage a company to consider a joint venture or other contractual arrangements with a local company (intermediate modes). The local partner helps in developing local contacts, negotiating sales and establishing distribution channels, as well as in diffusing the foreign image. </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A686EA4-158F-63FF-352D-54C7A010DA55}"/>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8786F136-D96B-AFB2-D025-C6278AC72E9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792557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8B022-76EA-96E9-8D84-F33DD2FAE8B1}"/>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Intensity of competition</a:t>
            </a:r>
            <a:br>
              <a:rPr lang="en-GB" sz="4400" dirty="0"/>
            </a:br>
            <a:endParaRPr lang="en-GB" dirty="0"/>
          </a:p>
        </p:txBody>
      </p:sp>
      <p:sp>
        <p:nvSpPr>
          <p:cNvPr id="3" name="Content Placeholder 2">
            <a:extLst>
              <a:ext uri="{FF2B5EF4-FFF2-40B4-BE49-F238E27FC236}">
                <a16:creationId xmlns:a16="http://schemas.microsoft.com/office/drawing/2014/main" id="{62363AF0-B88F-4CAC-7DC6-1FA7807D7B17}"/>
              </a:ext>
            </a:extLst>
          </p:cNvPr>
          <p:cNvSpPr>
            <a:spLocks noGrp="1"/>
          </p:cNvSpPr>
          <p:nvPr>
            <p:ph idx="1"/>
          </p:nvPr>
        </p:nvSpPr>
        <p:spPr/>
        <p:txBody>
          <a:bodyPr/>
          <a:lstStyle/>
          <a:p>
            <a:r>
              <a:rPr lang="en-GB" sz="2400" dirty="0">
                <a:effectLst/>
                <a:latin typeface="Arial" panose="020B0604020202020204" pitchFamily="34" charset="0"/>
                <a:ea typeface="Calibri" panose="020F0502020204030204" pitchFamily="34" charset="0"/>
                <a:cs typeface="Arial" panose="020B0604020202020204" pitchFamily="34" charset="0"/>
              </a:rPr>
              <a:t>When the intensity of competition is high in a host market, firms will do well to avoid internalisation, as such markets tend to be less profitable and therefore do not justify heavy resource commitments. Hence, other things being equal, the greater the intensity of competition in the host market, the more the firm will favour entry modes (export modes) that involve low resource commitments. </a:t>
            </a:r>
          </a:p>
          <a:p>
            <a:endParaRPr lang="en-GB" dirty="0"/>
          </a:p>
        </p:txBody>
      </p:sp>
      <p:sp>
        <p:nvSpPr>
          <p:cNvPr id="4" name="Date Placeholder 3">
            <a:extLst>
              <a:ext uri="{FF2B5EF4-FFF2-40B4-BE49-F238E27FC236}">
                <a16:creationId xmlns:a16="http://schemas.microsoft.com/office/drawing/2014/main" id="{5AB378D2-D428-E003-3240-DF50BB9DA764}"/>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C05F4D2E-5CA5-DC58-D933-D6E28D93345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22030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B518-5A65-499A-8555-A1767C7523EA}"/>
              </a:ext>
            </a:extLst>
          </p:cNvPr>
          <p:cNvSpPr>
            <a:spLocks noGrp="1"/>
          </p:cNvSpPr>
          <p:nvPr>
            <p:ph type="title"/>
          </p:nvPr>
        </p:nvSpPr>
        <p:spPr/>
        <p:txBody>
          <a:bodyPr/>
          <a:lstStyle/>
          <a:p>
            <a:r>
              <a:rPr lang="en-GB" dirty="0"/>
              <a:t>Desired Mode Characteristics</a:t>
            </a:r>
          </a:p>
        </p:txBody>
      </p:sp>
      <p:sp>
        <p:nvSpPr>
          <p:cNvPr id="3" name="Content Placeholder 2">
            <a:extLst>
              <a:ext uri="{FF2B5EF4-FFF2-40B4-BE49-F238E27FC236}">
                <a16:creationId xmlns:a16="http://schemas.microsoft.com/office/drawing/2014/main" id="{451FAC23-5943-414C-95E9-DAF25CC5062B}"/>
              </a:ext>
            </a:extLst>
          </p:cNvPr>
          <p:cNvSpPr>
            <a:spLocks noGrp="1"/>
          </p:cNvSpPr>
          <p:nvPr>
            <p:ph idx="1"/>
          </p:nvPr>
        </p:nvSpPr>
        <p:spPr/>
        <p:txBody>
          <a:bodyPr/>
          <a:lstStyle/>
          <a:p>
            <a:r>
              <a:rPr lang="en-GB" sz="2800" dirty="0"/>
              <a:t>Risk-averse</a:t>
            </a:r>
          </a:p>
          <a:p>
            <a:endParaRPr lang="en-GB" sz="2800" dirty="0"/>
          </a:p>
          <a:p>
            <a:r>
              <a:rPr lang="en-GB" sz="2800" dirty="0"/>
              <a:t>Control</a:t>
            </a:r>
          </a:p>
          <a:p>
            <a:endParaRPr lang="en-GB" sz="2800" dirty="0"/>
          </a:p>
          <a:p>
            <a:r>
              <a:rPr lang="en-GB" sz="2800" dirty="0"/>
              <a:t>Flexibility</a:t>
            </a:r>
          </a:p>
          <a:p>
            <a:endParaRPr lang="en-GB" dirty="0"/>
          </a:p>
          <a:p>
            <a:endParaRPr lang="en-GB" dirty="0"/>
          </a:p>
        </p:txBody>
      </p:sp>
    </p:spTree>
    <p:extLst>
      <p:ext uri="{BB962C8B-B14F-4D97-AF65-F5344CB8AC3E}">
        <p14:creationId xmlns:p14="http://schemas.microsoft.com/office/powerpoint/2010/main" val="349547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9338-73D2-2546-A0CE-A2DC6E8A7244}"/>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Risk-averse</a:t>
            </a:r>
            <a:br>
              <a:rPr lang="en-GB" sz="4400" dirty="0"/>
            </a:br>
            <a:endParaRPr lang="en-GB" dirty="0"/>
          </a:p>
        </p:txBody>
      </p:sp>
      <p:sp>
        <p:nvSpPr>
          <p:cNvPr id="3" name="Content Placeholder 2">
            <a:extLst>
              <a:ext uri="{FF2B5EF4-FFF2-40B4-BE49-F238E27FC236}">
                <a16:creationId xmlns:a16="http://schemas.microsoft.com/office/drawing/2014/main" id="{C28C6E72-A71A-0FD7-E599-8DECE9D9896D}"/>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If decision-makers are risk-averse they will prefer export modes (e.g. indirect and direct exporting) or licensing (an intermediate mode), because these typically entail low levels of financial and management resource commitment. A joint venture provides a way of sharing risk, financial exposure and the cost of establishing local distribution networks and hiring local personnel, although negotiating and managing joint ventures often absorbs considerable management time and effort. </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A9115A6-ABBD-F9D2-F1D7-B7C922A98523}"/>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0578CB7E-38E8-4283-D3AE-7E36517FD62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428986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DC10-3F49-F4E3-925C-CF6570D06F76}"/>
              </a:ext>
            </a:extLst>
          </p:cNvPr>
          <p:cNvSpPr>
            <a:spLocks noGrp="1"/>
          </p:cNvSpPr>
          <p:nvPr>
            <p:ph type="title"/>
          </p:nvPr>
        </p:nvSpPr>
        <p:spPr/>
        <p:txBody>
          <a:bodyPr/>
          <a:lstStyle/>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Control</a:t>
            </a:r>
            <a:br>
              <a:rPr lang="en-GB" sz="4400" dirty="0"/>
            </a:br>
            <a:endParaRPr lang="en-GB" dirty="0"/>
          </a:p>
        </p:txBody>
      </p:sp>
      <p:sp>
        <p:nvSpPr>
          <p:cNvPr id="3" name="Content Placeholder 2">
            <a:extLst>
              <a:ext uri="{FF2B5EF4-FFF2-40B4-BE49-F238E27FC236}">
                <a16:creationId xmlns:a16="http://schemas.microsoft.com/office/drawing/2014/main" id="{5C959796-6550-F6C3-A106-D8A30CD318CC}"/>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Control is often closely linked to the level of resource commitment. Modes of entry with minimal resource commitment, such as indirect exporting, provide little or no control over the conditions under which the product or service is marketed abroad. In the case of licensing and contract manufacturing, management needs to ensure that production meets its quality standards. Joint ventures also limit the degree of management control over international operations and can be a source of considerable conflict where the goals and objectives of partners diverge. Wholly owned subsidiaries (hierarchical mode) provide the most control, but also require a substantial commitment of resources. </a:t>
            </a:r>
          </a:p>
          <a:p>
            <a:endParaRPr lang="en-GB" dirty="0"/>
          </a:p>
        </p:txBody>
      </p:sp>
      <p:sp>
        <p:nvSpPr>
          <p:cNvPr id="4" name="Date Placeholder 3">
            <a:extLst>
              <a:ext uri="{FF2B5EF4-FFF2-40B4-BE49-F238E27FC236}">
                <a16:creationId xmlns:a16="http://schemas.microsoft.com/office/drawing/2014/main" id="{CD248862-DC49-0680-102E-D4CFE2E2DBDC}"/>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1521029F-DC2F-9669-EF1B-EFDC8CC1E04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102023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9C204-1851-904F-24AA-B3CA67AC57BB}"/>
              </a:ext>
            </a:extLst>
          </p:cNvPr>
          <p:cNvSpPr>
            <a:spLocks noGrp="1"/>
          </p:cNvSpPr>
          <p:nvPr>
            <p:ph type="title"/>
          </p:nvPr>
        </p:nvSpPr>
        <p:spPr/>
        <p:txBody>
          <a:bodyPr/>
          <a:lstStyle/>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Flexibility</a:t>
            </a:r>
            <a:br>
              <a:rPr lang="en-GB" sz="4400" dirty="0"/>
            </a:br>
            <a:endParaRPr lang="en-GB" dirty="0"/>
          </a:p>
        </p:txBody>
      </p:sp>
      <p:sp>
        <p:nvSpPr>
          <p:cNvPr id="3" name="Content Placeholder 2">
            <a:extLst>
              <a:ext uri="{FF2B5EF4-FFF2-40B4-BE49-F238E27FC236}">
                <a16:creationId xmlns:a16="http://schemas.microsoft.com/office/drawing/2014/main" id="{F17B86A1-4D1C-9590-FDA8-66C9012A235F}"/>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Management must also weigh up the flexibility associated with a given mode of entry. The hierarchical modes (involving substantial equity investment) are typically the most costly, but they are the least flexible and most difficult to change in the short run. Intermediate modes (contractual agreements and joint ventures) limit the firm’s ability to adapt or change strategy when market conditions are changing rapidly. </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3574BFD-A0F8-BA82-9986-742E20BD5451}"/>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B9D3948F-F7EE-5BEE-CFD7-F48BDC4BA2C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099306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b="1" u="sng" dirty="0"/>
              <a:t>Freight forwarder</a:t>
            </a:r>
          </a:p>
          <a:p>
            <a:pPr marL="0" indent="0">
              <a:buNone/>
            </a:pPr>
            <a:r>
              <a:rPr lang="en-GB" dirty="0"/>
              <a:t>Acts on behalf  of the producer to provide documentation  and delivery service to a foreign destination.</a:t>
            </a:r>
          </a:p>
          <a:p>
            <a:pPr marL="0" indent="0">
              <a:buNone/>
            </a:pPr>
            <a:r>
              <a:rPr lang="en-GB" b="1" u="sng" dirty="0"/>
              <a:t>Export house</a:t>
            </a:r>
          </a:p>
          <a:p>
            <a:pPr marL="0" indent="0">
              <a:buNone/>
            </a:pPr>
            <a:r>
              <a:rPr lang="en-GB" dirty="0"/>
              <a:t>It represents the company abroad and can provide a documentation service.</a:t>
            </a:r>
          </a:p>
          <a:p>
            <a:pPr marL="0" indent="0">
              <a:buNone/>
            </a:pPr>
            <a:endParaRPr lang="en-GB" dirty="0"/>
          </a:p>
          <a:p>
            <a:pPr marL="0" indent="0">
              <a:buNone/>
            </a:pPr>
            <a:endParaRPr lang="en-GB" b="1" u="sng" dirty="0"/>
          </a:p>
          <a:p>
            <a:pPr marL="0" indent="0">
              <a:buNone/>
            </a:pPr>
            <a:endParaRPr lang="en-GB" b="1" u="sng" dirty="0"/>
          </a:p>
        </p:txBody>
      </p:sp>
    </p:spTree>
    <p:extLst>
      <p:ext uri="{BB962C8B-B14F-4D97-AF65-F5344CB8AC3E}">
        <p14:creationId xmlns:p14="http://schemas.microsoft.com/office/powerpoint/2010/main" val="221491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u="sng" dirty="0"/>
              <a:t>Agents</a:t>
            </a:r>
          </a:p>
          <a:p>
            <a:pPr marL="0" indent="0">
              <a:buNone/>
            </a:pPr>
            <a:r>
              <a:rPr lang="en-GB" dirty="0"/>
              <a:t>Sells a product to the end customer without taking title of the goods. </a:t>
            </a:r>
          </a:p>
          <a:p>
            <a:pPr marL="0" indent="0">
              <a:buNone/>
            </a:pPr>
            <a:r>
              <a:rPr lang="en-GB" b="1" u="sng" dirty="0"/>
              <a:t>Distributors</a:t>
            </a:r>
          </a:p>
          <a:p>
            <a:pPr marL="0" indent="0">
              <a:buNone/>
            </a:pPr>
            <a:r>
              <a:rPr lang="en-GB" dirty="0"/>
              <a:t>(Merchant wholesalers) Extends the agency agreement to take title of the goods being traded.</a:t>
            </a:r>
          </a:p>
          <a:p>
            <a:pPr marL="0" indent="0">
              <a:buNone/>
            </a:pPr>
            <a:endParaRPr lang="en-GB" b="1" u="sng" dirty="0"/>
          </a:p>
        </p:txBody>
      </p:sp>
    </p:spTree>
    <p:extLst>
      <p:ext uri="{BB962C8B-B14F-4D97-AF65-F5344CB8AC3E}">
        <p14:creationId xmlns:p14="http://schemas.microsoft.com/office/powerpoint/2010/main" val="2027958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b="1" u="sng" dirty="0"/>
              <a:t>Piggybacking</a:t>
            </a:r>
          </a:p>
          <a:p>
            <a:pPr marL="0" indent="0">
              <a:buNone/>
            </a:pPr>
            <a:r>
              <a:rPr lang="en-GB" dirty="0"/>
              <a:t>In piggy back exporting  one manufacturer uses its overseas distribution to sell another companies product as well as its own. It is considered a form of strategic alliance.</a:t>
            </a:r>
          </a:p>
          <a:p>
            <a:pPr marL="0" indent="0">
              <a:buNone/>
            </a:pPr>
            <a:r>
              <a:rPr lang="en-GB" b="1" u="sng" dirty="0"/>
              <a:t>Consortium exporting</a:t>
            </a:r>
          </a:p>
          <a:p>
            <a:pPr marL="0" indent="0">
              <a:buNone/>
            </a:pPr>
            <a:r>
              <a:rPr lang="en-GB" dirty="0"/>
              <a:t>Links small companies to combine their skills and resources in bidding for projects (e.g. property developers)</a:t>
            </a:r>
          </a:p>
          <a:p>
            <a:pPr marL="0" indent="0">
              <a:buNone/>
            </a:pPr>
            <a:endParaRPr lang="en-GB" b="1" u="sng" dirty="0"/>
          </a:p>
          <a:p>
            <a:pPr marL="0" indent="0">
              <a:buNone/>
            </a:pPr>
            <a:endParaRPr lang="en-GB" b="1" u="sng" dirty="0"/>
          </a:p>
        </p:txBody>
      </p:sp>
    </p:spTree>
    <p:extLst>
      <p:ext uri="{BB962C8B-B14F-4D97-AF65-F5344CB8AC3E}">
        <p14:creationId xmlns:p14="http://schemas.microsoft.com/office/powerpoint/2010/main" val="13590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u="sng" dirty="0"/>
              <a:t>Licensing</a:t>
            </a:r>
          </a:p>
          <a:p>
            <a:pPr marL="0" indent="0">
              <a:buNone/>
            </a:pPr>
            <a:r>
              <a:rPr lang="en-GB" dirty="0"/>
              <a:t>Confers a right to use a company specific manufacturing process or brand name for a fee/commission.  E.g. coke and bottling process.</a:t>
            </a:r>
          </a:p>
          <a:p>
            <a:pPr marL="0" indent="0">
              <a:buNone/>
            </a:pPr>
            <a:r>
              <a:rPr lang="en-GB" b="1" u="sng" dirty="0"/>
              <a:t>Franchising</a:t>
            </a:r>
          </a:p>
          <a:p>
            <a:pPr marL="0" indent="0">
              <a:buNone/>
            </a:pPr>
            <a:r>
              <a:rPr lang="en-GB" dirty="0"/>
              <a:t>Introduces the small independent entrepreneur to a proven business concept. It transfers the right to use the company name and all that may be identifiable with the company</a:t>
            </a:r>
          </a:p>
          <a:p>
            <a:pPr marL="0" indent="0">
              <a:buNone/>
            </a:pPr>
            <a:endParaRPr lang="en-GB" b="1" u="sng" dirty="0"/>
          </a:p>
        </p:txBody>
      </p:sp>
    </p:spTree>
    <p:extLst>
      <p:ext uri="{BB962C8B-B14F-4D97-AF65-F5344CB8AC3E}">
        <p14:creationId xmlns:p14="http://schemas.microsoft.com/office/powerpoint/2010/main" val="2681954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400" b="1" u="sng" dirty="0"/>
              <a:t>Joint venture</a:t>
            </a:r>
          </a:p>
          <a:p>
            <a:pPr marL="0" indent="0">
              <a:buNone/>
            </a:pPr>
            <a:r>
              <a:rPr lang="en-GB" sz="2400" dirty="0"/>
              <a:t>A </a:t>
            </a:r>
            <a:r>
              <a:rPr lang="en-GB" sz="2400" b="1" dirty="0"/>
              <a:t>joint venture</a:t>
            </a:r>
            <a:r>
              <a:rPr lang="en-GB" sz="2400" dirty="0"/>
              <a:t> is a business formed between two or more parties to undertake economic activity together. The parties agree to create a new business by both sharing in the </a:t>
            </a:r>
            <a:r>
              <a:rPr lang="en-GB" sz="2400" dirty="0">
                <a:hlinkClick r:id="rId2" tooltip="Revenues">
                  <a:extLst>
                    <a:ext uri="{A12FA001-AC4F-418D-AE19-62706E023703}">
                      <ahyp:hlinkClr xmlns:ahyp="http://schemas.microsoft.com/office/drawing/2018/hyperlinkcolor" val="tx"/>
                    </a:ext>
                  </a:extLst>
                </a:hlinkClick>
              </a:rPr>
              <a:t>revenues</a:t>
            </a:r>
            <a:r>
              <a:rPr lang="en-GB" sz="2400" dirty="0"/>
              <a:t>, </a:t>
            </a:r>
            <a:r>
              <a:rPr lang="en-GB" sz="2400" dirty="0">
                <a:hlinkClick r:id="rId3" tooltip="Expenses">
                  <a:extLst>
                    <a:ext uri="{A12FA001-AC4F-418D-AE19-62706E023703}">
                      <ahyp:hlinkClr xmlns:ahyp="http://schemas.microsoft.com/office/drawing/2018/hyperlinkcolor" val="tx"/>
                    </a:ext>
                  </a:extLst>
                </a:hlinkClick>
              </a:rPr>
              <a:t>expenses</a:t>
            </a:r>
            <a:r>
              <a:rPr lang="en-GB" sz="2400" dirty="0"/>
              <a:t>, and control of the enterprise. </a:t>
            </a:r>
            <a:endParaRPr lang="en-GB" sz="2400" b="1" u="sng" dirty="0"/>
          </a:p>
        </p:txBody>
      </p:sp>
    </p:spTree>
    <p:extLst>
      <p:ext uri="{BB962C8B-B14F-4D97-AF65-F5344CB8AC3E}">
        <p14:creationId xmlns:p14="http://schemas.microsoft.com/office/powerpoint/2010/main" val="348476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Strategic alliance</a:t>
            </a:r>
          </a:p>
          <a:p>
            <a:pPr marL="0" indent="0">
              <a:buNone/>
            </a:pPr>
            <a:r>
              <a:rPr lang="en-GB" dirty="0"/>
              <a:t>Companies merge together their strengths in order to gain a strong competitive advantage.</a:t>
            </a:r>
          </a:p>
        </p:txBody>
      </p:sp>
    </p:spTree>
    <p:extLst>
      <p:ext uri="{BB962C8B-B14F-4D97-AF65-F5344CB8AC3E}">
        <p14:creationId xmlns:p14="http://schemas.microsoft.com/office/powerpoint/2010/main" val="858339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Exporting</a:t>
            </a:r>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t>Manufacturing is home based thus, it is less risky than producing products overseas.</a:t>
            </a:r>
            <a:br>
              <a:rPr lang="en-GB" dirty="0"/>
            </a:br>
            <a:endParaRPr lang="en-GB" dirty="0"/>
          </a:p>
          <a:p>
            <a:pPr marL="514350" indent="-514350">
              <a:buFont typeface="+mj-lt"/>
              <a:buAutoNum type="arabicPeriod"/>
            </a:pPr>
            <a:r>
              <a:rPr lang="en-GB" dirty="0"/>
              <a:t>Provides an opportunity to "learn" overseas markets before investing directly.</a:t>
            </a:r>
          </a:p>
          <a:p>
            <a:pPr marL="0" indent="0">
              <a:buNone/>
            </a:pPr>
            <a:r>
              <a:rPr lang="en-GB" b="1" u="sng" dirty="0"/>
              <a:t>Disadvantages of Exporting</a:t>
            </a:r>
          </a:p>
          <a:p>
            <a:pPr marL="0" indent="0">
              <a:buNone/>
            </a:pPr>
            <a:r>
              <a:rPr lang="en-GB" dirty="0"/>
              <a:t>The disadvantage is mainly that one can be at the "mercy" of overseas agents and so there could be a  lack of control. </a:t>
            </a:r>
            <a:br>
              <a:rPr lang="en-GB" dirty="0"/>
            </a:br>
            <a:endParaRPr lang="en-GB" dirty="0"/>
          </a:p>
        </p:txBody>
      </p:sp>
    </p:spTree>
    <p:extLst>
      <p:ext uri="{BB962C8B-B14F-4D97-AF65-F5344CB8AC3E}">
        <p14:creationId xmlns:p14="http://schemas.microsoft.com/office/powerpoint/2010/main" val="91385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Franchising</a:t>
            </a:r>
          </a:p>
        </p:txBody>
      </p:sp>
      <p:sp>
        <p:nvSpPr>
          <p:cNvPr id="3" name="Content Placeholder 2"/>
          <p:cNvSpPr>
            <a:spLocks noGrp="1"/>
          </p:cNvSpPr>
          <p:nvPr>
            <p:ph idx="1"/>
          </p:nvPr>
        </p:nvSpPr>
        <p:spPr/>
        <p:txBody>
          <a:bodyPr>
            <a:normAutofit fontScale="25000" lnSpcReduction="20000"/>
          </a:bodyPr>
          <a:lstStyle/>
          <a:p>
            <a:pPr marL="0" indent="0">
              <a:buNone/>
            </a:pPr>
            <a:r>
              <a:rPr lang="en-GB" sz="7400" b="1" u="sng" dirty="0"/>
              <a:t>Advantages</a:t>
            </a:r>
          </a:p>
          <a:p>
            <a:pPr lvl="0"/>
            <a:r>
              <a:rPr lang="en-GB" sz="7200" dirty="0">
                <a:latin typeface="Arial" panose="020B0604020202020204" pitchFamily="34" charset="0"/>
                <a:cs typeface="Arial" panose="020B0604020202020204" pitchFamily="34" charset="0"/>
              </a:rPr>
              <a:t>Your business is based on a proven idea. You can check how successful other franchises are before committing yourself.</a:t>
            </a:r>
          </a:p>
          <a:p>
            <a:pPr lvl="0"/>
            <a:r>
              <a:rPr lang="en-GB" sz="7200" dirty="0">
                <a:latin typeface="Arial" panose="020B0604020202020204" pitchFamily="34" charset="0"/>
                <a:cs typeface="Arial" panose="020B0604020202020204" pitchFamily="34" charset="0"/>
              </a:rPr>
              <a:t>You can use a recognised brand name and trade marks. You benefit from any advertising or promotion by the owner of the franchise - the "franchisor".</a:t>
            </a:r>
          </a:p>
          <a:p>
            <a:pPr lvl="0"/>
            <a:r>
              <a:rPr lang="en-GB" sz="7200" dirty="0">
                <a:latin typeface="Arial" panose="020B0604020202020204" pitchFamily="34" charset="0"/>
                <a:cs typeface="Arial" panose="020B0604020202020204" pitchFamily="34" charset="0"/>
              </a:rPr>
              <a:t>The franchisor gives you support - usually including training, help setting up the business, a manual telling you how to run the business and ongoing advice.</a:t>
            </a:r>
          </a:p>
          <a:p>
            <a:pPr lvl="0"/>
            <a:r>
              <a:rPr lang="en-GB" sz="7200" dirty="0">
                <a:latin typeface="Arial" panose="020B0604020202020204" pitchFamily="34" charset="0"/>
                <a:cs typeface="Arial" panose="020B0604020202020204" pitchFamily="34" charset="0"/>
              </a:rPr>
              <a:t>You usually have exclusive rights in your territory. The franchisor won't sell any other franchises in the same region.</a:t>
            </a:r>
          </a:p>
          <a:p>
            <a:pPr lvl="0"/>
            <a:r>
              <a:rPr lang="en-GB" sz="7200" dirty="0">
                <a:latin typeface="Arial" panose="020B0604020202020204" pitchFamily="34" charset="0"/>
                <a:cs typeface="Arial" panose="020B0604020202020204" pitchFamily="34" charset="0"/>
              </a:rPr>
              <a:t>Financing the business may be easier. Banks are sometimes more likely to lend money to buy a franchise with a good reputation.</a:t>
            </a:r>
          </a:p>
          <a:p>
            <a:pPr lvl="0"/>
            <a:r>
              <a:rPr lang="en-GB" sz="7200" dirty="0">
                <a:latin typeface="Arial" panose="020B0604020202020204" pitchFamily="34" charset="0"/>
                <a:cs typeface="Arial" panose="020B0604020202020204" pitchFamily="34" charset="0"/>
              </a:rPr>
              <a:t>Risk is reduced and is shared by the franchisor.</a:t>
            </a:r>
          </a:p>
          <a:p>
            <a:pPr lvl="0"/>
            <a:r>
              <a:rPr lang="en-GB" sz="7200" dirty="0">
                <a:latin typeface="Arial" panose="020B0604020202020204" pitchFamily="34" charset="0"/>
                <a:cs typeface="Arial" panose="020B0604020202020204" pitchFamily="34" charset="0"/>
              </a:rPr>
              <a:t>If you have an existing customer base you will not have to invest time looking to set one up.</a:t>
            </a:r>
          </a:p>
          <a:p>
            <a:pPr lvl="0"/>
            <a:r>
              <a:rPr lang="en-GB" sz="7200" dirty="0">
                <a:latin typeface="Arial" panose="020B0604020202020204" pitchFamily="34" charset="0"/>
                <a:cs typeface="Arial" panose="020B0604020202020204" pitchFamily="34" charset="0"/>
              </a:rPr>
              <a:t>Relationships with suppliers have already been established. </a:t>
            </a:r>
          </a:p>
          <a:p>
            <a:pPr marL="0" indent="0">
              <a:buNone/>
            </a:pPr>
            <a:endParaRPr lang="en-GB" b="1" u="sng" dirty="0"/>
          </a:p>
        </p:txBody>
      </p:sp>
    </p:spTree>
    <p:extLst>
      <p:ext uri="{BB962C8B-B14F-4D97-AF65-F5344CB8AC3E}">
        <p14:creationId xmlns:p14="http://schemas.microsoft.com/office/powerpoint/2010/main" val="203151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Franchising</a:t>
            </a:r>
          </a:p>
        </p:txBody>
      </p:sp>
      <p:sp>
        <p:nvSpPr>
          <p:cNvPr id="3" name="Content Placeholder 2"/>
          <p:cNvSpPr>
            <a:spLocks noGrp="1"/>
          </p:cNvSpPr>
          <p:nvPr>
            <p:ph idx="1"/>
          </p:nvPr>
        </p:nvSpPr>
        <p:spPr/>
        <p:txBody>
          <a:bodyPr>
            <a:normAutofit fontScale="92500"/>
          </a:bodyPr>
          <a:lstStyle/>
          <a:p>
            <a:pPr marL="0" indent="0">
              <a:buNone/>
            </a:pPr>
            <a:r>
              <a:rPr lang="en-GB" sz="2400" b="1" u="sng" dirty="0"/>
              <a:t>Disadvantages</a:t>
            </a:r>
          </a:p>
          <a:p>
            <a:pPr lvl="0"/>
            <a:r>
              <a:rPr lang="en-GB" sz="2400" dirty="0"/>
              <a:t>Costs may be higher than you expect. As well as the initial costs of buying the franchise, you pay continuing royalties.</a:t>
            </a:r>
          </a:p>
          <a:p>
            <a:pPr lvl="0"/>
            <a:r>
              <a:rPr lang="en-GB" sz="2400" dirty="0"/>
              <a:t>The franchise agreement usually includes restrictions on how you run the business. You might not be able to make changes to suit your local market.</a:t>
            </a:r>
          </a:p>
          <a:p>
            <a:pPr lvl="0"/>
            <a:r>
              <a:rPr lang="en-GB" sz="2400" dirty="0"/>
              <a:t>The franchisor might go out of business, or change the way they do things.</a:t>
            </a:r>
          </a:p>
          <a:p>
            <a:pPr lvl="0"/>
            <a:r>
              <a:rPr lang="en-GB" sz="2400" dirty="0"/>
              <a:t>Other franchisees could give the brand a bad reputation.</a:t>
            </a:r>
          </a:p>
          <a:p>
            <a:pPr lvl="0"/>
            <a:r>
              <a:rPr lang="en-GB" sz="2400" dirty="0"/>
              <a:t>Reduced risk means you might not generate large profits.</a:t>
            </a:r>
          </a:p>
          <a:p>
            <a:pPr marL="0" indent="0">
              <a:buNone/>
            </a:pPr>
            <a:endParaRPr lang="en-GB" sz="2400" b="1" u="sng" dirty="0"/>
          </a:p>
        </p:txBody>
      </p:sp>
    </p:spTree>
    <p:extLst>
      <p:ext uri="{BB962C8B-B14F-4D97-AF65-F5344CB8AC3E}">
        <p14:creationId xmlns:p14="http://schemas.microsoft.com/office/powerpoint/2010/main" val="244333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49C7F-F9BB-4B00-A9E6-7981034E920A}"/>
              </a:ext>
            </a:extLst>
          </p:cNvPr>
          <p:cNvSpPr>
            <a:spLocks noGrp="1"/>
          </p:cNvSpPr>
          <p:nvPr>
            <p:ph type="title"/>
          </p:nvPr>
        </p:nvSpPr>
        <p:spPr/>
        <p:txBody>
          <a:bodyPr/>
          <a:lstStyle/>
          <a:p>
            <a:r>
              <a:rPr lang="en-GB" dirty="0"/>
              <a:t>Barriers to Internationalization</a:t>
            </a:r>
          </a:p>
        </p:txBody>
      </p:sp>
      <p:sp>
        <p:nvSpPr>
          <p:cNvPr id="3" name="Content Placeholder 2">
            <a:extLst>
              <a:ext uri="{FF2B5EF4-FFF2-40B4-BE49-F238E27FC236}">
                <a16:creationId xmlns:a16="http://schemas.microsoft.com/office/drawing/2014/main" id="{E84C9440-B9E2-4423-A9E8-C29813BA57C4}"/>
              </a:ext>
            </a:extLst>
          </p:cNvPr>
          <p:cNvSpPr>
            <a:spLocks noGrp="1"/>
          </p:cNvSpPr>
          <p:nvPr>
            <p:ph idx="1"/>
          </p:nvPr>
        </p:nvSpPr>
        <p:spPr/>
        <p:txBody>
          <a:bodyPr/>
          <a:lstStyle/>
          <a:p>
            <a:r>
              <a:rPr lang="en-GB" dirty="0"/>
              <a:t>Lack of financial resources</a:t>
            </a:r>
          </a:p>
          <a:p>
            <a:r>
              <a:rPr lang="en-GB" dirty="0"/>
              <a:t>The macro environment</a:t>
            </a:r>
          </a:p>
          <a:p>
            <a:r>
              <a:rPr lang="en-GB" dirty="0"/>
              <a:t>Competitors</a:t>
            </a:r>
          </a:p>
          <a:p>
            <a:r>
              <a:rPr lang="en-GB" dirty="0"/>
              <a:t>Unethical practices</a:t>
            </a:r>
          </a:p>
          <a:p>
            <a:r>
              <a:rPr lang="en-GB" dirty="0"/>
              <a:t>Inexperienced management</a:t>
            </a:r>
          </a:p>
          <a:p>
            <a:pPr marL="0" indent="0">
              <a:buNone/>
            </a:pPr>
            <a:endParaRPr lang="en-GB" dirty="0"/>
          </a:p>
        </p:txBody>
      </p:sp>
    </p:spTree>
    <p:extLst>
      <p:ext uri="{BB962C8B-B14F-4D97-AF65-F5344CB8AC3E}">
        <p14:creationId xmlns:p14="http://schemas.microsoft.com/office/powerpoint/2010/main" val="317550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CDC63-5722-4B75-AE06-70E4C56BF28A}"/>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7E6FE811-5C0A-472F-9010-41BFCA9FB85E}"/>
              </a:ext>
            </a:extLst>
          </p:cNvPr>
          <p:cNvSpPr>
            <a:spLocks noGrp="1"/>
          </p:cNvSpPr>
          <p:nvPr>
            <p:ph idx="1"/>
          </p:nvPr>
        </p:nvSpPr>
        <p:spPr/>
        <p:txBody>
          <a:bodyPr/>
          <a:lstStyle/>
          <a:p>
            <a:r>
              <a:rPr lang="en-GB" dirty="0"/>
              <a:t>What are the advantages and dis advantages of joint venture or strategic alliance, licensing or direct foreign investment? (Choose 1 option)</a:t>
            </a:r>
          </a:p>
          <a:p>
            <a:endParaRPr lang="en-GB" dirty="0"/>
          </a:p>
          <a:p>
            <a:endParaRPr lang="en-GB" dirty="0"/>
          </a:p>
          <a:p>
            <a:endParaRPr lang="en-GB" dirty="0"/>
          </a:p>
        </p:txBody>
      </p:sp>
    </p:spTree>
    <p:extLst>
      <p:ext uri="{BB962C8B-B14F-4D97-AF65-F5344CB8AC3E}">
        <p14:creationId xmlns:p14="http://schemas.microsoft.com/office/powerpoint/2010/main" val="4131797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6F2DD-DA8E-A51B-94B1-98FB044F24F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1B871573-5AFF-C8A7-C389-AB5B3781B518}"/>
              </a:ext>
            </a:extLst>
          </p:cNvPr>
          <p:cNvSpPr>
            <a:spLocks noGrp="1"/>
          </p:cNvSpPr>
          <p:nvPr>
            <p:ph idx="1"/>
          </p:nvPr>
        </p:nvSpPr>
        <p:spPr/>
        <p:txBody>
          <a:bodyPr/>
          <a:lstStyle/>
          <a:p>
            <a:pPr>
              <a:lnSpc>
                <a:spcPct val="107000"/>
              </a:lnSpc>
              <a:spcAft>
                <a:spcPts val="800"/>
              </a:spcAft>
              <a:buSzPts val="1000"/>
              <a:buFont typeface="Symbol" panose="05050102010706020507" pitchFamily="18" charset="2"/>
              <a:buChar char=""/>
              <a:tabLst>
                <a:tab pos="457200" algn="l"/>
              </a:tabLst>
              <a:defRPr/>
            </a:pPr>
            <a:r>
              <a:rPr lang="en-GB" sz="2400" b="1" kern="0" dirty="0">
                <a:latin typeface="Arial" panose="020B0604020202020204" pitchFamily="34" charset="0"/>
                <a:ea typeface="Times New Roman" panose="02020603050405020304" pitchFamily="18" charset="0"/>
                <a:cs typeface="Arial" panose="020B0604020202020204" pitchFamily="34" charset="0"/>
              </a:rPr>
              <a:t>Think</a:t>
            </a:r>
            <a:r>
              <a:rPr lang="en-GB" sz="2400" kern="0" dirty="0">
                <a:latin typeface="Arial" panose="020B0604020202020204" pitchFamily="34" charset="0"/>
                <a:ea typeface="Times New Roman" panose="02020603050405020304" pitchFamily="18" charset="0"/>
                <a:cs typeface="Arial" panose="020B0604020202020204" pitchFamily="34" charset="0"/>
              </a:rPr>
              <a:t> of companies that have entered foreign markets. </a:t>
            </a:r>
            <a:endParaRPr lang="en-GB" sz="2400" kern="100" dirty="0">
              <a:latin typeface="Arial" panose="020B0604020202020204" pitchFamily="34" charset="0"/>
              <a:ea typeface="Aptos" panose="020B0004020202020204" pitchFamily="34" charset="0"/>
              <a:cs typeface="Arial" panose="020B0604020202020204" pitchFamily="34" charset="0"/>
            </a:endParaRPr>
          </a:p>
          <a:p>
            <a:pPr lvl="1">
              <a:lnSpc>
                <a:spcPct val="107000"/>
              </a:lnSpc>
              <a:spcAft>
                <a:spcPts val="800"/>
              </a:spcAft>
              <a:buSzPts val="1000"/>
              <a:buFont typeface="Courier New" panose="02070309020205020404" pitchFamily="49" charset="0"/>
              <a:buChar char="o"/>
              <a:tabLst>
                <a:tab pos="914400" algn="l"/>
              </a:tabLst>
              <a:defRPr/>
            </a:pPr>
            <a:r>
              <a:rPr lang="en-GB" sz="2400" b="1" kern="0" dirty="0">
                <a:latin typeface="Arial" panose="020B0604020202020204" pitchFamily="34" charset="0"/>
                <a:ea typeface="Times New Roman" panose="02020603050405020304" pitchFamily="18" charset="0"/>
                <a:cs typeface="Arial" panose="020B0604020202020204" pitchFamily="34" charset="0"/>
              </a:rPr>
              <a:t>Activity</a:t>
            </a:r>
            <a:r>
              <a:rPr lang="en-GB" sz="2400" kern="0" dirty="0">
                <a:latin typeface="Arial" panose="020B0604020202020204" pitchFamily="34" charset="0"/>
                <a:ea typeface="Times New Roman" panose="02020603050405020304" pitchFamily="18" charset="0"/>
                <a:cs typeface="Arial" panose="020B0604020202020204" pitchFamily="34" charset="0"/>
              </a:rPr>
              <a:t>: Analyse these companies in groups, identify the market entry strategy used, discuss the success factors and challenges faced, and provide recommendations for improvement.</a:t>
            </a:r>
            <a:endParaRPr lang="en-GB" sz="2400" kern="100" dirty="0">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B809E153-C36F-FFBA-04E3-F7E23C8A7283}"/>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4ABDDAE0-3760-27B1-CABB-F4C86AACD4DD}"/>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724378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A33A-B677-C627-AAA8-AC0931FC24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17F7FB5-38B8-2FB9-5D8D-0EBE061B1591}"/>
              </a:ext>
            </a:extLst>
          </p:cNvPr>
          <p:cNvSpPr>
            <a:spLocks noGrp="1"/>
          </p:cNvSpPr>
          <p:nvPr>
            <p:ph idx="1"/>
          </p:nvPr>
        </p:nvSpPr>
        <p:spPr/>
        <p:txBody>
          <a:bodyPr/>
          <a:lstStyle/>
          <a:p>
            <a:r>
              <a:rPr lang="en-GB" dirty="0"/>
              <a:t>In this lecture we have determined the main influences on the choice of market entry methods.</a:t>
            </a:r>
          </a:p>
          <a:p>
            <a:r>
              <a:rPr lang="en-GB" dirty="0"/>
              <a:t> We have described different market entry methods.</a:t>
            </a:r>
          </a:p>
          <a:p>
            <a:r>
              <a:rPr lang="en-GB" dirty="0"/>
              <a:t>We have critically analysed exporting and franchising.</a:t>
            </a:r>
          </a:p>
          <a:p>
            <a:endParaRPr lang="en-GB" dirty="0"/>
          </a:p>
        </p:txBody>
      </p:sp>
      <p:sp>
        <p:nvSpPr>
          <p:cNvPr id="4" name="Date Placeholder 3">
            <a:extLst>
              <a:ext uri="{FF2B5EF4-FFF2-40B4-BE49-F238E27FC236}">
                <a16:creationId xmlns:a16="http://schemas.microsoft.com/office/drawing/2014/main" id="{C88D8C26-6317-2932-223F-518F491FB5C6}"/>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8AC4A2EF-9E19-8AAC-2AFD-53457C2E226E}"/>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36835144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EE4CA-CABE-4825-C87A-9FF40FE8ED8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C5019E3-1457-1431-8043-A0429E46312F}"/>
              </a:ext>
            </a:extLst>
          </p:cNvPr>
          <p:cNvSpPr>
            <a:spLocks noGrp="1"/>
          </p:cNvSpPr>
          <p:nvPr>
            <p:ph idx="1"/>
          </p:nvPr>
        </p:nvSpPr>
        <p:spPr/>
        <p:txBody>
          <a:bodyPr/>
          <a:lstStyle/>
          <a:p>
            <a:pPr algn="l">
              <a:lnSpc>
                <a:spcPts val="1800"/>
              </a:lnSpc>
            </a:pPr>
            <a:r>
              <a:rPr lang="en-GB" sz="1800" b="0" i="0" dirty="0">
                <a:solidFill>
                  <a:srgbClr val="000000"/>
                </a:solidFill>
                <a:effectLst/>
                <a:latin typeface="Times New Roman" panose="02020603050405020304" pitchFamily="18" charset="0"/>
              </a:rPr>
              <a:t>Bennett, R. and Blythe, J. (2012). </a:t>
            </a:r>
            <a:r>
              <a:rPr lang="en-GB" sz="1800" b="0" i="1" dirty="0">
                <a:solidFill>
                  <a:srgbClr val="000000"/>
                </a:solidFill>
                <a:effectLst/>
                <a:latin typeface="Times New Roman" panose="02020603050405020304" pitchFamily="18" charset="0"/>
              </a:rPr>
              <a:t>International marketing : strategy planning, market entry &amp; implementation</a:t>
            </a:r>
            <a:r>
              <a:rPr lang="en-GB" sz="1800" b="0" i="0" dirty="0">
                <a:solidFill>
                  <a:srgbClr val="000000"/>
                </a:solidFill>
                <a:effectLst/>
                <a:latin typeface="Times New Roman" panose="02020603050405020304" pitchFamily="18" charset="0"/>
              </a:rPr>
              <a:t>. London ; Sterling, Va: Kogan Page.</a:t>
            </a:r>
          </a:p>
          <a:p>
            <a:pPr marL="0" indent="0" algn="l">
              <a:lnSpc>
                <a:spcPts val="1800"/>
              </a:lnSpc>
              <a:buNone/>
            </a:pPr>
            <a:endParaRPr lang="en-GB" sz="1800" b="0" i="0" dirty="0">
              <a:solidFill>
                <a:srgbClr val="000000"/>
              </a:solidFill>
              <a:effectLst/>
              <a:latin typeface="Times New Roman" panose="02020603050405020304" pitchFamily="18" charset="0"/>
            </a:endParaRPr>
          </a:p>
          <a:p>
            <a:pPr algn="l">
              <a:lnSpc>
                <a:spcPts val="1800"/>
              </a:lnSpc>
            </a:pPr>
            <a:r>
              <a:rPr lang="en-GB" sz="1800" b="0" i="0" dirty="0">
                <a:solidFill>
                  <a:srgbClr val="000000"/>
                </a:solidFill>
                <a:effectLst/>
                <a:latin typeface="Times New Roman" panose="02020603050405020304" pitchFamily="18" charset="0"/>
              </a:rPr>
              <a:t>Forum For International Trade Training (2017). </a:t>
            </a:r>
            <a:r>
              <a:rPr lang="en-GB" sz="1800" b="0" i="1" dirty="0">
                <a:solidFill>
                  <a:srgbClr val="000000"/>
                </a:solidFill>
                <a:effectLst/>
                <a:latin typeface="Times New Roman" panose="02020603050405020304" pitchFamily="18" charset="0"/>
              </a:rPr>
              <a:t>International market entry strategies.</a:t>
            </a:r>
            <a:r>
              <a:rPr lang="en-GB" sz="1800" b="0" i="0" dirty="0">
                <a:solidFill>
                  <a:srgbClr val="000000"/>
                </a:solidFill>
                <a:effectLst/>
                <a:latin typeface="Times New Roman" panose="02020603050405020304" pitchFamily="18" charset="0"/>
              </a:rPr>
              <a:t> Ottawa: </a:t>
            </a:r>
            <a:r>
              <a:rPr lang="en-GB" sz="1800" b="0" i="0" dirty="0" err="1">
                <a:solidFill>
                  <a:srgbClr val="000000"/>
                </a:solidFill>
                <a:effectLst/>
                <a:latin typeface="Times New Roman" panose="02020603050405020304" pitchFamily="18" charset="0"/>
              </a:rPr>
              <a:t>Fitt</a:t>
            </a:r>
            <a:r>
              <a:rPr lang="en-GB" sz="1800" b="0" i="0" dirty="0">
                <a:solidFill>
                  <a:srgbClr val="000000"/>
                </a:solidFill>
                <a:effectLst/>
                <a:latin typeface="Times New Roman" panose="02020603050405020304" pitchFamily="18" charset="0"/>
              </a:rPr>
              <a:t>.</a:t>
            </a:r>
          </a:p>
          <a:p>
            <a:pPr marL="0" indent="0" algn="l">
              <a:lnSpc>
                <a:spcPts val="1800"/>
              </a:lnSpc>
              <a:buNone/>
            </a:pPr>
            <a:endParaRPr lang="en-GB" sz="1800" b="0" i="0" dirty="0">
              <a:solidFill>
                <a:srgbClr val="000000"/>
              </a:solidFill>
              <a:effectLst/>
              <a:latin typeface="Times New Roman" panose="02020603050405020304" pitchFamily="18" charset="0"/>
            </a:endParaRPr>
          </a:p>
          <a:p>
            <a:pPr algn="l">
              <a:lnSpc>
                <a:spcPts val="1800"/>
              </a:lnSpc>
            </a:pPr>
            <a:r>
              <a:rPr lang="en-GB" sz="1800" b="0" i="0" dirty="0" err="1">
                <a:solidFill>
                  <a:srgbClr val="000000"/>
                </a:solidFill>
                <a:effectLst/>
                <a:latin typeface="Times New Roman" panose="02020603050405020304" pitchFamily="18" charset="0"/>
              </a:rPr>
              <a:t>Glowik</a:t>
            </a:r>
            <a:r>
              <a:rPr lang="en-GB" sz="1800" b="0" i="0" dirty="0">
                <a:solidFill>
                  <a:srgbClr val="000000"/>
                </a:solidFill>
                <a:effectLst/>
                <a:latin typeface="Times New Roman" panose="02020603050405020304" pitchFamily="18" charset="0"/>
              </a:rPr>
              <a:t>, M. (2016). </a:t>
            </a:r>
            <a:r>
              <a:rPr lang="en-GB" sz="1800" b="0" i="1" dirty="0">
                <a:solidFill>
                  <a:srgbClr val="000000"/>
                </a:solidFill>
                <a:effectLst/>
                <a:latin typeface="Times New Roman" panose="02020603050405020304" pitchFamily="18" charset="0"/>
              </a:rPr>
              <a:t>Market Entry Strategies.</a:t>
            </a:r>
            <a:r>
              <a:rPr lang="en-GB" sz="1800" b="0" i="0" dirty="0">
                <a:solidFill>
                  <a:srgbClr val="000000"/>
                </a:solidFill>
                <a:effectLst/>
                <a:latin typeface="Times New Roman" panose="02020603050405020304" pitchFamily="18" charset="0"/>
              </a:rPr>
              <a:t> Berlin/Boston, Unknown: De Gruyter.</a:t>
            </a:r>
          </a:p>
          <a:p>
            <a:pPr marL="0" indent="0" algn="l">
              <a:lnSpc>
                <a:spcPts val="1800"/>
              </a:lnSpc>
              <a:buNone/>
            </a:pPr>
            <a:endParaRPr lang="en-GB" sz="1800" b="0" i="0" dirty="0">
              <a:solidFill>
                <a:srgbClr val="000000"/>
              </a:solidFill>
              <a:effectLst/>
              <a:latin typeface="Times New Roman" panose="02020603050405020304" pitchFamily="18" charset="0"/>
            </a:endParaRPr>
          </a:p>
          <a:p>
            <a:pPr algn="l">
              <a:lnSpc>
                <a:spcPts val="1800"/>
              </a:lnSpc>
            </a:pPr>
            <a:r>
              <a:rPr lang="en-GB" sz="1800" b="0" i="0" dirty="0" err="1">
                <a:solidFill>
                  <a:srgbClr val="000000"/>
                </a:solidFill>
                <a:effectLst/>
                <a:latin typeface="Times New Roman" panose="02020603050405020304" pitchFamily="18" charset="0"/>
              </a:rPr>
              <a:t>Lymbersky</a:t>
            </a:r>
            <a:r>
              <a:rPr lang="en-GB" sz="1800" b="0" i="0" dirty="0">
                <a:solidFill>
                  <a:srgbClr val="000000"/>
                </a:solidFill>
                <a:effectLst/>
                <a:latin typeface="Times New Roman" panose="02020603050405020304" pitchFamily="18" charset="0"/>
              </a:rPr>
              <a:t>, C. (2018). </a:t>
            </a:r>
            <a:r>
              <a:rPr lang="en-GB" sz="1800" b="0" i="1" dirty="0">
                <a:solidFill>
                  <a:srgbClr val="000000"/>
                </a:solidFill>
                <a:effectLst/>
                <a:latin typeface="Times New Roman" panose="02020603050405020304" pitchFamily="18" charset="0"/>
              </a:rPr>
              <a:t>Market entry strategies : Text, cases and readings in market entry management</a:t>
            </a:r>
            <a:r>
              <a:rPr lang="en-GB" sz="1800" b="0" i="0" dirty="0">
                <a:solidFill>
                  <a:srgbClr val="000000"/>
                </a:solidFill>
                <a:effectLst/>
                <a:latin typeface="Times New Roman" panose="02020603050405020304" pitchFamily="18" charset="0"/>
              </a:rPr>
              <a:t>. Hamburg: Management Laboratory Press.</a:t>
            </a:r>
          </a:p>
          <a:p>
            <a:endParaRPr lang="en-GB" dirty="0"/>
          </a:p>
        </p:txBody>
      </p:sp>
      <p:sp>
        <p:nvSpPr>
          <p:cNvPr id="4" name="Date Placeholder 3">
            <a:extLst>
              <a:ext uri="{FF2B5EF4-FFF2-40B4-BE49-F238E27FC236}">
                <a16:creationId xmlns:a16="http://schemas.microsoft.com/office/drawing/2014/main" id="{7F0C6D34-6ECC-18FA-A853-56833069D2A0}"/>
              </a:ext>
            </a:extLst>
          </p:cNvPr>
          <p:cNvSpPr>
            <a:spLocks noGrp="1"/>
          </p:cNvSpPr>
          <p:nvPr>
            <p:ph type="dt" sz="half" idx="10"/>
          </p:nvPr>
        </p:nvSpPr>
        <p:spPr/>
        <p:txBody>
          <a:bodyPr/>
          <a:lstStyle/>
          <a:p>
            <a:pPr>
              <a:defRPr/>
            </a:pPr>
            <a:fld id="{2303D31F-598B-47EE-BA37-93F097A3D676}" type="datetime1">
              <a:rPr lang="en-GB" altLang="en-US" smtClean="0"/>
              <a:pPr>
                <a:defRPr/>
              </a:pPr>
              <a:t>19/03/2025</a:t>
            </a:fld>
            <a:endParaRPr lang="en-GB" altLang="en-US"/>
          </a:p>
        </p:txBody>
      </p:sp>
      <p:sp>
        <p:nvSpPr>
          <p:cNvPr id="5" name="Slide Number Placeholder 4">
            <a:extLst>
              <a:ext uri="{FF2B5EF4-FFF2-40B4-BE49-F238E27FC236}">
                <a16:creationId xmlns:a16="http://schemas.microsoft.com/office/drawing/2014/main" id="{C757CEC4-3A6B-73C3-8FD7-6A02A8965FE1}"/>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744024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2300</TotalTime>
  <Words>2040</Words>
  <Application>Microsoft Office PowerPoint</Application>
  <PresentationFormat>On-screen Show (4:3)</PresentationFormat>
  <Paragraphs>165</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Myriad Pro</vt:lpstr>
      <vt:lpstr>Arial</vt:lpstr>
      <vt:lpstr>Courier New</vt:lpstr>
      <vt:lpstr>Symbol</vt:lpstr>
      <vt:lpstr>Times New Roman</vt:lpstr>
      <vt:lpstr>Verdana</vt:lpstr>
      <vt:lpstr>20140311PresentationUWTSDTemplate</vt:lpstr>
      <vt:lpstr>LCMB7026</vt:lpstr>
      <vt:lpstr>Learning Objectives</vt:lpstr>
      <vt:lpstr>  An organisation wishing to "go international" faces two major issues:  </vt:lpstr>
      <vt:lpstr>Factors Influencing the Choice of Market Entry Method</vt:lpstr>
      <vt:lpstr>Internal Factors</vt:lpstr>
      <vt:lpstr>Firm Size</vt:lpstr>
      <vt:lpstr>International Experience</vt:lpstr>
      <vt:lpstr>Product/Service</vt:lpstr>
      <vt:lpstr>External Factors</vt:lpstr>
      <vt:lpstr>Socio-cultural distance between home country and host country. </vt:lpstr>
      <vt:lpstr>Country risk/demand uncertainty </vt:lpstr>
      <vt:lpstr>Market size and growth </vt:lpstr>
      <vt:lpstr>Trade Barriers</vt:lpstr>
      <vt:lpstr>Intensity of competition </vt:lpstr>
      <vt:lpstr>Desired Mode Characteristics</vt:lpstr>
      <vt:lpstr>Risk-averse </vt:lpstr>
      <vt:lpstr> Control </vt:lpstr>
      <vt:lpstr> Flexibility </vt:lpstr>
      <vt:lpstr>PowerPoint Presentation</vt:lpstr>
      <vt:lpstr>PowerPoint Presentation</vt:lpstr>
      <vt:lpstr>PowerPoint Presentation</vt:lpstr>
      <vt:lpstr> </vt:lpstr>
      <vt:lpstr>PowerPoint Presentation</vt:lpstr>
      <vt:lpstr>PowerPoint Presentation</vt:lpstr>
      <vt:lpstr>Advantages of Exporting</vt:lpstr>
      <vt:lpstr> Franchising</vt:lpstr>
      <vt:lpstr> Franchising</vt:lpstr>
      <vt:lpstr>Barriers to Internationalization</vt:lpstr>
      <vt:lpstr>Question</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138</cp:revision>
  <cp:lastPrinted>2022-03-09T18:11:18Z</cp:lastPrinted>
  <dcterms:created xsi:type="dcterms:W3CDTF">2002-10-07T19:43:58Z</dcterms:created>
  <dcterms:modified xsi:type="dcterms:W3CDTF">2025-03-19T10:27:59Z</dcterms:modified>
</cp:coreProperties>
</file>