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24"/>
  </p:notesMasterIdLst>
  <p:sldIdLst>
    <p:sldId id="256" r:id="rId2"/>
    <p:sldId id="264" r:id="rId3"/>
    <p:sldId id="265" r:id="rId4"/>
    <p:sldId id="271" r:id="rId5"/>
    <p:sldId id="257" r:id="rId6"/>
    <p:sldId id="258" r:id="rId7"/>
    <p:sldId id="266" r:id="rId8"/>
    <p:sldId id="259" r:id="rId9"/>
    <p:sldId id="260" r:id="rId10"/>
    <p:sldId id="272" r:id="rId11"/>
    <p:sldId id="273" r:id="rId12"/>
    <p:sldId id="274" r:id="rId13"/>
    <p:sldId id="269" r:id="rId14"/>
    <p:sldId id="280" r:id="rId15"/>
    <p:sldId id="275" r:id="rId16"/>
    <p:sldId id="276" r:id="rId17"/>
    <p:sldId id="261" r:id="rId18"/>
    <p:sldId id="262" r:id="rId19"/>
    <p:sldId id="277" r:id="rId20"/>
    <p:sldId id="278" r:id="rId21"/>
    <p:sldId id="279" r:id="rId22"/>
    <p:sldId id="263"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767" autoAdjust="0"/>
    <p:restoredTop sz="84428" autoAdjust="0"/>
  </p:normalViewPr>
  <p:slideViewPr>
    <p:cSldViewPr snapToGrid="0">
      <p:cViewPr varScale="1">
        <p:scale>
          <a:sx n="73" d="100"/>
          <a:sy n="73" d="100"/>
        </p:scale>
        <p:origin x="1267"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D-DEEP\Desktop\Gantt%20Chart.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solidFill>
          <a:sysClr val="window" lastClr="FFFFFF"/>
        </a:solidFill>
        <a:ln>
          <a:noFill/>
        </a:ln>
        <a:effectLst/>
        <a:sp3d/>
      </c:spPr>
    </c:sideWall>
    <c:backWall>
      <c:thickness val="0"/>
      <c:spPr>
        <a:solidFill>
          <a:sysClr val="window" lastClr="FFFFFF"/>
        </a:solidFill>
        <a:ln>
          <a:noFill/>
        </a:ln>
        <a:effectLst/>
        <a:sp3d/>
      </c:spPr>
    </c:backWall>
    <c:plotArea>
      <c:layout>
        <c:manualLayout>
          <c:layoutTarget val="inner"/>
          <c:xMode val="edge"/>
          <c:yMode val="edge"/>
          <c:x val="0.36355489938757657"/>
          <c:y val="8.4251239428404789E-2"/>
          <c:w val="0.59981782490584312"/>
          <c:h val="0.89723024205307667"/>
        </c:manualLayout>
      </c:layout>
      <c:bar3DChart>
        <c:barDir val="bar"/>
        <c:grouping val="stacked"/>
        <c:varyColors val="0"/>
        <c:ser>
          <c:idx val="1"/>
          <c:order val="1"/>
          <c:tx>
            <c:strRef>
              <c:f>Sheet6!$B$1</c:f>
              <c:strCache>
                <c:ptCount val="1"/>
                <c:pt idx="0">
                  <c:v>Start date</c:v>
                </c:pt>
              </c:strCache>
            </c:strRef>
          </c:tx>
          <c:spPr>
            <a:solidFill>
              <a:sysClr val="window" lastClr="FFFFFF"/>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Sheet6!$A$2:$A$9</c:f>
              <c:strCache>
                <c:ptCount val="8"/>
                <c:pt idx="0">
                  <c:v>Development and review of research proposal</c:v>
                </c:pt>
                <c:pt idx="1">
                  <c:v>Submission of research proposal to the ethics committee</c:v>
                </c:pt>
                <c:pt idx="2">
                  <c:v>Study staff recruitment</c:v>
                </c:pt>
                <c:pt idx="3">
                  <c:v>Study staff trainning</c:v>
                </c:pt>
                <c:pt idx="4">
                  <c:v>Data collection technique</c:v>
                </c:pt>
                <c:pt idx="5">
                  <c:v>Data analysis</c:v>
                </c:pt>
                <c:pt idx="6">
                  <c:v>Chose methods of the research</c:v>
                </c:pt>
                <c:pt idx="7">
                  <c:v>Dissemination findings</c:v>
                </c:pt>
              </c:strCache>
            </c:strRef>
          </c:cat>
          <c:val>
            <c:numRef>
              <c:f>Sheet6!$B$2:$B$9</c:f>
              <c:numCache>
                <c:formatCode>d\-mmm\-yy</c:formatCode>
                <c:ptCount val="8"/>
                <c:pt idx="0">
                  <c:v>45100</c:v>
                </c:pt>
                <c:pt idx="1">
                  <c:v>45125</c:v>
                </c:pt>
                <c:pt idx="2">
                  <c:v>45128</c:v>
                </c:pt>
                <c:pt idx="3">
                  <c:v>45136</c:v>
                </c:pt>
                <c:pt idx="4">
                  <c:v>45153</c:v>
                </c:pt>
                <c:pt idx="5">
                  <c:v>45165</c:v>
                </c:pt>
                <c:pt idx="6">
                  <c:v>45191</c:v>
                </c:pt>
                <c:pt idx="7">
                  <c:v>45199</c:v>
                </c:pt>
              </c:numCache>
            </c:numRef>
          </c:val>
          <c:extLst>
            <c:ext xmlns:c16="http://schemas.microsoft.com/office/drawing/2014/chart" uri="{C3380CC4-5D6E-409C-BE32-E72D297353CC}">
              <c16:uniqueId val="{00000000-1C96-4962-B6B1-BE88F0D5155B}"/>
            </c:ext>
          </c:extLst>
        </c:ser>
        <c:ser>
          <c:idx val="2"/>
          <c:order val="2"/>
          <c:tx>
            <c:strRef>
              <c:f>Sheet6!$D$1</c:f>
              <c:strCache>
                <c:ptCount val="1"/>
                <c:pt idx="0">
                  <c:v>duration</c:v>
                </c:pt>
              </c:strCache>
            </c:strRef>
          </c:tx>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val>
            <c:numRef>
              <c:f>Sheet6!$D$2:$D$9</c:f>
              <c:numCache>
                <c:formatCode>General</c:formatCode>
                <c:ptCount val="8"/>
                <c:pt idx="0">
                  <c:v>24</c:v>
                </c:pt>
                <c:pt idx="1">
                  <c:v>2</c:v>
                </c:pt>
                <c:pt idx="2">
                  <c:v>7</c:v>
                </c:pt>
                <c:pt idx="3">
                  <c:v>16</c:v>
                </c:pt>
                <c:pt idx="4">
                  <c:v>11</c:v>
                </c:pt>
                <c:pt idx="5">
                  <c:v>25</c:v>
                </c:pt>
                <c:pt idx="6">
                  <c:v>7</c:v>
                </c:pt>
                <c:pt idx="7">
                  <c:v>1</c:v>
                </c:pt>
              </c:numCache>
            </c:numRef>
          </c:val>
          <c:extLst>
            <c:ext xmlns:c16="http://schemas.microsoft.com/office/drawing/2014/chart" uri="{C3380CC4-5D6E-409C-BE32-E72D297353CC}">
              <c16:uniqueId val="{00000001-1C96-4962-B6B1-BE88F0D5155B}"/>
            </c:ext>
          </c:extLst>
        </c:ser>
        <c:dLbls>
          <c:showLegendKey val="0"/>
          <c:showVal val="0"/>
          <c:showCatName val="0"/>
          <c:showSerName val="0"/>
          <c:showPercent val="0"/>
          <c:showBubbleSize val="0"/>
        </c:dLbls>
        <c:gapWidth val="150"/>
        <c:shape val="box"/>
        <c:axId val="182588608"/>
        <c:axId val="300088264"/>
        <c:axId val="0"/>
        <c:extLst>
          <c:ext xmlns:c15="http://schemas.microsoft.com/office/drawing/2012/chart" uri="{02D57815-91ED-43cb-92C2-25804820EDAC}">
            <c15:filteredBarSeries>
              <c15:ser>
                <c:idx val="0"/>
                <c:order val="0"/>
                <c:tx>
                  <c:strRef>
                    <c:extLst>
                      <c:ext uri="{02D57815-91ED-43cb-92C2-25804820EDAC}">
                        <c15:formulaRef>
                          <c15:sqref>Sheet6!$A$1</c15:sqref>
                        </c15:formulaRef>
                      </c:ext>
                    </c:extLst>
                    <c:strCache>
                      <c:ptCount val="1"/>
                      <c:pt idx="0">
                        <c:v>Task</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extLst>
                      <c:ext uri="{02D57815-91ED-43cb-92C2-25804820EDAC}">
                        <c15:formulaRef>
                          <c15:sqref>Sheet6!$A$2:$A$9</c15:sqref>
                        </c15:formulaRef>
                      </c:ext>
                    </c:extLst>
                    <c:strCache>
                      <c:ptCount val="8"/>
                      <c:pt idx="0">
                        <c:v>Development and review of research proposal</c:v>
                      </c:pt>
                      <c:pt idx="1">
                        <c:v>Submission of research proposal to the ethics committee</c:v>
                      </c:pt>
                      <c:pt idx="2">
                        <c:v>Study staff recruitment</c:v>
                      </c:pt>
                      <c:pt idx="3">
                        <c:v>Study staff trainning</c:v>
                      </c:pt>
                      <c:pt idx="4">
                        <c:v>Data collection technique</c:v>
                      </c:pt>
                      <c:pt idx="5">
                        <c:v>Data analysis</c:v>
                      </c:pt>
                      <c:pt idx="6">
                        <c:v>Chose methods of the research</c:v>
                      </c:pt>
                      <c:pt idx="7">
                        <c:v>Dissemination findings</c:v>
                      </c:pt>
                    </c:strCache>
                  </c:strRef>
                </c:cat>
                <c:val>
                  <c:numRef>
                    <c:extLst>
                      <c:ext uri="{02D57815-91ED-43cb-92C2-25804820EDAC}">
                        <c15:formulaRef>
                          <c15:sqref>Sheet6!$A$2:$A$9</c15:sqref>
                        </c15:formulaRef>
                      </c:ext>
                    </c:extLst>
                    <c:numCache>
                      <c:formatCode>General</c:formatCode>
                      <c:ptCount val="8"/>
                      <c:pt idx="0">
                        <c:v>0</c:v>
                      </c:pt>
                      <c:pt idx="1">
                        <c:v>0</c:v>
                      </c:pt>
                      <c:pt idx="2">
                        <c:v>0</c:v>
                      </c:pt>
                      <c:pt idx="3">
                        <c:v>0</c:v>
                      </c:pt>
                      <c:pt idx="4">
                        <c:v>0</c:v>
                      </c:pt>
                      <c:pt idx="5">
                        <c:v>0</c:v>
                      </c:pt>
                      <c:pt idx="6">
                        <c:v>0</c:v>
                      </c:pt>
                      <c:pt idx="7">
                        <c:v>0</c:v>
                      </c:pt>
                    </c:numCache>
                  </c:numRef>
                </c:val>
                <c:extLst>
                  <c:ext xmlns:c16="http://schemas.microsoft.com/office/drawing/2014/chart" uri="{C3380CC4-5D6E-409C-BE32-E72D297353CC}">
                    <c16:uniqueId val="{00000002-1C96-4962-B6B1-BE88F0D5155B}"/>
                  </c:ext>
                </c:extLst>
              </c15:ser>
            </c15:filteredBarSeries>
          </c:ext>
        </c:extLst>
      </c:bar3DChart>
      <c:catAx>
        <c:axId val="182588608"/>
        <c:scaling>
          <c:orientation val="maxMin"/>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300088264"/>
        <c:crosses val="autoZero"/>
        <c:auto val="1"/>
        <c:lblAlgn val="ctr"/>
        <c:lblOffset val="100"/>
        <c:noMultiLvlLbl val="0"/>
      </c:catAx>
      <c:valAx>
        <c:axId val="300088264"/>
        <c:scaling>
          <c:orientation val="minMax"/>
          <c:max val="45200"/>
          <c:min val="45048"/>
        </c:scaling>
        <c:delete val="0"/>
        <c:axPos val="t"/>
        <c:majorGridlines>
          <c:spPr>
            <a:ln w="9525" cap="flat" cmpd="sng" algn="ctr">
              <a:solidFill>
                <a:schemeClr val="tx1">
                  <a:lumMod val="15000"/>
                  <a:lumOff val="85000"/>
                </a:schemeClr>
              </a:solidFill>
              <a:round/>
            </a:ln>
            <a:effectLst/>
          </c:spPr>
        </c:majorGridlines>
        <c:numFmt formatCode="d\-mmm\-yy" sourceLinked="1"/>
        <c:majorTickMark val="none"/>
        <c:minorTickMark val="none"/>
        <c:tickLblPos val="nextTo"/>
        <c:spPr>
          <a:noFill/>
          <a:ln>
            <a:noFill/>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n-US"/>
          </a:p>
        </c:txPr>
        <c:crossAx val="1825886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7">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989219-3F89-4A20-B4A0-74FBF96FA258}" type="datetimeFigureOut">
              <a:rPr lang="en-IN" smtClean="0"/>
              <a:pPr/>
              <a:t>18-07-2023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11B0BE-EBC2-4BCC-B989-BF8F30B53DA7}" type="slidenum">
              <a:rPr lang="en-IN" smtClean="0"/>
              <a:pPr/>
              <a:t>‹#›</a:t>
            </a:fld>
            <a:endParaRPr lang="en-IN"/>
          </a:p>
        </p:txBody>
      </p:sp>
    </p:spTree>
    <p:extLst>
      <p:ext uri="{BB962C8B-B14F-4D97-AF65-F5344CB8AC3E}">
        <p14:creationId xmlns:p14="http://schemas.microsoft.com/office/powerpoint/2010/main" val="19846508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CB11B0BE-EBC2-4BCC-B989-BF8F30B53DA7}" type="slidenum">
              <a:rPr lang="en-IN" smtClean="0"/>
              <a:pPr/>
              <a:t>1</a:t>
            </a:fld>
            <a:endParaRPr lang="en-IN"/>
          </a:p>
        </p:txBody>
      </p:sp>
    </p:spTree>
    <p:extLst>
      <p:ext uri="{BB962C8B-B14F-4D97-AF65-F5344CB8AC3E}">
        <p14:creationId xmlns:p14="http://schemas.microsoft.com/office/powerpoint/2010/main" val="2378854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Due to these reasons students are not active in the public colleges, and they tend to gain weight due to lack of physical activity and wrong lifestyle. </a:t>
            </a:r>
            <a:r>
              <a:rPr lang="en-US" sz="1800" dirty="0">
                <a:effectLst/>
                <a:latin typeface="Arial" panose="020B0604020202020204" pitchFamily="34" charset="0"/>
                <a:ea typeface="Calibri" panose="020F0502020204030204" pitchFamily="34" charset="0"/>
                <a:cs typeface="Arial" panose="020B0604020202020204" pitchFamily="34" charset="0"/>
              </a:rPr>
              <a:t>In a competitive time, students are focused on their studies to excel in their field. They are visionary and have the dreams to do well in their studies and achieve their dreams in the future. There is lack of motivation amongst students to do something big in their life. </a:t>
            </a:r>
            <a:endParaRPr lang="en-IN" sz="1800" dirty="0">
              <a:effectLst/>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CB11B0BE-EBC2-4BCC-B989-BF8F30B53DA7}" type="slidenum">
              <a:rPr lang="en-IN" smtClean="0"/>
              <a:pPr/>
              <a:t>2</a:t>
            </a:fld>
            <a:endParaRPr lang="en-IN"/>
          </a:p>
        </p:txBody>
      </p:sp>
    </p:spTree>
    <p:extLst>
      <p:ext uri="{BB962C8B-B14F-4D97-AF65-F5344CB8AC3E}">
        <p14:creationId xmlns:p14="http://schemas.microsoft.com/office/powerpoint/2010/main" val="771993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There is a positive relation between parents' physical activity level and the tendency for their children to actively adopt that nature. The increasing importance of health in the current era influences university students to adopt the practice of physical activity, according to Carballo-</a:t>
            </a:r>
            <a:r>
              <a:rPr lang="en-IN" sz="1800" kern="0" dirty="0" err="1">
                <a:solidFill>
                  <a:srgbClr val="0E101A"/>
                </a:solidFill>
                <a:effectLst/>
                <a:latin typeface="Arial" panose="020B0604020202020204" pitchFamily="34" charset="0"/>
                <a:ea typeface="Times New Roman" panose="02020603050405020304" pitchFamily="18" charset="0"/>
                <a:cs typeface="Arial" panose="020B0604020202020204" pitchFamily="34" charset="0"/>
              </a:rPr>
              <a:t>Fazanes</a:t>
            </a: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 </a:t>
            </a:r>
            <a:r>
              <a:rPr lang="en-IN" sz="1800" i="1"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et al., </a:t>
            </a: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(2020). However, Pan </a:t>
            </a:r>
            <a:r>
              <a:rPr lang="en-IN" sz="1800" i="1"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et al., </a:t>
            </a: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(2022) have argued that lack of time due to academic pressure negatively affects public university students to do exercise </a:t>
            </a:r>
            <a:endParaRPr lang="en-IN" sz="1800" kern="100" dirty="0">
              <a:effectLst/>
              <a:latin typeface="Arial" panose="020B060402020202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CB11B0BE-EBC2-4BCC-B989-BF8F30B53DA7}" type="slidenum">
              <a:rPr lang="en-IN" smtClean="0"/>
              <a:pPr/>
              <a:t>5</a:t>
            </a:fld>
            <a:endParaRPr lang="en-IN"/>
          </a:p>
        </p:txBody>
      </p:sp>
    </p:spTree>
    <p:extLst>
      <p:ext uri="{BB962C8B-B14F-4D97-AF65-F5344CB8AC3E}">
        <p14:creationId xmlns:p14="http://schemas.microsoft.com/office/powerpoint/2010/main" val="20251200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The research problem of a study indicates the key area of concern that the research study will address. The relational and descriptive research problems of the study will be evaluated. The descriptive research problem of the study is to evaluate the significance of physical activity among students in a public university. The relational research problem of the study is to explore the relationship between physical activities and public university students </a:t>
            </a:r>
            <a:endParaRPr lang="en-IN" sz="1800" kern="100" dirty="0">
              <a:effectLst/>
              <a:latin typeface="Arial" panose="020B060402020202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CB11B0BE-EBC2-4BCC-B989-BF8F30B53DA7}" type="slidenum">
              <a:rPr lang="en-IN" smtClean="0"/>
              <a:pPr/>
              <a:t>6</a:t>
            </a:fld>
            <a:endParaRPr lang="en-IN"/>
          </a:p>
        </p:txBody>
      </p:sp>
    </p:spTree>
    <p:extLst>
      <p:ext uri="{BB962C8B-B14F-4D97-AF65-F5344CB8AC3E}">
        <p14:creationId xmlns:p14="http://schemas.microsoft.com/office/powerpoint/2010/main" val="41048793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reason to investigate the current topic to understand if student studying in public colleges have to be physically fit.</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CB11B0BE-EBC2-4BCC-B989-BF8F30B53DA7}" type="slidenum">
              <a:rPr lang="en-IN" smtClean="0"/>
              <a:pPr/>
              <a:t>7</a:t>
            </a:fld>
            <a:endParaRPr lang="en-IN"/>
          </a:p>
        </p:txBody>
      </p:sp>
    </p:spTree>
    <p:extLst>
      <p:ext uri="{BB962C8B-B14F-4D97-AF65-F5344CB8AC3E}">
        <p14:creationId xmlns:p14="http://schemas.microsoft.com/office/powerpoint/2010/main" val="21492418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The aim, objectives, and research questions of the study have been explored in the study. The key purpose of the study is to analyse the prevalence of physical activity among students in a public university. In this context, the study will also evaluate the factors affecting physical activity as well as the barriers faced by university students in terms of physical activity. </a:t>
            </a:r>
            <a:endParaRPr lang="en-IN" sz="1800" kern="100" dirty="0">
              <a:effectLst/>
              <a:latin typeface="Arial" panose="020B0604020202020204" pitchFamily="34" charset="0"/>
              <a:ea typeface="Calibri" panose="020F0502020204030204" pitchFamily="34" charset="0"/>
              <a:cs typeface="Times New Roman" panose="02020603050405020304" pitchFamily="18" charset="0"/>
            </a:endParaRPr>
          </a:p>
          <a:p>
            <a:endParaRPr lang="en-IN" dirty="0"/>
          </a:p>
          <a:p>
            <a:endParaRPr lang="en-IN" dirty="0"/>
          </a:p>
        </p:txBody>
      </p:sp>
      <p:sp>
        <p:nvSpPr>
          <p:cNvPr id="4" name="Slide Number Placeholder 3"/>
          <p:cNvSpPr>
            <a:spLocks noGrp="1"/>
          </p:cNvSpPr>
          <p:nvPr>
            <p:ph type="sldNum" sz="quarter" idx="5"/>
          </p:nvPr>
        </p:nvSpPr>
        <p:spPr/>
        <p:txBody>
          <a:bodyPr/>
          <a:lstStyle/>
          <a:p>
            <a:fld id="{CB11B0BE-EBC2-4BCC-B989-BF8F30B53DA7}" type="slidenum">
              <a:rPr lang="en-IN" smtClean="0"/>
              <a:pPr/>
              <a:t>8</a:t>
            </a:fld>
            <a:endParaRPr lang="en-IN"/>
          </a:p>
        </p:txBody>
      </p:sp>
    </p:spTree>
    <p:extLst>
      <p:ext uri="{BB962C8B-B14F-4D97-AF65-F5344CB8AC3E}">
        <p14:creationId xmlns:p14="http://schemas.microsoft.com/office/powerpoint/2010/main" val="39446659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With the help of Saunders’ research onion model, the study will be completed systematically. A qualitative research strategy will address the research problem and explore the experience, attitude, and behaviour of university students towards physical activity. Secondary data collection methods will be used in the study; for which qualitative analysis methods will be incorporated.</a:t>
            </a:r>
            <a:endParaRPr lang="en-IN" sz="1800" kern="100" dirty="0">
              <a:effectLst/>
              <a:latin typeface="Arial" panose="020B060402020202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CB11B0BE-EBC2-4BCC-B989-BF8F30B53DA7}" type="slidenum">
              <a:rPr lang="en-IN" smtClean="0"/>
              <a:pPr/>
              <a:t>9</a:t>
            </a:fld>
            <a:endParaRPr lang="en-IN"/>
          </a:p>
        </p:txBody>
      </p:sp>
    </p:spTree>
    <p:extLst>
      <p:ext uri="{BB962C8B-B14F-4D97-AF65-F5344CB8AC3E}">
        <p14:creationId xmlns:p14="http://schemas.microsoft.com/office/powerpoint/2010/main" val="35681491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Arial" panose="020B0604020202020204" pitchFamily="34" charset="0"/>
                <a:ea typeface="Calibri" panose="020F0502020204030204" pitchFamily="34" charset="0"/>
                <a:cs typeface="Arial" panose="020B0604020202020204" pitchFamily="34" charset="0"/>
              </a:rPr>
              <a:t>The timeline of the presentation has been evaluated in this slide. A critical review of literature and analysis of data will be taken the most time; approx. 16 days. The collection of secondary data will take approx. 11 days. The study will take approx. Three months to be completed.</a:t>
            </a:r>
            <a:endParaRPr lang="en-IN" sz="1800" kern="100" dirty="0">
              <a:effectLst/>
              <a:latin typeface="Arial" panose="020B060402020202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CB11B0BE-EBC2-4BCC-B989-BF8F30B53DA7}" type="slidenum">
              <a:rPr lang="en-IN" smtClean="0"/>
              <a:pPr/>
              <a:t>17</a:t>
            </a:fld>
            <a:endParaRPr lang="en-IN"/>
          </a:p>
        </p:txBody>
      </p:sp>
    </p:spTree>
    <p:extLst>
      <p:ext uri="{BB962C8B-B14F-4D97-AF65-F5344CB8AC3E}">
        <p14:creationId xmlns:p14="http://schemas.microsoft.com/office/powerpoint/2010/main" val="835007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CB11B0BE-EBC2-4BCC-B989-BF8F30B53DA7}" type="slidenum">
              <a:rPr lang="en-IN" smtClean="0"/>
              <a:pPr/>
              <a:t>19</a:t>
            </a:fld>
            <a:endParaRPr lang="en-IN"/>
          </a:p>
        </p:txBody>
      </p:sp>
    </p:spTree>
    <p:extLst>
      <p:ext uri="{BB962C8B-B14F-4D97-AF65-F5344CB8AC3E}">
        <p14:creationId xmlns:p14="http://schemas.microsoft.com/office/powerpoint/2010/main" val="40137426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2164058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2824607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3235492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3567306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2955756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839401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495052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4126542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3517142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1965938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FE13144-22E1-4BE7-9EA6-F40E414A3E40}" type="slidenum">
              <a:rPr lang="en-IN" smtClean="0"/>
              <a:pPr/>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5442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1505613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FE13144-22E1-4BE7-9EA6-F40E414A3E40}" type="slidenum">
              <a:rPr lang="en-IN" smtClean="0"/>
              <a:pPr/>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136093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27189268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29885487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44684C-3BB0-4B98-9FDF-939DEFBD0F27}" type="datetimeFigureOut">
              <a:rPr lang="en-IN" smtClean="0"/>
              <a:pPr/>
              <a:t>18-07-2023</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FE13144-22E1-4BE7-9EA6-F40E414A3E40}" type="slidenum">
              <a:rPr lang="en-IN" smtClean="0"/>
              <a:pPr/>
              <a:t>‹#›</a:t>
            </a:fld>
            <a:endParaRPr lang="en-IN"/>
          </a:p>
        </p:txBody>
      </p:sp>
    </p:spTree>
    <p:extLst>
      <p:ext uri="{BB962C8B-B14F-4D97-AF65-F5344CB8AC3E}">
        <p14:creationId xmlns:p14="http://schemas.microsoft.com/office/powerpoint/2010/main" val="4122912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32"/>
            <a:ext cx="2356674" cy="6853285"/>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C744684C-3BB0-4B98-9FDF-939DEFBD0F27}" type="datetimeFigureOut">
              <a:rPr lang="en-IN" smtClean="0"/>
              <a:pPr/>
              <a:t>18-07-2023</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FE13144-22E1-4BE7-9EA6-F40E414A3E40}" type="slidenum">
              <a:rPr lang="en-IN" smtClean="0"/>
              <a:pPr/>
              <a:t>‹#›</a:t>
            </a:fld>
            <a:endParaRPr lang="en-IN"/>
          </a:p>
        </p:txBody>
      </p:sp>
    </p:spTree>
    <p:extLst>
      <p:ext uri="{BB962C8B-B14F-4D97-AF65-F5344CB8AC3E}">
        <p14:creationId xmlns:p14="http://schemas.microsoft.com/office/powerpoint/2010/main" val="3050198535"/>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doi.org/10.34785/J011.2022.010" TargetMode="External"/><Relationship Id="rId2" Type="http://schemas.openxmlformats.org/officeDocument/2006/relationships/hyperlink" Target="https://15writers.com/research-onion/" TargetMode="External"/><Relationship Id="rId1" Type="http://schemas.openxmlformats.org/officeDocument/2006/relationships/slideLayout" Target="../slideLayouts/slideLayout2.xml"/><Relationship Id="rId5" Type="http://schemas.openxmlformats.org/officeDocument/2006/relationships/hyperlink" Target="https://www.ncbi.nlm.nih.gov/pmc/articles/PMC7523895/" TargetMode="External"/><Relationship Id="rId4" Type="http://schemas.openxmlformats.org/officeDocument/2006/relationships/hyperlink" Target="https://eric.ed.gov/?id=EJ1214011"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doi.org/10.3390/su12177039"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doi.org/10.1080/2331186X.2019.1690265" TargetMode="External"/><Relationship Id="rId5" Type="http://schemas.openxmlformats.org/officeDocument/2006/relationships/hyperlink" Target="https://doi.org/10.1016/j.ypmed.2019.05.009" TargetMode="External"/><Relationship Id="rId4" Type="http://schemas.openxmlformats.org/officeDocument/2006/relationships/hyperlink" Target="https://doi.org/10.3390/ijerph17093272"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myjms.mohe.gov.my/index.php/myse/article/view/13237" TargetMode="External"/><Relationship Id="rId2" Type="http://schemas.openxmlformats.org/officeDocument/2006/relationships/hyperlink" Target="https://ir.uitm.edu.my/view/publication/Malaysian_Journal_of_Sustainable_Environment_=28MySE=29/" TargetMode="External"/><Relationship Id="rId1" Type="http://schemas.openxmlformats.org/officeDocument/2006/relationships/slideLayout" Target="../slideLayouts/slideLayout2.xml"/><Relationship Id="rId6" Type="http://schemas.openxmlformats.org/officeDocument/2006/relationships/hyperlink" Target="http://www.statista.com/statistics/1369594/prevalence-severe-obesity-us-adults-by-education/" TargetMode="External"/><Relationship Id="rId5" Type="http://schemas.openxmlformats.org/officeDocument/2006/relationships/hyperlink" Target="https://doi.org/10.3390/ijerph192013465" TargetMode="External"/><Relationship Id="rId4" Type="http://schemas.openxmlformats.org/officeDocument/2006/relationships/hyperlink" Target="https://doi.org/10.1016/j.mex.2019.100777"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doi.org/10.1016/j.cegh.2020.07.003" TargetMode="External"/><Relationship Id="rId2" Type="http://schemas.openxmlformats.org/officeDocument/2006/relationships/hyperlink" Target="https://books.google.co.in/books?hl=en&amp;lr=&amp;id=eqf8DwAAQBAJ&amp;oi=fnd&amp;pg=PA27&amp;dq=%E2%80%A2%09Secondary+data+collection+method+&amp;ots=cKU54ZigNa&amp;sig=_E4SPWZQWAyQZ-kAooP5ImcAOXQ&amp;redir_esc=y" TargetMode="External"/><Relationship Id="rId1" Type="http://schemas.openxmlformats.org/officeDocument/2006/relationships/slideLayout" Target="../slideLayouts/slideLayout2.xml"/><Relationship Id="rId5" Type="http://schemas.openxmlformats.org/officeDocument/2006/relationships/hyperlink" Target="https://books.google.co.in/books?hl=en&amp;lr=&amp;id=UMaPDwAAQBAJ&amp;oi=fnd&amp;pg=PA121&amp;dq=The+researcher+will+adopt+an+interpretivism+philosophy+which+is+based+on+the+principle+stating+the+specific+role+the+researcher+has+to+play+in+observing+the+situation.&amp;ots=pG5PcNLkIC&amp;sig=F7FU_kKUMQLC_udJEt4k2pznCqw&amp;redir_esc=y" TargetMode="External"/><Relationship Id="rId4" Type="http://schemas.openxmlformats.org/officeDocument/2006/relationships/hyperlink" Target="https://doi.org/10.1111/beer.12186"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9874E-E506-B973-6E5D-89EA1B4A9F21}"/>
              </a:ext>
            </a:extLst>
          </p:cNvPr>
          <p:cNvSpPr>
            <a:spLocks noGrp="1"/>
          </p:cNvSpPr>
          <p:nvPr>
            <p:ph type="ctrTitle"/>
          </p:nvPr>
        </p:nvSpPr>
        <p:spPr>
          <a:xfrm>
            <a:off x="2314892" y="3858086"/>
            <a:ext cx="8915399" cy="1588169"/>
          </a:xfrm>
        </p:spPr>
        <p:txBody>
          <a:bodyPr>
            <a:normAutofit fontScale="90000"/>
          </a:bodyPr>
          <a:lstStyle/>
          <a:p>
            <a:pPr algn="ctr">
              <a:lnSpc>
                <a:spcPct val="150000"/>
              </a:lnSpc>
            </a:pPr>
            <a:r>
              <a:rPr lang="en-US" sz="4000" b="1" dirty="0">
                <a:latin typeface="Arial" panose="020B0604020202020204" pitchFamily="34" charset="0"/>
                <a:cs typeface="Arial" panose="020B0604020202020204" pitchFamily="34" charset="0"/>
              </a:rPr>
              <a:t>Prevalence of physical activity among students in University of Wales</a:t>
            </a:r>
            <a:br>
              <a:rPr lang="en-US" sz="4000" b="1" dirty="0">
                <a:latin typeface="Arial" panose="020B0604020202020204" pitchFamily="34" charset="0"/>
                <a:cs typeface="Arial" panose="020B0604020202020204" pitchFamily="34" charset="0"/>
              </a:rPr>
            </a:br>
            <a:br>
              <a:rPr lang="en-US" sz="4000" b="1" dirty="0">
                <a:latin typeface="Arial" panose="020B0604020202020204" pitchFamily="34" charset="0"/>
                <a:cs typeface="Arial" panose="020B0604020202020204" pitchFamily="34" charset="0"/>
              </a:rPr>
            </a:br>
            <a:endParaRPr lang="en-IN" sz="4000"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EE7427FF-8674-1AC1-63E0-A6741F8B9B62}"/>
              </a:ext>
            </a:extLst>
          </p:cNvPr>
          <p:cNvSpPr>
            <a:spLocks noGrp="1"/>
          </p:cNvSpPr>
          <p:nvPr>
            <p:ph type="subTitle" idx="1"/>
          </p:nvPr>
        </p:nvSpPr>
        <p:spPr>
          <a:xfrm>
            <a:off x="2589212" y="4432474"/>
            <a:ext cx="8915399" cy="2425526"/>
          </a:xfrm>
        </p:spPr>
        <p:txBody>
          <a:bodyPr>
            <a:normAutofit/>
          </a:bodyPr>
          <a:lstStyle/>
          <a:p>
            <a:r>
              <a:rPr lang="en-US" dirty="0" err="1">
                <a:latin typeface="Arial" panose="020B0604020202020204" pitchFamily="34" charset="0"/>
                <a:cs typeface="Arial" panose="020B0604020202020204" pitchFamily="34" charset="0"/>
              </a:rPr>
              <a:t>Programme</a:t>
            </a:r>
            <a:r>
              <a:rPr lang="en-US" dirty="0">
                <a:latin typeface="Arial" panose="020B0604020202020204" pitchFamily="34" charset="0"/>
                <a:cs typeface="Arial" panose="020B0604020202020204" pitchFamily="34" charset="0"/>
              </a:rPr>
              <a:t>: MSc Public Health and Social Care in Practice</a:t>
            </a:r>
          </a:p>
          <a:p>
            <a:r>
              <a:rPr lang="en-US" dirty="0">
                <a:latin typeface="Arial" panose="020B0604020202020204" pitchFamily="34" charset="0"/>
                <a:cs typeface="Arial" panose="020B0604020202020204" pitchFamily="34" charset="0"/>
              </a:rPr>
              <a:t>Module: Practice-Based Research</a:t>
            </a:r>
          </a:p>
          <a:p>
            <a:r>
              <a:rPr lang="en-IN" dirty="0">
                <a:latin typeface="Arial" panose="020B0604020202020204" pitchFamily="34" charset="0"/>
                <a:cs typeface="Arial" panose="020B0604020202020204" pitchFamily="34" charset="0"/>
              </a:rPr>
              <a:t>Module code: LCHS7001</a:t>
            </a:r>
          </a:p>
          <a:p>
            <a:r>
              <a:rPr lang="en-IN" dirty="0">
                <a:latin typeface="Arial" panose="020B0604020202020204" pitchFamily="34" charset="0"/>
                <a:cs typeface="Arial" panose="020B0604020202020204" pitchFamily="34" charset="0"/>
              </a:rPr>
              <a:t>Lecturer name: </a:t>
            </a:r>
            <a:r>
              <a:rPr lang="en-IN" dirty="0" err="1">
                <a:latin typeface="Arial" panose="020B0604020202020204" pitchFamily="34" charset="0"/>
                <a:cs typeface="Arial" panose="020B0604020202020204" pitchFamily="34" charset="0"/>
              </a:rPr>
              <a:t>Dr.</a:t>
            </a:r>
            <a:r>
              <a:rPr lang="en-IN" dirty="0">
                <a:latin typeface="Arial" panose="020B0604020202020204" pitchFamily="34" charset="0"/>
                <a:cs typeface="Arial" panose="020B0604020202020204" pitchFamily="34" charset="0"/>
              </a:rPr>
              <a:t> Muhammed Afolabi</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Student Name: </a:t>
            </a:r>
            <a:r>
              <a:rPr lang="en-US" dirty="0" err="1">
                <a:latin typeface="Arial" panose="020B0604020202020204" pitchFamily="34" charset="0"/>
                <a:cs typeface="Arial" panose="020B0604020202020204" pitchFamily="34" charset="0"/>
              </a:rPr>
              <a:t>Anjaliben</a:t>
            </a:r>
            <a:r>
              <a:rPr lang="en-US" dirty="0">
                <a:latin typeface="Arial" panose="020B0604020202020204" pitchFamily="34" charset="0"/>
                <a:cs typeface="Arial" panose="020B0604020202020204" pitchFamily="34" charset="0"/>
              </a:rPr>
              <a:t> Rathod </a:t>
            </a:r>
          </a:p>
          <a:p>
            <a:r>
              <a:rPr lang="en-US" dirty="0">
                <a:latin typeface="Arial" panose="020B0604020202020204" pitchFamily="34" charset="0"/>
                <a:cs typeface="Arial" panose="020B0604020202020204" pitchFamily="34" charset="0"/>
              </a:rPr>
              <a:t>ID: 2226911</a:t>
            </a:r>
            <a:endParaRPr lang="en-IN"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CF633041-2A34-351E-C782-505277B61A06}"/>
              </a:ext>
            </a:extLst>
          </p:cNvPr>
          <p:cNvPicPr>
            <a:picLocks noChangeAspect="1"/>
          </p:cNvPicPr>
          <p:nvPr/>
        </p:nvPicPr>
        <p:blipFill>
          <a:blip r:embed="rId3"/>
          <a:stretch>
            <a:fillRect/>
          </a:stretch>
        </p:blipFill>
        <p:spPr>
          <a:xfrm>
            <a:off x="8694114" y="0"/>
            <a:ext cx="3497886" cy="1588168"/>
          </a:xfrm>
          <a:prstGeom prst="rect">
            <a:avLst/>
          </a:prstGeom>
        </p:spPr>
      </p:pic>
    </p:spTree>
    <p:extLst>
      <p:ext uri="{BB962C8B-B14F-4D97-AF65-F5344CB8AC3E}">
        <p14:creationId xmlns:p14="http://schemas.microsoft.com/office/powerpoint/2010/main" val="1489413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795FE-202C-3772-79F7-85AF163E947D}"/>
              </a:ext>
            </a:extLst>
          </p:cNvPr>
          <p:cNvSpPr>
            <a:spLocks noGrp="1"/>
          </p:cNvSpPr>
          <p:nvPr>
            <p:ph type="title"/>
          </p:nvPr>
        </p:nvSpPr>
        <p:spPr/>
        <p:txBody>
          <a:bodyPr>
            <a:normAutofit/>
          </a:bodyPr>
          <a:lstStyle/>
          <a:p>
            <a:r>
              <a:rPr lang="en-US" sz="2800" b="1" kern="0" dirty="0">
                <a:effectLst/>
                <a:latin typeface="Arial" panose="020B0604020202020204" pitchFamily="34" charset="0"/>
                <a:ea typeface="Calibri" panose="020F0502020204030204" pitchFamily="34" charset="0"/>
                <a:cs typeface="Arial" panose="020B0604020202020204" pitchFamily="34" charset="0"/>
              </a:rPr>
              <a:t>Background of Study</a:t>
            </a:r>
            <a:endParaRPr lang="en-IN" sz="28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D90C5B4-77D9-E2A5-C32A-922FC225389C}"/>
              </a:ext>
            </a:extLst>
          </p:cNvPr>
          <p:cNvSpPr>
            <a:spLocks noGrp="1"/>
          </p:cNvSpPr>
          <p:nvPr>
            <p:ph idx="1"/>
          </p:nvPr>
        </p:nvSpPr>
        <p:spPr>
          <a:xfrm>
            <a:off x="1584960" y="1625950"/>
            <a:ext cx="9919652" cy="4846320"/>
          </a:xfrm>
        </p:spPr>
        <p:txBody>
          <a:bodyPr>
            <a:noAutofit/>
          </a:bodyPr>
          <a:lstStyle/>
          <a:p>
            <a:pPr algn="just">
              <a:lnSpc>
                <a:spcPct val="150000"/>
              </a:lnSpc>
              <a:spcAft>
                <a:spcPts val="1000"/>
              </a:spcAft>
            </a:pPr>
            <a:r>
              <a:rPr lang="en-US" dirty="0">
                <a:effectLst/>
                <a:latin typeface="Arial" panose="020B0604020202020204" pitchFamily="34" charset="0"/>
                <a:ea typeface="Calibri" panose="020F0502020204030204" pitchFamily="34" charset="0"/>
                <a:cs typeface="Arial" panose="020B0604020202020204" pitchFamily="34" charset="0"/>
              </a:rPr>
              <a:t>Due to academic pressure, students have very little time on their hands to be able to take care of their physical well-being (Capone </a:t>
            </a:r>
            <a:r>
              <a:rPr lang="en-US" i="1" dirty="0">
                <a:effectLst/>
                <a:latin typeface="Arial" panose="020B0604020202020204" pitchFamily="34" charset="0"/>
                <a:ea typeface="Calibri" panose="020F0502020204030204" pitchFamily="34" charset="0"/>
                <a:cs typeface="Arial" panose="020B0604020202020204" pitchFamily="34" charset="0"/>
              </a:rPr>
              <a:t>et al.,</a:t>
            </a:r>
            <a:r>
              <a:rPr lang="en-US" dirty="0">
                <a:effectLst/>
                <a:latin typeface="Arial" panose="020B0604020202020204" pitchFamily="34" charset="0"/>
                <a:ea typeface="Calibri" panose="020F0502020204030204" pitchFamily="34" charset="0"/>
                <a:cs typeface="Arial" panose="020B0604020202020204" pitchFamily="34" charset="0"/>
              </a:rPr>
              <a:t> 2020). </a:t>
            </a:r>
          </a:p>
          <a:p>
            <a:pPr algn="just">
              <a:lnSpc>
                <a:spcPct val="150000"/>
              </a:lnSpc>
              <a:spcAft>
                <a:spcPts val="1000"/>
              </a:spcAft>
            </a:pPr>
            <a:r>
              <a:rPr lang="en-US" dirty="0">
                <a:latin typeface="Arial" panose="020B0604020202020204" pitchFamily="34" charset="0"/>
                <a:ea typeface="Calibri" panose="020F0502020204030204" pitchFamily="34" charset="0"/>
                <a:cs typeface="Arial" panose="020B0604020202020204" pitchFamily="34" charset="0"/>
              </a:rPr>
              <a:t>The term "physical activity" refers to any and all types of movement that a person engages in, whether it be for recreation, moving, or as an essential component of their job.</a:t>
            </a:r>
            <a:endParaRPr lang="en-US" dirty="0">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1000"/>
              </a:spcAft>
            </a:pPr>
            <a:r>
              <a:rPr lang="en-US" dirty="0">
                <a:effectLst/>
                <a:latin typeface="Arial" panose="020B0604020202020204" pitchFamily="34" charset="0"/>
                <a:ea typeface="Calibri" panose="020F0502020204030204" pitchFamily="34" charset="0"/>
                <a:cs typeface="Arial" panose="020B0604020202020204" pitchFamily="34" charset="0"/>
              </a:rPr>
              <a:t>There is another group of students (Age between 16 to 24) who are just laid back and are not interested in doing anything good in life. Their motto is to play video games, eat and so on. With the rise in technologies, it has become an easy access for students to get hold of mobiles and other devices which they can use to play games. These reasons result in students not being active while being college.</a:t>
            </a:r>
          </a:p>
          <a:p>
            <a:pPr algn="just">
              <a:lnSpc>
                <a:spcPct val="150000"/>
              </a:lnSpc>
              <a:spcAft>
                <a:spcPts val="1000"/>
              </a:spcAft>
            </a:pPr>
            <a:endParaRPr lang="en-IN" dirty="0">
              <a:effectLst/>
              <a:latin typeface="Arial" panose="020B0604020202020204" pitchFamily="34" charset="0"/>
              <a:ea typeface="Calibri" panose="020F0502020204030204" pitchFamily="34" charset="0"/>
              <a:cs typeface="Arial" panose="020B0604020202020204" pitchFamily="34" charset="0"/>
            </a:endParaRPr>
          </a:p>
          <a:p>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44210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9E9F3-462A-FBDB-AD30-0533D39E7AF7}"/>
              </a:ext>
            </a:extLst>
          </p:cNvPr>
          <p:cNvSpPr>
            <a:spLocks noGrp="1"/>
          </p:cNvSpPr>
          <p:nvPr>
            <p:ph type="title"/>
          </p:nvPr>
        </p:nvSpPr>
        <p:spPr/>
        <p:txBody>
          <a:bodyPr>
            <a:normAutofit/>
          </a:bodyPr>
          <a:lstStyle/>
          <a:p>
            <a:r>
              <a:rPr lang="en-US" sz="2800" b="1" kern="0" dirty="0">
                <a:effectLst/>
                <a:latin typeface="Arial" panose="020B0604020202020204" pitchFamily="34" charset="0"/>
                <a:ea typeface="Calibri" panose="020F0502020204030204" pitchFamily="34" charset="0"/>
                <a:cs typeface="Arial" panose="020B0604020202020204" pitchFamily="34" charset="0"/>
              </a:rPr>
              <a:t>Introduction / Literature Review </a:t>
            </a:r>
            <a:endParaRPr lang="en-IN" sz="28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660F4A1-8ED6-B262-861E-6665F804F415}"/>
              </a:ext>
            </a:extLst>
          </p:cNvPr>
          <p:cNvSpPr>
            <a:spLocks noGrp="1"/>
          </p:cNvSpPr>
          <p:nvPr>
            <p:ph idx="1"/>
          </p:nvPr>
        </p:nvSpPr>
        <p:spPr/>
        <p:txBody>
          <a:bodyPr>
            <a:normAutofit fontScale="77500" lnSpcReduction="20000"/>
          </a:bodyPr>
          <a:lstStyle/>
          <a:p>
            <a:pPr marL="0" indent="0" algn="just">
              <a:lnSpc>
                <a:spcPct val="150000"/>
              </a:lnSpc>
              <a:buNone/>
            </a:pPr>
            <a:r>
              <a:rPr lang="en-US" sz="2100" dirty="0">
                <a:effectLst/>
                <a:latin typeface="Arial" panose="020B0604020202020204" pitchFamily="34" charset="0"/>
                <a:ea typeface="Calibri" panose="020F0502020204030204" pitchFamily="34" charset="0"/>
                <a:cs typeface="Arial" panose="020B0604020202020204" pitchFamily="34" charset="0"/>
              </a:rPr>
              <a:t>The examination of the existing literatures , there have been scientific evidence regarding physical activity and physical fitness among university students.  The </a:t>
            </a:r>
            <a:r>
              <a:rPr lang="en-US" sz="2100" dirty="0">
                <a:latin typeface="Arial" panose="020B0604020202020204" pitchFamily="34" charset="0"/>
                <a:ea typeface="Calibri" panose="020F0502020204030204" pitchFamily="34" charset="0"/>
                <a:cs typeface="Arial" panose="020B0604020202020204" pitchFamily="34" charset="0"/>
              </a:rPr>
              <a:t>study examined according to PRISMA guidelines . And electronic databases search like google scholar, </a:t>
            </a:r>
            <a:r>
              <a:rPr lang="en-US" sz="2100" dirty="0" err="1">
                <a:latin typeface="Arial" panose="020B0604020202020204" pitchFamily="34" charset="0"/>
                <a:ea typeface="Calibri" panose="020F0502020204030204" pitchFamily="34" charset="0"/>
                <a:cs typeface="Arial" panose="020B0604020202020204" pitchFamily="34" charset="0"/>
              </a:rPr>
              <a:t>pubmed</a:t>
            </a:r>
            <a:r>
              <a:rPr lang="en-US" sz="2100" dirty="0">
                <a:latin typeface="Arial" panose="020B0604020202020204" pitchFamily="34" charset="0"/>
                <a:ea typeface="Calibri" panose="020F0502020204030204" pitchFamily="34" charset="0"/>
                <a:cs typeface="Arial" panose="020B0604020202020204" pitchFamily="34" charset="0"/>
              </a:rPr>
              <a:t>, science direct and </a:t>
            </a:r>
            <a:r>
              <a:rPr lang="en-US" sz="2100" dirty="0" err="1">
                <a:latin typeface="Arial" panose="020B0604020202020204" pitchFamily="34" charset="0"/>
                <a:ea typeface="Calibri" panose="020F0502020204030204" pitchFamily="34" charset="0"/>
                <a:cs typeface="Arial" panose="020B0604020202020204" pitchFamily="34" charset="0"/>
              </a:rPr>
              <a:t>scopus</a:t>
            </a:r>
            <a:r>
              <a:rPr lang="en-US" sz="2100" dirty="0">
                <a:latin typeface="Arial" panose="020B0604020202020204" pitchFamily="34" charset="0"/>
                <a:ea typeface="Calibri" panose="020F0502020204030204" pitchFamily="34" charset="0"/>
                <a:cs typeface="Arial" panose="020B0604020202020204" pitchFamily="34" charset="0"/>
              </a:rPr>
              <a:t>. </a:t>
            </a:r>
          </a:p>
          <a:p>
            <a:pPr marL="0" indent="0" algn="just">
              <a:lnSpc>
                <a:spcPct val="150000"/>
              </a:lnSpc>
              <a:buNone/>
            </a:pPr>
            <a:r>
              <a:rPr lang="en-US" sz="2100" dirty="0">
                <a:effectLst/>
                <a:latin typeface="Arial" panose="020B0604020202020204" pitchFamily="34" charset="0"/>
                <a:ea typeface="Calibri" panose="020F0502020204030204" pitchFamily="34" charset="0"/>
                <a:cs typeface="Arial" panose="020B0604020202020204" pitchFamily="34" charset="0"/>
              </a:rPr>
              <a:t>There is a lot of academic pursue on the students to perform well. Other than that, they lack motivation to be physically fit. Being physically fit and takin the shortcut to be thin an maintaining the shape of the body is different. The students are unable to make the difference. Another barrier is that youngsters in these days are so involved with social media that they spend almost all of their time on mobiles phones, laptops and so on (Atas, and </a:t>
            </a:r>
            <a:r>
              <a:rPr lang="en-US" sz="2100" dirty="0" err="1">
                <a:effectLst/>
                <a:latin typeface="Arial" panose="020B0604020202020204" pitchFamily="34" charset="0"/>
                <a:ea typeface="Calibri" panose="020F0502020204030204" pitchFamily="34" charset="0"/>
                <a:cs typeface="Arial" panose="020B0604020202020204" pitchFamily="34" charset="0"/>
              </a:rPr>
              <a:t>Çelik</a:t>
            </a:r>
            <a:r>
              <a:rPr lang="en-US" sz="2100" dirty="0">
                <a:effectLst/>
                <a:latin typeface="Arial" panose="020B0604020202020204" pitchFamily="34" charset="0"/>
                <a:ea typeface="Calibri" panose="020F0502020204030204" pitchFamily="34" charset="0"/>
                <a:cs typeface="Arial" panose="020B0604020202020204" pitchFamily="34" charset="0"/>
              </a:rPr>
              <a:t>, 2019).</a:t>
            </a:r>
          </a:p>
          <a:p>
            <a:pPr marL="0" indent="0" algn="just">
              <a:lnSpc>
                <a:spcPct val="150000"/>
              </a:lnSpc>
              <a:buNone/>
            </a:pPr>
            <a:br>
              <a:rPr lang="en-US" sz="1800" dirty="0">
                <a:effectLst/>
                <a:latin typeface="Arial" panose="020B0604020202020204" pitchFamily="34" charset="0"/>
                <a:ea typeface="Calibri" panose="020F0502020204030204" pitchFamily="34" charset="0"/>
                <a:cs typeface="Arial" panose="020B0604020202020204" pitchFamily="34" charset="0"/>
              </a:rPr>
            </a:br>
            <a:endParaRPr lang="en-IN" sz="1800" dirty="0">
              <a:effectLst/>
              <a:latin typeface="Arial" panose="020B0604020202020204" pitchFamily="34" charset="0"/>
              <a:ea typeface="Calibri" panose="020F0502020204030204" pitchFamily="34" charset="0"/>
              <a:cs typeface="Arial" panose="020B0604020202020204" pitchFamily="34" charset="0"/>
            </a:endParaRPr>
          </a:p>
          <a:p>
            <a:pPr marL="0" indent="0" algn="just">
              <a:lnSpc>
                <a:spcPct val="150000"/>
              </a:lnSpc>
              <a:buNone/>
            </a:pP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58803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6130" y="536027"/>
            <a:ext cx="8911687" cy="1280890"/>
          </a:xfrm>
        </p:spPr>
        <p:txBody>
          <a:bodyPr>
            <a:normAutofit/>
          </a:bodyPr>
          <a:lstStyle/>
          <a:p>
            <a:pPr algn="ctr"/>
            <a:r>
              <a:rPr lang="en-GB" sz="2800" b="1" dirty="0">
                <a:latin typeface="Arial" pitchFamily="34" charset="0"/>
                <a:cs typeface="Arial" pitchFamily="34" charset="0"/>
              </a:rPr>
              <a:t>LR Cont. </a:t>
            </a:r>
            <a:br>
              <a:rPr lang="en-US" sz="3200" b="1" dirty="0">
                <a:latin typeface="Arial" pitchFamily="34" charset="0"/>
                <a:cs typeface="Arial" pitchFamily="34" charset="0"/>
              </a:rPr>
            </a:br>
            <a:endParaRPr lang="en-US" sz="3200" b="1" dirty="0">
              <a:latin typeface="Arial" pitchFamily="34" charset="0"/>
              <a:cs typeface="Arial" pitchFamily="34" charset="0"/>
            </a:endParaRPr>
          </a:p>
        </p:txBody>
      </p:sp>
      <p:sp>
        <p:nvSpPr>
          <p:cNvPr id="3" name="Content Placeholder 2"/>
          <p:cNvSpPr>
            <a:spLocks noGrp="1"/>
          </p:cNvSpPr>
          <p:nvPr>
            <p:ph idx="1"/>
          </p:nvPr>
        </p:nvSpPr>
        <p:spPr>
          <a:xfrm>
            <a:off x="1544183" y="1323702"/>
            <a:ext cx="8915400" cy="5534298"/>
          </a:xfrm>
        </p:spPr>
        <p:txBody>
          <a:bodyPr>
            <a:noAutofit/>
          </a:bodyPr>
          <a:lstStyle/>
          <a:p>
            <a:pPr algn="just"/>
            <a:r>
              <a:rPr lang="en-GB" dirty="0" err="1">
                <a:latin typeface="Arial" pitchFamily="34" charset="0"/>
                <a:cs typeface="Arial" pitchFamily="34" charset="0"/>
              </a:rPr>
              <a:t>Srivastav</a:t>
            </a:r>
            <a:r>
              <a:rPr lang="en-GB" dirty="0">
                <a:latin typeface="Arial" pitchFamily="34" charset="0"/>
                <a:cs typeface="Arial" pitchFamily="34" charset="0"/>
              </a:rPr>
              <a:t> </a:t>
            </a:r>
            <a:r>
              <a:rPr lang="en-GB" i="1" dirty="0">
                <a:latin typeface="Arial" pitchFamily="34" charset="0"/>
                <a:cs typeface="Arial" pitchFamily="34" charset="0"/>
              </a:rPr>
              <a:t>et al.,</a:t>
            </a:r>
            <a:r>
              <a:rPr lang="en-GB" dirty="0">
                <a:latin typeface="Arial" pitchFamily="34" charset="0"/>
                <a:cs typeface="Arial" pitchFamily="34" charset="0"/>
              </a:rPr>
              <a:t> (2021), cites that the health of student is strongly influenced by their diet and level of physical activity. The inactivity of the majority of the world's population makes this issue one of public health significance rather than one of private concern. </a:t>
            </a:r>
            <a:endParaRPr lang="en-US" dirty="0">
              <a:latin typeface="Arial" pitchFamily="34" charset="0"/>
              <a:cs typeface="Arial" pitchFamily="34" charset="0"/>
            </a:endParaRPr>
          </a:p>
          <a:p>
            <a:pPr algn="just"/>
            <a:r>
              <a:rPr lang="en-GB" dirty="0">
                <a:latin typeface="Arial" pitchFamily="34" charset="0"/>
                <a:cs typeface="Arial" pitchFamily="34" charset="0"/>
              </a:rPr>
              <a:t>As per </a:t>
            </a:r>
            <a:r>
              <a:rPr lang="en-GB" dirty="0" err="1">
                <a:latin typeface="Arial" pitchFamily="34" charset="0"/>
                <a:cs typeface="Arial" pitchFamily="34" charset="0"/>
              </a:rPr>
              <a:t>Costigan</a:t>
            </a:r>
            <a:r>
              <a:rPr lang="en-GB" dirty="0">
                <a:latin typeface="Arial" pitchFamily="34" charset="0"/>
                <a:cs typeface="Arial" pitchFamily="34" charset="0"/>
              </a:rPr>
              <a:t> </a:t>
            </a:r>
            <a:r>
              <a:rPr lang="en-GB" i="1" dirty="0">
                <a:latin typeface="Arial" pitchFamily="34" charset="0"/>
                <a:cs typeface="Arial" pitchFamily="34" charset="0"/>
              </a:rPr>
              <a:t>et al.,</a:t>
            </a:r>
            <a:r>
              <a:rPr lang="en-GB" dirty="0">
                <a:latin typeface="Arial" pitchFamily="34" charset="0"/>
                <a:cs typeface="Arial" pitchFamily="34" charset="0"/>
              </a:rPr>
              <a:t> (2019), physical inactivity, like smoking, obesity, and hypertension, is included as a risk factor in a World Health Organisation study.</a:t>
            </a:r>
            <a:endParaRPr lang="en-US" dirty="0">
              <a:latin typeface="Arial" pitchFamily="34" charset="0"/>
              <a:cs typeface="Arial" pitchFamily="34" charset="0"/>
            </a:endParaRPr>
          </a:p>
          <a:p>
            <a:pPr algn="just"/>
            <a:r>
              <a:rPr lang="en-GB" dirty="0">
                <a:latin typeface="Arial" pitchFamily="34" charset="0"/>
                <a:cs typeface="Arial" pitchFamily="34" charset="0"/>
              </a:rPr>
              <a:t>Youth may benefit much from participating in physical exercise.  In most cases, it contributes to enhanced fitness. One's sense of well-being and their willingness to help others both benefit from team sports participation, commented Barkley</a:t>
            </a:r>
            <a:r>
              <a:rPr lang="en-GB" i="1" dirty="0">
                <a:latin typeface="Arial" pitchFamily="34" charset="0"/>
                <a:cs typeface="Arial" pitchFamily="34" charset="0"/>
              </a:rPr>
              <a:t> et al.,</a:t>
            </a:r>
            <a:r>
              <a:rPr lang="en-GB" dirty="0">
                <a:latin typeface="Arial" pitchFamily="34" charset="0"/>
                <a:cs typeface="Arial" pitchFamily="34" charset="0"/>
              </a:rPr>
              <a:t> (2020).  </a:t>
            </a:r>
            <a:endParaRPr lang="en-US" dirty="0">
              <a:latin typeface="Arial" pitchFamily="34" charset="0"/>
              <a:cs typeface="Arial" pitchFamily="34" charset="0"/>
            </a:endParaRPr>
          </a:p>
          <a:p>
            <a:pPr algn="just"/>
            <a:r>
              <a:rPr lang="en-GB" dirty="0">
                <a:latin typeface="Arial" pitchFamily="34" charset="0"/>
                <a:cs typeface="Arial" pitchFamily="34" charset="0"/>
              </a:rPr>
              <a:t>This lends credence to the idea that engaging in regular physical exercise improves psychological well-being, intellectual capacity, and scholastic performance (</a:t>
            </a:r>
            <a:r>
              <a:rPr lang="en-GB" dirty="0" err="1">
                <a:latin typeface="Arial" pitchFamily="34" charset="0"/>
                <a:cs typeface="Arial" pitchFamily="34" charset="0"/>
              </a:rPr>
              <a:t>Costigan</a:t>
            </a:r>
            <a:r>
              <a:rPr lang="en-GB" dirty="0">
                <a:latin typeface="Arial" pitchFamily="34" charset="0"/>
                <a:cs typeface="Arial" pitchFamily="34" charset="0"/>
              </a:rPr>
              <a:t> </a:t>
            </a:r>
            <a:r>
              <a:rPr lang="en-GB" i="1" dirty="0">
                <a:latin typeface="Arial" pitchFamily="34" charset="0"/>
                <a:cs typeface="Arial" pitchFamily="34" charset="0"/>
              </a:rPr>
              <a:t>et al.,</a:t>
            </a:r>
            <a:r>
              <a:rPr lang="en-GB" dirty="0">
                <a:latin typeface="Arial" pitchFamily="34" charset="0"/>
                <a:cs typeface="Arial" pitchFamily="34" charset="0"/>
              </a:rPr>
              <a:t> 2019). </a:t>
            </a:r>
            <a:endParaRPr lang="en-US" dirty="0">
              <a:latin typeface="Arial" pitchFamily="34" charset="0"/>
              <a:cs typeface="Arial" pitchFamily="34" charset="0"/>
            </a:endParaRPr>
          </a:p>
          <a:p>
            <a:pPr algn="just"/>
            <a:r>
              <a:rPr lang="en-GB" dirty="0">
                <a:latin typeface="Arial" pitchFamily="34" charset="0"/>
                <a:cs typeface="Arial" pitchFamily="34" charset="0"/>
              </a:rPr>
              <a:t>Students who engage in regular physical activity they can benefit from enhanced cardiorespiratory fitness, stronger bones and muscles, less body fat, fewer anxious and depressed feelings, and a lower chance of developing health problems like heart disease and cancer, from the analysis of </a:t>
            </a:r>
            <a:r>
              <a:rPr lang="en-GB" dirty="0" err="1">
                <a:latin typeface="Arial" pitchFamily="34" charset="0"/>
                <a:cs typeface="Arial" pitchFamily="34" charset="0"/>
              </a:rPr>
              <a:t>Srivastav</a:t>
            </a:r>
            <a:r>
              <a:rPr lang="en-GB" dirty="0">
                <a:latin typeface="Arial" pitchFamily="34" charset="0"/>
                <a:cs typeface="Arial" pitchFamily="34" charset="0"/>
              </a:rPr>
              <a:t> </a:t>
            </a:r>
            <a:r>
              <a:rPr lang="en-GB" i="1" dirty="0">
                <a:latin typeface="Arial" pitchFamily="34" charset="0"/>
                <a:cs typeface="Arial" pitchFamily="34" charset="0"/>
              </a:rPr>
              <a:t>et al.,</a:t>
            </a:r>
            <a:r>
              <a:rPr lang="en-GB" dirty="0">
                <a:latin typeface="Arial" pitchFamily="34" charset="0"/>
                <a:cs typeface="Arial" pitchFamily="34" charset="0"/>
              </a:rPr>
              <a:t> (2021).</a:t>
            </a:r>
            <a:endParaRPr lang="en-US" dirty="0">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6117D-1549-5195-D4C7-8F2F2262EB1D}"/>
              </a:ext>
            </a:extLst>
          </p:cNvPr>
          <p:cNvSpPr>
            <a:spLocks noGrp="1"/>
          </p:cNvSpPr>
          <p:nvPr>
            <p:ph type="title"/>
          </p:nvPr>
        </p:nvSpPr>
        <p:spPr/>
        <p:txBody>
          <a:bodyPr>
            <a:normAutofit/>
          </a:bodyPr>
          <a:lstStyle/>
          <a:p>
            <a:pPr algn="ctr"/>
            <a:r>
              <a:rPr lang="en-US" sz="2800" b="1" kern="100" dirty="0">
                <a:effectLst/>
                <a:latin typeface="Arial" panose="020B0604020202020204" pitchFamily="34" charset="0"/>
                <a:ea typeface="Calibri" panose="020F0502020204030204" pitchFamily="34" charset="0"/>
                <a:cs typeface="Arial" panose="020B0604020202020204" pitchFamily="34" charset="0"/>
              </a:rPr>
              <a:t>Literature Review (Contd.)</a:t>
            </a:r>
            <a:br>
              <a:rPr lang="en-IN" sz="3000" kern="100" dirty="0">
                <a:effectLst/>
                <a:latin typeface="Arial" panose="020B0604020202020204" pitchFamily="34" charset="0"/>
                <a:ea typeface="Calibri" panose="020F0502020204030204" pitchFamily="34" charset="0"/>
                <a:cs typeface="Times New Roman" panose="02020603050405020304" pitchFamily="18" charset="0"/>
              </a:rPr>
            </a:br>
            <a:endParaRPr lang="en-IN" sz="3000" dirty="0"/>
          </a:p>
        </p:txBody>
      </p:sp>
      <p:sp>
        <p:nvSpPr>
          <p:cNvPr id="3" name="Content Placeholder 2">
            <a:extLst>
              <a:ext uri="{FF2B5EF4-FFF2-40B4-BE49-F238E27FC236}">
                <a16:creationId xmlns:a16="http://schemas.microsoft.com/office/drawing/2014/main" id="{3413639F-76AC-A6EE-7CAF-0333B7F55E85}"/>
              </a:ext>
            </a:extLst>
          </p:cNvPr>
          <p:cNvSpPr>
            <a:spLocks noGrp="1"/>
          </p:cNvSpPr>
          <p:nvPr>
            <p:ph idx="1"/>
          </p:nvPr>
        </p:nvSpPr>
        <p:spPr/>
        <p:txBody>
          <a:bodyPr>
            <a:normAutofit/>
          </a:bodyPr>
          <a:lstStyle/>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The increasing importance of health in the current era influencing university students to adopt the practice of physical activity, according to Carballo-</a:t>
            </a:r>
            <a:r>
              <a:rPr lang="en-IN" sz="1800" kern="0" dirty="0" err="1">
                <a:solidFill>
                  <a:srgbClr val="0E101A"/>
                </a:solidFill>
                <a:effectLst/>
                <a:latin typeface="Arial" panose="020B0604020202020204" pitchFamily="34" charset="0"/>
                <a:ea typeface="Times New Roman" panose="02020603050405020304" pitchFamily="18" charset="0"/>
                <a:cs typeface="Arial" panose="020B0604020202020204" pitchFamily="34" charset="0"/>
              </a:rPr>
              <a:t>Fazanes</a:t>
            </a: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 </a:t>
            </a:r>
            <a:r>
              <a:rPr lang="en-IN" sz="1800" i="1"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et al., </a:t>
            </a: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(2020)</a:t>
            </a:r>
            <a:endParaRPr lang="en-IN" sz="1800" kern="100" dirty="0">
              <a:solidFill>
                <a:srgbClr val="0E101A"/>
              </a:solidFill>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However, Pan </a:t>
            </a:r>
            <a:r>
              <a:rPr lang="en-IN" sz="1800" i="1"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et al., </a:t>
            </a: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(2022) have argued that lack of time due to academic pressure negatively affects public university students to do exercise. </a:t>
            </a:r>
            <a:endParaRPr lang="en-IN" sz="1800" kern="100" dirty="0">
              <a:solidFill>
                <a:srgbClr val="0E101A"/>
              </a:solidFill>
              <a:effectLst/>
              <a:latin typeface="Arial" panose="020B060402020202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381767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3ABF8-0EAB-5739-0322-5E4EB64D976A}"/>
              </a:ext>
            </a:extLst>
          </p:cNvPr>
          <p:cNvSpPr>
            <a:spLocks noGrp="1"/>
          </p:cNvSpPr>
          <p:nvPr>
            <p:ph type="title"/>
          </p:nvPr>
        </p:nvSpPr>
        <p:spPr/>
        <p:txBody>
          <a:bodyPr>
            <a:normAutofit/>
          </a:bodyPr>
          <a:lstStyle/>
          <a:p>
            <a:pPr algn="ctr"/>
            <a:r>
              <a:rPr lang="en-US" sz="2800" b="1" kern="100" dirty="0">
                <a:effectLst/>
                <a:latin typeface="Arial" panose="020B0604020202020204" pitchFamily="34" charset="0"/>
                <a:ea typeface="Calibri" panose="020F0502020204030204" pitchFamily="34" charset="0"/>
                <a:cs typeface="Arial" panose="020B0604020202020204" pitchFamily="34" charset="0"/>
              </a:rPr>
              <a:t>Research Problem </a:t>
            </a:r>
            <a:br>
              <a:rPr lang="en-IN" sz="3000" kern="100" dirty="0">
                <a:effectLst/>
                <a:latin typeface="Arial" panose="020B0604020202020204" pitchFamily="34" charset="0"/>
                <a:ea typeface="Calibri" panose="020F0502020204030204" pitchFamily="34" charset="0"/>
                <a:cs typeface="Times New Roman" panose="02020603050405020304" pitchFamily="18" charset="0"/>
              </a:rPr>
            </a:br>
            <a:endParaRPr lang="en-IN" sz="3000" dirty="0"/>
          </a:p>
        </p:txBody>
      </p:sp>
      <p:sp>
        <p:nvSpPr>
          <p:cNvPr id="3" name="Content Placeholder 2">
            <a:extLst>
              <a:ext uri="{FF2B5EF4-FFF2-40B4-BE49-F238E27FC236}">
                <a16:creationId xmlns:a16="http://schemas.microsoft.com/office/drawing/2014/main" id="{DA11A8E0-593C-B52B-968F-8F68B215E28F}"/>
              </a:ext>
            </a:extLst>
          </p:cNvPr>
          <p:cNvSpPr>
            <a:spLocks noGrp="1"/>
          </p:cNvSpPr>
          <p:nvPr>
            <p:ph idx="1"/>
          </p:nvPr>
        </p:nvSpPr>
        <p:spPr>
          <a:xfrm>
            <a:off x="2315943" y="1495097"/>
            <a:ext cx="8915400" cy="4100290"/>
          </a:xfrm>
        </p:spPr>
        <p:txBody>
          <a:bodyPr>
            <a:normAutofit fontScale="32500" lnSpcReduction="20000"/>
          </a:bodyPr>
          <a:lstStyle/>
          <a:p>
            <a:pPr marL="342900" lvl="0" indent="-342900" algn="just">
              <a:lnSpc>
                <a:spcPct val="150000"/>
              </a:lnSpc>
              <a:spcAft>
                <a:spcPts val="800"/>
              </a:spcAft>
              <a:buSzPts val="1000"/>
              <a:buFont typeface="Symbol" panose="05050102010706020507" pitchFamily="18" charset="2"/>
              <a:buChar char=""/>
              <a:tabLst>
                <a:tab pos="457200" algn="l"/>
              </a:tabLst>
            </a:pPr>
            <a:r>
              <a:rPr lang="en-IN" sz="4500" kern="0" dirty="0">
                <a:solidFill>
                  <a:srgbClr val="0E101A"/>
                </a:solidFill>
                <a:latin typeface="Arial" panose="020B0604020202020204" pitchFamily="34" charset="0"/>
                <a:ea typeface="Calibri" panose="020F0502020204030204" pitchFamily="34" charset="0"/>
                <a:cs typeface="Arial" panose="020B0604020202020204" pitchFamily="34" charset="0"/>
              </a:rPr>
              <a:t>There are mainly 3 factors influencing physical activity among university students ,which are  behavioural , social and physical. (</a:t>
            </a:r>
            <a:r>
              <a:rPr lang="en-IN" sz="4500" kern="0" dirty="0" err="1">
                <a:solidFill>
                  <a:srgbClr val="0E101A"/>
                </a:solidFill>
                <a:latin typeface="Arial" panose="020B0604020202020204" pitchFamily="34" charset="0"/>
                <a:ea typeface="Calibri" panose="020F0502020204030204" pitchFamily="34" charset="0"/>
                <a:cs typeface="Arial" panose="020B0604020202020204" pitchFamily="34" charset="0"/>
              </a:rPr>
              <a:t>lara</a:t>
            </a:r>
            <a:r>
              <a:rPr lang="en-IN" sz="4500" kern="0" dirty="0">
                <a:solidFill>
                  <a:srgbClr val="0E101A"/>
                </a:solidFill>
                <a:latin typeface="Arial" panose="020B0604020202020204" pitchFamily="34" charset="0"/>
                <a:ea typeface="Calibri" panose="020F0502020204030204" pitchFamily="34" charset="0"/>
                <a:cs typeface="Arial" panose="020B0604020202020204" pitchFamily="34" charset="0"/>
              </a:rPr>
              <a:t> j </a:t>
            </a:r>
            <a:r>
              <a:rPr lang="en-IN" sz="4500" kern="0" dirty="0" err="1">
                <a:solidFill>
                  <a:srgbClr val="0E101A"/>
                </a:solidFill>
                <a:latin typeface="Arial" panose="020B0604020202020204" pitchFamily="34" charset="0"/>
                <a:ea typeface="Calibri" panose="020F0502020204030204" pitchFamily="34" charset="0"/>
                <a:cs typeface="Arial" panose="020B0604020202020204" pitchFamily="34" charset="0"/>
              </a:rPr>
              <a:t>lacaille</a:t>
            </a:r>
            <a:r>
              <a:rPr lang="en-IN" sz="4500" kern="0" dirty="0">
                <a:solidFill>
                  <a:srgbClr val="0E101A"/>
                </a:solidFill>
                <a:latin typeface="Arial" panose="020B0604020202020204" pitchFamily="34" charset="0"/>
                <a:ea typeface="Calibri" panose="020F0502020204030204" pitchFamily="34" charset="0"/>
                <a:cs typeface="Arial" panose="020B0604020202020204" pitchFamily="34" charset="0"/>
              </a:rPr>
              <a:t> et al.,2011)</a:t>
            </a:r>
          </a:p>
          <a:p>
            <a:pPr marL="342900" lvl="0" indent="-342900" algn="just">
              <a:lnSpc>
                <a:spcPct val="150000"/>
              </a:lnSpc>
              <a:spcAft>
                <a:spcPts val="800"/>
              </a:spcAft>
              <a:buSzPts val="1000"/>
              <a:buFont typeface="Symbol" panose="05050102010706020507" pitchFamily="18" charset="2"/>
              <a:buChar char=""/>
              <a:tabLst>
                <a:tab pos="457200" algn="l"/>
              </a:tabLst>
            </a:pPr>
            <a:r>
              <a:rPr lang="en-IN" sz="4500" kern="100" dirty="0">
                <a:solidFill>
                  <a:srgbClr val="0E101A"/>
                </a:solidFill>
                <a:latin typeface="Arial" panose="020B0604020202020204" pitchFamily="34" charset="0"/>
                <a:ea typeface="Calibri" panose="020F0502020204030204" pitchFamily="34" charset="0"/>
                <a:cs typeface="Times New Roman" panose="02020603050405020304" pitchFamily="18" charset="0"/>
              </a:rPr>
              <a:t>All evidence of The existing literature on the nexus between socio demographic factors and engagement of physical activity indicate that men participate more then women.(</a:t>
            </a:r>
            <a:r>
              <a:rPr lang="en-IN" sz="4500" kern="100" dirty="0" err="1">
                <a:solidFill>
                  <a:srgbClr val="0E101A"/>
                </a:solidFill>
                <a:latin typeface="Arial" panose="020B0604020202020204" pitchFamily="34" charset="0"/>
                <a:ea typeface="Calibri" panose="020F0502020204030204" pitchFamily="34" charset="0"/>
                <a:cs typeface="Times New Roman" panose="02020603050405020304" pitchFamily="18" charset="0"/>
              </a:rPr>
              <a:t>nurain</a:t>
            </a:r>
            <a:r>
              <a:rPr lang="en-IN" sz="4500" kern="100" dirty="0">
                <a:solidFill>
                  <a:srgbClr val="0E101A"/>
                </a:solidFill>
                <a:latin typeface="Arial" panose="020B0604020202020204" pitchFamily="34" charset="0"/>
                <a:ea typeface="Calibri" panose="020F0502020204030204" pitchFamily="34" charset="0"/>
                <a:cs typeface="Times New Roman" panose="02020603050405020304" pitchFamily="18" charset="0"/>
              </a:rPr>
              <a:t> </a:t>
            </a:r>
            <a:r>
              <a:rPr lang="en-IN" sz="4500" kern="100" dirty="0" err="1">
                <a:solidFill>
                  <a:srgbClr val="0E101A"/>
                </a:solidFill>
                <a:latin typeface="Arial" panose="020B0604020202020204" pitchFamily="34" charset="0"/>
                <a:ea typeface="Calibri" panose="020F0502020204030204" pitchFamily="34" charset="0"/>
                <a:cs typeface="Times New Roman" panose="02020603050405020304" pitchFamily="18" charset="0"/>
              </a:rPr>
              <a:t>mohd</a:t>
            </a:r>
            <a:r>
              <a:rPr lang="en-IN" sz="4500" kern="100" dirty="0">
                <a:solidFill>
                  <a:srgbClr val="0E101A"/>
                </a:solidFill>
                <a:latin typeface="Arial" panose="020B0604020202020204" pitchFamily="34" charset="0"/>
                <a:ea typeface="Calibri" panose="020F0502020204030204" pitchFamily="34" charset="0"/>
                <a:cs typeface="Times New Roman" panose="02020603050405020304" pitchFamily="18" charset="0"/>
              </a:rPr>
              <a:t> </a:t>
            </a:r>
            <a:r>
              <a:rPr lang="en-IN" sz="4500" kern="100" dirty="0" err="1">
                <a:solidFill>
                  <a:srgbClr val="0E101A"/>
                </a:solidFill>
                <a:latin typeface="Arial" panose="020B0604020202020204" pitchFamily="34" charset="0"/>
                <a:ea typeface="Calibri" panose="020F0502020204030204" pitchFamily="34" charset="0"/>
                <a:cs typeface="Times New Roman" panose="02020603050405020304" pitchFamily="18" charset="0"/>
              </a:rPr>
              <a:t>talmizi</a:t>
            </a:r>
            <a:r>
              <a:rPr lang="en-IN" sz="4500" kern="100" dirty="0">
                <a:solidFill>
                  <a:srgbClr val="0E101A"/>
                </a:solidFill>
                <a:latin typeface="Arial" panose="020B0604020202020204" pitchFamily="34" charset="0"/>
                <a:ea typeface="Calibri" panose="020F0502020204030204" pitchFamily="34" charset="0"/>
                <a:cs typeface="Times New Roman" panose="02020603050405020304" pitchFamily="18" charset="0"/>
              </a:rPr>
              <a:t> et al.,2021)</a:t>
            </a:r>
            <a:endParaRPr lang="en-IN" sz="4500" kern="100" dirty="0">
              <a:solidFill>
                <a:srgbClr val="0E101A"/>
              </a:solidFill>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45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The descriptive research problem of the study is to evaluate the significance of physical activity among students in a public university (Barkley </a:t>
            </a:r>
            <a:r>
              <a:rPr lang="en-IN" sz="4500" i="1"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et al., </a:t>
            </a:r>
            <a:r>
              <a:rPr lang="en-IN" sz="45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2020)</a:t>
            </a:r>
            <a:endParaRPr lang="en-IN" sz="4500" kern="100" dirty="0">
              <a:solidFill>
                <a:srgbClr val="0E101A"/>
              </a:solidFill>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45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The relational research problem of the study is to explore the relationship between physical activities and public university students </a:t>
            </a:r>
            <a:endParaRPr lang="en-IN" sz="4500" kern="100" dirty="0">
              <a:solidFill>
                <a:srgbClr val="0E101A"/>
              </a:solidFill>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45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By addressing the research problem, the study will develop a concrete result</a:t>
            </a:r>
            <a:r>
              <a:rPr lang="en-IN" sz="26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a:t>
            </a:r>
            <a:endParaRPr lang="en-IN" sz="2600" kern="100" dirty="0">
              <a:solidFill>
                <a:srgbClr val="0E101A"/>
              </a:solidFill>
              <a:effectLst/>
              <a:latin typeface="Arial" panose="020B060402020202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18456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65D2C-AD3A-91CB-CE77-9FBD94B60E08}"/>
              </a:ext>
            </a:extLst>
          </p:cNvPr>
          <p:cNvSpPr>
            <a:spLocks noGrp="1"/>
          </p:cNvSpPr>
          <p:nvPr>
            <p:ph type="title"/>
          </p:nvPr>
        </p:nvSpPr>
        <p:spPr/>
        <p:txBody>
          <a:bodyPr>
            <a:normAutofit/>
          </a:bodyPr>
          <a:lstStyle/>
          <a:p>
            <a:r>
              <a:rPr lang="en-US" sz="2800" b="1" kern="0" dirty="0">
                <a:effectLst/>
                <a:latin typeface="Arial" panose="020B0604020202020204" pitchFamily="34" charset="0"/>
                <a:ea typeface="Calibri" panose="020F0502020204030204" pitchFamily="34" charset="0"/>
                <a:cs typeface="Arial" panose="020B0604020202020204" pitchFamily="34" charset="0"/>
              </a:rPr>
              <a:t>Rationale</a:t>
            </a:r>
            <a:endParaRPr lang="en-IN" sz="28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2640DBF-F366-9792-FAED-9ADBA8662F0F}"/>
              </a:ext>
            </a:extLst>
          </p:cNvPr>
          <p:cNvSpPr>
            <a:spLocks noGrp="1"/>
          </p:cNvSpPr>
          <p:nvPr>
            <p:ph idx="1"/>
          </p:nvPr>
        </p:nvSpPr>
        <p:spPr>
          <a:xfrm>
            <a:off x="2021653" y="2249214"/>
            <a:ext cx="8915400" cy="3777622"/>
          </a:xfrm>
        </p:spPr>
        <p:txBody>
          <a:bodyPr/>
          <a:lstStyle/>
          <a:p>
            <a:pPr algn="just">
              <a:lnSpc>
                <a:spcPct val="150000"/>
              </a:lnSpc>
              <a:buFontTx/>
              <a:buChar char="-"/>
            </a:pPr>
            <a:r>
              <a:rPr lang="en-US" sz="1800" dirty="0">
                <a:effectLst/>
                <a:latin typeface="Arial" panose="020B0604020202020204" pitchFamily="34" charset="0"/>
                <a:ea typeface="Calibri" panose="020F0502020204030204" pitchFamily="34" charset="0"/>
                <a:cs typeface="Arial" panose="020B0604020202020204" pitchFamily="34" charset="0"/>
              </a:rPr>
              <a:t>Improving physical activity promotion in university campus.</a:t>
            </a:r>
          </a:p>
          <a:p>
            <a:pPr algn="just">
              <a:lnSpc>
                <a:spcPct val="150000"/>
              </a:lnSpc>
              <a:buFontTx/>
              <a:buChar char="-"/>
            </a:pPr>
            <a:r>
              <a:rPr lang="en-US" dirty="0">
                <a:latin typeface="Arial" panose="020B0604020202020204" pitchFamily="34" charset="0"/>
                <a:ea typeface="Calibri" panose="020F0502020204030204" pitchFamily="34" charset="0"/>
                <a:cs typeface="Arial" panose="020B0604020202020204" pitchFamily="34" charset="0"/>
              </a:rPr>
              <a:t>Primary health care professionals promote a physically active lifestyle .(Debra </a:t>
            </a:r>
            <a:r>
              <a:rPr lang="en-US" dirty="0" err="1">
                <a:latin typeface="Arial" panose="020B0604020202020204" pitchFamily="34" charset="0"/>
                <a:ea typeface="Calibri" panose="020F0502020204030204" pitchFamily="34" charset="0"/>
                <a:cs typeface="Arial" panose="020B0604020202020204" pitchFamily="34" charset="0"/>
              </a:rPr>
              <a:t>shieley</a:t>
            </a:r>
            <a:r>
              <a:rPr lang="en-US" dirty="0">
                <a:latin typeface="Arial" panose="020B0604020202020204" pitchFamily="34" charset="0"/>
                <a:ea typeface="Calibri" panose="020F0502020204030204" pitchFamily="34" charset="0"/>
                <a:cs typeface="Arial" panose="020B0604020202020204" pitchFamily="34" charset="0"/>
              </a:rPr>
              <a:t> et al.,2010)</a:t>
            </a:r>
          </a:p>
          <a:p>
            <a:pPr algn="just">
              <a:lnSpc>
                <a:spcPct val="150000"/>
              </a:lnSpc>
              <a:buFontTx/>
              <a:buChar char="-"/>
            </a:pPr>
            <a:r>
              <a:rPr lang="en-US" sz="1800" dirty="0">
                <a:effectLst/>
                <a:latin typeface="Arial" panose="020B0604020202020204" pitchFamily="34" charset="0"/>
                <a:ea typeface="Calibri" panose="020F0502020204030204" pitchFamily="34" charset="0"/>
                <a:cs typeface="Arial" panose="020B0604020202020204" pitchFamily="34" charset="0"/>
              </a:rPr>
              <a:t>Raise awareness of students eng</a:t>
            </a:r>
            <a:r>
              <a:rPr lang="en-US" dirty="0">
                <a:latin typeface="Arial" panose="020B0604020202020204" pitchFamily="34" charset="0"/>
                <a:ea typeface="Calibri" panose="020F0502020204030204" pitchFamily="34" charset="0"/>
                <a:cs typeface="Arial" panose="020B0604020202020204" pitchFamily="34" charset="0"/>
              </a:rPr>
              <a:t>agement in physical activity and sedentary </a:t>
            </a:r>
            <a:r>
              <a:rPr lang="en-US" dirty="0" err="1">
                <a:latin typeface="Arial" panose="020B0604020202020204" pitchFamily="34" charset="0"/>
                <a:ea typeface="Calibri" panose="020F0502020204030204" pitchFamily="34" charset="0"/>
                <a:cs typeface="Arial" panose="020B0604020202020204" pitchFamily="34" charset="0"/>
              </a:rPr>
              <a:t>behaviour</a:t>
            </a:r>
            <a:r>
              <a:rPr lang="en-US" dirty="0">
                <a:latin typeface="Arial" panose="020B0604020202020204" pitchFamily="34" charset="0"/>
                <a:ea typeface="Calibri" panose="020F0502020204030204" pitchFamily="34" charset="0"/>
                <a:cs typeface="Arial" panose="020B0604020202020204" pitchFamily="34" charset="0"/>
              </a:rPr>
              <a:t>. (Richard </a:t>
            </a:r>
            <a:r>
              <a:rPr lang="en-US" dirty="0" err="1">
                <a:latin typeface="Arial" panose="020B0604020202020204" pitchFamily="34" charset="0"/>
                <a:ea typeface="Calibri" panose="020F0502020204030204" pitchFamily="34" charset="0"/>
                <a:cs typeface="Arial" panose="020B0604020202020204" pitchFamily="34" charset="0"/>
              </a:rPr>
              <a:t>tyler</a:t>
            </a:r>
            <a:r>
              <a:rPr lang="en-US" dirty="0">
                <a:latin typeface="Arial" panose="020B0604020202020204" pitchFamily="34" charset="0"/>
                <a:ea typeface="Calibri" panose="020F0502020204030204" pitchFamily="34" charset="0"/>
                <a:cs typeface="Arial" panose="020B0604020202020204" pitchFamily="34" charset="0"/>
              </a:rPr>
              <a:t> et al.,2016)</a:t>
            </a:r>
            <a:endParaRPr lang="en-IN" sz="1800" dirty="0">
              <a:effectLst/>
              <a:latin typeface="Arial" panose="020B0604020202020204" pitchFamily="34" charset="0"/>
              <a:ea typeface="Calibri" panose="020F0502020204030204" pitchFamily="34" charset="0"/>
              <a:cs typeface="Arial" panose="020B0604020202020204" pitchFamily="34" charset="0"/>
            </a:endParaRPr>
          </a:p>
          <a:p>
            <a:pPr marL="0" indent="0" algn="just">
              <a:lnSpc>
                <a:spcPct val="150000"/>
              </a:lnSpc>
              <a:buNone/>
            </a:pP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44071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4789D-FF70-7B9C-845E-F980C1024102}"/>
              </a:ext>
            </a:extLst>
          </p:cNvPr>
          <p:cNvSpPr>
            <a:spLocks noGrp="1"/>
          </p:cNvSpPr>
          <p:nvPr>
            <p:ph type="title"/>
          </p:nvPr>
        </p:nvSpPr>
        <p:spPr>
          <a:xfrm>
            <a:off x="2410177" y="461476"/>
            <a:ext cx="8911687" cy="1280890"/>
          </a:xfrm>
        </p:spPr>
        <p:txBody>
          <a:bodyPr>
            <a:normAutofit/>
          </a:bodyPr>
          <a:lstStyle/>
          <a:p>
            <a:pPr algn="ctr"/>
            <a:r>
              <a:rPr lang="en-US" sz="2800" b="1" kern="100" dirty="0">
                <a:effectLst/>
                <a:latin typeface="Arial" panose="020B0604020202020204" pitchFamily="34" charset="0"/>
                <a:ea typeface="Calibri" panose="020F0502020204030204" pitchFamily="34" charset="0"/>
                <a:cs typeface="Arial" panose="020B0604020202020204" pitchFamily="34" charset="0"/>
              </a:rPr>
              <a:t>Aim, objectives, and questions </a:t>
            </a:r>
            <a:br>
              <a:rPr lang="en-IN" sz="3000" kern="100" dirty="0">
                <a:effectLst/>
                <a:latin typeface="Arial" panose="020B0604020202020204" pitchFamily="34" charset="0"/>
                <a:ea typeface="Calibri" panose="020F0502020204030204" pitchFamily="34" charset="0"/>
                <a:cs typeface="Times New Roman" panose="02020603050405020304" pitchFamily="18" charset="0"/>
              </a:rPr>
            </a:br>
            <a:endParaRPr lang="en-IN" sz="3000" dirty="0"/>
          </a:p>
        </p:txBody>
      </p:sp>
      <p:sp>
        <p:nvSpPr>
          <p:cNvPr id="3" name="Content Placeholder 2">
            <a:extLst>
              <a:ext uri="{FF2B5EF4-FFF2-40B4-BE49-F238E27FC236}">
                <a16:creationId xmlns:a16="http://schemas.microsoft.com/office/drawing/2014/main" id="{E42056A4-068B-7898-F752-789830166AE1}"/>
              </a:ext>
            </a:extLst>
          </p:cNvPr>
          <p:cNvSpPr>
            <a:spLocks noGrp="1"/>
          </p:cNvSpPr>
          <p:nvPr>
            <p:ph idx="1"/>
          </p:nvPr>
        </p:nvSpPr>
        <p:spPr>
          <a:xfrm>
            <a:off x="1828800" y="1411851"/>
            <a:ext cx="10074442" cy="5317812"/>
          </a:xfrm>
        </p:spPr>
        <p:txBody>
          <a:bodyPr>
            <a:normAutofit fontScale="77500" lnSpcReduction="20000"/>
          </a:bodyPr>
          <a:lstStyle/>
          <a:p>
            <a:pPr marL="0" indent="0" algn="just">
              <a:lnSpc>
                <a:spcPct val="150000"/>
              </a:lnSpc>
              <a:spcAft>
                <a:spcPts val="800"/>
              </a:spcAft>
              <a:buNone/>
            </a:pPr>
            <a:r>
              <a:rPr lang="en-IN" sz="2100" b="1" i="1"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Aim: </a:t>
            </a:r>
            <a:endParaRPr lang="en-IN" sz="2100" kern="1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IN" sz="21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The determine the prevalence of physical activity among students in </a:t>
            </a:r>
            <a:r>
              <a:rPr lang="en-IN" sz="2100" kern="0" dirty="0">
                <a:solidFill>
                  <a:srgbClr val="0E101A"/>
                </a:solidFill>
                <a:latin typeface="Arial" panose="020B0604020202020204" pitchFamily="34" charset="0"/>
                <a:ea typeface="Times New Roman" panose="02020603050405020304" pitchFamily="18" charset="0"/>
                <a:cs typeface="Arial" panose="020B0604020202020204" pitchFamily="34" charset="0"/>
              </a:rPr>
              <a:t>University of Wales</a:t>
            </a:r>
            <a:endParaRPr lang="en-IN" sz="21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endParaRPr>
          </a:p>
          <a:p>
            <a:pPr marL="0" indent="0" algn="just">
              <a:lnSpc>
                <a:spcPct val="150000"/>
              </a:lnSpc>
              <a:spcAft>
                <a:spcPts val="800"/>
              </a:spcAft>
              <a:buNone/>
            </a:pPr>
            <a:r>
              <a:rPr lang="en-IN" sz="2100" b="1" i="1"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Objectives:</a:t>
            </a:r>
            <a:endParaRPr lang="en-IN" sz="2100" kern="1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800"/>
              </a:spcAft>
              <a:buSzPts val="1000"/>
              <a:buFont typeface="Arial" panose="020B0604020202020204" pitchFamily="34" charset="0"/>
              <a:buChar char="•"/>
              <a:tabLst>
                <a:tab pos="457200" algn="l"/>
              </a:tabLst>
            </a:pPr>
            <a:r>
              <a:rPr lang="en-IN" sz="21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To </a:t>
            </a:r>
            <a:r>
              <a:rPr lang="en-IN" sz="2100" kern="0" dirty="0">
                <a:solidFill>
                  <a:srgbClr val="0E101A"/>
                </a:solidFill>
                <a:latin typeface="Arial" panose="020B0604020202020204" pitchFamily="34" charset="0"/>
                <a:ea typeface="Times New Roman" panose="02020603050405020304" pitchFamily="18" charset="0"/>
                <a:cs typeface="Arial" panose="020B0604020202020204" pitchFamily="34" charset="0"/>
              </a:rPr>
              <a:t>determine prevalence and social demographic profile of  </a:t>
            </a:r>
            <a:r>
              <a:rPr lang="en-IN" sz="21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students in physical activity in </a:t>
            </a:r>
            <a:r>
              <a:rPr lang="en-IN" sz="2100" kern="0" dirty="0">
                <a:solidFill>
                  <a:srgbClr val="0E101A"/>
                </a:solidFill>
                <a:latin typeface="Arial" panose="020B0604020202020204" pitchFamily="34" charset="0"/>
                <a:ea typeface="Times New Roman" panose="02020603050405020304" pitchFamily="18" charset="0"/>
                <a:cs typeface="Arial" panose="020B0604020202020204" pitchFamily="34" charset="0"/>
              </a:rPr>
              <a:t>University of Wales</a:t>
            </a:r>
            <a:endParaRPr lang="en-IN" sz="2100" kern="100" dirty="0">
              <a:solidFill>
                <a:srgbClr val="0E101A"/>
              </a:solidFill>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800"/>
              </a:spcAft>
              <a:buSzPts val="1000"/>
              <a:buFont typeface="Arial" panose="020B0604020202020204" pitchFamily="34" charset="0"/>
              <a:buChar char="•"/>
              <a:tabLst>
                <a:tab pos="457200" algn="l"/>
              </a:tabLst>
            </a:pPr>
            <a:r>
              <a:rPr lang="en-IN" sz="21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To identify the factors motivating the students for engaging in physical activity as a physical activity</a:t>
            </a:r>
            <a:endParaRPr lang="en-IN" sz="2100" kern="100" dirty="0">
              <a:solidFill>
                <a:srgbClr val="0E101A"/>
              </a:solidFill>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800"/>
              </a:spcAft>
              <a:buFont typeface="Arial" panose="020B0604020202020204" pitchFamily="34" charset="0"/>
              <a:buChar char="•"/>
            </a:pPr>
            <a:r>
              <a:rPr lang="en-IN" sz="21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To examine the strategies for improving physical activity among students in </a:t>
            </a:r>
            <a:r>
              <a:rPr lang="en-IN" sz="2100" kern="0" dirty="0">
                <a:solidFill>
                  <a:srgbClr val="0E101A"/>
                </a:solidFill>
                <a:latin typeface="Arial" panose="020B0604020202020204" pitchFamily="34" charset="0"/>
                <a:ea typeface="Times New Roman" panose="02020603050405020304" pitchFamily="18" charset="0"/>
                <a:cs typeface="Arial" panose="020B0604020202020204" pitchFamily="34" charset="0"/>
              </a:rPr>
              <a:t>University of Wales</a:t>
            </a:r>
          </a:p>
          <a:p>
            <a:pPr marL="0" indent="0" algn="just">
              <a:lnSpc>
                <a:spcPct val="150000"/>
              </a:lnSpc>
              <a:spcAft>
                <a:spcPts val="800"/>
              </a:spcAft>
              <a:buNone/>
            </a:pPr>
            <a:r>
              <a:rPr lang="en-IN" sz="2100" b="1" i="1"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Question:</a:t>
            </a:r>
            <a:endParaRPr lang="en-IN" sz="2100" kern="1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IN" sz="21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What is the prevalence of physical activity among students in </a:t>
            </a:r>
            <a:r>
              <a:rPr lang="en-IN" sz="2100" kern="0" dirty="0">
                <a:solidFill>
                  <a:srgbClr val="0E101A"/>
                </a:solidFill>
                <a:latin typeface="Arial" panose="020B0604020202020204" pitchFamily="34" charset="0"/>
                <a:ea typeface="Times New Roman" panose="02020603050405020304" pitchFamily="18" charset="0"/>
                <a:cs typeface="Arial" panose="020B0604020202020204" pitchFamily="34" charset="0"/>
              </a:rPr>
              <a:t>University of Wales?</a:t>
            </a:r>
          </a:p>
          <a:p>
            <a:pPr marL="0" indent="0">
              <a:buNone/>
            </a:pP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286286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7C87A-2667-4CD2-7F67-75C6565D130C}"/>
              </a:ext>
            </a:extLst>
          </p:cNvPr>
          <p:cNvSpPr>
            <a:spLocks noGrp="1"/>
          </p:cNvSpPr>
          <p:nvPr>
            <p:ph type="title"/>
          </p:nvPr>
        </p:nvSpPr>
        <p:spPr/>
        <p:txBody>
          <a:bodyPr>
            <a:normAutofit/>
          </a:bodyPr>
          <a:lstStyle/>
          <a:p>
            <a:pPr algn="ctr"/>
            <a:r>
              <a:rPr lang="en-US" sz="2800" b="1" kern="100" dirty="0">
                <a:effectLst/>
                <a:latin typeface="Arial" panose="020B0604020202020204" pitchFamily="34" charset="0"/>
                <a:ea typeface="Calibri" panose="020F0502020204030204" pitchFamily="34" charset="0"/>
                <a:cs typeface="Arial" panose="020B0604020202020204" pitchFamily="34" charset="0"/>
              </a:rPr>
              <a:t>Methods of the study </a:t>
            </a:r>
            <a:br>
              <a:rPr lang="en-IN" sz="3000" kern="100" dirty="0">
                <a:effectLst/>
                <a:latin typeface="Arial" panose="020B0604020202020204" pitchFamily="34" charset="0"/>
                <a:ea typeface="Calibri" panose="020F0502020204030204" pitchFamily="34" charset="0"/>
                <a:cs typeface="Times New Roman" panose="02020603050405020304" pitchFamily="18" charset="0"/>
              </a:rPr>
            </a:br>
            <a:endParaRPr lang="en-IN" sz="3000" dirty="0"/>
          </a:p>
        </p:txBody>
      </p:sp>
      <p:sp>
        <p:nvSpPr>
          <p:cNvPr id="3" name="Content Placeholder 2">
            <a:extLst>
              <a:ext uri="{FF2B5EF4-FFF2-40B4-BE49-F238E27FC236}">
                <a16:creationId xmlns:a16="http://schemas.microsoft.com/office/drawing/2014/main" id="{B834A925-5BA5-CDCC-4D65-8E9028577944}"/>
              </a:ext>
            </a:extLst>
          </p:cNvPr>
          <p:cNvSpPr>
            <a:spLocks noGrp="1"/>
          </p:cNvSpPr>
          <p:nvPr>
            <p:ph sz="half" idx="1"/>
          </p:nvPr>
        </p:nvSpPr>
        <p:spPr>
          <a:xfrm>
            <a:off x="3083403" y="3257238"/>
            <a:ext cx="6352673" cy="4908884"/>
          </a:xfrm>
        </p:spPr>
        <p:txBody>
          <a:bodyPr>
            <a:normAutofit/>
          </a:bodyPr>
          <a:lstStyle/>
          <a:p>
            <a:pPr marL="342900" lvl="0" indent="-342900" algn="just">
              <a:lnSpc>
                <a:spcPct val="150000"/>
              </a:lnSpc>
              <a:spcAft>
                <a:spcPts val="800"/>
              </a:spcAft>
              <a:buSzPts val="1000"/>
              <a:buFont typeface="Symbol" panose="05050102010706020507" pitchFamily="18" charset="2"/>
              <a:buChar char=""/>
              <a:tabLst>
                <a:tab pos="457200" algn="l"/>
              </a:tabLst>
            </a:pPr>
            <a:endParaRPr lang="en-IN" sz="1800" kern="100" dirty="0">
              <a:solidFill>
                <a:srgbClr val="0E101A"/>
              </a:solidFill>
              <a:effectLst/>
              <a:latin typeface="Arial" panose="020B0604020202020204" pitchFamily="34" charset="0"/>
              <a:ea typeface="Calibri" panose="020F0502020204030204" pitchFamily="34" charset="0"/>
              <a:cs typeface="Times New Roman" panose="02020603050405020304" pitchFamily="18" charset="0"/>
            </a:endParaRPr>
          </a:p>
          <a:p>
            <a:pPr lvl="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A </a:t>
            </a:r>
            <a:r>
              <a:rPr lang="en-IN" kern="0" dirty="0">
                <a:solidFill>
                  <a:srgbClr val="0E101A"/>
                </a:solidFill>
                <a:latin typeface="Arial" panose="020B0604020202020204" pitchFamily="34" charset="0"/>
                <a:ea typeface="Times New Roman" panose="02020603050405020304" pitchFamily="18" charset="0"/>
                <a:cs typeface="Arial" panose="020B0604020202020204" pitchFamily="34" charset="0"/>
              </a:rPr>
              <a:t>quantitative </a:t>
            </a:r>
            <a:r>
              <a:rPr lang="en-IN" sz="1800" kern="0" dirty="0">
                <a:solidFill>
                  <a:srgbClr val="0E101A"/>
                </a:solidFill>
                <a:effectLst/>
                <a:latin typeface="Arial" panose="020B0604020202020204" pitchFamily="34" charset="0"/>
                <a:ea typeface="Times New Roman" panose="02020603050405020304" pitchFamily="18" charset="0"/>
                <a:cs typeface="Arial" panose="020B0604020202020204" pitchFamily="34" charset="0"/>
              </a:rPr>
              <a:t>research strategy will be used to address the research question and will be explored the attitude, experience, and behaviour of students towards physical activity in the University of wales.</a:t>
            </a:r>
            <a:endParaRPr lang="en-IN" sz="1800" kern="100" dirty="0">
              <a:solidFill>
                <a:srgbClr val="0E101A"/>
              </a:solidFill>
              <a:effectLst/>
              <a:latin typeface="Arial" panose="020B0604020202020204" pitchFamily="34" charset="0"/>
              <a:ea typeface="Calibri" panose="020F0502020204030204" pitchFamily="34" charset="0"/>
              <a:cs typeface="Times New Roman" panose="02020603050405020304" pitchFamily="18" charset="0"/>
            </a:endParaRPr>
          </a:p>
          <a:p>
            <a:endParaRPr lang="en-IN" dirty="0"/>
          </a:p>
        </p:txBody>
      </p:sp>
      <p:sp>
        <p:nvSpPr>
          <p:cNvPr id="5" name="Content Placeholder 4">
            <a:extLst>
              <a:ext uri="{FF2B5EF4-FFF2-40B4-BE49-F238E27FC236}">
                <a16:creationId xmlns:a16="http://schemas.microsoft.com/office/drawing/2014/main" id="{38BD9565-81A4-A305-8839-999A22A6EE37}"/>
              </a:ext>
            </a:extLst>
          </p:cNvPr>
          <p:cNvSpPr>
            <a:spLocks noGrp="1"/>
          </p:cNvSpPr>
          <p:nvPr>
            <p:ph sz="half" idx="2"/>
          </p:nvPr>
        </p:nvSpPr>
        <p:spPr>
          <a:xfrm>
            <a:off x="3177996" y="2019377"/>
            <a:ext cx="8034526" cy="3777622"/>
          </a:xfrm>
        </p:spPr>
        <p:txBody>
          <a:bodyPr/>
          <a:lstStyle/>
          <a:p>
            <a:r>
              <a:rPr lang="en-US" dirty="0">
                <a:latin typeface="Arial" panose="020B0604020202020204" pitchFamily="34" charset="0"/>
                <a:cs typeface="Arial" panose="020B0604020202020204" pitchFamily="34" charset="0"/>
              </a:rPr>
              <a:t>Identify the relevant studies </a:t>
            </a:r>
          </a:p>
          <a:p>
            <a:pPr marL="0" indent="0">
              <a:buNone/>
            </a:pPr>
            <a:r>
              <a:rPr lang="en-US" dirty="0">
                <a:latin typeface="Arial" panose="020B0604020202020204" pitchFamily="34" charset="0"/>
                <a:cs typeface="Arial" panose="020B0604020202020204" pitchFamily="34" charset="0"/>
              </a:rPr>
              <a:t>Database -  </a:t>
            </a:r>
            <a:r>
              <a:rPr lang="en-US" dirty="0" err="1">
                <a:latin typeface="Arial" panose="020B0604020202020204" pitchFamily="34" charset="0"/>
                <a:cs typeface="Arial" panose="020B0604020202020204" pitchFamily="34" charset="0"/>
              </a:rPr>
              <a:t>pubmed</a:t>
            </a:r>
            <a:r>
              <a:rPr lang="en-US" dirty="0">
                <a:latin typeface="Arial" panose="020B0604020202020204" pitchFamily="34" charset="0"/>
                <a:cs typeface="Arial" panose="020B0604020202020204" pitchFamily="34" charset="0"/>
              </a:rPr>
              <a:t> , google scholar, Cochrane library </a:t>
            </a:r>
          </a:p>
          <a:p>
            <a:pPr marL="0" indent="0">
              <a:buNone/>
            </a:pPr>
            <a:r>
              <a:rPr lang="en-US" dirty="0">
                <a:latin typeface="Arial" panose="020B0604020202020204" pitchFamily="34" charset="0"/>
                <a:cs typeface="Arial" panose="020B0604020202020204" pitchFamily="34" charset="0"/>
              </a:rPr>
              <a:t>Keyword -  physical activity , students, university, demographic data</a:t>
            </a:r>
          </a:p>
          <a:p>
            <a:pPr marL="0" indent="0">
              <a:buNone/>
            </a:pPr>
            <a:endParaRPr lang="en-IN" dirty="0"/>
          </a:p>
        </p:txBody>
      </p:sp>
    </p:spTree>
    <p:extLst>
      <p:ext uri="{BB962C8B-B14F-4D97-AF65-F5344CB8AC3E}">
        <p14:creationId xmlns:p14="http://schemas.microsoft.com/office/powerpoint/2010/main" val="30341495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4" y="624110"/>
            <a:ext cx="8911687" cy="861790"/>
          </a:xfrm>
        </p:spPr>
        <p:txBody>
          <a:bodyPr>
            <a:noAutofit/>
          </a:bodyPr>
          <a:lstStyle/>
          <a:p>
            <a:pPr algn="ctr"/>
            <a:r>
              <a:rPr lang="en-GB" sz="2800" b="1" dirty="0">
                <a:latin typeface="Arial" pitchFamily="34" charset="0"/>
                <a:cs typeface="Arial" pitchFamily="34" charset="0"/>
              </a:rPr>
              <a:t>Research Design and Choice</a:t>
            </a:r>
            <a:br>
              <a:rPr lang="en-US" sz="3200" b="1" dirty="0">
                <a:latin typeface="Arial" pitchFamily="34" charset="0"/>
                <a:cs typeface="Arial" pitchFamily="34" charset="0"/>
              </a:rPr>
            </a:br>
            <a:endParaRPr lang="en-US" sz="3200" b="1" dirty="0">
              <a:latin typeface="Arial" pitchFamily="34" charset="0"/>
              <a:cs typeface="Arial" pitchFamily="34" charset="0"/>
            </a:endParaRPr>
          </a:p>
        </p:txBody>
      </p:sp>
      <p:sp>
        <p:nvSpPr>
          <p:cNvPr id="4" name="Content Placeholder 3"/>
          <p:cNvSpPr>
            <a:spLocks noGrp="1"/>
          </p:cNvSpPr>
          <p:nvPr>
            <p:ph sz="half" idx="2"/>
          </p:nvPr>
        </p:nvSpPr>
        <p:spPr>
          <a:xfrm>
            <a:off x="1227908" y="1486142"/>
            <a:ext cx="9666514" cy="5371858"/>
          </a:xfrm>
        </p:spPr>
        <p:txBody>
          <a:bodyPr>
            <a:noAutofit/>
          </a:bodyPr>
          <a:lstStyle/>
          <a:p>
            <a:pPr algn="just"/>
            <a:r>
              <a:rPr lang="en-GB" dirty="0">
                <a:latin typeface="Arial" panose="020B0604020202020204" pitchFamily="34" charset="0"/>
                <a:cs typeface="Arial" panose="020B0604020202020204" pitchFamily="34" charset="0"/>
              </a:rPr>
              <a:t>All data have been screened for potential inclusion in the present analysis using a questionnaires technique. </a:t>
            </a:r>
            <a:endParaRPr lang="en-US" dirty="0">
              <a:latin typeface="Arial" panose="020B0604020202020204" pitchFamily="34" charset="0"/>
              <a:cs typeface="Arial" panose="020B0604020202020204" pitchFamily="34" charset="0"/>
            </a:endParaRPr>
          </a:p>
          <a:p>
            <a:pPr algn="just"/>
            <a:r>
              <a:rPr lang="en-GB" dirty="0">
                <a:latin typeface="Arial" pitchFamily="34" charset="0"/>
                <a:cs typeface="Arial" pitchFamily="34" charset="0"/>
              </a:rPr>
              <a:t>Additionally, the identification approach for data is prerequisite and tailors to the search of specific database in order to improve sensitivity over data collection (</a:t>
            </a:r>
            <a:r>
              <a:rPr lang="en-GB" dirty="0" err="1">
                <a:latin typeface="Arial" pitchFamily="34" charset="0"/>
                <a:cs typeface="Arial" pitchFamily="34" charset="0"/>
              </a:rPr>
              <a:t>Dufour</a:t>
            </a:r>
            <a:r>
              <a:rPr lang="en-GB" dirty="0">
                <a:latin typeface="Arial" pitchFamily="34" charset="0"/>
                <a:cs typeface="Arial" pitchFamily="34" charset="0"/>
              </a:rPr>
              <a:t> and Richard, 2019). </a:t>
            </a:r>
            <a:endParaRPr lang="en-US" dirty="0">
              <a:latin typeface="Arial" pitchFamily="34" charset="0"/>
              <a:cs typeface="Arial" pitchFamily="34" charset="0"/>
            </a:endParaRPr>
          </a:p>
          <a:p>
            <a:pPr algn="just"/>
            <a:r>
              <a:rPr lang="en-GB" dirty="0">
                <a:latin typeface="Arial" pitchFamily="34" charset="0"/>
                <a:cs typeface="Arial" pitchFamily="34" charset="0"/>
              </a:rPr>
              <a:t>The study entails to detail the steps that will be taken to complete the research study in designing of the research methods (</a:t>
            </a:r>
            <a:r>
              <a:rPr lang="en-GB" dirty="0" err="1">
                <a:latin typeface="Arial" pitchFamily="34" charset="0"/>
                <a:cs typeface="Arial" pitchFamily="34" charset="0"/>
              </a:rPr>
              <a:t>Dufour</a:t>
            </a:r>
            <a:r>
              <a:rPr lang="en-GB" dirty="0">
                <a:latin typeface="Arial" pitchFamily="34" charset="0"/>
                <a:cs typeface="Arial" pitchFamily="34" charset="0"/>
              </a:rPr>
              <a:t> and Richard, 2019). </a:t>
            </a:r>
            <a:endParaRPr lang="en-US" dirty="0">
              <a:latin typeface="Arial" pitchFamily="34" charset="0"/>
              <a:cs typeface="Arial" pitchFamily="34" charset="0"/>
            </a:endParaRPr>
          </a:p>
          <a:p>
            <a:pPr algn="just"/>
            <a:r>
              <a:rPr lang="en-GB" dirty="0">
                <a:latin typeface="Arial" pitchFamily="34" charset="0"/>
                <a:cs typeface="Arial" pitchFamily="34" charset="0"/>
              </a:rPr>
              <a:t>The present study's investigator will conduct a literature analysis using Example of data base</a:t>
            </a:r>
            <a:r>
              <a:rPr lang="en-US" dirty="0">
                <a:latin typeface="Arial" pitchFamily="34" charset="0"/>
                <a:cs typeface="Arial" pitchFamily="34" charset="0"/>
              </a:rPr>
              <a:t> </a:t>
            </a:r>
            <a:r>
              <a:rPr lang="en-GB" dirty="0">
                <a:latin typeface="Arial" pitchFamily="34" charset="0"/>
                <a:cs typeface="Arial" pitchFamily="34" charset="0"/>
              </a:rPr>
              <a:t>sources (PubMed, Google Scholar, Global health </a:t>
            </a:r>
            <a:r>
              <a:rPr lang="en-GB" dirty="0" err="1">
                <a:latin typeface="Arial" pitchFamily="34" charset="0"/>
                <a:cs typeface="Arial" pitchFamily="34" charset="0"/>
              </a:rPr>
              <a:t>etc</a:t>
            </a:r>
            <a:r>
              <a:rPr lang="en-GB" dirty="0">
                <a:latin typeface="Arial" pitchFamily="34" charset="0"/>
                <a:cs typeface="Arial" pitchFamily="34" charset="0"/>
              </a:rPr>
              <a:t>) and conduct original data collecting in accordance with Saunders' research onion structure. </a:t>
            </a:r>
          </a:p>
          <a:p>
            <a:pPr algn="just"/>
            <a:r>
              <a:rPr lang="en-GB" dirty="0">
                <a:latin typeface="Arial" pitchFamily="34" charset="0"/>
                <a:cs typeface="Arial" pitchFamily="34" charset="0"/>
              </a:rPr>
              <a:t>Saunders' theoretical model provides support for the overarching construction of methodological grounds that anchor final conclusions in secondary literature reviews.</a:t>
            </a:r>
            <a:endParaRPr lang="en-US" dirty="0">
              <a:latin typeface="Arial" pitchFamily="34" charset="0"/>
              <a:cs typeface="Arial" pitchFamily="34" charset="0"/>
            </a:endParaRPr>
          </a:p>
          <a:p>
            <a:pPr algn="just"/>
            <a:r>
              <a:rPr lang="en-GB" dirty="0">
                <a:latin typeface="Arial" pitchFamily="34" charset="0"/>
                <a:cs typeface="Arial" pitchFamily="34" charset="0"/>
              </a:rPr>
              <a:t>The collected data will be quantitative in design and a PICO Framework will be applied.</a:t>
            </a:r>
            <a:endParaRPr lang="en-US" dirty="0">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800" b="1" dirty="0">
                <a:latin typeface="Arial" pitchFamily="34" charset="0"/>
                <a:cs typeface="Arial" pitchFamily="34" charset="0"/>
              </a:rPr>
              <a:t>Recruitment, Sampling and Study Participants </a:t>
            </a:r>
            <a:br>
              <a:rPr lang="en-US" sz="3200" b="1" dirty="0">
                <a:latin typeface="Arial" pitchFamily="34" charset="0"/>
                <a:cs typeface="Arial" pitchFamily="34" charset="0"/>
              </a:rPr>
            </a:br>
            <a:endParaRPr lang="en-US" sz="3200" b="1" dirty="0">
              <a:latin typeface="Arial" pitchFamily="34" charset="0"/>
              <a:cs typeface="Arial" pitchFamily="34" charset="0"/>
            </a:endParaRPr>
          </a:p>
        </p:txBody>
      </p:sp>
      <p:sp>
        <p:nvSpPr>
          <p:cNvPr id="3" name="Content Placeholder 2"/>
          <p:cNvSpPr>
            <a:spLocks noGrp="1"/>
          </p:cNvSpPr>
          <p:nvPr>
            <p:ph idx="1"/>
          </p:nvPr>
        </p:nvSpPr>
        <p:spPr/>
        <p:txBody>
          <a:bodyPr>
            <a:normAutofit fontScale="92500"/>
          </a:bodyPr>
          <a:lstStyle/>
          <a:p>
            <a:pPr algn="just"/>
            <a:r>
              <a:rPr lang="en-GB" dirty="0">
                <a:latin typeface="Arial" pitchFamily="34" charset="0"/>
                <a:cs typeface="Arial" pitchFamily="34" charset="0"/>
              </a:rPr>
              <a:t>The Primary data will be culled from University of Wales’s students. </a:t>
            </a:r>
          </a:p>
          <a:p>
            <a:pPr algn="just"/>
            <a:r>
              <a:rPr lang="en-GB" dirty="0">
                <a:latin typeface="Arial" pitchFamily="34" charset="0"/>
                <a:cs typeface="Arial" pitchFamily="34" charset="0"/>
              </a:rPr>
              <a:t>The finest study samples required for primary research may be found in scholarly sites. </a:t>
            </a:r>
          </a:p>
          <a:p>
            <a:pPr algn="just"/>
            <a:r>
              <a:rPr lang="en-GB" dirty="0">
                <a:latin typeface="Arial" pitchFamily="34" charset="0"/>
                <a:cs typeface="Arial" pitchFamily="34" charset="0"/>
              </a:rPr>
              <a:t>In addition to Scholar journals and articles, it will also look at other reputable internet sources to demonstrate thoroughness in the process for data collection and analyse. </a:t>
            </a:r>
          </a:p>
          <a:p>
            <a:pPr algn="just"/>
            <a:r>
              <a:rPr lang="en-GB" dirty="0">
                <a:latin typeface="Arial" pitchFamily="34" charset="0"/>
                <a:cs typeface="Arial" pitchFamily="34" charset="0"/>
              </a:rPr>
              <a:t>Since Google Scholar is a repository of empirical research studies, the following approach is appropriate since it requires less time to gather data. </a:t>
            </a:r>
          </a:p>
          <a:p>
            <a:pPr algn="just"/>
            <a:endParaRPr lang="en-US" dirty="0">
              <a:latin typeface="Arial" pitchFamily="34" charset="0"/>
              <a:cs typeface="Arial" pitchFamily="34" charset="0"/>
            </a:endParaRPr>
          </a:p>
          <a:p>
            <a:pPr algn="just"/>
            <a:r>
              <a:rPr lang="en-US" dirty="0">
                <a:latin typeface="Arial" pitchFamily="34" charset="0"/>
                <a:cs typeface="Arial" pitchFamily="34" charset="0"/>
              </a:rPr>
              <a:t>The current study is based on primary data, therefore there is no chance of secondary data to be included. However, the researcher uses the essential keyword method to investigate the topic and collect relevant and reliable data (</a:t>
            </a:r>
            <a:r>
              <a:rPr lang="en-US" dirty="0" err="1">
                <a:latin typeface="Arial" pitchFamily="34" charset="0"/>
                <a:cs typeface="Arial" pitchFamily="34" charset="0"/>
              </a:rPr>
              <a:t>Mengist</a:t>
            </a:r>
            <a:r>
              <a:rPr lang="en-US" dirty="0">
                <a:latin typeface="Arial" pitchFamily="34" charset="0"/>
                <a:cs typeface="Arial" pitchFamily="34" charset="0"/>
              </a:rPr>
              <a:t>, </a:t>
            </a:r>
            <a:r>
              <a:rPr lang="en-US" dirty="0" err="1">
                <a:latin typeface="Arial" pitchFamily="34" charset="0"/>
                <a:cs typeface="Arial" pitchFamily="34" charset="0"/>
              </a:rPr>
              <a:t>Soromessa</a:t>
            </a:r>
            <a:r>
              <a:rPr lang="en-US" dirty="0">
                <a:latin typeface="Arial" pitchFamily="34" charset="0"/>
                <a:cs typeface="Arial" pitchFamily="34" charset="0"/>
              </a:rPr>
              <a:t>, and </a:t>
            </a:r>
            <a:r>
              <a:rPr lang="en-US" dirty="0" err="1">
                <a:latin typeface="Arial" pitchFamily="34" charset="0"/>
                <a:cs typeface="Arial" pitchFamily="34" charset="0"/>
              </a:rPr>
              <a:t>Legese</a:t>
            </a:r>
            <a:r>
              <a:rPr lang="en-US" dirty="0">
                <a:latin typeface="Arial" pitchFamily="34" charset="0"/>
                <a:cs typeface="Arial" pitchFamily="34" charset="0"/>
              </a:rPr>
              <a:t>, 2020).</a:t>
            </a:r>
          </a:p>
          <a:p>
            <a:pPr algn="just"/>
            <a:endParaRPr lang="en-GB" dirty="0">
              <a:latin typeface="Arial" pitchFamily="34" charset="0"/>
              <a:cs typeface="Arial" pitchFamily="34" charset="0"/>
            </a:endParaRPr>
          </a:p>
          <a:p>
            <a:pPr algn="just"/>
            <a:endParaRPr lang="en-GB" dirty="0">
              <a:latin typeface="Arial" pitchFamily="34" charset="0"/>
              <a:cs typeface="Arial" pitchFamily="34" charset="0"/>
            </a:endParaRPr>
          </a:p>
          <a:p>
            <a:pPr marL="0" indent="0" algn="just">
              <a:buNone/>
            </a:pPr>
            <a:endParaRPr lang="en-US" dirty="0">
              <a:latin typeface="Arial" pitchFamily="34" charset="0"/>
              <a:cs typeface="Arial" pitchFamily="34" charset="0"/>
            </a:endParaRPr>
          </a:p>
          <a:p>
            <a:pPr algn="just"/>
            <a:endParaRPr lang="en-US" dirty="0">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800" b="1" dirty="0">
                <a:latin typeface="Arial" pitchFamily="34" charset="0"/>
                <a:cs typeface="Arial" pitchFamily="34" charset="0"/>
              </a:rPr>
              <a:t>Proposed data analysis technique </a:t>
            </a:r>
            <a:br>
              <a:rPr lang="en-US" sz="3200" b="1" dirty="0">
                <a:latin typeface="Arial" pitchFamily="34" charset="0"/>
                <a:cs typeface="Arial" pitchFamily="34" charset="0"/>
              </a:rPr>
            </a:br>
            <a:endParaRPr lang="en-US" sz="3200" b="1" dirty="0">
              <a:latin typeface="Arial" pitchFamily="34" charset="0"/>
              <a:cs typeface="Arial" pitchFamily="34" charset="0"/>
            </a:endParaRPr>
          </a:p>
        </p:txBody>
      </p:sp>
      <p:sp>
        <p:nvSpPr>
          <p:cNvPr id="3" name="Content Placeholder 2"/>
          <p:cNvSpPr>
            <a:spLocks noGrp="1"/>
          </p:cNvSpPr>
          <p:nvPr>
            <p:ph idx="1"/>
          </p:nvPr>
        </p:nvSpPr>
        <p:spPr/>
        <p:txBody>
          <a:bodyPr/>
          <a:lstStyle/>
          <a:p>
            <a:pPr algn="just"/>
            <a:r>
              <a:rPr lang="en-GB" dirty="0">
                <a:latin typeface="Arial" pitchFamily="34" charset="0"/>
                <a:cs typeface="Arial" pitchFamily="34" charset="0"/>
              </a:rPr>
              <a:t>The data will be analysed in a systematic thematic vision. For a typical collection of research papers based on secondary data, thematic data analysis is the most suited option. </a:t>
            </a:r>
            <a:endParaRPr lang="en-US" dirty="0">
              <a:latin typeface="Arial" pitchFamily="34" charset="0"/>
              <a:cs typeface="Arial" pitchFamily="34" charset="0"/>
            </a:endParaRPr>
          </a:p>
          <a:p>
            <a:pPr algn="just"/>
            <a:r>
              <a:rPr lang="en-GB" dirty="0">
                <a:latin typeface="Arial" pitchFamily="34" charset="0"/>
                <a:cs typeface="Arial" pitchFamily="34" charset="0"/>
              </a:rPr>
              <a:t>When gathering information about the importance of physical activities among university students, an deductive research strategy has favoured because it allows for the identification of central themes in responses to research questions (</a:t>
            </a:r>
            <a:r>
              <a:rPr lang="en-GB" dirty="0" err="1">
                <a:latin typeface="Arial" pitchFamily="34" charset="0"/>
                <a:cs typeface="Arial" pitchFamily="34" charset="0"/>
              </a:rPr>
              <a:t>Dufour</a:t>
            </a:r>
            <a:r>
              <a:rPr lang="en-GB" dirty="0">
                <a:latin typeface="Arial" pitchFamily="34" charset="0"/>
                <a:cs typeface="Arial" pitchFamily="34" charset="0"/>
              </a:rPr>
              <a:t> and Richard, 2019). </a:t>
            </a:r>
            <a:endParaRPr lang="en-US" dirty="0">
              <a:latin typeface="Arial" pitchFamily="34" charset="0"/>
              <a:cs typeface="Arial" pitchFamily="34" charset="0"/>
            </a:endParaRPr>
          </a:p>
          <a:p>
            <a:pPr algn="just"/>
            <a:r>
              <a:rPr lang="en-GB" dirty="0">
                <a:latin typeface="Arial" pitchFamily="34" charset="0"/>
                <a:cs typeface="Arial" pitchFamily="34" charset="0"/>
              </a:rPr>
              <a:t>The analysis of the research data considered a hybrid methodology, since its data collection procedure used only one choice of data. </a:t>
            </a:r>
            <a:endParaRPr lang="en-US" dirty="0">
              <a:latin typeface="Arial" pitchFamily="34" charset="0"/>
              <a:cs typeface="Arial" pitchFamily="34" charset="0"/>
            </a:endParaRPr>
          </a:p>
          <a:p>
            <a:pPr algn="just"/>
            <a:r>
              <a:rPr lang="en-GB" dirty="0">
                <a:latin typeface="Arial" pitchFamily="34" charset="0"/>
                <a:cs typeface="Arial" pitchFamily="34" charset="0"/>
              </a:rPr>
              <a:t>The primary-quantitative method approach is useful for standardising the study's findings from analysis (</a:t>
            </a:r>
            <a:r>
              <a:rPr lang="en-GB" dirty="0" err="1">
                <a:latin typeface="Arial" pitchFamily="34" charset="0"/>
                <a:cs typeface="Arial" pitchFamily="34" charset="0"/>
              </a:rPr>
              <a:t>Dufour</a:t>
            </a:r>
            <a:r>
              <a:rPr lang="en-GB" dirty="0">
                <a:latin typeface="Arial" pitchFamily="34" charset="0"/>
                <a:cs typeface="Arial" pitchFamily="34" charset="0"/>
              </a:rPr>
              <a:t> and Richard, 2019).</a:t>
            </a:r>
            <a:endParaRPr lang="en-US" dirty="0">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6B6D464-F248-E472-13A4-D07A95DE6AC6}"/>
              </a:ext>
            </a:extLst>
          </p:cNvPr>
          <p:cNvSpPr>
            <a:spLocks noGrp="1"/>
          </p:cNvSpPr>
          <p:nvPr>
            <p:ph type="title"/>
          </p:nvPr>
        </p:nvSpPr>
        <p:spPr/>
        <p:txBody>
          <a:bodyPr>
            <a:normAutofit/>
          </a:bodyPr>
          <a:lstStyle/>
          <a:p>
            <a:pPr algn="just">
              <a:lnSpc>
                <a:spcPct val="150000"/>
              </a:lnSpc>
            </a:pPr>
            <a:r>
              <a:rPr lang="en-US" sz="2800" b="1" kern="0" dirty="0">
                <a:effectLst/>
                <a:latin typeface="Arial" panose="020B0604020202020204" pitchFamily="34" charset="0"/>
                <a:ea typeface="Calibri" panose="020F0502020204030204" pitchFamily="34" charset="0"/>
                <a:cs typeface="Arial" panose="020B0604020202020204" pitchFamily="34" charset="0"/>
              </a:rPr>
              <a:t>Limitation to the Method</a:t>
            </a:r>
            <a:endParaRPr lang="en-IN" sz="2800" b="1" dirty="0">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B4588614-38A0-DA4C-B60E-9A4BCCCC88C1}"/>
              </a:ext>
            </a:extLst>
          </p:cNvPr>
          <p:cNvSpPr>
            <a:spLocks noGrp="1"/>
          </p:cNvSpPr>
          <p:nvPr>
            <p:ph idx="1"/>
          </p:nvPr>
        </p:nvSpPr>
        <p:spPr/>
        <p:txBody>
          <a:bodyPr/>
          <a:lstStyle/>
          <a:p>
            <a:pPr algn="just">
              <a:lnSpc>
                <a:spcPct val="150000"/>
              </a:lnSpc>
            </a:pPr>
            <a:r>
              <a:rPr lang="en-US" sz="1800" dirty="0">
                <a:effectLst/>
                <a:latin typeface="Arial" panose="020B0604020202020204" pitchFamily="34" charset="0"/>
                <a:ea typeface="Calibri" panose="020F0502020204030204" pitchFamily="34" charset="0"/>
                <a:cs typeface="Arial" panose="020B0604020202020204" pitchFamily="34" charset="0"/>
              </a:rPr>
              <a:t>In the method sections, the techniques used are all about collecting primary data. However, collecting data from primary sources could have helped the researcher to develop a holistic study. </a:t>
            </a:r>
          </a:p>
          <a:p>
            <a:pPr algn="just">
              <a:lnSpc>
                <a:spcPct val="150000"/>
              </a:lnSpc>
            </a:pPr>
            <a:r>
              <a:rPr lang="en-US" sz="1800" dirty="0">
                <a:effectLst/>
                <a:latin typeface="Arial" panose="020B0604020202020204" pitchFamily="34" charset="0"/>
                <a:ea typeface="Calibri" panose="020F0502020204030204" pitchFamily="34" charset="0"/>
                <a:cs typeface="Arial" panose="020B0604020202020204" pitchFamily="34" charset="0"/>
              </a:rPr>
              <a:t>Another limitation is that even though the data may be crucial and relevant to the study, but due to its data of occurrence or the research being done an earlier date, the information cannot be included. </a:t>
            </a:r>
          </a:p>
          <a:p>
            <a:pPr algn="just">
              <a:lnSpc>
                <a:spcPct val="150000"/>
              </a:lnSpc>
            </a:pPr>
            <a:r>
              <a:rPr lang="en-US" sz="1800" dirty="0">
                <a:effectLst/>
                <a:latin typeface="Arial" panose="020B0604020202020204" pitchFamily="34" charset="0"/>
                <a:ea typeface="Calibri" panose="020F0502020204030204" pitchFamily="34" charset="0"/>
                <a:cs typeface="Arial" panose="020B0604020202020204" pitchFamily="34" charset="0"/>
              </a:rPr>
              <a:t>Information from recent researches can be included in the study.</a:t>
            </a:r>
            <a:endParaRPr lang="en-IN" sz="1800" dirty="0">
              <a:effectLst/>
              <a:latin typeface="Arial" panose="020B0604020202020204" pitchFamily="34" charset="0"/>
              <a:ea typeface="Calibri" panose="020F0502020204030204" pitchFamily="34" charset="0"/>
              <a:cs typeface="Arial" panose="020B0604020202020204" pitchFamily="34" charset="0"/>
            </a:endParaRPr>
          </a:p>
          <a:p>
            <a:pPr marL="0" indent="0" algn="just">
              <a:lnSpc>
                <a:spcPct val="150000"/>
              </a:lnSpc>
              <a:buNone/>
            </a:pP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7432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5A32-9F88-ACFE-FCF0-54323267CF8E}"/>
              </a:ext>
            </a:extLst>
          </p:cNvPr>
          <p:cNvSpPr>
            <a:spLocks noGrp="1"/>
          </p:cNvSpPr>
          <p:nvPr>
            <p:ph type="title"/>
          </p:nvPr>
        </p:nvSpPr>
        <p:spPr/>
        <p:txBody>
          <a:bodyPr>
            <a:normAutofit/>
          </a:bodyPr>
          <a:lstStyle/>
          <a:p>
            <a:r>
              <a:rPr lang="en-US" sz="2800" b="1" dirty="0">
                <a:latin typeface="Arial" panose="020B0604020202020204" pitchFamily="34" charset="0"/>
                <a:cs typeface="Arial" panose="020B0604020202020204" pitchFamily="34" charset="0"/>
              </a:rPr>
              <a:t>Ethical consideration</a:t>
            </a:r>
            <a:endParaRPr lang="en-IN" sz="28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E47BB09-C17B-F151-7E54-7BA8C79784C0}"/>
              </a:ext>
            </a:extLst>
          </p:cNvPr>
          <p:cNvSpPr>
            <a:spLocks noGrp="1"/>
          </p:cNvSpPr>
          <p:nvPr>
            <p:ph idx="1"/>
          </p:nvPr>
        </p:nvSpPr>
        <p:spPr/>
        <p:txBody>
          <a:bodyPr/>
          <a:lstStyle/>
          <a:p>
            <a:r>
              <a:rPr lang="en-US" dirty="0">
                <a:latin typeface="Arial" panose="020B0604020202020204" pitchFamily="34" charset="0"/>
                <a:cs typeface="Arial" panose="020B0604020202020204" pitchFamily="34" charset="0"/>
              </a:rPr>
              <a:t>This research protocol will </a:t>
            </a:r>
            <a:r>
              <a:rPr lang="en-US" dirty="0" err="1">
                <a:latin typeface="Arial" panose="020B0604020202020204" pitchFamily="34" charset="0"/>
                <a:cs typeface="Arial" panose="020B0604020202020204" pitchFamily="34" charset="0"/>
              </a:rPr>
              <a:t>bw</a:t>
            </a:r>
            <a:r>
              <a:rPr lang="en-US" dirty="0">
                <a:latin typeface="Arial" panose="020B0604020202020204" pitchFamily="34" charset="0"/>
                <a:cs typeface="Arial" panose="020B0604020202020204" pitchFamily="34" charset="0"/>
              </a:rPr>
              <a:t> submitted to the research ethics committee of university of </a:t>
            </a:r>
            <a:r>
              <a:rPr lang="en-US" dirty="0" err="1">
                <a:latin typeface="Arial" panose="020B0604020202020204" pitchFamily="34" charset="0"/>
                <a:cs typeface="Arial" panose="020B0604020202020204" pitchFamily="34" charset="0"/>
              </a:rPr>
              <a:t>wales</a:t>
            </a:r>
            <a:r>
              <a:rPr lang="en-US" dirty="0">
                <a:latin typeface="Arial" panose="020B0604020202020204" pitchFamily="34" charset="0"/>
                <a:cs typeface="Arial" panose="020B0604020202020204" pitchFamily="34" charset="0"/>
              </a:rPr>
              <a:t> for review and approval . </a:t>
            </a:r>
          </a:p>
          <a:p>
            <a:r>
              <a:rPr lang="en-US" dirty="0">
                <a:latin typeface="Arial" panose="020B0604020202020204" pitchFamily="34" charset="0"/>
                <a:cs typeface="Arial" panose="020B0604020202020204" pitchFamily="34" charset="0"/>
              </a:rPr>
              <a:t>Informed consent will be obtained </a:t>
            </a:r>
            <a:r>
              <a:rPr lang="en-US" dirty="0" err="1">
                <a:latin typeface="Arial" panose="020B0604020202020204" pitchFamily="34" charset="0"/>
                <a:cs typeface="Arial" panose="020B0604020202020204" pitchFamily="34" charset="0"/>
              </a:rPr>
              <a:t>frome</a:t>
            </a:r>
            <a:r>
              <a:rPr lang="en-US" dirty="0">
                <a:latin typeface="Arial" panose="020B0604020202020204" pitchFamily="34" charset="0"/>
                <a:cs typeface="Arial" panose="020B0604020202020204" pitchFamily="34" charset="0"/>
              </a:rPr>
              <a:t> each eligibility </a:t>
            </a:r>
            <a:r>
              <a:rPr lang="en-US" dirty="0" err="1">
                <a:latin typeface="Arial" panose="020B0604020202020204" pitchFamily="34" charset="0"/>
                <a:cs typeface="Arial" panose="020B0604020202020204" pitchFamily="34" charset="0"/>
              </a:rPr>
              <a:t>quitaria</a:t>
            </a:r>
            <a:r>
              <a:rPr lang="en-US" dirty="0">
                <a:latin typeface="Arial" panose="020B0604020202020204" pitchFamily="34" charset="0"/>
                <a:cs typeface="Arial" panose="020B0604020202020204" pitchFamily="34" charset="0"/>
              </a:rPr>
              <a:t> of students before they are recruited into the study .</a:t>
            </a:r>
          </a:p>
          <a:p>
            <a:r>
              <a:rPr lang="en-US" dirty="0">
                <a:latin typeface="Arial" panose="020B0604020202020204" pitchFamily="34" charset="0"/>
                <a:cs typeface="Arial" panose="020B0604020202020204" pitchFamily="34" charset="0"/>
              </a:rPr>
              <a:t>In this study participation will be voluntary and confidentiality of the data collected will be maintain.</a:t>
            </a: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6541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7105" y="319310"/>
            <a:ext cx="8911687" cy="1280890"/>
          </a:xfrm>
        </p:spPr>
        <p:txBody>
          <a:bodyPr>
            <a:normAutofit/>
          </a:bodyPr>
          <a:lstStyle/>
          <a:p>
            <a:pPr algn="ctr"/>
            <a:r>
              <a:rPr lang="en-GB" sz="2800" b="1" dirty="0">
                <a:latin typeface="Arial" pitchFamily="34" charset="0"/>
                <a:cs typeface="Arial" pitchFamily="34" charset="0"/>
              </a:rPr>
              <a:t>Implication of </a:t>
            </a:r>
            <a:r>
              <a:rPr lang="en-GB" sz="2800" b="1" dirty="0" err="1">
                <a:latin typeface="Arial" pitchFamily="34" charset="0"/>
                <a:cs typeface="Arial" pitchFamily="34" charset="0"/>
              </a:rPr>
              <a:t>Reserch</a:t>
            </a:r>
            <a:r>
              <a:rPr lang="en-GB" sz="2800" b="1" dirty="0">
                <a:latin typeface="Arial" pitchFamily="34" charset="0"/>
                <a:cs typeface="Arial" pitchFamily="34" charset="0"/>
              </a:rPr>
              <a:t> </a:t>
            </a:r>
            <a:br>
              <a:rPr lang="en-US" sz="3200" b="1" dirty="0">
                <a:latin typeface="Arial" pitchFamily="34" charset="0"/>
                <a:cs typeface="Arial" pitchFamily="34" charset="0"/>
              </a:rPr>
            </a:br>
            <a:endParaRPr lang="en-US" sz="3200" b="1" dirty="0">
              <a:latin typeface="Arial" pitchFamily="34" charset="0"/>
              <a:cs typeface="Arial" pitchFamily="34" charset="0"/>
            </a:endParaRPr>
          </a:p>
        </p:txBody>
      </p:sp>
      <p:sp>
        <p:nvSpPr>
          <p:cNvPr id="3" name="Content Placeholder 2"/>
          <p:cNvSpPr>
            <a:spLocks noGrp="1"/>
          </p:cNvSpPr>
          <p:nvPr>
            <p:ph idx="1"/>
          </p:nvPr>
        </p:nvSpPr>
        <p:spPr>
          <a:xfrm>
            <a:off x="2046388" y="1145628"/>
            <a:ext cx="8955088" cy="3972909"/>
          </a:xfrm>
        </p:spPr>
        <p:txBody>
          <a:bodyPr>
            <a:noAutofit/>
          </a:bodyPr>
          <a:lstStyle/>
          <a:p>
            <a:pPr algn="just"/>
            <a:r>
              <a:rPr lang="en-GB" dirty="0">
                <a:latin typeface="Arial" pitchFamily="34" charset="0"/>
                <a:cs typeface="Arial" pitchFamily="34" charset="0"/>
              </a:rPr>
              <a:t>The research will generate findings on the prevalence of physical activity among the students and this can be used to plan develop facilities for students.</a:t>
            </a:r>
          </a:p>
          <a:p>
            <a:pPr algn="just"/>
            <a:r>
              <a:rPr lang="en-GB" dirty="0">
                <a:latin typeface="Arial" pitchFamily="34" charset="0"/>
                <a:cs typeface="Arial" pitchFamily="34" charset="0"/>
              </a:rPr>
              <a:t>The research will also identify the factors that motivate the students to engage in physical activity and this can be used to develop physical activity policy for the students in the university of </a:t>
            </a:r>
            <a:r>
              <a:rPr lang="en-GB" dirty="0" err="1">
                <a:latin typeface="Arial" pitchFamily="34" charset="0"/>
                <a:cs typeface="Arial" pitchFamily="34" charset="0"/>
              </a:rPr>
              <a:t>wales</a:t>
            </a:r>
            <a:r>
              <a:rPr lang="en-GB" dirty="0">
                <a:latin typeface="Arial" pitchFamily="34" charset="0"/>
                <a:cs typeface="Arial" pitchFamily="34" charset="0"/>
              </a:rPr>
              <a:t>.</a:t>
            </a:r>
          </a:p>
          <a:p>
            <a:pPr algn="just"/>
            <a:r>
              <a:rPr lang="en-GB" dirty="0">
                <a:latin typeface="Arial" pitchFamily="34" charset="0"/>
                <a:cs typeface="Arial" pitchFamily="34" charset="0"/>
              </a:rPr>
              <a:t> Students in this study are seen as that they are interested in participating in free athletic or school-sponsored events and that monetary incentive play an essential role in getting them to do so (Barkley</a:t>
            </a:r>
            <a:r>
              <a:rPr lang="en-GB" i="1" dirty="0">
                <a:latin typeface="Arial" pitchFamily="34" charset="0"/>
                <a:cs typeface="Arial" pitchFamily="34" charset="0"/>
              </a:rPr>
              <a:t> et al.,</a:t>
            </a:r>
            <a:r>
              <a:rPr lang="en-GB" dirty="0">
                <a:latin typeface="Arial" pitchFamily="34" charset="0"/>
                <a:cs typeface="Arial" pitchFamily="34" charset="0"/>
              </a:rPr>
              <a:t> 2020). </a:t>
            </a:r>
            <a:endParaRPr lang="en-US" dirty="0">
              <a:latin typeface="Arial" pitchFamily="34" charset="0"/>
              <a:cs typeface="Arial" pitchFamily="34" charset="0"/>
            </a:endParaRPr>
          </a:p>
          <a:p>
            <a:pPr algn="just"/>
            <a:r>
              <a:rPr lang="en-GB" dirty="0">
                <a:latin typeface="Arial" pitchFamily="34" charset="0"/>
                <a:cs typeface="Arial" pitchFamily="34" charset="0"/>
              </a:rPr>
              <a:t>Similarly, the importance of athletic endeavours policies was emphasised, and reforms were asked for at institutions to accommodate gender disparities in light of local culture.  In addition, prior research has mostly focused on policies as they relate to the educational setting for making students actively participating in the physical activities (</a:t>
            </a:r>
            <a:r>
              <a:rPr lang="en-GB" dirty="0" err="1">
                <a:latin typeface="Arial" pitchFamily="34" charset="0"/>
                <a:cs typeface="Arial" pitchFamily="34" charset="0"/>
              </a:rPr>
              <a:t>Srivastav</a:t>
            </a:r>
            <a:r>
              <a:rPr lang="en-GB" dirty="0">
                <a:latin typeface="Arial" pitchFamily="34" charset="0"/>
                <a:cs typeface="Arial" pitchFamily="34" charset="0"/>
              </a:rPr>
              <a:t> </a:t>
            </a:r>
            <a:r>
              <a:rPr lang="en-GB" i="1" dirty="0">
                <a:latin typeface="Arial" pitchFamily="34" charset="0"/>
                <a:cs typeface="Arial" pitchFamily="34" charset="0"/>
              </a:rPr>
              <a:t>et al.,</a:t>
            </a:r>
            <a:r>
              <a:rPr lang="en-GB" dirty="0">
                <a:latin typeface="Arial" pitchFamily="34" charset="0"/>
                <a:cs typeface="Arial" pitchFamily="34" charset="0"/>
              </a:rPr>
              <a:t> 2021).  </a:t>
            </a:r>
            <a:endParaRPr lang="en-US" dirty="0">
              <a:latin typeface="Arial" pitchFamily="34" charset="0"/>
              <a:cs typeface="Arial" pitchFamily="34" charset="0"/>
            </a:endParaRPr>
          </a:p>
          <a:p>
            <a:pPr algn="just"/>
            <a:r>
              <a:rPr lang="en-GB" dirty="0">
                <a:latin typeface="Arial" pitchFamily="34" charset="0"/>
                <a:cs typeface="Arial" pitchFamily="34" charset="0"/>
              </a:rPr>
              <a:t>However, the results of this research should prompt university administration and lawmakers to provide new incentives for students to engage in extracurricular athletics. </a:t>
            </a:r>
            <a:endParaRPr lang="en-US" dirty="0">
              <a:latin typeface="Arial" pitchFamily="34" charset="0"/>
              <a:cs typeface="Arial" pitchFamily="34" charset="0"/>
            </a:endParaRPr>
          </a:p>
          <a:p>
            <a:pPr algn="just"/>
            <a:r>
              <a:rPr lang="en-GB" dirty="0">
                <a:latin typeface="Arial" pitchFamily="34" charset="0"/>
                <a:cs typeface="Arial" pitchFamily="34" charset="0"/>
              </a:rPr>
              <a:t>The vision of 2030, put out by the local governments, calls for a more adaptive and flexible approach to regulating sports in the country (</a:t>
            </a:r>
            <a:r>
              <a:rPr lang="en-GB" dirty="0" err="1">
                <a:latin typeface="Arial" pitchFamily="34" charset="0"/>
                <a:cs typeface="Arial" pitchFamily="34" charset="0"/>
              </a:rPr>
              <a:t>Costigan</a:t>
            </a:r>
            <a:r>
              <a:rPr lang="en-GB" dirty="0">
                <a:latin typeface="Arial" pitchFamily="34" charset="0"/>
                <a:cs typeface="Arial" pitchFamily="34" charset="0"/>
              </a:rPr>
              <a:t> </a:t>
            </a:r>
            <a:r>
              <a:rPr lang="en-GB" i="1" dirty="0">
                <a:latin typeface="Arial" pitchFamily="34" charset="0"/>
                <a:cs typeface="Arial" pitchFamily="34" charset="0"/>
              </a:rPr>
              <a:t>et al.,</a:t>
            </a:r>
            <a:r>
              <a:rPr lang="en-GB" dirty="0">
                <a:latin typeface="Arial" pitchFamily="34" charset="0"/>
                <a:cs typeface="Arial" pitchFamily="34" charset="0"/>
              </a:rPr>
              <a:t> 2019).</a:t>
            </a:r>
            <a:endParaRPr lang="en-US" dirty="0">
              <a:latin typeface="Arial" pitchFamily="34" charset="0"/>
              <a:cs typeface="Arial" pitchFamily="34" charset="0"/>
            </a:endParaRPr>
          </a:p>
          <a:p>
            <a:pPr algn="just"/>
            <a:endParaRPr lang="en-US" dirty="0">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0981" y="645131"/>
            <a:ext cx="8911687" cy="1280890"/>
          </a:xfrm>
        </p:spPr>
        <p:txBody>
          <a:bodyPr>
            <a:normAutofit/>
          </a:bodyPr>
          <a:lstStyle/>
          <a:p>
            <a:pPr algn="ctr"/>
            <a:r>
              <a:rPr lang="en-GB" sz="2800" b="1" dirty="0">
                <a:latin typeface="Arial" pitchFamily="34" charset="0"/>
                <a:cs typeface="Arial" pitchFamily="34" charset="0"/>
              </a:rPr>
              <a:t>Conclusion</a:t>
            </a:r>
            <a:br>
              <a:rPr lang="en-US" sz="3200" b="1" dirty="0">
                <a:latin typeface="Arial" pitchFamily="34" charset="0"/>
                <a:cs typeface="Arial" pitchFamily="34" charset="0"/>
              </a:rPr>
            </a:br>
            <a:endParaRPr lang="en-US" sz="3200" b="1" dirty="0">
              <a:latin typeface="Arial" pitchFamily="34" charset="0"/>
              <a:cs typeface="Arial" pitchFamily="34" charset="0"/>
            </a:endParaRPr>
          </a:p>
        </p:txBody>
      </p:sp>
      <p:sp>
        <p:nvSpPr>
          <p:cNvPr id="3" name="Content Placeholder 2"/>
          <p:cNvSpPr>
            <a:spLocks noGrp="1"/>
          </p:cNvSpPr>
          <p:nvPr>
            <p:ph idx="1"/>
          </p:nvPr>
        </p:nvSpPr>
        <p:spPr/>
        <p:txBody>
          <a:bodyPr/>
          <a:lstStyle/>
          <a:p>
            <a:pPr algn="just"/>
            <a:r>
              <a:rPr lang="en-GB" dirty="0">
                <a:latin typeface="Arial" pitchFamily="34" charset="0"/>
                <a:cs typeface="Arial" pitchFamily="34" charset="0"/>
              </a:rPr>
              <a:t>While the health advantages of physical activity for adults are well-documented, the importance of these activities for children and adolescents is often overlooked.</a:t>
            </a:r>
          </a:p>
          <a:p>
            <a:pPr algn="just"/>
            <a:r>
              <a:rPr lang="en-GB" dirty="0">
                <a:latin typeface="Arial" pitchFamily="34" charset="0"/>
                <a:cs typeface="Arial" pitchFamily="34" charset="0"/>
              </a:rPr>
              <a:t>Government funding of sport has grown in importance, as seen by the growing number of nations that have developed a distinctive sport strategy along with funding and support for elite and community sport development programmes.</a:t>
            </a:r>
          </a:p>
          <a:p>
            <a:pPr algn="just"/>
            <a:r>
              <a:rPr lang="en-GB" dirty="0">
                <a:latin typeface="Arial" pitchFamily="34" charset="0"/>
                <a:cs typeface="Arial" pitchFamily="34" charset="0"/>
              </a:rPr>
              <a:t> Governments all around the globe are investing more money in sports because they want to utilise it as a tool to further their agendas in a wide range of policy areas.</a:t>
            </a:r>
            <a:endParaRPr lang="en-US" dirty="0">
              <a:latin typeface="Arial" pitchFamily="34" charset="0"/>
              <a:cs typeface="Arial" pitchFamily="34" charset="0"/>
            </a:endParaRPr>
          </a:p>
          <a:p>
            <a:pPr algn="just"/>
            <a:endParaRPr lang="en-US" dirty="0">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DFB04-86FF-B4FC-DE1A-6FD5A9428539}"/>
              </a:ext>
            </a:extLst>
          </p:cNvPr>
          <p:cNvSpPr>
            <a:spLocks noGrp="1"/>
          </p:cNvSpPr>
          <p:nvPr>
            <p:ph type="title"/>
          </p:nvPr>
        </p:nvSpPr>
        <p:spPr>
          <a:xfrm>
            <a:off x="1289642" y="519007"/>
            <a:ext cx="8911687" cy="1280890"/>
          </a:xfrm>
        </p:spPr>
        <p:txBody>
          <a:bodyPr>
            <a:normAutofit/>
          </a:bodyPr>
          <a:lstStyle/>
          <a:p>
            <a:pPr algn="ctr"/>
            <a:r>
              <a:rPr lang="en-US" sz="3000" b="1" kern="100" dirty="0">
                <a:effectLst/>
                <a:latin typeface="Arial" panose="020B0604020202020204" pitchFamily="34" charset="0"/>
                <a:ea typeface="Calibri" panose="020F0502020204030204" pitchFamily="34" charset="0"/>
                <a:cs typeface="Arial" panose="020B0604020202020204" pitchFamily="34" charset="0"/>
              </a:rPr>
              <a:t>Gantt Chart </a:t>
            </a:r>
            <a:br>
              <a:rPr lang="en-IN" sz="3000" kern="100" dirty="0">
                <a:effectLst/>
                <a:latin typeface="Arial" panose="020B0604020202020204" pitchFamily="34" charset="0"/>
                <a:ea typeface="Calibri" panose="020F0502020204030204" pitchFamily="34" charset="0"/>
                <a:cs typeface="Times New Roman" panose="02020603050405020304" pitchFamily="18" charset="0"/>
              </a:rPr>
            </a:br>
            <a:endParaRPr lang="en-IN" sz="30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774168376"/>
              </p:ext>
            </p:extLst>
          </p:nvPr>
        </p:nvGraphicFramePr>
        <p:xfrm>
          <a:off x="851852" y="1371600"/>
          <a:ext cx="11142028" cy="52578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0176690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A6AC0-FE52-4696-6BB6-6A2A41D6AC78}"/>
              </a:ext>
            </a:extLst>
          </p:cNvPr>
          <p:cNvSpPr>
            <a:spLocks noGrp="1"/>
          </p:cNvSpPr>
          <p:nvPr>
            <p:ph type="title"/>
          </p:nvPr>
        </p:nvSpPr>
        <p:spPr>
          <a:xfrm>
            <a:off x="1848912" y="409903"/>
            <a:ext cx="8911687" cy="1280890"/>
          </a:xfrm>
        </p:spPr>
        <p:txBody>
          <a:bodyPr>
            <a:normAutofit/>
          </a:bodyPr>
          <a:lstStyle/>
          <a:p>
            <a:pPr algn="ctr"/>
            <a:r>
              <a:rPr lang="en-US" sz="2800" b="1" kern="100" dirty="0">
                <a:effectLst/>
                <a:latin typeface="Arial" panose="020B0604020202020204" pitchFamily="34" charset="0"/>
                <a:ea typeface="Times New Roman" panose="02020603050405020304" pitchFamily="18" charset="0"/>
                <a:cs typeface="Times New Roman" panose="02020603050405020304" pitchFamily="18" charset="0"/>
              </a:rPr>
              <a:t>References </a:t>
            </a:r>
            <a:br>
              <a:rPr lang="en-IN" sz="3000" b="1" kern="100" dirty="0">
                <a:effectLst/>
                <a:latin typeface="Arial" panose="020B0604020202020204" pitchFamily="34" charset="0"/>
                <a:ea typeface="Times New Roman" panose="02020603050405020304" pitchFamily="18" charset="0"/>
                <a:cs typeface="Times New Roman" panose="02020603050405020304" pitchFamily="18" charset="0"/>
              </a:rPr>
            </a:br>
            <a:endParaRPr lang="en-IN" sz="3000" dirty="0"/>
          </a:p>
        </p:txBody>
      </p:sp>
      <p:sp>
        <p:nvSpPr>
          <p:cNvPr id="3" name="Content Placeholder 2">
            <a:extLst>
              <a:ext uri="{FF2B5EF4-FFF2-40B4-BE49-F238E27FC236}">
                <a16:creationId xmlns:a16="http://schemas.microsoft.com/office/drawing/2014/main" id="{51569973-CC07-2085-519A-2AD2D6E488AC}"/>
              </a:ext>
            </a:extLst>
          </p:cNvPr>
          <p:cNvSpPr>
            <a:spLocks noGrp="1"/>
          </p:cNvSpPr>
          <p:nvPr>
            <p:ph idx="1"/>
          </p:nvPr>
        </p:nvSpPr>
        <p:spPr>
          <a:xfrm>
            <a:off x="417512" y="1310640"/>
            <a:ext cx="11774488" cy="5547360"/>
          </a:xfrm>
        </p:spPr>
        <p:txBody>
          <a:bodyPr>
            <a:noAutofit/>
          </a:bodyPr>
          <a:lstStyle/>
          <a:p>
            <a:r>
              <a:rPr lang="en-US" dirty="0">
                <a:latin typeface="Arial" pitchFamily="34" charset="0"/>
                <a:cs typeface="Arial" pitchFamily="34" charset="0"/>
              </a:rPr>
              <a:t>15 Writers (2023). Guide to understanding the Research Onion. Available at: </a:t>
            </a:r>
            <a:r>
              <a:rPr lang="en-US" u="sng" dirty="0">
                <a:latin typeface="Arial" pitchFamily="34" charset="0"/>
                <a:cs typeface="Arial" pitchFamily="34" charset="0"/>
                <a:hlinkClick r:id="rId2"/>
              </a:rPr>
              <a:t>https://15writers.com/research-onion/</a:t>
            </a:r>
            <a:r>
              <a:rPr lang="en-US" dirty="0">
                <a:latin typeface="Arial" pitchFamily="34" charset="0"/>
                <a:cs typeface="Arial" pitchFamily="34" charset="0"/>
              </a:rPr>
              <a:t>(Accessed: 15 July 2023).</a:t>
            </a:r>
          </a:p>
          <a:p>
            <a:r>
              <a:rPr lang="en-US" dirty="0" err="1">
                <a:latin typeface="Arial" pitchFamily="34" charset="0"/>
                <a:cs typeface="Arial" pitchFamily="34" charset="0"/>
              </a:rPr>
              <a:t>Assadpour</a:t>
            </a:r>
            <a:r>
              <a:rPr lang="en-US" dirty="0">
                <a:latin typeface="Arial" pitchFamily="34" charset="0"/>
                <a:cs typeface="Arial" pitchFamily="34" charset="0"/>
              </a:rPr>
              <a:t>, H., </a:t>
            </a:r>
            <a:r>
              <a:rPr lang="en-US" dirty="0" err="1">
                <a:latin typeface="Arial" pitchFamily="34" charset="0"/>
                <a:cs typeface="Arial" pitchFamily="34" charset="0"/>
              </a:rPr>
              <a:t>Ghalehnoee</a:t>
            </a:r>
            <a:r>
              <a:rPr lang="en-US" dirty="0">
                <a:latin typeface="Arial" pitchFamily="34" charset="0"/>
                <a:cs typeface="Arial" pitchFamily="34" charset="0"/>
              </a:rPr>
              <a:t>, M. and </a:t>
            </a:r>
            <a:r>
              <a:rPr lang="en-US" dirty="0" err="1">
                <a:latin typeface="Arial" pitchFamily="34" charset="0"/>
                <a:cs typeface="Arial" pitchFamily="34" charset="0"/>
              </a:rPr>
              <a:t>Bahramian</a:t>
            </a:r>
            <a:r>
              <a:rPr lang="en-US" dirty="0">
                <a:latin typeface="Arial" pitchFamily="34" charset="0"/>
                <a:cs typeface="Arial" pitchFamily="34" charset="0"/>
              </a:rPr>
              <a:t>, A., (2023). Developing the model of research method in urban landscape studies emphasizing the Saunders’ research onion. </a:t>
            </a:r>
            <a:r>
              <a:rPr lang="en-US" dirty="0" err="1">
                <a:latin typeface="Arial" pitchFamily="34" charset="0"/>
                <a:cs typeface="Arial" pitchFamily="34" charset="0"/>
              </a:rPr>
              <a:t>MotaleateShahri</a:t>
            </a:r>
            <a:r>
              <a:rPr lang="en-US" dirty="0">
                <a:latin typeface="Arial" pitchFamily="34" charset="0"/>
                <a:cs typeface="Arial" pitchFamily="34" charset="0"/>
              </a:rPr>
              <a:t>, 12(45), pp.3-18. DOI: </a:t>
            </a:r>
            <a:r>
              <a:rPr lang="en-US" u="sng" dirty="0">
                <a:latin typeface="Arial" pitchFamily="34" charset="0"/>
                <a:cs typeface="Arial" pitchFamily="34" charset="0"/>
                <a:hlinkClick r:id="rId3"/>
              </a:rPr>
              <a:t>https://doi.org/10.34785/J011.2022.010</a:t>
            </a:r>
            <a:endParaRPr lang="en-US" dirty="0">
              <a:latin typeface="Arial" pitchFamily="34" charset="0"/>
              <a:cs typeface="Arial" pitchFamily="34" charset="0"/>
            </a:endParaRPr>
          </a:p>
          <a:p>
            <a:r>
              <a:rPr lang="en-US" dirty="0" err="1">
                <a:latin typeface="Arial" pitchFamily="34" charset="0"/>
                <a:cs typeface="Arial" pitchFamily="34" charset="0"/>
              </a:rPr>
              <a:t>Atas</a:t>
            </a:r>
            <a:r>
              <a:rPr lang="en-US" dirty="0">
                <a:latin typeface="Arial" pitchFamily="34" charset="0"/>
                <a:cs typeface="Arial" pitchFamily="34" charset="0"/>
              </a:rPr>
              <a:t>, A.H. and </a:t>
            </a:r>
            <a:r>
              <a:rPr lang="en-US" dirty="0" err="1">
                <a:latin typeface="Arial" pitchFamily="34" charset="0"/>
                <a:cs typeface="Arial" pitchFamily="34" charset="0"/>
              </a:rPr>
              <a:t>Çelik</a:t>
            </a:r>
            <a:r>
              <a:rPr lang="en-US" dirty="0">
                <a:latin typeface="Arial" pitchFamily="34" charset="0"/>
                <a:cs typeface="Arial" pitchFamily="34" charset="0"/>
              </a:rPr>
              <a:t>, B., (2019). Smartphone use of university students: Patterns, purposes, and situations. Malaysian Online Journal of Educational Technology, 7(2), pp.59-70. Available at: </a:t>
            </a:r>
            <a:r>
              <a:rPr lang="en-US" u="sng" dirty="0">
                <a:latin typeface="Arial" pitchFamily="34" charset="0"/>
                <a:cs typeface="Arial" pitchFamily="34" charset="0"/>
                <a:hlinkClick r:id="rId4"/>
              </a:rPr>
              <a:t>https://eric.ed.gov/?id=EJ1214011</a:t>
            </a:r>
            <a:endParaRPr lang="en-US" dirty="0">
              <a:latin typeface="Arial" pitchFamily="34" charset="0"/>
              <a:cs typeface="Arial" pitchFamily="34" charset="0"/>
            </a:endParaRPr>
          </a:p>
          <a:p>
            <a:r>
              <a:rPr lang="en-US" dirty="0">
                <a:latin typeface="Arial" pitchFamily="34" charset="0"/>
                <a:cs typeface="Arial" pitchFamily="34" charset="0"/>
              </a:rPr>
              <a:t>Barkley, J.E., </a:t>
            </a:r>
            <a:r>
              <a:rPr lang="en-US" dirty="0" err="1">
                <a:latin typeface="Arial" pitchFamily="34" charset="0"/>
                <a:cs typeface="Arial" pitchFamily="34" charset="0"/>
              </a:rPr>
              <a:t>Lepp</a:t>
            </a:r>
            <a:r>
              <a:rPr lang="en-US" dirty="0">
                <a:latin typeface="Arial" pitchFamily="34" charset="0"/>
                <a:cs typeface="Arial" pitchFamily="34" charset="0"/>
              </a:rPr>
              <a:t>, A., Glickman, E., </a:t>
            </a:r>
            <a:r>
              <a:rPr lang="en-US" dirty="0" err="1">
                <a:latin typeface="Arial" pitchFamily="34" charset="0"/>
                <a:cs typeface="Arial" pitchFamily="34" charset="0"/>
              </a:rPr>
              <a:t>Farnell</a:t>
            </a:r>
            <a:r>
              <a:rPr lang="en-US" dirty="0">
                <a:latin typeface="Arial" pitchFamily="34" charset="0"/>
                <a:cs typeface="Arial" pitchFamily="34" charset="0"/>
              </a:rPr>
              <a:t>, G., </a:t>
            </a:r>
            <a:r>
              <a:rPr lang="en-US" dirty="0" err="1">
                <a:latin typeface="Arial" pitchFamily="34" charset="0"/>
                <a:cs typeface="Arial" pitchFamily="34" charset="0"/>
              </a:rPr>
              <a:t>Beiting</a:t>
            </a:r>
            <a:r>
              <a:rPr lang="en-US" dirty="0">
                <a:latin typeface="Arial" pitchFamily="34" charset="0"/>
                <a:cs typeface="Arial" pitchFamily="34" charset="0"/>
              </a:rPr>
              <a:t>, J., </a:t>
            </a:r>
            <a:r>
              <a:rPr lang="en-US" dirty="0" err="1">
                <a:latin typeface="Arial" pitchFamily="34" charset="0"/>
                <a:cs typeface="Arial" pitchFamily="34" charset="0"/>
              </a:rPr>
              <a:t>Wiet</a:t>
            </a:r>
            <a:r>
              <a:rPr lang="en-US" dirty="0">
                <a:latin typeface="Arial" pitchFamily="34" charset="0"/>
                <a:cs typeface="Arial" pitchFamily="34" charset="0"/>
              </a:rPr>
              <a:t>, R. and </a:t>
            </a:r>
            <a:r>
              <a:rPr lang="en-US" dirty="0" err="1">
                <a:latin typeface="Arial" pitchFamily="34" charset="0"/>
                <a:cs typeface="Arial" pitchFamily="34" charset="0"/>
              </a:rPr>
              <a:t>Dowdell</a:t>
            </a:r>
            <a:r>
              <a:rPr lang="en-US" dirty="0">
                <a:latin typeface="Arial" pitchFamily="34" charset="0"/>
                <a:cs typeface="Arial" pitchFamily="34" charset="0"/>
              </a:rPr>
              <a:t>, B., (2020). The acute effects of the COVID-19 pandemic on physical activity and sedentary behavior in university students and employees. International journal of exercise science, 13(5), p.1326. Available at: </a:t>
            </a:r>
            <a:r>
              <a:rPr lang="en-US" u="sng" dirty="0">
                <a:latin typeface="Arial" pitchFamily="34" charset="0"/>
                <a:cs typeface="Arial" pitchFamily="34" charset="0"/>
                <a:hlinkClick r:id="rId5"/>
              </a:rPr>
              <a:t>https://www.ncbi.nlm.nih.gov/pmc/articles/PMC7523895/</a:t>
            </a:r>
            <a:endParaRPr lang="en-US" dirty="0">
              <a:latin typeface="Arial" pitchFamily="34" charset="0"/>
              <a:cs typeface="Arial" pitchFamily="34" charset="0"/>
            </a:endParaRPr>
          </a:p>
          <a:p>
            <a:r>
              <a:rPr lang="en-IN" dirty="0">
                <a:latin typeface="Arial" pitchFamily="34" charset="0"/>
                <a:cs typeface="Arial" pitchFamily="34" charset="0"/>
              </a:rPr>
              <a:t>Barkley, J.E., </a:t>
            </a:r>
            <a:r>
              <a:rPr lang="en-IN" dirty="0" err="1">
                <a:latin typeface="Arial" pitchFamily="34" charset="0"/>
                <a:cs typeface="Arial" pitchFamily="34" charset="0"/>
              </a:rPr>
              <a:t>Lepp</a:t>
            </a:r>
            <a:r>
              <a:rPr lang="en-IN" dirty="0">
                <a:latin typeface="Arial" pitchFamily="34" charset="0"/>
                <a:cs typeface="Arial" pitchFamily="34" charset="0"/>
              </a:rPr>
              <a:t>, A., Glickman, E., </a:t>
            </a:r>
            <a:r>
              <a:rPr lang="en-IN" dirty="0" err="1">
                <a:latin typeface="Arial" pitchFamily="34" charset="0"/>
                <a:cs typeface="Arial" pitchFamily="34" charset="0"/>
              </a:rPr>
              <a:t>Farnell</a:t>
            </a:r>
            <a:r>
              <a:rPr lang="en-IN" dirty="0">
                <a:latin typeface="Arial" pitchFamily="34" charset="0"/>
                <a:cs typeface="Arial" pitchFamily="34" charset="0"/>
              </a:rPr>
              <a:t>, G., </a:t>
            </a:r>
            <a:r>
              <a:rPr lang="en-IN" dirty="0" err="1">
                <a:latin typeface="Arial" pitchFamily="34" charset="0"/>
                <a:cs typeface="Arial" pitchFamily="34" charset="0"/>
              </a:rPr>
              <a:t>Beiting</a:t>
            </a:r>
            <a:r>
              <a:rPr lang="en-IN" dirty="0">
                <a:latin typeface="Arial" pitchFamily="34" charset="0"/>
                <a:cs typeface="Arial" pitchFamily="34" charset="0"/>
              </a:rPr>
              <a:t>, J., </a:t>
            </a:r>
            <a:r>
              <a:rPr lang="en-IN" dirty="0" err="1">
                <a:latin typeface="Arial" pitchFamily="34" charset="0"/>
                <a:cs typeface="Arial" pitchFamily="34" charset="0"/>
              </a:rPr>
              <a:t>Wiet</a:t>
            </a:r>
            <a:r>
              <a:rPr lang="en-IN" dirty="0">
                <a:latin typeface="Arial" pitchFamily="34" charset="0"/>
                <a:cs typeface="Arial" pitchFamily="34" charset="0"/>
              </a:rPr>
              <a:t>, R. and </a:t>
            </a:r>
            <a:r>
              <a:rPr lang="en-IN" dirty="0" err="1">
                <a:latin typeface="Arial" pitchFamily="34" charset="0"/>
                <a:cs typeface="Arial" pitchFamily="34" charset="0"/>
              </a:rPr>
              <a:t>Dowdell</a:t>
            </a:r>
            <a:r>
              <a:rPr lang="en-IN" dirty="0">
                <a:latin typeface="Arial" pitchFamily="34" charset="0"/>
                <a:cs typeface="Arial" pitchFamily="34" charset="0"/>
              </a:rPr>
              <a:t>, B., (2020). The acute effects of the COVID-19 pandemic on physical activity and sedentary </a:t>
            </a:r>
            <a:r>
              <a:rPr lang="en-IN" dirty="0" err="1">
                <a:latin typeface="Arial" pitchFamily="34" charset="0"/>
                <a:cs typeface="Arial" pitchFamily="34" charset="0"/>
              </a:rPr>
              <a:t>behavior</a:t>
            </a:r>
            <a:r>
              <a:rPr lang="en-IN" dirty="0">
                <a:latin typeface="Arial" pitchFamily="34" charset="0"/>
                <a:cs typeface="Arial" pitchFamily="34" charset="0"/>
              </a:rPr>
              <a:t> in university students and employees. </a:t>
            </a:r>
            <a:r>
              <a:rPr lang="en-US" i="1" dirty="0">
                <a:latin typeface="Arial" pitchFamily="34" charset="0"/>
                <a:cs typeface="Arial" pitchFamily="34" charset="0"/>
              </a:rPr>
              <a:t>International journal of exercise science</a:t>
            </a:r>
            <a:r>
              <a:rPr lang="en-US" dirty="0">
                <a:latin typeface="Arial" pitchFamily="34" charset="0"/>
                <a:cs typeface="Arial" pitchFamily="34" charset="0"/>
              </a:rPr>
              <a:t>, </a:t>
            </a:r>
            <a:r>
              <a:rPr lang="en-US" i="1" dirty="0">
                <a:latin typeface="Arial" pitchFamily="34" charset="0"/>
                <a:cs typeface="Arial" pitchFamily="34" charset="0"/>
              </a:rPr>
              <a:t>13</a:t>
            </a:r>
            <a:r>
              <a:rPr lang="en-US" dirty="0">
                <a:latin typeface="Arial" pitchFamily="34" charset="0"/>
                <a:cs typeface="Arial" pitchFamily="34" charset="0"/>
              </a:rPr>
              <a:t>(5), p.1326.</a:t>
            </a:r>
            <a:r>
              <a:rPr lang="en-IN" dirty="0">
                <a:latin typeface="Arial" pitchFamily="34" charset="0"/>
                <a:cs typeface="Arial" pitchFamily="34" charset="0"/>
              </a:rPr>
              <a:t> </a:t>
            </a:r>
            <a:r>
              <a:rPr lang="en-IN" u="sng" dirty="0">
                <a:latin typeface="Arial" pitchFamily="34" charset="0"/>
                <a:cs typeface="Arial" pitchFamily="34" charset="0"/>
                <a:hlinkClick r:id="rId5"/>
              </a:rPr>
              <a:t>https://www.ncbi.nlm.nih.gov/pmc/articles/PMC7523895/</a:t>
            </a:r>
            <a:r>
              <a:rPr lang="en-IN" dirty="0">
                <a:latin typeface="Arial" pitchFamily="34" charset="0"/>
                <a:cs typeface="Arial" pitchFamily="34" charset="0"/>
              </a:rPr>
              <a:t> </a:t>
            </a:r>
            <a:endParaRPr lang="en-US" dirty="0">
              <a:latin typeface="Arial" pitchFamily="34" charset="0"/>
              <a:cs typeface="Arial" pitchFamily="34" charset="0"/>
            </a:endParaRPr>
          </a:p>
        </p:txBody>
      </p:sp>
    </p:spTree>
    <p:extLst>
      <p:ext uri="{BB962C8B-B14F-4D97-AF65-F5344CB8AC3E}">
        <p14:creationId xmlns:p14="http://schemas.microsoft.com/office/powerpoint/2010/main" val="30092862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891" y="277269"/>
            <a:ext cx="8911687" cy="1280890"/>
          </a:xfrm>
        </p:spPr>
        <p:txBody>
          <a:bodyPr>
            <a:normAutofit/>
          </a:bodyPr>
          <a:lstStyle/>
          <a:p>
            <a:pPr algn="ctr"/>
            <a:r>
              <a:rPr lang="en-US" sz="3200" b="1" kern="100" dirty="0">
                <a:latin typeface="Arial" panose="020B0604020202020204" pitchFamily="34" charset="0"/>
                <a:ea typeface="Times New Roman" panose="02020603050405020304" pitchFamily="18" charset="0"/>
                <a:cs typeface="Times New Roman" panose="02020603050405020304" pitchFamily="18" charset="0"/>
              </a:rPr>
              <a:t>References  Contd.</a:t>
            </a:r>
            <a:br>
              <a:rPr lang="en-IN" sz="3200" b="1" kern="100" dirty="0">
                <a:latin typeface="Arial" panose="020B0604020202020204" pitchFamily="34" charset="0"/>
                <a:ea typeface="Times New Roman" panose="02020603050405020304" pitchFamily="18" charset="0"/>
                <a:cs typeface="Times New Roman" panose="02020603050405020304" pitchFamily="18" charset="0"/>
              </a:rPr>
            </a:br>
            <a:endParaRPr lang="en-US" sz="3200" dirty="0"/>
          </a:p>
        </p:txBody>
      </p:sp>
      <p:sp>
        <p:nvSpPr>
          <p:cNvPr id="3" name="Content Placeholder 2"/>
          <p:cNvSpPr>
            <a:spLocks noGrp="1"/>
          </p:cNvSpPr>
          <p:nvPr>
            <p:ph idx="1"/>
          </p:nvPr>
        </p:nvSpPr>
        <p:spPr>
          <a:xfrm>
            <a:off x="285355" y="1108710"/>
            <a:ext cx="11093132" cy="4640580"/>
          </a:xfrm>
        </p:spPr>
        <p:txBody>
          <a:bodyPr>
            <a:noAutofit/>
          </a:bodyPr>
          <a:lstStyle/>
          <a:p>
            <a:r>
              <a:rPr lang="en-US" dirty="0">
                <a:latin typeface="Arial" pitchFamily="34" charset="0"/>
                <a:cs typeface="Arial" pitchFamily="34" charset="0"/>
              </a:rPr>
              <a:t>Capone, V., </a:t>
            </a:r>
            <a:r>
              <a:rPr lang="en-US" dirty="0" err="1">
                <a:latin typeface="Arial" pitchFamily="34" charset="0"/>
                <a:cs typeface="Arial" pitchFamily="34" charset="0"/>
              </a:rPr>
              <a:t>Caso</a:t>
            </a:r>
            <a:r>
              <a:rPr lang="en-US" dirty="0">
                <a:latin typeface="Arial" pitchFamily="34" charset="0"/>
                <a:cs typeface="Arial" pitchFamily="34" charset="0"/>
              </a:rPr>
              <a:t>, D., </a:t>
            </a:r>
            <a:r>
              <a:rPr lang="en-US" dirty="0" err="1">
                <a:latin typeface="Arial" pitchFamily="34" charset="0"/>
                <a:cs typeface="Arial" pitchFamily="34" charset="0"/>
              </a:rPr>
              <a:t>Donizzetti</a:t>
            </a:r>
            <a:r>
              <a:rPr lang="en-US" dirty="0">
                <a:latin typeface="Arial" pitchFamily="34" charset="0"/>
                <a:cs typeface="Arial" pitchFamily="34" charset="0"/>
              </a:rPr>
              <a:t>, A.R. and </a:t>
            </a:r>
            <a:r>
              <a:rPr lang="en-US" dirty="0" err="1">
                <a:latin typeface="Arial" pitchFamily="34" charset="0"/>
                <a:cs typeface="Arial" pitchFamily="34" charset="0"/>
              </a:rPr>
              <a:t>Procentese</a:t>
            </a:r>
            <a:r>
              <a:rPr lang="en-US" dirty="0">
                <a:latin typeface="Arial" pitchFamily="34" charset="0"/>
                <a:cs typeface="Arial" pitchFamily="34" charset="0"/>
              </a:rPr>
              <a:t>, F., (2020). University student mental well-being during COVID-19 outbreak: What are the relationships between information seeking, perceived risk and personal resources related to the academic context?. Sustainability, 12(17), p.7039. DOI: </a:t>
            </a:r>
            <a:r>
              <a:rPr lang="en-US" u="sng" dirty="0">
                <a:latin typeface="Arial" pitchFamily="34" charset="0"/>
                <a:cs typeface="Arial" pitchFamily="34" charset="0"/>
                <a:hlinkClick r:id="rId3"/>
              </a:rPr>
              <a:t>https://doi.org/10.3390/su12177039</a:t>
            </a:r>
            <a:endParaRPr lang="en-US" dirty="0">
              <a:latin typeface="Arial" pitchFamily="34" charset="0"/>
              <a:cs typeface="Arial" pitchFamily="34" charset="0"/>
            </a:endParaRPr>
          </a:p>
          <a:p>
            <a:r>
              <a:rPr lang="en-US" dirty="0" err="1">
                <a:latin typeface="Arial" pitchFamily="34" charset="0"/>
                <a:cs typeface="Arial" pitchFamily="34" charset="0"/>
              </a:rPr>
              <a:t>Carballo-Fazanes</a:t>
            </a:r>
            <a:r>
              <a:rPr lang="en-US" dirty="0">
                <a:latin typeface="Arial" pitchFamily="34" charset="0"/>
                <a:cs typeface="Arial" pitchFamily="34" charset="0"/>
              </a:rPr>
              <a:t>, A., Rico-</a:t>
            </a:r>
            <a:r>
              <a:rPr lang="en-US" dirty="0" err="1">
                <a:latin typeface="Arial" pitchFamily="34" charset="0"/>
                <a:cs typeface="Arial" pitchFamily="34" charset="0"/>
              </a:rPr>
              <a:t>Díaz</a:t>
            </a:r>
            <a:r>
              <a:rPr lang="en-US" dirty="0">
                <a:latin typeface="Arial" pitchFamily="34" charset="0"/>
                <a:cs typeface="Arial" pitchFamily="34" charset="0"/>
              </a:rPr>
              <a:t>, J., </a:t>
            </a:r>
            <a:r>
              <a:rPr lang="en-US" dirty="0" err="1">
                <a:latin typeface="Arial" pitchFamily="34" charset="0"/>
                <a:cs typeface="Arial" pitchFamily="34" charset="0"/>
              </a:rPr>
              <a:t>Barcala-Furelos</a:t>
            </a:r>
            <a:r>
              <a:rPr lang="en-US" dirty="0">
                <a:latin typeface="Arial" pitchFamily="34" charset="0"/>
                <a:cs typeface="Arial" pitchFamily="34" charset="0"/>
              </a:rPr>
              <a:t>, R., Rey, E., </a:t>
            </a:r>
            <a:r>
              <a:rPr lang="en-US" dirty="0" err="1">
                <a:latin typeface="Arial" pitchFamily="34" charset="0"/>
                <a:cs typeface="Arial" pitchFamily="34" charset="0"/>
              </a:rPr>
              <a:t>Rodríguez-Fernández</a:t>
            </a:r>
            <a:r>
              <a:rPr lang="en-US" dirty="0">
                <a:latin typeface="Arial" pitchFamily="34" charset="0"/>
                <a:cs typeface="Arial" pitchFamily="34" charset="0"/>
              </a:rPr>
              <a:t>, J.E., Varela-</a:t>
            </a:r>
            <a:r>
              <a:rPr lang="en-US" dirty="0" err="1">
                <a:latin typeface="Arial" pitchFamily="34" charset="0"/>
                <a:cs typeface="Arial" pitchFamily="34" charset="0"/>
              </a:rPr>
              <a:t>Casal</a:t>
            </a:r>
            <a:r>
              <a:rPr lang="en-US" dirty="0">
                <a:latin typeface="Arial" pitchFamily="34" charset="0"/>
                <a:cs typeface="Arial" pitchFamily="34" charset="0"/>
              </a:rPr>
              <a:t>, C. and </a:t>
            </a:r>
            <a:r>
              <a:rPr lang="en-US" dirty="0" err="1">
                <a:latin typeface="Arial" pitchFamily="34" charset="0"/>
                <a:cs typeface="Arial" pitchFamily="34" charset="0"/>
              </a:rPr>
              <a:t>Abelairas-Gómez</a:t>
            </a:r>
            <a:r>
              <a:rPr lang="en-US" dirty="0">
                <a:latin typeface="Arial" pitchFamily="34" charset="0"/>
                <a:cs typeface="Arial" pitchFamily="34" charset="0"/>
              </a:rPr>
              <a:t>, C., (2020). Physical activity habits and determinants, sedentary </a:t>
            </a:r>
            <a:r>
              <a:rPr lang="en-US" dirty="0" err="1">
                <a:latin typeface="Arial" pitchFamily="34" charset="0"/>
                <a:cs typeface="Arial" pitchFamily="34" charset="0"/>
              </a:rPr>
              <a:t>behaviour</a:t>
            </a:r>
            <a:r>
              <a:rPr lang="en-US" dirty="0">
                <a:latin typeface="Arial" pitchFamily="34" charset="0"/>
                <a:cs typeface="Arial" pitchFamily="34" charset="0"/>
              </a:rPr>
              <a:t> and lifestyle in university students. International journal of environmental research and public health, 17(9), p.3272. DOI: </a:t>
            </a:r>
            <a:r>
              <a:rPr lang="en-US" u="sng" dirty="0">
                <a:latin typeface="Arial" pitchFamily="34" charset="0"/>
                <a:cs typeface="Arial" pitchFamily="34" charset="0"/>
                <a:hlinkClick r:id="rId4"/>
              </a:rPr>
              <a:t>https://doi.org/10.3390/ijerph17093272</a:t>
            </a:r>
            <a:endParaRPr lang="en-US" dirty="0">
              <a:latin typeface="Arial" pitchFamily="34" charset="0"/>
              <a:cs typeface="Arial" pitchFamily="34" charset="0"/>
            </a:endParaRPr>
          </a:p>
          <a:p>
            <a:r>
              <a:rPr lang="en-IN" dirty="0" err="1">
                <a:latin typeface="Arial" pitchFamily="34" charset="0"/>
                <a:cs typeface="Arial" pitchFamily="34" charset="0"/>
              </a:rPr>
              <a:t>Costigan</a:t>
            </a:r>
            <a:r>
              <a:rPr lang="en-IN" dirty="0">
                <a:latin typeface="Arial" pitchFamily="34" charset="0"/>
                <a:cs typeface="Arial" pitchFamily="34" charset="0"/>
              </a:rPr>
              <a:t>, S.A., </a:t>
            </a:r>
            <a:r>
              <a:rPr lang="en-IN" dirty="0" err="1">
                <a:latin typeface="Arial" pitchFamily="34" charset="0"/>
                <a:cs typeface="Arial" pitchFamily="34" charset="0"/>
              </a:rPr>
              <a:t>Lubans</a:t>
            </a:r>
            <a:r>
              <a:rPr lang="en-IN" dirty="0">
                <a:latin typeface="Arial" pitchFamily="34" charset="0"/>
                <a:cs typeface="Arial" pitchFamily="34" charset="0"/>
              </a:rPr>
              <a:t>, D.R., Lonsdale, C., Sanders, T. and del </a:t>
            </a:r>
            <a:r>
              <a:rPr lang="en-IN" dirty="0" err="1">
                <a:latin typeface="Arial" pitchFamily="34" charset="0"/>
                <a:cs typeface="Arial" pitchFamily="34" charset="0"/>
              </a:rPr>
              <a:t>Pozo</a:t>
            </a:r>
            <a:r>
              <a:rPr lang="en-IN" dirty="0">
                <a:latin typeface="Arial" pitchFamily="34" charset="0"/>
                <a:cs typeface="Arial" pitchFamily="34" charset="0"/>
              </a:rPr>
              <a:t> Cruz, B., (2019). Associations between physical activity intensity and well-being in adolescents. </a:t>
            </a:r>
            <a:r>
              <a:rPr lang="en-US" i="1" dirty="0">
                <a:latin typeface="Arial" pitchFamily="34" charset="0"/>
                <a:cs typeface="Arial" pitchFamily="34" charset="0"/>
              </a:rPr>
              <a:t>Preventive medicine</a:t>
            </a:r>
            <a:r>
              <a:rPr lang="en-US" dirty="0">
                <a:latin typeface="Arial" pitchFamily="34" charset="0"/>
                <a:cs typeface="Arial" pitchFamily="34" charset="0"/>
              </a:rPr>
              <a:t>, </a:t>
            </a:r>
            <a:r>
              <a:rPr lang="en-US" i="1" dirty="0">
                <a:latin typeface="Arial" pitchFamily="34" charset="0"/>
                <a:cs typeface="Arial" pitchFamily="34" charset="0"/>
              </a:rPr>
              <a:t>125</a:t>
            </a:r>
            <a:r>
              <a:rPr lang="en-US" dirty="0">
                <a:latin typeface="Arial" pitchFamily="34" charset="0"/>
                <a:cs typeface="Arial" pitchFamily="34" charset="0"/>
              </a:rPr>
              <a:t>, pp.55-61.</a:t>
            </a:r>
            <a:r>
              <a:rPr lang="en-IN" dirty="0">
                <a:latin typeface="Arial" pitchFamily="34" charset="0"/>
                <a:cs typeface="Arial" pitchFamily="34" charset="0"/>
              </a:rPr>
              <a:t> </a:t>
            </a:r>
            <a:r>
              <a:rPr lang="en-IN" u="sng" dirty="0">
                <a:latin typeface="Arial" pitchFamily="34" charset="0"/>
                <a:cs typeface="Arial" pitchFamily="34" charset="0"/>
                <a:hlinkClick r:id="rId5"/>
              </a:rPr>
              <a:t>https://doi.org/10.1016/j.ypmed.2019.05.009</a:t>
            </a:r>
            <a:r>
              <a:rPr lang="en-IN" dirty="0">
                <a:latin typeface="Arial" pitchFamily="34" charset="0"/>
                <a:cs typeface="Arial" pitchFamily="34" charset="0"/>
              </a:rPr>
              <a:t> </a:t>
            </a:r>
          </a:p>
          <a:p>
            <a:r>
              <a:rPr lang="en-IN" dirty="0">
                <a:latin typeface="Arial" pitchFamily="34" charset="0"/>
                <a:cs typeface="Arial" pitchFamily="34" charset="0"/>
              </a:rPr>
              <a:t>Debra Shirley, </a:t>
            </a:r>
            <a:r>
              <a:rPr lang="en-IN" dirty="0" err="1">
                <a:latin typeface="Arial" pitchFamily="34" charset="0"/>
                <a:cs typeface="Arial" pitchFamily="34" charset="0"/>
              </a:rPr>
              <a:t>Hidde</a:t>
            </a:r>
            <a:r>
              <a:rPr lang="en-IN" dirty="0">
                <a:latin typeface="Arial" pitchFamily="34" charset="0"/>
                <a:cs typeface="Arial" pitchFamily="34" charset="0"/>
              </a:rPr>
              <a:t> P Van Der Ploeg, Adrian E </a:t>
            </a:r>
            <a:r>
              <a:rPr lang="en-IN" dirty="0" err="1">
                <a:latin typeface="Arial" pitchFamily="34" charset="0"/>
                <a:cs typeface="Arial" pitchFamily="34" charset="0"/>
              </a:rPr>
              <a:t>BaumanPhysical</a:t>
            </a:r>
            <a:r>
              <a:rPr lang="en-IN" dirty="0">
                <a:latin typeface="Arial" pitchFamily="34" charset="0"/>
                <a:cs typeface="Arial" pitchFamily="34" charset="0"/>
              </a:rPr>
              <a:t> therapy 90 (9), 1311-1322, 2010</a:t>
            </a:r>
          </a:p>
          <a:p>
            <a:pPr algn="just"/>
            <a:r>
              <a:rPr lang="en-IN" dirty="0" err="1">
                <a:latin typeface="Arial" pitchFamily="34" charset="0"/>
                <a:cs typeface="Arial" pitchFamily="34" charset="0"/>
              </a:rPr>
              <a:t>Dufour</a:t>
            </a:r>
            <a:r>
              <a:rPr lang="en-IN" dirty="0">
                <a:latin typeface="Arial" pitchFamily="34" charset="0"/>
                <a:cs typeface="Arial" pitchFamily="34" charset="0"/>
              </a:rPr>
              <a:t>, I.F. and Richard, M.C., (2019). Theorizing from secondary qualitative data: A comparison of two data analysis methods. </a:t>
            </a:r>
            <a:r>
              <a:rPr lang="en-US" i="1" dirty="0">
                <a:latin typeface="Arial" pitchFamily="34" charset="0"/>
                <a:cs typeface="Arial" pitchFamily="34" charset="0"/>
              </a:rPr>
              <a:t>Cogent Education</a:t>
            </a:r>
            <a:r>
              <a:rPr lang="en-US" dirty="0">
                <a:latin typeface="Arial" pitchFamily="34" charset="0"/>
                <a:cs typeface="Arial" pitchFamily="34" charset="0"/>
              </a:rPr>
              <a:t>, </a:t>
            </a:r>
            <a:r>
              <a:rPr lang="en-US" i="1" dirty="0">
                <a:latin typeface="Arial" pitchFamily="34" charset="0"/>
                <a:cs typeface="Arial" pitchFamily="34" charset="0"/>
              </a:rPr>
              <a:t>6</a:t>
            </a:r>
            <a:r>
              <a:rPr lang="en-US" dirty="0">
                <a:latin typeface="Arial" pitchFamily="34" charset="0"/>
                <a:cs typeface="Arial" pitchFamily="34" charset="0"/>
              </a:rPr>
              <a:t>(1), p.1690265.</a:t>
            </a:r>
            <a:r>
              <a:rPr lang="en-IN" dirty="0">
                <a:latin typeface="Arial" pitchFamily="34" charset="0"/>
                <a:cs typeface="Arial" pitchFamily="34" charset="0"/>
              </a:rPr>
              <a:t> </a:t>
            </a:r>
            <a:r>
              <a:rPr lang="en-IN" u="sng" dirty="0">
                <a:latin typeface="Arial" pitchFamily="34" charset="0"/>
                <a:cs typeface="Arial" pitchFamily="34" charset="0"/>
                <a:hlinkClick r:id="rId6"/>
              </a:rPr>
              <a:t>https://doi.org/10.1080/2331186X.2019.1690265</a:t>
            </a:r>
            <a:r>
              <a:rPr lang="en-IN" dirty="0">
                <a:latin typeface="Arial" pitchFamily="34" charset="0"/>
                <a:cs typeface="Arial" pitchFamily="34" charset="0"/>
              </a:rPr>
              <a:t> </a:t>
            </a:r>
          </a:p>
          <a:p>
            <a:pPr algn="just"/>
            <a:r>
              <a:rPr lang="en-US" dirty="0">
                <a:latin typeface="Arial" pitchFamily="34" charset="0"/>
                <a:cs typeface="Arial" pitchFamily="34" charset="0"/>
              </a:rPr>
              <a:t>Lara J </a:t>
            </a:r>
            <a:r>
              <a:rPr lang="en-US" dirty="0" err="1">
                <a:latin typeface="Arial" pitchFamily="34" charset="0"/>
                <a:cs typeface="Arial" pitchFamily="34" charset="0"/>
              </a:rPr>
              <a:t>LaCaille</a:t>
            </a:r>
            <a:r>
              <a:rPr lang="en-US" dirty="0">
                <a:latin typeface="Arial" pitchFamily="34" charset="0"/>
                <a:cs typeface="Arial" pitchFamily="34" charset="0"/>
              </a:rPr>
              <a:t>, Kim Nichols </a:t>
            </a:r>
            <a:r>
              <a:rPr lang="en-US" dirty="0" err="1">
                <a:latin typeface="Arial" pitchFamily="34" charset="0"/>
                <a:cs typeface="Arial" pitchFamily="34" charset="0"/>
              </a:rPr>
              <a:t>Dauner</a:t>
            </a:r>
            <a:r>
              <a:rPr lang="en-US" dirty="0">
                <a:latin typeface="Arial" pitchFamily="34" charset="0"/>
                <a:cs typeface="Arial" pitchFamily="34" charset="0"/>
              </a:rPr>
              <a:t>, Rachel J </a:t>
            </a:r>
            <a:r>
              <a:rPr lang="en-US" dirty="0" err="1">
                <a:latin typeface="Arial" pitchFamily="34" charset="0"/>
                <a:cs typeface="Arial" pitchFamily="34" charset="0"/>
              </a:rPr>
              <a:t>Krambeer</a:t>
            </a:r>
            <a:r>
              <a:rPr lang="en-US" dirty="0">
                <a:latin typeface="Arial" pitchFamily="34" charset="0"/>
                <a:cs typeface="Arial" pitchFamily="34" charset="0"/>
              </a:rPr>
              <a:t>, Jon </a:t>
            </a:r>
            <a:r>
              <a:rPr lang="en-US" dirty="0" err="1">
                <a:latin typeface="Arial" pitchFamily="34" charset="0"/>
                <a:cs typeface="Arial" pitchFamily="34" charset="0"/>
              </a:rPr>
              <a:t>PedersenJournal</a:t>
            </a:r>
            <a:r>
              <a:rPr lang="en-US" dirty="0">
                <a:latin typeface="Arial" pitchFamily="34" charset="0"/>
                <a:cs typeface="Arial" pitchFamily="34" charset="0"/>
              </a:rPr>
              <a:t> of American college health 59 (6), 531-538, 2011</a:t>
            </a:r>
            <a:r>
              <a:rPr lang="en-IN" dirty="0">
                <a:latin typeface="Arial" pitchFamily="34" charset="0"/>
                <a:cs typeface="Arial" pitchFamily="34" charset="0"/>
              </a:rPr>
              <a:t> </a:t>
            </a:r>
            <a:endParaRPr lang="en-US" dirty="0">
              <a:latin typeface="Arial" pitchFamily="34" charset="0"/>
              <a:cs typeface="Arial" pitchFamily="34" charset="0"/>
            </a:endParaRPr>
          </a:p>
          <a:p>
            <a:pPr algn="just"/>
            <a:endParaRPr lang="en-US" dirty="0">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5470" y="462455"/>
            <a:ext cx="8755379" cy="1165860"/>
          </a:xfrm>
        </p:spPr>
        <p:txBody>
          <a:bodyPr>
            <a:normAutofit/>
          </a:bodyPr>
          <a:lstStyle/>
          <a:p>
            <a:pPr algn="ctr"/>
            <a:r>
              <a:rPr lang="en-US" sz="3100" b="1" kern="100" dirty="0">
                <a:latin typeface="Arial" panose="020B0604020202020204" pitchFamily="34" charset="0"/>
                <a:ea typeface="Times New Roman" panose="02020603050405020304" pitchFamily="18" charset="0"/>
                <a:cs typeface="Times New Roman" panose="02020603050405020304" pitchFamily="18" charset="0"/>
              </a:rPr>
              <a:t>References  Contd.</a:t>
            </a:r>
            <a:br>
              <a:rPr lang="en-IN" b="1" kern="100" dirty="0">
                <a:latin typeface="Arial" panose="020B0604020202020204" pitchFamily="34" charset="0"/>
                <a:ea typeface="Times New Roman" panose="02020603050405020304" pitchFamily="18" charset="0"/>
                <a:cs typeface="Times New Roman" panose="02020603050405020304" pitchFamily="18" charset="0"/>
              </a:rPr>
            </a:br>
            <a:endParaRPr lang="en-US" dirty="0"/>
          </a:p>
        </p:txBody>
      </p:sp>
      <p:sp>
        <p:nvSpPr>
          <p:cNvPr id="3" name="Content Placeholder 2"/>
          <p:cNvSpPr>
            <a:spLocks noGrp="1"/>
          </p:cNvSpPr>
          <p:nvPr>
            <p:ph idx="1"/>
          </p:nvPr>
        </p:nvSpPr>
        <p:spPr>
          <a:xfrm>
            <a:off x="274320" y="1303020"/>
            <a:ext cx="11917680" cy="5554980"/>
          </a:xfrm>
        </p:spPr>
        <p:txBody>
          <a:bodyPr>
            <a:noAutofit/>
          </a:bodyPr>
          <a:lstStyle/>
          <a:p>
            <a:pPr algn="just"/>
            <a:endParaRPr lang="en-IN" b="0" i="0" dirty="0">
              <a:solidFill>
                <a:srgbClr val="212529"/>
              </a:solidFill>
              <a:effectLst/>
              <a:latin typeface="system-ui"/>
            </a:endParaRPr>
          </a:p>
          <a:p>
            <a:pPr algn="just"/>
            <a:r>
              <a:rPr lang="en-IN" b="0" i="0" dirty="0">
                <a:solidFill>
                  <a:srgbClr val="212529"/>
                </a:solidFill>
                <a:effectLst/>
                <a:latin typeface="system-ui"/>
              </a:rPr>
              <a:t>Mohd </a:t>
            </a:r>
            <a:r>
              <a:rPr lang="en-IN" b="0" i="0" dirty="0" err="1">
                <a:solidFill>
                  <a:srgbClr val="212529"/>
                </a:solidFill>
                <a:effectLst/>
                <a:latin typeface="system-ui"/>
              </a:rPr>
              <a:t>Talmizi</a:t>
            </a:r>
            <a:r>
              <a:rPr lang="en-IN" b="0" i="0" dirty="0">
                <a:solidFill>
                  <a:srgbClr val="212529"/>
                </a:solidFill>
                <a:effectLst/>
                <a:latin typeface="system-ui"/>
              </a:rPr>
              <a:t>, </a:t>
            </a:r>
            <a:r>
              <a:rPr lang="en-IN" b="0" i="0" dirty="0" err="1">
                <a:solidFill>
                  <a:srgbClr val="212529"/>
                </a:solidFill>
                <a:effectLst/>
                <a:latin typeface="system-ui"/>
              </a:rPr>
              <a:t>Nurain</a:t>
            </a:r>
            <a:r>
              <a:rPr lang="en-IN" b="0" i="0" dirty="0">
                <a:solidFill>
                  <a:srgbClr val="212529"/>
                </a:solidFill>
                <a:effectLst/>
                <a:latin typeface="system-ui"/>
              </a:rPr>
              <a:t> and Ali, Nor </a:t>
            </a:r>
            <a:r>
              <a:rPr lang="en-IN" b="0" i="0" dirty="0" err="1">
                <a:solidFill>
                  <a:srgbClr val="212529"/>
                </a:solidFill>
                <a:effectLst/>
                <a:latin typeface="system-ui"/>
              </a:rPr>
              <a:t>Eeda</a:t>
            </a:r>
            <a:r>
              <a:rPr lang="en-IN" b="0" i="0" dirty="0">
                <a:solidFill>
                  <a:srgbClr val="212529"/>
                </a:solidFill>
                <a:effectLst/>
                <a:latin typeface="system-ui"/>
              </a:rPr>
              <a:t> and </a:t>
            </a:r>
            <a:r>
              <a:rPr lang="en-IN" b="0" i="0" dirty="0" err="1">
                <a:solidFill>
                  <a:srgbClr val="212529"/>
                </a:solidFill>
                <a:effectLst/>
                <a:latin typeface="system-ui"/>
              </a:rPr>
              <a:t>Teriman</a:t>
            </a:r>
            <a:r>
              <a:rPr lang="en-IN" b="0" i="0" dirty="0">
                <a:solidFill>
                  <a:srgbClr val="212529"/>
                </a:solidFill>
                <a:effectLst/>
                <a:latin typeface="system-ui"/>
              </a:rPr>
              <a:t>, Suharto (2021) </a:t>
            </a:r>
            <a:r>
              <a:rPr lang="en-IN" b="0" i="1" dirty="0">
                <a:solidFill>
                  <a:srgbClr val="212529"/>
                </a:solidFill>
                <a:effectLst/>
                <a:latin typeface="system-ui"/>
              </a:rPr>
              <a:t>A review on socio-demographic factors influencing physical activities / </a:t>
            </a:r>
            <a:r>
              <a:rPr lang="en-IN" b="0" i="1" dirty="0" err="1">
                <a:solidFill>
                  <a:srgbClr val="212529"/>
                </a:solidFill>
                <a:effectLst/>
                <a:latin typeface="system-ui"/>
              </a:rPr>
              <a:t>Nurain</a:t>
            </a:r>
            <a:r>
              <a:rPr lang="en-IN" b="0" i="1" dirty="0">
                <a:solidFill>
                  <a:srgbClr val="212529"/>
                </a:solidFill>
                <a:effectLst/>
                <a:latin typeface="system-ui"/>
              </a:rPr>
              <a:t> Mohd </a:t>
            </a:r>
            <a:r>
              <a:rPr lang="en-IN" b="0" i="1" dirty="0" err="1">
                <a:solidFill>
                  <a:srgbClr val="212529"/>
                </a:solidFill>
                <a:effectLst/>
                <a:latin typeface="system-ui"/>
              </a:rPr>
              <a:t>Talmizi</a:t>
            </a:r>
            <a:r>
              <a:rPr lang="en-IN" b="0" i="1" dirty="0">
                <a:solidFill>
                  <a:srgbClr val="212529"/>
                </a:solidFill>
                <a:effectLst/>
                <a:latin typeface="system-ui"/>
              </a:rPr>
              <a:t>, Nor </a:t>
            </a:r>
            <a:r>
              <a:rPr lang="en-IN" b="0" i="1" dirty="0" err="1">
                <a:solidFill>
                  <a:srgbClr val="212529"/>
                </a:solidFill>
                <a:effectLst/>
                <a:latin typeface="system-ui"/>
              </a:rPr>
              <a:t>Eeda</a:t>
            </a:r>
            <a:r>
              <a:rPr lang="en-IN" b="0" i="1" dirty="0">
                <a:solidFill>
                  <a:srgbClr val="212529"/>
                </a:solidFill>
                <a:effectLst/>
                <a:latin typeface="system-ui"/>
              </a:rPr>
              <a:t> Ali and Suharto </a:t>
            </a:r>
            <a:r>
              <a:rPr lang="en-IN" b="0" i="1" dirty="0" err="1">
                <a:solidFill>
                  <a:srgbClr val="212529"/>
                </a:solidFill>
                <a:effectLst/>
                <a:latin typeface="system-ui"/>
              </a:rPr>
              <a:t>Teriman</a:t>
            </a:r>
            <a:r>
              <a:rPr lang="en-IN" b="0" i="1" dirty="0">
                <a:solidFill>
                  <a:srgbClr val="212529"/>
                </a:solidFill>
                <a:effectLst/>
                <a:latin typeface="system-ui"/>
              </a:rPr>
              <a:t>.</a:t>
            </a:r>
            <a:r>
              <a:rPr lang="en-IN" b="0" i="0" dirty="0">
                <a:solidFill>
                  <a:srgbClr val="212529"/>
                </a:solidFill>
                <a:effectLst/>
                <a:latin typeface="system-ui"/>
              </a:rPr>
              <a:t> </a:t>
            </a:r>
            <a:r>
              <a:rPr lang="en-IN" b="0" i="0" u="sng" dirty="0">
                <a:solidFill>
                  <a:srgbClr val="0D6EFD"/>
                </a:solidFill>
                <a:effectLst/>
                <a:latin typeface="system-ui"/>
                <a:hlinkClick r:id="rId2"/>
              </a:rPr>
              <a:t>Malaysian Journal of Sustainable Environment (</a:t>
            </a:r>
            <a:r>
              <a:rPr lang="en-IN" b="0" i="0" u="sng" dirty="0" err="1">
                <a:solidFill>
                  <a:srgbClr val="0D6EFD"/>
                </a:solidFill>
                <a:effectLst/>
                <a:latin typeface="system-ui"/>
                <a:hlinkClick r:id="rId2"/>
              </a:rPr>
              <a:t>MySE</a:t>
            </a:r>
            <a:r>
              <a:rPr lang="en-IN" b="0" i="0" u="sng" dirty="0">
                <a:solidFill>
                  <a:srgbClr val="0D6EFD"/>
                </a:solidFill>
                <a:effectLst/>
                <a:latin typeface="system-ui"/>
                <a:hlinkClick r:id="rId2"/>
              </a:rPr>
              <a:t>)</a:t>
            </a:r>
            <a:r>
              <a:rPr lang="en-IN" b="0" i="0" dirty="0">
                <a:solidFill>
                  <a:srgbClr val="212529"/>
                </a:solidFill>
                <a:effectLst/>
                <a:latin typeface="system-ui"/>
              </a:rPr>
              <a:t>, 8 (1). pp. 75-90. ISSN 0128-326X </a:t>
            </a:r>
            <a:r>
              <a:rPr lang="en-IN" b="0" i="0" u="sng" dirty="0">
                <a:solidFill>
                  <a:srgbClr val="0D6EFD"/>
                </a:solidFill>
                <a:effectLst/>
                <a:latin typeface="system-ui"/>
                <a:hlinkClick r:id="rId3"/>
              </a:rPr>
              <a:t>https://myjms.mohe.gov.my/</a:t>
            </a:r>
            <a:r>
              <a:rPr lang="en-IN" b="0" i="0" u="sng" dirty="0" err="1">
                <a:solidFill>
                  <a:srgbClr val="0D6EFD"/>
                </a:solidFill>
                <a:effectLst/>
                <a:latin typeface="system-ui"/>
                <a:hlinkClick r:id="rId3"/>
              </a:rPr>
              <a:t>index.php</a:t>
            </a:r>
            <a:r>
              <a:rPr lang="en-IN" b="0" i="0" u="sng" dirty="0">
                <a:solidFill>
                  <a:srgbClr val="0D6EFD"/>
                </a:solidFill>
                <a:effectLst/>
                <a:latin typeface="system-ui"/>
                <a:hlinkClick r:id="rId3"/>
              </a:rPr>
              <a:t>/</a:t>
            </a:r>
            <a:r>
              <a:rPr lang="en-IN" b="0" i="0" u="sng" dirty="0" err="1">
                <a:solidFill>
                  <a:srgbClr val="0D6EFD"/>
                </a:solidFill>
                <a:effectLst/>
                <a:latin typeface="system-ui"/>
                <a:hlinkClick r:id="rId3"/>
              </a:rPr>
              <a:t>myse</a:t>
            </a:r>
            <a:r>
              <a:rPr lang="en-IN" b="0" i="0" u="sng" dirty="0">
                <a:solidFill>
                  <a:srgbClr val="0D6EFD"/>
                </a:solidFill>
                <a:effectLst/>
                <a:latin typeface="system-ui"/>
                <a:hlinkClick r:id="rId3"/>
              </a:rPr>
              <a:t>/article/v...</a:t>
            </a:r>
            <a:endParaRPr lang="en-US" dirty="0">
              <a:latin typeface="Arial" pitchFamily="34" charset="0"/>
              <a:cs typeface="Arial" pitchFamily="34" charset="0"/>
            </a:endParaRPr>
          </a:p>
          <a:p>
            <a:pPr algn="just"/>
            <a:r>
              <a:rPr lang="en-US" dirty="0" err="1">
                <a:latin typeface="Arial" pitchFamily="34" charset="0"/>
                <a:cs typeface="Arial" pitchFamily="34" charset="0"/>
              </a:rPr>
              <a:t>Mengist</a:t>
            </a:r>
            <a:r>
              <a:rPr lang="en-US" dirty="0">
                <a:latin typeface="Arial" pitchFamily="34" charset="0"/>
                <a:cs typeface="Arial" pitchFamily="34" charset="0"/>
              </a:rPr>
              <a:t>, W., </a:t>
            </a:r>
            <a:r>
              <a:rPr lang="en-US" dirty="0" err="1">
                <a:latin typeface="Arial" pitchFamily="34" charset="0"/>
                <a:cs typeface="Arial" pitchFamily="34" charset="0"/>
              </a:rPr>
              <a:t>Soromessa</a:t>
            </a:r>
            <a:r>
              <a:rPr lang="en-US" dirty="0">
                <a:latin typeface="Arial" pitchFamily="34" charset="0"/>
                <a:cs typeface="Arial" pitchFamily="34" charset="0"/>
              </a:rPr>
              <a:t>, T. and </a:t>
            </a:r>
            <a:r>
              <a:rPr lang="en-US" dirty="0" err="1">
                <a:latin typeface="Arial" pitchFamily="34" charset="0"/>
                <a:cs typeface="Arial" pitchFamily="34" charset="0"/>
              </a:rPr>
              <a:t>Legese</a:t>
            </a:r>
            <a:r>
              <a:rPr lang="en-US" dirty="0">
                <a:latin typeface="Arial" pitchFamily="34" charset="0"/>
                <a:cs typeface="Arial" pitchFamily="34" charset="0"/>
              </a:rPr>
              <a:t>, G., (2020). Method for conducting systematic literature review and meta-analysis for environmental science research. </a:t>
            </a:r>
            <a:r>
              <a:rPr lang="en-US" dirty="0" err="1">
                <a:latin typeface="Arial" pitchFamily="34" charset="0"/>
                <a:cs typeface="Arial" pitchFamily="34" charset="0"/>
              </a:rPr>
              <a:t>MethodsX</a:t>
            </a:r>
            <a:r>
              <a:rPr lang="en-US" dirty="0">
                <a:latin typeface="Arial" pitchFamily="34" charset="0"/>
                <a:cs typeface="Arial" pitchFamily="34" charset="0"/>
              </a:rPr>
              <a:t>, 7, p.100777. DOI: </a:t>
            </a:r>
            <a:r>
              <a:rPr lang="en-US" u="sng" dirty="0">
                <a:latin typeface="Arial" pitchFamily="34" charset="0"/>
                <a:cs typeface="Arial" pitchFamily="34" charset="0"/>
                <a:hlinkClick r:id="rId4"/>
              </a:rPr>
              <a:t>https://doi.org/10.1016/j.mex.2019.100777</a:t>
            </a:r>
            <a:endParaRPr lang="en-US" dirty="0">
              <a:latin typeface="Arial" pitchFamily="34" charset="0"/>
              <a:cs typeface="Arial" pitchFamily="34" charset="0"/>
            </a:endParaRPr>
          </a:p>
          <a:p>
            <a:pPr algn="just"/>
            <a:r>
              <a:rPr lang="en-US" dirty="0">
                <a:latin typeface="Arial" pitchFamily="34" charset="0"/>
                <a:cs typeface="Arial" pitchFamily="34" charset="0"/>
              </a:rPr>
              <a:t>Pan, M., Ying, B., Lai, Y. and </a:t>
            </a:r>
            <a:r>
              <a:rPr lang="en-US" dirty="0" err="1">
                <a:latin typeface="Arial" pitchFamily="34" charset="0"/>
                <a:cs typeface="Arial" pitchFamily="34" charset="0"/>
              </a:rPr>
              <a:t>Kuan</a:t>
            </a:r>
            <a:r>
              <a:rPr lang="en-US" dirty="0">
                <a:latin typeface="Arial" pitchFamily="34" charset="0"/>
                <a:cs typeface="Arial" pitchFamily="34" charset="0"/>
              </a:rPr>
              <a:t>, G., (2022). Status and Influencing Factors of Physical Exercise among College Students in China: A Systematic Review. International journal of environmental research and public health, 19(20), p.13465. DOI: </a:t>
            </a:r>
            <a:r>
              <a:rPr lang="en-US" u="sng" dirty="0">
                <a:latin typeface="Arial" pitchFamily="34" charset="0"/>
                <a:cs typeface="Arial" pitchFamily="34" charset="0"/>
                <a:hlinkClick r:id="rId5"/>
              </a:rPr>
              <a:t>https://doi.org/10.3390%2Fijerph192013465</a:t>
            </a:r>
            <a:endParaRPr lang="en-US" u="sng" dirty="0">
              <a:latin typeface="Arial" pitchFamily="34" charset="0"/>
              <a:cs typeface="Arial" pitchFamily="34" charset="0"/>
            </a:endParaRPr>
          </a:p>
          <a:p>
            <a:pPr algn="just"/>
            <a:r>
              <a:rPr lang="en-US" dirty="0" err="1">
                <a:latin typeface="Arial" pitchFamily="34" charset="0"/>
                <a:cs typeface="Arial" pitchFamily="34" charset="0"/>
              </a:rPr>
              <a:t>Statista</a:t>
            </a:r>
            <a:r>
              <a:rPr lang="en-US" dirty="0">
                <a:latin typeface="Arial" pitchFamily="34" charset="0"/>
                <a:cs typeface="Arial" pitchFamily="34" charset="0"/>
              </a:rPr>
              <a:t>, (2023.)“Severe Obesity Prevalence Adults by Education U.S. 2017-2020.”</a:t>
            </a:r>
            <a:r>
              <a:rPr lang="en-US" u="sng" dirty="0">
                <a:latin typeface="Arial" pitchFamily="34" charset="0"/>
                <a:cs typeface="Arial" pitchFamily="34" charset="0"/>
                <a:hlinkClick r:id="rId6"/>
              </a:rPr>
              <a:t>www.statista.com/statistics/1369594/prevalence-severe-obesity-us-adults-by-education/</a:t>
            </a:r>
            <a:r>
              <a:rPr lang="en-US" dirty="0">
                <a:latin typeface="Arial" pitchFamily="34" charset="0"/>
                <a:cs typeface="Arial" pitchFamily="34" charset="0"/>
              </a:rPr>
              <a:t>. Accessed 15 July 2023.</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b="1" kern="100" dirty="0">
                <a:latin typeface="Arial" panose="020B0604020202020204" pitchFamily="34" charset="0"/>
                <a:ea typeface="Times New Roman" panose="02020603050405020304" pitchFamily="18" charset="0"/>
                <a:cs typeface="Times New Roman" panose="02020603050405020304" pitchFamily="18" charset="0"/>
              </a:rPr>
              <a:t>References  Contd.</a:t>
            </a:r>
            <a:br>
              <a:rPr lang="en-IN" b="1" kern="100" dirty="0">
                <a:latin typeface="Arial" panose="020B0604020202020204" pitchFamily="34" charset="0"/>
                <a:ea typeface="Times New Roman" panose="02020603050405020304" pitchFamily="18" charset="0"/>
                <a:cs typeface="Times New Roman" panose="02020603050405020304" pitchFamily="18" charset="0"/>
              </a:rPr>
            </a:br>
            <a:endParaRPr lang="en-US" dirty="0"/>
          </a:p>
        </p:txBody>
      </p:sp>
      <p:sp>
        <p:nvSpPr>
          <p:cNvPr id="3" name="Content Placeholder 2"/>
          <p:cNvSpPr>
            <a:spLocks noGrp="1"/>
          </p:cNvSpPr>
          <p:nvPr>
            <p:ph idx="1"/>
          </p:nvPr>
        </p:nvSpPr>
        <p:spPr>
          <a:xfrm>
            <a:off x="1638300" y="1540189"/>
            <a:ext cx="10059714" cy="4829080"/>
          </a:xfrm>
        </p:spPr>
        <p:txBody>
          <a:bodyPr>
            <a:normAutofit fontScale="77500" lnSpcReduction="20000"/>
          </a:bodyPr>
          <a:lstStyle/>
          <a:p>
            <a:pPr algn="just"/>
            <a:r>
              <a:rPr lang="en-US" sz="2100" dirty="0" err="1">
                <a:latin typeface="Arial" pitchFamily="34" charset="0"/>
                <a:cs typeface="Arial" pitchFamily="34" charset="0"/>
              </a:rPr>
              <a:t>Sileyew</a:t>
            </a:r>
            <a:r>
              <a:rPr lang="en-US" sz="2100" dirty="0">
                <a:latin typeface="Arial" pitchFamily="34" charset="0"/>
                <a:cs typeface="Arial" pitchFamily="34" charset="0"/>
              </a:rPr>
              <a:t>, K.J., (2019). Research design and methodology. Cyberspace, pp.1-12. Available at: </a:t>
            </a:r>
            <a:r>
              <a:rPr lang="en-US" sz="2100" u="sng" dirty="0">
                <a:latin typeface="Arial" pitchFamily="34" charset="0"/>
                <a:cs typeface="Arial" pitchFamily="34" charset="0"/>
                <a:hlinkClick r:id="rId2"/>
              </a:rPr>
              <a:t>https://books.google.co.in/books?hl=en&amp;lr=&amp;id=eqf8DwAAQBAJ&amp;oi=fnd&amp;pg=PA27&amp;dq=%E2%80%A2%09Secondary+data+collection+method+&amp;ots=cKU54ZigNa&amp;sig=_E4SPWZQWAyQZ-kAooP5ImcAOXQ&amp;redir_esc=y#v=onepage&amp;q=%E2%80%A2%09Secondary%20data%20collection%20method&amp;f=false</a:t>
            </a:r>
            <a:endParaRPr lang="en-US" sz="2100" dirty="0">
              <a:latin typeface="Arial" pitchFamily="34" charset="0"/>
              <a:cs typeface="Arial" pitchFamily="34" charset="0"/>
            </a:endParaRPr>
          </a:p>
          <a:p>
            <a:pPr algn="just"/>
            <a:r>
              <a:rPr lang="en-IN" sz="2100" dirty="0">
                <a:latin typeface="Arial" pitchFamily="34" charset="0"/>
                <a:cs typeface="Arial" pitchFamily="34" charset="0"/>
              </a:rPr>
              <a:t>Srivastav, A.K., Sharma, N. and Samuel, A.J., (2021). Impact of Coronavirus disease-19 (COVID-19) lockdown on physical activity and energy expenditure among physiotherapy professionals and students using web-based open E-survey sent through WhatsApp, Facebook and Instagram messengers. </a:t>
            </a:r>
            <a:r>
              <a:rPr lang="en-US" sz="2100" i="1" dirty="0">
                <a:latin typeface="Arial" pitchFamily="34" charset="0"/>
                <a:cs typeface="Arial" pitchFamily="34" charset="0"/>
              </a:rPr>
              <a:t>Clinical epidemiology and global health</a:t>
            </a:r>
            <a:r>
              <a:rPr lang="en-US" sz="2100" dirty="0">
                <a:latin typeface="Arial" pitchFamily="34" charset="0"/>
                <a:cs typeface="Arial" pitchFamily="34" charset="0"/>
              </a:rPr>
              <a:t>, </a:t>
            </a:r>
            <a:r>
              <a:rPr lang="en-US" sz="2100" i="1" dirty="0">
                <a:latin typeface="Arial" pitchFamily="34" charset="0"/>
                <a:cs typeface="Arial" pitchFamily="34" charset="0"/>
              </a:rPr>
              <a:t>9</a:t>
            </a:r>
            <a:r>
              <a:rPr lang="en-US" sz="2100" dirty="0">
                <a:latin typeface="Arial" pitchFamily="34" charset="0"/>
                <a:cs typeface="Arial" pitchFamily="34" charset="0"/>
              </a:rPr>
              <a:t>, pp.78-84.</a:t>
            </a:r>
            <a:r>
              <a:rPr lang="en-IN" sz="2100" dirty="0">
                <a:latin typeface="Arial" pitchFamily="34" charset="0"/>
                <a:cs typeface="Arial" pitchFamily="34" charset="0"/>
              </a:rPr>
              <a:t> </a:t>
            </a:r>
            <a:r>
              <a:rPr lang="en-IN" sz="2100" u="sng" dirty="0">
                <a:latin typeface="Arial" pitchFamily="34" charset="0"/>
                <a:cs typeface="Arial" pitchFamily="34" charset="0"/>
                <a:hlinkClick r:id="rId3"/>
              </a:rPr>
              <a:t>https://doi.org/10.1016/j.cegh.2020.07.003</a:t>
            </a:r>
            <a:r>
              <a:rPr lang="en-IN" sz="2100" dirty="0">
                <a:latin typeface="Arial" pitchFamily="34" charset="0"/>
                <a:cs typeface="Arial" pitchFamily="34" charset="0"/>
              </a:rPr>
              <a:t> </a:t>
            </a:r>
            <a:endParaRPr lang="en-US" sz="2100" dirty="0">
              <a:latin typeface="Arial" pitchFamily="34" charset="0"/>
              <a:cs typeface="Arial" pitchFamily="34" charset="0"/>
            </a:endParaRPr>
          </a:p>
          <a:p>
            <a:pPr algn="just"/>
            <a:endParaRPr lang="en-US" sz="2100" dirty="0">
              <a:latin typeface="Arial" pitchFamily="34" charset="0"/>
              <a:cs typeface="Arial" pitchFamily="34" charset="0"/>
            </a:endParaRPr>
          </a:p>
          <a:p>
            <a:pPr algn="just"/>
            <a:r>
              <a:rPr lang="en-US" sz="2100" dirty="0">
                <a:latin typeface="Arial" pitchFamily="34" charset="0"/>
                <a:cs typeface="Arial" pitchFamily="34" charset="0"/>
              </a:rPr>
              <a:t>Wang, X., Li, F. and Sun, Q., (2018). Confucian ethics, moral foundations, and shareholder value perspectives: An exploratory study. Business Ethics: A European Review, 27(3), pp.260-271. DOI: </a:t>
            </a:r>
            <a:r>
              <a:rPr lang="en-US" sz="2100" u="sng" dirty="0">
                <a:latin typeface="Arial" pitchFamily="34" charset="0"/>
                <a:cs typeface="Arial" pitchFamily="34" charset="0"/>
                <a:hlinkClick r:id="rId4"/>
              </a:rPr>
              <a:t>https://doi.org/10.1111/beer.12186</a:t>
            </a:r>
            <a:endParaRPr lang="en-US" sz="2100" dirty="0">
              <a:latin typeface="Arial" pitchFamily="34" charset="0"/>
              <a:cs typeface="Arial" pitchFamily="34" charset="0"/>
            </a:endParaRPr>
          </a:p>
          <a:p>
            <a:pPr algn="just"/>
            <a:r>
              <a:rPr lang="en-US" sz="2100" dirty="0" err="1">
                <a:latin typeface="Arial" pitchFamily="34" charset="0"/>
                <a:cs typeface="Arial" pitchFamily="34" charset="0"/>
              </a:rPr>
              <a:t>Žukauskas</a:t>
            </a:r>
            <a:r>
              <a:rPr lang="en-US" sz="2100" dirty="0">
                <a:latin typeface="Arial" pitchFamily="34" charset="0"/>
                <a:cs typeface="Arial" pitchFamily="34" charset="0"/>
              </a:rPr>
              <a:t>, P., </a:t>
            </a:r>
            <a:r>
              <a:rPr lang="en-US" sz="2100" dirty="0" err="1">
                <a:latin typeface="Arial" pitchFamily="34" charset="0"/>
                <a:cs typeface="Arial" pitchFamily="34" charset="0"/>
              </a:rPr>
              <a:t>Vveinhardt</a:t>
            </a:r>
            <a:r>
              <a:rPr lang="en-US" sz="2100" dirty="0">
                <a:latin typeface="Arial" pitchFamily="34" charset="0"/>
                <a:cs typeface="Arial" pitchFamily="34" charset="0"/>
              </a:rPr>
              <a:t>, J. and </a:t>
            </a:r>
            <a:r>
              <a:rPr lang="en-US" sz="2100" dirty="0" err="1">
                <a:latin typeface="Arial" pitchFamily="34" charset="0"/>
                <a:cs typeface="Arial" pitchFamily="34" charset="0"/>
              </a:rPr>
              <a:t>Andriukaitienė</a:t>
            </a:r>
            <a:r>
              <a:rPr lang="en-US" sz="2100" dirty="0">
                <a:latin typeface="Arial" pitchFamily="34" charset="0"/>
                <a:cs typeface="Arial" pitchFamily="34" charset="0"/>
              </a:rPr>
              <a:t>, R., (2018). Philosophy and paradigm of scientific research. Management culture and corporate social responsibility, 121(13), pp.506-518. Available at: </a:t>
            </a:r>
            <a:r>
              <a:rPr lang="en-US" sz="2100" u="sng" dirty="0">
                <a:latin typeface="Arial" pitchFamily="34" charset="0"/>
                <a:cs typeface="Arial" pitchFamily="34" charset="0"/>
                <a:hlinkClick r:id="rId5"/>
              </a:rPr>
              <a:t>https://books.google.co.in/books?hl=en&amp;lr=&amp;id=UMaPDwAAQBAJ&amp;oi=fnd&amp;pg=PA121&amp;dq=The+researcher+will+adopt+an+interpretivism+philosophy+which+is+based+on+the+principle+stating+the+specific+role+the+researcher+has+to+play+in+observing+the+situation.&amp;ots=pG5PcNLkIC&amp;sig=F7FU_kKUMQLC_udJEt4k2pznCqw&amp;redir_esc=y#v=onepage&amp;q&amp;f=false</a:t>
            </a:r>
            <a:endParaRPr lang="en-US" sz="2100" dirty="0">
              <a:latin typeface="Arial" pitchFamily="34" charset="0"/>
              <a:cs typeface="Arial" pitchFamily="34" charset="0"/>
            </a:endParaRP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C3F43FD-182F-1521-7196-B10F139B6F80}"/>
              </a:ext>
            </a:extLst>
          </p:cNvPr>
          <p:cNvPicPr>
            <a:picLocks noChangeAspect="1"/>
          </p:cNvPicPr>
          <p:nvPr/>
        </p:nvPicPr>
        <p:blipFill>
          <a:blip r:embed="rId2"/>
          <a:stretch>
            <a:fillRect/>
          </a:stretch>
        </p:blipFill>
        <p:spPr>
          <a:xfrm>
            <a:off x="3641570" y="1587944"/>
            <a:ext cx="5229713" cy="32008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03893232"/>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243</TotalTime>
  <Words>3499</Words>
  <Application>Microsoft Office PowerPoint</Application>
  <PresentationFormat>Widescreen</PresentationFormat>
  <Paragraphs>131</Paragraphs>
  <Slides>22</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Century Gothic</vt:lpstr>
      <vt:lpstr>Symbol</vt:lpstr>
      <vt:lpstr>system-ui</vt:lpstr>
      <vt:lpstr>Times New Roman</vt:lpstr>
      <vt:lpstr>Wingdings 3</vt:lpstr>
      <vt:lpstr>Wisp</vt:lpstr>
      <vt:lpstr>Prevalence of physical activity among students in University of Wales  </vt:lpstr>
      <vt:lpstr>Background of Study</vt:lpstr>
      <vt:lpstr>Introduction / Literature Review </vt:lpstr>
      <vt:lpstr>LR Cont.  </vt:lpstr>
      <vt:lpstr>Literature Review (Contd.) </vt:lpstr>
      <vt:lpstr>Research Problem  </vt:lpstr>
      <vt:lpstr>Rationale</vt:lpstr>
      <vt:lpstr>Aim, objectives, and questions  </vt:lpstr>
      <vt:lpstr>Methods of the study  </vt:lpstr>
      <vt:lpstr>Research Design and Choice </vt:lpstr>
      <vt:lpstr>Recruitment, Sampling and Study Participants  </vt:lpstr>
      <vt:lpstr>Proposed data analysis technique  </vt:lpstr>
      <vt:lpstr>Limitation to the Method</vt:lpstr>
      <vt:lpstr>Ethical consideration</vt:lpstr>
      <vt:lpstr>Implication of Reserch  </vt:lpstr>
      <vt:lpstr>Conclusion </vt:lpstr>
      <vt:lpstr>Gantt Chart  </vt:lpstr>
      <vt:lpstr>References  </vt:lpstr>
      <vt:lpstr>References  Contd. </vt:lpstr>
      <vt:lpstr>References  Contd. </vt:lpstr>
      <vt:lpstr>References  Contd.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payaltantod2017@gmail.com</cp:lastModifiedBy>
  <cp:revision>21</cp:revision>
  <dcterms:created xsi:type="dcterms:W3CDTF">2023-07-15T06:48:24Z</dcterms:created>
  <dcterms:modified xsi:type="dcterms:W3CDTF">2023-07-18T08:22:18Z</dcterms:modified>
</cp:coreProperties>
</file>