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
  </p:notesMasterIdLst>
  <p:sldIdLst>
    <p:sldId id="256" r:id="rId2"/>
    <p:sldId id="259" r:id="rId3"/>
    <p:sldId id="257" r:id="rId4"/>
    <p:sldId id="258" r:id="rId5"/>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5" autoAdjust="0"/>
    <p:restoredTop sz="94660"/>
  </p:normalViewPr>
  <p:slideViewPr>
    <p:cSldViewPr snapToGrid="0">
      <p:cViewPr>
        <p:scale>
          <a:sx n="118" d="100"/>
          <a:sy n="118" d="100"/>
        </p:scale>
        <p:origin x="84"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1A964C-42BF-4413-ADD5-7F3CFED235F4}" type="datetimeFigureOut">
              <a:rPr lang="en-GB" smtClean="0"/>
              <a:t>25/10/2018</a:t>
            </a:fld>
            <a:endParaRPr lang="en-GB"/>
          </a:p>
        </p:txBody>
      </p:sp>
      <p:sp>
        <p:nvSpPr>
          <p:cNvPr id="4" name="Slide Image Placeholder 3"/>
          <p:cNvSpPr>
            <a:spLocks noGrp="1" noRot="1" noChangeAspect="1"/>
          </p:cNvSpPr>
          <p:nvPr>
            <p:ph type="sldImg" idx="2"/>
          </p:nvPr>
        </p:nvSpPr>
        <p:spPr>
          <a:xfrm>
            <a:off x="2560638" y="1143000"/>
            <a:ext cx="17367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329065-7DE9-4467-9D3E-1CE6E6DADC62}" type="slidenum">
              <a:rPr lang="en-GB" smtClean="0"/>
              <a:t>‹#›</a:t>
            </a:fld>
            <a:endParaRPr lang="en-GB"/>
          </a:p>
        </p:txBody>
      </p:sp>
    </p:spTree>
    <p:extLst>
      <p:ext uri="{BB962C8B-B14F-4D97-AF65-F5344CB8AC3E}">
        <p14:creationId xmlns:p14="http://schemas.microsoft.com/office/powerpoint/2010/main" val="8490157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995312"/>
            <a:ext cx="5829300" cy="4244622"/>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6403623"/>
            <a:ext cx="5143500" cy="2943577"/>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29D71BD-24B1-4A88-BD16-7259A30C672A}"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8011C-71A7-48CC-B99A-DB7BD1A1A90E}" type="slidenum">
              <a:rPr lang="en-GB" smtClean="0"/>
              <a:t>‹#›</a:t>
            </a:fld>
            <a:endParaRPr lang="en-GB"/>
          </a:p>
        </p:txBody>
      </p:sp>
    </p:spTree>
    <p:extLst>
      <p:ext uri="{BB962C8B-B14F-4D97-AF65-F5344CB8AC3E}">
        <p14:creationId xmlns:p14="http://schemas.microsoft.com/office/powerpoint/2010/main" val="13709366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9D71BD-24B1-4A88-BD16-7259A30C672A}"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8011C-71A7-48CC-B99A-DB7BD1A1A90E}" type="slidenum">
              <a:rPr lang="en-GB" smtClean="0"/>
              <a:t>‹#›</a:t>
            </a:fld>
            <a:endParaRPr lang="en-GB"/>
          </a:p>
        </p:txBody>
      </p:sp>
    </p:spTree>
    <p:extLst>
      <p:ext uri="{BB962C8B-B14F-4D97-AF65-F5344CB8AC3E}">
        <p14:creationId xmlns:p14="http://schemas.microsoft.com/office/powerpoint/2010/main" val="2556123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7"/>
            <a:ext cx="5915025" cy="5071532"/>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8159048"/>
            <a:ext cx="5915025" cy="266699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29D71BD-24B1-4A88-BD16-7259A30C672A}"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8011C-71A7-48CC-B99A-DB7BD1A1A90E}" type="slidenum">
              <a:rPr lang="en-GB" smtClean="0"/>
              <a:t>‹#›</a:t>
            </a:fld>
            <a:endParaRPr lang="en-GB"/>
          </a:p>
        </p:txBody>
      </p:sp>
    </p:spTree>
    <p:extLst>
      <p:ext uri="{BB962C8B-B14F-4D97-AF65-F5344CB8AC3E}">
        <p14:creationId xmlns:p14="http://schemas.microsoft.com/office/powerpoint/2010/main" val="20101550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3245556"/>
            <a:ext cx="2914650" cy="77357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3245556"/>
            <a:ext cx="2914650" cy="77357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29D71BD-24B1-4A88-BD16-7259A30C672A}" type="datetimeFigureOut">
              <a:rPr lang="en-GB" smtClean="0"/>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8011C-71A7-48CC-B99A-DB7BD1A1A90E}" type="slidenum">
              <a:rPr lang="en-GB" smtClean="0"/>
              <a:t>‹#›</a:t>
            </a:fld>
            <a:endParaRPr lang="en-GB"/>
          </a:p>
        </p:txBody>
      </p:sp>
    </p:spTree>
    <p:extLst>
      <p:ext uri="{BB962C8B-B14F-4D97-AF65-F5344CB8AC3E}">
        <p14:creationId xmlns:p14="http://schemas.microsoft.com/office/powerpoint/2010/main" val="26469666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4"/>
            <a:ext cx="5915025" cy="2356556"/>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29D71BD-24B1-4A88-BD16-7259A30C672A}" type="datetimeFigureOut">
              <a:rPr lang="en-GB" smtClean="0"/>
              <a:t>25/10/2018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468011C-71A7-48CC-B99A-DB7BD1A1A90E}" type="slidenum">
              <a:rPr lang="en-GB" smtClean="0"/>
              <a:t>‹#›</a:t>
            </a:fld>
            <a:endParaRPr lang="en-GB"/>
          </a:p>
        </p:txBody>
      </p:sp>
    </p:spTree>
    <p:extLst>
      <p:ext uri="{BB962C8B-B14F-4D97-AF65-F5344CB8AC3E}">
        <p14:creationId xmlns:p14="http://schemas.microsoft.com/office/powerpoint/2010/main" val="2003657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29D71BD-24B1-4A88-BD16-7259A30C672A}" type="datetimeFigureOut">
              <a:rPr lang="en-GB" smtClean="0"/>
              <a:t>25/10/2018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468011C-71A7-48CC-B99A-DB7BD1A1A90E}" type="slidenum">
              <a:rPr lang="en-GB" smtClean="0"/>
              <a:t>‹#›</a:t>
            </a:fld>
            <a:endParaRPr lang="en-GB"/>
          </a:p>
        </p:txBody>
      </p:sp>
    </p:spTree>
    <p:extLst>
      <p:ext uri="{BB962C8B-B14F-4D97-AF65-F5344CB8AC3E}">
        <p14:creationId xmlns:p14="http://schemas.microsoft.com/office/powerpoint/2010/main" val="2436283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9D71BD-24B1-4A88-BD16-7259A30C672A}" type="datetimeFigureOut">
              <a:rPr lang="en-GB" smtClean="0"/>
              <a:t>25/10/2018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468011C-71A7-48CC-B99A-DB7BD1A1A90E}" type="slidenum">
              <a:rPr lang="en-GB" smtClean="0"/>
              <a:t>‹#›</a:t>
            </a:fld>
            <a:endParaRPr lang="en-GB"/>
          </a:p>
        </p:txBody>
      </p:sp>
    </p:spTree>
    <p:extLst>
      <p:ext uri="{BB962C8B-B14F-4D97-AF65-F5344CB8AC3E}">
        <p14:creationId xmlns:p14="http://schemas.microsoft.com/office/powerpoint/2010/main" val="6000037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755425"/>
            <a:ext cx="3471863" cy="8664222"/>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229D71BD-24B1-4A88-BD16-7259A30C672A}" type="datetimeFigureOut">
              <a:rPr lang="en-GB" smtClean="0"/>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8011C-71A7-48CC-B99A-DB7BD1A1A90E}" type="slidenum">
              <a:rPr lang="en-GB" smtClean="0"/>
              <a:t>‹#›</a:t>
            </a:fld>
            <a:endParaRPr lang="en-GB"/>
          </a:p>
        </p:txBody>
      </p:sp>
    </p:spTree>
    <p:extLst>
      <p:ext uri="{BB962C8B-B14F-4D97-AF65-F5344CB8AC3E}">
        <p14:creationId xmlns:p14="http://schemas.microsoft.com/office/powerpoint/2010/main" val="3921942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755425"/>
            <a:ext cx="3471863" cy="8664222"/>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229D71BD-24B1-4A88-BD16-7259A30C672A}" type="datetimeFigureOut">
              <a:rPr lang="en-GB" smtClean="0"/>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8011C-71A7-48CC-B99A-DB7BD1A1A90E}" type="slidenum">
              <a:rPr lang="en-GB" smtClean="0"/>
              <a:t>‹#›</a:t>
            </a:fld>
            <a:endParaRPr lang="en-GB"/>
          </a:p>
        </p:txBody>
      </p:sp>
    </p:spTree>
    <p:extLst>
      <p:ext uri="{BB962C8B-B14F-4D97-AF65-F5344CB8AC3E}">
        <p14:creationId xmlns:p14="http://schemas.microsoft.com/office/powerpoint/2010/main" val="13028805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9D71BD-24B1-4A88-BD16-7259A30C672A}"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8011C-71A7-48CC-B99A-DB7BD1A1A90E}" type="slidenum">
              <a:rPr lang="en-GB" smtClean="0"/>
              <a:t>‹#›</a:t>
            </a:fld>
            <a:endParaRPr lang="en-GB"/>
          </a:p>
        </p:txBody>
      </p:sp>
    </p:spTree>
    <p:extLst>
      <p:ext uri="{BB962C8B-B14F-4D97-AF65-F5344CB8AC3E}">
        <p14:creationId xmlns:p14="http://schemas.microsoft.com/office/powerpoint/2010/main" val="1457078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649111"/>
            <a:ext cx="1478756" cy="1033215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649111"/>
            <a:ext cx="4350544" cy="10332156"/>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9D71BD-24B1-4A88-BD16-7259A30C672A}"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8011C-71A7-48CC-B99A-DB7BD1A1A90E}" type="slidenum">
              <a:rPr lang="en-GB" smtClean="0"/>
              <a:t>‹#›</a:t>
            </a:fld>
            <a:endParaRPr lang="en-GB"/>
          </a:p>
        </p:txBody>
      </p:sp>
    </p:spTree>
    <p:extLst>
      <p:ext uri="{BB962C8B-B14F-4D97-AF65-F5344CB8AC3E}">
        <p14:creationId xmlns:p14="http://schemas.microsoft.com/office/powerpoint/2010/main" val="95351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4"/>
            <a:ext cx="5915025" cy="235655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11300181"/>
            <a:ext cx="1543050" cy="649111"/>
          </a:xfrm>
          <a:prstGeom prst="rect">
            <a:avLst/>
          </a:prstGeom>
        </p:spPr>
        <p:txBody>
          <a:bodyPr vert="horz" lIns="91440" tIns="45720" rIns="91440" bIns="45720" rtlCol="0" anchor="ctr"/>
          <a:lstStyle>
            <a:lvl1pPr algn="l">
              <a:defRPr sz="900">
                <a:solidFill>
                  <a:schemeClr val="tx1">
                    <a:tint val="75000"/>
                  </a:schemeClr>
                </a:solidFill>
              </a:defRPr>
            </a:lvl1pPr>
          </a:lstStyle>
          <a:p>
            <a:fld id="{229D71BD-24B1-4A88-BD16-7259A30C672A}" type="datetimeFigureOut">
              <a:rPr lang="en-GB" smtClean="0"/>
              <a:t>25/10/2018</a:t>
            </a:fld>
            <a:endParaRPr lang="en-GB"/>
          </a:p>
        </p:txBody>
      </p:sp>
      <p:sp>
        <p:nvSpPr>
          <p:cNvPr id="5" name="Footer Placeholder 4"/>
          <p:cNvSpPr>
            <a:spLocks noGrp="1"/>
          </p:cNvSpPr>
          <p:nvPr>
            <p:ph type="ftr" sz="quarter" idx="3"/>
          </p:nvPr>
        </p:nvSpPr>
        <p:spPr>
          <a:xfrm>
            <a:off x="2271713" y="11300181"/>
            <a:ext cx="2314575" cy="649111"/>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43463" y="11300181"/>
            <a:ext cx="1543050" cy="649111"/>
          </a:xfrm>
          <a:prstGeom prst="rect">
            <a:avLst/>
          </a:prstGeom>
        </p:spPr>
        <p:txBody>
          <a:bodyPr vert="horz" lIns="91440" tIns="45720" rIns="91440" bIns="45720" rtlCol="0" anchor="ctr"/>
          <a:lstStyle>
            <a:lvl1pPr algn="r">
              <a:defRPr sz="900">
                <a:solidFill>
                  <a:schemeClr val="tx1">
                    <a:tint val="75000"/>
                  </a:schemeClr>
                </a:solidFill>
              </a:defRPr>
            </a:lvl1pPr>
          </a:lstStyle>
          <a:p>
            <a:fld id="{4468011C-71A7-48CC-B99A-DB7BD1A1A90E}" type="slidenum">
              <a:rPr lang="en-GB" smtClean="0"/>
              <a:t>‹#›</a:t>
            </a:fld>
            <a:endParaRPr lang="en-GB"/>
          </a:p>
        </p:txBody>
      </p:sp>
    </p:spTree>
    <p:extLst>
      <p:ext uri="{BB962C8B-B14F-4D97-AF65-F5344CB8AC3E}">
        <p14:creationId xmlns:p14="http://schemas.microsoft.com/office/powerpoint/2010/main" val="3128055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hyperlink" Target="https://creativecommons.org/licenses/by/3.0/"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libela.org/sa-stavom/6985-pet-razloga-zasto-je-vazno-poducavati-rodnu-jednakost-u-skolama/" TargetMode="External"/><Relationship Id="rId5" Type="http://schemas.openxmlformats.org/officeDocument/2006/relationships/image" Target="../media/image2.png"/><Relationship Id="rId4" Type="http://schemas.openxmlformats.org/officeDocument/2006/relationships/hyperlink" Target="http://sciencemrz.blogspot.com/2010/06/happy-summer-holidays.html" TargetMode="External"/></Relationships>
</file>

<file path=ppt/slides/_rels/slide2.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hyperlink" Target="http://www.publicdomainpictures.net/view-image.php?image=82758&amp;picture=house-illustration-clipart" TargetMode="External"/><Relationship Id="rId7" Type="http://schemas.openxmlformats.org/officeDocument/2006/relationships/hyperlink" Target="https://es.wikipedia.org/wiki/Archivo:Lectura_cr%C3%ADtica.jpg" TargetMode="External"/><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hyperlink" Target="http://www.freestockphotos.biz/stockphoto/15345" TargetMode="External"/><Relationship Id="rId4" Type="http://schemas.openxmlformats.org/officeDocument/2006/relationships/image" Target="../media/image4.png"/><Relationship Id="rId9" Type="http://schemas.openxmlformats.org/officeDocument/2006/relationships/hyperlink" Target="http://www.hcpl.net/content/earth-day-craft-monster-planters"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www.uncrcletsgetitright.co.uk/" TargetMode="External"/><Relationship Id="rId3" Type="http://schemas.openxmlformats.org/officeDocument/2006/relationships/hyperlink" Target="https://www.cypcs.org.uk/rights/uncrcarticles/article-2" TargetMode="External"/><Relationship Id="rId7" Type="http://schemas.openxmlformats.org/officeDocument/2006/relationships/hyperlink" Target="https://gov.wales/topics/people-and-communities/people/children-and-young-people/rights/uncrc/?lang=en" TargetMode="External"/><Relationship Id="rId2" Type="http://schemas.openxmlformats.org/officeDocument/2006/relationships/hyperlink" Target="https://www.childcomwales.org.uk/" TargetMode="External"/><Relationship Id="rId1" Type="http://schemas.openxmlformats.org/officeDocument/2006/relationships/slideLayout" Target="../slideLayouts/slideLayout2.xml"/><Relationship Id="rId6" Type="http://schemas.openxmlformats.org/officeDocument/2006/relationships/hyperlink" Target="https://www.unicef.org.uk/what-we-do/un-convention-child-rights/" TargetMode="External"/><Relationship Id="rId5" Type="http://schemas.openxmlformats.org/officeDocument/2006/relationships/hyperlink" Target="https://www.unicef.org/crc/index" TargetMode="External"/><Relationship Id="rId4" Type="http://schemas.openxmlformats.org/officeDocument/2006/relationships/hyperlink" Target="http://www.earlyyearscareers.com/eyc/latest-news/the-importance-of-giving-children-a-voice/" TargetMode="External"/><Relationship Id="rId9" Type="http://schemas.openxmlformats.org/officeDocument/2006/relationships/hyperlink" Target="https://www.childcomwales.org.uk/our-schemes/"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www.woodlands.kent.sch.uk/attachments/download.asp?file=2723&amp;type=pdf" TargetMode="External"/><Relationship Id="rId3" Type="http://schemas.openxmlformats.org/officeDocument/2006/relationships/hyperlink" Target="https://www.idponline.org.uk/downloads/ey-besd.pdf" TargetMode="External"/><Relationship Id="rId7" Type="http://schemas.openxmlformats.org/officeDocument/2006/relationships/hyperlink" Target="http://www.childreninwales.org.uk/wp-content/uploads/2015/09/speech-and-language-difficulties.pdf" TargetMode="External"/><Relationship Id="rId2" Type="http://schemas.openxmlformats.org/officeDocument/2006/relationships/hyperlink" Target="http://www.childreninwales.org.uk/our-work/family-support-parenting/" TargetMode="External"/><Relationship Id="rId1" Type="http://schemas.openxmlformats.org/officeDocument/2006/relationships/slideLayout" Target="../slideLayouts/slideLayout2.xml"/><Relationship Id="rId6" Type="http://schemas.openxmlformats.org/officeDocument/2006/relationships/hyperlink" Target="http://westminsterschool.co.uk/school-information/policies/confidentiality-policy/" TargetMode="External"/><Relationship Id="rId5" Type="http://schemas.openxmlformats.org/officeDocument/2006/relationships/hyperlink" Target="http://www.parentinguk.org/yourwork/what-is-work-with-parents/national-occupational-standards-for-work-with-parents/" TargetMode="External"/><Relationship Id="rId4" Type="http://schemas.openxmlformats.org/officeDocument/2006/relationships/hyperlink" Target="http://leaning.gov.wales/docs/learningwales/publications/140828-observing-children-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6F6C8-8E56-462F-9525-A7791B609CCA}"/>
              </a:ext>
            </a:extLst>
          </p:cNvPr>
          <p:cNvSpPr>
            <a:spLocks noGrp="1"/>
          </p:cNvSpPr>
          <p:nvPr>
            <p:ph type="ctrTitle"/>
          </p:nvPr>
        </p:nvSpPr>
        <p:spPr>
          <a:xfrm>
            <a:off x="514350" y="266700"/>
            <a:ext cx="5829300" cy="361950"/>
          </a:xfrm>
        </p:spPr>
        <p:txBody>
          <a:bodyPr>
            <a:normAutofit/>
          </a:bodyPr>
          <a:lstStyle/>
          <a:p>
            <a:pPr algn="l"/>
            <a:r>
              <a:rPr lang="en-GB" sz="1200" dirty="0"/>
              <a:t>EAEE40021C 1805378 Lindsay Page</a:t>
            </a:r>
          </a:p>
        </p:txBody>
      </p:sp>
      <p:sp>
        <p:nvSpPr>
          <p:cNvPr id="3" name="Subtitle 2">
            <a:extLst>
              <a:ext uri="{FF2B5EF4-FFF2-40B4-BE49-F238E27FC236}">
                <a16:creationId xmlns:a16="http://schemas.microsoft.com/office/drawing/2014/main" id="{77077385-9B43-4183-9D34-009A7A22B8B3}"/>
              </a:ext>
            </a:extLst>
          </p:cNvPr>
          <p:cNvSpPr>
            <a:spLocks noGrp="1"/>
          </p:cNvSpPr>
          <p:nvPr>
            <p:ph type="subTitle" idx="1"/>
          </p:nvPr>
        </p:nvSpPr>
        <p:spPr>
          <a:xfrm>
            <a:off x="857250" y="628651"/>
            <a:ext cx="5143500" cy="609599"/>
          </a:xfrm>
        </p:spPr>
        <p:txBody>
          <a:bodyPr/>
          <a:lstStyle/>
          <a:p>
            <a:r>
              <a:rPr lang="en-GB" b="1" dirty="0">
                <a:solidFill>
                  <a:schemeClr val="accent1">
                    <a:lumMod val="75000"/>
                  </a:schemeClr>
                </a:solidFill>
                <a:latin typeface="Times New Roman" panose="02020603050405020304" pitchFamily="18" charset="0"/>
                <a:cs typeface="Times New Roman" panose="02020603050405020304" pitchFamily="18" charset="0"/>
              </a:rPr>
              <a:t>‘Every Child Matters’ – To promote the well being of children &amp; young people</a:t>
            </a:r>
          </a:p>
        </p:txBody>
      </p:sp>
      <p:pic>
        <p:nvPicPr>
          <p:cNvPr id="5" name="Picture 4">
            <a:extLst>
              <a:ext uri="{FF2B5EF4-FFF2-40B4-BE49-F238E27FC236}">
                <a16:creationId xmlns:a16="http://schemas.microsoft.com/office/drawing/2014/main" id="{6780B661-6FC8-4B24-8D15-22BF1242C6A7}"/>
              </a:ext>
            </a:extLst>
          </p:cNvPr>
          <p:cNvPicPr>
            <a:picLocks noChangeAspect="1"/>
          </p:cNvPicPr>
          <p:nvPr/>
        </p:nvPicPr>
        <p:blipFill>
          <a:blip r:embed="rId2">
            <a:alphaModFix amt="20000"/>
            <a:extLst>
              <a:ext uri="{BEBA8EAE-BF5A-486C-A8C5-ECC9F3942E4B}">
                <a14:imgProps xmlns:a14="http://schemas.microsoft.com/office/drawing/2010/main">
                  <a14:imgLayer r:embed="rId3">
                    <a14:imgEffect>
                      <a14:brightnessContrast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33400" y="553260"/>
            <a:ext cx="5467350" cy="2209396"/>
          </a:xfrm>
          <a:prstGeom prst="rect">
            <a:avLst/>
          </a:prstGeom>
        </p:spPr>
      </p:pic>
      <p:sp>
        <p:nvSpPr>
          <p:cNvPr id="7" name="TextBox 6">
            <a:extLst>
              <a:ext uri="{FF2B5EF4-FFF2-40B4-BE49-F238E27FC236}">
                <a16:creationId xmlns:a16="http://schemas.microsoft.com/office/drawing/2014/main" id="{1D53AA49-FD41-43ED-A0F4-3214FE9FCBF7}"/>
              </a:ext>
            </a:extLst>
          </p:cNvPr>
          <p:cNvSpPr txBox="1"/>
          <p:nvPr/>
        </p:nvSpPr>
        <p:spPr>
          <a:xfrm>
            <a:off x="428017" y="1053584"/>
            <a:ext cx="6286500" cy="369332"/>
          </a:xfrm>
          <a:prstGeom prst="rect">
            <a:avLst/>
          </a:prstGeom>
          <a:noFill/>
        </p:spPr>
        <p:txBody>
          <a:bodyPr wrap="square" rtlCol="0">
            <a:spAutoFit/>
          </a:bodyPr>
          <a:lstStyle/>
          <a:p>
            <a:r>
              <a:rPr lang="en-GB" dirty="0"/>
              <a:t> 	</a:t>
            </a:r>
            <a:r>
              <a:rPr lang="en-GB" sz="1400" dirty="0">
                <a:solidFill>
                  <a:srgbClr val="FF0000"/>
                </a:solidFill>
                <a:latin typeface="Times New Roman" panose="02020603050405020304" pitchFamily="18" charset="0"/>
                <a:cs typeface="Times New Roman" panose="02020603050405020304" pitchFamily="18" charset="0"/>
              </a:rPr>
              <a:t>UNCRC ; The United Nations Convention on the Rights of the Child </a:t>
            </a:r>
          </a:p>
        </p:txBody>
      </p:sp>
      <p:sp>
        <p:nvSpPr>
          <p:cNvPr id="8" name="TextBox 7">
            <a:extLst>
              <a:ext uri="{FF2B5EF4-FFF2-40B4-BE49-F238E27FC236}">
                <a16:creationId xmlns:a16="http://schemas.microsoft.com/office/drawing/2014/main" id="{35DBEF6B-BFA1-4B30-99F4-FDD6B1F12A88}"/>
              </a:ext>
            </a:extLst>
          </p:cNvPr>
          <p:cNvSpPr txBox="1"/>
          <p:nvPr/>
        </p:nvSpPr>
        <p:spPr>
          <a:xfrm>
            <a:off x="514350" y="1422916"/>
            <a:ext cx="5960623" cy="923330"/>
          </a:xfrm>
          <a:prstGeom prst="rect">
            <a:avLst/>
          </a:prstGeom>
          <a:noFill/>
          <a:ln>
            <a:solidFill>
              <a:srgbClr val="C00000"/>
            </a:solidFill>
          </a:ln>
        </p:spPr>
        <p:txBody>
          <a:bodyPr wrap="square" rtlCol="0">
            <a:spAutoFit/>
          </a:bodyPr>
          <a:lstStyle/>
          <a:p>
            <a:pPr algn="ctr"/>
            <a:r>
              <a:rPr lang="en-GB" b="1" dirty="0">
                <a:solidFill>
                  <a:schemeClr val="accent1"/>
                </a:solidFill>
                <a:latin typeface="Times New Roman" panose="02020603050405020304" pitchFamily="18" charset="0"/>
                <a:cs typeface="Times New Roman" panose="02020603050405020304" pitchFamily="18" charset="0"/>
              </a:rPr>
              <a:t> </a:t>
            </a:r>
            <a:r>
              <a:rPr lang="en-GB" sz="1200" b="1" dirty="0">
                <a:solidFill>
                  <a:schemeClr val="accent1"/>
                </a:solidFill>
                <a:latin typeface="Times New Roman" panose="02020603050405020304" pitchFamily="18" charset="0"/>
                <a:cs typeface="Times New Roman" panose="02020603050405020304" pitchFamily="18" charset="0"/>
              </a:rPr>
              <a:t>The UNCRC has 54 articles, which outline the civil, political, economic, social and cultural rights that all children are entitled to. Every child has RIGHTS, no matter their gender, ethnicity, religion, language, abilities or any other status. WE as professional have to make sure all children can enjoy all their rights! (Unicef )</a:t>
            </a:r>
          </a:p>
        </p:txBody>
      </p:sp>
      <p:sp>
        <p:nvSpPr>
          <p:cNvPr id="9" name="Rectangle: Rounded Corners 8">
            <a:extLst>
              <a:ext uri="{FF2B5EF4-FFF2-40B4-BE49-F238E27FC236}">
                <a16:creationId xmlns:a16="http://schemas.microsoft.com/office/drawing/2014/main" id="{4893124D-2558-4D34-9367-3DCC6C91AB36}"/>
              </a:ext>
            </a:extLst>
          </p:cNvPr>
          <p:cNvSpPr/>
          <p:nvPr/>
        </p:nvSpPr>
        <p:spPr>
          <a:xfrm>
            <a:off x="533400" y="2645921"/>
            <a:ext cx="5941573" cy="288971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latin typeface="Times New Roman" panose="02020603050405020304" pitchFamily="18" charset="0"/>
                <a:cs typeface="Times New Roman" panose="02020603050405020304" pitchFamily="18" charset="0"/>
              </a:rPr>
              <a:t>Article 2: The convention applies to everyone whatever their race, religion, abilities, whatever they think or say and whatever type of family they come from.</a:t>
            </a:r>
          </a:p>
          <a:p>
            <a:pPr algn="ctr"/>
            <a:r>
              <a:rPr lang="en-GB" sz="1200" dirty="0">
                <a:latin typeface="Times New Roman" panose="02020603050405020304" pitchFamily="18" charset="0"/>
                <a:cs typeface="Times New Roman" panose="02020603050405020304" pitchFamily="18" charset="0"/>
              </a:rPr>
              <a:t>As professionals, we must treat children with respect, and ensure that we do not discriminate against, no matter of their race, colour, gender, language, political or other opinion, disability, birth or other status (Commissioner Scotland 2018). In Wales, in 2011, the party received unanimous party support when ‘Rights of Children and Young Persons’ was passed at the National Assembly for Wales (The Welsh Government 2015) since 2011, the UNCRC has extended further, and from May 2014 all ministers will need to have regard when exercising any ministerial functions. We want a Wales where children’s rights are a reality for each and every child (Welsh Government) The government here in Wales are working hard to ensure our nation has a better place to work and live, they are open and responsive to the needs of its citizens and their </a:t>
            </a:r>
            <a:r>
              <a:rPr lang="en-GB" sz="1200" dirty="0" err="1">
                <a:latin typeface="Times New Roman" panose="02020603050405020304" pitchFamily="18" charset="0"/>
                <a:cs typeface="Times New Roman" panose="02020603050405020304" pitchFamily="18" charset="0"/>
              </a:rPr>
              <a:t>communtites</a:t>
            </a:r>
            <a:r>
              <a:rPr lang="en-GB" sz="1200" dirty="0">
                <a:latin typeface="Times New Roman" panose="02020603050405020304" pitchFamily="18" charset="0"/>
                <a:cs typeface="Times New Roman" panose="02020603050405020304" pitchFamily="18" charset="0"/>
              </a:rPr>
              <a:t>. In 2011 Wales took the extra step and made the UNCRC law. WE HAVE TO NOW CONSIDER THE RIGHTS OF CHILDREN IN EVERYTHING WE DO! Wales took these rights and made them in to ‘The Seven Core Aims’</a:t>
            </a:r>
          </a:p>
        </p:txBody>
      </p:sp>
      <p:sp>
        <p:nvSpPr>
          <p:cNvPr id="10" name="TextBox 9">
            <a:extLst>
              <a:ext uri="{FF2B5EF4-FFF2-40B4-BE49-F238E27FC236}">
                <a16:creationId xmlns:a16="http://schemas.microsoft.com/office/drawing/2014/main" id="{D5194D0B-BD58-497E-B2F3-6CAB6715BED3}"/>
              </a:ext>
            </a:extLst>
          </p:cNvPr>
          <p:cNvSpPr txBox="1"/>
          <p:nvPr/>
        </p:nvSpPr>
        <p:spPr>
          <a:xfrm>
            <a:off x="717452" y="5535637"/>
            <a:ext cx="5824601" cy="2585323"/>
          </a:xfrm>
          <a:prstGeom prst="rect">
            <a:avLst/>
          </a:prstGeom>
          <a:noFill/>
        </p:spPr>
        <p:txBody>
          <a:bodyPr wrap="square" rtlCol="0">
            <a:spAutoFit/>
          </a:bodyPr>
          <a:lstStyle/>
          <a:p>
            <a:r>
              <a:rPr lang="en-GB" sz="1200" u="sng" dirty="0">
                <a:solidFill>
                  <a:schemeClr val="accent1"/>
                </a:solidFill>
                <a:latin typeface="Times New Roman" panose="02020603050405020304" pitchFamily="18" charset="0"/>
                <a:cs typeface="Times New Roman" panose="02020603050405020304" pitchFamily="18" charset="0"/>
              </a:rPr>
              <a:t>Early years </a:t>
            </a:r>
          </a:p>
          <a:p>
            <a:r>
              <a:rPr lang="en-GB" sz="1200" dirty="0">
                <a:solidFill>
                  <a:schemeClr val="accent1"/>
                </a:solidFill>
                <a:latin typeface="Times New Roman" panose="02020603050405020304" pitchFamily="18" charset="0"/>
                <a:cs typeface="Times New Roman" panose="02020603050405020304" pitchFamily="18" charset="0"/>
              </a:rPr>
              <a:t>I have everything I need to give me the best start in life!</a:t>
            </a:r>
          </a:p>
          <a:p>
            <a:r>
              <a:rPr lang="en-GB" sz="1200" u="sng" dirty="0">
                <a:solidFill>
                  <a:schemeClr val="accent2"/>
                </a:solidFill>
                <a:latin typeface="Times New Roman" panose="02020603050405020304" pitchFamily="18" charset="0"/>
                <a:cs typeface="Times New Roman" panose="02020603050405020304" pitchFamily="18" charset="0"/>
              </a:rPr>
              <a:t>Education and learning </a:t>
            </a:r>
            <a:r>
              <a:rPr lang="en-GB" sz="1200" dirty="0">
                <a:solidFill>
                  <a:schemeClr val="accent2"/>
                </a:solidFill>
                <a:latin typeface="Times New Roman" panose="02020603050405020304" pitchFamily="18" charset="0"/>
                <a:cs typeface="Times New Roman" panose="02020603050405020304" pitchFamily="18" charset="0"/>
              </a:rPr>
              <a:t>I can take part, enjoy learning and have the best education possible.</a:t>
            </a:r>
          </a:p>
          <a:p>
            <a:r>
              <a:rPr lang="en-GB" sz="1200" u="sng" dirty="0">
                <a:solidFill>
                  <a:srgbClr val="00B050"/>
                </a:solidFill>
                <a:latin typeface="Times New Roman" panose="02020603050405020304" pitchFamily="18" charset="0"/>
                <a:cs typeface="Times New Roman" panose="02020603050405020304" pitchFamily="18" charset="0"/>
              </a:rPr>
              <a:t>Health, freedom from abuse and bullying </a:t>
            </a:r>
            <a:r>
              <a:rPr lang="en-GB" sz="1200" dirty="0">
                <a:solidFill>
                  <a:srgbClr val="00B050"/>
                </a:solidFill>
                <a:latin typeface="Times New Roman" panose="02020603050405020304" pitchFamily="18" charset="0"/>
                <a:cs typeface="Times New Roman" panose="02020603050405020304" pitchFamily="18" charset="0"/>
              </a:rPr>
              <a:t>I have a healthy life in all areas including emotional health and I’m kept safe from harm or abuse.</a:t>
            </a:r>
          </a:p>
          <a:p>
            <a:r>
              <a:rPr lang="en-GB" sz="1200" u="sng" dirty="0">
                <a:solidFill>
                  <a:srgbClr val="7030A0"/>
                </a:solidFill>
                <a:latin typeface="Times New Roman" panose="02020603050405020304" pitchFamily="18" charset="0"/>
                <a:cs typeface="Times New Roman" panose="02020603050405020304" pitchFamily="18" charset="0"/>
              </a:rPr>
              <a:t>Play, sport, leisure and culture </a:t>
            </a:r>
            <a:r>
              <a:rPr lang="en-GB" sz="1200" dirty="0">
                <a:solidFill>
                  <a:srgbClr val="7030A0"/>
                </a:solidFill>
                <a:latin typeface="Times New Roman" panose="02020603050405020304" pitchFamily="18" charset="0"/>
                <a:cs typeface="Times New Roman" panose="02020603050405020304" pitchFamily="18" charset="0"/>
              </a:rPr>
              <a:t>I enjoy playing and have opportunities to enjoy sport and cultural activities with my friends.</a:t>
            </a:r>
          </a:p>
          <a:p>
            <a:r>
              <a:rPr lang="en-GB" sz="1200" u="sng" dirty="0">
                <a:solidFill>
                  <a:srgbClr val="FF0000"/>
                </a:solidFill>
                <a:latin typeface="Times New Roman" panose="02020603050405020304" pitchFamily="18" charset="0"/>
                <a:cs typeface="Times New Roman" panose="02020603050405020304" pitchFamily="18" charset="0"/>
              </a:rPr>
              <a:t>Participation and respect</a:t>
            </a:r>
            <a:r>
              <a:rPr lang="en-GB" sz="1200" dirty="0">
                <a:solidFill>
                  <a:srgbClr val="FF0000"/>
                </a:solidFill>
                <a:latin typeface="Times New Roman" panose="02020603050405020304" pitchFamily="18" charset="0"/>
                <a:cs typeface="Times New Roman" panose="02020603050405020304" pitchFamily="18" charset="0"/>
              </a:rPr>
              <a:t>  I am listened to and treated with respect.</a:t>
            </a:r>
          </a:p>
          <a:p>
            <a:r>
              <a:rPr lang="en-GB" sz="1200" u="sng" dirty="0">
                <a:solidFill>
                  <a:schemeClr val="accent4">
                    <a:lumMod val="75000"/>
                  </a:schemeClr>
                </a:solidFill>
                <a:latin typeface="Times New Roman" panose="02020603050405020304" pitchFamily="18" charset="0"/>
                <a:cs typeface="Times New Roman" panose="02020603050405020304" pitchFamily="18" charset="0"/>
              </a:rPr>
              <a:t>A safe home and community </a:t>
            </a:r>
          </a:p>
          <a:p>
            <a:r>
              <a:rPr lang="en-GB" sz="1200" dirty="0">
                <a:solidFill>
                  <a:schemeClr val="accent4">
                    <a:lumMod val="75000"/>
                  </a:schemeClr>
                </a:solidFill>
                <a:latin typeface="Times New Roman" panose="02020603050405020304" pitchFamily="18" charset="0"/>
                <a:cs typeface="Times New Roman" panose="02020603050405020304" pitchFamily="18" charset="0"/>
              </a:rPr>
              <a:t>My home is a safe place to live and I have lots of things to do close to where I live.</a:t>
            </a:r>
            <a:r>
              <a:rPr lang="en-GB" sz="1200" dirty="0">
                <a:latin typeface="Times New Roman" panose="02020603050405020304" pitchFamily="18" charset="0"/>
                <a:cs typeface="Times New Roman" panose="02020603050405020304" pitchFamily="18" charset="0"/>
              </a:rPr>
              <a:t> </a:t>
            </a:r>
          </a:p>
          <a:p>
            <a:r>
              <a:rPr lang="en-GB" sz="1200" u="sng" dirty="0">
                <a:solidFill>
                  <a:srgbClr val="002060"/>
                </a:solidFill>
                <a:latin typeface="Times New Roman" panose="02020603050405020304" pitchFamily="18" charset="0"/>
                <a:cs typeface="Times New Roman" panose="02020603050405020304" pitchFamily="18" charset="0"/>
              </a:rPr>
              <a:t>Freedom from poverty</a:t>
            </a:r>
            <a:r>
              <a:rPr lang="en-GB" sz="1200" dirty="0">
                <a:solidFill>
                  <a:srgbClr val="002060"/>
                </a:solidFill>
                <a:latin typeface="Times New Roman" panose="02020603050405020304" pitchFamily="18" charset="0"/>
                <a:cs typeface="Times New Roman" panose="02020603050405020304" pitchFamily="18" charset="0"/>
              </a:rPr>
              <a:t>   I don’t have to live in poverty and we have enough money for what we need.</a:t>
            </a:r>
          </a:p>
          <a:p>
            <a:r>
              <a:rPr lang="en-GB" dirty="0"/>
              <a:t> </a:t>
            </a:r>
          </a:p>
        </p:txBody>
      </p:sp>
      <p:sp>
        <p:nvSpPr>
          <p:cNvPr id="16" name="Rectangle 15">
            <a:extLst>
              <a:ext uri="{FF2B5EF4-FFF2-40B4-BE49-F238E27FC236}">
                <a16:creationId xmlns:a16="http://schemas.microsoft.com/office/drawing/2014/main" id="{98AAFCF4-EAF8-47FA-A52C-7310246230FD}"/>
              </a:ext>
            </a:extLst>
          </p:cNvPr>
          <p:cNvSpPr/>
          <p:nvPr/>
        </p:nvSpPr>
        <p:spPr>
          <a:xfrm>
            <a:off x="70337" y="6458247"/>
            <a:ext cx="710419" cy="923330"/>
          </a:xfrm>
          <a:prstGeom prst="rect">
            <a:avLst/>
          </a:prstGeom>
        </p:spPr>
        <p:txBody>
          <a:bodyPr wrap="square">
            <a:spAutoFit/>
          </a:bodyPr>
          <a:lstStyle/>
          <a:p>
            <a:pPr algn="ctr"/>
            <a:r>
              <a:rPr lang="en-US" b="1" dirty="0">
                <a:ln w="6600">
                  <a:solidFill>
                    <a:schemeClr val="accent2"/>
                  </a:solidFill>
                  <a:prstDash val="solid"/>
                </a:ln>
                <a:solidFill>
                  <a:schemeClr val="accent1"/>
                </a:solidFill>
                <a:effectLst>
                  <a:outerShdw dist="38100" dir="2700000" algn="tl" rotWithShape="0">
                    <a:schemeClr val="accent2"/>
                  </a:outerShdw>
                </a:effectLst>
              </a:rPr>
              <a:t>7</a:t>
            </a:r>
          </a:p>
          <a:p>
            <a:pPr algn="ctr"/>
            <a:r>
              <a:rPr lang="en-US" b="1" dirty="0">
                <a:ln w="6600">
                  <a:solidFill>
                    <a:schemeClr val="accent2"/>
                  </a:solidFill>
                  <a:prstDash val="solid"/>
                </a:ln>
                <a:solidFill>
                  <a:schemeClr val="accent1"/>
                </a:solidFill>
                <a:effectLst>
                  <a:outerShdw dist="38100" dir="2700000" algn="tl" rotWithShape="0">
                    <a:schemeClr val="accent2"/>
                  </a:outerShdw>
                </a:effectLst>
              </a:rPr>
              <a:t>Core</a:t>
            </a:r>
          </a:p>
          <a:p>
            <a:pPr algn="ctr"/>
            <a:r>
              <a:rPr lang="en-US" b="1" dirty="0">
                <a:ln w="6600">
                  <a:solidFill>
                    <a:schemeClr val="accent2"/>
                  </a:solidFill>
                  <a:prstDash val="solid"/>
                </a:ln>
                <a:solidFill>
                  <a:schemeClr val="accent1"/>
                </a:solidFill>
                <a:effectLst>
                  <a:outerShdw dist="38100" dir="2700000" algn="tl" rotWithShape="0">
                    <a:schemeClr val="accent2"/>
                  </a:outerShdw>
                </a:effectLst>
              </a:rPr>
              <a:t>Aims</a:t>
            </a:r>
          </a:p>
        </p:txBody>
      </p:sp>
      <p:sp>
        <p:nvSpPr>
          <p:cNvPr id="17" name="Flowchart: Punched Tape 16">
            <a:extLst>
              <a:ext uri="{FF2B5EF4-FFF2-40B4-BE49-F238E27FC236}">
                <a16:creationId xmlns:a16="http://schemas.microsoft.com/office/drawing/2014/main" id="{F99929B9-2C5D-43BA-8E4C-CC994E02BD7E}"/>
              </a:ext>
            </a:extLst>
          </p:cNvPr>
          <p:cNvSpPr/>
          <p:nvPr/>
        </p:nvSpPr>
        <p:spPr>
          <a:xfrm>
            <a:off x="315947" y="7797987"/>
            <a:ext cx="6091887" cy="677798"/>
          </a:xfrm>
          <a:prstGeom prst="flowChartPunchedTape">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accent1"/>
                </a:solidFill>
              </a:rPr>
              <a:t>We give instructions to local services, hospitals, councils, and national parks. Making sure that everyone is thinking about children’s rights! As a government we make sure all children’s rights are in our laws and policies</a:t>
            </a:r>
          </a:p>
        </p:txBody>
      </p:sp>
      <p:sp>
        <p:nvSpPr>
          <p:cNvPr id="18" name="Rectangle: Rounded Corners 17">
            <a:extLst>
              <a:ext uri="{FF2B5EF4-FFF2-40B4-BE49-F238E27FC236}">
                <a16:creationId xmlns:a16="http://schemas.microsoft.com/office/drawing/2014/main" id="{4607F138-3102-4AFB-A403-57B0B2BBBED8}"/>
              </a:ext>
            </a:extLst>
          </p:cNvPr>
          <p:cNvSpPr/>
          <p:nvPr/>
        </p:nvSpPr>
        <p:spPr>
          <a:xfrm>
            <a:off x="439091" y="8537370"/>
            <a:ext cx="5979817" cy="118168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latin typeface="Times New Roman" panose="02020603050405020304" pitchFamily="18" charset="0"/>
                <a:cs typeface="Times New Roman" panose="02020603050405020304" pitchFamily="18" charset="0"/>
              </a:rPr>
              <a:t>Article 5: Governments should respect the rights and responsibilities of families to direct and guide their children so that, as they grow, they learn to use their rights properly. This article is here, to help parents, help their children to learn and grow and then use there rights </a:t>
            </a:r>
            <a:endParaRPr lang="en-US" sz="1200" b="1" dirty="0">
              <a:ln w="22225">
                <a:solidFill>
                  <a:schemeClr val="accent2"/>
                </a:solidFill>
                <a:prstDash val="solid"/>
              </a:ln>
              <a:solidFill>
                <a:schemeClr val="accent2">
                  <a:lumMod val="40000"/>
                  <a:lumOff val="60000"/>
                </a:schemeClr>
              </a:solidFill>
            </a:endParaRPr>
          </a:p>
          <a:p>
            <a:pPr algn="ctr"/>
            <a:r>
              <a:rPr lang="en-GB" sz="1200" dirty="0">
                <a:latin typeface="Times New Roman" panose="02020603050405020304" pitchFamily="18" charset="0"/>
                <a:cs typeface="Times New Roman" panose="02020603050405020304" pitchFamily="18" charset="0"/>
              </a:rPr>
              <a:t>correctly. The Welsh government has parenting support guidance available for assisting those in need. Parenting support is available through local authorities, local health board, third sector and other relevant commissioners, managers and practitioners.</a:t>
            </a:r>
          </a:p>
        </p:txBody>
      </p:sp>
      <p:sp>
        <p:nvSpPr>
          <p:cNvPr id="20" name="Rectangle 19">
            <a:extLst>
              <a:ext uri="{FF2B5EF4-FFF2-40B4-BE49-F238E27FC236}">
                <a16:creationId xmlns:a16="http://schemas.microsoft.com/office/drawing/2014/main" id="{CBB3B563-BE80-485B-A905-0272D3A561D7}"/>
              </a:ext>
            </a:extLst>
          </p:cNvPr>
          <p:cNvSpPr/>
          <p:nvPr/>
        </p:nvSpPr>
        <p:spPr>
          <a:xfrm>
            <a:off x="2198206" y="9703872"/>
            <a:ext cx="1734514" cy="369332"/>
          </a:xfrm>
          <a:prstGeom prst="rect">
            <a:avLst/>
          </a:prstGeom>
        </p:spPr>
        <p:txBody>
          <a:bodyPr wrap="none">
            <a:spAutoFit/>
          </a:bodyPr>
          <a:lstStyle/>
          <a:p>
            <a:pPr algn="ctr"/>
            <a:r>
              <a:rPr lang="en-US" b="1" spc="50" dirty="0">
                <a:ln w="0"/>
                <a:solidFill>
                  <a:schemeClr val="bg2"/>
                </a:solidFill>
                <a:effectLst>
                  <a:innerShdw blurRad="63500" dist="50800" dir="13500000">
                    <a:srgbClr val="000000">
                      <a:alpha val="50000"/>
                    </a:srgbClr>
                  </a:innerShdw>
                </a:effectLst>
              </a:rPr>
              <a:t>5 super powers</a:t>
            </a:r>
          </a:p>
        </p:txBody>
      </p:sp>
      <p:sp>
        <p:nvSpPr>
          <p:cNvPr id="22" name="Rectangle 21">
            <a:extLst>
              <a:ext uri="{FF2B5EF4-FFF2-40B4-BE49-F238E27FC236}">
                <a16:creationId xmlns:a16="http://schemas.microsoft.com/office/drawing/2014/main" id="{66647D40-4587-46C5-B99C-9B800D95188B}"/>
              </a:ext>
            </a:extLst>
          </p:cNvPr>
          <p:cNvSpPr/>
          <p:nvPr/>
        </p:nvSpPr>
        <p:spPr>
          <a:xfrm>
            <a:off x="1554481" y="10070584"/>
            <a:ext cx="3228534" cy="369332"/>
          </a:xfrm>
          <a:prstGeom prst="rect">
            <a:avLst/>
          </a:prstGeom>
        </p:spPr>
        <p:txBody>
          <a:bodyPr wrap="square">
            <a:spAutoFit/>
          </a:bodyPr>
          <a:lstStyle/>
          <a:p>
            <a:r>
              <a:rPr lang="en-US" b="1" dirty="0">
                <a:ln w="22225">
                  <a:solidFill>
                    <a:schemeClr val="accent2"/>
                  </a:solidFill>
                  <a:prstDash val="solid"/>
                </a:ln>
                <a:solidFill>
                  <a:schemeClr val="accent1">
                    <a:lumMod val="75000"/>
                  </a:schemeClr>
                </a:solidFill>
              </a:rPr>
              <a:t>LISTEN, SPEAK, TELL, HELP, TALK</a:t>
            </a:r>
            <a:endParaRPr lang="en-GB" sz="1000" dirty="0">
              <a:solidFill>
                <a:schemeClr val="accent1">
                  <a:lumMod val="75000"/>
                </a:schemeClr>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5CFE5FEB-B478-40E7-BF3A-7FB796CEB105}"/>
              </a:ext>
            </a:extLst>
          </p:cNvPr>
          <p:cNvSpPr txBox="1"/>
          <p:nvPr/>
        </p:nvSpPr>
        <p:spPr>
          <a:xfrm>
            <a:off x="4783015" y="10135467"/>
            <a:ext cx="2191943" cy="246221"/>
          </a:xfrm>
          <a:prstGeom prst="rect">
            <a:avLst/>
          </a:prstGeom>
          <a:noFill/>
        </p:spPr>
        <p:txBody>
          <a:bodyPr wrap="square" rtlCol="0">
            <a:spAutoFit/>
          </a:bodyPr>
          <a:lstStyle/>
          <a:p>
            <a:r>
              <a:rPr lang="en-GB" sz="1000" dirty="0">
                <a:latin typeface="Times New Roman" panose="02020603050405020304" pitchFamily="18" charset="0"/>
                <a:cs typeface="Times New Roman" panose="02020603050405020304" pitchFamily="18" charset="0"/>
              </a:rPr>
              <a:t>(Children’s Commissioner Wales)</a:t>
            </a:r>
          </a:p>
        </p:txBody>
      </p:sp>
      <p:sp>
        <p:nvSpPr>
          <p:cNvPr id="24" name="TextBox 23">
            <a:extLst>
              <a:ext uri="{FF2B5EF4-FFF2-40B4-BE49-F238E27FC236}">
                <a16:creationId xmlns:a16="http://schemas.microsoft.com/office/drawing/2014/main" id="{B7ECB4CF-1CE1-403B-9F23-F4E19E1AD615}"/>
              </a:ext>
            </a:extLst>
          </p:cNvPr>
          <p:cNvSpPr txBox="1"/>
          <p:nvPr/>
        </p:nvSpPr>
        <p:spPr>
          <a:xfrm>
            <a:off x="2198206" y="10885559"/>
            <a:ext cx="4249538" cy="461665"/>
          </a:xfrm>
          <a:prstGeom prst="rect">
            <a:avLst/>
          </a:prstGeom>
          <a:scene3d>
            <a:camera prst="orthographicFront"/>
            <a:lightRig rig="threePt" dir="t"/>
          </a:scene3d>
          <a:sp3d>
            <a:bevelT w="101600" prst="riblet"/>
          </a:sp3d>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200" dirty="0">
                <a:latin typeface="Times New Roman" panose="02020603050405020304" pitchFamily="18" charset="0"/>
                <a:cs typeface="Times New Roman" panose="02020603050405020304" pitchFamily="18" charset="0"/>
              </a:rPr>
              <a:t>Respecting parents/carers : The Government should not interfere in what parents/carers do unless there is a very good reason </a:t>
            </a:r>
          </a:p>
        </p:txBody>
      </p:sp>
      <p:sp>
        <p:nvSpPr>
          <p:cNvPr id="25" name="Rectangle 24">
            <a:extLst>
              <a:ext uri="{FF2B5EF4-FFF2-40B4-BE49-F238E27FC236}">
                <a16:creationId xmlns:a16="http://schemas.microsoft.com/office/drawing/2014/main" id="{0BEEA118-59E5-4666-BA03-30FD93A454CF}"/>
              </a:ext>
            </a:extLst>
          </p:cNvPr>
          <p:cNvSpPr/>
          <p:nvPr/>
        </p:nvSpPr>
        <p:spPr>
          <a:xfrm>
            <a:off x="2107353" y="10615097"/>
            <a:ext cx="242374" cy="369332"/>
          </a:xfrm>
          <a:prstGeom prst="rect">
            <a:avLst/>
          </a:prstGeom>
        </p:spPr>
        <p:txBody>
          <a:bodyPr wrap="none">
            <a:spAutoFit/>
          </a:bodyPr>
          <a:lstStyle/>
          <a:p>
            <a:r>
              <a:rPr lang="en-GB" dirty="0">
                <a:latin typeface="Times New Roman" panose="02020603050405020304" pitchFamily="18" charset="0"/>
                <a:cs typeface="Times New Roman" panose="02020603050405020304" pitchFamily="18" charset="0"/>
              </a:rPr>
              <a:t> </a:t>
            </a:r>
            <a:endParaRPr lang="en-GB" dirty="0"/>
          </a:p>
        </p:txBody>
      </p:sp>
      <p:pic>
        <p:nvPicPr>
          <p:cNvPr id="27" name="Picture 26">
            <a:extLst>
              <a:ext uri="{FF2B5EF4-FFF2-40B4-BE49-F238E27FC236}">
                <a16:creationId xmlns:a16="http://schemas.microsoft.com/office/drawing/2014/main" id="{CCBE0AB6-2AB1-4266-BA64-CF308BEA390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 y="10431107"/>
            <a:ext cx="2212277" cy="1638973"/>
          </a:xfrm>
          <a:prstGeom prst="rect">
            <a:avLst/>
          </a:prstGeom>
        </p:spPr>
      </p:pic>
      <p:sp>
        <p:nvSpPr>
          <p:cNvPr id="28" name="TextBox 27">
            <a:extLst>
              <a:ext uri="{FF2B5EF4-FFF2-40B4-BE49-F238E27FC236}">
                <a16:creationId xmlns:a16="http://schemas.microsoft.com/office/drawing/2014/main" id="{F49A5FDE-7D47-480F-8F7B-B9EB1D06B647}"/>
              </a:ext>
            </a:extLst>
          </p:cNvPr>
          <p:cNvSpPr txBox="1"/>
          <p:nvPr/>
        </p:nvSpPr>
        <p:spPr>
          <a:xfrm>
            <a:off x="7631462" y="18557541"/>
            <a:ext cx="3590231" cy="230832"/>
          </a:xfrm>
          <a:prstGeom prst="rect">
            <a:avLst/>
          </a:prstGeom>
          <a:noFill/>
        </p:spPr>
        <p:txBody>
          <a:bodyPr wrap="square" rtlCol="0">
            <a:spAutoFit/>
          </a:bodyPr>
          <a:lstStyle/>
          <a:p>
            <a:r>
              <a:rPr lang="en-GB" sz="900">
                <a:hlinkClick r:id="rId6" tooltip="https://www.libela.org/sa-stavom/6985-pet-razloga-zasto-je-vazno-poducavati-rodnu-jednakost-u-skolama/"/>
              </a:rPr>
              <a:t>This Photo</a:t>
            </a:r>
            <a:r>
              <a:rPr lang="en-GB" sz="900"/>
              <a:t> by Unknown Author is licensed under </a:t>
            </a:r>
            <a:r>
              <a:rPr lang="en-GB" sz="900">
                <a:hlinkClick r:id="rId7" tooltip="https://creativecommons.org/licenses/by/3.0/"/>
              </a:rPr>
              <a:t>CC BY</a:t>
            </a:r>
            <a:endParaRPr lang="en-GB" sz="900"/>
          </a:p>
        </p:txBody>
      </p:sp>
    </p:spTree>
    <p:extLst>
      <p:ext uri="{BB962C8B-B14F-4D97-AF65-F5344CB8AC3E}">
        <p14:creationId xmlns:p14="http://schemas.microsoft.com/office/powerpoint/2010/main" val="36095705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BA23A54-7BBD-4A3E-B221-8F0F024EEDAF}"/>
              </a:ext>
            </a:extLst>
          </p:cNvPr>
          <p:cNvSpPr>
            <a:spLocks noGrp="1"/>
          </p:cNvSpPr>
          <p:nvPr>
            <p:ph type="title"/>
          </p:nvPr>
        </p:nvSpPr>
        <p:spPr>
          <a:xfrm>
            <a:off x="434946" y="72828"/>
            <a:ext cx="5951567" cy="280777"/>
          </a:xfrm>
        </p:spPr>
        <p:txBody>
          <a:bodyPr>
            <a:normAutofit/>
          </a:bodyPr>
          <a:lstStyle/>
          <a:p>
            <a:r>
              <a:rPr lang="en-GB" sz="1000" dirty="0"/>
              <a:t>EAEE40021C </a:t>
            </a:r>
            <a:r>
              <a:rPr lang="en-GB" sz="1000" dirty="0">
                <a:latin typeface="Times New Roman" panose="02020603050405020304" pitchFamily="18" charset="0"/>
                <a:cs typeface="Times New Roman" panose="02020603050405020304" pitchFamily="18" charset="0"/>
              </a:rPr>
              <a:t>1805378 Lindsay Page</a:t>
            </a:r>
          </a:p>
        </p:txBody>
      </p:sp>
      <p:sp>
        <p:nvSpPr>
          <p:cNvPr id="6" name="Rectangle: Rounded Corners 5">
            <a:extLst>
              <a:ext uri="{FF2B5EF4-FFF2-40B4-BE49-F238E27FC236}">
                <a16:creationId xmlns:a16="http://schemas.microsoft.com/office/drawing/2014/main" id="{7273B73D-353A-462A-8829-DF2C4C0DDFAF}"/>
              </a:ext>
            </a:extLst>
          </p:cNvPr>
          <p:cNvSpPr/>
          <p:nvPr/>
        </p:nvSpPr>
        <p:spPr>
          <a:xfrm>
            <a:off x="352783" y="353605"/>
            <a:ext cx="5915025" cy="453506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latin typeface="Times New Roman" panose="02020603050405020304" pitchFamily="18" charset="0"/>
                <a:cs typeface="Times New Roman" panose="02020603050405020304" pitchFamily="18" charset="0"/>
              </a:rPr>
              <a:t>Article 10: Families who live in different countries should be allowed to move between countries so that parents and children can stay in contact or get back together as a family.</a:t>
            </a:r>
          </a:p>
          <a:p>
            <a:pPr algn="ctr"/>
            <a:endParaRPr lang="en-GB" sz="1200" dirty="0">
              <a:latin typeface="Times New Roman" panose="02020603050405020304" pitchFamily="18" charset="0"/>
              <a:cs typeface="Times New Roman" panose="02020603050405020304" pitchFamily="18" charset="0"/>
            </a:endParaRPr>
          </a:p>
          <a:p>
            <a:r>
              <a:rPr lang="en-GB" sz="1200" dirty="0"/>
              <a:t>- Children and young people should be able to enter countries to see one or both of their parents, either permanently or as a visitor.</a:t>
            </a:r>
          </a:p>
          <a:p>
            <a:r>
              <a:rPr lang="en-GB" sz="1200" dirty="0"/>
              <a:t>- Children and young people should be able to enter and leave countries in order to see a parent, and a parent should be able to enter and leave a country in order to see them.</a:t>
            </a:r>
          </a:p>
          <a:p>
            <a:pPr marL="171450" indent="-171450">
              <a:buFontTx/>
              <a:buChar char="-"/>
            </a:pPr>
            <a:r>
              <a:rPr lang="en-GB" sz="1200" dirty="0"/>
              <a:t>Children and young people should always be able to enter and leave their own country. (Commissioner Scotland)</a:t>
            </a:r>
          </a:p>
          <a:p>
            <a:endParaRPr lang="en-GB" sz="1200" dirty="0"/>
          </a:p>
          <a:p>
            <a:r>
              <a:rPr lang="en-GB" sz="1200" u="sng" dirty="0"/>
              <a:t>Protecting children in armed conflict</a:t>
            </a:r>
          </a:p>
          <a:p>
            <a:endParaRPr lang="en-GB" sz="1200" dirty="0"/>
          </a:p>
          <a:p>
            <a:r>
              <a:rPr lang="en-GB" sz="1200" dirty="0"/>
              <a:t>The Optional Protocol is an effort to strengthen implementation of the Convention and increase the protection of children during armed conflicts.  </a:t>
            </a:r>
          </a:p>
          <a:p>
            <a:r>
              <a:rPr lang="en-GB" sz="1200" dirty="0"/>
              <a:t>Under the Protocol, States are required to “take all feasible measures” to ensure that members of their armed forces under the age of 18 do not take a direct part in hostilities. States must also raise the minimum age for voluntary recruitment into the armed forces from 15 years but does not require a minimum age of 18 (Unicef) </a:t>
            </a:r>
          </a:p>
          <a:p>
            <a:pPr algn="ctr"/>
            <a:endParaRPr lang="en-GB" sz="1200" dirty="0">
              <a:latin typeface="Times New Roman" panose="02020603050405020304" pitchFamily="18" charset="0"/>
              <a:cs typeface="Times New Roman" panose="02020603050405020304" pitchFamily="18" charset="0"/>
            </a:endParaRPr>
          </a:p>
        </p:txBody>
      </p:sp>
      <p:sp>
        <p:nvSpPr>
          <p:cNvPr id="7" name="Rectangle: Rounded Corners 6">
            <a:extLst>
              <a:ext uri="{FF2B5EF4-FFF2-40B4-BE49-F238E27FC236}">
                <a16:creationId xmlns:a16="http://schemas.microsoft.com/office/drawing/2014/main" id="{AF95A21B-E01C-45EF-A533-16D79F9D48FF}"/>
              </a:ext>
            </a:extLst>
          </p:cNvPr>
          <p:cNvSpPr/>
          <p:nvPr/>
        </p:nvSpPr>
        <p:spPr>
          <a:xfrm>
            <a:off x="389044" y="5298287"/>
            <a:ext cx="5915024" cy="411884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dirty="0">
                <a:latin typeface="Times New Roman" panose="02020603050405020304" pitchFamily="18" charset="0"/>
                <a:cs typeface="Times New Roman" panose="02020603050405020304" pitchFamily="18" charset="0"/>
              </a:rPr>
              <a:t>Article 12: Children have the right to say what they think should happen, when adults are making their decisions that affect them, and to have their opinions taken into account.</a:t>
            </a:r>
          </a:p>
          <a:p>
            <a:r>
              <a:rPr lang="en-GB" sz="1200" b="1" dirty="0"/>
              <a:t>Giving children a choice is so important in the early years </a:t>
            </a:r>
            <a:r>
              <a:rPr lang="en-GB" sz="1200" dirty="0"/>
              <a:t>and this is reflected through the EYFS documents. Not only does it support best practice and show you are promoting the EYFS outcomes, meeting the every child matters outcomes but also shows you are meeting children’s rights. Allowing children to have a voice is stated as basic rights by United Nations and it highlights the importance of giving children a voice (Early years careers)</a:t>
            </a:r>
          </a:p>
          <a:p>
            <a:r>
              <a:rPr lang="en-GB" sz="1200" dirty="0"/>
              <a:t>The opinion of a child and young person should be considered everywhere, including in their home, in their workplace and at school. This is true no matter how young a child or young person is, although the weight their opinion is given should change as they grow up and become more mature (Commissioner Scotland)</a:t>
            </a:r>
            <a:endParaRPr lang="en-GB" sz="1200" dirty="0">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C9DAF2A9-D4C6-4E79-9E5C-26A14E53494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3651" y="8623426"/>
            <a:ext cx="905763" cy="720192"/>
          </a:xfrm>
          <a:prstGeom prst="rect">
            <a:avLst/>
          </a:prstGeom>
        </p:spPr>
      </p:pic>
      <p:pic>
        <p:nvPicPr>
          <p:cNvPr id="11" name="Picture 10">
            <a:extLst>
              <a:ext uri="{FF2B5EF4-FFF2-40B4-BE49-F238E27FC236}">
                <a16:creationId xmlns:a16="http://schemas.microsoft.com/office/drawing/2014/main" id="{7715C4CC-38ED-4DDD-B58F-7D053CF9227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104582" y="8653798"/>
            <a:ext cx="1205713" cy="1205713"/>
          </a:xfrm>
          <a:prstGeom prst="rect">
            <a:avLst/>
          </a:prstGeom>
        </p:spPr>
      </p:pic>
      <p:pic>
        <p:nvPicPr>
          <p:cNvPr id="13" name="Picture 12">
            <a:extLst>
              <a:ext uri="{FF2B5EF4-FFF2-40B4-BE49-F238E27FC236}">
                <a16:creationId xmlns:a16="http://schemas.microsoft.com/office/drawing/2014/main" id="{52AAC217-B6D1-42E2-B996-D673B6CBB02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3608512" y="8671176"/>
            <a:ext cx="1109776" cy="910016"/>
          </a:xfrm>
          <a:prstGeom prst="rect">
            <a:avLst/>
          </a:prstGeom>
        </p:spPr>
      </p:pic>
      <p:pic>
        <p:nvPicPr>
          <p:cNvPr id="16" name="Picture 15">
            <a:extLst>
              <a:ext uri="{FF2B5EF4-FFF2-40B4-BE49-F238E27FC236}">
                <a16:creationId xmlns:a16="http://schemas.microsoft.com/office/drawing/2014/main" id="{79D81BA2-DA75-41A4-A3E6-6E92860BA335}"/>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5016505" y="8792792"/>
            <a:ext cx="1020357" cy="1066719"/>
          </a:xfrm>
          <a:prstGeom prst="rect">
            <a:avLst/>
          </a:prstGeom>
        </p:spPr>
      </p:pic>
      <p:sp>
        <p:nvSpPr>
          <p:cNvPr id="18" name="Wave 17">
            <a:extLst>
              <a:ext uri="{FF2B5EF4-FFF2-40B4-BE49-F238E27FC236}">
                <a16:creationId xmlns:a16="http://schemas.microsoft.com/office/drawing/2014/main" id="{D7828E8F-009B-423B-8DAD-54A13633EA32}"/>
              </a:ext>
            </a:extLst>
          </p:cNvPr>
          <p:cNvSpPr/>
          <p:nvPr/>
        </p:nvSpPr>
        <p:spPr>
          <a:xfrm>
            <a:off x="398406" y="4550800"/>
            <a:ext cx="5988106" cy="914400"/>
          </a:xfrm>
          <a:prstGeom prst="wav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latin typeface="Times New Roman" panose="02020603050405020304" pitchFamily="18" charset="0"/>
                <a:cs typeface="Times New Roman" panose="02020603050405020304" pitchFamily="18" charset="0"/>
              </a:rPr>
              <a:t>Article 12 should be taken into account when governments pass laws. New laws should take into account the right of children and young people to have opinions in any and all areas of their lives.</a:t>
            </a:r>
          </a:p>
        </p:txBody>
      </p:sp>
      <p:sp>
        <p:nvSpPr>
          <p:cNvPr id="19" name="Rectangle: Diagonal Corners Rounded 18">
            <a:extLst>
              <a:ext uri="{FF2B5EF4-FFF2-40B4-BE49-F238E27FC236}">
                <a16:creationId xmlns:a16="http://schemas.microsoft.com/office/drawing/2014/main" id="{1C3F873D-B643-45D2-A445-A0A3D3C67B51}"/>
              </a:ext>
            </a:extLst>
          </p:cNvPr>
          <p:cNvSpPr/>
          <p:nvPr/>
        </p:nvSpPr>
        <p:spPr>
          <a:xfrm>
            <a:off x="434946" y="9993662"/>
            <a:ext cx="5951566" cy="1549223"/>
          </a:xfrm>
          <a:prstGeom prst="round2Diag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rgbClr val="C00000"/>
                </a:solidFill>
                <a:latin typeface="Times New Roman" panose="02020603050405020304" pitchFamily="18" charset="0"/>
                <a:cs typeface="Times New Roman" panose="02020603050405020304" pitchFamily="18" charset="0"/>
              </a:rPr>
              <a:t>There are schemes in place throughout wales to help promote the voice of the child!</a:t>
            </a:r>
          </a:p>
          <a:p>
            <a:pPr algn="ctr"/>
            <a:r>
              <a:rPr lang="en-GB" sz="1200" b="1" dirty="0">
                <a:solidFill>
                  <a:srgbClr val="C00000"/>
                </a:solidFill>
                <a:latin typeface="Times New Roman" panose="02020603050405020304" pitchFamily="18" charset="0"/>
                <a:cs typeface="Times New Roman" panose="02020603050405020304" pitchFamily="18" charset="0"/>
              </a:rPr>
              <a:t>Community: children &amp; young people who become volunteer ambassadors for the commissioner.</a:t>
            </a:r>
          </a:p>
          <a:p>
            <a:pPr algn="ctr"/>
            <a:r>
              <a:rPr lang="en-GB" sz="1200" b="1" dirty="0">
                <a:solidFill>
                  <a:srgbClr val="C00000"/>
                </a:solidFill>
                <a:latin typeface="Times New Roman" panose="02020603050405020304" pitchFamily="18" charset="0"/>
                <a:cs typeface="Times New Roman" panose="02020603050405020304" pitchFamily="18" charset="0"/>
              </a:rPr>
              <a:t>Student Ambassadors: a new scheme aims to promote young people rights into secondary schools.</a:t>
            </a:r>
          </a:p>
          <a:p>
            <a:pPr algn="ctr"/>
            <a:r>
              <a:rPr lang="en-GB" sz="1200" b="1" dirty="0">
                <a:solidFill>
                  <a:srgbClr val="C00000"/>
                </a:solidFill>
                <a:latin typeface="Times New Roman" panose="02020603050405020304" pitchFamily="18" charset="0"/>
                <a:cs typeface="Times New Roman" panose="02020603050405020304" pitchFamily="18" charset="0"/>
              </a:rPr>
              <a:t>Super Ambassadors: a scheme to promote </a:t>
            </a:r>
            <a:r>
              <a:rPr lang="en-GB" sz="1200" b="1" dirty="0" err="1">
                <a:solidFill>
                  <a:srgbClr val="C00000"/>
                </a:solidFill>
                <a:latin typeface="Times New Roman" panose="02020603050405020304" pitchFamily="18" charset="0"/>
                <a:cs typeface="Times New Roman" panose="02020603050405020304" pitchFamily="18" charset="0"/>
              </a:rPr>
              <a:t>childrens</a:t>
            </a:r>
            <a:r>
              <a:rPr lang="en-GB" sz="1200" b="1" dirty="0">
                <a:solidFill>
                  <a:srgbClr val="C00000"/>
                </a:solidFill>
                <a:latin typeface="Times New Roman" panose="02020603050405020304" pitchFamily="18" charset="0"/>
                <a:cs typeface="Times New Roman" panose="02020603050405020304" pitchFamily="18" charset="0"/>
              </a:rPr>
              <a:t> rights in primary schools. (Children’s commissioner Wales)</a:t>
            </a:r>
          </a:p>
        </p:txBody>
      </p:sp>
    </p:spTree>
    <p:extLst>
      <p:ext uri="{BB962C8B-B14F-4D97-AF65-F5344CB8AC3E}">
        <p14:creationId xmlns:p14="http://schemas.microsoft.com/office/powerpoint/2010/main" val="404681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6E29F-968E-4B75-80D5-DCC0C15B43AF}"/>
              </a:ext>
            </a:extLst>
          </p:cNvPr>
          <p:cNvSpPr>
            <a:spLocks noGrp="1"/>
          </p:cNvSpPr>
          <p:nvPr>
            <p:ph type="title"/>
          </p:nvPr>
        </p:nvSpPr>
        <p:spPr/>
        <p:txBody>
          <a:bodyPr>
            <a:normAutofit/>
          </a:bodyPr>
          <a:lstStyle/>
          <a:p>
            <a:r>
              <a:rPr lang="en-GB" sz="1200" u="sng" dirty="0">
                <a:latin typeface="Times New Roman" panose="02020603050405020304" pitchFamily="18" charset="0"/>
                <a:cs typeface="Times New Roman" panose="02020603050405020304" pitchFamily="18" charset="0"/>
              </a:rPr>
              <a:t>References for Briefing paper</a:t>
            </a:r>
          </a:p>
        </p:txBody>
      </p:sp>
      <p:sp>
        <p:nvSpPr>
          <p:cNvPr id="3" name="Content Placeholder 2">
            <a:extLst>
              <a:ext uri="{FF2B5EF4-FFF2-40B4-BE49-F238E27FC236}">
                <a16:creationId xmlns:a16="http://schemas.microsoft.com/office/drawing/2014/main" id="{9249B56D-7056-4D79-9F3A-91C197BBEF51}"/>
              </a:ext>
            </a:extLst>
          </p:cNvPr>
          <p:cNvSpPr>
            <a:spLocks noGrp="1"/>
          </p:cNvSpPr>
          <p:nvPr>
            <p:ph idx="1"/>
          </p:nvPr>
        </p:nvSpPr>
        <p:spPr>
          <a:xfrm>
            <a:off x="471488" y="2049780"/>
            <a:ext cx="5915025" cy="8931488"/>
          </a:xfrm>
        </p:spPr>
        <p:txBody>
          <a:bodyPr/>
          <a:lstStyle/>
          <a:p>
            <a:pPr marL="0" indent="0">
              <a:buNone/>
            </a:pPr>
            <a:r>
              <a:rPr lang="en-GB" sz="1200" dirty="0">
                <a:latin typeface="Times New Roman" panose="02020603050405020304" pitchFamily="18" charset="0"/>
                <a:cs typeface="Times New Roman" panose="02020603050405020304" pitchFamily="18" charset="0"/>
              </a:rPr>
              <a:t>Children’s Commissioner Wales (2016) </a:t>
            </a:r>
            <a:r>
              <a:rPr lang="en-GB" sz="1200" i="1" dirty="0">
                <a:latin typeface="Times New Roman" panose="02020603050405020304" pitchFamily="18" charset="0"/>
                <a:cs typeface="Times New Roman" panose="02020603050405020304" pitchFamily="18" charset="0"/>
              </a:rPr>
              <a:t>Know Your Rights</a:t>
            </a:r>
            <a:r>
              <a:rPr lang="en-GB" sz="1200" dirty="0">
                <a:latin typeface="Times New Roman" panose="02020603050405020304" pitchFamily="18" charset="0"/>
                <a:cs typeface="Times New Roman" panose="02020603050405020304" pitchFamily="18" charset="0"/>
              </a:rPr>
              <a:t>  Available at: </a:t>
            </a:r>
            <a:r>
              <a:rPr lang="en-GB" sz="1200" dirty="0">
                <a:latin typeface="Times New Roman" panose="02020603050405020304" pitchFamily="18" charset="0"/>
                <a:cs typeface="Times New Roman" panose="02020603050405020304" pitchFamily="18" charset="0"/>
                <a:hlinkClick r:id="rId2"/>
              </a:rPr>
              <a:t>https://www.childcomwales.org.uk</a:t>
            </a:r>
            <a:r>
              <a:rPr lang="en-GB" sz="1200" dirty="0">
                <a:latin typeface="Times New Roman" panose="02020603050405020304" pitchFamily="18" charset="0"/>
                <a:cs typeface="Times New Roman" panose="02020603050405020304" pitchFamily="18" charset="0"/>
              </a:rPr>
              <a:t> (Accessed on 24</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Octover</a:t>
            </a:r>
            <a:r>
              <a:rPr lang="en-GB" sz="1200" dirty="0">
                <a:latin typeface="Times New Roman" panose="02020603050405020304" pitchFamily="18" charset="0"/>
                <a:cs typeface="Times New Roman" panose="02020603050405020304" pitchFamily="18" charset="0"/>
              </a:rPr>
              <a:t> 2018)</a:t>
            </a:r>
            <a:endParaRPr lang="en-GB" sz="1200" i="1"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r>
              <a:rPr lang="en-GB" sz="1200" dirty="0" err="1">
                <a:latin typeface="Times New Roman" panose="02020603050405020304" pitchFamily="18" charset="0"/>
                <a:cs typeface="Times New Roman" panose="02020603050405020304" pitchFamily="18" charset="0"/>
              </a:rPr>
              <a:t>Commisioner</a:t>
            </a:r>
            <a:r>
              <a:rPr lang="en-GB" sz="1200" dirty="0">
                <a:latin typeface="Times New Roman" panose="02020603050405020304" pitchFamily="18" charset="0"/>
                <a:cs typeface="Times New Roman" panose="02020603050405020304" pitchFamily="18" charset="0"/>
              </a:rPr>
              <a:t> Scotland (2018) Article 2 Available at : </a:t>
            </a:r>
            <a:r>
              <a:rPr lang="en-GB" sz="1200" dirty="0">
                <a:latin typeface="Times New Roman" panose="02020603050405020304" pitchFamily="18" charset="0"/>
                <a:cs typeface="Times New Roman" panose="02020603050405020304" pitchFamily="18" charset="0"/>
                <a:hlinkClick r:id="rId3"/>
              </a:rPr>
              <a:t>https://www.cypcs.org.uk/rights/uncrcarticles/article-2</a:t>
            </a:r>
            <a:r>
              <a:rPr lang="en-GB" sz="1200" dirty="0">
                <a:latin typeface="Times New Roman" panose="02020603050405020304" pitchFamily="18" charset="0"/>
                <a:cs typeface="Times New Roman" panose="02020603050405020304" pitchFamily="18" charset="0"/>
              </a:rPr>
              <a:t> (Accessed:24th October 2018)</a:t>
            </a: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r>
              <a:rPr lang="en-GB" sz="1200" dirty="0">
                <a:latin typeface="Times New Roman" panose="02020603050405020304" pitchFamily="18" charset="0"/>
                <a:cs typeface="Times New Roman" panose="02020603050405020304" pitchFamily="18" charset="0"/>
              </a:rPr>
              <a:t>Early years careers (2</a:t>
            </a:r>
            <a:r>
              <a:rPr lang="en-GB" sz="1200" baseline="30000" dirty="0">
                <a:latin typeface="Times New Roman" panose="02020603050405020304" pitchFamily="18" charset="0"/>
                <a:cs typeface="Times New Roman" panose="02020603050405020304" pitchFamily="18" charset="0"/>
              </a:rPr>
              <a:t>nd</a:t>
            </a:r>
            <a:r>
              <a:rPr lang="en-GB" sz="1200" dirty="0">
                <a:latin typeface="Times New Roman" panose="02020603050405020304" pitchFamily="18" charset="0"/>
                <a:cs typeface="Times New Roman" panose="02020603050405020304" pitchFamily="18" charset="0"/>
              </a:rPr>
              <a:t> December 2015) </a:t>
            </a:r>
            <a:r>
              <a:rPr lang="en-GB" sz="1200" i="1" dirty="0">
                <a:latin typeface="Times New Roman" panose="02020603050405020304" pitchFamily="18" charset="0"/>
                <a:cs typeface="Times New Roman" panose="02020603050405020304" pitchFamily="18" charset="0"/>
              </a:rPr>
              <a:t>The importance of giving children a voice. </a:t>
            </a:r>
            <a:r>
              <a:rPr lang="en-GB" sz="1200" dirty="0">
                <a:latin typeface="Times New Roman" panose="02020603050405020304" pitchFamily="18" charset="0"/>
                <a:cs typeface="Times New Roman" panose="02020603050405020304" pitchFamily="18" charset="0"/>
              </a:rPr>
              <a:t>Available at: </a:t>
            </a:r>
            <a:r>
              <a:rPr lang="en-GB" sz="1200" dirty="0">
                <a:latin typeface="Times New Roman" panose="02020603050405020304" pitchFamily="18" charset="0"/>
                <a:cs typeface="Times New Roman" panose="02020603050405020304" pitchFamily="18" charset="0"/>
                <a:hlinkClick r:id="rId4"/>
              </a:rPr>
              <a:t>http://www.earlyyearscareers.com/eyc/latest-news/the-importance-of-giving-children-a-voice/</a:t>
            </a:r>
            <a:r>
              <a:rPr lang="en-GB" sz="1200" dirty="0">
                <a:latin typeface="Times New Roman" panose="02020603050405020304" pitchFamily="18" charset="0"/>
                <a:cs typeface="Times New Roman" panose="02020603050405020304" pitchFamily="18" charset="0"/>
              </a:rPr>
              <a:t> (Accessed on 24</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October 2018)</a:t>
            </a:r>
            <a:endParaRPr lang="en-GB" sz="1200" i="1"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r>
              <a:rPr lang="en-GB" sz="1200" dirty="0">
                <a:latin typeface="Times New Roman" panose="02020603050405020304" pitchFamily="18" charset="0"/>
                <a:cs typeface="Times New Roman" panose="02020603050405020304" pitchFamily="18" charset="0"/>
              </a:rPr>
              <a:t>Unicef (2015) </a:t>
            </a:r>
            <a:r>
              <a:rPr lang="en-GB" sz="1200" i="1" dirty="0">
                <a:latin typeface="Times New Roman" panose="02020603050405020304" pitchFamily="18" charset="0"/>
                <a:cs typeface="Times New Roman" panose="02020603050405020304" pitchFamily="18" charset="0"/>
              </a:rPr>
              <a:t>Convention on the Rights of the Child </a:t>
            </a:r>
            <a:r>
              <a:rPr lang="en-GB" sz="1200" dirty="0">
                <a:latin typeface="Times New Roman" panose="02020603050405020304" pitchFamily="18" charset="0"/>
                <a:cs typeface="Times New Roman" panose="02020603050405020304" pitchFamily="18" charset="0"/>
              </a:rPr>
              <a:t>Available at: </a:t>
            </a:r>
            <a:r>
              <a:rPr lang="en-GB" sz="1200" dirty="0">
                <a:latin typeface="Times New Roman" panose="02020603050405020304" pitchFamily="18" charset="0"/>
                <a:cs typeface="Times New Roman" panose="02020603050405020304" pitchFamily="18" charset="0"/>
                <a:hlinkClick r:id="rId5"/>
              </a:rPr>
              <a:t>https://www.unicef.org/crc/index</a:t>
            </a:r>
            <a:r>
              <a:rPr lang="en-GB" sz="1200" dirty="0">
                <a:latin typeface="Times New Roman" panose="02020603050405020304" pitchFamily="18" charset="0"/>
                <a:cs typeface="Times New Roman" panose="02020603050405020304" pitchFamily="18" charset="0"/>
              </a:rPr>
              <a:t> (Accessed on 25th October 2018)</a:t>
            </a:r>
          </a:p>
          <a:p>
            <a:pPr marL="0" indent="0">
              <a:buNone/>
            </a:pPr>
            <a:endParaRPr lang="en-GB" sz="1200" i="1" dirty="0">
              <a:latin typeface="Times New Roman" panose="02020603050405020304" pitchFamily="18" charset="0"/>
              <a:cs typeface="Times New Roman" panose="02020603050405020304" pitchFamily="18" charset="0"/>
            </a:endParaRPr>
          </a:p>
          <a:p>
            <a:pPr marL="0" indent="0">
              <a:buNone/>
            </a:pPr>
            <a:r>
              <a:rPr lang="en-GB" sz="1200" dirty="0">
                <a:latin typeface="Times New Roman" panose="02020603050405020304" pitchFamily="18" charset="0"/>
                <a:cs typeface="Times New Roman" panose="02020603050405020304" pitchFamily="18" charset="0"/>
              </a:rPr>
              <a:t>Unicef.</a:t>
            </a:r>
            <a:r>
              <a:rPr lang="en-GB" sz="1200" i="1" dirty="0">
                <a:latin typeface="Times New Roman" panose="02020603050405020304" pitchFamily="18" charset="0"/>
                <a:cs typeface="Times New Roman" panose="02020603050405020304" pitchFamily="18" charset="0"/>
              </a:rPr>
              <a:t> How we protect children’s rights </a:t>
            </a:r>
            <a:r>
              <a:rPr lang="en-GB" sz="1200" dirty="0">
                <a:latin typeface="Times New Roman" panose="02020603050405020304" pitchFamily="18" charset="0"/>
                <a:cs typeface="Times New Roman" panose="02020603050405020304" pitchFamily="18" charset="0"/>
              </a:rPr>
              <a:t>Available at: </a:t>
            </a:r>
            <a:r>
              <a:rPr lang="en-GB" sz="1200" dirty="0">
                <a:latin typeface="Times New Roman" panose="02020603050405020304" pitchFamily="18" charset="0"/>
                <a:cs typeface="Times New Roman" panose="02020603050405020304" pitchFamily="18" charset="0"/>
                <a:hlinkClick r:id="rId6"/>
              </a:rPr>
              <a:t>https://www.unicef.org.uk/what-we-do/un-convention-child-rights/</a:t>
            </a:r>
            <a:r>
              <a:rPr lang="en-GB" sz="1200" dirty="0">
                <a:latin typeface="Times New Roman" panose="02020603050405020304" pitchFamily="18" charset="0"/>
                <a:cs typeface="Times New Roman" panose="02020603050405020304" pitchFamily="18" charset="0"/>
              </a:rPr>
              <a:t> (Accessed on 24</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October 2018) </a:t>
            </a: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r>
              <a:rPr lang="en-GB" sz="1200" dirty="0">
                <a:latin typeface="Times New Roman" panose="02020603050405020304" pitchFamily="18" charset="0"/>
                <a:cs typeface="Times New Roman" panose="02020603050405020304" pitchFamily="18" charset="0"/>
              </a:rPr>
              <a:t>Welsh Government (15</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June 2015)</a:t>
            </a:r>
            <a:r>
              <a:rPr lang="en-GB" sz="1200" i="1" dirty="0">
                <a:latin typeface="Times New Roman" panose="02020603050405020304" pitchFamily="18" charset="0"/>
                <a:cs typeface="Times New Roman" panose="02020603050405020304" pitchFamily="18" charset="0"/>
              </a:rPr>
              <a:t> United Nations Convention on the Rights of the Child (UNCRC) </a:t>
            </a:r>
            <a:r>
              <a:rPr lang="en-GB" sz="1200" dirty="0">
                <a:latin typeface="Times New Roman" panose="02020603050405020304" pitchFamily="18" charset="0"/>
                <a:cs typeface="Times New Roman" panose="02020603050405020304" pitchFamily="18" charset="0"/>
              </a:rPr>
              <a:t>Available at: </a:t>
            </a:r>
            <a:r>
              <a:rPr lang="en-GB" sz="1200" dirty="0">
                <a:latin typeface="Times New Roman" panose="02020603050405020304" pitchFamily="18" charset="0"/>
                <a:cs typeface="Times New Roman" panose="02020603050405020304" pitchFamily="18" charset="0"/>
                <a:hlinkClick r:id="rId7"/>
              </a:rPr>
              <a:t>https://gov.wales/topics/people-and-communities/people/children-and-young-people/rights/uncrc/?lang=en</a:t>
            </a:r>
            <a:r>
              <a:rPr lang="en-GB" sz="1200" dirty="0">
                <a:latin typeface="Times New Roman" panose="02020603050405020304" pitchFamily="18" charset="0"/>
                <a:cs typeface="Times New Roman" panose="02020603050405020304" pitchFamily="18" charset="0"/>
              </a:rPr>
              <a:t> (Accessed on 25</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October 2018)</a:t>
            </a:r>
            <a:endParaRPr lang="en-GB" sz="1200" i="1"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r>
              <a:rPr lang="en-GB" sz="1200" dirty="0">
                <a:latin typeface="Times New Roman" panose="02020603050405020304" pitchFamily="18" charset="0"/>
                <a:cs typeface="Times New Roman" panose="02020603050405020304" pitchFamily="18" charset="0"/>
              </a:rPr>
              <a:t>Welsh Government (2015) </a:t>
            </a:r>
            <a:r>
              <a:rPr lang="en-GB" sz="1200" i="1" dirty="0">
                <a:latin typeface="Times New Roman" panose="02020603050405020304" pitchFamily="18" charset="0"/>
                <a:cs typeface="Times New Roman" panose="02020603050405020304" pitchFamily="18" charset="0"/>
              </a:rPr>
              <a:t>Children’s rights in Wales </a:t>
            </a:r>
            <a:r>
              <a:rPr lang="en-GB" sz="1200" dirty="0">
                <a:latin typeface="Times New Roman" panose="02020603050405020304" pitchFamily="18" charset="0"/>
                <a:cs typeface="Times New Roman" panose="02020603050405020304" pitchFamily="18" charset="0"/>
              </a:rPr>
              <a:t>Available at:</a:t>
            </a:r>
            <a:r>
              <a:rPr lang="en-GB" sz="1200" i="1"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hlinkClick r:id="rId8"/>
              </a:rPr>
              <a:t>http://www.uncrcletsgetitright.co.uk</a:t>
            </a:r>
            <a:r>
              <a:rPr lang="en-GB" sz="1200" dirty="0">
                <a:latin typeface="Times New Roman" panose="02020603050405020304" pitchFamily="18" charset="0"/>
                <a:cs typeface="Times New Roman" panose="02020603050405020304" pitchFamily="18" charset="0"/>
              </a:rPr>
              <a:t> (Accessed on 25</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October 2018)</a:t>
            </a:r>
            <a:endParaRPr lang="en-GB" sz="1200" i="1" dirty="0">
              <a:latin typeface="Times New Roman" panose="02020603050405020304" pitchFamily="18" charset="0"/>
              <a:cs typeface="Times New Roman" panose="02020603050405020304" pitchFamily="18" charset="0"/>
            </a:endParaRPr>
          </a:p>
          <a:p>
            <a:pPr marL="0" indent="0">
              <a:buNone/>
            </a:pPr>
            <a:endParaRPr lang="en-GB" sz="1200" i="1"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hlinkClick r:id="rId9"/>
            </a:endParaRPr>
          </a:p>
          <a:p>
            <a:pPr marL="0" indent="0">
              <a:buNone/>
            </a:pPr>
            <a:endParaRPr lang="en-GB" sz="1200" dirty="0">
              <a:latin typeface="Times New Roman" panose="02020603050405020304" pitchFamily="18" charset="0"/>
              <a:cs typeface="Times New Roman" panose="02020603050405020304" pitchFamily="18" charset="0"/>
              <a:hlinkClick r:id="rId9"/>
            </a:endParaRPr>
          </a:p>
          <a:p>
            <a:pPr marL="0" indent="0">
              <a:buNone/>
            </a:pP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050569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826BDD-9CA6-45CD-BDC6-E26043DD7A8E}"/>
              </a:ext>
            </a:extLst>
          </p:cNvPr>
          <p:cNvSpPr>
            <a:spLocks noGrp="1"/>
          </p:cNvSpPr>
          <p:nvPr>
            <p:ph idx="1"/>
          </p:nvPr>
        </p:nvSpPr>
        <p:spPr>
          <a:xfrm>
            <a:off x="373380" y="205740"/>
            <a:ext cx="5745956" cy="5990168"/>
          </a:xfrm>
        </p:spPr>
        <p:txBody>
          <a:bodyPr>
            <a:normAutofit fontScale="25000" lnSpcReduction="20000"/>
          </a:bodyPr>
          <a:lstStyle/>
          <a:p>
            <a:pPr>
              <a:lnSpc>
                <a:spcPct val="107000"/>
              </a:lnSpc>
              <a:spcAft>
                <a:spcPts val="800"/>
              </a:spcAft>
            </a:pPr>
            <a:r>
              <a:rPr lang="en-GB" sz="4800" b="1" dirty="0">
                <a:latin typeface="Times New Roman" panose="02020603050405020304" pitchFamily="18" charset="0"/>
                <a:ea typeface="Calibri" panose="020F0502020204030204" pitchFamily="34" charset="0"/>
                <a:cs typeface="Times New Roman" panose="02020603050405020304" pitchFamily="18" charset="0"/>
              </a:rPr>
              <a:t>The Professional Practitioner (EAEE4002/C) Lindsay Page 1805378</a:t>
            </a:r>
            <a:endParaRPr lang="en-GB" sz="48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4800" dirty="0">
                <a:latin typeface="Times New Roman" panose="02020603050405020304" pitchFamily="18" charset="0"/>
                <a:ea typeface="Calibri" panose="020F0502020204030204" pitchFamily="34" charset="0"/>
                <a:cs typeface="Times New Roman" panose="02020603050405020304" pitchFamily="18" charset="0"/>
              </a:rPr>
              <a:t> </a:t>
            </a:r>
          </a:p>
          <a:p>
            <a:pPr>
              <a:lnSpc>
                <a:spcPct val="107000"/>
              </a:lnSpc>
              <a:spcAft>
                <a:spcPts val="800"/>
              </a:spcAft>
            </a:pPr>
            <a:r>
              <a:rPr lang="en-GB" sz="4800" u="sng" dirty="0">
                <a:latin typeface="Times New Roman" panose="02020603050405020304" pitchFamily="18" charset="0"/>
                <a:ea typeface="Calibri" panose="020F0502020204030204" pitchFamily="34" charset="0"/>
                <a:cs typeface="Times New Roman" panose="02020603050405020304" pitchFamily="18" charset="0"/>
              </a:rPr>
              <a:t>Reference List</a:t>
            </a:r>
            <a:endParaRPr lang="en-GB" sz="48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4800" dirty="0">
                <a:latin typeface="Times New Roman" panose="02020603050405020304" pitchFamily="18" charset="0"/>
                <a:ea typeface="Calibri" panose="020F0502020204030204" pitchFamily="34" charset="0"/>
                <a:cs typeface="Times New Roman" panose="02020603050405020304" pitchFamily="18" charset="0"/>
              </a:rPr>
              <a:t> </a:t>
            </a:r>
          </a:p>
          <a:p>
            <a:pPr>
              <a:lnSpc>
                <a:spcPct val="107000"/>
              </a:lnSpc>
              <a:spcAft>
                <a:spcPts val="800"/>
              </a:spcAft>
            </a:pPr>
            <a:r>
              <a:rPr lang="en-GB" sz="4800" dirty="0">
                <a:latin typeface="Times New Roman" panose="02020603050405020304" pitchFamily="18" charset="0"/>
                <a:ea typeface="Calibri" panose="020F0502020204030204" pitchFamily="34" charset="0"/>
                <a:cs typeface="Times New Roman" panose="02020603050405020304" pitchFamily="18" charset="0"/>
              </a:rPr>
              <a:t>Children In Wales (2016) </a:t>
            </a:r>
            <a:r>
              <a:rPr lang="en-GB" sz="4800" i="1" dirty="0">
                <a:latin typeface="Times New Roman" panose="02020603050405020304" pitchFamily="18" charset="0"/>
                <a:ea typeface="Calibri" panose="020F0502020204030204" pitchFamily="34" charset="0"/>
                <a:cs typeface="Times New Roman" panose="02020603050405020304" pitchFamily="18" charset="0"/>
              </a:rPr>
              <a:t>Support Parents</a:t>
            </a:r>
            <a:r>
              <a:rPr lang="en-GB" sz="4800" dirty="0">
                <a:latin typeface="Times New Roman" panose="02020603050405020304" pitchFamily="18" charset="0"/>
                <a:ea typeface="Calibri" panose="020F0502020204030204" pitchFamily="34" charset="0"/>
                <a:cs typeface="Times New Roman" panose="02020603050405020304" pitchFamily="18" charset="0"/>
              </a:rPr>
              <a:t>. Available at</a:t>
            </a:r>
            <a:r>
              <a:rPr lang="en-GB" sz="4800" dirty="0">
                <a:solidFill>
                  <a:srgbClr val="5B9BD5"/>
                </a:solidFill>
                <a:latin typeface="Times New Roman" panose="02020603050405020304" pitchFamily="18" charset="0"/>
                <a:ea typeface="Calibri" panose="020F0502020204030204" pitchFamily="34" charset="0"/>
                <a:cs typeface="Times New Roman" panose="02020603050405020304" pitchFamily="18" charset="0"/>
              </a:rPr>
              <a:t>: </a:t>
            </a:r>
            <a:r>
              <a:rPr lang="en-GB" sz="4800" u="sng" dirty="0">
                <a:solidFill>
                  <a:srgbClr val="2E74B5"/>
                </a:solidFill>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http://www.childreninwales.org.uk/our-work/family-support-parenting/</a:t>
            </a:r>
            <a:r>
              <a:rPr lang="en-GB" sz="4800" dirty="0">
                <a:latin typeface="Times New Roman" panose="02020603050405020304" pitchFamily="18" charset="0"/>
                <a:ea typeface="Calibri" panose="020F0502020204030204" pitchFamily="34" charset="0"/>
                <a:cs typeface="Times New Roman" panose="02020603050405020304" pitchFamily="18" charset="0"/>
              </a:rPr>
              <a:t> (Accessed:17</a:t>
            </a:r>
            <a:r>
              <a:rPr lang="en-GB" sz="48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4800" dirty="0">
                <a:latin typeface="Times New Roman" panose="02020603050405020304" pitchFamily="18" charset="0"/>
                <a:ea typeface="Calibri" panose="020F0502020204030204" pitchFamily="34" charset="0"/>
                <a:cs typeface="Times New Roman" panose="02020603050405020304" pitchFamily="18" charset="0"/>
              </a:rPr>
              <a:t> October 2018)</a:t>
            </a:r>
          </a:p>
          <a:p>
            <a:pPr>
              <a:lnSpc>
                <a:spcPct val="107000"/>
              </a:lnSpc>
              <a:spcAft>
                <a:spcPts val="800"/>
              </a:spcAft>
            </a:pPr>
            <a:r>
              <a:rPr lang="en-GB" sz="4800" dirty="0">
                <a:latin typeface="Times New Roman" panose="02020603050405020304" pitchFamily="18" charset="0"/>
                <a:ea typeface="Calibri" panose="020F0502020204030204" pitchFamily="34" charset="0"/>
                <a:cs typeface="Times New Roman" panose="02020603050405020304" pitchFamily="18" charset="0"/>
              </a:rPr>
              <a:t> </a:t>
            </a:r>
          </a:p>
          <a:p>
            <a:pPr>
              <a:lnSpc>
                <a:spcPct val="107000"/>
              </a:lnSpc>
              <a:spcAft>
                <a:spcPts val="800"/>
              </a:spcAft>
            </a:pPr>
            <a:r>
              <a:rPr lang="en-GB" sz="4800" dirty="0">
                <a:latin typeface="Times New Roman" panose="02020603050405020304" pitchFamily="18" charset="0"/>
                <a:ea typeface="Calibri" panose="020F0502020204030204" pitchFamily="34" charset="0"/>
                <a:cs typeface="Times New Roman" panose="02020603050405020304" pitchFamily="18" charset="0"/>
              </a:rPr>
              <a:t>Department for Children, Schools and Families (2010) </a:t>
            </a:r>
            <a:r>
              <a:rPr lang="en-GB" sz="4800" i="1" dirty="0">
                <a:latin typeface="Times New Roman" panose="02020603050405020304" pitchFamily="18" charset="0"/>
                <a:ea typeface="Calibri" panose="020F0502020204030204" pitchFamily="34" charset="0"/>
                <a:cs typeface="Times New Roman" panose="02020603050405020304" pitchFamily="18" charset="0"/>
              </a:rPr>
              <a:t>The National Strategies Early Years</a:t>
            </a:r>
            <a:r>
              <a:rPr lang="en-GB" sz="48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4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https://www.idponline.org.uk/downloads/ey-besd.pdf</a:t>
            </a:r>
            <a:r>
              <a:rPr lang="en-GB" sz="4800" dirty="0">
                <a:latin typeface="Times New Roman" panose="02020603050405020304" pitchFamily="18" charset="0"/>
                <a:ea typeface="Calibri" panose="020F0502020204030204" pitchFamily="34" charset="0"/>
                <a:cs typeface="Times New Roman" panose="02020603050405020304" pitchFamily="18" charset="0"/>
              </a:rPr>
              <a:t> (Accessed on 15th October 2018)</a:t>
            </a:r>
          </a:p>
          <a:p>
            <a:pPr>
              <a:lnSpc>
                <a:spcPct val="107000"/>
              </a:lnSpc>
              <a:spcAft>
                <a:spcPts val="800"/>
              </a:spcAft>
            </a:pPr>
            <a:r>
              <a:rPr lang="en-GB" sz="4800" dirty="0">
                <a:latin typeface="Times New Roman" panose="02020603050405020304" pitchFamily="18" charset="0"/>
                <a:ea typeface="Calibri" panose="020F0502020204030204" pitchFamily="34" charset="0"/>
                <a:cs typeface="Times New Roman" panose="02020603050405020304" pitchFamily="18" charset="0"/>
              </a:rPr>
              <a:t> </a:t>
            </a:r>
          </a:p>
          <a:p>
            <a:pPr>
              <a:lnSpc>
                <a:spcPct val="107000"/>
              </a:lnSpc>
              <a:spcAft>
                <a:spcPts val="800"/>
              </a:spcAft>
            </a:pPr>
            <a:r>
              <a:rPr lang="en-GB" sz="4800" dirty="0">
                <a:latin typeface="Times New Roman" panose="02020603050405020304" pitchFamily="18" charset="0"/>
                <a:ea typeface="Calibri" panose="020F0502020204030204" pitchFamily="34" charset="0"/>
                <a:cs typeface="Times New Roman" panose="02020603050405020304" pitchFamily="18" charset="0"/>
              </a:rPr>
              <a:t>Learning Wales (2014) </a:t>
            </a:r>
            <a:r>
              <a:rPr lang="en-GB" sz="4800" i="1" dirty="0">
                <a:latin typeface="Times New Roman" panose="02020603050405020304" pitchFamily="18" charset="0"/>
                <a:ea typeface="Calibri" panose="020F0502020204030204" pitchFamily="34" charset="0"/>
                <a:cs typeface="Times New Roman" panose="02020603050405020304" pitchFamily="18" charset="0"/>
              </a:rPr>
              <a:t>Department for Children, education, Lifelong Learning and Skills</a:t>
            </a:r>
            <a:r>
              <a:rPr lang="en-GB" sz="48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4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http://leaning.gov.wales/docs/learningwales/publications/140828-observing-children-en.pdf</a:t>
            </a:r>
            <a:r>
              <a:rPr lang="en-GB" sz="4800" dirty="0">
                <a:latin typeface="Times New Roman" panose="02020603050405020304" pitchFamily="18" charset="0"/>
                <a:ea typeface="Calibri" panose="020F0502020204030204" pitchFamily="34" charset="0"/>
                <a:cs typeface="Times New Roman" panose="02020603050405020304" pitchFamily="18" charset="0"/>
              </a:rPr>
              <a:t> (Accessed:17th October 2018)</a:t>
            </a:r>
          </a:p>
          <a:p>
            <a:pPr>
              <a:lnSpc>
                <a:spcPct val="107000"/>
              </a:lnSpc>
              <a:spcAft>
                <a:spcPts val="800"/>
              </a:spcAft>
            </a:pPr>
            <a:r>
              <a:rPr lang="en-GB" sz="4800" dirty="0">
                <a:latin typeface="Times New Roman" panose="02020603050405020304" pitchFamily="18" charset="0"/>
                <a:ea typeface="Calibri" panose="020F0502020204030204" pitchFamily="34" charset="0"/>
                <a:cs typeface="Times New Roman" panose="02020603050405020304" pitchFamily="18" charset="0"/>
              </a:rPr>
              <a:t> </a:t>
            </a:r>
          </a:p>
          <a:p>
            <a:pPr>
              <a:lnSpc>
                <a:spcPct val="107000"/>
              </a:lnSpc>
              <a:spcAft>
                <a:spcPts val="800"/>
              </a:spcAft>
            </a:pPr>
            <a:r>
              <a:rPr lang="en-GB" sz="4800" dirty="0">
                <a:latin typeface="Times New Roman" panose="02020603050405020304" pitchFamily="18" charset="0"/>
                <a:ea typeface="Calibri" panose="020F0502020204030204" pitchFamily="34" charset="0"/>
                <a:cs typeface="Times New Roman" panose="02020603050405020304" pitchFamily="18" charset="0"/>
              </a:rPr>
              <a:t>Parenting UK. </a:t>
            </a:r>
            <a:r>
              <a:rPr lang="en-GB" sz="4800" i="1" dirty="0">
                <a:latin typeface="Times New Roman" panose="02020603050405020304" pitchFamily="18" charset="0"/>
                <a:ea typeface="Calibri" panose="020F0502020204030204" pitchFamily="34" charset="0"/>
                <a:cs typeface="Times New Roman" panose="02020603050405020304" pitchFamily="18" charset="0"/>
              </a:rPr>
              <a:t>What is work with Parents</a:t>
            </a:r>
            <a:r>
              <a:rPr lang="en-GB" sz="48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4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www.parentinguk.org/yourwork/what-is-work-with-parents/national-occupational-standards-for-work-with-parents/</a:t>
            </a:r>
            <a:r>
              <a:rPr lang="en-GB" sz="4800" dirty="0">
                <a:latin typeface="Times New Roman" panose="02020603050405020304" pitchFamily="18" charset="0"/>
                <a:ea typeface="Calibri" panose="020F0502020204030204" pitchFamily="34" charset="0"/>
                <a:cs typeface="Times New Roman" panose="02020603050405020304" pitchFamily="18" charset="0"/>
              </a:rPr>
              <a:t> (Accessed:15</a:t>
            </a:r>
            <a:r>
              <a:rPr lang="en-GB" sz="48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4800" dirty="0">
                <a:latin typeface="Times New Roman" panose="02020603050405020304" pitchFamily="18" charset="0"/>
                <a:ea typeface="Calibri" panose="020F0502020204030204" pitchFamily="34" charset="0"/>
                <a:cs typeface="Times New Roman" panose="02020603050405020304" pitchFamily="18" charset="0"/>
              </a:rPr>
              <a:t> October 2018)</a:t>
            </a:r>
          </a:p>
          <a:p>
            <a:pPr>
              <a:lnSpc>
                <a:spcPct val="107000"/>
              </a:lnSpc>
              <a:spcAft>
                <a:spcPts val="800"/>
              </a:spcAft>
            </a:pPr>
            <a:r>
              <a:rPr lang="en-GB" sz="4800" dirty="0">
                <a:latin typeface="Times New Roman" panose="02020603050405020304" pitchFamily="18" charset="0"/>
                <a:ea typeface="Calibri" panose="020F0502020204030204" pitchFamily="34" charset="0"/>
                <a:cs typeface="Times New Roman" panose="02020603050405020304" pitchFamily="18" charset="0"/>
              </a:rPr>
              <a:t> </a:t>
            </a:r>
          </a:p>
          <a:p>
            <a:pPr>
              <a:lnSpc>
                <a:spcPct val="107000"/>
              </a:lnSpc>
              <a:spcAft>
                <a:spcPts val="800"/>
              </a:spcAft>
            </a:pPr>
            <a:r>
              <a:rPr lang="en-GB" sz="4800" dirty="0">
                <a:latin typeface="Times New Roman" panose="02020603050405020304" pitchFamily="18" charset="0"/>
                <a:ea typeface="Calibri" panose="020F0502020204030204" pitchFamily="34" charset="0"/>
                <a:cs typeface="Times New Roman" panose="02020603050405020304" pitchFamily="18" charset="0"/>
              </a:rPr>
              <a:t>Westminster School (2011) </a:t>
            </a:r>
            <a:r>
              <a:rPr lang="en-GB" sz="4800" i="1" dirty="0">
                <a:latin typeface="Times New Roman" panose="02020603050405020304" pitchFamily="18" charset="0"/>
                <a:ea typeface="Calibri" panose="020F0502020204030204" pitchFamily="34" charset="0"/>
                <a:cs typeface="Times New Roman" panose="02020603050405020304" pitchFamily="18" charset="0"/>
              </a:rPr>
              <a:t>Confidentiality Policy.</a:t>
            </a:r>
            <a:r>
              <a:rPr lang="en-GB" sz="48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4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http://westminsterschool.co.uk/school-information/policies/confidentiality-policy/</a:t>
            </a:r>
            <a:r>
              <a:rPr lang="en-GB" sz="4800" dirty="0">
                <a:latin typeface="Times New Roman" panose="02020603050405020304" pitchFamily="18" charset="0"/>
                <a:ea typeface="Calibri" panose="020F0502020204030204" pitchFamily="34" charset="0"/>
                <a:cs typeface="Times New Roman" panose="02020603050405020304" pitchFamily="18" charset="0"/>
              </a:rPr>
              <a:t> (Accessed:17</a:t>
            </a:r>
            <a:r>
              <a:rPr lang="en-GB" sz="48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4800" dirty="0">
                <a:latin typeface="Times New Roman" panose="02020603050405020304" pitchFamily="18" charset="0"/>
                <a:ea typeface="Calibri" panose="020F0502020204030204" pitchFamily="34" charset="0"/>
                <a:cs typeface="Times New Roman" panose="02020603050405020304" pitchFamily="18" charset="0"/>
              </a:rPr>
              <a:t> October 2018)</a:t>
            </a:r>
          </a:p>
          <a:p>
            <a:pPr>
              <a:lnSpc>
                <a:spcPct val="107000"/>
              </a:lnSpc>
              <a:spcAft>
                <a:spcPts val="800"/>
              </a:spcAft>
            </a:pPr>
            <a:r>
              <a:rPr lang="en-GB" sz="4800" dirty="0">
                <a:latin typeface="Times New Roman" panose="02020603050405020304" pitchFamily="18" charset="0"/>
                <a:ea typeface="Calibri" panose="020F0502020204030204" pitchFamily="34" charset="0"/>
                <a:cs typeface="Times New Roman" panose="02020603050405020304" pitchFamily="18" charset="0"/>
              </a:rPr>
              <a:t> </a:t>
            </a:r>
          </a:p>
          <a:p>
            <a:pPr>
              <a:lnSpc>
                <a:spcPct val="107000"/>
              </a:lnSpc>
              <a:spcAft>
                <a:spcPts val="800"/>
              </a:spcAft>
            </a:pPr>
            <a:r>
              <a:rPr lang="en-GB" sz="4800" dirty="0">
                <a:latin typeface="Times New Roman" panose="02020603050405020304" pitchFamily="18" charset="0"/>
                <a:ea typeface="Calibri" panose="020F0502020204030204" pitchFamily="34" charset="0"/>
                <a:cs typeface="Times New Roman" panose="02020603050405020304" pitchFamily="18" charset="0"/>
              </a:rPr>
              <a:t>Welsh Assembly Government (2011) </a:t>
            </a:r>
            <a:r>
              <a:rPr lang="en-GB" sz="4800" i="1" dirty="0">
                <a:latin typeface="Times New Roman" panose="02020603050405020304" pitchFamily="18" charset="0"/>
                <a:ea typeface="Calibri" panose="020F0502020204030204" pitchFamily="34" charset="0"/>
                <a:cs typeface="Times New Roman" panose="02020603050405020304" pitchFamily="18" charset="0"/>
              </a:rPr>
              <a:t>Information for Parent’s</a:t>
            </a:r>
            <a:r>
              <a:rPr lang="en-GB" sz="48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4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http://www.childreninwales.org.uk/wp-content/uploads/2015/09/speech-and-language-difficulties.pdf</a:t>
            </a:r>
            <a:r>
              <a:rPr lang="en-GB" sz="4800" dirty="0">
                <a:latin typeface="Times New Roman" panose="02020603050405020304" pitchFamily="18" charset="0"/>
                <a:ea typeface="Calibri" panose="020F0502020204030204" pitchFamily="34" charset="0"/>
                <a:cs typeface="Times New Roman" panose="02020603050405020304" pitchFamily="18" charset="0"/>
              </a:rPr>
              <a:t> (Accessed: 17</a:t>
            </a:r>
            <a:r>
              <a:rPr lang="en-GB" sz="48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4800" dirty="0">
                <a:latin typeface="Times New Roman" panose="02020603050405020304" pitchFamily="18" charset="0"/>
                <a:ea typeface="Calibri" panose="020F0502020204030204" pitchFamily="34" charset="0"/>
                <a:cs typeface="Times New Roman" panose="02020603050405020304" pitchFamily="18" charset="0"/>
              </a:rPr>
              <a:t> October 2018)</a:t>
            </a:r>
          </a:p>
          <a:p>
            <a:pPr>
              <a:lnSpc>
                <a:spcPct val="107000"/>
              </a:lnSpc>
              <a:spcAft>
                <a:spcPts val="800"/>
              </a:spcAft>
            </a:pPr>
            <a:r>
              <a:rPr lang="en-GB" sz="4800" dirty="0">
                <a:latin typeface="Times New Roman" panose="02020603050405020304" pitchFamily="18" charset="0"/>
                <a:ea typeface="Calibri" panose="020F0502020204030204" pitchFamily="34" charset="0"/>
                <a:cs typeface="Times New Roman" panose="02020603050405020304" pitchFamily="18" charset="0"/>
              </a:rPr>
              <a:t> </a:t>
            </a:r>
          </a:p>
          <a:p>
            <a:pPr>
              <a:lnSpc>
                <a:spcPct val="107000"/>
              </a:lnSpc>
              <a:spcAft>
                <a:spcPts val="800"/>
              </a:spcAft>
            </a:pPr>
            <a:r>
              <a:rPr lang="en-GB" sz="4800" dirty="0">
                <a:latin typeface="Times New Roman" panose="02020603050405020304" pitchFamily="18" charset="0"/>
                <a:ea typeface="Calibri" panose="020F0502020204030204" pitchFamily="34" charset="0"/>
                <a:cs typeface="Times New Roman" panose="02020603050405020304" pitchFamily="18" charset="0"/>
              </a:rPr>
              <a:t>Woodlands Primary School (2017</a:t>
            </a:r>
            <a:r>
              <a:rPr lang="en-GB" sz="4800" i="1" dirty="0">
                <a:latin typeface="Times New Roman" panose="02020603050405020304" pitchFamily="18" charset="0"/>
                <a:ea typeface="Calibri" panose="020F0502020204030204" pitchFamily="34" charset="0"/>
                <a:cs typeface="Times New Roman" panose="02020603050405020304" pitchFamily="18" charset="0"/>
              </a:rPr>
              <a:t>) Transition Policy</a:t>
            </a:r>
            <a:r>
              <a:rPr lang="en-GB" sz="48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4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www.woodlands.kent.sch.uk/attachments/download.asp?file=2723&amp;type=pdf</a:t>
            </a:r>
            <a:r>
              <a:rPr lang="en-GB" sz="4800" dirty="0">
                <a:latin typeface="Times New Roman" panose="02020603050405020304" pitchFamily="18" charset="0"/>
                <a:ea typeface="Calibri" panose="020F0502020204030204" pitchFamily="34" charset="0"/>
                <a:cs typeface="Times New Roman" panose="02020603050405020304" pitchFamily="18" charset="0"/>
              </a:rPr>
              <a:t> (Accessed: 17</a:t>
            </a:r>
            <a:r>
              <a:rPr lang="en-GB" sz="48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4800" dirty="0">
                <a:latin typeface="Times New Roman" panose="02020603050405020304" pitchFamily="18" charset="0"/>
                <a:ea typeface="Calibri" panose="020F0502020204030204" pitchFamily="34" charset="0"/>
                <a:cs typeface="Times New Roman" panose="02020603050405020304" pitchFamily="18" charset="0"/>
              </a:rPr>
              <a:t> October 2018)</a:t>
            </a:r>
          </a:p>
          <a:p>
            <a:endParaRPr lang="en-GB" dirty="0"/>
          </a:p>
        </p:txBody>
      </p:sp>
    </p:spTree>
    <p:extLst>
      <p:ext uri="{BB962C8B-B14F-4D97-AF65-F5344CB8AC3E}">
        <p14:creationId xmlns:p14="http://schemas.microsoft.com/office/powerpoint/2010/main" val="123367871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426</TotalTime>
  <Words>1333</Words>
  <Application>Microsoft Office PowerPoint</Application>
  <PresentationFormat>Widescreen</PresentationFormat>
  <Paragraphs>82</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Calibri Light</vt:lpstr>
      <vt:lpstr>Times New Roman</vt:lpstr>
      <vt:lpstr>Office Theme</vt:lpstr>
      <vt:lpstr>EAEE40021C 1805378 Lindsay Page</vt:lpstr>
      <vt:lpstr>EAEE40021C 1805378 Lindsay Page</vt:lpstr>
      <vt:lpstr>References for Briefing paper</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EAEE40021C 1805378 Lindsay Page</dc:title>
  <dc:creator>Lindsay Page (1708755)</dc:creator>
  <cp:lastModifiedBy>Lindsay Page (1708755)</cp:lastModifiedBy>
  <cp:revision>47</cp:revision>
  <dcterms:created xsi:type="dcterms:W3CDTF">2018-10-24T14:11:56Z</dcterms:created>
  <dcterms:modified xsi:type="dcterms:W3CDTF">2018-10-25T11:40:09Z</dcterms:modified>
</cp:coreProperties>
</file>