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14" r:id="rId1"/>
  </p:sldMasterIdLst>
  <p:notesMasterIdLst>
    <p:notesMasterId r:id="rId19"/>
  </p:notesMasterIdLst>
  <p:handoutMasterIdLst>
    <p:handoutMasterId r:id="rId20"/>
  </p:handoutMasterIdLst>
  <p:sldIdLst>
    <p:sldId id="334" r:id="rId2"/>
    <p:sldId id="335" r:id="rId3"/>
    <p:sldId id="336" r:id="rId4"/>
    <p:sldId id="350" r:id="rId5"/>
    <p:sldId id="337" r:id="rId6"/>
    <p:sldId id="338" r:id="rId7"/>
    <p:sldId id="339" r:id="rId8"/>
    <p:sldId id="340" r:id="rId9"/>
    <p:sldId id="341" r:id="rId10"/>
    <p:sldId id="342" r:id="rId11"/>
    <p:sldId id="343" r:id="rId12"/>
    <p:sldId id="344" r:id="rId13"/>
    <p:sldId id="345" r:id="rId14"/>
    <p:sldId id="346" r:id="rId15"/>
    <p:sldId id="347" r:id="rId16"/>
    <p:sldId id="348" r:id="rId17"/>
    <p:sldId id="349" r:id="rId18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2167" autoAdjust="0"/>
  </p:normalViewPr>
  <p:slideViewPr>
    <p:cSldViewPr>
      <p:cViewPr varScale="1">
        <p:scale>
          <a:sx n="54" d="100"/>
          <a:sy n="54" d="100"/>
        </p:scale>
        <p:origin x="1683" y="3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3064FC1F-4443-436F-9B7E-1D4378978A5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2846856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7E1661E6-6E45-4E5B-BD30-ADB7302620C2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1358042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cy-GB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5020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y-GB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95607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5768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6833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5620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 i="1" dirty="0" smtClean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</a:pPr>
            <a:endParaRPr lang="cy-GB" altLang="en-US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y-GB" altLang="en-US" dirty="0" smtClean="0">
              <a:latin typeface="Arial" panose="020B0604020202020204" pitchFamily="34" charset="0"/>
            </a:endParaRPr>
          </a:p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8223FB-DF7E-4EFF-A33D-FA0DF5969E06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8278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18B08DC-7AC0-4588-A10A-CFE2AE0DD659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6558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2DB9CC9-A63F-48D8-8E81-6A73AFC2F9C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6347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2DB9CC9-A63F-48D8-8E81-6A73AFC2F9C5}" type="slidenum">
              <a:rPr lang="cy-GB" altLang="en-US" sz="1200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9</a:t>
            </a:fld>
            <a:endParaRPr lang="cy-GB" altLang="en-US" sz="1200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6113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B2F284A-D86C-4AFC-A2B2-6187DCC5D623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9332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5374226-F82B-452E-B49E-69B67A016E51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97130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BD41E88-3F43-40D0-8046-954223507E62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3347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22063F3-D200-4820-9E3C-772ACA24EFCC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8144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30AA82D-18EC-46AB-9AF2-3DC28613856A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9462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58D6D6B-EE35-4740-A7F8-33D0CA1B8D09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4877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B10440A-A581-4C68-A526-29E01DB92B55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92064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5B24520-9A18-4366-9AB2-4A6A172174DB}" type="slidenum">
              <a:rPr lang="cy-GB" altLang="en-US" sz="1200" smtClean="0">
                <a:latin typeface="Arial" panose="020B0604020202020204" pitchFamily="34" charset="0"/>
              </a:rPr>
              <a:pPr/>
              <a:t>17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3584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538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021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063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397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887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1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558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97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813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226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552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25/08/2020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3663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824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5" r:id="rId1"/>
    <p:sldLayoutId id="2147483916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  <p:sldLayoutId id="214748392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16personalities.com/free-personality-test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www.123test.com/personality-test/" TargetMode="External"/><Relationship Id="rId4" Type="http://schemas.openxmlformats.org/officeDocument/2006/relationships/hyperlink" Target="http://www.humanmetrics.com/cgi-win/jtypes2.asp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Sans" panose="020B0602040502020204" pitchFamily="34" charset="0"/>
                <a:ea typeface="+mn-ea"/>
                <a:cs typeface="+mn-cs"/>
              </a:rPr>
              <a:t>ECGE4003P/C</a:t>
            </a:r>
            <a:endParaRPr kumimoji="0" lang="en-GB" sz="3600" b="1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Sans" panose="020B06020405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Sans" panose="020B06020405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Sans" panose="020B0602040502020204" pitchFamily="34" charset="0"/>
              <a:ea typeface="+mn-ea"/>
              <a:cs typeface="+mn-cs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Gwaith gr</a:t>
            </a:r>
            <a:r>
              <a:rPr lang="cy-GB" altLang="en-US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cy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Lucida Sans" panose="020B0602030504020204" pitchFamily="34" charset="0"/>
                <a:ea typeface="+mn-ea"/>
                <a:cs typeface="+mn-cs"/>
              </a:rPr>
              <a:t>ECGE4003P/C</a:t>
            </a:r>
            <a:endParaRPr kumimoji="0" lang="cy-GB" sz="3600" b="1" i="0" u="none" strike="noStrike" kern="1200" cap="none" spc="0" normalizeH="0" baseline="0" noProof="0" dirty="0" smtClean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Lucida Sans" panose="020B0602030504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cy-GB" sz="36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Lucida Sans" panose="020B0602030504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cy-GB" sz="32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Lucida Sans" panose="020B0602030504020204" pitchFamily="34" charset="0"/>
              <a:ea typeface="+mn-ea"/>
              <a:cs typeface="+mn-cs"/>
            </a:endParaRPr>
          </a:p>
          <a:p>
            <a:pPr marL="0" indent="0">
              <a:buNone/>
              <a:defRPr/>
            </a:pPr>
            <a:r>
              <a:rPr 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Group </a:t>
            </a:r>
            <a:r>
              <a:rPr lang="cy-GB" dirty="0" err="1">
                <a:solidFill>
                  <a:srgbClr val="0000FF"/>
                </a:solidFill>
                <a:latin typeface="Lucida Sans" panose="020B0602030504020204" pitchFamily="34" charset="0"/>
              </a:rPr>
              <a:t>work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2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15602"/>
          </a:xfrm>
        </p:spPr>
        <p:txBody>
          <a:bodyPr>
            <a:normAutofit fontScale="90000"/>
          </a:bodyPr>
          <a:lstStyle/>
          <a:p>
            <a:r>
              <a:rPr lang="en-GB" altLang="en-US" sz="3600" dirty="0">
                <a:latin typeface="Lucida Sans" panose="020B0602030504020204" pitchFamily="34" charset="0"/>
              </a:rPr>
              <a:t>Cynnwys</a:t>
            </a:r>
            <a:br>
              <a:rPr lang="en-GB" altLang="en-US" sz="3600" dirty="0">
                <a:latin typeface="Lucida Sans" panose="020B0602030504020204" pitchFamily="34" charset="0"/>
              </a:rPr>
            </a:b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Contents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28650" y="1268760"/>
            <a:ext cx="3886200" cy="490820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Gweithio fel gr</a:t>
            </a:r>
            <a:r>
              <a:rPr lang="cy-GB" altLang="en-US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</a:rPr>
              <a:t>Sgiliau rhyngbersonol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Reolau gr</a:t>
            </a:r>
            <a:r>
              <a:rPr lang="cy-GB" altLang="en-US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Cryfderau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Agenda clir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Diffyg cynnydd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Rhannu tasgau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</a:rPr>
              <a:t>Cyfrifoldebau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29150" y="1268760"/>
            <a:ext cx="3886200" cy="4908203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Working as a group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Interpersonal skills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Ground rules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Strengths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Clear agenda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Lack of progress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Task allocation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Responsibilities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cy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575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Lucida Sans" panose="020B0602030504020204" pitchFamily="34" charset="0"/>
              </a:rPr>
              <a:t>Sgiliau </a:t>
            </a:r>
            <a:r>
              <a:rPr lang="en-GB" sz="2800" dirty="0" err="1" smtClean="0">
                <a:latin typeface="Lucida Sans" panose="020B0602030504020204" pitchFamily="34" charset="0"/>
              </a:rPr>
              <a:t>Cyflogadwyedd</a:t>
            </a:r>
            <a:r>
              <a:rPr lang="en-GB" sz="2800" dirty="0" smtClean="0">
                <a:latin typeface="Lucida Sans" panose="020B0602030504020204" pitchFamily="34" charset="0"/>
              </a:rPr>
              <a:t>/</a:t>
            </a:r>
            <a:r>
              <a:rPr lang="en-GB" sz="2800" dirty="0" err="1" smtClean="0">
                <a:latin typeface="Lucida Sans" panose="020B0602030504020204" pitchFamily="34" charset="0"/>
              </a:rPr>
              <a:t>Trosglwyddadwy</a:t>
            </a:r>
            <a:r>
              <a:rPr lang="en-GB" sz="2800" dirty="0" smtClean="0">
                <a:latin typeface="Lucida Sans" panose="020B0602030504020204" pitchFamily="34" charset="0"/>
              </a:rPr>
              <a:t/>
            </a:r>
            <a:br>
              <a:rPr lang="en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4863"/>
            <a:ext cx="4038600" cy="3384377"/>
          </a:xfrm>
        </p:spPr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Cydweithio</a:t>
            </a:r>
            <a:r>
              <a:rPr lang="en-GB" dirty="0" smtClean="0">
                <a:latin typeface="Lucida Sans" panose="020B0602030504020204" pitchFamily="34" charset="0"/>
              </a:rPr>
              <a:t> ag </a:t>
            </a:r>
            <a:r>
              <a:rPr lang="en-GB" dirty="0" err="1" smtClean="0">
                <a:latin typeface="Lucida Sans" panose="020B0602030504020204" pitchFamily="34" charset="0"/>
              </a:rPr>
              <a:t>eraill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smtClean="0">
                <a:latin typeface="Lucida Sans" panose="020B0602030504020204" pitchFamily="34" charset="0"/>
              </a:rPr>
              <a:t>Sgiliau </a:t>
            </a:r>
            <a:r>
              <a:rPr lang="en-GB" dirty="0" err="1" smtClean="0">
                <a:latin typeface="Lucida Sans" panose="020B0602030504020204" pitchFamily="34" charset="0"/>
              </a:rPr>
              <a:t>cyfathrebu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Datrys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problemau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204863"/>
            <a:ext cx="3886200" cy="3972100"/>
          </a:xfrm>
        </p:spPr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Working with others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Communication skills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Problem solving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393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>
                <a:latin typeface="Lucida Sans" panose="020B0602030504020204" pitchFamily="34" charset="0"/>
              </a:rPr>
              <a:t>Adnoddau</a:t>
            </a:r>
            <a:r>
              <a:rPr lang="en-GB" sz="2800" dirty="0" smtClean="0">
                <a:latin typeface="Lucida Sans" panose="020B0602030504020204" pitchFamily="34" charset="0"/>
              </a:rPr>
              <a:t/>
            </a:r>
            <a:br>
              <a:rPr lang="en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  <a:endParaRPr lang="en-US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28801"/>
            <a:ext cx="4038600" cy="3960440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</a:rPr>
              <a:t>Cyflwyniad PP</a:t>
            </a:r>
          </a:p>
          <a:p>
            <a:pPr>
              <a:buFontTx/>
              <a:buChar char="•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Cyfeiriadau</a:t>
            </a: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Gweithgareddau ‘Personoliaeth’</a:t>
            </a: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56792"/>
            <a:ext cx="3886200" cy="462017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PP Presentation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</a:rPr>
              <a:t>References</a:t>
            </a:r>
            <a:endParaRPr lang="en-GB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‘Personality’ activities</a:t>
            </a:r>
            <a:endParaRPr lang="cy-GB" dirty="0"/>
          </a:p>
          <a:p>
            <a:pPr marL="0" indent="0">
              <a:buNone/>
            </a:pP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1693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Rhaglen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Ymarferydd</a:t>
            </a:r>
            <a:r>
              <a:rPr lang="en-GB" sz="3200" b="1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Blynyddoedd</a:t>
            </a:r>
            <a:r>
              <a:rPr lang="en-GB" sz="3200" b="1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Cynnar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Early Years Practitioner </a:t>
            </a:r>
            <a:r>
              <a:rPr lang="en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Meini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prawf</a:t>
            </a:r>
            <a:r>
              <a:rPr lang="en-GB" dirty="0" smtClean="0">
                <a:latin typeface="Lucida Sans" panose="020B0602030504020204" pitchFamily="34" charset="0"/>
              </a:rPr>
              <a:t> y NOS a </a:t>
            </a:r>
            <a:r>
              <a:rPr lang="en-GB" dirty="0" err="1" smtClean="0">
                <a:latin typeface="Lucida Sans" panose="020B0602030504020204" pitchFamily="34" charset="0"/>
              </a:rPr>
              <a:t>gyflawnwyd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yn</a:t>
            </a:r>
            <a:r>
              <a:rPr lang="en-GB" dirty="0" smtClean="0">
                <a:latin typeface="Lucida Sans" panose="020B0602030504020204" pitchFamily="34" charset="0"/>
              </a:rPr>
              <a:t> y </a:t>
            </a:r>
            <a:r>
              <a:rPr lang="en-GB" dirty="0" err="1" smtClean="0">
                <a:latin typeface="Lucida Sans" panose="020B0602030504020204" pitchFamily="34" charset="0"/>
              </a:rPr>
              <a:t>ddarlith</a:t>
            </a:r>
            <a:r>
              <a:rPr lang="en-GB" dirty="0" smtClean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endParaRPr lang="en-GB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err="1" smtClean="0">
                <a:latin typeface="Lucida Sans" panose="020B0602030504020204" pitchFamily="34" charset="0"/>
              </a:rPr>
              <a:t>Craidd</a:t>
            </a:r>
            <a:r>
              <a:rPr lang="en-GB" dirty="0" smtClean="0">
                <a:latin typeface="Lucida Sans" panose="020B0602030504020204" pitchFamily="34" charset="0"/>
              </a:rPr>
              <a:t> – K8, K16, K53</a:t>
            </a: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0412 – K60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Core – K8, K16, K53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0412 – K60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5436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65126"/>
            <a:ext cx="8263830" cy="1325563"/>
          </a:xfrm>
        </p:spPr>
        <p:txBody>
          <a:bodyPr>
            <a:normAutofit fontScale="90000"/>
          </a:bodyPr>
          <a:lstStyle/>
          <a:p>
            <a:pPr marL="400050" algn="l"/>
            <a:r>
              <a:rPr lang="cy-GB" altLang="en-US" sz="4000" b="1" dirty="0" smtClean="0">
                <a:latin typeface="Arial" panose="020B0604020202020204" pitchFamily="34" charset="0"/>
                <a:cs typeface="Times New Roman" panose="02020603050405020304" pitchFamily="18" charset="0"/>
              </a:rPr>
              <a:t/>
            </a:r>
            <a:br>
              <a:rPr lang="cy-GB" altLang="en-US" sz="4000" b="1" dirty="0" smtClean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cy-GB" altLang="en-US" sz="4000" b="1" dirty="0" smtClean="0">
                <a:latin typeface="Arial" panose="020B0604020202020204" pitchFamily="34" charset="0"/>
                <a:cs typeface="Times New Roman" panose="02020603050405020304" pitchFamily="18" charset="0"/>
              </a:rPr>
              <a:t/>
            </a:r>
            <a:br>
              <a:rPr lang="cy-GB" altLang="en-US" sz="4000" b="1" dirty="0" smtClean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cy-GB" altLang="en-US" sz="36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Gweithio fel </a:t>
            </a:r>
            <a:r>
              <a:rPr lang="cy-GB" altLang="en-US" sz="36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gr</a:t>
            </a:r>
            <a:r>
              <a:rPr lang="cy-GB" altLang="en-US" sz="36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36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p  </a:t>
            </a: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Working </a:t>
            </a: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as a group</a:t>
            </a:r>
            <a:r>
              <a:rPr lang="cy-GB" alt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y-GB" alt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y-GB" alt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y-GB" alt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y-GB" altLang="en-US" sz="40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marL="0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  <a:ea typeface="Times New Roman"/>
              </a:rPr>
              <a:t>Gweithio gydag eraill</a:t>
            </a:r>
          </a:p>
          <a:p>
            <a:pPr marL="0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  <a:ea typeface="Times New Roman"/>
              </a:rPr>
              <a:t>Pam mae hyn yn bwysig?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marL="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Working with others</a:t>
            </a:r>
            <a:endParaRPr lang="cy-GB" sz="24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 marL="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Why is this important?</a:t>
            </a:r>
            <a:endParaRPr lang="cy-GB" sz="24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  <p:pic>
        <p:nvPicPr>
          <p:cNvPr id="1026" name="Picture 2" descr="Group Work That Works - Quiet Revoluti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428" y="2708920"/>
            <a:ext cx="7150763" cy="402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174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y-GB" altLang="en-US" sz="3200" dirty="0" smtClean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Gweithio fel gr</a:t>
            </a:r>
            <a:r>
              <a:rPr lang="cy-GB" altLang="en-US" sz="3200" dirty="0" smtClean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3200" dirty="0" smtClean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  <a:br>
              <a:rPr lang="cy-GB" altLang="en-US" sz="3200" dirty="0" smtClean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Working as a group</a:t>
            </a:r>
            <a:endParaRPr lang="cy-GB" altLang="en-US" sz="40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196753"/>
            <a:ext cx="4540696" cy="446449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80000"/>
              </a:lnSpc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31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Dengys ymchwil bod myfyrwyr yn dysgu mwy oddi wrth ei gilydd trwy waith grŵp a thrafodaeth.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  <a:tabLst>
                <a:tab pos="571500" algn="l"/>
              </a:tabLst>
            </a:pPr>
            <a:endParaRPr lang="cy-GB" altLang="en-US" sz="3100" dirty="0" smtClean="0"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31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Gan amlaf mae angen fwy o gefnogaeth ar fyfyrwyr i lwyddo.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  <a:tabLst>
                <a:tab pos="571500" algn="l"/>
              </a:tabLst>
            </a:pPr>
            <a:endParaRPr lang="cy-GB" altLang="en-US" sz="3100" dirty="0" smtClean="0"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3100" b="1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Dyma’r sgiliau bydd angen ar raddedigion pan maent yn chwilio am waith. Mae cyflogwyr yn chwilio am bobl sydd â sgiliau rhyngbersonol da.</a:t>
            </a:r>
            <a:endParaRPr lang="cy-GB" altLang="en-US" sz="3100" dirty="0" smtClean="0"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tabLst>
                <a:tab pos="571500" algn="l"/>
              </a:tabLst>
            </a:pPr>
            <a:endParaRPr lang="cy-GB" altLang="en-US" sz="20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388296" cy="4392487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31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Research tells us that students learn from each other through group work and discussion.</a:t>
            </a:r>
            <a:endParaRPr lang="cy-GB" sz="31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31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Students often need more support to succeed.</a:t>
            </a:r>
            <a:endParaRPr lang="cy-GB" sz="31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3100" b="1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These are the skills graduates will need when they seek employment. Good interpersonal skills are what employers are looking for.</a:t>
            </a:r>
            <a:endParaRPr lang="cy-GB" sz="31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1279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y-GB" altLang="en-US" sz="3600" smtClean="0">
                <a:latin typeface="Lucida Sans" panose="020B0602030504020204" pitchFamily="34" charset="0"/>
              </a:rPr>
              <a:t>Sgiliau rhyngbersonol</a:t>
            </a:r>
            <a:r>
              <a:rPr lang="en-GB" altLang="en-US" sz="3600" smtClean="0">
                <a:latin typeface="Lucida Sans" panose="020B0602030504020204" pitchFamily="34" charset="0"/>
              </a:rPr>
              <a:t/>
            </a:r>
            <a:br>
              <a:rPr lang="en-GB" altLang="en-US" sz="3600" smtClean="0">
                <a:latin typeface="Lucida Sans" panose="020B0602030504020204" pitchFamily="34" charset="0"/>
              </a:rPr>
            </a:br>
            <a:r>
              <a:rPr lang="en-GB" altLang="en-US" sz="3600" smtClean="0">
                <a:solidFill>
                  <a:srgbClr val="0000FF"/>
                </a:solidFill>
                <a:latin typeface="Lucida Sans" panose="020B0602030504020204" pitchFamily="34" charset="0"/>
              </a:rPr>
              <a:t>Interpersonal skills</a:t>
            </a:r>
            <a:endParaRPr lang="cy-GB" altLang="en-US" sz="36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cy-GB" dirty="0" smtClean="0">
                <a:latin typeface="Lucida Sans" panose="020B0602040502020204" pitchFamily="34" charset="0"/>
                <a:ea typeface="Times New Roman"/>
              </a:rPr>
              <a:t>Felly mae yna ffocws </a:t>
            </a:r>
            <a:r>
              <a:rPr lang="cy-GB" dirty="0" err="1" smtClean="0">
                <a:latin typeface="Lucida Sans" panose="020B0602040502020204" pitchFamily="34" charset="0"/>
                <a:ea typeface="Times New Roman"/>
              </a:rPr>
              <a:t>cryf</a:t>
            </a:r>
            <a:r>
              <a:rPr lang="cy-GB" dirty="0" smtClean="0">
                <a:latin typeface="Lucida Sans" panose="020B0602040502020204" pitchFamily="34" charset="0"/>
                <a:ea typeface="Times New Roman"/>
              </a:rPr>
              <a:t> ar wella sgiliau pobl yn ystod y radd yma.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>
              <a:latin typeface="Lucida Sans" panose="020B06020405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cy-GB" dirty="0" smtClean="0">
                <a:latin typeface="Lucida Sans" panose="020B0602040502020204" pitchFamily="34" charset="0"/>
                <a:ea typeface="Times New Roman"/>
              </a:rPr>
              <a:t>Pa mor dda ydych </a:t>
            </a:r>
            <a:r>
              <a:rPr lang="cy-GB" dirty="0" err="1" smtClean="0">
                <a:latin typeface="Lucida Sans" panose="020B0602040502020204" pitchFamily="34" charset="0"/>
                <a:ea typeface="Times New Roman"/>
              </a:rPr>
              <a:t>chi’n</a:t>
            </a:r>
            <a:r>
              <a:rPr lang="cy-GB" dirty="0" smtClean="0">
                <a:latin typeface="Lucida Sans" panose="020B0602040502020204" pitchFamily="34" charset="0"/>
                <a:ea typeface="Times New Roman"/>
              </a:rPr>
              <a:t> adnabod eich hunan?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Therefore there is a strong focus on improving people skills during this degree.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How well do you know yourself?</a:t>
            </a:r>
            <a:endParaRPr lang="cy-GB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9265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y-GB" altLang="en-US" sz="3600" dirty="0" smtClean="0">
                <a:latin typeface="Lucida Sans" panose="020B0602030504020204" pitchFamily="34" charset="0"/>
              </a:rPr>
              <a:t>Personoliaeth</a:t>
            </a:r>
            <a:br>
              <a:rPr lang="cy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Personality</a:t>
            </a:r>
            <a:endParaRPr lang="cy-GB" altLang="en-US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US" dirty="0" smtClean="0">
                <a:latin typeface="Lucida Sans" panose="020B0602030504020204" pitchFamily="34" charset="0"/>
                <a:hlinkClick r:id="rId3"/>
              </a:rPr>
              <a:t>www.16personalities.com/free-personality-test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</a:p>
          <a:p>
            <a:r>
              <a:rPr lang="en-US" dirty="0">
                <a:latin typeface="Lucida Sans" panose="020B0602030504020204" pitchFamily="34" charset="0"/>
                <a:hlinkClick r:id="rId4"/>
              </a:rPr>
              <a:t>http://</a:t>
            </a:r>
            <a:r>
              <a:rPr lang="en-US" dirty="0" smtClean="0">
                <a:latin typeface="Lucida Sans" panose="020B0602030504020204" pitchFamily="34" charset="0"/>
                <a:hlinkClick r:id="rId4"/>
              </a:rPr>
              <a:t>www.humanmetrics.com/cgi-win/jtypes2.asp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</a:p>
          <a:p>
            <a:r>
              <a:rPr lang="en-US" dirty="0">
                <a:latin typeface="Lucida Sans" panose="020B0602030504020204" pitchFamily="34" charset="0"/>
                <a:hlinkClick r:id="rId5"/>
              </a:rPr>
              <a:t>https://www.123test.com/personality-test</a:t>
            </a:r>
            <a:r>
              <a:rPr lang="en-US" dirty="0" smtClean="0">
                <a:latin typeface="Lucida Sans" panose="020B0602030504020204" pitchFamily="34" charset="0"/>
                <a:hlinkClick r:id="rId5"/>
              </a:rPr>
              <a:t>/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3680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y-GB" altLang="en-US" sz="3600" smtClean="0">
                <a:latin typeface="Lucida Sans" panose="020B0602030504020204" pitchFamily="34" charset="0"/>
              </a:rPr>
              <a:t>Pethau i’w cofio</a:t>
            </a:r>
            <a:r>
              <a:rPr lang="en-GB" altLang="en-US" sz="3600" smtClean="0">
                <a:latin typeface="Lucida Sans" panose="020B0602030504020204" pitchFamily="34" charset="0"/>
              </a:rPr>
              <a:t/>
            </a:r>
            <a:br>
              <a:rPr lang="en-GB" altLang="en-US" sz="3600" smtClean="0">
                <a:latin typeface="Lucida Sans" panose="020B0602030504020204" pitchFamily="34" charset="0"/>
              </a:rPr>
            </a:br>
            <a:r>
              <a:rPr lang="en-GB" altLang="en-US" sz="3600" smtClean="0">
                <a:solidFill>
                  <a:srgbClr val="0000FF"/>
                </a:solidFill>
                <a:latin typeface="Lucida Sans" panose="020B0602030504020204" pitchFamily="34" charset="0"/>
              </a:rPr>
              <a:t>Things to remember</a:t>
            </a:r>
            <a:endParaRPr lang="cy-GB" altLang="en-US" sz="36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marL="114300">
              <a:spcBef>
                <a:spcPct val="0"/>
              </a:spcBef>
            </a:pP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Mae gan bobl teimladau</a:t>
            </a:r>
          </a:p>
          <a:p>
            <a:pPr marL="114300">
              <a:spcBef>
                <a:spcPct val="0"/>
              </a:spcBef>
            </a:pP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Reolau gr</a:t>
            </a:r>
            <a:r>
              <a:rPr lang="cy-GB" altLang="en-US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</a:p>
          <a:p>
            <a:pPr marL="114300">
              <a:spcBef>
                <a:spcPct val="0"/>
              </a:spcBef>
            </a:pP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Gweithio i’ch cryfderau</a:t>
            </a:r>
          </a:p>
          <a:p>
            <a:pPr marL="114300">
              <a:spcBef>
                <a:spcPct val="0"/>
              </a:spcBef>
            </a:pP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Agenda clir</a:t>
            </a:r>
          </a:p>
          <a:p>
            <a:pPr marL="114300">
              <a:spcBef>
                <a:spcPct val="0"/>
              </a:spcBef>
            </a:pP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Diffyg cynnydd</a:t>
            </a:r>
          </a:p>
          <a:p>
            <a:pPr marL="114300">
              <a:spcBef>
                <a:spcPct val="0"/>
              </a:spcBef>
            </a:pP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Rhannu tasgau</a:t>
            </a:r>
          </a:p>
          <a:p>
            <a:pPr marL="114300"/>
            <a:endParaRPr lang="cy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</a:rPr>
              <a:t>People have feelings</a:t>
            </a:r>
          </a:p>
          <a:p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</a:rPr>
              <a:t>Ground rules</a:t>
            </a:r>
          </a:p>
          <a:p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</a:rPr>
              <a:t>Work to your strengths</a:t>
            </a:r>
          </a:p>
          <a:p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</a:rPr>
              <a:t>Clear agenda</a:t>
            </a:r>
          </a:p>
          <a:p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</a:rPr>
              <a:t>Lack of progress</a:t>
            </a:r>
          </a:p>
          <a:p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</a:rPr>
              <a:t>Task allocation</a:t>
            </a:r>
          </a:p>
        </p:txBody>
      </p:sp>
    </p:spTree>
    <p:extLst>
      <p:ext uri="{BB962C8B-B14F-4D97-AF65-F5344CB8AC3E}">
        <p14:creationId xmlns:p14="http://schemas.microsoft.com/office/powerpoint/2010/main" val="222479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14300" algn="l"/>
            <a:r>
              <a:rPr lang="cy-GB" altLang="en-US" sz="32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/>
            </a:r>
            <a:br>
              <a:rPr lang="cy-GB" altLang="en-US" sz="32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</a:br>
            <a:r>
              <a:rPr lang="cy-GB" altLang="en-US" sz="32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Gosodwch reolau gr</a:t>
            </a:r>
            <a:r>
              <a:rPr lang="cy-GB" altLang="en-US" sz="32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32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  <a:br>
              <a:rPr lang="cy-GB" altLang="en-US" sz="32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Make ground rules for the group</a:t>
            </a:r>
            <a:r>
              <a:rPr lang="cy-GB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y-GB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y-GB" altLang="en-US" sz="36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000" dirty="0" smtClean="0">
                <a:latin typeface="Lucida Sans" panose="020B0602040502020204" pitchFamily="34" charset="0"/>
                <a:ea typeface="Times New Roman"/>
              </a:rPr>
              <a:t>Yr amser rydych yn cyfarfod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000" dirty="0" smtClean="0">
                <a:latin typeface="Lucida Sans" panose="020B0602040502020204" pitchFamily="34" charset="0"/>
                <a:ea typeface="Times New Roman"/>
              </a:rPr>
              <a:t>Beth i’w wneud os oes rhywun yn dominyddu?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000" dirty="0" smtClean="0">
                <a:latin typeface="Lucida Sans" panose="020B0602040502020204" pitchFamily="34" charset="0"/>
                <a:ea typeface="Times New Roman"/>
              </a:rPr>
              <a:t>Beth i’w wneud os mae rhywun ddim yn tynnu pwysau?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000" dirty="0" smtClean="0">
                <a:latin typeface="Lucida Sans" panose="020B0602040502020204" pitchFamily="34" charset="0"/>
                <a:ea typeface="Times New Roman"/>
              </a:rPr>
              <a:t>Pa fath o ymddygiad sy’n dderbyniol/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  <a:tabLst>
                <a:tab pos="571500" algn="l"/>
              </a:tabLst>
              <a:defRPr/>
            </a:pPr>
            <a:r>
              <a:rPr lang="cy-GB" sz="2000" dirty="0" smtClean="0">
                <a:latin typeface="Lucida Sans" panose="020B0602040502020204" pitchFamily="34" charset="0"/>
                <a:ea typeface="Times New Roman"/>
              </a:rPr>
              <a:t>annerbyniol?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000" dirty="0" smtClean="0">
                <a:latin typeface="Lucida Sans" panose="020B0602040502020204" pitchFamily="34" charset="0"/>
                <a:ea typeface="Times New Roman"/>
              </a:rPr>
              <a:t>Pa fath o sylwadau sy’n dderbyniol/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  <a:tabLst>
                <a:tab pos="571500" algn="l"/>
              </a:tabLst>
              <a:defRPr/>
            </a:pPr>
            <a:r>
              <a:rPr lang="cy-GB" sz="2000" dirty="0" smtClean="0">
                <a:latin typeface="Lucida Sans" panose="020B0602040502020204" pitchFamily="34" charset="0"/>
                <a:ea typeface="Times New Roman"/>
              </a:rPr>
              <a:t>annerbyniol?</a:t>
            </a:r>
          </a:p>
          <a:p>
            <a:pPr>
              <a:defRPr/>
            </a:pPr>
            <a:endParaRPr lang="cy-GB" sz="2000" dirty="0">
              <a:latin typeface="Lucida Sans" panose="020B06020405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The time you will meet</a:t>
            </a:r>
            <a:endParaRPr lang="cy-GB" sz="20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What to do if someone is dominating?</a:t>
            </a:r>
            <a:endParaRPr lang="cy-GB" sz="20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What to do if someone is not pulling their weight?</a:t>
            </a:r>
            <a:endParaRPr lang="cy-GB" sz="20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What kind of behaviour is acceptable/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  <a:tabLst>
                <a:tab pos="571500" algn="l"/>
              </a:tabLst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unacceptable?</a:t>
            </a:r>
            <a:endParaRPr lang="cy-GB" sz="20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What kind of comments are acceptable/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  <a:tabLst>
                <a:tab pos="571500" algn="l"/>
              </a:tabLst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unacceptable?</a:t>
            </a:r>
            <a:endParaRPr lang="cy-GB" sz="20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defRPr/>
            </a:pPr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3149746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14300" algn="l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 smtClean="0">
                <a:latin typeface="Arial"/>
                <a:ea typeface="Times New Roman"/>
              </a:rPr>
              <a:t/>
            </a:r>
            <a:br>
              <a:rPr lang="cy-GB" sz="4000" dirty="0" smtClean="0">
                <a:latin typeface="Arial"/>
                <a:ea typeface="Times New Roman"/>
              </a:rPr>
            </a:br>
            <a:r>
              <a:rPr lang="cy-GB" sz="4000" dirty="0" smtClean="0">
                <a:latin typeface="Arial"/>
                <a:ea typeface="Times New Roman"/>
              </a:rPr>
              <a:t>Gweithiwch i’ch cryfderau</a:t>
            </a:r>
            <a:r>
              <a:rPr lang="cy-GB" sz="4000" dirty="0" smtClean="0">
                <a:latin typeface="Times New Roman"/>
                <a:ea typeface="Times New Roman"/>
              </a:rPr>
              <a:t/>
            </a:r>
            <a:br>
              <a:rPr lang="cy-GB" sz="4000" dirty="0" smtClean="0">
                <a:latin typeface="Times New Roman"/>
                <a:ea typeface="Times New Roman"/>
              </a:rPr>
            </a:br>
            <a:r>
              <a:rPr lang="en-GB" sz="4000" dirty="0" smtClean="0">
                <a:solidFill>
                  <a:srgbClr val="0000FF"/>
                </a:solidFill>
                <a:latin typeface="Arial"/>
                <a:ea typeface="Times New Roman"/>
              </a:rPr>
              <a:t>Work to your strengths</a:t>
            </a:r>
            <a:r>
              <a:rPr lang="cy-GB" dirty="0" smtClean="0">
                <a:latin typeface="Times New Roman"/>
                <a:ea typeface="Times New Roman"/>
              </a:rPr>
              <a:t/>
            </a:r>
            <a:br>
              <a:rPr lang="cy-GB" dirty="0" smtClean="0">
                <a:latin typeface="Times New Roman"/>
                <a:ea typeface="Times New Roman"/>
              </a:rPr>
            </a:br>
            <a:endParaRPr lang="cy-GB" dirty="0"/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Pwy sy’n hoffi cadw trefn yn ystod cyfarfodydd?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Pwy sy’n hoffi cymryd nodiadau?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Rhannu tasgau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Cynnwys pob aelod o’r gr</a:t>
            </a:r>
            <a:r>
              <a:rPr lang="cy-GB" altLang="en-US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</a:p>
          <a:p>
            <a:pPr>
              <a:tabLst>
                <a:tab pos="571500" algn="l"/>
              </a:tabLst>
            </a:pPr>
            <a:endParaRPr lang="cy-GB" altLang="en-US" dirty="0" smtClean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Who likes to run meetings?</a:t>
            </a:r>
            <a:endParaRPr lang="cy-GB" altLang="en-US" smtClean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Who likes to make notes?</a:t>
            </a:r>
            <a:endParaRPr lang="cy-GB" altLang="en-US" smtClean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Share tasks out</a:t>
            </a:r>
            <a:endParaRPr lang="cy-GB" altLang="en-US" smtClean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Include all members</a:t>
            </a:r>
            <a:endParaRPr lang="cy-GB" altLang="en-US" smtClean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smtClean="0"/>
          </a:p>
        </p:txBody>
      </p:sp>
    </p:spTree>
    <p:extLst>
      <p:ext uri="{BB962C8B-B14F-4D97-AF65-F5344CB8AC3E}">
        <p14:creationId xmlns:p14="http://schemas.microsoft.com/office/powerpoint/2010/main" val="581421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59618"/>
          </a:xfrm>
        </p:spPr>
        <p:txBody>
          <a:bodyPr>
            <a:normAutofit fontScale="90000"/>
          </a:bodyPr>
          <a:lstStyle/>
          <a:p>
            <a:pPr marL="114300" algn="l"/>
            <a:r>
              <a:rPr lang="cy-GB" altLang="en-US" sz="22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/>
            </a:r>
            <a:br>
              <a:rPr lang="cy-GB" altLang="en-US" sz="22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</a:br>
            <a:r>
              <a:rPr lang="cy-GB" altLang="en-US" sz="36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/>
            </a:r>
            <a:br>
              <a:rPr lang="cy-GB" altLang="en-US" sz="36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</a:br>
            <a:r>
              <a:rPr lang="cy-GB" altLang="en-US" sz="36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Agenda clir</a:t>
            </a:r>
            <a:br>
              <a:rPr lang="cy-GB" altLang="en-US" sz="36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</a:b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Clear agenda</a:t>
            </a:r>
            <a:r>
              <a:rPr lang="cy-GB" altLang="en-US" sz="2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y-GB" altLang="en-US" sz="2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y-GB" altLang="en-US" sz="2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y-GB" altLang="en-US" sz="2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y-GB" altLang="en-US" sz="2200" dirty="0" smtClean="0"/>
          </a:p>
        </p:txBody>
      </p:sp>
      <p:sp>
        <p:nvSpPr>
          <p:cNvPr id="317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2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Beth ydych chi’n mynd i’w drafod ymhob cyfarfod?-golygir hyn y gall pob aelod o’r gr</a:t>
            </a:r>
            <a:r>
              <a:rPr lang="cy-GB" altLang="en-US" sz="22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2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p ddod a’u syniadau- bydd hyn yn arbed amser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2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Trefnwch </a:t>
            </a:r>
            <a:r>
              <a:rPr lang="cy-GB" altLang="en-US" sz="2200" b="1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amseroedd a lleoliad ymhell o flaen llaw</a:t>
            </a:r>
            <a:r>
              <a:rPr lang="cy-GB" altLang="en-US" sz="22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 i sicrhau bod pawb yn medru bod yn bresennol.</a:t>
            </a:r>
          </a:p>
          <a:p>
            <a:pPr>
              <a:tabLst>
                <a:tab pos="571500" algn="l"/>
              </a:tabLst>
            </a:pPr>
            <a:endParaRPr lang="cy-GB" altLang="en-US" sz="2200" dirty="0" smtClean="0"/>
          </a:p>
        </p:txBody>
      </p:sp>
      <p:sp>
        <p:nvSpPr>
          <p:cNvPr id="317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200" dirty="0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What are you going to discuss in each meeting?-all group members can bring their ideas which will save time</a:t>
            </a:r>
            <a:endParaRPr lang="cy-GB" altLang="en-US" sz="2200" dirty="0" smtClean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200" dirty="0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Arrange </a:t>
            </a:r>
            <a:r>
              <a:rPr lang="en-GB" altLang="en-US" sz="2200" b="1" dirty="0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meeting times and venues well in advance</a:t>
            </a:r>
            <a:r>
              <a:rPr lang="en-GB" altLang="en-US" sz="2200" dirty="0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 so that everyone can attend.</a:t>
            </a:r>
            <a:endParaRPr lang="cy-GB" altLang="en-US" sz="2200" dirty="0" smtClean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sz="2200" dirty="0" smtClean="0"/>
          </a:p>
        </p:txBody>
      </p:sp>
    </p:spTree>
    <p:extLst>
      <p:ext uri="{BB962C8B-B14F-4D97-AF65-F5344CB8AC3E}">
        <p14:creationId xmlns:p14="http://schemas.microsoft.com/office/powerpoint/2010/main" val="4020783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60648"/>
            <a:ext cx="8229600" cy="1143000"/>
          </a:xfrm>
        </p:spPr>
        <p:txBody>
          <a:bodyPr>
            <a:normAutofit fontScale="90000"/>
          </a:bodyPr>
          <a:lstStyle/>
          <a:p>
            <a:pPr marL="114300" algn="l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800" dirty="0" smtClean="0">
                <a:latin typeface="Arial"/>
                <a:ea typeface="Times New Roman"/>
              </a:rPr>
              <a:t> </a:t>
            </a:r>
            <a:r>
              <a:rPr lang="cy-GB" sz="1800" dirty="0" smtClean="0">
                <a:latin typeface="Times New Roman"/>
                <a:ea typeface="Times New Roman"/>
              </a:rPr>
              <a:t/>
            </a:r>
            <a:br>
              <a:rPr lang="cy-GB" sz="1800" dirty="0" smtClean="0">
                <a:latin typeface="Times New Roman"/>
                <a:ea typeface="Times New Roman"/>
              </a:rPr>
            </a:br>
            <a:r>
              <a:rPr lang="cy-GB" sz="1800" dirty="0" smtClean="0">
                <a:latin typeface="Times New Roman"/>
                <a:ea typeface="Times New Roman"/>
              </a:rPr>
              <a:t/>
            </a:r>
            <a:br>
              <a:rPr lang="cy-GB" sz="1800" dirty="0" smtClean="0">
                <a:latin typeface="Times New Roman"/>
                <a:ea typeface="Times New Roman"/>
              </a:rPr>
            </a:br>
            <a:r>
              <a:rPr lang="cy-GB" sz="3100" dirty="0" smtClean="0">
                <a:latin typeface="Lucida Sans" panose="020B0602040502020204" pitchFamily="34" charset="0"/>
                <a:ea typeface="Times New Roman"/>
              </a:rPr>
              <a:t>Diffyg cynnydd</a:t>
            </a:r>
            <a:br>
              <a:rPr lang="cy-GB" sz="3100" dirty="0" smtClean="0">
                <a:latin typeface="Lucida Sans" panose="020B0602040502020204" pitchFamily="34" charset="0"/>
                <a:ea typeface="Times New Roman"/>
              </a:rPr>
            </a:br>
            <a:r>
              <a:rPr lang="en-GB" sz="31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Lack of progress</a:t>
            </a:r>
            <a:r>
              <a:rPr lang="cy-GB" sz="1800" dirty="0" smtClean="0">
                <a:latin typeface="Times New Roman"/>
                <a:ea typeface="Times New Roman"/>
              </a:rPr>
              <a:t/>
            </a:r>
            <a:br>
              <a:rPr lang="cy-GB" sz="1800" dirty="0" smtClean="0">
                <a:latin typeface="Times New Roman"/>
                <a:ea typeface="Times New Roman"/>
              </a:rPr>
            </a:br>
            <a:r>
              <a:rPr lang="cy-GB" sz="1800" dirty="0" smtClean="0">
                <a:latin typeface="Times New Roman"/>
                <a:ea typeface="Times New Roman"/>
              </a:rPr>
              <a:t/>
            </a:r>
            <a:br>
              <a:rPr lang="cy-GB" sz="1800" dirty="0" smtClean="0">
                <a:latin typeface="Times New Roman"/>
                <a:ea typeface="Times New Roman"/>
              </a:rPr>
            </a:br>
            <a:endParaRPr lang="cy-GB" sz="1800" dirty="0"/>
          </a:p>
        </p:txBody>
      </p:sp>
      <p:sp>
        <p:nvSpPr>
          <p:cNvPr id="3379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0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Pob aelod o’r gr</a:t>
            </a:r>
            <a:r>
              <a:rPr lang="cy-GB" altLang="en-US" sz="20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0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p i gynnig syniadau i wella cynnydd, gan gynnwys o bosib, beth rydych chi’n bersonol yn mynd i’w wneud yn wahanol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0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Ydy’r tasgau wedi eu dosbarthu’n deg?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0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Ydy rhywun yn dominyddu’r gr</a:t>
            </a:r>
            <a:r>
              <a:rPr lang="cy-GB" altLang="en-US" sz="20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0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p?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0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Ydych chi’n ddigon ystyriol o deimladau a syniadau eraill?</a:t>
            </a:r>
          </a:p>
          <a:p>
            <a:pPr>
              <a:tabLst>
                <a:tab pos="571500" algn="l"/>
              </a:tabLst>
            </a:pPr>
            <a:endParaRPr lang="cy-GB" altLang="en-US" sz="2000" dirty="0" smtClean="0"/>
          </a:p>
        </p:txBody>
      </p:sp>
      <p:sp>
        <p:nvSpPr>
          <p:cNvPr id="3379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000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Each group member to suggest ways to improve progress which could include what you personally could do differently</a:t>
            </a:r>
            <a:endParaRPr lang="cy-GB" altLang="en-US" sz="2000" smtClean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000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Are tasks shared fairly?</a:t>
            </a:r>
            <a:endParaRPr lang="cy-GB" altLang="en-US" sz="2000" smtClean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000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Is somebody dominating the group?</a:t>
            </a:r>
            <a:endParaRPr lang="cy-GB" altLang="en-US" sz="2000" smtClean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000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Are you considerate enough about each other’s feelings and ideas?</a:t>
            </a:r>
            <a:endParaRPr lang="cy-GB" altLang="en-US" sz="2000" smtClean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sz="2000" smtClean="0"/>
          </a:p>
        </p:txBody>
      </p:sp>
    </p:spTree>
    <p:extLst>
      <p:ext uri="{BB962C8B-B14F-4D97-AF65-F5344CB8AC3E}">
        <p14:creationId xmlns:p14="http://schemas.microsoft.com/office/powerpoint/2010/main" val="3200695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14300" algn="l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 smtClean="0">
                <a:latin typeface="Lucida Sans" panose="020B0602040502020204" pitchFamily="34" charset="0"/>
                <a:ea typeface="Times New Roman"/>
              </a:rPr>
              <a:t/>
            </a:r>
            <a:br>
              <a:rPr lang="cy-GB" sz="4000" dirty="0" smtClean="0">
                <a:latin typeface="Lucida Sans" panose="020B0602040502020204" pitchFamily="34" charset="0"/>
                <a:ea typeface="Times New Roman"/>
              </a:rPr>
            </a:br>
            <a:r>
              <a:rPr lang="cy-GB" sz="4000" dirty="0">
                <a:latin typeface="Lucida Sans" panose="020B0602040502020204" pitchFamily="34" charset="0"/>
                <a:ea typeface="Times New Roman"/>
              </a:rPr>
              <a:t/>
            </a:r>
            <a:br>
              <a:rPr lang="cy-GB" sz="4000" dirty="0">
                <a:latin typeface="Lucida Sans" panose="020B0602040502020204" pitchFamily="34" charset="0"/>
                <a:ea typeface="Times New Roman"/>
              </a:rPr>
            </a:br>
            <a:r>
              <a:rPr lang="cy-GB" sz="4000" dirty="0" smtClean="0">
                <a:latin typeface="Lucida Sans" panose="020B0602040502020204" pitchFamily="34" charset="0"/>
                <a:ea typeface="Times New Roman"/>
              </a:rPr>
              <a:t>Rhannu tasgau</a:t>
            </a:r>
            <a:br>
              <a:rPr lang="cy-GB" sz="4000" dirty="0" smtClean="0">
                <a:latin typeface="Lucida Sans" panose="020B0602040502020204" pitchFamily="34" charset="0"/>
                <a:ea typeface="Times New Roman"/>
              </a:rPr>
            </a:br>
            <a:r>
              <a:rPr lang="en-GB" sz="40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Task allocation</a:t>
            </a:r>
            <a:r>
              <a:rPr lang="cy-GB" dirty="0" smtClean="0">
                <a:latin typeface="Times New Roman"/>
                <a:ea typeface="Times New Roman"/>
              </a:rPr>
              <a:t/>
            </a:r>
            <a:br>
              <a:rPr lang="cy-GB" dirty="0" smtClean="0">
                <a:latin typeface="Times New Roman"/>
                <a:ea typeface="Times New Roman"/>
              </a:rPr>
            </a:br>
            <a:r>
              <a:rPr lang="cy-GB" dirty="0" smtClean="0">
                <a:latin typeface="Times New Roman"/>
                <a:ea typeface="Times New Roman"/>
              </a:rPr>
              <a:t/>
            </a:r>
            <a:br>
              <a:rPr lang="cy-GB" dirty="0" smtClean="0">
                <a:latin typeface="Times New Roman"/>
                <a:ea typeface="Times New Roman"/>
              </a:rPr>
            </a:br>
            <a:endParaRPr lang="cy-GB" dirty="0"/>
          </a:p>
        </p:txBody>
      </p:sp>
      <p:sp>
        <p:nvSpPr>
          <p:cNvPr id="3584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Byddwch yn eglur yngl</a:t>
            </a:r>
            <a:r>
              <a:rPr lang="cy-GB" altLang="en-US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ŷ</a:t>
            </a: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n â phwy sy’n gwneud beth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Sicrhewch fod tasgau wedi eu rhannu’n deg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Gosodwch amser clir i’w cyflawni</a:t>
            </a:r>
          </a:p>
          <a:p>
            <a:pPr>
              <a:tabLst>
                <a:tab pos="571500" algn="l"/>
              </a:tabLst>
            </a:pPr>
            <a:endParaRPr lang="cy-GB" altLang="en-US" dirty="0" smtClean="0"/>
          </a:p>
        </p:txBody>
      </p:sp>
      <p:sp>
        <p:nvSpPr>
          <p:cNvPr id="3584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Be clear about who is doing what</a:t>
            </a:r>
            <a:endParaRPr lang="cy-GB" altLang="en-US" smtClean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Ensure that tasks are allocated fairly</a:t>
            </a:r>
            <a:endParaRPr lang="cy-GB" altLang="en-US" smtClean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Set clear deadlines for completion</a:t>
            </a:r>
            <a:endParaRPr lang="cy-GB" altLang="en-US" smtClean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smtClean="0"/>
          </a:p>
        </p:txBody>
      </p:sp>
    </p:spTree>
    <p:extLst>
      <p:ext uri="{BB962C8B-B14F-4D97-AF65-F5344CB8AC3E}">
        <p14:creationId xmlns:p14="http://schemas.microsoft.com/office/powerpoint/2010/main" val="71016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y-GB" altLang="en-US" sz="3200" smtClean="0">
                <a:latin typeface="Lucida Sans" panose="020B0602030504020204" pitchFamily="34" charset="0"/>
              </a:rPr>
              <a:t>Cyfrifoldebau</a:t>
            </a:r>
            <a:r>
              <a:rPr lang="en-GB" altLang="en-US" sz="3200" smtClean="0">
                <a:latin typeface="Lucida Sans" panose="020B0602030504020204" pitchFamily="34" charset="0"/>
              </a:rPr>
              <a:t/>
            </a:r>
            <a:br>
              <a:rPr lang="en-GB" altLang="en-US" sz="3200" smtClean="0">
                <a:latin typeface="Lucida Sans" panose="020B0602030504020204" pitchFamily="34" charset="0"/>
              </a:rPr>
            </a:br>
            <a:r>
              <a:rPr lang="en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Responsibilities </a:t>
            </a:r>
            <a:endParaRPr lang="cy-GB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 marL="114300">
              <a:spcBef>
                <a:spcPct val="0"/>
              </a:spcBef>
            </a:pPr>
            <a:r>
              <a:rPr lang="cy-GB" altLang="en-US" sz="24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Ble mae’r gr</a:t>
            </a:r>
            <a:r>
              <a:rPr lang="cy-GB" altLang="en-US" sz="24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4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p yn cyfarfod?</a:t>
            </a:r>
          </a:p>
          <a:p>
            <a:pPr marL="114300">
              <a:spcBef>
                <a:spcPct val="0"/>
              </a:spcBef>
            </a:pPr>
            <a:r>
              <a:rPr lang="cy-GB" altLang="en-US" sz="24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Ydy pawb yn medru bod yna?</a:t>
            </a:r>
          </a:p>
          <a:p>
            <a:pPr marL="114300">
              <a:spcBef>
                <a:spcPct val="0"/>
              </a:spcBef>
            </a:pPr>
            <a:r>
              <a:rPr lang="cy-GB" altLang="en-US" sz="24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Ydy manylion pawb gyda chi?</a:t>
            </a:r>
          </a:p>
          <a:p>
            <a:pPr marL="114300">
              <a:spcBef>
                <a:spcPct val="0"/>
              </a:spcBef>
            </a:pPr>
            <a:r>
              <a:rPr lang="cy-GB" altLang="en-US" sz="2400" dirty="0" smtClean="0">
                <a:latin typeface="Lucida Sans" panose="020B0602030504020204" pitchFamily="34" charset="0"/>
                <a:cs typeface="Times New Roman" panose="02020603050405020304" pitchFamily="18" charset="0"/>
              </a:rPr>
              <a:t>Sut allwch chi gyfathrebu os nad ydych yn medru cyfarfod wyneb yn wyneb?</a:t>
            </a:r>
          </a:p>
          <a:p>
            <a:pPr marL="114300"/>
            <a:endParaRPr lang="cy-GB" altLang="en-US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/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Where does the group meet?</a:t>
            </a:r>
            <a:endParaRPr lang="cy-GB" sz="24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Can everyone get there?</a:t>
            </a:r>
            <a:endParaRPr lang="cy-GB" sz="24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Have you each other’s contact details?</a:t>
            </a:r>
            <a:endParaRPr lang="cy-GB" sz="24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How can you communicate if you cannot all meet face to face</a:t>
            </a: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?</a:t>
            </a:r>
          </a:p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Covid</a:t>
            </a: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 19: Teams and Zoom</a:t>
            </a:r>
            <a:endParaRPr lang="en-GB" sz="24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cy-GB" sz="2400" dirty="0" smtClean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1561355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395288" y="374650"/>
            <a:ext cx="8229600" cy="1143000"/>
          </a:xfrm>
        </p:spPr>
        <p:txBody>
          <a:bodyPr/>
          <a:lstStyle/>
          <a:p>
            <a:pPr algn="l"/>
            <a:r>
              <a:rPr lang="en-GB" altLang="en-US" sz="3600" smtClean="0">
                <a:latin typeface="Lucida Sans" panose="020B0602030504020204" pitchFamily="34" charset="0"/>
              </a:rPr>
              <a:t>Cyfeiriadau</a:t>
            </a:r>
            <a:br>
              <a:rPr lang="en-GB" altLang="en-US" sz="3600" smtClean="0">
                <a:latin typeface="Lucida Sans" panose="020B0602030504020204" pitchFamily="34" charset="0"/>
              </a:rPr>
            </a:br>
            <a:r>
              <a:rPr lang="en-GB" altLang="en-US" sz="360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References</a:t>
            </a:r>
            <a:endParaRPr lang="cy-GB" altLang="en-US" sz="36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idx="1"/>
          </p:nvPr>
        </p:nvSpPr>
        <p:spPr>
          <a:xfrm>
            <a:off x="395288" y="1700213"/>
            <a:ext cx="8229600" cy="4525962"/>
          </a:xfrm>
        </p:spPr>
        <p:txBody>
          <a:bodyPr/>
          <a:lstStyle/>
          <a:p>
            <a:pPr marL="0" indent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>
                <a:latin typeface="Lucida Sans" panose="020B0602040502020204" pitchFamily="34" charset="0"/>
                <a:ea typeface="Times New Roman"/>
              </a:rPr>
              <a:t>Cottrell , S. (2010) </a:t>
            </a:r>
            <a:r>
              <a:rPr lang="en-GB" i="1" dirty="0" smtClean="0">
                <a:latin typeface="Lucida Sans" panose="020B0602040502020204" pitchFamily="34" charset="0"/>
                <a:ea typeface="Times New Roman"/>
              </a:rPr>
              <a:t>Skills for success: Personal development and employability</a:t>
            </a:r>
            <a:r>
              <a:rPr lang="en-GB" dirty="0">
                <a:latin typeface="Lucida Sans" panose="020B0602040502020204" pitchFamily="34" charset="0"/>
                <a:ea typeface="Times New Roman"/>
              </a:rPr>
              <a:t> </a:t>
            </a:r>
            <a:r>
              <a:rPr lang="en-GB" dirty="0" smtClean="0">
                <a:latin typeface="Lucida Sans" panose="020B0602040502020204" pitchFamily="34" charset="0"/>
                <a:ea typeface="Times New Roman"/>
              </a:rPr>
              <a:t>(2</a:t>
            </a:r>
            <a:r>
              <a:rPr lang="en-GB" baseline="30000" dirty="0" smtClean="0">
                <a:latin typeface="Lucida Sans" panose="020B0602040502020204" pitchFamily="34" charset="0"/>
                <a:ea typeface="Times New Roman"/>
              </a:rPr>
              <a:t>nd</a:t>
            </a:r>
            <a:r>
              <a:rPr lang="en-GB" dirty="0" smtClean="0">
                <a:latin typeface="Lucida Sans" panose="020B0602040502020204" pitchFamily="34" charset="0"/>
                <a:ea typeface="Times New Roman"/>
              </a:rPr>
              <a:t> </a:t>
            </a:r>
            <a:r>
              <a:rPr lang="en-GB" dirty="0" err="1" smtClean="0">
                <a:latin typeface="Lucida Sans" panose="020B0602040502020204" pitchFamily="34" charset="0"/>
                <a:ea typeface="Times New Roman"/>
              </a:rPr>
              <a:t>ed</a:t>
            </a:r>
            <a:r>
              <a:rPr lang="en-GB" dirty="0" smtClean="0">
                <a:latin typeface="Lucida Sans" panose="020B0602040502020204" pitchFamily="34" charset="0"/>
                <a:ea typeface="Times New Roman"/>
              </a:rPr>
              <a:t>). Basingstoke: Palgrave Macmillan.</a:t>
            </a:r>
            <a:endParaRPr lang="cy-GB" dirty="0" smtClean="0">
              <a:latin typeface="Lucida Sans" panose="020B06020405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45162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1981</TotalTime>
  <Words>860</Words>
  <Application>Microsoft Office PowerPoint</Application>
  <PresentationFormat>On-screen Show (4:3)</PresentationFormat>
  <Paragraphs>163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8" baseType="lpstr">
      <vt:lpstr>ＭＳ Ｐゴシック</vt:lpstr>
      <vt:lpstr>ＭＳ Ｐゴシック</vt:lpstr>
      <vt:lpstr>Arial</vt:lpstr>
      <vt:lpstr>Calibri</vt:lpstr>
      <vt:lpstr>Calibri Light</vt:lpstr>
      <vt:lpstr>Lucida Sans</vt:lpstr>
      <vt:lpstr>Myriad Pro</vt:lpstr>
      <vt:lpstr>Symbol</vt:lpstr>
      <vt:lpstr>Times</vt:lpstr>
      <vt:lpstr>Times New Roman</vt:lpstr>
      <vt:lpstr>Office Theme</vt:lpstr>
      <vt:lpstr>PowerPoint Presentation</vt:lpstr>
      <vt:lpstr>Cynnwys Contents</vt:lpstr>
      <vt:lpstr>Sgiliau Cyflogadwyedd/Trosglwyddadwy Employability/Transferable Skills</vt:lpstr>
      <vt:lpstr>Adnoddau Resources</vt:lpstr>
      <vt:lpstr>Rhaglen Ymarferydd Blynyddoedd Cynnar Early Years Practitioner programme</vt:lpstr>
      <vt:lpstr>  Gweithio fel grŵp  Working as a group  </vt:lpstr>
      <vt:lpstr>Gweithio fel grŵp Working as a group</vt:lpstr>
      <vt:lpstr>Sgiliau rhyngbersonol Interpersonal skills</vt:lpstr>
      <vt:lpstr>Personoliaeth Personality</vt:lpstr>
      <vt:lpstr>Pethau i’w cofio Things to remember</vt:lpstr>
      <vt:lpstr> Gosodwch reolau grŵp Make ground rules for the group </vt:lpstr>
      <vt:lpstr> Gweithiwch i’ch cryfderau Work to your strengths </vt:lpstr>
      <vt:lpstr>  Agenda clir Clear agenda  </vt:lpstr>
      <vt:lpstr>   Diffyg cynnydd Lack of progress  </vt:lpstr>
      <vt:lpstr>  Rhannu tasgau Task allocation  </vt:lpstr>
      <vt:lpstr>Cyfrifoldebau Responsibilities </vt:lpstr>
      <vt:lpstr>Cyfeiriadau References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Heike Griffiths</cp:lastModifiedBy>
  <cp:revision>100</cp:revision>
  <dcterms:created xsi:type="dcterms:W3CDTF">2004-04-06T15:50:52Z</dcterms:created>
  <dcterms:modified xsi:type="dcterms:W3CDTF">2020-08-25T15:53:29Z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