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7"/>
  </p:notesMasterIdLst>
  <p:sldIdLst>
    <p:sldId id="256" r:id="rId2"/>
    <p:sldId id="257" r:id="rId3"/>
    <p:sldId id="258" r:id="rId4"/>
    <p:sldId id="261" r:id="rId5"/>
    <p:sldId id="262" r:id="rId6"/>
    <p:sldId id="263" r:id="rId7"/>
    <p:sldId id="260" r:id="rId8"/>
    <p:sldId id="264" r:id="rId9"/>
    <p:sldId id="270" r:id="rId10"/>
    <p:sldId id="265" r:id="rId11"/>
    <p:sldId id="275" r:id="rId12"/>
    <p:sldId id="272" r:id="rId13"/>
    <p:sldId id="271" r:id="rId14"/>
    <p:sldId id="266" r:id="rId15"/>
    <p:sldId id="25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F9E00"/>
    <a:srgbClr val="D3491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350"/>
    <p:restoredTop sz="66822"/>
  </p:normalViewPr>
  <p:slideViewPr>
    <p:cSldViewPr snapToGrid="0" snapToObjects="1">
      <p:cViewPr>
        <p:scale>
          <a:sx n="71" d="100"/>
          <a:sy n="71" d="100"/>
        </p:scale>
        <p:origin x="140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8B06C2-E89D-DD40-AC56-AFBF142144B9}" type="datetimeFigureOut">
              <a:rPr lang="en-US" smtClean="0"/>
              <a:t>12/20/19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EFA48D-353A-7C4E-972F-52FAA4F49D9B}" type="slidenum">
              <a:rPr lang="en-US" smtClean="0"/>
              <a:t>‹#›</a:t>
            </a:fld>
            <a:endParaRPr lang="en-US"/>
          </a:p>
        </p:txBody>
      </p:sp>
    </p:spTree>
    <p:extLst>
      <p:ext uri="{BB962C8B-B14F-4D97-AF65-F5344CB8AC3E}">
        <p14:creationId xmlns:p14="http://schemas.microsoft.com/office/powerpoint/2010/main" val="3461753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dictionary.cambridge.org/dictionary/english/belief" TargetMode="External"/><Relationship Id="rId7" Type="http://schemas.openxmlformats.org/officeDocument/2006/relationships/hyperlink" Target="https://dictionary.cambridge.org/dictionary/english/form"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dictionary.cambridge.org/dictionary/english/decision" TargetMode="External"/><Relationship Id="rId5" Type="http://schemas.openxmlformats.org/officeDocument/2006/relationships/hyperlink" Target="https://dictionary.cambridge.org/dictionary/english/opinion" TargetMode="External"/><Relationship Id="rId4" Type="http://schemas.openxmlformats.org/officeDocument/2006/relationships/hyperlink" Target="https://dictionary.cambridge.org/dictionary/english/idea"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purpose of the following presentation is to exhibit research in regards to the approach, global organization, McDonalds has to its use of strategy. </a:t>
            </a:r>
          </a:p>
          <a:p>
            <a:endParaRPr lang="en-US" dirty="0"/>
          </a:p>
          <a:p>
            <a:r>
              <a:rPr lang="en-US" dirty="0"/>
              <a:t>Image:</a:t>
            </a:r>
            <a:r>
              <a:rPr lang="en-GB" sz="1200" u="none" strike="noStrike" kern="1200" dirty="0">
                <a:solidFill>
                  <a:schemeClr val="tx1"/>
                </a:solidFill>
                <a:effectLst/>
                <a:latin typeface="+mn-lt"/>
                <a:ea typeface="+mn-ea"/>
                <a:cs typeface="+mn-cs"/>
              </a:rPr>
              <a:t>(Brand Palettes, 2019).</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strike="noStrike" kern="1200" dirty="0">
                <a:solidFill>
                  <a:schemeClr val="tx1"/>
                </a:solidFill>
                <a:effectLst/>
                <a:latin typeface="+mn-lt"/>
                <a:ea typeface="+mn-ea"/>
                <a:cs typeface="+mn-cs"/>
              </a:rPr>
              <a:t>Image: (Theresa, 2016)</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EFA48D-353A-7C4E-972F-52FAA4F49D9B}" type="slidenum">
              <a:rPr lang="en-US" smtClean="0"/>
              <a:t>2</a:t>
            </a:fld>
            <a:endParaRPr lang="en-US"/>
          </a:p>
        </p:txBody>
      </p:sp>
    </p:spTree>
    <p:extLst>
      <p:ext uri="{BB962C8B-B14F-4D97-AF65-F5344CB8AC3E}">
        <p14:creationId xmlns:p14="http://schemas.microsoft.com/office/powerpoint/2010/main" val="3927520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Why would an organisation have a mission statement? Well a mission statement is a written statement that outlines an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“purpose and general direction”</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(McLean L. J., 2019, p. 606)</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Regarding the importance of an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mission statement depends on how the organisation overall follows the what they proposed within their statement. Some mission statements can be difficult to fully interoperate and therefore they should be clearly written so that all stakeholders and all levels of employees can understand </a:t>
            </a:r>
            <a:r>
              <a:rPr lang="en-GB" sz="1200" kern="1200" dirty="0">
                <a:solidFill>
                  <a:schemeClr val="tx1"/>
                </a:solidFill>
                <a:effectLst/>
                <a:latin typeface="+mn-lt"/>
                <a:ea typeface="+mn-ea"/>
                <a:cs typeface="+mn-cs"/>
              </a:rPr>
              <a:t>(McLean L. J., 2019, p. 606)</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important for </a:t>
            </a:r>
            <a:r>
              <a:rPr lang="en-US" sz="1200" kern="1200" dirty="0" err="1">
                <a:solidFill>
                  <a:schemeClr val="tx1"/>
                </a:solidFill>
                <a:effectLst/>
                <a:latin typeface="+mn-lt"/>
                <a:ea typeface="+mn-ea"/>
                <a:cs typeface="+mn-cs"/>
              </a:rPr>
              <a:t>orgnaisations</a:t>
            </a:r>
            <a:r>
              <a:rPr lang="en-US" sz="1200" kern="1200" dirty="0">
                <a:solidFill>
                  <a:schemeClr val="tx1"/>
                </a:solidFill>
                <a:effectLst/>
                <a:latin typeface="+mn-lt"/>
                <a:ea typeface="+mn-ea"/>
                <a:cs typeface="+mn-cs"/>
              </a:rPr>
              <a:t> to create an individual statement that’s personal to their strategy. McDonalds mission statement consists of one sentence,</a:t>
            </a:r>
            <a:r>
              <a:rPr lang="en-GB" sz="1200" i="1" kern="1200" dirty="0">
                <a:solidFill>
                  <a:schemeClr val="tx1"/>
                </a:solidFill>
                <a:effectLst/>
                <a:latin typeface="+mn-lt"/>
                <a:ea typeface="+mn-ea"/>
                <a:cs typeface="+mn-cs"/>
              </a:rPr>
              <a:t>“Our aim is to provide a fun and safe environment where our customers can enjoy good food made with quality ingredients at affordable prices.” </a:t>
            </a:r>
            <a:r>
              <a:rPr lang="en-GB" sz="1200" i="0" kern="1200" dirty="0">
                <a:solidFill>
                  <a:schemeClr val="tx1"/>
                </a:solidFill>
                <a:effectLst/>
                <a:latin typeface="+mn-lt"/>
                <a:ea typeface="+mn-ea"/>
                <a:cs typeface="+mn-cs"/>
              </a:rPr>
              <a:t>(McDonalds, 2019)</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The business’ mission statement outlines what McDonald’s overall aims for their business and therefore it practices. This declaration of their intent sets an outline for the business’ stakeholders to produce. It sets out the aim that their restaurants should be maintained as a safe place for their customers to go, with the fun environment that fits McDonald’s brand. It then looks at the products that they produce and sell to their consumers and therefore they will work to provide food that is priced affordably but yet still have good ingredients used. If an organisation was to not have a mission statement then the organisation could lack the overall guidance its stakeholders require. The success and effectiveness of the organisations mission statement is dependent on how well the strategy is communicated. McDonald’s mission stamen doesn’t include much information, but due to the organisation’s prosperity, strategy surrounding the statement must be affective.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-Image (Sussex, 2019).</a:t>
            </a:r>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D9EFA48D-353A-7C4E-972F-52FAA4F49D9B}" type="slidenum">
              <a:rPr lang="en-US" smtClean="0"/>
              <a:t>3</a:t>
            </a:fld>
            <a:endParaRPr lang="en-US"/>
          </a:p>
        </p:txBody>
      </p:sp>
    </p:spTree>
    <p:extLst>
      <p:ext uri="{BB962C8B-B14F-4D97-AF65-F5344CB8AC3E}">
        <p14:creationId xmlns:p14="http://schemas.microsoft.com/office/powerpoint/2010/main" val="935276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Is McDonalds as an organisation profitable and more specifically was it during the previous financial year of 2018. Before we find out if McDonalds is profitable, we need to interoperate what exactly this means. So the definition of profitable: “</a:t>
            </a:r>
            <a:r>
              <a:rPr lang="en-GB" sz="1200" i="1" kern="1200" dirty="0">
                <a:solidFill>
                  <a:schemeClr val="tx1"/>
                </a:solidFill>
                <a:effectLst/>
                <a:latin typeface="+mn-lt"/>
                <a:ea typeface="+mn-ea"/>
                <a:cs typeface="+mn-cs"/>
              </a:rPr>
              <a:t>A profitable organization or practice makes a profit.”</a:t>
            </a:r>
            <a:r>
              <a:rPr lang="en-GB" sz="1200" kern="1200" dirty="0">
                <a:solidFill>
                  <a:schemeClr val="tx1"/>
                </a:solidFill>
                <a:effectLst/>
                <a:latin typeface="+mn-lt"/>
                <a:ea typeface="+mn-ea"/>
                <a:cs typeface="+mn-cs"/>
              </a:rPr>
              <a:t> (Collins Dictionary , 2019). The question now is did McDonalds make a financial profit in 2018? And the answer is yes. </a:t>
            </a: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 the 11</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April, 2019    McDonalds President and CEO, Steve Easterbrook, released an annual letter to all of the organisations shareholders and this stated “</a:t>
            </a:r>
            <a:r>
              <a:rPr lang="en-GB" sz="1200" i="1" kern="1200" dirty="0">
                <a:solidFill>
                  <a:schemeClr val="tx1"/>
                </a:solidFill>
                <a:effectLst/>
                <a:latin typeface="+mn-lt"/>
                <a:ea typeface="+mn-ea"/>
                <a:cs typeface="+mn-cs"/>
              </a:rPr>
              <a:t>Over the past few years, we’ve taken other steps to strengthen our organisation, including a shift to a streamlined and more heavily franchised business model.” </a:t>
            </a:r>
            <a:r>
              <a:rPr lang="en-GB" sz="1200" kern="1200" dirty="0">
                <a:solidFill>
                  <a:schemeClr val="tx1"/>
                </a:solidFill>
                <a:effectLst/>
                <a:latin typeface="+mn-lt"/>
                <a:ea typeface="+mn-ea"/>
                <a:cs typeface="+mn-cs"/>
              </a:rPr>
              <a:t>and how</a:t>
            </a:r>
            <a:r>
              <a:rPr lang="en-GB" sz="1200" i="1" kern="1200" dirty="0">
                <a:solidFill>
                  <a:schemeClr val="tx1"/>
                </a:solidFill>
                <a:effectLst/>
                <a:latin typeface="+mn-lt"/>
                <a:ea typeface="+mn-ea"/>
                <a:cs typeface="+mn-cs"/>
              </a:rPr>
              <a:t> “The McDonald’s business continues to generate significant cash flow, allowing us to reinvest in the business for future growth. Free cash flow was $4.2 billion in 20181 - a 14 percent increase over the previous year.”</a:t>
            </a:r>
            <a:r>
              <a:rPr lang="en-GB" sz="1200" kern="1200" dirty="0">
                <a:solidFill>
                  <a:schemeClr val="tx1"/>
                </a:solidFill>
                <a:effectLst/>
                <a:latin typeface="+mn-lt"/>
                <a:ea typeface="+mn-ea"/>
                <a:cs typeface="+mn-cs"/>
              </a:rPr>
              <a:t> (Steve Easterbrook, 2019).</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2018, McDonalds total revenue was $21.025 billion, with a net income of $5924 billion (UNITED STATES SECURITIES AND EXCHANGE COMMISSION Washington, DC 20549 - , 2018). This information from the report means that, after costs, McDonalds was profitable.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McDonald’s financial success means they are able to reinvest money and continue to support it ethical work and growth. Without this profitability growth and organisational performance could suffer.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Chart -  (UNITED STATES SECURITIES AND EXCHANGE COMMISSION Washington, DC 20549 - , 2018). </a:t>
            </a:r>
          </a:p>
          <a:p>
            <a:r>
              <a:rPr lang="en-US" sz="1200" kern="1200" dirty="0">
                <a:solidFill>
                  <a:schemeClr val="tx1"/>
                </a:solidFill>
                <a:effectLst/>
                <a:latin typeface="+mn-lt"/>
                <a:ea typeface="+mn-ea"/>
                <a:cs typeface="+mn-cs"/>
              </a:rPr>
              <a:t>Image - </a:t>
            </a:r>
            <a:r>
              <a:rPr lang="en-GB" sz="1200" u="none" strike="noStrike" kern="1200" dirty="0">
                <a:solidFill>
                  <a:schemeClr val="tx1"/>
                </a:solidFill>
                <a:effectLst/>
                <a:latin typeface="+mn-lt"/>
                <a:ea typeface="+mn-ea"/>
                <a:cs typeface="+mn-cs"/>
              </a:rPr>
              <a:t>(</a:t>
            </a:r>
            <a:r>
              <a:rPr lang="en-GB" sz="1200" u="none" strike="noStrike" kern="1200" dirty="0" err="1">
                <a:solidFill>
                  <a:schemeClr val="tx1"/>
                </a:solidFill>
                <a:effectLst/>
                <a:latin typeface="+mn-lt"/>
                <a:ea typeface="+mn-ea"/>
                <a:cs typeface="+mn-cs"/>
              </a:rPr>
              <a:t>Socialbakers</a:t>
            </a:r>
            <a:r>
              <a:rPr lang="en-GB" sz="1200" u="none" strike="noStrike" kern="1200" dirty="0">
                <a:solidFill>
                  <a:schemeClr val="tx1"/>
                </a:solidFill>
                <a:effectLst/>
                <a:latin typeface="+mn-lt"/>
                <a:ea typeface="+mn-ea"/>
                <a:cs typeface="+mn-cs"/>
              </a:rPr>
              <a:t>, 2019)</a:t>
            </a:r>
            <a:r>
              <a:rPr lang="en-GB" dirty="0">
                <a:effectLst/>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9EFA48D-353A-7C4E-972F-52FAA4F49D9B}" type="slidenum">
              <a:rPr lang="en-US" smtClean="0"/>
              <a:t>4</a:t>
            </a:fld>
            <a:endParaRPr lang="en-US"/>
          </a:p>
        </p:txBody>
      </p:sp>
    </p:spTree>
    <p:extLst>
      <p:ext uri="{BB962C8B-B14F-4D97-AF65-F5344CB8AC3E}">
        <p14:creationId xmlns:p14="http://schemas.microsoft.com/office/powerpoint/2010/main" val="269892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Corporate social responsibility </a:t>
            </a:r>
            <a:r>
              <a:rPr lang="en-GB" sz="1200" i="1" kern="1200" dirty="0">
                <a:solidFill>
                  <a:schemeClr val="tx1"/>
                </a:solidFill>
                <a:effectLst/>
                <a:latin typeface="+mn-lt"/>
                <a:ea typeface="+mn-ea"/>
                <a:cs typeface="+mn-cs"/>
              </a:rPr>
              <a:t>“Gives rise to how a company should conducts itself within society, and different views on what a business is for and how it should act. Social responsibility arise from the interdependence of organisations, society and the environment”. </a:t>
            </a:r>
            <a:r>
              <a:rPr lang="en-GB" sz="1200" i="0" kern="1200" dirty="0">
                <a:solidFill>
                  <a:schemeClr val="tx1"/>
                </a:solidFill>
                <a:effectLst/>
                <a:latin typeface="+mn-lt"/>
                <a:ea typeface="+mn-ea"/>
                <a:cs typeface="+mn-cs"/>
              </a:rPr>
              <a:t>(Mullins, Organisational Behaviour in the Workplace , 2019, p. 681)</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 essentially it’s a corporate plan that incorporates how their organisation, the environment and society are all depend on each other for the greater good. The impact that the business has on social and environmental factors should work to reduce any negative created by the organisation and therefore how they should positively strategize in accordance with any of these factors.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Organisations whether they agree or degree so have wider responsibility that spans externally. It is ethical for an organisation to have a corporate social responsibility policy that sets out how themselves as the organisation will combat any social responsibilities it may have. McDonalds has more than 36,000 restaurants worldwide, with over 120,000 people in their employment (McDonalds , 2019), these figures show how great responsibility this business has globally. McDonalds does have a corporate social responsibility policy and the business does state that </a:t>
            </a:r>
            <a:r>
              <a:rPr lang="en-GB" sz="1200" i="1" kern="1200" dirty="0">
                <a:solidFill>
                  <a:schemeClr val="tx1"/>
                </a:solidFill>
                <a:effectLst/>
                <a:latin typeface="+mn-lt"/>
                <a:ea typeface="+mn-ea"/>
                <a:cs typeface="+mn-cs"/>
              </a:rPr>
              <a:t>“we take our social responsibilities very seriously”</a:t>
            </a:r>
            <a:r>
              <a:rPr lang="en-GB" sz="1200" kern="1200" dirty="0">
                <a:solidFill>
                  <a:schemeClr val="tx1"/>
                </a:solidFill>
                <a:effectLst/>
                <a:latin typeface="+mn-lt"/>
                <a:ea typeface="+mn-ea"/>
                <a:cs typeface="+mn-cs"/>
              </a:rPr>
              <a:t> and it includes strategies that well help them reduce their impact on the environment, McDonalds states: </a:t>
            </a:r>
          </a:p>
          <a:p>
            <a:r>
              <a:rPr lang="en-GB" sz="1200" i="1" kern="1200" dirty="0">
                <a:solidFill>
                  <a:schemeClr val="tx1"/>
                </a:solidFill>
                <a:effectLst/>
                <a:latin typeface="+mn-lt"/>
                <a:ea typeface="+mn-ea"/>
                <a:cs typeface="+mn-cs"/>
              </a:rPr>
              <a:t>“We take our social responsibilities very seriously. For example, we're always looking for ways to reduce, reuse and recycle in our restaurants and across our whole business. For example, we use low energy LED light bulbs, energy saving equipment and waterless urinals, and recycle used cooking oil into biodiesel to fuel more than half of our delivery trucks. We also recycle the cardboard boxes used in more than 89% of our restaurants, and more than 85% of our packaging is made from renewable resources. We know that every little bit helps.” </a:t>
            </a:r>
            <a:r>
              <a:rPr lang="en-GB" sz="1200" i="0" kern="1200" dirty="0">
                <a:solidFill>
                  <a:schemeClr val="tx1"/>
                </a:solidFill>
                <a:effectLst/>
                <a:latin typeface="+mn-lt"/>
                <a:ea typeface="+mn-ea"/>
                <a:cs typeface="+mn-cs"/>
              </a:rPr>
              <a:t>(McDonalds , 2019)</a:t>
            </a:r>
            <a:r>
              <a:rPr lang="en-GB" sz="1200" i="1"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If a business doesn’t have corporate social responsibility model or conform to they have in place then it could negatively affect public perception and may affect the business legally if they do not conform to the applicable guidelines. </a:t>
            </a:r>
          </a:p>
          <a:p>
            <a:r>
              <a:rPr lang="en-GB" sz="1200" kern="1200" dirty="0">
                <a:solidFill>
                  <a:schemeClr val="tx1"/>
                </a:solidFill>
                <a:effectLst/>
                <a:latin typeface="+mn-lt"/>
                <a:ea typeface="+mn-ea"/>
                <a:cs typeface="+mn-cs"/>
              </a:rPr>
              <a:t> </a:t>
            </a:r>
          </a:p>
          <a:p>
            <a:endParaRPr lang="en-GB" sz="1200" i="1"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-Image </a:t>
            </a:r>
            <a:r>
              <a:rPr lang="en-GB" sz="1200" b="0" u="none" strike="noStrike" kern="1200" dirty="0">
                <a:solidFill>
                  <a:schemeClr val="tx1"/>
                </a:solidFill>
                <a:effectLst/>
                <a:latin typeface="+mn-lt"/>
                <a:ea typeface="+mn-ea"/>
                <a:cs typeface="+mn-cs"/>
              </a:rPr>
              <a:t>(Business Graduates Association, 2019)</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EFA48D-353A-7C4E-972F-52FAA4F49D9B}" type="slidenum">
              <a:rPr lang="en-US" smtClean="0"/>
              <a:t>5</a:t>
            </a:fld>
            <a:endParaRPr lang="en-US"/>
          </a:p>
        </p:txBody>
      </p:sp>
    </p:spTree>
    <p:extLst>
      <p:ext uri="{BB962C8B-B14F-4D97-AF65-F5344CB8AC3E}">
        <p14:creationId xmlns:p14="http://schemas.microsoft.com/office/powerpoint/2010/main" val="1201643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u="none" strike="noStrike" kern="1200" dirty="0">
                <a:solidFill>
                  <a:schemeClr val="tx1"/>
                </a:solidFill>
                <a:effectLst/>
                <a:latin typeface="+mn-lt"/>
                <a:ea typeface="+mn-ea"/>
                <a:cs typeface="+mn-cs"/>
              </a:rPr>
              <a:t>An organisation stakeholder are </a:t>
            </a:r>
            <a:r>
              <a:rPr lang="en-GB" sz="1200" i="1" kern="1200" dirty="0">
                <a:solidFill>
                  <a:schemeClr val="tx1"/>
                </a:solidFill>
                <a:effectLst/>
                <a:latin typeface="+mn-lt"/>
                <a:ea typeface="+mn-ea"/>
                <a:cs typeface="+mn-cs"/>
              </a:rPr>
              <a:t>“individuals or groups who have an interest in and/or are affected by the goals, operations or activities of the organisation or the behaviour of its members.” </a:t>
            </a:r>
            <a:r>
              <a:rPr lang="en-GB" sz="1200" i="0" kern="1200" dirty="0">
                <a:solidFill>
                  <a:schemeClr val="tx1"/>
                </a:solidFill>
                <a:effectLst/>
                <a:latin typeface="+mn-lt"/>
                <a:ea typeface="+mn-ea"/>
                <a:cs typeface="+mn-cs"/>
              </a:rPr>
              <a:t>(Mullins, Organisation Behaviour in the Workplace Twelfth Edition , 2019, p. 616).</a:t>
            </a:r>
          </a:p>
          <a:p>
            <a:endParaRPr lang="en-GB" sz="1200" i="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two types of stakeholders, external stakeholders and internal stakeholders. Internal stakeholders are based inside the organisation and external stakeholders are based outside of the organisation (Gerber, 2009).   So for McDonalds one of their internal stakeholders would be their employees and one of their external stakeholders would be their customers.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Stakeholders, both internal and external, hold great importance and influence on their organisation. The relationship between stakeholders and organisations should be seen as very important, unhappy stakeholders could lead to an unsuccessful organisation. Communication between parties will only help workings, organisations will need support from their stakeholders, for example, McDonald’s customers need to be happy in order for them to purchase products, workers need to be happy so they perform well undertaking tasks and the community needs to be happy so that it helps McDonalds successfully operate socially (Gerber, 2009, p. 9).</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If positive relationships and correct communications isn’t obtained between organisation and its stakeholders then this can create a negative situation. If McDonalds did not put the correct emphasis on these relationships, then the following may happen:</a:t>
            </a:r>
          </a:p>
          <a:p>
            <a:r>
              <a:rPr lang="en-GB" sz="1200" kern="1200" dirty="0">
                <a:solidFill>
                  <a:schemeClr val="tx1"/>
                </a:solidFill>
                <a:effectLst/>
                <a:latin typeface="+mn-lt"/>
                <a:ea typeface="+mn-ea"/>
                <a:cs typeface="+mn-cs"/>
              </a:rPr>
              <a:t>-Their employees and/or suppliers may be discouraged, unhappy and frustrated that their influence isn’t being perceived. </a:t>
            </a:r>
          </a:p>
          <a:p>
            <a:r>
              <a:rPr lang="en-GB" sz="1200" kern="1200" dirty="0">
                <a:solidFill>
                  <a:schemeClr val="tx1"/>
                </a:solidFill>
                <a:effectLst/>
                <a:latin typeface="+mn-lt"/>
                <a:ea typeface="+mn-ea"/>
                <a:cs typeface="+mn-cs"/>
              </a:rPr>
              <a:t>-Brand perception may be negatively interoperated publicly which could effect custom.</a:t>
            </a:r>
          </a:p>
          <a:p>
            <a:r>
              <a:rPr lang="en-GB" sz="1200" kern="1200" dirty="0">
                <a:solidFill>
                  <a:schemeClr val="tx1"/>
                </a:solidFill>
                <a:effectLst/>
                <a:latin typeface="+mn-lt"/>
                <a:ea typeface="+mn-ea"/>
                <a:cs typeface="+mn-cs"/>
              </a:rPr>
              <a:t>-The organisation may be involved in legal implementations if they do not conform to certain stakeholder rules, for example, employee working conditions or local community influence. </a:t>
            </a:r>
          </a:p>
          <a:p>
            <a:r>
              <a:rPr lang="en-GB" sz="1200" kern="1200" dirty="0">
                <a:solidFill>
                  <a:schemeClr val="tx1"/>
                </a:solidFill>
                <a:effectLst/>
                <a:latin typeface="+mn-lt"/>
                <a:ea typeface="+mn-ea"/>
                <a:cs typeface="+mn-cs"/>
              </a:rPr>
              <a:t>(Gerber, 2009, p. 9)</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McDonalds level of operational success will be shown as a result of the communication methods. As McDonalds is a successful global industry leader it is to be assumed that they partake in this affectively. McDonalds franchise model is extremely successful and this is an example of how well the organisation work with stakeholders and help both internal and external stakeholders communication to help positive performance.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Image: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Ecomomic</a:t>
            </a:r>
            <a:r>
              <a:rPr lang="en-GB" sz="1200" kern="1200" dirty="0">
                <a:solidFill>
                  <a:schemeClr val="tx1"/>
                </a:solidFill>
                <a:effectLst/>
                <a:latin typeface="+mn-lt"/>
                <a:ea typeface="+mn-ea"/>
                <a:cs typeface="+mn-cs"/>
              </a:rPr>
              <a:t> Point , 2019)</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D9EFA48D-353A-7C4E-972F-52FAA4F49D9B}" type="slidenum">
              <a:rPr lang="en-US" smtClean="0"/>
              <a:t>6</a:t>
            </a:fld>
            <a:endParaRPr lang="en-US"/>
          </a:p>
        </p:txBody>
      </p:sp>
    </p:spTree>
    <p:extLst>
      <p:ext uri="{BB962C8B-B14F-4D97-AF65-F5344CB8AC3E}">
        <p14:creationId xmlns:p14="http://schemas.microsoft.com/office/powerpoint/2010/main" val="2426601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“McDonald's has run its business in the UK since 1974. We've loved every minute of it, and we currently operate around 1,300 restaurants across Britain and Ireland alone. Our number one priority? Serving quality food that our customers love and can trust. Having said all that, McDonald's is about more than just food. It's about our suppliers, franchisees and employees working together. It's about the skills and opportunities we offer and the ways in which we support our local communities. For example, we invest £43 million every year on training and development, offering our people clear career progression. In fact, 9 out of 10 restaurant managers and 1 in 5 franchisees started as restaurant crew members. On top of this, more than 80% of our restaurants in the UK are owned and operated by local businessmen and women. While we source the majority of our ingredients from over 23,000 British and Irish farms. As a result of this ethos, our restaurants are very much part of the local community. We lead and support a range of community activities from litter picking patrols to charity events and local football matches. As you may know, we have a long tradition of supporting community football, and for over 10 years we have supported initiatives to encourage young people into football, through training for coaches and volunteers at local clubs. We couldn't be more proud of our achievements.” </a:t>
            </a:r>
            <a:r>
              <a:rPr lang="en-GB" sz="1200" i="0" kern="1200" dirty="0">
                <a:solidFill>
                  <a:schemeClr val="tx1"/>
                </a:solidFill>
                <a:effectLst/>
                <a:latin typeface="+mn-lt"/>
                <a:ea typeface="+mn-ea"/>
                <a:cs typeface="+mn-cs"/>
              </a:rPr>
              <a:t>(McDonalds, 2019)</a:t>
            </a:r>
            <a:r>
              <a:rPr lang="en-GB" sz="1200" i="1"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Within McDonalds aims and objectives they have a variety of different goals, including their product standards, stakeholder support, community work and ethics.</a:t>
            </a:r>
          </a:p>
          <a:p>
            <a:r>
              <a:rPr lang="en-GB" sz="1200" i="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Organisational aims and objectives:</a:t>
            </a:r>
          </a:p>
          <a:p>
            <a:r>
              <a:rPr lang="en-GB" sz="1200" kern="1200" dirty="0">
                <a:solidFill>
                  <a:schemeClr val="tx1"/>
                </a:solidFill>
                <a:effectLst/>
                <a:latin typeface="+mn-lt"/>
                <a:ea typeface="+mn-ea"/>
                <a:cs typeface="+mn-cs"/>
              </a:rPr>
              <a:t>Aims are </a:t>
            </a:r>
            <a:r>
              <a:rPr lang="en-GB" sz="1200" i="1" kern="1200" dirty="0">
                <a:solidFill>
                  <a:schemeClr val="tx1"/>
                </a:solidFill>
                <a:effectLst/>
                <a:latin typeface="+mn-lt"/>
                <a:ea typeface="+mn-ea"/>
                <a:cs typeface="+mn-cs"/>
              </a:rPr>
              <a:t>“the more finely focused statements of intent directed at those aspects of the organisation’s operations which are critical to success” </a:t>
            </a:r>
            <a:r>
              <a:rPr lang="en-GB" sz="1200" i="0" kern="1200" dirty="0">
                <a:solidFill>
                  <a:schemeClr val="tx1"/>
                </a:solidFill>
                <a:effectLst/>
                <a:latin typeface="+mn-lt"/>
                <a:ea typeface="+mn-ea"/>
                <a:cs typeface="+mn-cs"/>
              </a:rPr>
              <a:t>(Cole, 2006, p. 18)</a:t>
            </a:r>
            <a:r>
              <a:rPr lang="en-GB" sz="1200" i="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Then there’s</a:t>
            </a:r>
          </a:p>
          <a:p>
            <a:r>
              <a:rPr lang="en-GB" sz="1200" kern="1200" dirty="0">
                <a:solidFill>
                  <a:schemeClr val="tx1"/>
                </a:solidFill>
                <a:effectLst/>
                <a:latin typeface="+mn-lt"/>
                <a:ea typeface="+mn-ea"/>
                <a:cs typeface="+mn-cs"/>
              </a:rPr>
              <a:t>Objectives which are “</a:t>
            </a:r>
            <a:r>
              <a:rPr lang="en-GB" sz="1200" i="1" kern="1200" dirty="0">
                <a:solidFill>
                  <a:schemeClr val="tx1"/>
                </a:solidFill>
                <a:effectLst/>
                <a:latin typeface="+mn-lt"/>
                <a:ea typeface="+mn-ea"/>
                <a:cs typeface="+mn-cs"/>
              </a:rPr>
              <a:t>The short-term and specific intentions of the various operational units of the organisation. They are often called “targets” and are a key element in tactical plans </a:t>
            </a:r>
            <a:r>
              <a:rPr lang="en-GB" sz="1200" i="0" kern="1200" dirty="0">
                <a:solidFill>
                  <a:schemeClr val="tx1"/>
                </a:solidFill>
                <a:effectLst/>
                <a:latin typeface="+mn-lt"/>
                <a:ea typeface="+mn-ea"/>
                <a:cs typeface="+mn-cs"/>
              </a:rPr>
              <a:t>(Cole, 2006, p. 24)</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majority of organisations will have set aims and objectives that will be individual to their organisational strategy. These can be dependent on range of factors and ethics of a business. McDonalds will create aims for their business, which is basically what they would like to achieve and then their objectives will be specified intentions. It is a positive strategies to have aims and objectives within an organisation, it therefore gives members of the organisation goals and targets to work to. It’s a type of guidance set by an organisation. Within McDonalds aims and objectives they have a variety of different goals, including their product standards, stakeholder support, community work and ethics. These proposed planned help the organisation to plan and have guidelines set. It will also show what the organisation is achieving when they met their set aims and objectives. If an organisation chooses not to have set aims and objectives the harder for their workforce to achieve targets without an overall organisational goals. </a:t>
            </a:r>
          </a:p>
          <a:p>
            <a:r>
              <a:rPr lang="en-GB" sz="1200" kern="1200" dirty="0">
                <a:solidFill>
                  <a:schemeClr val="tx1"/>
                </a:solidFill>
                <a:effectLst/>
                <a:latin typeface="+mn-lt"/>
                <a:ea typeface="+mn-ea"/>
                <a:cs typeface="+mn-cs"/>
              </a:rPr>
              <a:t>It is important for an organisation to propose aims and objectives that are achievable. If these are unattainable it could put pressure of the organisation and its workforce to achieve and this could lead to negative results, such as employee work life being unhappy, which will affect productivity. </a:t>
            </a:r>
          </a:p>
          <a:p>
            <a:r>
              <a:rPr lang="en-US" sz="1200" u="none" strike="noStrike"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u="none" strike="noStrike" kern="1200" dirty="0">
                <a:solidFill>
                  <a:schemeClr val="tx1"/>
                </a:solidFill>
                <a:effectLst/>
                <a:latin typeface="+mn-lt"/>
                <a:ea typeface="+mn-ea"/>
                <a:cs typeface="+mn-cs"/>
              </a:rPr>
              <a:t>Image: </a:t>
            </a:r>
            <a:r>
              <a:rPr lang="en-GB" sz="1200" b="0" u="none" strike="noStrike" kern="1200" dirty="0">
                <a:solidFill>
                  <a:schemeClr val="tx1"/>
                </a:solidFill>
                <a:effectLst/>
                <a:latin typeface="+mn-lt"/>
                <a:ea typeface="+mn-ea"/>
                <a:cs typeface="+mn-cs"/>
              </a:rPr>
              <a:t>(Active Citizenship Training, 2019).</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EFA48D-353A-7C4E-972F-52FAA4F49D9B}" type="slidenum">
              <a:rPr lang="en-US" smtClean="0"/>
              <a:t>7</a:t>
            </a:fld>
            <a:endParaRPr lang="en-US"/>
          </a:p>
        </p:txBody>
      </p:sp>
    </p:spTree>
    <p:extLst>
      <p:ext uri="{BB962C8B-B14F-4D97-AF65-F5344CB8AC3E}">
        <p14:creationId xmlns:p14="http://schemas.microsoft.com/office/powerpoint/2010/main" val="40982224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looking at an organisational ethical standpoint it is firstly important to understand what the work ethics means, the definition is </a:t>
            </a:r>
            <a:r>
              <a:rPr lang="en-GB" sz="1200" i="1" kern="1200" dirty="0">
                <a:solidFill>
                  <a:schemeClr val="tx1"/>
                </a:solidFill>
                <a:effectLst/>
                <a:latin typeface="+mn-lt"/>
                <a:ea typeface="+mn-ea"/>
                <a:cs typeface="+mn-cs"/>
              </a:rPr>
              <a:t>“Ethics is concerned with the study of morality: practices and activities that are considered to be importantly right or wrong, together with the rules that govern those activities and the values to which those activities relate” </a:t>
            </a:r>
            <a:r>
              <a:rPr lang="en-GB" sz="1200" i="0" kern="1200" dirty="0">
                <a:solidFill>
                  <a:schemeClr val="tx1"/>
                </a:solidFill>
                <a:effectLst/>
                <a:latin typeface="+mn-lt"/>
                <a:ea typeface="+mn-ea"/>
                <a:cs typeface="+mn-cs"/>
              </a:rPr>
              <a:t>(Mullins, Organisation Behaviour in the Workplace Twelfth Edition , 2019, p. 619)</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 standpoint is “</a:t>
            </a:r>
            <a:r>
              <a:rPr lang="en-GB" sz="1200" i="1" kern="1200" dirty="0">
                <a:solidFill>
                  <a:schemeClr val="tx1"/>
                </a:solidFill>
                <a:effectLst/>
                <a:latin typeface="+mn-lt"/>
                <a:ea typeface="+mn-ea"/>
                <a:cs typeface="+mn-cs"/>
              </a:rPr>
              <a:t>a set of </a:t>
            </a:r>
            <a:r>
              <a:rPr lang="en-GB" sz="1200" i="1" u="none" strike="noStrike" kern="1200" dirty="0">
                <a:solidFill>
                  <a:schemeClr val="tx1"/>
                </a:solidFill>
                <a:effectLst/>
                <a:latin typeface="+mn-lt"/>
                <a:ea typeface="+mn-ea"/>
                <a:cs typeface="+mn-cs"/>
                <a:hlinkClick r:id="rId3" tooltip="beliefs"/>
              </a:rPr>
              <a:t>beliefs</a:t>
            </a:r>
            <a:r>
              <a:rPr lang="en-GB" sz="1200" i="1" kern="1200" dirty="0">
                <a:solidFill>
                  <a:schemeClr val="tx1"/>
                </a:solidFill>
                <a:effectLst/>
                <a:latin typeface="+mn-lt"/>
                <a:ea typeface="+mn-ea"/>
                <a:cs typeface="+mn-cs"/>
              </a:rPr>
              <a:t> and </a:t>
            </a:r>
            <a:r>
              <a:rPr lang="en-GB" sz="1200" i="1" u="none" strike="noStrike" kern="1200" dirty="0">
                <a:solidFill>
                  <a:schemeClr val="tx1"/>
                </a:solidFill>
                <a:effectLst/>
                <a:latin typeface="+mn-lt"/>
                <a:ea typeface="+mn-ea"/>
                <a:cs typeface="+mn-cs"/>
                <a:hlinkClick r:id="rId4" tooltip="ideas"/>
              </a:rPr>
              <a:t>ideas</a:t>
            </a:r>
            <a:r>
              <a:rPr lang="en-GB" sz="1200" i="1" kern="1200" dirty="0">
                <a:solidFill>
                  <a:schemeClr val="tx1"/>
                </a:solidFill>
                <a:effectLst/>
                <a:latin typeface="+mn-lt"/>
                <a:ea typeface="+mn-ea"/>
                <a:cs typeface="+mn-cs"/>
              </a:rPr>
              <a:t> from which </a:t>
            </a:r>
            <a:r>
              <a:rPr lang="en-GB" sz="1200" i="1" u="none" strike="noStrike" kern="1200" dirty="0">
                <a:solidFill>
                  <a:schemeClr val="tx1"/>
                </a:solidFill>
                <a:effectLst/>
                <a:latin typeface="+mn-lt"/>
                <a:ea typeface="+mn-ea"/>
                <a:cs typeface="+mn-cs"/>
                <a:hlinkClick r:id="rId5" tooltip="opinions"/>
              </a:rPr>
              <a:t>opinions</a:t>
            </a:r>
            <a:r>
              <a:rPr lang="en-GB" sz="1200" i="1" kern="1200" dirty="0">
                <a:solidFill>
                  <a:schemeClr val="tx1"/>
                </a:solidFill>
                <a:effectLst/>
                <a:latin typeface="+mn-lt"/>
                <a:ea typeface="+mn-ea"/>
                <a:cs typeface="+mn-cs"/>
              </a:rPr>
              <a:t> and </a:t>
            </a:r>
            <a:r>
              <a:rPr lang="en-GB" sz="1200" i="1" u="none" strike="noStrike" kern="1200" dirty="0">
                <a:solidFill>
                  <a:schemeClr val="tx1"/>
                </a:solidFill>
                <a:effectLst/>
                <a:latin typeface="+mn-lt"/>
                <a:ea typeface="+mn-ea"/>
                <a:cs typeface="+mn-cs"/>
                <a:hlinkClick r:id="rId6" tooltip="decisions"/>
              </a:rPr>
              <a:t>decisions</a:t>
            </a:r>
            <a:r>
              <a:rPr lang="en-GB" sz="1200" i="1" kern="1200" dirty="0">
                <a:solidFill>
                  <a:schemeClr val="tx1"/>
                </a:solidFill>
                <a:effectLst/>
                <a:latin typeface="+mn-lt"/>
                <a:ea typeface="+mn-ea"/>
                <a:cs typeface="+mn-cs"/>
              </a:rPr>
              <a:t> are </a:t>
            </a:r>
            <a:r>
              <a:rPr lang="en-GB" sz="1200" i="1" u="none" strike="noStrike" kern="1200" dirty="0">
                <a:solidFill>
                  <a:schemeClr val="tx1"/>
                </a:solidFill>
                <a:effectLst/>
                <a:latin typeface="+mn-lt"/>
                <a:ea typeface="+mn-ea"/>
                <a:cs typeface="+mn-cs"/>
                <a:hlinkClick r:id="rId7" tooltip="formed"/>
              </a:rPr>
              <a:t>formed</a:t>
            </a:r>
            <a:r>
              <a:rPr lang="en-GB" sz="1200" i="1" kern="1200" dirty="0">
                <a:solidFill>
                  <a:schemeClr val="tx1"/>
                </a:solidFill>
                <a:effectLst/>
                <a:latin typeface="+mn-lt"/>
                <a:ea typeface="+mn-ea"/>
                <a:cs typeface="+mn-cs"/>
              </a:rPr>
              <a:t>” </a:t>
            </a:r>
            <a:r>
              <a:rPr lang="en-GB" sz="1200" i="0" kern="1200" dirty="0">
                <a:solidFill>
                  <a:schemeClr val="tx1"/>
                </a:solidFill>
                <a:effectLst/>
                <a:latin typeface="+mn-lt"/>
                <a:ea typeface="+mn-ea"/>
                <a:cs typeface="+mn-cs"/>
              </a:rPr>
              <a:t>(Cambridge Dictionary, 2019)</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Subsequently an ethical standpoint is a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McDonalds does not have an ethical statement and therefore has no specific documentation regarding their ethical beliefs. This may be regarded by some individuals as unethical within itself. Upon investigation, McDonalds only has a section of their “Standards of Business Conduct” regarding ethics. The basis of this ethical section is based on employee business ethics, including fraud and conflicts of interest (McDonalds,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is a negative to the organisation because they ethical standpoints are not in a separate individual ethical statement, this may leave some persons unable to locate them.  It is unconventional of the organisation’s communication documents is that they do not have an individual ethical standpoint of the organisation, McDonalds doesn’t publicly or internally have a set ethical statement that sets out what the organisation deem as ethical and unethical. Other organisation will have ethical statements that convey their rules and conceptions that can be observed by any individual. </a:t>
            </a:r>
          </a:p>
          <a:p>
            <a:r>
              <a:rPr lang="en-GB" sz="1200" u="none" strike="noStrike"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strike="noStrike" kern="1200" dirty="0">
                <a:solidFill>
                  <a:schemeClr val="tx1"/>
                </a:solidFill>
                <a:effectLst/>
                <a:latin typeface="+mn-lt"/>
                <a:ea typeface="+mn-ea"/>
                <a:cs typeface="+mn-cs"/>
              </a:rPr>
              <a:t>Image: </a:t>
            </a:r>
            <a:r>
              <a:rPr lang="en-GB" sz="1200" b="0" u="none" strike="noStrike" kern="1200" dirty="0">
                <a:solidFill>
                  <a:schemeClr val="tx1"/>
                </a:solidFill>
                <a:effectLst/>
                <a:latin typeface="+mn-lt"/>
                <a:ea typeface="+mn-ea"/>
                <a:cs typeface="+mn-cs"/>
              </a:rPr>
              <a:t>(ThoughtCo., 2019).</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EFA48D-353A-7C4E-972F-52FAA4F49D9B}" type="slidenum">
              <a:rPr lang="en-US" smtClean="0"/>
              <a:t>8</a:t>
            </a:fld>
            <a:endParaRPr lang="en-US"/>
          </a:p>
        </p:txBody>
      </p:sp>
    </p:spTree>
    <p:extLst>
      <p:ext uri="{BB962C8B-B14F-4D97-AF65-F5344CB8AC3E}">
        <p14:creationId xmlns:p14="http://schemas.microsoft.com/office/powerpoint/2010/main" val="1646407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PESTEL analysis looks at the external factors that could influence an organisation.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Political:</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Any laws or regulations implemental politically that directly or indirectly influence McDonalds market will see the organisation having to change or make adaptions. Political influence will differ within each country McDonalds operates in.</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Economic: </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Economic growth or decline will impact on McDonalds, if customers doesn’t have disposable incomes due to economic problems, then it can affect McDonald’s profits.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Social:</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is applicable in regard to McDonald’s being a global business, social factors will change according to cultures. Any changes in health guidelines or opinions would have a direct impact on this business.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Technological:</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Technological changes can advance some business and help them stay competitive. McDonalds will have to adapt and develop technological changes to help them within their business, for example, Apps, online ordering and self-order machines within their restaurants. </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Environmental: </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Environmental issues can also be political ones, where any new sustainability or environment issue can be interpreted into guideline or laws that have to be followed. This could affect the business and prove changes and this could come as a cost.</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Legal:</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Laws must be followed and can change. Laws are also different in each country and will see McDonalds changing their strategies to incorporate their changes. </a:t>
            </a:r>
          </a:p>
          <a:p>
            <a:endParaRPr lang="en-GB" sz="1200" b="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u="none" strike="noStrike" kern="1200" dirty="0">
                <a:solidFill>
                  <a:schemeClr val="tx1"/>
                </a:solidFill>
                <a:effectLst/>
                <a:latin typeface="+mn-lt"/>
                <a:ea typeface="+mn-ea"/>
                <a:cs typeface="+mn-cs"/>
              </a:rPr>
              <a:t>Image: </a:t>
            </a:r>
            <a:r>
              <a:rPr lang="en-GB" sz="1200" kern="1200" dirty="0">
                <a:solidFill>
                  <a:schemeClr val="tx1"/>
                </a:solidFill>
                <a:effectLst/>
                <a:latin typeface="+mn-lt"/>
                <a:ea typeface="+mn-ea"/>
                <a:cs typeface="+mn-cs"/>
              </a:rPr>
              <a:t>(Business-to-you, 2019).</a:t>
            </a:r>
          </a:p>
          <a:p>
            <a:endParaRPr lang="en-GB" sz="1200" b="0" u="non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EFA48D-353A-7C4E-972F-52FAA4F49D9B}" type="slidenum">
              <a:rPr lang="en-US" smtClean="0"/>
              <a:t>9</a:t>
            </a:fld>
            <a:endParaRPr lang="en-US"/>
          </a:p>
        </p:txBody>
      </p:sp>
    </p:spTree>
    <p:extLst>
      <p:ext uri="{BB962C8B-B14F-4D97-AF65-F5344CB8AC3E}">
        <p14:creationId xmlns:p14="http://schemas.microsoft.com/office/powerpoint/2010/main" val="17322682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internal SWOT is an analysis that is made up of Strengths, Weaknesses, Opportunities and Threats (Mullins, Organisational Behaviour in the Workplace, 2019, p. 608).</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McDonalds </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Strengths:</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McDonalds has 70 million customers per day and has a very strong globally know brand. Due to its popularity it creates a large employee base in fact it employs over 1.8 million workers. The size of the business makes it popular place for custom and employment, meaning that the business is continually expanding (Lutz, 2015).</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Weaknesses:</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McDonalds is a brand that has a set product and therefore of they wanted to diversify their business it would be very difficult. The organisation is in a very specific market and if changes were to become necessary, if fast food became unpopular for example, it leaves the business with few ways in which they could change.</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Opportunities:</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McDonalds is an extremely popular brand and continues to expand. This success allows for explanation within the organisation, that include new locations, restaurants and increase employee numbers.</a:t>
            </a: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Threats:</a:t>
            </a:r>
            <a:endParaRPr lang="en-GB" sz="1200" kern="1200" dirty="0">
              <a:solidFill>
                <a:schemeClr val="tx1"/>
              </a:solidFill>
              <a:effectLst/>
              <a:latin typeface="+mn-lt"/>
              <a:ea typeface="+mn-ea"/>
              <a:cs typeface="+mn-cs"/>
            </a:endParaRPr>
          </a:p>
          <a:p>
            <a:r>
              <a:rPr lang="en-GB" sz="1200"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McDonalds is a fast food outlet and therefore serves unhealthy food, with emphasis for healthy eating, this could be a big threat to McDonalds and its brand. If McDonalds was forced to changed it menu due to legislation or government guidelines, it could effect popularity.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u="none" kern="1200" dirty="0">
                <a:solidFill>
                  <a:schemeClr val="tx1"/>
                </a:solidFill>
                <a:effectLst/>
                <a:latin typeface="+mn-lt"/>
                <a:ea typeface="+mn-ea"/>
                <a:cs typeface="+mn-cs"/>
              </a:rPr>
              <a:t>Image: </a:t>
            </a:r>
            <a:r>
              <a:rPr lang="en-GB" sz="1200" i="0" u="sng" strike="noStrike" kern="1200" dirty="0">
                <a:solidFill>
                  <a:schemeClr val="tx1"/>
                </a:solidFill>
                <a:effectLst/>
                <a:latin typeface="+mn-lt"/>
                <a:ea typeface="+mn-ea"/>
                <a:cs typeface="+mn-cs"/>
              </a:rPr>
              <a:t>(</a:t>
            </a:r>
            <a:r>
              <a:rPr lang="en-GB" sz="1200" u="none" strike="noStrike" kern="1200" dirty="0" err="1">
                <a:solidFill>
                  <a:schemeClr val="tx1"/>
                </a:solidFill>
                <a:effectLst/>
                <a:latin typeface="+mn-lt"/>
                <a:ea typeface="+mn-ea"/>
                <a:cs typeface="+mn-cs"/>
              </a:rPr>
              <a:t>WordStream</a:t>
            </a:r>
            <a:r>
              <a:rPr lang="en-GB" sz="1200" u="none" strike="noStrike" kern="1200" dirty="0">
                <a:solidFill>
                  <a:schemeClr val="tx1"/>
                </a:solidFill>
                <a:effectLst/>
                <a:latin typeface="+mn-lt"/>
                <a:ea typeface="+mn-ea"/>
                <a:cs typeface="+mn-cs"/>
              </a:rPr>
              <a:t>, 2019).</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EFA48D-353A-7C4E-972F-52FAA4F49D9B}" type="slidenum">
              <a:rPr lang="en-US" smtClean="0"/>
              <a:t>10</a:t>
            </a:fld>
            <a:endParaRPr lang="en-US"/>
          </a:p>
        </p:txBody>
      </p:sp>
    </p:spTree>
    <p:extLst>
      <p:ext uri="{BB962C8B-B14F-4D97-AF65-F5344CB8AC3E}">
        <p14:creationId xmlns:p14="http://schemas.microsoft.com/office/powerpoint/2010/main" val="656615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Different types of leadership:</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Autocratic: </a:t>
            </a:r>
          </a:p>
          <a:p>
            <a:r>
              <a:rPr lang="en-GB" sz="1200" kern="1200" dirty="0">
                <a:solidFill>
                  <a:schemeClr val="tx1"/>
                </a:solidFill>
                <a:effectLst/>
                <a:latin typeface="+mn-lt"/>
                <a:ea typeface="+mn-ea"/>
                <a:cs typeface="+mn-cs"/>
              </a:rPr>
              <a:t>Autocratic leadership is a style in which gives authority to one main figure, such as a boss. This leader often makes decisions without communicating with members of their team. Dependant on the type of individuals within the team, not corresponding in regards to changes may lead to an unhappy workforce. </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Democratic:</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Democratic leadership allows for more input from team members and therefore individuals are part of the decision making process. The team member’s opinions are taken into account when making changes.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Coaching: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leadership style of coaching where the team leaders are more informal in their approach and hold more of a supporting role. A style popular in the modern industry.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Strategic leadership:</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leadership style works on an influential basis and supports members to lead themselves.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Transformational Leadership:</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Transformational style is based on communication between members. It encourages individuals to set themselves target and work towards their achievements, without the need for a strict leader. It’s about teaching the skills that allows individuals to lead themselves.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Laissez-faire leadership:</a:t>
            </a:r>
          </a:p>
          <a:p>
            <a:r>
              <a:rPr lang="en-GB" sz="1200" kern="1200" dirty="0">
                <a:solidFill>
                  <a:schemeClr val="tx1"/>
                </a:solidFill>
                <a:effectLst/>
                <a:latin typeface="+mn-lt"/>
                <a:ea typeface="+mn-ea"/>
                <a:cs typeface="+mn-cs"/>
              </a:rPr>
              <a:t>This leadership style supports self-motivation.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Charismatic leadership:</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attraction of charismatic leaders to use their influential personal skills to lead a team.</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Proofhub</a:t>
            </a:r>
            <a:r>
              <a:rPr lang="en-GB" sz="1200" kern="1200" dirty="0">
                <a:solidFill>
                  <a:schemeClr val="tx1"/>
                </a:solidFill>
                <a:effectLst/>
                <a:latin typeface="+mn-lt"/>
                <a:ea typeface="+mn-ea"/>
                <a:cs typeface="+mn-cs"/>
              </a:rPr>
              <a:t> blog, 2018).</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Image: </a:t>
            </a:r>
            <a:r>
              <a:rPr lang="en-GB" sz="1200" b="0" u="none" strike="noStrike" kern="1200" dirty="0">
                <a:solidFill>
                  <a:schemeClr val="tx1"/>
                </a:solidFill>
                <a:effectLst/>
                <a:latin typeface="+mn-lt"/>
                <a:ea typeface="+mn-ea"/>
                <a:cs typeface="+mn-cs"/>
              </a:rPr>
              <a:t>(</a:t>
            </a:r>
            <a:r>
              <a:rPr lang="en-GB" sz="1200" b="0" u="none" strike="noStrike" kern="1200" dirty="0" err="1">
                <a:solidFill>
                  <a:schemeClr val="tx1"/>
                </a:solidFill>
                <a:effectLst/>
                <a:latin typeface="+mn-lt"/>
                <a:ea typeface="+mn-ea"/>
                <a:cs typeface="+mn-cs"/>
              </a:rPr>
              <a:t>bba</a:t>
            </a:r>
            <a:r>
              <a:rPr lang="en-GB" sz="1200" b="0" u="none" strike="noStrike" kern="1200" dirty="0">
                <a:solidFill>
                  <a:schemeClr val="tx1"/>
                </a:solidFill>
                <a:effectLst/>
                <a:latin typeface="+mn-lt"/>
                <a:ea typeface="+mn-ea"/>
                <a:cs typeface="+mn-cs"/>
              </a:rPr>
              <a:t>/mantra, 2019)</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D9EFA48D-353A-7C4E-972F-52FAA4F49D9B}" type="slidenum">
              <a:rPr lang="en-US" smtClean="0"/>
              <a:t>11</a:t>
            </a:fld>
            <a:endParaRPr lang="en-US"/>
          </a:p>
        </p:txBody>
      </p:sp>
    </p:spTree>
    <p:extLst>
      <p:ext uri="{BB962C8B-B14F-4D97-AF65-F5344CB8AC3E}">
        <p14:creationId xmlns:p14="http://schemas.microsoft.com/office/powerpoint/2010/main" val="28194384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theory of regarding leadership was devised by different scholars in the 1960s. These scholars carried out research that initiated the idea that leadership techniques are dependent on different scenarios. Leadership can be defined in different ways and there are multiple definitions based on opinions, but one definition is </a:t>
            </a:r>
            <a:r>
              <a:rPr lang="en-US" sz="1200" i="1" kern="1200" dirty="0">
                <a:solidFill>
                  <a:schemeClr val="tx1"/>
                </a:solidFill>
                <a:effectLst/>
                <a:latin typeface="+mn-lt"/>
                <a:ea typeface="+mn-ea"/>
                <a:cs typeface="+mn-cs"/>
              </a:rPr>
              <a:t>“A leader is an individual who influences others to follow him or her” </a:t>
            </a:r>
            <a:r>
              <a:rPr lang="en-GB" sz="1200" i="0" kern="1200" dirty="0">
                <a:solidFill>
                  <a:schemeClr val="tx1"/>
                </a:solidFill>
                <a:effectLst/>
                <a:latin typeface="+mn-lt"/>
                <a:ea typeface="+mn-ea"/>
                <a:cs typeface="+mn-cs"/>
              </a:rPr>
              <a:t>(Khurana, 2010, pp. 411,414)</a:t>
            </a:r>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including McDonalds, need leadership that oversees and chaperone workers in order for them to acquire the correct objective. Nature of the leadership in any organizational workplace has to evolve as industry changes. The leadership style may need to be changed in accordance with the working environment.  </a:t>
            </a:r>
            <a:r>
              <a:rPr lang="en-GB" sz="1200" kern="1200" dirty="0">
                <a:solidFill>
                  <a:schemeClr val="tx1"/>
                </a:solidFill>
                <a:effectLst/>
                <a:latin typeface="+mn-lt"/>
                <a:ea typeface="+mn-ea"/>
                <a:cs typeface="+mn-cs"/>
              </a:rPr>
              <a:t>(McLean L. J., 2019, pp. 334,335)</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“McDonald’s U.S. leadership team draws from a proud history and set of values that made the company an icon of American business. Meet our President and CEO, as well as other McDonald’s U.S. executive team members who continue to build our legacy and ensure our Golden Arches shine bright.” </a:t>
            </a:r>
            <a:r>
              <a:rPr lang="en-GB" sz="1200" i="0" kern="1200" dirty="0">
                <a:solidFill>
                  <a:schemeClr val="tx1"/>
                </a:solidFill>
                <a:effectLst/>
                <a:latin typeface="+mn-lt"/>
                <a:ea typeface="+mn-ea"/>
                <a:cs typeface="+mn-cs"/>
              </a:rPr>
              <a:t>(McDonalds , 2019)</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McDonalds puts emphasis on their main leadership team, these men and women oversee the strategic aims of the business to ensure they are working correctly. McDonald’s leadership strategy focuses on one man manger that oversees each section with the organisation. Although there are no official leadership strategies publicly shared, it would seem from the little information available from the organisation, that their leadership style could be viewed as autocratic. This is due to the fact that each department has a specific person of authority with particular objectives associated with their job role.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Image:</a:t>
            </a:r>
            <a:r>
              <a:rPr lang="en-GB" sz="1200" b="0" u="none" strike="noStrike" kern="1200" dirty="0">
                <a:solidFill>
                  <a:schemeClr val="tx1"/>
                </a:solidFill>
                <a:effectLst/>
                <a:latin typeface="+mn-lt"/>
                <a:ea typeface="+mn-ea"/>
                <a:cs typeface="+mn-cs"/>
              </a:rPr>
              <a:t>(Small Business Pro, 2019).</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EFA48D-353A-7C4E-972F-52FAA4F49D9B}" type="slidenum">
              <a:rPr lang="en-US" smtClean="0"/>
              <a:t>12</a:t>
            </a:fld>
            <a:endParaRPr lang="en-US"/>
          </a:p>
        </p:txBody>
      </p:sp>
    </p:spTree>
    <p:extLst>
      <p:ext uri="{BB962C8B-B14F-4D97-AF65-F5344CB8AC3E}">
        <p14:creationId xmlns:p14="http://schemas.microsoft.com/office/powerpoint/2010/main" val="25528876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have to work to ensure their employees work within groups effectively. Groups will have leaders and structure which will could impact positively or negatively dependent on the group and leadership/structure. Groups within an organisation carry social attributes and are a vital part of an organisation (McLean L. J., 2019, pp. 294,295,296,297).</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There are two types of groups, informal and formal. Formal would represent a structure and goals lead professional organisation such as McDonalds. McDonalds divides up its workers into groups in accordance to the area they work within the business, for example, marketing.</a:t>
            </a:r>
          </a:p>
          <a:p>
            <a:r>
              <a:rPr lang="en-GB" sz="1200" b="1" u="none" strike="noStrike"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u="none" strike="noStrike" kern="1200" dirty="0">
                <a:solidFill>
                  <a:schemeClr val="tx1"/>
                </a:solidFill>
                <a:effectLst/>
                <a:latin typeface="+mn-lt"/>
                <a:ea typeface="+mn-ea"/>
                <a:cs typeface="+mn-cs"/>
              </a:rPr>
              <a:t>Image: (UC </a:t>
            </a:r>
            <a:r>
              <a:rPr lang="en-GB" sz="1200" b="0" u="none" strike="noStrike" kern="1200" dirty="0" err="1">
                <a:solidFill>
                  <a:schemeClr val="tx1"/>
                </a:solidFill>
                <a:effectLst/>
                <a:latin typeface="+mn-lt"/>
                <a:ea typeface="+mn-ea"/>
                <a:cs typeface="+mn-cs"/>
              </a:rPr>
              <a:t>Barkeley</a:t>
            </a:r>
            <a:r>
              <a:rPr lang="en-GB" sz="1200" b="0" u="none" strike="noStrike" kern="1200" dirty="0">
                <a:solidFill>
                  <a:schemeClr val="tx1"/>
                </a:solidFill>
                <a:effectLst/>
                <a:latin typeface="+mn-lt"/>
                <a:ea typeface="+mn-ea"/>
                <a:cs typeface="+mn-cs"/>
              </a:rPr>
              <a:t>, 2019).</a:t>
            </a:r>
            <a:endParaRPr lang="en-GB" sz="120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9EFA48D-353A-7C4E-972F-52FAA4F49D9B}" type="slidenum">
              <a:rPr lang="en-US" smtClean="0"/>
              <a:t>13</a:t>
            </a:fld>
            <a:endParaRPr lang="en-US"/>
          </a:p>
        </p:txBody>
      </p:sp>
    </p:spTree>
    <p:extLst>
      <p:ext uri="{BB962C8B-B14F-4D97-AF65-F5344CB8AC3E}">
        <p14:creationId xmlns:p14="http://schemas.microsoft.com/office/powerpoint/2010/main" val="2760670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has shown that McDonalds is a global industry leader who employs a substantial workforce. The business is also very profitable and the profits are used to further grow and support the business, for example their social work which is set out in their corporate social responsibility guidelines. The leadership style of the business is not publicly documented and individuals can only assume based on the little evidence provided by the company. In conclusion, it would seem that some areas of McDonald’s strategy is work planned out with aim and objectives set to provide guidance, other including their ethical policy is lacking in individual guidelines and is something that the organisation could improve on.</a:t>
            </a:r>
          </a:p>
          <a:p>
            <a:r>
              <a:rPr lang="en-US" dirty="0"/>
              <a:t>Thank you for listening to this presentation.</a:t>
            </a:r>
          </a:p>
        </p:txBody>
      </p:sp>
      <p:sp>
        <p:nvSpPr>
          <p:cNvPr id="4" name="Slide Number Placeholder 3"/>
          <p:cNvSpPr>
            <a:spLocks noGrp="1"/>
          </p:cNvSpPr>
          <p:nvPr>
            <p:ph type="sldNum" sz="quarter" idx="5"/>
          </p:nvPr>
        </p:nvSpPr>
        <p:spPr/>
        <p:txBody>
          <a:bodyPr/>
          <a:lstStyle/>
          <a:p>
            <a:fld id="{D9EFA48D-353A-7C4E-972F-52FAA4F49D9B}" type="slidenum">
              <a:rPr lang="en-US" smtClean="0"/>
              <a:t>14</a:t>
            </a:fld>
            <a:endParaRPr lang="en-US"/>
          </a:p>
        </p:txBody>
      </p:sp>
    </p:spTree>
    <p:extLst>
      <p:ext uri="{BB962C8B-B14F-4D97-AF65-F5344CB8AC3E}">
        <p14:creationId xmlns:p14="http://schemas.microsoft.com/office/powerpoint/2010/main" val="5922291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endParaRPr lang="en-GB"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Active Citizenship Training. (2019, December 20). </a:t>
            </a:r>
            <a:r>
              <a:rPr lang="en-US" sz="1200" i="1" kern="1200" dirty="0">
                <a:solidFill>
                  <a:schemeClr val="tx1"/>
                </a:solidFill>
                <a:effectLst/>
                <a:latin typeface="+mn-lt"/>
                <a:ea typeface="+mn-ea"/>
                <a:cs typeface="+mn-cs"/>
              </a:rPr>
              <a:t>Aims and Objectives</a:t>
            </a:r>
            <a:r>
              <a:rPr lang="en-US" sz="1200" kern="1200" dirty="0">
                <a:solidFill>
                  <a:schemeClr val="tx1"/>
                </a:solidFill>
                <a:effectLst/>
                <a:latin typeface="+mn-lt"/>
                <a:ea typeface="+mn-ea"/>
                <a:cs typeface="+mn-cs"/>
              </a:rPr>
              <a:t>. Retrieved from Active Citizenship Training: https://</a:t>
            </a:r>
            <a:r>
              <a:rPr lang="en-US" sz="1200" kern="1200" dirty="0" err="1">
                <a:solidFill>
                  <a:schemeClr val="tx1"/>
                </a:solidFill>
                <a:effectLst/>
                <a:latin typeface="+mn-lt"/>
                <a:ea typeface="+mn-ea"/>
                <a:cs typeface="+mn-cs"/>
              </a:rPr>
              <a:t>actcitizenship.wordpress.com</a:t>
            </a:r>
            <a:r>
              <a:rPr lang="en-US" sz="1200" kern="1200" dirty="0">
                <a:solidFill>
                  <a:schemeClr val="tx1"/>
                </a:solidFill>
                <a:effectLst/>
                <a:latin typeface="+mn-lt"/>
                <a:ea typeface="+mn-ea"/>
                <a:cs typeface="+mn-cs"/>
              </a:rPr>
              <a:t>/2017/02/10/aims-and-objectives/</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bba</a:t>
            </a:r>
            <a:r>
              <a:rPr lang="en-US" sz="1200" kern="1200" dirty="0">
                <a:solidFill>
                  <a:schemeClr val="tx1"/>
                </a:solidFill>
                <a:effectLst/>
                <a:latin typeface="+mn-lt"/>
                <a:ea typeface="+mn-ea"/>
                <a:cs typeface="+mn-cs"/>
              </a:rPr>
              <a:t>/mantra. (2019, December 20). </a:t>
            </a:r>
            <a:r>
              <a:rPr lang="en-US" sz="1200" i="1" kern="1200" dirty="0">
                <a:solidFill>
                  <a:schemeClr val="tx1"/>
                </a:solidFill>
                <a:effectLst/>
                <a:latin typeface="+mn-lt"/>
                <a:ea typeface="+mn-ea"/>
                <a:cs typeface="+mn-cs"/>
              </a:rPr>
              <a:t>Leadership styles - types of leadership styles</a:t>
            </a:r>
            <a:r>
              <a:rPr lang="en-US" sz="1200" kern="1200" dirty="0">
                <a:solidFill>
                  <a:schemeClr val="tx1"/>
                </a:solidFill>
                <a:effectLst/>
                <a:latin typeface="+mn-lt"/>
                <a:ea typeface="+mn-ea"/>
                <a:cs typeface="+mn-cs"/>
              </a:rPr>
              <a:t>. Retrieved from </a:t>
            </a:r>
            <a:r>
              <a:rPr lang="en-US" sz="1200" kern="1200" dirty="0" err="1">
                <a:solidFill>
                  <a:schemeClr val="tx1"/>
                </a:solidFill>
                <a:effectLst/>
                <a:latin typeface="+mn-lt"/>
                <a:ea typeface="+mn-ea"/>
                <a:cs typeface="+mn-cs"/>
              </a:rPr>
              <a:t>bba</a:t>
            </a:r>
            <a:r>
              <a:rPr lang="en-US" sz="1200" kern="1200" dirty="0">
                <a:solidFill>
                  <a:schemeClr val="tx1"/>
                </a:solidFill>
                <a:effectLst/>
                <a:latin typeface="+mn-lt"/>
                <a:ea typeface="+mn-ea"/>
                <a:cs typeface="+mn-cs"/>
              </a:rPr>
              <a:t>/mantra: https://</a:t>
            </a:r>
            <a:r>
              <a:rPr lang="en-US" sz="1200" kern="1200" dirty="0" err="1">
                <a:solidFill>
                  <a:schemeClr val="tx1"/>
                </a:solidFill>
                <a:effectLst/>
                <a:latin typeface="+mn-lt"/>
                <a:ea typeface="+mn-ea"/>
                <a:cs typeface="+mn-cs"/>
              </a:rPr>
              <a:t>bbamantra.com</a:t>
            </a:r>
            <a:r>
              <a:rPr lang="en-US" sz="1200" kern="1200" dirty="0">
                <a:solidFill>
                  <a:schemeClr val="tx1"/>
                </a:solidFill>
                <a:effectLst/>
                <a:latin typeface="+mn-lt"/>
                <a:ea typeface="+mn-ea"/>
                <a:cs typeface="+mn-cs"/>
              </a:rPr>
              <a:t>/leadership-styles-types/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Brand Palettes. (2019, December 15). </a:t>
            </a:r>
            <a:r>
              <a:rPr lang="en-US" sz="1200" i="1" kern="1200" dirty="0">
                <a:solidFill>
                  <a:schemeClr val="tx1"/>
                </a:solidFill>
                <a:effectLst/>
                <a:latin typeface="+mn-lt"/>
                <a:ea typeface="+mn-ea"/>
                <a:cs typeface="+mn-cs"/>
              </a:rPr>
              <a:t>McDonald's Colors </a:t>
            </a:r>
            <a:r>
              <a:rPr lang="en-US" sz="1200" kern="1200" dirty="0">
                <a:solidFill>
                  <a:schemeClr val="tx1"/>
                </a:solidFill>
                <a:effectLst/>
                <a:latin typeface="+mn-lt"/>
                <a:ea typeface="+mn-ea"/>
                <a:cs typeface="+mn-cs"/>
              </a:rPr>
              <a:t>. Retrieved from Brand Palettes: https://</a:t>
            </a:r>
            <a:r>
              <a:rPr lang="en-US" sz="1200" kern="1200" dirty="0" err="1">
                <a:solidFill>
                  <a:schemeClr val="tx1"/>
                </a:solidFill>
                <a:effectLst/>
                <a:latin typeface="+mn-lt"/>
                <a:ea typeface="+mn-ea"/>
                <a:cs typeface="+mn-cs"/>
              </a:rPr>
              <a:t>brandpalettes.com</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mcdonalds</a:t>
            </a:r>
            <a:r>
              <a:rPr lang="en-US" sz="1200" kern="1200" dirty="0">
                <a:solidFill>
                  <a:schemeClr val="tx1"/>
                </a:solidFill>
                <a:effectLst/>
                <a:latin typeface="+mn-lt"/>
                <a:ea typeface="+mn-ea"/>
                <a:cs typeface="+mn-cs"/>
              </a:rPr>
              <a:t>-color-codes/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Business Graduates Association. (2019, December 15). </a:t>
            </a:r>
            <a:r>
              <a:rPr lang="en-US" sz="1200" i="1" kern="1200" dirty="0">
                <a:solidFill>
                  <a:schemeClr val="tx1"/>
                </a:solidFill>
                <a:effectLst/>
                <a:latin typeface="+mn-lt"/>
                <a:ea typeface="+mn-ea"/>
                <a:cs typeface="+mn-cs"/>
              </a:rPr>
              <a:t>CATEGORY: CORPORATE SOCIAL RESPONSIBILITY</a:t>
            </a:r>
            <a:r>
              <a:rPr lang="en-US" sz="1200" kern="1200" dirty="0">
                <a:solidFill>
                  <a:schemeClr val="tx1"/>
                </a:solidFill>
                <a:effectLst/>
                <a:latin typeface="+mn-lt"/>
                <a:ea typeface="+mn-ea"/>
                <a:cs typeface="+mn-cs"/>
              </a:rPr>
              <a:t>. Retrieved from Business Graduates Association: https://</a:t>
            </a:r>
            <a:r>
              <a:rPr lang="en-US" sz="1200" kern="1200" dirty="0" err="1">
                <a:solidFill>
                  <a:schemeClr val="tx1"/>
                </a:solidFill>
                <a:effectLst/>
                <a:latin typeface="+mn-lt"/>
                <a:ea typeface="+mn-ea"/>
                <a:cs typeface="+mn-cs"/>
              </a:rPr>
              <a:t>businessgraduatesassociation.com</a:t>
            </a:r>
            <a:r>
              <a:rPr lang="en-US" sz="1200" kern="1200" dirty="0">
                <a:solidFill>
                  <a:schemeClr val="tx1"/>
                </a:solidFill>
                <a:effectLst/>
                <a:latin typeface="+mn-lt"/>
                <a:ea typeface="+mn-ea"/>
                <a:cs typeface="+mn-cs"/>
              </a:rPr>
              <a:t>/category/corporate-social-responsibility/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Business-to-you. (2019, December 20). </a:t>
            </a:r>
            <a:r>
              <a:rPr lang="en-US" sz="1200" i="1" kern="1200" dirty="0">
                <a:solidFill>
                  <a:schemeClr val="tx1"/>
                </a:solidFill>
                <a:effectLst/>
                <a:latin typeface="+mn-lt"/>
                <a:ea typeface="+mn-ea"/>
                <a:cs typeface="+mn-cs"/>
              </a:rPr>
              <a:t>Scanning the Environment: PESTEL Analysis</a:t>
            </a:r>
            <a:r>
              <a:rPr lang="en-US" sz="1200" kern="1200" dirty="0">
                <a:solidFill>
                  <a:schemeClr val="tx1"/>
                </a:solidFill>
                <a:effectLst/>
                <a:latin typeface="+mn-lt"/>
                <a:ea typeface="+mn-ea"/>
                <a:cs typeface="+mn-cs"/>
              </a:rPr>
              <a:t>. Retrieved from Business-to-you: https://</a:t>
            </a:r>
            <a:r>
              <a:rPr lang="en-US" sz="1200" kern="1200" dirty="0" err="1">
                <a:solidFill>
                  <a:schemeClr val="tx1"/>
                </a:solidFill>
                <a:effectLst/>
                <a:latin typeface="+mn-lt"/>
                <a:ea typeface="+mn-ea"/>
                <a:cs typeface="+mn-cs"/>
              </a:rPr>
              <a:t>www.business</a:t>
            </a:r>
            <a:r>
              <a:rPr lang="en-US" sz="1200" kern="1200" dirty="0">
                <a:solidFill>
                  <a:schemeClr val="tx1"/>
                </a:solidFill>
                <a:effectLst/>
                <a:latin typeface="+mn-lt"/>
                <a:ea typeface="+mn-ea"/>
                <a:cs typeface="+mn-cs"/>
              </a:rPr>
              <a:t>-to-</a:t>
            </a:r>
            <a:r>
              <a:rPr lang="en-US" sz="1200" kern="1200" dirty="0" err="1">
                <a:solidFill>
                  <a:schemeClr val="tx1"/>
                </a:solidFill>
                <a:effectLst/>
                <a:latin typeface="+mn-lt"/>
                <a:ea typeface="+mn-ea"/>
                <a:cs typeface="+mn-cs"/>
              </a:rPr>
              <a:t>you.com</a:t>
            </a:r>
            <a:r>
              <a:rPr lang="en-US" sz="1200" kern="1200" dirty="0">
                <a:solidFill>
                  <a:schemeClr val="tx1"/>
                </a:solidFill>
                <a:effectLst/>
                <a:latin typeface="+mn-lt"/>
                <a:ea typeface="+mn-ea"/>
                <a:cs typeface="+mn-cs"/>
              </a:rPr>
              <a:t>/scanning-the-environment-</a:t>
            </a:r>
            <a:r>
              <a:rPr lang="en-US" sz="1200" kern="1200" dirty="0" err="1">
                <a:solidFill>
                  <a:schemeClr val="tx1"/>
                </a:solidFill>
                <a:effectLst/>
                <a:latin typeface="+mn-lt"/>
                <a:ea typeface="+mn-ea"/>
                <a:cs typeface="+mn-cs"/>
              </a:rPr>
              <a:t>pestel</a:t>
            </a:r>
            <a:r>
              <a:rPr lang="en-US" sz="1200" kern="1200" dirty="0">
                <a:solidFill>
                  <a:schemeClr val="tx1"/>
                </a:solidFill>
                <a:effectLst/>
                <a:latin typeface="+mn-lt"/>
                <a:ea typeface="+mn-ea"/>
                <a:cs typeface="+mn-cs"/>
              </a:rPr>
              <a:t>-analysis/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Cambridge Dictionary. (2019, December 19). </a:t>
            </a:r>
            <a:r>
              <a:rPr lang="en-US" sz="1200" i="1" kern="1200" dirty="0">
                <a:solidFill>
                  <a:schemeClr val="tx1"/>
                </a:solidFill>
                <a:effectLst/>
                <a:latin typeface="+mn-lt"/>
                <a:ea typeface="+mn-ea"/>
                <a:cs typeface="+mn-cs"/>
              </a:rPr>
              <a:t>Standpoint</a:t>
            </a:r>
            <a:r>
              <a:rPr lang="en-US" sz="1200" kern="1200" dirty="0">
                <a:solidFill>
                  <a:schemeClr val="tx1"/>
                </a:solidFill>
                <a:effectLst/>
                <a:latin typeface="+mn-lt"/>
                <a:ea typeface="+mn-ea"/>
                <a:cs typeface="+mn-cs"/>
              </a:rPr>
              <a:t>. Retrieved from Cambridge Dictionary: https://</a:t>
            </a:r>
            <a:r>
              <a:rPr lang="en-US" sz="1200" kern="1200" dirty="0" err="1">
                <a:solidFill>
                  <a:schemeClr val="tx1"/>
                </a:solidFill>
                <a:effectLst/>
                <a:latin typeface="+mn-lt"/>
                <a:ea typeface="+mn-ea"/>
                <a:cs typeface="+mn-cs"/>
              </a:rPr>
              <a:t>dictionary.cambridge.org</a:t>
            </a:r>
            <a:r>
              <a:rPr lang="en-US" sz="1200" kern="1200" dirty="0">
                <a:solidFill>
                  <a:schemeClr val="tx1"/>
                </a:solidFill>
                <a:effectLst/>
                <a:latin typeface="+mn-lt"/>
                <a:ea typeface="+mn-ea"/>
                <a:cs typeface="+mn-cs"/>
              </a:rPr>
              <a:t>/dictionary/</a:t>
            </a:r>
            <a:r>
              <a:rPr lang="en-US" sz="1200" kern="1200" dirty="0" err="1">
                <a:solidFill>
                  <a:schemeClr val="tx1"/>
                </a:solidFill>
                <a:effectLst/>
                <a:latin typeface="+mn-lt"/>
                <a:ea typeface="+mn-ea"/>
                <a:cs typeface="+mn-cs"/>
              </a:rPr>
              <a:t>english</a:t>
            </a:r>
            <a:r>
              <a:rPr lang="en-US" sz="1200" kern="1200" dirty="0">
                <a:solidFill>
                  <a:schemeClr val="tx1"/>
                </a:solidFill>
                <a:effectLst/>
                <a:latin typeface="+mn-lt"/>
                <a:ea typeface="+mn-ea"/>
                <a:cs typeface="+mn-cs"/>
              </a:rPr>
              <a:t>/standpoint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Cole, G. A. (2006). </a:t>
            </a:r>
            <a:r>
              <a:rPr lang="en-US" sz="1200" i="1" kern="1200" dirty="0">
                <a:solidFill>
                  <a:schemeClr val="tx1"/>
                </a:solidFill>
                <a:effectLst/>
                <a:latin typeface="+mn-lt"/>
                <a:ea typeface="+mn-ea"/>
                <a:cs typeface="+mn-cs"/>
              </a:rPr>
              <a:t>Strategic Management .</a:t>
            </a:r>
            <a:r>
              <a:rPr lang="en-US" sz="1200" kern="1200" dirty="0">
                <a:solidFill>
                  <a:schemeClr val="tx1"/>
                </a:solidFill>
                <a:effectLst/>
                <a:latin typeface="+mn-lt"/>
                <a:ea typeface="+mn-ea"/>
                <a:cs typeface="+mn-cs"/>
              </a:rPr>
              <a:t> UK: Thomson Learning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Collins Dictionary . (2019, December 15). </a:t>
            </a:r>
            <a:r>
              <a:rPr lang="en-US" sz="1200" i="1" kern="1200" dirty="0">
                <a:solidFill>
                  <a:schemeClr val="tx1"/>
                </a:solidFill>
                <a:effectLst/>
                <a:latin typeface="+mn-lt"/>
                <a:ea typeface="+mn-ea"/>
                <a:cs typeface="+mn-cs"/>
              </a:rPr>
              <a:t>Definition of 'profitable'</a:t>
            </a:r>
            <a:r>
              <a:rPr lang="en-US" sz="1200" kern="1200" dirty="0">
                <a:solidFill>
                  <a:schemeClr val="tx1"/>
                </a:solidFill>
                <a:effectLst/>
                <a:latin typeface="+mn-lt"/>
                <a:ea typeface="+mn-ea"/>
                <a:cs typeface="+mn-cs"/>
              </a:rPr>
              <a:t>. Retrieved from Collins Dictionary: https://</a:t>
            </a:r>
            <a:r>
              <a:rPr lang="en-US" sz="1200" kern="1200" dirty="0" err="1">
                <a:solidFill>
                  <a:schemeClr val="tx1"/>
                </a:solidFill>
                <a:effectLst/>
                <a:latin typeface="+mn-lt"/>
                <a:ea typeface="+mn-ea"/>
                <a:cs typeface="+mn-cs"/>
              </a:rPr>
              <a:t>www.collinsdictionary.com</a:t>
            </a:r>
            <a:r>
              <a:rPr lang="en-US" sz="1200" kern="1200" dirty="0">
                <a:solidFill>
                  <a:schemeClr val="tx1"/>
                </a:solidFill>
                <a:effectLst/>
                <a:latin typeface="+mn-lt"/>
                <a:ea typeface="+mn-ea"/>
                <a:cs typeface="+mn-cs"/>
              </a:rPr>
              <a:t>/dictionary/</a:t>
            </a:r>
            <a:r>
              <a:rPr lang="en-US" sz="1200" kern="1200" dirty="0" err="1">
                <a:solidFill>
                  <a:schemeClr val="tx1"/>
                </a:solidFill>
                <a:effectLst/>
                <a:latin typeface="+mn-lt"/>
                <a:ea typeface="+mn-ea"/>
                <a:cs typeface="+mn-cs"/>
              </a:rPr>
              <a:t>english</a:t>
            </a:r>
            <a:r>
              <a:rPr lang="en-US" sz="1200" kern="1200" dirty="0">
                <a:solidFill>
                  <a:schemeClr val="tx1"/>
                </a:solidFill>
                <a:effectLst/>
                <a:latin typeface="+mn-lt"/>
                <a:ea typeface="+mn-ea"/>
                <a:cs typeface="+mn-cs"/>
              </a:rPr>
              <a:t>/profitable</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Ecomomic</a:t>
            </a:r>
            <a:r>
              <a:rPr lang="en-US" sz="1200" kern="1200" dirty="0">
                <a:solidFill>
                  <a:schemeClr val="tx1"/>
                </a:solidFill>
                <a:effectLst/>
                <a:latin typeface="+mn-lt"/>
                <a:ea typeface="+mn-ea"/>
                <a:cs typeface="+mn-cs"/>
              </a:rPr>
              <a:t> Point . (2019, December 19). </a:t>
            </a:r>
            <a:r>
              <a:rPr lang="en-US" sz="1200" i="1" kern="1200" dirty="0">
                <a:solidFill>
                  <a:schemeClr val="tx1"/>
                </a:solidFill>
                <a:effectLst/>
                <a:latin typeface="+mn-lt"/>
                <a:ea typeface="+mn-ea"/>
                <a:cs typeface="+mn-cs"/>
              </a:rPr>
              <a:t>Stakeholder Theory</a:t>
            </a:r>
            <a:r>
              <a:rPr lang="en-US" sz="1200" kern="1200" dirty="0">
                <a:solidFill>
                  <a:schemeClr val="tx1"/>
                </a:solidFill>
                <a:effectLst/>
                <a:latin typeface="+mn-lt"/>
                <a:ea typeface="+mn-ea"/>
                <a:cs typeface="+mn-cs"/>
              </a:rPr>
              <a:t>. Retrieved from </a:t>
            </a:r>
            <a:r>
              <a:rPr lang="en-US" sz="1200" kern="1200" dirty="0" err="1">
                <a:solidFill>
                  <a:schemeClr val="tx1"/>
                </a:solidFill>
                <a:effectLst/>
                <a:latin typeface="+mn-lt"/>
                <a:ea typeface="+mn-ea"/>
                <a:cs typeface="+mn-cs"/>
              </a:rPr>
              <a:t>Ecomomic</a:t>
            </a:r>
            <a:r>
              <a:rPr lang="en-US" sz="1200" kern="1200" dirty="0">
                <a:solidFill>
                  <a:schemeClr val="tx1"/>
                </a:solidFill>
                <a:effectLst/>
                <a:latin typeface="+mn-lt"/>
                <a:ea typeface="+mn-ea"/>
                <a:cs typeface="+mn-cs"/>
              </a:rPr>
              <a:t> Point : https://</a:t>
            </a:r>
            <a:r>
              <a:rPr lang="en-US" sz="1200" kern="1200" dirty="0" err="1">
                <a:solidFill>
                  <a:schemeClr val="tx1"/>
                </a:solidFill>
                <a:effectLst/>
                <a:latin typeface="+mn-lt"/>
                <a:ea typeface="+mn-ea"/>
                <a:cs typeface="+mn-cs"/>
              </a:rPr>
              <a:t>economicpoint.com</a:t>
            </a:r>
            <a:r>
              <a:rPr lang="en-US" sz="1200" kern="1200" dirty="0">
                <a:solidFill>
                  <a:schemeClr val="tx1"/>
                </a:solidFill>
                <a:effectLst/>
                <a:latin typeface="+mn-lt"/>
                <a:ea typeface="+mn-ea"/>
                <a:cs typeface="+mn-cs"/>
              </a:rPr>
              <a:t>/stakeholder-theory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Gerber, N. d. (2009). </a:t>
            </a:r>
            <a:r>
              <a:rPr lang="en-US" sz="1200" i="1" kern="1200" dirty="0">
                <a:solidFill>
                  <a:schemeClr val="tx1"/>
                </a:solidFill>
                <a:effectLst/>
                <a:latin typeface="+mn-lt"/>
                <a:ea typeface="+mn-ea"/>
                <a:cs typeface="+mn-cs"/>
              </a:rPr>
              <a:t>Marketing Communication.</a:t>
            </a:r>
            <a:r>
              <a:rPr lang="en-US" sz="1200" kern="1200" dirty="0">
                <a:solidFill>
                  <a:schemeClr val="tx1"/>
                </a:solidFill>
                <a:effectLst/>
                <a:latin typeface="+mn-lt"/>
                <a:ea typeface="+mn-ea"/>
                <a:cs typeface="+mn-cs"/>
              </a:rPr>
              <a:t> Cape Town: Pearson Education South Africa (Pty) Ltd.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Khurana, N. N. (2010). </a:t>
            </a:r>
            <a:r>
              <a:rPr lang="en-US" sz="1200" i="1" kern="1200" dirty="0">
                <a:solidFill>
                  <a:schemeClr val="tx1"/>
                </a:solidFill>
                <a:effectLst/>
                <a:latin typeface="+mn-lt"/>
                <a:ea typeface="+mn-ea"/>
                <a:cs typeface="+mn-cs"/>
              </a:rPr>
              <a:t>Handbook of leadership theory and </a:t>
            </a:r>
            <a:r>
              <a:rPr lang="en-US" sz="1200" i="1" kern="1200" dirty="0" err="1">
                <a:solidFill>
                  <a:schemeClr val="tx1"/>
                </a:solidFill>
                <a:effectLst/>
                <a:latin typeface="+mn-lt"/>
                <a:ea typeface="+mn-ea"/>
                <a:cs typeface="+mn-cs"/>
              </a:rPr>
              <a:t>practise</a:t>
            </a:r>
            <a:r>
              <a:rPr lang="en-US" sz="1200" i="1"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 Boston: Harvard Business School Publishing Corporation.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Lutz, M. N. (2015, April 15). </a:t>
            </a:r>
            <a:r>
              <a:rPr lang="en-US" sz="1200" i="1" kern="1200" dirty="0">
                <a:solidFill>
                  <a:schemeClr val="tx1"/>
                </a:solidFill>
                <a:effectLst/>
                <a:latin typeface="+mn-lt"/>
                <a:ea typeface="+mn-ea"/>
                <a:cs typeface="+mn-cs"/>
              </a:rPr>
              <a:t>12 facts about McDonald's that will blow your mind</a:t>
            </a:r>
            <a:r>
              <a:rPr lang="en-US" sz="1200" kern="1200" dirty="0">
                <a:solidFill>
                  <a:schemeClr val="tx1"/>
                </a:solidFill>
                <a:effectLst/>
                <a:latin typeface="+mn-lt"/>
                <a:ea typeface="+mn-ea"/>
                <a:cs typeface="+mn-cs"/>
              </a:rPr>
              <a:t>. Retrieved from Business Insider : https://</a:t>
            </a:r>
            <a:r>
              <a:rPr lang="en-US" sz="1200" kern="1200" dirty="0" err="1">
                <a:solidFill>
                  <a:schemeClr val="tx1"/>
                </a:solidFill>
                <a:effectLst/>
                <a:latin typeface="+mn-lt"/>
                <a:ea typeface="+mn-ea"/>
                <a:cs typeface="+mn-cs"/>
              </a:rPr>
              <a:t>www.businessinsider.com</a:t>
            </a:r>
            <a:r>
              <a:rPr lang="en-US" sz="1200" kern="1200" dirty="0">
                <a:solidFill>
                  <a:schemeClr val="tx1"/>
                </a:solidFill>
                <a:effectLst/>
                <a:latin typeface="+mn-lt"/>
                <a:ea typeface="+mn-ea"/>
                <a:cs typeface="+mn-cs"/>
              </a:rPr>
              <a:t>/12-facts-about-mcdonalds-that-will-blow-your-mind-2015-4?r=US&amp;IR=T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McDonalds . (2019, December 14). </a:t>
            </a:r>
            <a:r>
              <a:rPr lang="en-US" sz="1200" i="1" kern="1200" dirty="0">
                <a:solidFill>
                  <a:schemeClr val="tx1"/>
                </a:solidFill>
                <a:effectLst/>
                <a:latin typeface="+mn-lt"/>
                <a:ea typeface="+mn-ea"/>
                <a:cs typeface="+mn-cs"/>
              </a:rPr>
              <a:t>Help: What is McDonald's corporate social responsibility (CSR) policy?</a:t>
            </a:r>
            <a:r>
              <a:rPr lang="en-US" sz="1200" kern="1200" dirty="0">
                <a:solidFill>
                  <a:schemeClr val="tx1"/>
                </a:solidFill>
                <a:effectLst/>
                <a:latin typeface="+mn-lt"/>
                <a:ea typeface="+mn-ea"/>
                <a:cs typeface="+mn-cs"/>
              </a:rPr>
              <a:t> Retrieved from </a:t>
            </a:r>
            <a:r>
              <a:rPr lang="en-US" sz="1200" kern="1200" dirty="0" err="1">
                <a:solidFill>
                  <a:schemeClr val="tx1"/>
                </a:solidFill>
                <a:effectLst/>
                <a:latin typeface="+mn-lt"/>
                <a:ea typeface="+mn-ea"/>
                <a:cs typeface="+mn-cs"/>
              </a:rPr>
              <a:t>Mcdonalds</a:t>
            </a:r>
            <a:r>
              <a:rPr lang="en-US" sz="1200" kern="1200" dirty="0">
                <a:solidFill>
                  <a:schemeClr val="tx1"/>
                </a:solidFill>
                <a:effectLst/>
                <a:latin typeface="+mn-lt"/>
                <a:ea typeface="+mn-ea"/>
                <a:cs typeface="+mn-cs"/>
              </a:rPr>
              <a:t> : https://</a:t>
            </a:r>
            <a:r>
              <a:rPr lang="en-US" sz="1200" kern="1200" dirty="0" err="1">
                <a:solidFill>
                  <a:schemeClr val="tx1"/>
                </a:solidFill>
                <a:effectLst/>
                <a:latin typeface="+mn-lt"/>
                <a:ea typeface="+mn-ea"/>
                <a:cs typeface="+mn-cs"/>
              </a:rPr>
              <a:t>www.mcdonalds.com</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gb</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en-gb</a:t>
            </a:r>
            <a:r>
              <a:rPr lang="en-US" sz="1200" kern="1200" dirty="0">
                <a:solidFill>
                  <a:schemeClr val="tx1"/>
                </a:solidFill>
                <a:effectLst/>
                <a:latin typeface="+mn-lt"/>
                <a:ea typeface="+mn-ea"/>
                <a:cs typeface="+mn-cs"/>
              </a:rPr>
              <a:t>/help/</a:t>
            </a:r>
            <a:r>
              <a:rPr lang="en-US" sz="1200" kern="1200" dirty="0" err="1">
                <a:solidFill>
                  <a:schemeClr val="tx1"/>
                </a:solidFill>
                <a:effectLst/>
                <a:latin typeface="+mn-lt"/>
                <a:ea typeface="+mn-ea"/>
                <a:cs typeface="+mn-cs"/>
              </a:rPr>
              <a:t>faq</a:t>
            </a:r>
            <a:r>
              <a:rPr lang="en-US" sz="1200" kern="1200" dirty="0">
                <a:solidFill>
                  <a:schemeClr val="tx1"/>
                </a:solidFill>
                <a:effectLst/>
                <a:latin typeface="+mn-lt"/>
                <a:ea typeface="+mn-ea"/>
                <a:cs typeface="+mn-cs"/>
              </a:rPr>
              <a:t>/19263-what-is-mcdonalds-corporate-social-responsibility-csr-policy.html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McDonalds . (2019, December 15). </a:t>
            </a:r>
            <a:r>
              <a:rPr lang="en-US" sz="1200" i="1" kern="1200" dirty="0">
                <a:solidFill>
                  <a:schemeClr val="tx1"/>
                </a:solidFill>
                <a:effectLst/>
                <a:latin typeface="+mn-lt"/>
                <a:ea typeface="+mn-ea"/>
                <a:cs typeface="+mn-cs"/>
              </a:rPr>
              <a:t>How many McDonald's restaurants are there in the U.K. and the world?</a:t>
            </a:r>
            <a:r>
              <a:rPr lang="en-US" sz="1200" kern="1200" dirty="0">
                <a:solidFill>
                  <a:schemeClr val="tx1"/>
                </a:solidFill>
                <a:effectLst/>
                <a:latin typeface="+mn-lt"/>
                <a:ea typeface="+mn-ea"/>
                <a:cs typeface="+mn-cs"/>
              </a:rPr>
              <a:t> Retrieved from McDonalds: https://</a:t>
            </a:r>
            <a:r>
              <a:rPr lang="en-US" sz="1200" kern="1200" dirty="0" err="1">
                <a:solidFill>
                  <a:schemeClr val="tx1"/>
                </a:solidFill>
                <a:effectLst/>
                <a:latin typeface="+mn-lt"/>
                <a:ea typeface="+mn-ea"/>
                <a:cs typeface="+mn-cs"/>
              </a:rPr>
              <a:t>www.mcdonalds.com</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gb</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en-gb</a:t>
            </a:r>
            <a:r>
              <a:rPr lang="en-US" sz="1200" kern="1200" dirty="0">
                <a:solidFill>
                  <a:schemeClr val="tx1"/>
                </a:solidFill>
                <a:effectLst/>
                <a:latin typeface="+mn-lt"/>
                <a:ea typeface="+mn-ea"/>
                <a:cs typeface="+mn-cs"/>
              </a:rPr>
              <a:t>/help/</a:t>
            </a:r>
            <a:r>
              <a:rPr lang="en-US" sz="1200" kern="1200" dirty="0" err="1">
                <a:solidFill>
                  <a:schemeClr val="tx1"/>
                </a:solidFill>
                <a:effectLst/>
                <a:latin typeface="+mn-lt"/>
                <a:ea typeface="+mn-ea"/>
                <a:cs typeface="+mn-cs"/>
              </a:rPr>
              <a:t>faq</a:t>
            </a:r>
            <a:r>
              <a:rPr lang="en-US" sz="1200" kern="1200" dirty="0">
                <a:solidFill>
                  <a:schemeClr val="tx1"/>
                </a:solidFill>
                <a:effectLst/>
                <a:latin typeface="+mn-lt"/>
                <a:ea typeface="+mn-ea"/>
                <a:cs typeface="+mn-cs"/>
              </a:rPr>
              <a:t>/18510-how-many-mcdonalds-restaurants-are-there-in-the-uk-and-the-world.html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McDonalds . (2019, December 20). </a:t>
            </a:r>
            <a:r>
              <a:rPr lang="en-US" sz="1200" i="1" kern="1200" dirty="0">
                <a:solidFill>
                  <a:schemeClr val="tx1"/>
                </a:solidFill>
                <a:effectLst/>
                <a:latin typeface="+mn-lt"/>
                <a:ea typeface="+mn-ea"/>
                <a:cs typeface="+mn-cs"/>
              </a:rPr>
              <a:t>Leadership Team</a:t>
            </a:r>
            <a:r>
              <a:rPr lang="en-US" sz="1200" kern="1200" dirty="0">
                <a:solidFill>
                  <a:schemeClr val="tx1"/>
                </a:solidFill>
                <a:effectLst/>
                <a:latin typeface="+mn-lt"/>
                <a:ea typeface="+mn-ea"/>
                <a:cs typeface="+mn-cs"/>
              </a:rPr>
              <a:t>. Retrieved from McDonalds: https://</a:t>
            </a:r>
            <a:r>
              <a:rPr lang="en-US" sz="1200" kern="1200" dirty="0" err="1">
                <a:solidFill>
                  <a:schemeClr val="tx1"/>
                </a:solidFill>
                <a:effectLst/>
                <a:latin typeface="+mn-lt"/>
                <a:ea typeface="+mn-ea"/>
                <a:cs typeface="+mn-cs"/>
              </a:rPr>
              <a:t>www.mcdonalds.com</a:t>
            </a:r>
            <a:r>
              <a:rPr lang="en-US" sz="1200" kern="1200" dirty="0">
                <a:solidFill>
                  <a:schemeClr val="tx1"/>
                </a:solidFill>
                <a:effectLst/>
                <a:latin typeface="+mn-lt"/>
                <a:ea typeface="+mn-ea"/>
                <a:cs typeface="+mn-cs"/>
              </a:rPr>
              <a:t>/us/</a:t>
            </a:r>
            <a:r>
              <a:rPr lang="en-US" sz="1200" kern="1200" dirty="0" err="1">
                <a:solidFill>
                  <a:schemeClr val="tx1"/>
                </a:solidFill>
                <a:effectLst/>
                <a:latin typeface="+mn-lt"/>
                <a:ea typeface="+mn-ea"/>
                <a:cs typeface="+mn-cs"/>
              </a:rPr>
              <a:t>en</a:t>
            </a:r>
            <a:r>
              <a:rPr lang="en-US" sz="1200" kern="1200" dirty="0">
                <a:solidFill>
                  <a:schemeClr val="tx1"/>
                </a:solidFill>
                <a:effectLst/>
                <a:latin typeface="+mn-lt"/>
                <a:ea typeface="+mn-ea"/>
                <a:cs typeface="+mn-cs"/>
              </a:rPr>
              <a:t>-us/about-us/leadership-</a:t>
            </a:r>
            <a:r>
              <a:rPr lang="en-US" sz="1200" kern="1200" dirty="0" err="1">
                <a:solidFill>
                  <a:schemeClr val="tx1"/>
                </a:solidFill>
                <a:effectLst/>
                <a:latin typeface="+mn-lt"/>
                <a:ea typeface="+mn-ea"/>
                <a:cs typeface="+mn-cs"/>
              </a:rPr>
              <a:t>team.html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McDonalds. (2018). </a:t>
            </a:r>
            <a:r>
              <a:rPr lang="en-US" sz="1200" i="1" kern="1200" dirty="0">
                <a:solidFill>
                  <a:schemeClr val="tx1"/>
                </a:solidFill>
                <a:effectLst/>
                <a:latin typeface="+mn-lt"/>
                <a:ea typeface="+mn-ea"/>
                <a:cs typeface="+mn-cs"/>
              </a:rPr>
              <a:t>Standards of Business Conduct The Promise of the Golden Arches.</a:t>
            </a:r>
            <a:r>
              <a:rPr lang="en-US" sz="1200" kern="1200" dirty="0">
                <a:solidFill>
                  <a:schemeClr val="tx1"/>
                </a:solidFill>
                <a:effectLst/>
                <a:latin typeface="+mn-lt"/>
                <a:ea typeface="+mn-ea"/>
                <a:cs typeface="+mn-cs"/>
              </a:rPr>
              <a:t> McDonald's Corporation.</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McDonalds. (2019, December 14). </a:t>
            </a:r>
            <a:r>
              <a:rPr lang="en-US" sz="1200" i="1" kern="1200" dirty="0">
                <a:solidFill>
                  <a:schemeClr val="tx1"/>
                </a:solidFill>
                <a:effectLst/>
                <a:latin typeface="+mn-lt"/>
                <a:ea typeface="+mn-ea"/>
                <a:cs typeface="+mn-cs"/>
              </a:rPr>
              <a:t>Help: What's McDonald's Mission Statement?</a:t>
            </a:r>
            <a:r>
              <a:rPr lang="en-US" sz="1200" kern="1200" dirty="0">
                <a:solidFill>
                  <a:schemeClr val="tx1"/>
                </a:solidFill>
                <a:effectLst/>
                <a:latin typeface="+mn-lt"/>
                <a:ea typeface="+mn-ea"/>
                <a:cs typeface="+mn-cs"/>
              </a:rPr>
              <a:t> Retrieved from McDonalds: https://</a:t>
            </a:r>
            <a:r>
              <a:rPr lang="en-US" sz="1200" kern="1200" dirty="0" err="1">
                <a:solidFill>
                  <a:schemeClr val="tx1"/>
                </a:solidFill>
                <a:effectLst/>
                <a:latin typeface="+mn-lt"/>
                <a:ea typeface="+mn-ea"/>
                <a:cs typeface="+mn-cs"/>
              </a:rPr>
              <a:t>www.mcdonalds.com</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gb</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en-gb</a:t>
            </a:r>
            <a:r>
              <a:rPr lang="en-US" sz="1200" kern="1200" dirty="0">
                <a:solidFill>
                  <a:schemeClr val="tx1"/>
                </a:solidFill>
                <a:effectLst/>
                <a:latin typeface="+mn-lt"/>
                <a:ea typeface="+mn-ea"/>
                <a:cs typeface="+mn-cs"/>
              </a:rPr>
              <a:t>/help/</a:t>
            </a:r>
            <a:r>
              <a:rPr lang="en-US" sz="1200" kern="1200" dirty="0" err="1">
                <a:solidFill>
                  <a:schemeClr val="tx1"/>
                </a:solidFill>
                <a:effectLst/>
                <a:latin typeface="+mn-lt"/>
                <a:ea typeface="+mn-ea"/>
                <a:cs typeface="+mn-cs"/>
              </a:rPr>
              <a:t>faq</a:t>
            </a:r>
            <a:r>
              <a:rPr lang="en-US" sz="1200" kern="1200" dirty="0">
                <a:solidFill>
                  <a:schemeClr val="tx1"/>
                </a:solidFill>
                <a:effectLst/>
                <a:latin typeface="+mn-lt"/>
                <a:ea typeface="+mn-ea"/>
                <a:cs typeface="+mn-cs"/>
              </a:rPr>
              <a:t>/18517-whats-mcdonalds-mission-statement.html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McDonalds. (2019, December 14). </a:t>
            </a:r>
            <a:r>
              <a:rPr lang="en-US" sz="1200" i="1" kern="1200" dirty="0">
                <a:solidFill>
                  <a:schemeClr val="tx1"/>
                </a:solidFill>
                <a:effectLst/>
                <a:latin typeface="+mn-lt"/>
                <a:ea typeface="+mn-ea"/>
                <a:cs typeface="+mn-cs"/>
              </a:rPr>
              <a:t>Help: Who are your stakeholders?</a:t>
            </a:r>
            <a:r>
              <a:rPr lang="en-US" sz="1200" kern="1200" dirty="0">
                <a:solidFill>
                  <a:schemeClr val="tx1"/>
                </a:solidFill>
                <a:effectLst/>
                <a:latin typeface="+mn-lt"/>
                <a:ea typeface="+mn-ea"/>
                <a:cs typeface="+mn-cs"/>
              </a:rPr>
              <a:t> Retrieved from McDonalds: https://</a:t>
            </a:r>
            <a:r>
              <a:rPr lang="en-US" sz="1200" kern="1200" dirty="0" err="1">
                <a:solidFill>
                  <a:schemeClr val="tx1"/>
                </a:solidFill>
                <a:effectLst/>
                <a:latin typeface="+mn-lt"/>
                <a:ea typeface="+mn-ea"/>
                <a:cs typeface="+mn-cs"/>
              </a:rPr>
              <a:t>www.mcdonalds.com</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gb</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en-gb</a:t>
            </a:r>
            <a:r>
              <a:rPr lang="en-US" sz="1200" kern="1200" dirty="0">
                <a:solidFill>
                  <a:schemeClr val="tx1"/>
                </a:solidFill>
                <a:effectLst/>
                <a:latin typeface="+mn-lt"/>
                <a:ea typeface="+mn-ea"/>
                <a:cs typeface="+mn-cs"/>
              </a:rPr>
              <a:t>/help/</a:t>
            </a:r>
            <a:r>
              <a:rPr lang="en-US" sz="1200" kern="1200" dirty="0" err="1">
                <a:solidFill>
                  <a:schemeClr val="tx1"/>
                </a:solidFill>
                <a:effectLst/>
                <a:latin typeface="+mn-lt"/>
                <a:ea typeface="+mn-ea"/>
                <a:cs typeface="+mn-cs"/>
              </a:rPr>
              <a:t>faq</a:t>
            </a:r>
            <a:r>
              <a:rPr lang="en-US" sz="1200" kern="1200" dirty="0">
                <a:solidFill>
                  <a:schemeClr val="tx1"/>
                </a:solidFill>
                <a:effectLst/>
                <a:latin typeface="+mn-lt"/>
                <a:ea typeface="+mn-ea"/>
                <a:cs typeface="+mn-cs"/>
              </a:rPr>
              <a:t>/18493-who-are-your-stakeholders.html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McDonalds. (2019, December 14). </a:t>
            </a:r>
            <a:r>
              <a:rPr lang="en-US" sz="1200" i="1" kern="1200" dirty="0">
                <a:solidFill>
                  <a:schemeClr val="tx1"/>
                </a:solidFill>
                <a:effectLst/>
                <a:latin typeface="+mn-lt"/>
                <a:ea typeface="+mn-ea"/>
                <a:cs typeface="+mn-cs"/>
              </a:rPr>
              <a:t>What are the business aims and objectives for McDonald's in the U.K.? </a:t>
            </a:r>
            <a:r>
              <a:rPr lang="en-US" sz="1200" kern="1200" dirty="0">
                <a:solidFill>
                  <a:schemeClr val="tx1"/>
                </a:solidFill>
                <a:effectLst/>
                <a:latin typeface="+mn-lt"/>
                <a:ea typeface="+mn-ea"/>
                <a:cs typeface="+mn-cs"/>
              </a:rPr>
              <a:t>. Retrieved from McDonalds : https://</a:t>
            </a:r>
            <a:r>
              <a:rPr lang="en-US" sz="1200" kern="1200" dirty="0" err="1">
                <a:solidFill>
                  <a:schemeClr val="tx1"/>
                </a:solidFill>
                <a:effectLst/>
                <a:latin typeface="+mn-lt"/>
                <a:ea typeface="+mn-ea"/>
                <a:cs typeface="+mn-cs"/>
              </a:rPr>
              <a:t>www.mcdonalds.com</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gb</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en-gb</a:t>
            </a:r>
            <a:r>
              <a:rPr lang="en-US" sz="1200" kern="1200" dirty="0">
                <a:solidFill>
                  <a:schemeClr val="tx1"/>
                </a:solidFill>
                <a:effectLst/>
                <a:latin typeface="+mn-lt"/>
                <a:ea typeface="+mn-ea"/>
                <a:cs typeface="+mn-cs"/>
              </a:rPr>
              <a:t>/help/</a:t>
            </a:r>
            <a:r>
              <a:rPr lang="en-US" sz="1200" kern="1200" dirty="0" err="1">
                <a:solidFill>
                  <a:schemeClr val="tx1"/>
                </a:solidFill>
                <a:effectLst/>
                <a:latin typeface="+mn-lt"/>
                <a:ea typeface="+mn-ea"/>
                <a:cs typeface="+mn-cs"/>
              </a:rPr>
              <a:t>faq</a:t>
            </a:r>
            <a:r>
              <a:rPr lang="en-US" sz="1200" kern="1200" dirty="0">
                <a:solidFill>
                  <a:schemeClr val="tx1"/>
                </a:solidFill>
                <a:effectLst/>
                <a:latin typeface="+mn-lt"/>
                <a:ea typeface="+mn-ea"/>
                <a:cs typeface="+mn-cs"/>
              </a:rPr>
              <a:t>/18507-what-are-the-business-aims-and-objectives-for-mcdonalds-in-the-uk.html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McLean, L. J. (2019). </a:t>
            </a:r>
            <a:r>
              <a:rPr lang="en-US" sz="1200" i="1" kern="1200" dirty="0" err="1">
                <a:solidFill>
                  <a:schemeClr val="tx1"/>
                </a:solidFill>
                <a:effectLst/>
                <a:latin typeface="+mn-lt"/>
                <a:ea typeface="+mn-ea"/>
                <a:cs typeface="+mn-cs"/>
              </a:rPr>
              <a:t>Orgaisational</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Behaviour</a:t>
            </a:r>
            <a:r>
              <a:rPr lang="en-US" sz="1200" i="1" kern="1200" dirty="0">
                <a:solidFill>
                  <a:schemeClr val="tx1"/>
                </a:solidFill>
                <a:effectLst/>
                <a:latin typeface="+mn-lt"/>
                <a:ea typeface="+mn-ea"/>
                <a:cs typeface="+mn-cs"/>
              </a:rPr>
              <a:t> in the Workplace Twelfth Edition .</a:t>
            </a:r>
            <a:r>
              <a:rPr lang="en-US" sz="1200" kern="1200" dirty="0">
                <a:solidFill>
                  <a:schemeClr val="tx1"/>
                </a:solidFill>
                <a:effectLst/>
                <a:latin typeface="+mn-lt"/>
                <a:ea typeface="+mn-ea"/>
                <a:cs typeface="+mn-cs"/>
              </a:rPr>
              <a:t> Harlow: Pearson Education Limited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McLean, L. J. (2019). </a:t>
            </a:r>
            <a:r>
              <a:rPr lang="en-US" sz="1200" i="1" kern="1200" dirty="0" err="1">
                <a:solidFill>
                  <a:schemeClr val="tx1"/>
                </a:solidFill>
                <a:effectLst/>
                <a:latin typeface="+mn-lt"/>
                <a:ea typeface="+mn-ea"/>
                <a:cs typeface="+mn-cs"/>
              </a:rPr>
              <a:t>Organisational</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Behaviour</a:t>
            </a:r>
            <a:r>
              <a:rPr lang="en-US" sz="1200" i="1" kern="1200" dirty="0">
                <a:solidFill>
                  <a:schemeClr val="tx1"/>
                </a:solidFill>
                <a:effectLst/>
                <a:latin typeface="+mn-lt"/>
                <a:ea typeface="+mn-ea"/>
                <a:cs typeface="+mn-cs"/>
              </a:rPr>
              <a:t> in the Workplace Twelfth Edition .</a:t>
            </a:r>
            <a:r>
              <a:rPr lang="en-US" sz="1200" kern="1200" dirty="0">
                <a:solidFill>
                  <a:schemeClr val="tx1"/>
                </a:solidFill>
                <a:effectLst/>
                <a:latin typeface="+mn-lt"/>
                <a:ea typeface="+mn-ea"/>
                <a:cs typeface="+mn-cs"/>
              </a:rPr>
              <a:t> Harlow : Pearson Education Limited.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Mullins, L. J. (2019). </a:t>
            </a:r>
            <a:r>
              <a:rPr lang="en-US" sz="1200" i="1" kern="1200" dirty="0">
                <a:solidFill>
                  <a:schemeClr val="tx1"/>
                </a:solidFill>
                <a:effectLst/>
                <a:latin typeface="+mn-lt"/>
                <a:ea typeface="+mn-ea"/>
                <a:cs typeface="+mn-cs"/>
              </a:rPr>
              <a:t>Organisation </a:t>
            </a:r>
            <a:r>
              <a:rPr lang="en-US" sz="1200" i="1" kern="1200" dirty="0" err="1">
                <a:solidFill>
                  <a:schemeClr val="tx1"/>
                </a:solidFill>
                <a:effectLst/>
                <a:latin typeface="+mn-lt"/>
                <a:ea typeface="+mn-ea"/>
                <a:cs typeface="+mn-cs"/>
              </a:rPr>
              <a:t>Behaviour</a:t>
            </a:r>
            <a:r>
              <a:rPr lang="en-US" sz="1200" i="1" kern="1200" dirty="0">
                <a:solidFill>
                  <a:schemeClr val="tx1"/>
                </a:solidFill>
                <a:effectLst/>
                <a:latin typeface="+mn-lt"/>
                <a:ea typeface="+mn-ea"/>
                <a:cs typeface="+mn-cs"/>
              </a:rPr>
              <a:t> in the Workplace Twelfth Edition .</a:t>
            </a:r>
            <a:r>
              <a:rPr lang="en-US" sz="1200" kern="1200" dirty="0">
                <a:solidFill>
                  <a:schemeClr val="tx1"/>
                </a:solidFill>
                <a:effectLst/>
                <a:latin typeface="+mn-lt"/>
                <a:ea typeface="+mn-ea"/>
                <a:cs typeface="+mn-cs"/>
              </a:rPr>
              <a:t> Harlow : Pearson Education Limited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Mullins, L. J. (2019). </a:t>
            </a:r>
            <a:r>
              <a:rPr lang="en-US" sz="1200" i="1" kern="1200" dirty="0" err="1">
                <a:solidFill>
                  <a:schemeClr val="tx1"/>
                </a:solidFill>
                <a:effectLst/>
                <a:latin typeface="+mn-lt"/>
                <a:ea typeface="+mn-ea"/>
                <a:cs typeface="+mn-cs"/>
              </a:rPr>
              <a:t>Organisational</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Behaviour</a:t>
            </a:r>
            <a:r>
              <a:rPr lang="en-US" sz="1200" i="1" kern="1200" dirty="0">
                <a:solidFill>
                  <a:schemeClr val="tx1"/>
                </a:solidFill>
                <a:effectLst/>
                <a:latin typeface="+mn-lt"/>
                <a:ea typeface="+mn-ea"/>
                <a:cs typeface="+mn-cs"/>
              </a:rPr>
              <a:t> in the Workplace.</a:t>
            </a:r>
            <a:r>
              <a:rPr lang="en-US" sz="1200" kern="1200" dirty="0">
                <a:solidFill>
                  <a:schemeClr val="tx1"/>
                </a:solidFill>
                <a:effectLst/>
                <a:latin typeface="+mn-lt"/>
                <a:ea typeface="+mn-ea"/>
                <a:cs typeface="+mn-cs"/>
              </a:rPr>
              <a:t> Harlow: Pearson Education Limited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Mullins, L. J. (2019). </a:t>
            </a:r>
            <a:r>
              <a:rPr lang="en-US" sz="1200" i="1" kern="1200" dirty="0" err="1">
                <a:solidFill>
                  <a:schemeClr val="tx1"/>
                </a:solidFill>
                <a:effectLst/>
                <a:latin typeface="+mn-lt"/>
                <a:ea typeface="+mn-ea"/>
                <a:cs typeface="+mn-cs"/>
              </a:rPr>
              <a:t>Organisational</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Behaviour</a:t>
            </a:r>
            <a:r>
              <a:rPr lang="en-US" sz="1200" i="1" kern="1200" dirty="0">
                <a:solidFill>
                  <a:schemeClr val="tx1"/>
                </a:solidFill>
                <a:effectLst/>
                <a:latin typeface="+mn-lt"/>
                <a:ea typeface="+mn-ea"/>
                <a:cs typeface="+mn-cs"/>
              </a:rPr>
              <a:t> in the Workplace .</a:t>
            </a:r>
            <a:r>
              <a:rPr lang="en-US" sz="1200" kern="1200" dirty="0">
                <a:solidFill>
                  <a:schemeClr val="tx1"/>
                </a:solidFill>
                <a:effectLst/>
                <a:latin typeface="+mn-lt"/>
                <a:ea typeface="+mn-ea"/>
                <a:cs typeface="+mn-cs"/>
              </a:rPr>
              <a:t> Harlow : Pearson Education Limited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Mullins, L. J. (2019). </a:t>
            </a:r>
            <a:r>
              <a:rPr lang="en-US" sz="1200" i="1" kern="1200" dirty="0" err="1">
                <a:solidFill>
                  <a:schemeClr val="tx1"/>
                </a:solidFill>
                <a:effectLst/>
                <a:latin typeface="+mn-lt"/>
                <a:ea typeface="+mn-ea"/>
                <a:cs typeface="+mn-cs"/>
              </a:rPr>
              <a:t>Organisational</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Behaviour</a:t>
            </a:r>
            <a:r>
              <a:rPr lang="en-US" sz="1200" i="1" kern="1200" dirty="0">
                <a:solidFill>
                  <a:schemeClr val="tx1"/>
                </a:solidFill>
                <a:effectLst/>
                <a:latin typeface="+mn-lt"/>
                <a:ea typeface="+mn-ea"/>
                <a:cs typeface="+mn-cs"/>
              </a:rPr>
              <a:t> in the Workplace Twelfth Edition.</a:t>
            </a:r>
            <a:r>
              <a:rPr lang="en-US" sz="1200" kern="1200" dirty="0">
                <a:solidFill>
                  <a:schemeClr val="tx1"/>
                </a:solidFill>
                <a:effectLst/>
                <a:latin typeface="+mn-lt"/>
                <a:ea typeface="+mn-ea"/>
                <a:cs typeface="+mn-cs"/>
              </a:rPr>
              <a:t> Harlow: Pearson Education Limited .</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Proofhub</a:t>
            </a:r>
            <a:r>
              <a:rPr lang="en-US" sz="1200" kern="1200" dirty="0">
                <a:solidFill>
                  <a:schemeClr val="tx1"/>
                </a:solidFill>
                <a:effectLst/>
                <a:latin typeface="+mn-lt"/>
                <a:ea typeface="+mn-ea"/>
                <a:cs typeface="+mn-cs"/>
              </a:rPr>
              <a:t> blog. (2018, March 1). </a:t>
            </a:r>
            <a:r>
              <a:rPr lang="en-US" sz="1200" i="1" kern="1200" dirty="0">
                <a:solidFill>
                  <a:schemeClr val="tx1"/>
                </a:solidFill>
                <a:effectLst/>
                <a:latin typeface="+mn-lt"/>
                <a:ea typeface="+mn-ea"/>
                <a:cs typeface="+mn-cs"/>
              </a:rPr>
              <a:t>7 Common Leadership Styles: Which Type of a Leader Are You?</a:t>
            </a:r>
            <a:r>
              <a:rPr lang="en-US" sz="1200" kern="1200" dirty="0">
                <a:solidFill>
                  <a:schemeClr val="tx1"/>
                </a:solidFill>
                <a:effectLst/>
                <a:latin typeface="+mn-lt"/>
                <a:ea typeface="+mn-ea"/>
                <a:cs typeface="+mn-cs"/>
              </a:rPr>
              <a:t> Retrieved from </a:t>
            </a:r>
            <a:r>
              <a:rPr lang="en-US" sz="1200" kern="1200" dirty="0" err="1">
                <a:solidFill>
                  <a:schemeClr val="tx1"/>
                </a:solidFill>
                <a:effectLst/>
                <a:latin typeface="+mn-lt"/>
                <a:ea typeface="+mn-ea"/>
                <a:cs typeface="+mn-cs"/>
              </a:rPr>
              <a:t>Proofhub</a:t>
            </a:r>
            <a:r>
              <a:rPr lang="en-US" sz="1200" kern="1200" dirty="0">
                <a:solidFill>
                  <a:schemeClr val="tx1"/>
                </a:solidFill>
                <a:effectLst/>
                <a:latin typeface="+mn-lt"/>
                <a:ea typeface="+mn-ea"/>
                <a:cs typeface="+mn-cs"/>
              </a:rPr>
              <a:t> blog : https://</a:t>
            </a:r>
            <a:r>
              <a:rPr lang="en-US" sz="1200" kern="1200" dirty="0" err="1">
                <a:solidFill>
                  <a:schemeClr val="tx1"/>
                </a:solidFill>
                <a:effectLst/>
                <a:latin typeface="+mn-lt"/>
                <a:ea typeface="+mn-ea"/>
                <a:cs typeface="+mn-cs"/>
              </a:rPr>
              <a:t>blog.proofhub.com</a:t>
            </a:r>
            <a:r>
              <a:rPr lang="en-US" sz="1200" kern="1200" dirty="0">
                <a:solidFill>
                  <a:schemeClr val="tx1"/>
                </a:solidFill>
                <a:effectLst/>
                <a:latin typeface="+mn-lt"/>
                <a:ea typeface="+mn-ea"/>
                <a:cs typeface="+mn-cs"/>
              </a:rPr>
              <a:t>/7-common-leadership-styles-which-type-of-a-leader-are-you-ef23c93bc706</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Small Business Pro. (2019, December 20). </a:t>
            </a:r>
            <a:r>
              <a:rPr lang="en-US" sz="1200" i="1" kern="1200" dirty="0">
                <a:solidFill>
                  <a:schemeClr val="tx1"/>
                </a:solidFill>
                <a:effectLst/>
                <a:latin typeface="+mn-lt"/>
                <a:ea typeface="+mn-ea"/>
                <a:cs typeface="+mn-cs"/>
              </a:rPr>
              <a:t>Different types of leadership styles</a:t>
            </a:r>
            <a:r>
              <a:rPr lang="en-US" sz="1200" kern="1200" dirty="0">
                <a:solidFill>
                  <a:schemeClr val="tx1"/>
                </a:solidFill>
                <a:effectLst/>
                <a:latin typeface="+mn-lt"/>
                <a:ea typeface="+mn-ea"/>
                <a:cs typeface="+mn-cs"/>
              </a:rPr>
              <a:t>. Retrieved from Small Business Pro: https://</a:t>
            </a:r>
            <a:r>
              <a:rPr lang="en-US" sz="1200" kern="1200" dirty="0" err="1">
                <a:solidFill>
                  <a:schemeClr val="tx1"/>
                </a:solidFill>
                <a:effectLst/>
                <a:latin typeface="+mn-lt"/>
                <a:ea typeface="+mn-ea"/>
                <a:cs typeface="+mn-cs"/>
              </a:rPr>
              <a:t>www.smallbusinesspro.co.uk</a:t>
            </a:r>
            <a:r>
              <a:rPr lang="en-US" sz="1200" kern="1200" dirty="0">
                <a:solidFill>
                  <a:schemeClr val="tx1"/>
                </a:solidFill>
                <a:effectLst/>
                <a:latin typeface="+mn-lt"/>
                <a:ea typeface="+mn-ea"/>
                <a:cs typeface="+mn-cs"/>
              </a:rPr>
              <a:t>/marketing/leadership-</a:t>
            </a:r>
            <a:r>
              <a:rPr lang="en-US" sz="1200" kern="1200" dirty="0" err="1">
                <a:solidFill>
                  <a:schemeClr val="tx1"/>
                </a:solidFill>
                <a:effectLst/>
                <a:latin typeface="+mn-lt"/>
                <a:ea typeface="+mn-ea"/>
                <a:cs typeface="+mn-cs"/>
              </a:rPr>
              <a:t>styles.html</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Socialbakers</a:t>
            </a:r>
            <a:r>
              <a:rPr lang="en-US" sz="1200" kern="1200" dirty="0">
                <a:solidFill>
                  <a:schemeClr val="tx1"/>
                </a:solidFill>
                <a:effectLst/>
                <a:latin typeface="+mn-lt"/>
                <a:ea typeface="+mn-ea"/>
                <a:cs typeface="+mn-cs"/>
              </a:rPr>
              <a:t>. (2019, December 15). </a:t>
            </a:r>
            <a:r>
              <a:rPr lang="en-US" sz="1200" i="1" kern="1200" dirty="0">
                <a:solidFill>
                  <a:schemeClr val="tx1"/>
                </a:solidFill>
                <a:effectLst/>
                <a:latin typeface="+mn-lt"/>
                <a:ea typeface="+mn-ea"/>
                <a:cs typeface="+mn-cs"/>
              </a:rPr>
              <a:t>McDonald's (@McDonalds) Twitter Statistics </a:t>
            </a:r>
            <a:r>
              <a:rPr lang="en-US" sz="1200" kern="1200" dirty="0">
                <a:solidFill>
                  <a:schemeClr val="tx1"/>
                </a:solidFill>
                <a:effectLst/>
                <a:latin typeface="+mn-lt"/>
                <a:ea typeface="+mn-ea"/>
                <a:cs typeface="+mn-cs"/>
              </a:rPr>
              <a:t>. Retrieved from </a:t>
            </a:r>
            <a:r>
              <a:rPr lang="en-US" sz="1200" kern="1200" dirty="0" err="1">
                <a:solidFill>
                  <a:schemeClr val="tx1"/>
                </a:solidFill>
                <a:effectLst/>
                <a:latin typeface="+mn-lt"/>
                <a:ea typeface="+mn-ea"/>
                <a:cs typeface="+mn-cs"/>
              </a:rPr>
              <a:t>Socialbakers</a:t>
            </a:r>
            <a:r>
              <a:rPr lang="en-US" sz="1200" kern="1200" dirty="0">
                <a:solidFill>
                  <a:schemeClr val="tx1"/>
                </a:solidFill>
                <a:effectLst/>
                <a:latin typeface="+mn-lt"/>
                <a:ea typeface="+mn-ea"/>
                <a:cs typeface="+mn-cs"/>
              </a:rPr>
              <a:t>: https://</a:t>
            </a:r>
            <a:r>
              <a:rPr lang="en-US" sz="1200" kern="1200" dirty="0" err="1">
                <a:solidFill>
                  <a:schemeClr val="tx1"/>
                </a:solidFill>
                <a:effectLst/>
                <a:latin typeface="+mn-lt"/>
                <a:ea typeface="+mn-ea"/>
                <a:cs typeface="+mn-cs"/>
              </a:rPr>
              <a:t>www.socialbakers.com</a:t>
            </a:r>
            <a:r>
              <a:rPr lang="en-US" sz="1200" kern="1200" dirty="0">
                <a:solidFill>
                  <a:schemeClr val="tx1"/>
                </a:solidFill>
                <a:effectLst/>
                <a:latin typeface="+mn-lt"/>
                <a:ea typeface="+mn-ea"/>
                <a:cs typeface="+mn-cs"/>
              </a:rPr>
              <a:t>/statistics/twitter/profiles/detail/71026122-mcdonalds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Steve Easterbrook, p. a. (2019). </a:t>
            </a:r>
            <a:r>
              <a:rPr lang="en-US" sz="1200" i="1" kern="1200" dirty="0">
                <a:solidFill>
                  <a:schemeClr val="tx1"/>
                </a:solidFill>
                <a:effectLst/>
                <a:latin typeface="+mn-lt"/>
                <a:ea typeface="+mn-ea"/>
                <a:cs typeface="+mn-cs"/>
              </a:rPr>
              <a:t>Annual CEO Letter to Shareholders 2018.</a:t>
            </a:r>
            <a:r>
              <a:rPr lang="en-US" sz="1200" kern="1200" dirty="0">
                <a:solidFill>
                  <a:schemeClr val="tx1"/>
                </a:solidFill>
                <a:effectLst/>
                <a:latin typeface="+mn-lt"/>
                <a:ea typeface="+mn-ea"/>
                <a:cs typeface="+mn-cs"/>
              </a:rPr>
              <a:t> McDonalds.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Sussex, T. (2019, December 15). </a:t>
            </a:r>
            <a:r>
              <a:rPr lang="en-US" sz="1200" i="1" kern="1200" dirty="0">
                <a:solidFill>
                  <a:schemeClr val="tx1"/>
                </a:solidFill>
                <a:effectLst/>
                <a:latin typeface="+mn-lt"/>
                <a:ea typeface="+mn-ea"/>
                <a:cs typeface="+mn-cs"/>
              </a:rPr>
              <a:t>How to Create a Mission and Vision Statement for Your Career</a:t>
            </a:r>
            <a:r>
              <a:rPr lang="en-US" sz="1200" kern="1200" dirty="0">
                <a:solidFill>
                  <a:schemeClr val="tx1"/>
                </a:solidFill>
                <a:effectLst/>
                <a:latin typeface="+mn-lt"/>
                <a:ea typeface="+mn-ea"/>
                <a:cs typeface="+mn-cs"/>
              </a:rPr>
              <a:t>. Retrieved from </a:t>
            </a:r>
            <a:r>
              <a:rPr lang="en-US" sz="1200" kern="1200" dirty="0" err="1">
                <a:solidFill>
                  <a:schemeClr val="tx1"/>
                </a:solidFill>
                <a:effectLst/>
                <a:latin typeface="+mn-lt"/>
                <a:ea typeface="+mn-ea"/>
                <a:cs typeface="+mn-cs"/>
              </a:rPr>
              <a:t>Liquidplanner</a:t>
            </a:r>
            <a:r>
              <a:rPr lang="en-US" sz="1200" kern="1200" dirty="0">
                <a:solidFill>
                  <a:schemeClr val="tx1"/>
                </a:solidFill>
                <a:effectLst/>
                <a:latin typeface="+mn-lt"/>
                <a:ea typeface="+mn-ea"/>
                <a:cs typeface="+mn-cs"/>
              </a:rPr>
              <a:t>: https://</a:t>
            </a:r>
            <a:r>
              <a:rPr lang="en-US" sz="1200" kern="1200" dirty="0" err="1">
                <a:solidFill>
                  <a:schemeClr val="tx1"/>
                </a:solidFill>
                <a:effectLst/>
                <a:latin typeface="+mn-lt"/>
                <a:ea typeface="+mn-ea"/>
                <a:cs typeface="+mn-cs"/>
              </a:rPr>
              <a:t>www.liquidplanner.com</a:t>
            </a:r>
            <a:r>
              <a:rPr lang="en-US" sz="1200" kern="1200" dirty="0">
                <a:solidFill>
                  <a:schemeClr val="tx1"/>
                </a:solidFill>
                <a:effectLst/>
                <a:latin typeface="+mn-lt"/>
                <a:ea typeface="+mn-ea"/>
                <a:cs typeface="+mn-cs"/>
              </a:rPr>
              <a:t>/blog/how-to-create-a-personal-mission-and-vision-statement-for-your-career/</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Theresa, B. (2016, July 5). </a:t>
            </a:r>
            <a:r>
              <a:rPr lang="en-US" sz="1200" i="1" kern="1200" dirty="0">
                <a:solidFill>
                  <a:schemeClr val="tx1"/>
                </a:solidFill>
                <a:effectLst/>
                <a:latin typeface="+mn-lt"/>
                <a:ea typeface="+mn-ea"/>
                <a:cs typeface="+mn-cs"/>
              </a:rPr>
              <a:t>What is a Digital Strategy? Is it Something Businesses Need?</a:t>
            </a:r>
            <a:r>
              <a:rPr lang="en-US" sz="1200" kern="1200" dirty="0">
                <a:solidFill>
                  <a:schemeClr val="tx1"/>
                </a:solidFill>
                <a:effectLst/>
                <a:latin typeface="+mn-lt"/>
                <a:ea typeface="+mn-ea"/>
                <a:cs typeface="+mn-cs"/>
              </a:rPr>
              <a:t> Retrieved from </a:t>
            </a:r>
            <a:r>
              <a:rPr lang="en-US" sz="1200" kern="1200" dirty="0" err="1">
                <a:solidFill>
                  <a:schemeClr val="tx1"/>
                </a:solidFill>
                <a:effectLst/>
                <a:latin typeface="+mn-lt"/>
                <a:ea typeface="+mn-ea"/>
                <a:cs typeface="+mn-cs"/>
              </a:rPr>
              <a:t>Topdraw</a:t>
            </a:r>
            <a:r>
              <a:rPr lang="en-US" sz="1200" kern="1200" dirty="0">
                <a:solidFill>
                  <a:schemeClr val="tx1"/>
                </a:solidFill>
                <a:effectLst/>
                <a:latin typeface="+mn-lt"/>
                <a:ea typeface="+mn-ea"/>
                <a:cs typeface="+mn-cs"/>
              </a:rPr>
              <a:t>: https://</a:t>
            </a:r>
            <a:r>
              <a:rPr lang="en-US" sz="1200" kern="1200" dirty="0" err="1">
                <a:solidFill>
                  <a:schemeClr val="tx1"/>
                </a:solidFill>
                <a:effectLst/>
                <a:latin typeface="+mn-lt"/>
                <a:ea typeface="+mn-ea"/>
                <a:cs typeface="+mn-cs"/>
              </a:rPr>
              <a:t>www.topdraw.com</a:t>
            </a:r>
            <a:r>
              <a:rPr lang="en-US" sz="1200" kern="1200" dirty="0">
                <a:solidFill>
                  <a:schemeClr val="tx1"/>
                </a:solidFill>
                <a:effectLst/>
                <a:latin typeface="+mn-lt"/>
                <a:ea typeface="+mn-ea"/>
                <a:cs typeface="+mn-cs"/>
              </a:rPr>
              <a:t>/blog/what-is-a-digital-strategy-is-it-something-</a:t>
            </a:r>
            <a:r>
              <a:rPr lang="en-US" sz="1200" kern="1200" dirty="0" err="1">
                <a:solidFill>
                  <a:schemeClr val="tx1"/>
                </a:solidFill>
                <a:effectLst/>
                <a:latin typeface="+mn-lt"/>
                <a:ea typeface="+mn-ea"/>
                <a:cs typeface="+mn-cs"/>
              </a:rPr>
              <a:t>i</a:t>
            </a:r>
            <a:r>
              <a:rPr lang="en-US" sz="1200" kern="1200" dirty="0">
                <a:solidFill>
                  <a:schemeClr val="tx1"/>
                </a:solidFill>
                <a:effectLst/>
                <a:latin typeface="+mn-lt"/>
                <a:ea typeface="+mn-ea"/>
                <a:cs typeface="+mn-cs"/>
              </a:rPr>
              <a:t>-need/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ThoughtCo. (2019, December 20). </a:t>
            </a:r>
            <a:r>
              <a:rPr lang="en-US" sz="1200" i="1" kern="1200" dirty="0">
                <a:solidFill>
                  <a:schemeClr val="tx1"/>
                </a:solidFill>
                <a:effectLst/>
                <a:latin typeface="+mn-lt"/>
                <a:ea typeface="+mn-ea"/>
                <a:cs typeface="+mn-cs"/>
              </a:rPr>
              <a:t>Ethical Considerations in Sociological Research</a:t>
            </a:r>
            <a:r>
              <a:rPr lang="en-US" sz="1200" kern="1200" dirty="0">
                <a:solidFill>
                  <a:schemeClr val="tx1"/>
                </a:solidFill>
                <a:effectLst/>
                <a:latin typeface="+mn-lt"/>
                <a:ea typeface="+mn-ea"/>
                <a:cs typeface="+mn-cs"/>
              </a:rPr>
              <a:t>. Retrieved from ThoughtCo.: https://</a:t>
            </a:r>
            <a:r>
              <a:rPr lang="en-US" sz="1200" kern="1200" dirty="0" err="1">
                <a:solidFill>
                  <a:schemeClr val="tx1"/>
                </a:solidFill>
                <a:effectLst/>
                <a:latin typeface="+mn-lt"/>
                <a:ea typeface="+mn-ea"/>
                <a:cs typeface="+mn-cs"/>
              </a:rPr>
              <a:t>www.thoughtco.com</a:t>
            </a:r>
            <a:r>
              <a:rPr lang="en-US" sz="1200" kern="1200" dirty="0">
                <a:solidFill>
                  <a:schemeClr val="tx1"/>
                </a:solidFill>
                <a:effectLst/>
                <a:latin typeface="+mn-lt"/>
                <a:ea typeface="+mn-ea"/>
                <a:cs typeface="+mn-cs"/>
              </a:rPr>
              <a:t>/ethical-considerations-definition-3026552</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UC </a:t>
            </a:r>
            <a:r>
              <a:rPr lang="en-US" sz="1200" kern="1200" dirty="0" err="1">
                <a:solidFill>
                  <a:schemeClr val="tx1"/>
                </a:solidFill>
                <a:effectLst/>
                <a:latin typeface="+mn-lt"/>
                <a:ea typeface="+mn-ea"/>
                <a:cs typeface="+mn-cs"/>
              </a:rPr>
              <a:t>Barkeley</a:t>
            </a:r>
            <a:r>
              <a:rPr lang="en-US" sz="1200" kern="1200" dirty="0">
                <a:solidFill>
                  <a:schemeClr val="tx1"/>
                </a:solidFill>
                <a:effectLst/>
                <a:latin typeface="+mn-lt"/>
                <a:ea typeface="+mn-ea"/>
                <a:cs typeface="+mn-cs"/>
              </a:rPr>
              <a:t>. (2019, </a:t>
            </a:r>
            <a:r>
              <a:rPr lang="en-US" sz="1200" kern="1200" dirty="0" err="1">
                <a:solidFill>
                  <a:schemeClr val="tx1"/>
                </a:solidFill>
                <a:effectLst/>
                <a:latin typeface="+mn-lt"/>
                <a:ea typeface="+mn-ea"/>
                <a:cs typeface="+mn-cs"/>
              </a:rPr>
              <a:t>december</a:t>
            </a:r>
            <a:r>
              <a:rPr lang="en-US" sz="1200" kern="1200" dirty="0">
                <a:solidFill>
                  <a:schemeClr val="tx1"/>
                </a:solidFill>
                <a:effectLst/>
                <a:latin typeface="+mn-lt"/>
                <a:ea typeface="+mn-ea"/>
                <a:cs typeface="+mn-cs"/>
              </a:rPr>
              <a:t> 20). </a:t>
            </a:r>
            <a:r>
              <a:rPr lang="en-US" sz="1200" i="1" kern="1200" dirty="0">
                <a:solidFill>
                  <a:schemeClr val="tx1"/>
                </a:solidFill>
                <a:effectLst/>
                <a:latin typeface="+mn-lt"/>
                <a:ea typeface="+mn-ea"/>
                <a:cs typeface="+mn-cs"/>
              </a:rPr>
              <a:t>Steps to Building an Effective Team</a:t>
            </a:r>
            <a:r>
              <a:rPr lang="en-US" sz="1200" kern="1200" dirty="0">
                <a:solidFill>
                  <a:schemeClr val="tx1"/>
                </a:solidFill>
                <a:effectLst/>
                <a:latin typeface="+mn-lt"/>
                <a:ea typeface="+mn-ea"/>
                <a:cs typeface="+mn-cs"/>
              </a:rPr>
              <a:t>. Retrieved from UC </a:t>
            </a:r>
            <a:r>
              <a:rPr lang="en-US" sz="1200" kern="1200" dirty="0" err="1">
                <a:solidFill>
                  <a:schemeClr val="tx1"/>
                </a:solidFill>
                <a:effectLst/>
                <a:latin typeface="+mn-lt"/>
                <a:ea typeface="+mn-ea"/>
                <a:cs typeface="+mn-cs"/>
              </a:rPr>
              <a:t>Barkeley</a:t>
            </a:r>
            <a:r>
              <a:rPr lang="en-US" sz="1200" kern="1200" dirty="0">
                <a:solidFill>
                  <a:schemeClr val="tx1"/>
                </a:solidFill>
                <a:effectLst/>
                <a:latin typeface="+mn-lt"/>
                <a:ea typeface="+mn-ea"/>
                <a:cs typeface="+mn-cs"/>
              </a:rPr>
              <a:t>: https://</a:t>
            </a:r>
            <a:r>
              <a:rPr lang="en-US" sz="1200" kern="1200" dirty="0" err="1">
                <a:solidFill>
                  <a:schemeClr val="tx1"/>
                </a:solidFill>
                <a:effectLst/>
                <a:latin typeface="+mn-lt"/>
                <a:ea typeface="+mn-ea"/>
                <a:cs typeface="+mn-cs"/>
              </a:rPr>
              <a:t>hr.berkeley.edu</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hr</a:t>
            </a:r>
            <a:r>
              <a:rPr lang="en-US" sz="1200" kern="1200" dirty="0">
                <a:solidFill>
                  <a:schemeClr val="tx1"/>
                </a:solidFill>
                <a:effectLst/>
                <a:latin typeface="+mn-lt"/>
                <a:ea typeface="+mn-ea"/>
                <a:cs typeface="+mn-cs"/>
              </a:rPr>
              <a:t>-network/central-guide-managing-</a:t>
            </a:r>
            <a:r>
              <a:rPr lang="en-US" sz="1200" kern="1200" dirty="0" err="1">
                <a:solidFill>
                  <a:schemeClr val="tx1"/>
                </a:solidFill>
                <a:effectLst/>
                <a:latin typeface="+mn-lt"/>
                <a:ea typeface="+mn-ea"/>
                <a:cs typeface="+mn-cs"/>
              </a:rPr>
              <a:t>hr</a:t>
            </a:r>
            <a:r>
              <a:rPr lang="en-US" sz="1200" kern="1200" dirty="0">
                <a:solidFill>
                  <a:schemeClr val="tx1"/>
                </a:solidFill>
                <a:effectLst/>
                <a:latin typeface="+mn-lt"/>
                <a:ea typeface="+mn-ea"/>
                <a:cs typeface="+mn-cs"/>
              </a:rPr>
              <a:t>/managing-</a:t>
            </a:r>
            <a:r>
              <a:rPr lang="en-US" sz="1200" kern="1200" dirty="0" err="1">
                <a:solidFill>
                  <a:schemeClr val="tx1"/>
                </a:solidFill>
                <a:effectLst/>
                <a:latin typeface="+mn-lt"/>
                <a:ea typeface="+mn-ea"/>
                <a:cs typeface="+mn-cs"/>
              </a:rPr>
              <a:t>hr</a:t>
            </a:r>
            <a:r>
              <a:rPr lang="en-US" sz="1200" kern="1200" dirty="0">
                <a:solidFill>
                  <a:schemeClr val="tx1"/>
                </a:solidFill>
                <a:effectLst/>
                <a:latin typeface="+mn-lt"/>
                <a:ea typeface="+mn-ea"/>
                <a:cs typeface="+mn-cs"/>
              </a:rPr>
              <a:t>/interaction/team-building/steps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UNITED STATES SECURITIES AND EXCHANGE COMMISSION Washington, DC 20549 - . (2018). </a:t>
            </a:r>
            <a:r>
              <a:rPr lang="en-US" sz="1200" i="1" kern="1200" dirty="0" err="1">
                <a:solidFill>
                  <a:schemeClr val="tx1"/>
                </a:solidFill>
                <a:effectLst/>
                <a:latin typeface="+mn-lt"/>
                <a:ea typeface="+mn-ea"/>
                <a:cs typeface="+mn-cs"/>
              </a:rPr>
              <a:t>McDONALD’S</a:t>
            </a:r>
            <a:r>
              <a:rPr lang="en-US" sz="1200" i="1" kern="1200" dirty="0">
                <a:solidFill>
                  <a:schemeClr val="tx1"/>
                </a:solidFill>
                <a:effectLst/>
                <a:latin typeface="+mn-lt"/>
                <a:ea typeface="+mn-ea"/>
                <a:cs typeface="+mn-cs"/>
              </a:rPr>
              <a:t> CORPORATION.</a:t>
            </a:r>
            <a:r>
              <a:rPr lang="en-US" sz="1200" kern="1200" dirty="0">
                <a:solidFill>
                  <a:schemeClr val="tx1"/>
                </a:solidFill>
                <a:effectLst/>
                <a:latin typeface="+mn-lt"/>
                <a:ea typeface="+mn-ea"/>
                <a:cs typeface="+mn-cs"/>
              </a:rPr>
              <a:t> Washington : ̈ UNITED STATES SECURITIES AND EXCHANGE COMMISSION Washington, DC 20549.</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WordStream</a:t>
            </a:r>
            <a:r>
              <a:rPr lang="en-US" sz="1200" kern="1200" dirty="0">
                <a:solidFill>
                  <a:schemeClr val="tx1"/>
                </a:solidFill>
                <a:effectLst/>
                <a:latin typeface="+mn-lt"/>
                <a:ea typeface="+mn-ea"/>
                <a:cs typeface="+mn-cs"/>
              </a:rPr>
              <a:t>. (2019, December 20). </a:t>
            </a:r>
            <a:r>
              <a:rPr lang="en-US" sz="1200" i="1" kern="1200" dirty="0">
                <a:solidFill>
                  <a:schemeClr val="tx1"/>
                </a:solidFill>
                <a:effectLst/>
                <a:latin typeface="+mn-lt"/>
                <a:ea typeface="+mn-ea"/>
                <a:cs typeface="+mn-cs"/>
              </a:rPr>
              <a:t>How to Do a SWOT Analysis for Your Small Business (with Examples) </a:t>
            </a:r>
            <a:r>
              <a:rPr lang="en-US" sz="1200" kern="1200" dirty="0">
                <a:solidFill>
                  <a:schemeClr val="tx1"/>
                </a:solidFill>
                <a:effectLst/>
                <a:latin typeface="+mn-lt"/>
                <a:ea typeface="+mn-ea"/>
                <a:cs typeface="+mn-cs"/>
              </a:rPr>
              <a:t>. Retrieved from </a:t>
            </a:r>
            <a:r>
              <a:rPr lang="en-US" sz="1200" kern="1200" dirty="0" err="1">
                <a:solidFill>
                  <a:schemeClr val="tx1"/>
                </a:solidFill>
                <a:effectLst/>
                <a:latin typeface="+mn-lt"/>
                <a:ea typeface="+mn-ea"/>
                <a:cs typeface="+mn-cs"/>
              </a:rPr>
              <a:t>WordStream</a:t>
            </a:r>
            <a:r>
              <a:rPr lang="en-US" sz="1200" kern="1200" dirty="0">
                <a:solidFill>
                  <a:schemeClr val="tx1"/>
                </a:solidFill>
                <a:effectLst/>
                <a:latin typeface="+mn-lt"/>
                <a:ea typeface="+mn-ea"/>
                <a:cs typeface="+mn-cs"/>
              </a:rPr>
              <a:t>: https://</a:t>
            </a:r>
            <a:r>
              <a:rPr lang="en-US" sz="1200" kern="1200" dirty="0" err="1">
                <a:solidFill>
                  <a:schemeClr val="tx1"/>
                </a:solidFill>
                <a:effectLst/>
                <a:latin typeface="+mn-lt"/>
                <a:ea typeface="+mn-ea"/>
                <a:cs typeface="+mn-cs"/>
              </a:rPr>
              <a:t>www.wordstream.com</a:t>
            </a:r>
            <a:r>
              <a:rPr lang="en-US" sz="1200" kern="1200" dirty="0">
                <a:solidFill>
                  <a:schemeClr val="tx1"/>
                </a:solidFill>
                <a:effectLst/>
                <a:latin typeface="+mn-lt"/>
                <a:ea typeface="+mn-ea"/>
                <a:cs typeface="+mn-cs"/>
              </a:rPr>
              <a:t>/blog/</a:t>
            </a:r>
            <a:r>
              <a:rPr lang="en-US" sz="1200" kern="1200" dirty="0" err="1">
                <a:solidFill>
                  <a:schemeClr val="tx1"/>
                </a:solidFill>
                <a:effectLst/>
                <a:latin typeface="+mn-lt"/>
                <a:ea typeface="+mn-ea"/>
                <a:cs typeface="+mn-cs"/>
              </a:rPr>
              <a:t>ws</a:t>
            </a:r>
            <a:r>
              <a:rPr lang="en-US" sz="1200" kern="1200" dirty="0">
                <a:solidFill>
                  <a:schemeClr val="tx1"/>
                </a:solidFill>
                <a:effectLst/>
                <a:latin typeface="+mn-lt"/>
                <a:ea typeface="+mn-ea"/>
                <a:cs typeface="+mn-cs"/>
              </a:rPr>
              <a:t>/2017/12/20/swot-analysis</a:t>
            </a:r>
            <a:endParaRPr lang="en-GB" sz="1200" kern="1200" dirty="0">
              <a:solidFill>
                <a:schemeClr val="tx1"/>
              </a:solidFill>
              <a:effectLst/>
              <a:latin typeface="+mn-lt"/>
              <a:ea typeface="+mn-ea"/>
              <a:cs typeface="+mn-cs"/>
            </a:endParaRPr>
          </a:p>
          <a:p>
            <a:r>
              <a:rPr lang="en-GB" sz="1200" kern="120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D9EFA48D-353A-7C4E-972F-52FAA4F49D9B}" type="slidenum">
              <a:rPr lang="en-US" smtClean="0"/>
              <a:t>15</a:t>
            </a:fld>
            <a:endParaRPr lang="en-US"/>
          </a:p>
        </p:txBody>
      </p:sp>
    </p:spTree>
    <p:extLst>
      <p:ext uri="{BB962C8B-B14F-4D97-AF65-F5344CB8AC3E}">
        <p14:creationId xmlns:p14="http://schemas.microsoft.com/office/powerpoint/2010/main" val="24091747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B00B61D-C412-274A-8F3F-26FC26AB84B7}" type="datetimeFigureOut">
              <a:rPr lang="en-US" smtClean="0"/>
              <a:t>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B76CEA-1207-DF42-8558-4083491DE301}" type="slidenum">
              <a:rPr lang="en-US" smtClean="0"/>
              <a:t>‹#›</a:t>
            </a:fld>
            <a:endParaRPr lang="en-US"/>
          </a:p>
        </p:txBody>
      </p:sp>
    </p:spTree>
    <p:extLst>
      <p:ext uri="{BB962C8B-B14F-4D97-AF65-F5344CB8AC3E}">
        <p14:creationId xmlns:p14="http://schemas.microsoft.com/office/powerpoint/2010/main" val="191456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00B61D-C412-274A-8F3F-26FC26AB84B7}" type="datetimeFigureOut">
              <a:rPr lang="en-US" smtClean="0"/>
              <a:t>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B76CEA-1207-DF42-8558-4083491DE301}" type="slidenum">
              <a:rPr lang="en-US" smtClean="0"/>
              <a:t>‹#›</a:t>
            </a:fld>
            <a:endParaRPr lang="en-US"/>
          </a:p>
        </p:txBody>
      </p:sp>
    </p:spTree>
    <p:extLst>
      <p:ext uri="{BB962C8B-B14F-4D97-AF65-F5344CB8AC3E}">
        <p14:creationId xmlns:p14="http://schemas.microsoft.com/office/powerpoint/2010/main" val="1885955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B00B61D-C412-274A-8F3F-26FC26AB84B7}" type="datetimeFigureOut">
              <a:rPr lang="en-US" smtClean="0"/>
              <a:t>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B76CEA-1207-DF42-8558-4083491DE301}" type="slidenum">
              <a:rPr lang="en-US" smtClean="0"/>
              <a:t>‹#›</a:t>
            </a:fld>
            <a:endParaRPr lang="en-US"/>
          </a:p>
        </p:txBody>
      </p:sp>
    </p:spTree>
    <p:extLst>
      <p:ext uri="{BB962C8B-B14F-4D97-AF65-F5344CB8AC3E}">
        <p14:creationId xmlns:p14="http://schemas.microsoft.com/office/powerpoint/2010/main" val="1519932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B00B61D-C412-274A-8F3F-26FC26AB84B7}" type="datetimeFigureOut">
              <a:rPr lang="en-US" smtClean="0"/>
              <a:t>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B76CEA-1207-DF42-8558-4083491DE301}" type="slidenum">
              <a:rPr lang="en-US" smtClean="0"/>
              <a:t>‹#›</a:t>
            </a:fld>
            <a:endParaRPr lang="en-US"/>
          </a:p>
        </p:txBody>
      </p:sp>
    </p:spTree>
    <p:extLst>
      <p:ext uri="{BB962C8B-B14F-4D97-AF65-F5344CB8AC3E}">
        <p14:creationId xmlns:p14="http://schemas.microsoft.com/office/powerpoint/2010/main" val="4262850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B00B61D-C412-274A-8F3F-26FC26AB84B7}" type="datetimeFigureOut">
              <a:rPr lang="en-US" smtClean="0"/>
              <a:t>12/20/19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0B76CEA-1207-DF42-8558-4083491DE301}" type="slidenum">
              <a:rPr lang="en-US" smtClean="0"/>
              <a:t>‹#›</a:t>
            </a:fld>
            <a:endParaRPr lang="en-US"/>
          </a:p>
        </p:txBody>
      </p:sp>
    </p:spTree>
    <p:extLst>
      <p:ext uri="{BB962C8B-B14F-4D97-AF65-F5344CB8AC3E}">
        <p14:creationId xmlns:p14="http://schemas.microsoft.com/office/powerpoint/2010/main" val="1749887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B00B61D-C412-274A-8F3F-26FC26AB84B7}" type="datetimeFigureOut">
              <a:rPr lang="en-US" smtClean="0"/>
              <a:t>12/20/19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B76CEA-1207-DF42-8558-4083491DE301}" type="slidenum">
              <a:rPr lang="en-US" smtClean="0"/>
              <a:t>‹#›</a:t>
            </a:fld>
            <a:endParaRPr lang="en-US"/>
          </a:p>
        </p:txBody>
      </p:sp>
    </p:spTree>
    <p:extLst>
      <p:ext uri="{BB962C8B-B14F-4D97-AF65-F5344CB8AC3E}">
        <p14:creationId xmlns:p14="http://schemas.microsoft.com/office/powerpoint/2010/main" val="2624604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00B61D-C412-274A-8F3F-26FC26AB84B7}" type="datetimeFigureOut">
              <a:rPr lang="en-US" smtClean="0"/>
              <a:t>12/20/19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0B76CEA-1207-DF42-8558-4083491DE301}" type="slidenum">
              <a:rPr lang="en-US" smtClean="0"/>
              <a:t>‹#›</a:t>
            </a:fld>
            <a:endParaRPr lang="en-US"/>
          </a:p>
        </p:txBody>
      </p:sp>
    </p:spTree>
    <p:extLst>
      <p:ext uri="{BB962C8B-B14F-4D97-AF65-F5344CB8AC3E}">
        <p14:creationId xmlns:p14="http://schemas.microsoft.com/office/powerpoint/2010/main" val="3684934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B00B61D-C412-274A-8F3F-26FC26AB84B7}" type="datetimeFigureOut">
              <a:rPr lang="en-US" smtClean="0"/>
              <a:t>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B76CEA-1207-DF42-8558-4083491DE301}" type="slidenum">
              <a:rPr lang="en-US" smtClean="0"/>
              <a:t>‹#›</a:t>
            </a:fld>
            <a:endParaRPr lang="en-US"/>
          </a:p>
        </p:txBody>
      </p:sp>
    </p:spTree>
    <p:extLst>
      <p:ext uri="{BB962C8B-B14F-4D97-AF65-F5344CB8AC3E}">
        <p14:creationId xmlns:p14="http://schemas.microsoft.com/office/powerpoint/2010/main" val="402243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B00B61D-C412-274A-8F3F-26FC26AB84B7}" type="datetimeFigureOut">
              <a:rPr lang="en-US" smtClean="0"/>
              <a:t>12/20/19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B76CEA-1207-DF42-8558-4083491DE301}" type="slidenum">
              <a:rPr lang="en-US" smtClean="0"/>
              <a:t>‹#›</a:t>
            </a:fld>
            <a:endParaRPr lang="en-US"/>
          </a:p>
        </p:txBody>
      </p:sp>
    </p:spTree>
    <p:extLst>
      <p:ext uri="{BB962C8B-B14F-4D97-AF65-F5344CB8AC3E}">
        <p14:creationId xmlns:p14="http://schemas.microsoft.com/office/powerpoint/2010/main" val="1818344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00B61D-C412-274A-8F3F-26FC26AB84B7}" type="datetimeFigureOut">
              <a:rPr lang="en-US" smtClean="0"/>
              <a:t>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B76CEA-1207-DF42-8558-4083491DE301}" type="slidenum">
              <a:rPr lang="en-US" smtClean="0"/>
              <a:t>‹#›</a:t>
            </a:fld>
            <a:endParaRPr lang="en-US"/>
          </a:p>
        </p:txBody>
      </p:sp>
    </p:spTree>
    <p:extLst>
      <p:ext uri="{BB962C8B-B14F-4D97-AF65-F5344CB8AC3E}">
        <p14:creationId xmlns:p14="http://schemas.microsoft.com/office/powerpoint/2010/main" val="3573069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00B61D-C412-274A-8F3F-26FC26AB84B7}" type="datetimeFigureOut">
              <a:rPr lang="en-US" smtClean="0"/>
              <a:t>12/20/19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B76CEA-1207-DF42-8558-4083491DE301}" type="slidenum">
              <a:rPr lang="en-US" smtClean="0"/>
              <a:t>‹#›</a:t>
            </a:fld>
            <a:endParaRPr lang="en-US"/>
          </a:p>
        </p:txBody>
      </p:sp>
    </p:spTree>
    <p:extLst>
      <p:ext uri="{BB962C8B-B14F-4D97-AF65-F5344CB8AC3E}">
        <p14:creationId xmlns:p14="http://schemas.microsoft.com/office/powerpoint/2010/main" val="4199207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00B61D-C412-274A-8F3F-26FC26AB84B7}" type="datetimeFigureOut">
              <a:rPr lang="en-US" smtClean="0"/>
              <a:t>12/20/19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B76CEA-1207-DF42-8558-4083491DE301}" type="slidenum">
              <a:rPr lang="en-US" smtClean="0"/>
              <a:t>‹#›</a:t>
            </a:fld>
            <a:endParaRPr lang="en-US"/>
          </a:p>
        </p:txBody>
      </p:sp>
    </p:spTree>
    <p:extLst>
      <p:ext uri="{BB962C8B-B14F-4D97-AF65-F5344CB8AC3E}">
        <p14:creationId xmlns:p14="http://schemas.microsoft.com/office/powerpoint/2010/main" val="363738556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tiff"/></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tiff"/></Relationships>
</file>

<file path=ppt/slides/_rels/slide5.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482A7D0-DB09-4EBA-8D52-E6A5934B6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1A3688C8-DFCE-4CCD-BCF0-5FB239E5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410"/>
            <a:ext cx="7005134" cy="4827590"/>
          </a:xfrm>
          <a:custGeom>
            <a:avLst/>
            <a:gdLst>
              <a:gd name="connsiteX0" fmla="*/ 1974535 w 7005134"/>
              <a:gd name="connsiteY0" fmla="*/ 0 h 4827590"/>
              <a:gd name="connsiteX1" fmla="*/ 7003848 w 7005134"/>
              <a:gd name="connsiteY1" fmla="*/ 4776721 h 4827590"/>
              <a:gd name="connsiteX2" fmla="*/ 7005134 w 7005134"/>
              <a:gd name="connsiteY2" fmla="*/ 4827590 h 4827590"/>
              <a:gd name="connsiteX3" fmla="*/ 0 w 7005134"/>
              <a:gd name="connsiteY3" fmla="*/ 4827590 h 4827590"/>
              <a:gd name="connsiteX4" fmla="*/ 0 w 7005134"/>
              <a:gd name="connsiteY4" fmla="*/ 402231 h 4827590"/>
              <a:gd name="connsiteX5" fmla="*/ 14349 w 7005134"/>
              <a:gd name="connsiteY5" fmla="*/ 395744 h 4827590"/>
              <a:gd name="connsiteX6" fmla="*/ 1974535 w 7005134"/>
              <a:gd name="connsiteY6" fmla="*/ 0 h 482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05134" h="4827590">
                <a:moveTo>
                  <a:pt x="1974535" y="0"/>
                </a:moveTo>
                <a:cubicBezTo>
                  <a:pt x="4668853" y="0"/>
                  <a:pt x="6868971" y="2115921"/>
                  <a:pt x="7003848" y="4776721"/>
                </a:cubicBezTo>
                <a:lnTo>
                  <a:pt x="7005134" y="4827590"/>
                </a:lnTo>
                <a:lnTo>
                  <a:pt x="0" y="4827590"/>
                </a:lnTo>
                <a:lnTo>
                  <a:pt x="0" y="402231"/>
                </a:lnTo>
                <a:lnTo>
                  <a:pt x="14349" y="395744"/>
                </a:lnTo>
                <a:cubicBezTo>
                  <a:pt x="616832" y="140915"/>
                  <a:pt x="1279227" y="0"/>
                  <a:pt x="1974535" y="0"/>
                </a:cubicBezTo>
                <a:close/>
              </a:path>
            </a:pathLst>
          </a:cu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DE2D256C-23ED-E044-81C6-80EB15EFD8DC}"/>
              </a:ext>
            </a:extLst>
          </p:cNvPr>
          <p:cNvSpPr>
            <a:spLocks noGrp="1"/>
          </p:cNvSpPr>
          <p:nvPr>
            <p:ph type="ctrTitle"/>
          </p:nvPr>
        </p:nvSpPr>
        <p:spPr>
          <a:xfrm>
            <a:off x="1619581" y="4516097"/>
            <a:ext cx="6339840" cy="2387600"/>
          </a:xfrm>
        </p:spPr>
        <p:txBody>
          <a:bodyPr>
            <a:normAutofit fontScale="90000"/>
          </a:bodyPr>
          <a:lstStyle/>
          <a:p>
            <a:pPr algn="l"/>
            <a:r>
              <a:rPr lang="en-US" sz="4000" i="1" dirty="0">
                <a:solidFill>
                  <a:schemeClr val="bg1"/>
                </a:solidFill>
                <a:latin typeface="Times New Roman" panose="02020603050405020304" pitchFamily="18" charset="0"/>
                <a:cs typeface="Times New Roman" panose="02020603050405020304" pitchFamily="18" charset="0"/>
              </a:rPr>
              <a:t>Contemporary </a:t>
            </a:r>
            <a:br>
              <a:rPr lang="en-US" sz="4000" i="1" dirty="0">
                <a:solidFill>
                  <a:schemeClr val="bg1"/>
                </a:solidFill>
                <a:latin typeface="Times New Roman" panose="02020603050405020304" pitchFamily="18" charset="0"/>
                <a:cs typeface="Times New Roman" panose="02020603050405020304" pitchFamily="18" charset="0"/>
              </a:rPr>
            </a:br>
            <a:r>
              <a:rPr lang="en-US" sz="4000" i="1" dirty="0">
                <a:solidFill>
                  <a:schemeClr val="bg1"/>
                </a:solidFill>
                <a:latin typeface="Times New Roman" panose="02020603050405020304" pitchFamily="18" charset="0"/>
                <a:cs typeface="Times New Roman" panose="02020603050405020304" pitchFamily="18" charset="0"/>
              </a:rPr>
              <a:t>Management </a:t>
            </a:r>
            <a:br>
              <a:rPr lang="en-US" sz="4000" i="1" dirty="0">
                <a:solidFill>
                  <a:schemeClr val="bg1"/>
                </a:solidFill>
                <a:latin typeface="Times New Roman" panose="02020603050405020304" pitchFamily="18" charset="0"/>
                <a:cs typeface="Times New Roman" panose="02020603050405020304" pitchFamily="18" charset="0"/>
              </a:rPr>
            </a:br>
            <a:r>
              <a:rPr lang="en-US" sz="4000" i="1" dirty="0">
                <a:solidFill>
                  <a:schemeClr val="bg1"/>
                </a:solidFill>
                <a:latin typeface="Times New Roman" panose="02020603050405020304" pitchFamily="18" charset="0"/>
                <a:cs typeface="Times New Roman" panose="02020603050405020304" pitchFamily="18" charset="0"/>
              </a:rPr>
              <a:t>Approaches </a:t>
            </a:r>
            <a:br>
              <a:rPr lang="en-US" sz="4800" u="sng" dirty="0">
                <a:solidFill>
                  <a:schemeClr val="tx1">
                    <a:lumMod val="85000"/>
                    <a:lumOff val="15000"/>
                  </a:schemeClr>
                </a:solidFill>
                <a:latin typeface="Times New Roman" panose="02020603050405020304" pitchFamily="18" charset="0"/>
                <a:cs typeface="Times New Roman" panose="02020603050405020304" pitchFamily="18" charset="0"/>
              </a:rPr>
            </a:br>
            <a:endParaRPr lang="en-US" sz="4800" u="sng"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5" name="Subtitle 4">
            <a:extLst>
              <a:ext uri="{FF2B5EF4-FFF2-40B4-BE49-F238E27FC236}">
                <a16:creationId xmlns:a16="http://schemas.microsoft.com/office/drawing/2014/main" id="{0966E3C4-C883-9B4B-A7D2-695550F4DEF9}"/>
              </a:ext>
            </a:extLst>
          </p:cNvPr>
          <p:cNvSpPr>
            <a:spLocks noGrp="1"/>
          </p:cNvSpPr>
          <p:nvPr>
            <p:ph type="subTitle" idx="1"/>
          </p:nvPr>
        </p:nvSpPr>
        <p:spPr>
          <a:xfrm>
            <a:off x="332647" y="3190264"/>
            <a:ext cx="5252288" cy="1655762"/>
          </a:xfrm>
        </p:spPr>
        <p:txBody>
          <a:bodyPr>
            <a:normAutofit/>
          </a:bodyPr>
          <a:lstStyle/>
          <a:p>
            <a:pPr algn="l"/>
            <a:r>
              <a:rPr lang="en-US" sz="4000" i="1" dirty="0">
                <a:solidFill>
                  <a:schemeClr val="bg1"/>
                </a:solidFill>
                <a:latin typeface="Times New Roman" panose="02020603050405020304" pitchFamily="18" charset="0"/>
                <a:cs typeface="Times New Roman" panose="02020603050405020304" pitchFamily="18" charset="0"/>
              </a:rPr>
              <a:t>  Assignment </a:t>
            </a:r>
          </a:p>
          <a:p>
            <a:pPr algn="l"/>
            <a:r>
              <a:rPr lang="en-US" sz="4000" i="1" dirty="0">
                <a:solidFill>
                  <a:schemeClr val="bg1"/>
                </a:solidFill>
                <a:latin typeface="Times New Roman" panose="02020603050405020304" pitchFamily="18" charset="0"/>
                <a:cs typeface="Times New Roman" panose="02020603050405020304" pitchFamily="18" charset="0"/>
              </a:rPr>
              <a:t>        Two</a:t>
            </a:r>
          </a:p>
        </p:txBody>
      </p:sp>
      <p:cxnSp>
        <p:nvCxnSpPr>
          <p:cNvPr id="39" name="Straight Connector 35">
            <a:extLst>
              <a:ext uri="{FF2B5EF4-FFF2-40B4-BE49-F238E27FC236}">
                <a16:creationId xmlns:a16="http://schemas.microsoft.com/office/drawing/2014/main" id="{D598FBE3-48D2-40A2-B7E6-F485834C82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2540" y="4450080"/>
            <a:ext cx="1234440" cy="0"/>
          </a:xfrm>
          <a:prstGeom prst="line">
            <a:avLst/>
          </a:prstGeom>
          <a:ln w="508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8" name="Oval 37">
            <a:extLst>
              <a:ext uri="{FF2B5EF4-FFF2-40B4-BE49-F238E27FC236}">
                <a16:creationId xmlns:a16="http://schemas.microsoft.com/office/drawing/2014/main" id="{8482FDCF-45F3-40F1-8751-19B7AFB3C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348" y="1005839"/>
            <a:ext cx="3444236" cy="3444236"/>
          </a:xfrm>
          <a:prstGeom prst="ellipse">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23D3BBD-853B-C242-9BDA-8DA572456A94}"/>
              </a:ext>
            </a:extLst>
          </p:cNvPr>
          <p:cNvSpPr/>
          <p:nvPr/>
        </p:nvSpPr>
        <p:spPr>
          <a:xfrm>
            <a:off x="9057422" y="1694081"/>
            <a:ext cx="1598087" cy="1815882"/>
          </a:xfrm>
          <a:prstGeom prst="rect">
            <a:avLst/>
          </a:prstGeom>
        </p:spPr>
        <p:txBody>
          <a:bodyPr wrap="square">
            <a:spAutoFit/>
          </a:bodyPr>
          <a:lstStyle/>
          <a:p>
            <a:pPr algn="ctr"/>
            <a:r>
              <a:rPr lang="en-US" sz="2800" u="sng" dirty="0">
                <a:solidFill>
                  <a:schemeClr val="bg1"/>
                </a:solidFill>
                <a:latin typeface="Times New Roman" panose="02020603050405020304" pitchFamily="18" charset="0"/>
                <a:cs typeface="Times New Roman" panose="02020603050405020304" pitchFamily="18" charset="0"/>
              </a:rPr>
              <a:t>Lois Elizabeth Rossiter </a:t>
            </a:r>
          </a:p>
          <a:p>
            <a:pPr algn="ctr"/>
            <a:r>
              <a:rPr lang="en-US" sz="2800" u="sng" dirty="0">
                <a:solidFill>
                  <a:schemeClr val="bg1"/>
                </a:solidFill>
                <a:latin typeface="Times New Roman" panose="02020603050405020304" pitchFamily="18" charset="0"/>
                <a:cs typeface="Times New Roman" panose="02020603050405020304" pitchFamily="18" charset="0"/>
              </a:rPr>
              <a:t>1909920</a:t>
            </a:r>
          </a:p>
        </p:txBody>
      </p:sp>
    </p:spTree>
    <p:extLst>
      <p:ext uri="{BB962C8B-B14F-4D97-AF65-F5344CB8AC3E}">
        <p14:creationId xmlns:p14="http://schemas.microsoft.com/office/powerpoint/2010/main" val="3149421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CA60E0B-59D4-EE4B-8D56-657DEBBF2E67}"/>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1115616" y="2180343"/>
            <a:ext cx="3292524" cy="2491168"/>
          </a:xfrm>
          <a:prstGeom prst="rect">
            <a:avLst/>
          </a:prstGeom>
          <a:noFill/>
        </p:spPr>
      </p:pic>
      <p:cxnSp>
        <p:nvCxnSpPr>
          <p:cNvPr id="15" name="Straight Connector 14">
            <a:extLst>
              <a:ext uri="{FF2B5EF4-FFF2-40B4-BE49-F238E27FC236}">
                <a16:creationId xmlns:a16="http://schemas.microsoft.com/office/drawing/2014/main" id="{1C6AAE25-BD23-41B5-AAE4-1DA5898C2A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573887"/>
            <a:ext cx="0" cy="3710227"/>
          </a:xfrm>
          <a:prstGeom prst="line">
            <a:avLst/>
          </a:prstGeom>
          <a:ln w="19050">
            <a:solidFill>
              <a:srgbClr val="FF4400"/>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C2D6CE7D-A872-3D4F-BD93-5177DC91BD41}"/>
              </a:ext>
            </a:extLst>
          </p:cNvPr>
          <p:cNvPicPr>
            <a:picLocks noChangeAspect="1"/>
          </p:cNvPicPr>
          <p:nvPr/>
        </p:nvPicPr>
        <p:blipFill>
          <a:blip r:embed="rId4">
            <a:duotone>
              <a:schemeClr val="accent1">
                <a:shade val="45000"/>
                <a:satMod val="135000"/>
              </a:schemeClr>
              <a:prstClr val="white"/>
            </a:duotone>
          </a:blip>
          <a:stretch>
            <a:fillRect/>
          </a:stretch>
        </p:blipFill>
        <p:spPr>
          <a:xfrm>
            <a:off x="4886676" y="1964820"/>
            <a:ext cx="6184580" cy="2922214"/>
          </a:xfrm>
          <a:prstGeom prst="rect">
            <a:avLst/>
          </a:prstGeom>
        </p:spPr>
      </p:pic>
    </p:spTree>
    <p:extLst>
      <p:ext uri="{BB962C8B-B14F-4D97-AF65-F5344CB8AC3E}">
        <p14:creationId xmlns:p14="http://schemas.microsoft.com/office/powerpoint/2010/main" val="2992213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357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DA7F95-87C8-124E-B749-78690D1675EA}"/>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br>
              <a:rPr lang="en-US" dirty="0">
                <a:solidFill>
                  <a:srgbClr val="FFFFFF"/>
                </a:solidFill>
              </a:rPr>
            </a:br>
            <a:endParaRPr lang="en-US" dirty="0">
              <a:solidFill>
                <a:srgbClr val="FFFFFF"/>
              </a:solidFill>
            </a:endParaRPr>
          </a:p>
        </p:txBody>
      </p:sp>
      <p:pic>
        <p:nvPicPr>
          <p:cNvPr id="18" name="Picture 17">
            <a:extLst>
              <a:ext uri="{FF2B5EF4-FFF2-40B4-BE49-F238E27FC236}">
                <a16:creationId xmlns:a16="http://schemas.microsoft.com/office/drawing/2014/main" id="{ED7323CB-65AC-9148-9266-E5637EA6825B}"/>
              </a:ext>
            </a:extLst>
          </p:cNvPr>
          <p:cNvPicPr/>
          <p:nvPr/>
        </p:nvPicPr>
        <p:blipFill rotWithShape="1">
          <a:blip r:embed="rId3" cstate="print">
            <a:extLst>
              <a:ext uri="{28A0092B-C50C-407E-A947-70E740481C1C}">
                <a14:useLocalDpi xmlns:a14="http://schemas.microsoft.com/office/drawing/2010/main" val="0"/>
              </a:ext>
            </a:extLst>
          </a:blip>
          <a:srcRect t="2706" r="1" b="10115"/>
          <a:stretch/>
        </p:blipFill>
        <p:spPr bwMode="auto">
          <a:xfrm>
            <a:off x="327547" y="321733"/>
            <a:ext cx="7058306" cy="4107392"/>
          </a:xfrm>
          <a:prstGeom prst="rect">
            <a:avLst/>
          </a:prstGeom>
          <a:noFill/>
        </p:spPr>
      </p:pic>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7EEDD58C-897B-9F44-AFA7-3250977AE57F}"/>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algn="ctr" defTabSz="914400">
              <a:lnSpc>
                <a:spcPct val="90000"/>
              </a:lnSpc>
              <a:spcAft>
                <a:spcPts val="600"/>
              </a:spcAft>
            </a:pPr>
            <a:r>
              <a:rPr lang="en-US" sz="2800" i="1" dirty="0">
                <a:solidFill>
                  <a:srgbClr val="FFFFFF"/>
                </a:solidFill>
              </a:rPr>
              <a:t>McDonalds:</a:t>
            </a:r>
          </a:p>
          <a:p>
            <a:pPr algn="ctr" defTabSz="914400">
              <a:lnSpc>
                <a:spcPct val="90000"/>
              </a:lnSpc>
              <a:spcAft>
                <a:spcPts val="600"/>
              </a:spcAft>
            </a:pPr>
            <a:r>
              <a:rPr lang="en-US" sz="2800" i="1" dirty="0">
                <a:solidFill>
                  <a:srgbClr val="FFFFFF"/>
                </a:solidFill>
              </a:rPr>
              <a:t>“Our aim is to provide a fun and safe environment where our customers can enjoy good food made with quality ingredients at affordable prices.”</a:t>
            </a:r>
            <a:endParaRPr lang="en-US" sz="2800" dirty="0">
              <a:solidFill>
                <a:srgbClr val="FFFFFF"/>
              </a:solidFill>
            </a:endParaRPr>
          </a:p>
        </p:txBody>
      </p:sp>
      <p:sp>
        <p:nvSpPr>
          <p:cNvPr id="10" name="TextBox 9">
            <a:extLst>
              <a:ext uri="{FF2B5EF4-FFF2-40B4-BE49-F238E27FC236}">
                <a16:creationId xmlns:a16="http://schemas.microsoft.com/office/drawing/2014/main" id="{333C5C33-BD4C-664E-83A2-89FBBBDDB30F}"/>
              </a:ext>
            </a:extLst>
          </p:cNvPr>
          <p:cNvSpPr txBox="1"/>
          <p:nvPr/>
        </p:nvSpPr>
        <p:spPr>
          <a:xfrm>
            <a:off x="4419600" y="474133"/>
            <a:ext cx="184731" cy="369332"/>
          </a:xfrm>
          <a:prstGeom prst="rect">
            <a:avLst/>
          </a:prstGeom>
          <a:noFill/>
        </p:spPr>
        <p:txBody>
          <a:bodyPr wrap="none" rtlCol="0">
            <a:spAutoFit/>
          </a:bodyPr>
          <a:lstStyle/>
          <a:p>
            <a:endParaRPr lang="en-US" dirty="0"/>
          </a:p>
        </p:txBody>
      </p:sp>
      <p:sp>
        <p:nvSpPr>
          <p:cNvPr id="11" name="Rectangle 10">
            <a:extLst>
              <a:ext uri="{FF2B5EF4-FFF2-40B4-BE49-F238E27FC236}">
                <a16:creationId xmlns:a16="http://schemas.microsoft.com/office/drawing/2014/main" id="{32579F3F-1A68-7042-9863-135178D6A72D}"/>
              </a:ext>
            </a:extLst>
          </p:cNvPr>
          <p:cNvSpPr/>
          <p:nvPr/>
        </p:nvSpPr>
        <p:spPr>
          <a:xfrm>
            <a:off x="1185512" y="5077079"/>
            <a:ext cx="5342374" cy="954107"/>
          </a:xfrm>
          <a:prstGeom prst="rect">
            <a:avLst/>
          </a:prstGeom>
        </p:spPr>
        <p:txBody>
          <a:bodyPr wrap="square">
            <a:spAutoFit/>
          </a:bodyPr>
          <a:lstStyle/>
          <a:p>
            <a:pPr algn="ctr"/>
            <a:r>
              <a:rPr lang="en-US" sz="2800" b="1" dirty="0">
                <a:solidFill>
                  <a:schemeClr val="bg1"/>
                </a:solidFill>
                <a:latin typeface="Times New Roman" panose="02020603050405020304" pitchFamily="18" charset="0"/>
                <a:ea typeface="Times New Roman" panose="02020603050405020304" pitchFamily="18" charset="0"/>
              </a:rPr>
              <a:t>Outlines an organisation’s</a:t>
            </a:r>
          </a:p>
          <a:p>
            <a:pPr algn="ctr"/>
            <a:r>
              <a:rPr lang="en-US" sz="2800" b="1" i="1" dirty="0">
                <a:solidFill>
                  <a:schemeClr val="bg1"/>
                </a:solidFill>
                <a:latin typeface="Times New Roman" panose="02020603050405020304" pitchFamily="18" charset="0"/>
                <a:ea typeface="Times New Roman" panose="02020603050405020304" pitchFamily="18" charset="0"/>
              </a:rPr>
              <a:t>“purpose and general direction” </a:t>
            </a:r>
            <a:endParaRPr lang="en-US" sz="2800" b="1" i="1" dirty="0">
              <a:solidFill>
                <a:schemeClr val="bg1"/>
              </a:solidFill>
            </a:endParaRPr>
          </a:p>
        </p:txBody>
      </p:sp>
    </p:spTree>
    <p:extLst>
      <p:ext uri="{BB962C8B-B14F-4D97-AF65-F5344CB8AC3E}">
        <p14:creationId xmlns:p14="http://schemas.microsoft.com/office/powerpoint/2010/main" val="1368756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4CB12B1-3871-A84F-A3A7-F9087B7B1F0A}"/>
              </a:ext>
            </a:extLst>
          </p:cNvPr>
          <p:cNvPicPr>
            <a:picLocks noChangeAspect="1"/>
          </p:cNvPicPr>
          <p:nvPr/>
        </p:nvPicPr>
        <p:blipFill rotWithShape="1">
          <a:blip r:embed="rId3"/>
          <a:srcRect t="7514" r="2" b="2447"/>
          <a:stretch/>
        </p:blipFill>
        <p:spPr>
          <a:xfrm>
            <a:off x="321731" y="321732"/>
            <a:ext cx="5728548" cy="6214533"/>
          </a:xfrm>
          <a:prstGeom prst="rect">
            <a:avLst/>
          </a:prstGeom>
        </p:spPr>
      </p:pic>
      <p:pic>
        <p:nvPicPr>
          <p:cNvPr id="7" name="Picture 6">
            <a:extLst>
              <a:ext uri="{FF2B5EF4-FFF2-40B4-BE49-F238E27FC236}">
                <a16:creationId xmlns:a16="http://schemas.microsoft.com/office/drawing/2014/main" id="{1E89C861-67D8-0B4B-B861-7E0BD4B4D713}"/>
              </a:ext>
            </a:extLst>
          </p:cNvPr>
          <p:cNvPicPr>
            <a:picLocks noChangeAspect="1"/>
          </p:cNvPicPr>
          <p:nvPr/>
        </p:nvPicPr>
        <p:blipFill rotWithShape="1">
          <a:blip r:embed="rId4"/>
          <a:srcRect l="3983" r="3835" b="-2"/>
          <a:stretch/>
        </p:blipFill>
        <p:spPr>
          <a:xfrm>
            <a:off x="6141721" y="321732"/>
            <a:ext cx="5728547" cy="6214533"/>
          </a:xfrm>
          <a:prstGeom prst="rect">
            <a:avLst/>
          </a:prstGeom>
        </p:spPr>
      </p:pic>
      <p:sp>
        <p:nvSpPr>
          <p:cNvPr id="2" name="TextBox 1">
            <a:extLst>
              <a:ext uri="{FF2B5EF4-FFF2-40B4-BE49-F238E27FC236}">
                <a16:creationId xmlns:a16="http://schemas.microsoft.com/office/drawing/2014/main" id="{59F68E7E-E20D-D348-AF20-5700F929CD3D}"/>
              </a:ext>
            </a:extLst>
          </p:cNvPr>
          <p:cNvSpPr txBox="1"/>
          <p:nvPr/>
        </p:nvSpPr>
        <p:spPr>
          <a:xfrm>
            <a:off x="6484977" y="536059"/>
            <a:ext cx="2247254" cy="461665"/>
          </a:xfrm>
          <a:prstGeom prst="rect">
            <a:avLst/>
          </a:prstGeom>
          <a:noFill/>
        </p:spPr>
        <p:txBody>
          <a:bodyPr wrap="square" rtlCol="0">
            <a:spAutoFit/>
          </a:bodyPr>
          <a:lstStyle/>
          <a:p>
            <a:r>
              <a:rPr lang="en-GB" sz="2400" u="sng" dirty="0">
                <a:solidFill>
                  <a:schemeClr val="bg2"/>
                </a:solidFill>
              </a:rPr>
              <a:t>Profitable</a:t>
            </a:r>
            <a:r>
              <a:rPr lang="en-GB" dirty="0"/>
              <a:t> </a:t>
            </a:r>
            <a:endParaRPr lang="en-US" dirty="0"/>
          </a:p>
        </p:txBody>
      </p:sp>
    </p:spTree>
    <p:extLst>
      <p:ext uri="{BB962C8B-B14F-4D97-AF65-F5344CB8AC3E}">
        <p14:creationId xmlns:p14="http://schemas.microsoft.com/office/powerpoint/2010/main" val="990586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F6985710-34BC-E642-8618-0AB34CB36071}"/>
              </a:ext>
            </a:extLst>
          </p:cNvPr>
          <p:cNvPicPr>
            <a:picLocks noChangeAspect="1"/>
          </p:cNvPicPr>
          <p:nvPr/>
        </p:nvPicPr>
        <p:blipFill rotWithShape="1">
          <a:blip r:embed="rId3"/>
          <a:srcRect t="27809" b="8393"/>
          <a:stretch/>
        </p:blipFill>
        <p:spPr>
          <a:xfrm>
            <a:off x="-1" y="10"/>
            <a:ext cx="12192001" cy="4666928"/>
          </a:xfrm>
          <a:prstGeom prst="rect">
            <a:avLst/>
          </a:prstGeom>
        </p:spPr>
      </p:pic>
      <p:pic>
        <p:nvPicPr>
          <p:cNvPr id="30" name="Picture 21">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Oval 23">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AEDB217-C206-F041-9D98-6C8B3740CDF4}"/>
              </a:ext>
            </a:extLst>
          </p:cNvPr>
          <p:cNvSpPr/>
          <p:nvPr/>
        </p:nvSpPr>
        <p:spPr>
          <a:xfrm>
            <a:off x="457201" y="3200401"/>
            <a:ext cx="11299370" cy="3902528"/>
          </a:xfrm>
          <a:prstGeom prst="rect">
            <a:avLst/>
          </a:prstGeom>
        </p:spPr>
        <p:txBody>
          <a:bodyPr vert="horz" lIns="91440" tIns="45720" rIns="91440" bIns="45720" rtlCol="0" anchor="ctr">
            <a:normAutofit/>
          </a:bodyPr>
          <a:lstStyle/>
          <a:p>
            <a:pPr algn="ctr" defTabSz="914400">
              <a:lnSpc>
                <a:spcPct val="90000"/>
              </a:lnSpc>
              <a:spcAft>
                <a:spcPts val="600"/>
              </a:spcAft>
            </a:pPr>
            <a:endParaRPr lang="en-US" sz="1600" b="1" i="1" dirty="0">
              <a:solidFill>
                <a:srgbClr val="000000"/>
              </a:solidFill>
            </a:endParaRPr>
          </a:p>
          <a:p>
            <a:pPr algn="ctr" defTabSz="914400">
              <a:lnSpc>
                <a:spcPct val="90000"/>
              </a:lnSpc>
              <a:spcAft>
                <a:spcPts val="600"/>
              </a:spcAft>
            </a:pPr>
            <a:r>
              <a:rPr lang="en-US" sz="2000" b="1" i="1" dirty="0">
                <a:solidFill>
                  <a:srgbClr val="00B050"/>
                </a:solidFill>
                <a:latin typeface="Times New Roman" panose="02020603050405020304" pitchFamily="18" charset="0"/>
                <a:cs typeface="Times New Roman" panose="02020603050405020304" pitchFamily="18" charset="0"/>
              </a:rPr>
              <a:t>McDonalds</a:t>
            </a:r>
          </a:p>
          <a:p>
            <a:pPr algn="ctr" defTabSz="914400">
              <a:lnSpc>
                <a:spcPct val="90000"/>
              </a:lnSpc>
              <a:spcAft>
                <a:spcPts val="600"/>
              </a:spcAft>
            </a:pPr>
            <a:r>
              <a:rPr lang="en-US" sz="2000" b="1" i="1" dirty="0">
                <a:solidFill>
                  <a:srgbClr val="00B050"/>
                </a:solidFill>
                <a:latin typeface="Times New Roman" panose="02020603050405020304" pitchFamily="18" charset="0"/>
                <a:cs typeface="Times New Roman" panose="02020603050405020304" pitchFamily="18" charset="0"/>
              </a:rPr>
              <a:t>“We take our social responsibilities very seriously. For example, we're always looking for ways to reduce, reuse and recycle in our restaurants and across our whole business. For example, we use low energy LED light bulbs, energy saving equipment and waterless urinals, and recycle used cooking oil into biodiesel to fuel more than half of our delivery trucks. We also recycle the cardboard boxes used in more than 89% of our restaurants, and more than 85% of our packaging is made from renewable resources. We know that every little bit helps.”</a:t>
            </a:r>
            <a:r>
              <a:rPr lang="en-US" sz="2000" b="1" dirty="0">
                <a:solidFill>
                  <a:srgbClr val="00B050"/>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462837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06DA67-DAFB-1B43-A254-30A4CBFA6157}"/>
              </a:ext>
            </a:extLst>
          </p:cNvPr>
          <p:cNvSpPr>
            <a:spLocks noGrp="1"/>
          </p:cNvSpPr>
          <p:nvPr>
            <p:ph type="title"/>
          </p:nvPr>
        </p:nvSpPr>
        <p:spPr>
          <a:xfrm>
            <a:off x="524256" y="516804"/>
            <a:ext cx="6594189" cy="1625210"/>
          </a:xfrm>
        </p:spPr>
        <p:txBody>
          <a:bodyPr vert="horz" lIns="91440" tIns="45720" rIns="91440" bIns="45720" rtlCol="0" anchor="ctr">
            <a:normAutofit/>
          </a:bodyPr>
          <a:lstStyle/>
          <a:p>
            <a:r>
              <a:rPr lang="en-US" b="1" kern="1200">
                <a:solidFill>
                  <a:srgbClr val="FFFFFF"/>
                </a:solidFill>
                <a:latin typeface="+mj-lt"/>
                <a:ea typeface="+mj-ea"/>
                <a:cs typeface="+mj-cs"/>
              </a:rPr>
              <a:t> Organisational Stakeholders  </a:t>
            </a:r>
            <a:endParaRPr lang="en-US" kern="1200">
              <a:solidFill>
                <a:srgbClr val="FFFFFF"/>
              </a:solidFill>
              <a:latin typeface="+mj-lt"/>
              <a:ea typeface="+mj-ea"/>
              <a:cs typeface="+mj-cs"/>
            </a:endParaRPr>
          </a:p>
        </p:txBody>
      </p:sp>
      <p:sp>
        <p:nvSpPr>
          <p:cNvPr id="26" name="Rectangle 2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E3C72C9-DAD8-3249-BD32-026EE3C954B6}"/>
              </a:ext>
            </a:extLst>
          </p:cNvPr>
          <p:cNvPicPr>
            <a:picLocks noChangeAspect="1"/>
          </p:cNvPicPr>
          <p:nvPr/>
        </p:nvPicPr>
        <p:blipFill rotWithShape="1">
          <a:blip r:embed="rId3"/>
          <a:srcRect t="20377" b="13382"/>
          <a:stretch/>
        </p:blipFill>
        <p:spPr>
          <a:xfrm>
            <a:off x="1069675" y="2660287"/>
            <a:ext cx="5710687" cy="3646887"/>
          </a:xfrm>
          <a:prstGeom prst="rect">
            <a:avLst/>
          </a:prstGeom>
        </p:spPr>
      </p:pic>
      <p:sp>
        <p:nvSpPr>
          <p:cNvPr id="27" name="Rectangle 2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236A7FA9-71D0-234E-8D1B-58C55DF7244B}"/>
              </a:ext>
            </a:extLst>
          </p:cNvPr>
          <p:cNvSpPr/>
          <p:nvPr/>
        </p:nvSpPr>
        <p:spPr>
          <a:xfrm>
            <a:off x="8029319" y="917725"/>
            <a:ext cx="3424739" cy="4852362"/>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i="1">
                <a:solidFill>
                  <a:srgbClr val="FFFFFF"/>
                </a:solidFill>
              </a:rPr>
              <a:t>“Our customers, our suppliers and our employees are our main stakeholders. But as any business would, we engage with a wide variety of audiences that have an interest in the communities in which we operate.” </a:t>
            </a:r>
            <a:r>
              <a:rPr lang="en-US" sz="2000">
                <a:solidFill>
                  <a:srgbClr val="FFFFFF"/>
                </a:solidFill>
              </a:rPr>
              <a:t>(McDonalds, 2019)</a:t>
            </a:r>
            <a:r>
              <a:rPr lang="en-US" sz="2000" i="1">
                <a:solidFill>
                  <a:srgbClr val="FFFFFF"/>
                </a:solidFill>
              </a:rPr>
              <a:t>.</a:t>
            </a:r>
            <a:endParaRPr lang="en-US" sz="2000">
              <a:solidFill>
                <a:srgbClr val="FFFFFF"/>
              </a:solidFill>
            </a:endParaRPr>
          </a:p>
        </p:txBody>
      </p:sp>
    </p:spTree>
    <p:extLst>
      <p:ext uri="{BB962C8B-B14F-4D97-AF65-F5344CB8AC3E}">
        <p14:creationId xmlns:p14="http://schemas.microsoft.com/office/powerpoint/2010/main" val="2734607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17E8F26-C5C8-AF44-80FB-B20F80C57859}"/>
              </a:ext>
            </a:extLst>
          </p:cNvPr>
          <p:cNvPicPr>
            <a:picLocks noChangeAspect="1"/>
          </p:cNvPicPr>
          <p:nvPr/>
        </p:nvPicPr>
        <p:blipFill>
          <a:blip r:embed="rId3"/>
          <a:stretch>
            <a:fillRect/>
          </a:stretch>
        </p:blipFill>
        <p:spPr>
          <a:xfrm>
            <a:off x="0" y="-31558"/>
            <a:ext cx="12192000" cy="3460558"/>
          </a:xfrm>
          <a:prstGeom prst="rect">
            <a:avLst/>
          </a:prstGeom>
        </p:spPr>
      </p:pic>
      <p:sp>
        <p:nvSpPr>
          <p:cNvPr id="7" name="Rectangle 6">
            <a:extLst>
              <a:ext uri="{FF2B5EF4-FFF2-40B4-BE49-F238E27FC236}">
                <a16:creationId xmlns:a16="http://schemas.microsoft.com/office/drawing/2014/main" id="{50649D77-10C4-1646-B3F7-E8B50274F0AF}"/>
              </a:ext>
            </a:extLst>
          </p:cNvPr>
          <p:cNvSpPr/>
          <p:nvPr/>
        </p:nvSpPr>
        <p:spPr>
          <a:xfrm>
            <a:off x="851140" y="4104116"/>
            <a:ext cx="10489720" cy="1631216"/>
          </a:xfrm>
          <a:prstGeom prst="rect">
            <a:avLst/>
          </a:prstGeom>
        </p:spPr>
        <p:txBody>
          <a:bodyPr wrap="square">
            <a:spAutoFit/>
          </a:bodyPr>
          <a:lstStyle/>
          <a:p>
            <a:r>
              <a:rPr lang="en-GB" sz="2000" i="1" dirty="0">
                <a:solidFill>
                  <a:srgbClr val="FF0000"/>
                </a:solidFill>
              </a:rPr>
              <a:t>“McDonald's has run its business in the UK since 1974. We've loved every minute of it, and we currently operate around 1,300 restaurants across Britain and Ireland alone. Our number one priority? Serving quality food that our customers love and can trust. Having said all that, McDonald's is about more than just food. It's about our suppliers, franchisees and employees working together</a:t>
            </a:r>
            <a:endParaRPr lang="en-US" sz="2000" dirty="0">
              <a:solidFill>
                <a:srgbClr val="FF0000"/>
              </a:solidFill>
            </a:endParaRPr>
          </a:p>
        </p:txBody>
      </p:sp>
    </p:spTree>
    <p:extLst>
      <p:ext uri="{BB962C8B-B14F-4D97-AF65-F5344CB8AC3E}">
        <p14:creationId xmlns:p14="http://schemas.microsoft.com/office/powerpoint/2010/main" val="1447279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Content Placeholder 3">
            <a:extLst>
              <a:ext uri="{FF2B5EF4-FFF2-40B4-BE49-F238E27FC236}">
                <a16:creationId xmlns:a16="http://schemas.microsoft.com/office/drawing/2014/main" id="{44936FF8-03FB-6B41-87E0-5F6256865062}"/>
              </a:ext>
            </a:extLst>
          </p:cNvPr>
          <p:cNvPicPr>
            <a:picLocks noGrp="1" noChangeAspect="1"/>
          </p:cNvPicPr>
          <p:nvPr>
            <p:ph idx="1"/>
          </p:nvPr>
        </p:nvPicPr>
        <p:blipFill rotWithShape="1">
          <a:blip r:embed="rId3"/>
          <a:srcRect t="26422" b="20417"/>
          <a:stretch/>
        </p:blipFill>
        <p:spPr>
          <a:xfrm>
            <a:off x="20" y="596391"/>
            <a:ext cx="12191980" cy="3710603"/>
          </a:xfrm>
          <a:custGeom>
            <a:avLst/>
            <a:gdLst>
              <a:gd name="connsiteX0" fmla="*/ 0 w 12192000"/>
              <a:gd name="connsiteY0" fmla="*/ 0 h 3692092"/>
              <a:gd name="connsiteX1" fmla="*/ 12192000 w 12192000"/>
              <a:gd name="connsiteY1" fmla="*/ 0 h 3692092"/>
              <a:gd name="connsiteX2" fmla="*/ 12192000 w 12192000"/>
              <a:gd name="connsiteY2" fmla="*/ 3504824 h 3692092"/>
              <a:gd name="connsiteX3" fmla="*/ 12024691 w 12192000"/>
              <a:gd name="connsiteY3" fmla="*/ 3517794 h 3692092"/>
              <a:gd name="connsiteX4" fmla="*/ 160485 w 12192000"/>
              <a:gd name="connsiteY4" fmla="*/ 3663863 h 3692092"/>
              <a:gd name="connsiteX5" fmla="*/ 0 w 12192000"/>
              <a:gd name="connsiteY5" fmla="*/ 3692092 h 369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Rectangle 4">
            <a:extLst>
              <a:ext uri="{FF2B5EF4-FFF2-40B4-BE49-F238E27FC236}">
                <a16:creationId xmlns:a16="http://schemas.microsoft.com/office/drawing/2014/main" id="{3BEDCDFC-38BB-CC45-8FBB-48FCA20B03D3}"/>
              </a:ext>
            </a:extLst>
          </p:cNvPr>
          <p:cNvSpPr/>
          <p:nvPr/>
        </p:nvSpPr>
        <p:spPr>
          <a:xfrm>
            <a:off x="4223982" y="3752850"/>
            <a:ext cx="7485413" cy="2452687"/>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400" i="1" dirty="0">
                <a:solidFill>
                  <a:srgbClr val="0070C0"/>
                </a:solidFill>
              </a:rPr>
              <a:t>Ethics is concerned with the study of morality: practices and activities that are considered to be importantly right or wrong, together with the rules that govern those activities and the values to which those activities relate” </a:t>
            </a:r>
            <a:endParaRPr lang="en-US" sz="2400" dirty="0">
              <a:solidFill>
                <a:srgbClr val="0070C0"/>
              </a:solidFill>
            </a:endParaRPr>
          </a:p>
        </p:txBody>
      </p:sp>
    </p:spTree>
    <p:extLst>
      <p:ext uri="{BB962C8B-B14F-4D97-AF65-F5344CB8AC3E}">
        <p14:creationId xmlns:p14="http://schemas.microsoft.com/office/powerpoint/2010/main" val="1145049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89354615-1501-1844-A05E-C10A1CDDF18E}"/>
              </a:ext>
            </a:extLst>
          </p:cNvPr>
          <p:cNvPicPr>
            <a:picLocks noGrp="1" noChangeAspect="1"/>
          </p:cNvPicPr>
          <p:nvPr>
            <p:ph idx="1"/>
          </p:nvPr>
        </p:nvPicPr>
        <p:blipFill rotWithShape="1">
          <a:blip r:embed="rId3"/>
          <a:srcRect r="-1" b="4756"/>
          <a:stretch/>
        </p:blipFill>
        <p:spPr>
          <a:xfrm>
            <a:off x="321733" y="321733"/>
            <a:ext cx="11548534" cy="6214534"/>
          </a:xfrm>
          <a:prstGeom prst="rect">
            <a:avLst/>
          </a:prstGeom>
        </p:spPr>
      </p:pic>
    </p:spTree>
    <p:extLst>
      <p:ext uri="{BB962C8B-B14F-4D97-AF65-F5344CB8AC3E}">
        <p14:creationId xmlns:p14="http://schemas.microsoft.com/office/powerpoint/2010/main" val="93398746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D7462DE-8E37-6646-9C24-139EBDB2EF39}"/>
              </a:ext>
            </a:extLst>
          </p:cNvPr>
          <p:cNvPicPr>
            <a:picLocks noGrp="1" noChangeAspect="1"/>
          </p:cNvPicPr>
          <p:nvPr>
            <p:ph idx="1"/>
          </p:nvPr>
        </p:nvPicPr>
        <p:blipFill rotWithShape="1">
          <a:blip r:embed="rId3"/>
          <a:srcRect r="-1" b="25260"/>
          <a:stretch/>
        </p:blipFill>
        <p:spPr>
          <a:xfrm>
            <a:off x="321733" y="321733"/>
            <a:ext cx="11548534" cy="6214534"/>
          </a:xfrm>
          <a:prstGeom prst="rect">
            <a:avLst/>
          </a:prstGeom>
        </p:spPr>
      </p:pic>
    </p:spTree>
    <p:extLst>
      <p:ext uri="{BB962C8B-B14F-4D97-AF65-F5344CB8AC3E}">
        <p14:creationId xmlns:p14="http://schemas.microsoft.com/office/powerpoint/2010/main" val="276878382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751DE23-F981-CA49-B13E-AF794805E0CC}"/>
              </a:ext>
            </a:extLst>
          </p:cNvPr>
          <p:cNvPicPr>
            <a:picLocks noChangeAspect="1"/>
          </p:cNvPicPr>
          <p:nvPr/>
        </p:nvPicPr>
        <p:blipFill>
          <a:blip r:embed="rId3">
            <a:duotone>
              <a:prstClr val="black"/>
              <a:schemeClr val="accent1">
                <a:tint val="45000"/>
                <a:satMod val="400000"/>
              </a:schemeClr>
            </a:duotone>
          </a:blip>
          <a:stretch>
            <a:fillRect/>
          </a:stretch>
        </p:blipFill>
        <p:spPr>
          <a:xfrm>
            <a:off x="2005568" y="0"/>
            <a:ext cx="8180863" cy="6858000"/>
          </a:xfrm>
          <a:prstGeom prst="rect">
            <a:avLst/>
          </a:prstGeom>
        </p:spPr>
      </p:pic>
    </p:spTree>
    <p:extLst>
      <p:ext uri="{BB962C8B-B14F-4D97-AF65-F5344CB8AC3E}">
        <p14:creationId xmlns:p14="http://schemas.microsoft.com/office/powerpoint/2010/main" val="14318456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59D8A8-24E7-1C4E-A1CF-4075224F8C91}"/>
              </a:ext>
            </a:extLst>
          </p:cNvPr>
          <p:cNvPicPr>
            <a:picLocks noChangeAspect="1"/>
          </p:cNvPicPr>
          <p:nvPr/>
        </p:nvPicPr>
        <p:blipFill rotWithShape="1">
          <a:blip r:embed="rId3"/>
          <a:srcRect t="2017" b="15566"/>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85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30FEE-7F30-9247-9568-FB394A700A54}"/>
              </a:ext>
            </a:extLst>
          </p:cNvPr>
          <p:cNvSpPr>
            <a:spLocks noGrp="1"/>
          </p:cNvSpPr>
          <p:nvPr>
            <p:ph type="title"/>
          </p:nvPr>
        </p:nvSpPr>
        <p:spPr>
          <a:xfrm>
            <a:off x="523875" y="425950"/>
            <a:ext cx="11210925" cy="744836"/>
          </a:xfrm>
        </p:spPr>
        <p:txBody>
          <a:bodyPr vert="horz" lIns="91440" tIns="45720" rIns="91440" bIns="45720" rtlCol="0" anchor="ctr">
            <a:normAutofit fontScale="90000"/>
          </a:bodyPr>
          <a:lstStyle/>
          <a:p>
            <a:pPr algn="ctr"/>
            <a:r>
              <a:rPr lang="en-US" sz="3100" b="1" i="1" dirty="0">
                <a:solidFill>
                  <a:schemeClr val="tx1">
                    <a:lumMod val="85000"/>
                    <a:lumOff val="15000"/>
                  </a:schemeClr>
                </a:solidFill>
              </a:rPr>
              <a:t>“A leader is an individual who influences others to follow him or her”</a:t>
            </a:r>
            <a:r>
              <a:rPr lang="en-US" sz="3100" b="1" dirty="0">
                <a:solidFill>
                  <a:schemeClr val="tx1">
                    <a:lumMod val="85000"/>
                    <a:lumOff val="15000"/>
                  </a:schemeClr>
                </a:solidFill>
              </a:rPr>
              <a:t> </a:t>
            </a:r>
            <a:br>
              <a:rPr lang="en-US" sz="2300" dirty="0">
                <a:solidFill>
                  <a:schemeClr val="tx1">
                    <a:lumMod val="85000"/>
                    <a:lumOff val="15000"/>
                  </a:schemeClr>
                </a:solidFill>
              </a:rPr>
            </a:br>
            <a:endParaRPr lang="en-US" sz="2300" dirty="0">
              <a:solidFill>
                <a:schemeClr val="tx1">
                  <a:lumMod val="85000"/>
                  <a:lumOff val="15000"/>
                </a:schemeClr>
              </a:solidFill>
            </a:endParaRPr>
          </a:p>
        </p:txBody>
      </p:sp>
      <p:cxnSp>
        <p:nvCxnSpPr>
          <p:cNvPr id="19" name="Straight Connector 1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5069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4356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9278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93B08FD-5ECC-4728-AA84-CD6AC875B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2549107E-EC98-4933-8F8F-A1713C393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a:ln w="9525">
            <a:noFill/>
          </a:ln>
          <a:effectLst>
            <a:outerShdw blurRad="50800" dist="38100" dir="5400000" algn="t"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6513C9CF-83C0-1E47-A98E-676157082AFC}"/>
              </a:ext>
            </a:extLst>
          </p:cNvPr>
          <p:cNvPicPr>
            <a:picLocks noGrp="1" noChangeAspect="1"/>
          </p:cNvPicPr>
          <p:nvPr>
            <p:ph idx="1"/>
          </p:nvPr>
        </p:nvPicPr>
        <p:blipFill rotWithShape="1">
          <a:blip r:embed="rId3"/>
          <a:srcRect t="1669" b="1669"/>
          <a:stretch/>
        </p:blipFill>
        <p:spPr>
          <a:xfrm>
            <a:off x="20" y="1"/>
            <a:ext cx="12191980" cy="6216557"/>
          </a:xfrm>
          <a:custGeom>
            <a:avLst/>
            <a:gdLst>
              <a:gd name="connsiteX0" fmla="*/ 0 w 12188952"/>
              <a:gd name="connsiteY0" fmla="*/ 0 h 6216557"/>
              <a:gd name="connsiteX1" fmla="*/ 12188952 w 12188952"/>
              <a:gd name="connsiteY1" fmla="*/ 0 h 6216557"/>
              <a:gd name="connsiteX2" fmla="*/ 12188952 w 12188952"/>
              <a:gd name="connsiteY2" fmla="*/ 5609705 h 6216557"/>
              <a:gd name="connsiteX3" fmla="*/ 12049115 w 12188952"/>
              <a:gd name="connsiteY3" fmla="*/ 5640762 h 6216557"/>
              <a:gd name="connsiteX4" fmla="*/ 6096001 w 12188952"/>
              <a:gd name="connsiteY4" fmla="*/ 6216557 h 6216557"/>
              <a:gd name="connsiteX5" fmla="*/ 142887 w 12188952"/>
              <a:gd name="connsiteY5" fmla="*/ 5640762 h 6216557"/>
              <a:gd name="connsiteX6" fmla="*/ 0 w 12188952"/>
              <a:gd name="connsiteY6" fmla="*/ 5609028 h 6216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16557">
                <a:moveTo>
                  <a:pt x="0" y="0"/>
                </a:moveTo>
                <a:lnTo>
                  <a:pt x="12188952" y="0"/>
                </a:lnTo>
                <a:lnTo>
                  <a:pt x="12188952" y="5609705"/>
                </a:lnTo>
                <a:lnTo>
                  <a:pt x="12049115" y="5640762"/>
                </a:lnTo>
                <a:cubicBezTo>
                  <a:pt x="10313281" y="6006147"/>
                  <a:pt x="8275571" y="6216557"/>
                  <a:pt x="6096001" y="6216557"/>
                </a:cubicBezTo>
                <a:cubicBezTo>
                  <a:pt x="3916432" y="6216557"/>
                  <a:pt x="1878721" y="6006147"/>
                  <a:pt x="142887" y="5640762"/>
                </a:cubicBezTo>
                <a:lnTo>
                  <a:pt x="0" y="5609028"/>
                </a:lnTo>
                <a:close/>
              </a:path>
            </a:pathLst>
          </a:custGeom>
        </p:spPr>
      </p:pic>
    </p:spTree>
    <p:extLst>
      <p:ext uri="{BB962C8B-B14F-4D97-AF65-F5344CB8AC3E}">
        <p14:creationId xmlns:p14="http://schemas.microsoft.com/office/powerpoint/2010/main" val="27533112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7B578FCC-1870-4302-A27B-C1862E46CF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rcRect l="9003" t="45716" r="30135" b="9820"/>
          <a:stretch>
            <a:fillRect/>
          </a:stretch>
        </p:blipFill>
        <p:spPr>
          <a:xfrm rot="16200000" flipH="1">
            <a:off x="4979456" y="2019878"/>
            <a:ext cx="6858000" cy="2818242"/>
          </a:xfrm>
          <a:custGeom>
            <a:avLst/>
            <a:gdLst>
              <a:gd name="connsiteX0" fmla="*/ 0 w 6858000"/>
              <a:gd name="connsiteY0" fmla="*/ 1 h 2818242"/>
              <a:gd name="connsiteX1" fmla="*/ 0 w 6858000"/>
              <a:gd name="connsiteY1" fmla="*/ 2818242 h 2818242"/>
              <a:gd name="connsiteX2" fmla="*/ 6858000 w 6858000"/>
              <a:gd name="connsiteY2" fmla="*/ 2818241 h 2818242"/>
              <a:gd name="connsiteX3" fmla="*/ 6858000 w 6858000"/>
              <a:gd name="connsiteY3" fmla="*/ 0 h 2818242"/>
            </a:gdLst>
            <a:ahLst/>
            <a:cxnLst>
              <a:cxn ang="0">
                <a:pos x="connsiteX0" y="connsiteY0"/>
              </a:cxn>
              <a:cxn ang="0">
                <a:pos x="connsiteX1" y="connsiteY1"/>
              </a:cxn>
              <a:cxn ang="0">
                <a:pos x="connsiteX2" y="connsiteY2"/>
              </a:cxn>
              <a:cxn ang="0">
                <a:pos x="connsiteX3" y="connsiteY3"/>
              </a:cxn>
            </a:cxnLst>
            <a:rect l="l" t="t" r="r" b="b"/>
            <a:pathLst>
              <a:path w="6858000" h="2818242">
                <a:moveTo>
                  <a:pt x="0" y="1"/>
                </a:moveTo>
                <a:lnTo>
                  <a:pt x="0" y="2818242"/>
                </a:lnTo>
                <a:lnTo>
                  <a:pt x="6858000" y="2818241"/>
                </a:lnTo>
                <a:lnTo>
                  <a:pt x="6858000" y="0"/>
                </a:lnTo>
                <a:close/>
              </a:path>
            </a:pathLst>
          </a:custGeom>
        </p:spPr>
      </p:pic>
      <p:sp>
        <p:nvSpPr>
          <p:cNvPr id="2" name="Title 1">
            <a:extLst>
              <a:ext uri="{FF2B5EF4-FFF2-40B4-BE49-F238E27FC236}">
                <a16:creationId xmlns:a16="http://schemas.microsoft.com/office/drawing/2014/main" id="{3A1D80BB-1D10-8E4D-A219-87F40EE211E2}"/>
              </a:ext>
            </a:extLst>
          </p:cNvPr>
          <p:cNvSpPr>
            <a:spLocks noGrp="1"/>
          </p:cNvSpPr>
          <p:nvPr>
            <p:ph type="title"/>
          </p:nvPr>
        </p:nvSpPr>
        <p:spPr>
          <a:xfrm>
            <a:off x="804484" y="1365403"/>
            <a:ext cx="6406842" cy="4127194"/>
          </a:xfrm>
        </p:spPr>
        <p:txBody>
          <a:bodyPr vert="horz" lIns="91440" tIns="45720" rIns="91440" bIns="45720" rtlCol="0" anchor="ctr">
            <a:normAutofit/>
          </a:bodyPr>
          <a:lstStyle/>
          <a:p>
            <a:r>
              <a:rPr lang="en-US" sz="6600" kern="1200">
                <a:solidFill>
                  <a:srgbClr val="FFFFFF"/>
                </a:solidFill>
                <a:latin typeface="+mj-lt"/>
                <a:ea typeface="+mj-ea"/>
                <a:cs typeface="+mj-cs"/>
              </a:rPr>
              <a:t>Conclusion </a:t>
            </a:r>
          </a:p>
        </p:txBody>
      </p:sp>
      <p:sp>
        <p:nvSpPr>
          <p:cNvPr id="21" name="Rectangle 20">
            <a:extLst>
              <a:ext uri="{FF2B5EF4-FFF2-40B4-BE49-F238E27FC236}">
                <a16:creationId xmlns:a16="http://schemas.microsoft.com/office/drawing/2014/main" id="{A3B9EEB8-10D9-43AD-8876-D0E0F63E9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6762" y="0"/>
            <a:ext cx="380523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33758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9D24F-BF15-5D4E-B471-0BA38BA9553E}"/>
              </a:ext>
            </a:extLst>
          </p:cNvPr>
          <p:cNvSpPr>
            <a:spLocks noGrp="1"/>
          </p:cNvSpPr>
          <p:nvPr>
            <p:ph type="title"/>
          </p:nvPr>
        </p:nvSpPr>
        <p:spPr>
          <a:xfrm>
            <a:off x="838200" y="2352393"/>
            <a:ext cx="10515600" cy="1325563"/>
          </a:xfrm>
        </p:spPr>
        <p:txBody>
          <a:bodyPr/>
          <a:lstStyle/>
          <a:p>
            <a:pPr algn="ctr"/>
            <a:r>
              <a:rPr lang="en-US" dirty="0"/>
              <a:t>Reference list </a:t>
            </a:r>
          </a:p>
        </p:txBody>
      </p:sp>
    </p:spTree>
    <p:extLst>
      <p:ext uri="{BB962C8B-B14F-4D97-AF65-F5344CB8AC3E}">
        <p14:creationId xmlns:p14="http://schemas.microsoft.com/office/powerpoint/2010/main" val="3044882000"/>
      </p:ext>
    </p:extLst>
  </p:cSld>
  <p:clrMapOvr>
    <a:masterClrMapping/>
  </p:clrMapOvr>
</p:sld>
</file>

<file path=ppt/theme/theme1.xml><?xml version="1.0" encoding="utf-8"?>
<a:theme xmlns:a="http://schemas.openxmlformats.org/drawingml/2006/main" name="Office Theme">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1351</Words>
  <Application>Microsoft Macintosh PowerPoint</Application>
  <PresentationFormat>Widescreen</PresentationFormat>
  <Paragraphs>246</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Contemporary  Management  Approaches  </vt:lpstr>
      <vt:lpstr>PowerPoint Presentation</vt:lpstr>
      <vt:lpstr> </vt:lpstr>
      <vt:lpstr>PowerPoint Presentation</vt:lpstr>
      <vt:lpstr>PowerPoint Presentation</vt:lpstr>
      <vt:lpstr> Organisational Stakeholders  </vt:lpstr>
      <vt:lpstr>PowerPoint Presentation</vt:lpstr>
      <vt:lpstr>PowerPoint Presentation</vt:lpstr>
      <vt:lpstr>PowerPoint Presentation</vt:lpstr>
      <vt:lpstr>PowerPoint Presentation</vt:lpstr>
      <vt:lpstr>PowerPoint Presentation</vt:lpstr>
      <vt:lpstr>“A leader is an individual who influences others to follow him or her”  </vt:lpstr>
      <vt:lpstr>PowerPoint Presentation</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Management  Approaches  </dc:title>
  <dc:creator>Lois Rossiter (1909920)</dc:creator>
  <cp:lastModifiedBy>Lois Rossiter (1909920)</cp:lastModifiedBy>
  <cp:revision>3</cp:revision>
  <dcterms:created xsi:type="dcterms:W3CDTF">2019-12-20T23:28:59Z</dcterms:created>
  <dcterms:modified xsi:type="dcterms:W3CDTF">2019-12-20T23:40:58Z</dcterms:modified>
</cp:coreProperties>
</file>