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621335-E9B0-405A-A194-031F5371F344}" v="102" dt="2025-10-07T11:00:41.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showGuides="1">
      <p:cViewPr>
        <p:scale>
          <a:sx n="96" d="100"/>
          <a:sy n="96" d="100"/>
        </p:scale>
        <p:origin x="72" y="-153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uria Ennassiri (2320945)" userId="a9b3c86b-e593-4a6e-8a56-87064b0dce50" providerId="ADAL" clId="{F7B4DE7D-967D-42F6-802A-C180C0088157}"/>
    <pc:docChg chg="undo custSel modSld modMainMaster">
      <pc:chgData name="Touria Ennassiri (2320945)" userId="a9b3c86b-e593-4a6e-8a56-87064b0dce50" providerId="ADAL" clId="{F7B4DE7D-967D-42F6-802A-C180C0088157}" dt="2025-10-07T11:14:57.476" v="2299" actId="1076"/>
      <pc:docMkLst>
        <pc:docMk/>
      </pc:docMkLst>
      <pc:sldChg chg="addSp delSp modSp mod setBg">
        <pc:chgData name="Touria Ennassiri (2320945)" userId="a9b3c86b-e593-4a6e-8a56-87064b0dce50" providerId="ADAL" clId="{F7B4DE7D-967D-42F6-802A-C180C0088157}" dt="2025-10-07T11:14:57.476" v="2299" actId="1076"/>
        <pc:sldMkLst>
          <pc:docMk/>
          <pc:sldMk cId="2136202472" sldId="257"/>
        </pc:sldMkLst>
        <pc:spChg chg="add mod">
          <ac:chgData name="Touria Ennassiri (2320945)" userId="a9b3c86b-e593-4a6e-8a56-87064b0dce50" providerId="ADAL" clId="{F7B4DE7D-967D-42F6-802A-C180C0088157}" dt="2025-10-07T11:11:46.608" v="2293" actId="2711"/>
          <ac:spMkLst>
            <pc:docMk/>
            <pc:sldMk cId="2136202472" sldId="257"/>
            <ac:spMk id="3" creationId="{AC185668-DEB1-8C3C-5052-AB6BDFEF4E4E}"/>
          </ac:spMkLst>
        </pc:spChg>
        <pc:spChg chg="del">
          <ac:chgData name="Touria Ennassiri (2320945)" userId="a9b3c86b-e593-4a6e-8a56-87064b0dce50" providerId="ADAL" clId="{F7B4DE7D-967D-42F6-802A-C180C0088157}" dt="2025-10-06T12:31:29.671" v="2119" actId="478"/>
          <ac:spMkLst>
            <pc:docMk/>
            <pc:sldMk cId="2136202472" sldId="257"/>
            <ac:spMk id="4" creationId="{99ED2966-A38B-4B49-A6B6-D914E4D6F4BE}"/>
          </ac:spMkLst>
        </pc:spChg>
        <pc:spChg chg="add mod">
          <ac:chgData name="Touria Ennassiri (2320945)" userId="a9b3c86b-e593-4a6e-8a56-87064b0dce50" providerId="ADAL" clId="{F7B4DE7D-967D-42F6-802A-C180C0088157}" dt="2025-10-07T10:49:40.192" v="2185" actId="1076"/>
          <ac:spMkLst>
            <pc:docMk/>
            <pc:sldMk cId="2136202472" sldId="257"/>
            <ac:spMk id="5" creationId="{8E0A39B2-C926-0348-2412-65AD99D2D75E}"/>
          </ac:spMkLst>
        </pc:spChg>
        <pc:spChg chg="add mod">
          <ac:chgData name="Touria Ennassiri (2320945)" userId="a9b3c86b-e593-4a6e-8a56-87064b0dce50" providerId="ADAL" clId="{F7B4DE7D-967D-42F6-802A-C180C0088157}" dt="2025-10-06T12:25:09.743" v="2108" actId="20577"/>
          <ac:spMkLst>
            <pc:docMk/>
            <pc:sldMk cId="2136202472" sldId="257"/>
            <ac:spMk id="8" creationId="{6648668C-6D2B-07E4-BA29-969AE6471A94}"/>
          </ac:spMkLst>
        </pc:spChg>
        <pc:spChg chg="add mod">
          <ac:chgData name="Touria Ennassiri (2320945)" userId="a9b3c86b-e593-4a6e-8a56-87064b0dce50" providerId="ADAL" clId="{F7B4DE7D-967D-42F6-802A-C180C0088157}" dt="2025-10-05T09:43:25.059" v="863" actId="13822"/>
          <ac:spMkLst>
            <pc:docMk/>
            <pc:sldMk cId="2136202472" sldId="257"/>
            <ac:spMk id="9" creationId="{83077A4B-DC3A-E51F-7080-64F438E79BA3}"/>
          </ac:spMkLst>
        </pc:spChg>
        <pc:spChg chg="mod">
          <ac:chgData name="Touria Ennassiri (2320945)" userId="a9b3c86b-e593-4a6e-8a56-87064b0dce50" providerId="ADAL" clId="{F7B4DE7D-967D-42F6-802A-C180C0088157}" dt="2025-10-04T18:50:18.298" v="315" actId="20577"/>
          <ac:spMkLst>
            <pc:docMk/>
            <pc:sldMk cId="2136202472" sldId="257"/>
            <ac:spMk id="24" creationId="{9AFA996E-AD6B-4DC6-BC85-A182D141A5B5}"/>
          </ac:spMkLst>
        </pc:spChg>
        <pc:spChg chg="mod">
          <ac:chgData name="Touria Ennassiri (2320945)" userId="a9b3c86b-e593-4a6e-8a56-87064b0dce50" providerId="ADAL" clId="{F7B4DE7D-967D-42F6-802A-C180C0088157}" dt="2025-10-07T11:10:06.375" v="2292" actId="20577"/>
          <ac:spMkLst>
            <pc:docMk/>
            <pc:sldMk cId="2136202472" sldId="257"/>
            <ac:spMk id="25" creationId="{2CF2C83C-08B8-46D1-AEAA-7C0550B92975}"/>
          </ac:spMkLst>
        </pc:spChg>
        <pc:spChg chg="add del mod">
          <ac:chgData name="Touria Ennassiri (2320945)" userId="a9b3c86b-e593-4a6e-8a56-87064b0dce50" providerId="ADAL" clId="{F7B4DE7D-967D-42F6-802A-C180C0088157}" dt="2025-10-07T10:50:03.907" v="2190" actId="207"/>
          <ac:spMkLst>
            <pc:docMk/>
            <pc:sldMk cId="2136202472" sldId="257"/>
            <ac:spMk id="28" creationId="{81A5C452-2DAF-423A-BC0E-FB2D0D0E019D}"/>
          </ac:spMkLst>
        </pc:spChg>
        <pc:spChg chg="mod">
          <ac:chgData name="Touria Ennassiri (2320945)" userId="a9b3c86b-e593-4a6e-8a56-87064b0dce50" providerId="ADAL" clId="{F7B4DE7D-967D-42F6-802A-C180C0088157}" dt="2025-10-07T11:14:57.476" v="2299" actId="1076"/>
          <ac:spMkLst>
            <pc:docMk/>
            <pc:sldMk cId="2136202472" sldId="257"/>
            <ac:spMk id="29" creationId="{FEB053B5-623C-42C1-A5BA-FDB2309E17B5}"/>
          </ac:spMkLst>
        </pc:spChg>
        <pc:spChg chg="del">
          <ac:chgData name="Touria Ennassiri (2320945)" userId="a9b3c86b-e593-4a6e-8a56-87064b0dce50" providerId="ADAL" clId="{F7B4DE7D-967D-42F6-802A-C180C0088157}" dt="2025-10-06T12:31:36.698" v="2121" actId="478"/>
          <ac:spMkLst>
            <pc:docMk/>
            <pc:sldMk cId="2136202472" sldId="257"/>
            <ac:spMk id="30" creationId="{9793BC31-3E9A-4E00-A76F-069126324922}"/>
          </ac:spMkLst>
        </pc:spChg>
        <pc:spChg chg="add del mod">
          <ac:chgData name="Touria Ennassiri (2320945)" userId="a9b3c86b-e593-4a6e-8a56-87064b0dce50" providerId="ADAL" clId="{F7B4DE7D-967D-42F6-802A-C180C0088157}" dt="2025-10-07T10:49:50.042" v="2187" actId="207"/>
          <ac:spMkLst>
            <pc:docMk/>
            <pc:sldMk cId="2136202472" sldId="257"/>
            <ac:spMk id="31" creationId="{75E4ADE2-1C83-47FC-978F-7E0CAA0FDC54}"/>
          </ac:spMkLst>
        </pc:spChg>
        <pc:spChg chg="add del mod">
          <ac:chgData name="Touria Ennassiri (2320945)" userId="a9b3c86b-e593-4a6e-8a56-87064b0dce50" providerId="ADAL" clId="{F7B4DE7D-967D-42F6-802A-C180C0088157}" dt="2025-10-07T11:03:18.510" v="2235" actId="20577"/>
          <ac:spMkLst>
            <pc:docMk/>
            <pc:sldMk cId="2136202472" sldId="257"/>
            <ac:spMk id="32" creationId="{032AC3E4-1804-415D-AFAC-CDB0EC7629F1}"/>
          </ac:spMkLst>
        </pc:spChg>
        <pc:spChg chg="del">
          <ac:chgData name="Touria Ennassiri (2320945)" userId="a9b3c86b-e593-4a6e-8a56-87064b0dce50" providerId="ADAL" clId="{F7B4DE7D-967D-42F6-802A-C180C0088157}" dt="2025-10-06T12:31:32.188" v="2120" actId="478"/>
          <ac:spMkLst>
            <pc:docMk/>
            <pc:sldMk cId="2136202472" sldId="257"/>
            <ac:spMk id="33" creationId="{EBB32DFF-2B3F-417B-9F8B-8B9F5C654495}"/>
          </ac:spMkLst>
        </pc:spChg>
        <pc:spChg chg="add del mod">
          <ac:chgData name="Touria Ennassiri (2320945)" userId="a9b3c86b-e593-4a6e-8a56-87064b0dce50" providerId="ADAL" clId="{F7B4DE7D-967D-42F6-802A-C180C0088157}" dt="2025-10-07T10:49:54.100" v="2188" actId="207"/>
          <ac:spMkLst>
            <pc:docMk/>
            <pc:sldMk cId="2136202472" sldId="257"/>
            <ac:spMk id="35" creationId="{33088502-AC12-4D63-8249-7B40AC22BADF}"/>
          </ac:spMkLst>
        </pc:spChg>
        <pc:spChg chg="add del mod">
          <ac:chgData name="Touria Ennassiri (2320945)" userId="a9b3c86b-e593-4a6e-8a56-87064b0dce50" providerId="ADAL" clId="{F7B4DE7D-967D-42F6-802A-C180C0088157}" dt="2025-10-07T10:49:45.177" v="2186" actId="207"/>
          <ac:spMkLst>
            <pc:docMk/>
            <pc:sldMk cId="2136202472" sldId="257"/>
            <ac:spMk id="37" creationId="{A4C26EDB-7235-4F91-A0E2-B62F3F0FCF6C}"/>
          </ac:spMkLst>
        </pc:spChg>
        <pc:spChg chg="del">
          <ac:chgData name="Touria Ennassiri (2320945)" userId="a9b3c86b-e593-4a6e-8a56-87064b0dce50" providerId="ADAL" clId="{F7B4DE7D-967D-42F6-802A-C180C0088157}" dt="2025-10-06T12:31:23.586" v="2118" actId="478"/>
          <ac:spMkLst>
            <pc:docMk/>
            <pc:sldMk cId="2136202472" sldId="257"/>
            <ac:spMk id="39" creationId="{2B650100-83FA-4A86-9D02-FDB1046A1C5A}"/>
          </ac:spMkLst>
        </pc:spChg>
        <pc:spChg chg="del">
          <ac:chgData name="Touria Ennassiri (2320945)" userId="a9b3c86b-e593-4a6e-8a56-87064b0dce50" providerId="ADAL" clId="{F7B4DE7D-967D-42F6-802A-C180C0088157}" dt="2025-10-06T12:32:03.484" v="2123" actId="478"/>
          <ac:spMkLst>
            <pc:docMk/>
            <pc:sldMk cId="2136202472" sldId="257"/>
            <ac:spMk id="42" creationId="{002942FC-744D-4F59-A0B9-6D4CBD4EA1A9}"/>
          </ac:spMkLst>
        </pc:spChg>
        <pc:spChg chg="del">
          <ac:chgData name="Touria Ennassiri (2320945)" userId="a9b3c86b-e593-4a6e-8a56-87064b0dce50" providerId="ADAL" clId="{F7B4DE7D-967D-42F6-802A-C180C0088157}" dt="2025-10-06T12:32:00.111" v="2122" actId="478"/>
          <ac:spMkLst>
            <pc:docMk/>
            <pc:sldMk cId="2136202472" sldId="257"/>
            <ac:spMk id="45" creationId="{56C266B8-8AB7-40F0-B164-823BEF121F94}"/>
          </ac:spMkLst>
        </pc:spChg>
        <pc:spChg chg="mod">
          <ac:chgData name="Touria Ennassiri (2320945)" userId="a9b3c86b-e593-4a6e-8a56-87064b0dce50" providerId="ADAL" clId="{F7B4DE7D-967D-42F6-802A-C180C0088157}" dt="2025-10-06T12:39:49.860" v="2157" actId="14100"/>
          <ac:spMkLst>
            <pc:docMk/>
            <pc:sldMk cId="2136202472" sldId="257"/>
            <ac:spMk id="74" creationId="{00000000-0000-0000-0000-000000000000}"/>
          </ac:spMkLst>
        </pc:spChg>
        <pc:spChg chg="add del mod">
          <ac:chgData name="Touria Ennassiri (2320945)" userId="a9b3c86b-e593-4a6e-8a56-87064b0dce50" providerId="ADAL" clId="{F7B4DE7D-967D-42F6-802A-C180C0088157}" dt="2025-10-06T12:38:26.449" v="2152" actId="14100"/>
          <ac:spMkLst>
            <pc:docMk/>
            <pc:sldMk cId="2136202472" sldId="257"/>
            <ac:spMk id="75" creationId="{00000000-0000-0000-0000-000000000000}"/>
          </ac:spMkLst>
        </pc:spChg>
        <pc:spChg chg="mod">
          <ac:chgData name="Touria Ennassiri (2320945)" userId="a9b3c86b-e593-4a6e-8a56-87064b0dce50" providerId="ADAL" clId="{F7B4DE7D-967D-42F6-802A-C180C0088157}" dt="2025-10-04T18:45:10.680" v="199" actId="13822"/>
          <ac:spMkLst>
            <pc:docMk/>
            <pc:sldMk cId="2136202472" sldId="257"/>
            <ac:spMk id="76" creationId="{00000000-0000-0000-0000-000000000000}"/>
          </ac:spMkLst>
        </pc:spChg>
        <pc:spChg chg="mod">
          <ac:chgData name="Touria Ennassiri (2320945)" userId="a9b3c86b-e593-4a6e-8a56-87064b0dce50" providerId="ADAL" clId="{F7B4DE7D-967D-42F6-802A-C180C0088157}" dt="2025-10-06T12:40:04.309" v="2158" actId="1076"/>
          <ac:spMkLst>
            <pc:docMk/>
            <pc:sldMk cId="2136202472" sldId="257"/>
            <ac:spMk id="77" creationId="{00000000-0000-0000-0000-000000000000}"/>
          </ac:spMkLst>
        </pc:spChg>
        <pc:spChg chg="mod">
          <ac:chgData name="Touria Ennassiri (2320945)" userId="a9b3c86b-e593-4a6e-8a56-87064b0dce50" providerId="ADAL" clId="{F7B4DE7D-967D-42F6-802A-C180C0088157}" dt="2025-10-07T11:13:12.156" v="2295" actId="113"/>
          <ac:spMkLst>
            <pc:docMk/>
            <pc:sldMk cId="2136202472" sldId="257"/>
            <ac:spMk id="78" creationId="{00000000-0000-0000-0000-000000000000}"/>
          </ac:spMkLst>
        </pc:spChg>
        <pc:spChg chg="add del mod">
          <ac:chgData name="Touria Ennassiri (2320945)" userId="a9b3c86b-e593-4a6e-8a56-87064b0dce50" providerId="ADAL" clId="{F7B4DE7D-967D-42F6-802A-C180C0088157}" dt="2025-10-07T11:02:33.436" v="2232" actId="17032"/>
          <ac:spMkLst>
            <pc:docMk/>
            <pc:sldMk cId="2136202472" sldId="257"/>
            <ac:spMk id="80" creationId="{00000000-0000-0000-0000-000000000000}"/>
          </ac:spMkLst>
        </pc:spChg>
        <pc:spChg chg="mod">
          <ac:chgData name="Touria Ennassiri (2320945)" userId="a9b3c86b-e593-4a6e-8a56-87064b0dce50" providerId="ADAL" clId="{F7B4DE7D-967D-42F6-802A-C180C0088157}" dt="2025-10-07T11:13:52.199" v="2297" actId="255"/>
          <ac:spMkLst>
            <pc:docMk/>
            <pc:sldMk cId="2136202472" sldId="257"/>
            <ac:spMk id="84" creationId="{00000000-0000-0000-0000-000000000000}"/>
          </ac:spMkLst>
        </pc:spChg>
        <pc:spChg chg="mod">
          <ac:chgData name="Touria Ennassiri (2320945)" userId="a9b3c86b-e593-4a6e-8a56-87064b0dce50" providerId="ADAL" clId="{F7B4DE7D-967D-42F6-802A-C180C0088157}" dt="2025-10-04T18:40:29.450" v="195" actId="13822"/>
          <ac:spMkLst>
            <pc:docMk/>
            <pc:sldMk cId="2136202472" sldId="257"/>
            <ac:spMk id="85" creationId="{00000000-0000-0000-0000-000000000000}"/>
          </ac:spMkLst>
        </pc:spChg>
        <pc:picChg chg="add del mod">
          <ac:chgData name="Touria Ennassiri (2320945)" userId="a9b3c86b-e593-4a6e-8a56-87064b0dce50" providerId="ADAL" clId="{F7B4DE7D-967D-42F6-802A-C180C0088157}" dt="2025-10-06T12:34:40.008" v="2132" actId="1440"/>
          <ac:picMkLst>
            <pc:docMk/>
            <pc:sldMk cId="2136202472" sldId="257"/>
            <ac:picMk id="2" creationId="{2960E676-4345-BF12-3EE9-C9808745A50C}"/>
          </ac:picMkLst>
        </pc:picChg>
        <pc:picChg chg="add del mod">
          <ac:chgData name="Touria Ennassiri (2320945)" userId="a9b3c86b-e593-4a6e-8a56-87064b0dce50" providerId="ADAL" clId="{F7B4DE7D-967D-42F6-802A-C180C0088157}" dt="2025-10-06T12:38:45.894" v="2154" actId="478"/>
          <ac:picMkLst>
            <pc:docMk/>
            <pc:sldMk cId="2136202472" sldId="257"/>
            <ac:picMk id="6" creationId="{086B0C11-C72D-C1CD-854C-97B496C89146}"/>
          </ac:picMkLst>
        </pc:picChg>
        <pc:picChg chg="add mod">
          <ac:chgData name="Touria Ennassiri (2320945)" userId="a9b3c86b-e593-4a6e-8a56-87064b0dce50" providerId="ADAL" clId="{F7B4DE7D-967D-42F6-802A-C180C0088157}" dt="2025-10-04T19:12:57.251" v="562" actId="1076"/>
          <ac:picMkLst>
            <pc:docMk/>
            <pc:sldMk cId="2136202472" sldId="257"/>
            <ac:picMk id="7" creationId="{79BA3648-D2C5-E0D2-3E9A-56899FA2CDF7}"/>
          </ac:picMkLst>
        </pc:picChg>
        <pc:picChg chg="add">
          <ac:chgData name="Touria Ennassiri (2320945)" userId="a9b3c86b-e593-4a6e-8a56-87064b0dce50" providerId="ADAL" clId="{F7B4DE7D-967D-42F6-802A-C180C0088157}" dt="2025-10-06T12:37:10.491" v="2139"/>
          <ac:picMkLst>
            <pc:docMk/>
            <pc:sldMk cId="2136202472" sldId="257"/>
            <ac:picMk id="1026" creationId="{B266FCE5-8A57-9393-09C2-3EDE5503243F}"/>
          </ac:picMkLst>
        </pc:picChg>
        <pc:picChg chg="add mod">
          <ac:chgData name="Touria Ennassiri (2320945)" userId="a9b3c86b-e593-4a6e-8a56-87064b0dce50" providerId="ADAL" clId="{F7B4DE7D-967D-42F6-802A-C180C0088157}" dt="2025-10-06T12:37:25.549" v="2142" actId="14100"/>
          <ac:picMkLst>
            <pc:docMk/>
            <pc:sldMk cId="2136202472" sldId="257"/>
            <ac:picMk id="1028" creationId="{E507BA8A-8C06-C71F-BF7E-95AC342D5E56}"/>
          </ac:picMkLst>
        </pc:picChg>
        <pc:picChg chg="add">
          <ac:chgData name="Touria Ennassiri (2320945)" userId="a9b3c86b-e593-4a6e-8a56-87064b0dce50" providerId="ADAL" clId="{F7B4DE7D-967D-42F6-802A-C180C0088157}" dt="2025-10-06T12:37:32.012" v="2143"/>
          <ac:picMkLst>
            <pc:docMk/>
            <pc:sldMk cId="2136202472" sldId="257"/>
            <ac:picMk id="1030" creationId="{380A2AE2-2740-562C-5F3A-DC0E139CADBF}"/>
          </ac:picMkLst>
        </pc:picChg>
        <pc:picChg chg="add del mod">
          <ac:chgData name="Touria Ennassiri (2320945)" userId="a9b3c86b-e593-4a6e-8a56-87064b0dce50" providerId="ADAL" clId="{F7B4DE7D-967D-42F6-802A-C180C0088157}" dt="2025-10-06T12:38:26.449" v="2152" actId="14100"/>
          <ac:picMkLst>
            <pc:docMk/>
            <pc:sldMk cId="2136202472" sldId="257"/>
            <ac:picMk id="1032" creationId="{899DC40D-DC38-3A7F-E535-45303684643F}"/>
          </ac:picMkLst>
        </pc:picChg>
      </pc:sldChg>
      <pc:sldMasterChg chg="setBg modSldLayout">
        <pc:chgData name="Touria Ennassiri (2320945)" userId="a9b3c86b-e593-4a6e-8a56-87064b0dce50" providerId="ADAL" clId="{F7B4DE7D-967D-42F6-802A-C180C0088157}" dt="2025-10-04T19:06:38.596" v="410"/>
        <pc:sldMasterMkLst>
          <pc:docMk/>
          <pc:sldMasterMk cId="692885962" sldId="2147483648"/>
        </pc:sldMasterMkLst>
        <pc:sldLayoutChg chg="setBg">
          <pc:chgData name="Touria Ennassiri (2320945)" userId="a9b3c86b-e593-4a6e-8a56-87064b0dce50" providerId="ADAL" clId="{F7B4DE7D-967D-42F6-802A-C180C0088157}" dt="2025-10-04T19:06:38.596" v="410"/>
          <pc:sldLayoutMkLst>
            <pc:docMk/>
            <pc:sldMasterMk cId="692885962" sldId="2147483648"/>
            <pc:sldLayoutMk cId="3007988637" sldId="2147483649"/>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2181921528" sldId="2147483650"/>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2336279486" sldId="2147483651"/>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3237698084" sldId="2147483652"/>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2395122165" sldId="2147483653"/>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944551215" sldId="2147483654"/>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581002662" sldId="2147483655"/>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1743419098" sldId="2147483656"/>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1821077724" sldId="2147483657"/>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651507135" sldId="2147483658"/>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1132563296" sldId="2147483659"/>
          </pc:sldLayoutMkLst>
        </pc:sldLayoutChg>
        <pc:sldLayoutChg chg="setBg">
          <pc:chgData name="Touria Ennassiri (2320945)" userId="a9b3c86b-e593-4a6e-8a56-87064b0dce50" providerId="ADAL" clId="{F7B4DE7D-967D-42F6-802A-C180C0088157}" dt="2025-10-04T19:06:38.596" v="410"/>
          <pc:sldLayoutMkLst>
            <pc:docMk/>
            <pc:sldMasterMk cId="692885962" sldId="2147483648"/>
            <pc:sldLayoutMk cId="3032224723"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D3A162-0FDC-4660-911F-6BC3C82B25C2}"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FDEC6-41B5-43ED-BADB-A48D865A1205}" type="slidenum">
              <a:rPr lang="en-GB" smtClean="0"/>
              <a:t>‹#›</a:t>
            </a:fld>
            <a:endParaRPr lang="en-GB"/>
          </a:p>
        </p:txBody>
      </p:sp>
    </p:spTree>
    <p:extLst>
      <p:ext uri="{BB962C8B-B14F-4D97-AF65-F5344CB8AC3E}">
        <p14:creationId xmlns:p14="http://schemas.microsoft.com/office/powerpoint/2010/main" val="1664343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AFDEC6-41B5-43ED-BADB-A48D865A1205}" type="slidenum">
              <a:rPr lang="en-GB" smtClean="0"/>
              <a:t>1</a:t>
            </a:fld>
            <a:endParaRPr lang="en-GB"/>
          </a:p>
        </p:txBody>
      </p:sp>
    </p:spTree>
    <p:extLst>
      <p:ext uri="{BB962C8B-B14F-4D97-AF65-F5344CB8AC3E}">
        <p14:creationId xmlns:p14="http://schemas.microsoft.com/office/powerpoint/2010/main" val="4292397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1786-1A00-69C0-77DB-EE37B442A2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C8447-A404-A5B7-9541-7143F79729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C592D7-5273-55B1-0698-AFBD810F12A7}"/>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5" name="Footer Placeholder 4">
            <a:extLst>
              <a:ext uri="{FF2B5EF4-FFF2-40B4-BE49-F238E27FC236}">
                <a16:creationId xmlns:a16="http://schemas.microsoft.com/office/drawing/2014/main" id="{4FF84554-5526-695A-A5E5-872CC4BF4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D4F0C8-6442-69AA-F762-B77589742163}"/>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3007988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49888-01FA-4D27-58EB-DBFC4B349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BDFD8-323C-7922-B392-A057CCD91F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D91E2-D654-34C3-1181-9726192C051F}"/>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5" name="Footer Placeholder 4">
            <a:extLst>
              <a:ext uri="{FF2B5EF4-FFF2-40B4-BE49-F238E27FC236}">
                <a16:creationId xmlns:a16="http://schemas.microsoft.com/office/drawing/2014/main" id="{6BA6F60A-EAB5-20A2-F133-0954184C5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EDC7E3-40BB-9987-A788-B55501F0D7D3}"/>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2181921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48D1-10C3-E9CF-FE6A-94541F7CF6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0E98D-8E90-AE0A-4EFD-8F646724D53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C4A03F-2B0E-2E74-9D4D-5686659D045A}"/>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5" name="Footer Placeholder 4">
            <a:extLst>
              <a:ext uri="{FF2B5EF4-FFF2-40B4-BE49-F238E27FC236}">
                <a16:creationId xmlns:a16="http://schemas.microsoft.com/office/drawing/2014/main" id="{495B0F0A-20F7-01B6-BB92-A315FE577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D5A001-AA1F-8D16-3741-1385917FEAE3}"/>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2336279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9A54B-2ABF-0481-A0C2-D10CD6D2AC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745FBA-AC30-561B-52D5-EBC12A0907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3978EE-3B1B-99AD-3705-0ADB048803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BDC8D0-1F72-6AB3-6630-77501490511B}"/>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6" name="Footer Placeholder 5">
            <a:extLst>
              <a:ext uri="{FF2B5EF4-FFF2-40B4-BE49-F238E27FC236}">
                <a16:creationId xmlns:a16="http://schemas.microsoft.com/office/drawing/2014/main" id="{13EADB13-3A7D-6A8C-6348-57DED194B8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9B7B95-149B-DA9C-8B5C-9C1599057D71}"/>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323769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8EF54-7000-0B71-BDDB-075CFF5305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E55E63-CB9E-0D0A-2CA1-5D3EFAD5D9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A2AD9B-E7B6-7FC8-16D8-A9BDD428C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C35936-5F44-63E3-881C-E0114774FE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33A82B-205B-B00C-4917-3F969E7473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CA9AD6-3D08-6532-B85C-A48662112F26}"/>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8" name="Footer Placeholder 7">
            <a:extLst>
              <a:ext uri="{FF2B5EF4-FFF2-40B4-BE49-F238E27FC236}">
                <a16:creationId xmlns:a16="http://schemas.microsoft.com/office/drawing/2014/main" id="{FC257DD3-0D69-7BCF-52A5-16CB9AA691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E85D27-B2FC-868F-157C-E3F616B6C978}"/>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2395122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E7545-C7B7-2302-2F44-01E846A79E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D2FC3B-4E0A-85F5-10D6-89C2C089D452}"/>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4" name="Footer Placeholder 3">
            <a:extLst>
              <a:ext uri="{FF2B5EF4-FFF2-40B4-BE49-F238E27FC236}">
                <a16:creationId xmlns:a16="http://schemas.microsoft.com/office/drawing/2014/main" id="{220AD885-9796-BCCF-21B6-96F599E5BB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A989CD-8D94-95FF-C940-355834598E82}"/>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944551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17C86-2808-CCA6-E5CA-AB677CD66CF7}"/>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3" name="Footer Placeholder 2">
            <a:extLst>
              <a:ext uri="{FF2B5EF4-FFF2-40B4-BE49-F238E27FC236}">
                <a16:creationId xmlns:a16="http://schemas.microsoft.com/office/drawing/2014/main" id="{D74339B4-397A-B1EE-281F-A09068C6DA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3374F6-A7D2-2410-AE40-1DAECC66754C}"/>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581002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EFF7-227B-262F-2D1C-1B59424F4C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6DA997-32C8-D2BF-2434-063D964BED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B327B9-F7EF-8FFC-B069-CA0E7C301E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8074FD-5410-BAC5-3D21-285004DEB36B}"/>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6" name="Footer Placeholder 5">
            <a:extLst>
              <a:ext uri="{FF2B5EF4-FFF2-40B4-BE49-F238E27FC236}">
                <a16:creationId xmlns:a16="http://schemas.microsoft.com/office/drawing/2014/main" id="{CD1F8734-7401-3772-F5A9-76CEBDC51F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74D044-8F95-972F-EDA7-63D88C77260B}"/>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174341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6B956-BAD4-481E-C8BF-93B808AF25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700DDB-719E-D4B3-C6CC-90D58A9C38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E56745-C1F9-9C36-D0A3-80430A62C3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00CD4E-6A91-5C37-EAD4-7E40EBA68EEA}"/>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6" name="Footer Placeholder 5">
            <a:extLst>
              <a:ext uri="{FF2B5EF4-FFF2-40B4-BE49-F238E27FC236}">
                <a16:creationId xmlns:a16="http://schemas.microsoft.com/office/drawing/2014/main" id="{28941256-7C54-7AC0-2039-0A4D68F547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5791A1-6C87-5F39-7655-DEB6F96B6BC3}"/>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1821077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3EF0-B418-AA14-9A42-E20020015D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7C0F3-F2C5-2E9F-3F24-3F170DE26D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ADABA-7E39-5E20-E834-7E7FFD5430AF}"/>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5" name="Footer Placeholder 4">
            <a:extLst>
              <a:ext uri="{FF2B5EF4-FFF2-40B4-BE49-F238E27FC236}">
                <a16:creationId xmlns:a16="http://schemas.microsoft.com/office/drawing/2014/main" id="{6762EE27-92DE-2B9A-7789-722A191C7A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E2BB0A-FBF3-1904-897A-D2EFB034FD93}"/>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651507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5DE96-852A-7A8B-6246-E1826ED84B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CACC6E-6755-35E9-5506-E013600F1B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29C3BD-7163-C618-C0B0-CE4DA573513D}"/>
              </a:ext>
            </a:extLst>
          </p:cNvPr>
          <p:cNvSpPr>
            <a:spLocks noGrp="1"/>
          </p:cNvSpPr>
          <p:nvPr>
            <p:ph type="dt" sz="half" idx="10"/>
          </p:nvPr>
        </p:nvSpPr>
        <p:spPr/>
        <p:txBody>
          <a:bodyPr/>
          <a:lstStyle/>
          <a:p>
            <a:fld id="{1918C26A-DE8A-4991-AD5E-3B22DCCDE25E}" type="datetimeFigureOut">
              <a:rPr lang="en-GB" smtClean="0"/>
              <a:t>07/10/2025</a:t>
            </a:fld>
            <a:endParaRPr lang="en-GB"/>
          </a:p>
        </p:txBody>
      </p:sp>
      <p:sp>
        <p:nvSpPr>
          <p:cNvPr id="5" name="Footer Placeholder 4">
            <a:extLst>
              <a:ext uri="{FF2B5EF4-FFF2-40B4-BE49-F238E27FC236}">
                <a16:creationId xmlns:a16="http://schemas.microsoft.com/office/drawing/2014/main" id="{DD594B87-062C-7D36-0842-A5184144D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13773E-7040-152F-AB5B-2D954E2E2D50}"/>
              </a:ext>
            </a:extLst>
          </p:cNvPr>
          <p:cNvSpPr>
            <a:spLocks noGrp="1"/>
          </p:cNvSpPr>
          <p:nvPr>
            <p:ph type="sldNum" sz="quarter" idx="12"/>
          </p:nvPr>
        </p:nvSpPr>
        <p:spPr/>
        <p:txBody>
          <a:bodyPr/>
          <a:lstStyle/>
          <a:p>
            <a:fld id="{1E58A56A-2CF3-48F8-B7BC-53A83E2F9F47}" type="slidenum">
              <a:rPr lang="en-GB" smtClean="0"/>
              <a:t>‹#›</a:t>
            </a:fld>
            <a:endParaRPr lang="en-GB"/>
          </a:p>
        </p:txBody>
      </p:sp>
    </p:spTree>
    <p:extLst>
      <p:ext uri="{BB962C8B-B14F-4D97-AF65-F5344CB8AC3E}">
        <p14:creationId xmlns:p14="http://schemas.microsoft.com/office/powerpoint/2010/main" val="1132563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22472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CD9808-8DF0-8DE1-45CB-30298DA909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1F7F1B-0A0A-5F9D-D9F5-2FCEBD130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91E32-0D1D-41BE-05C7-4976702024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18C26A-DE8A-4991-AD5E-3B22DCCDE25E}" type="datetimeFigureOut">
              <a:rPr lang="en-GB" smtClean="0"/>
              <a:t>07/10/2025</a:t>
            </a:fld>
            <a:endParaRPr lang="en-GB"/>
          </a:p>
        </p:txBody>
      </p:sp>
      <p:sp>
        <p:nvSpPr>
          <p:cNvPr id="5" name="Footer Placeholder 4">
            <a:extLst>
              <a:ext uri="{FF2B5EF4-FFF2-40B4-BE49-F238E27FC236}">
                <a16:creationId xmlns:a16="http://schemas.microsoft.com/office/drawing/2014/main" id="{FF8FAF3B-C821-7C1F-4825-177DFAD05D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33CFD43-EFAA-4440-1893-83C027A9F2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58A56A-2CF3-48F8-B7BC-53A83E2F9F47}" type="slidenum">
              <a:rPr lang="en-GB" smtClean="0"/>
              <a:t>‹#›</a:t>
            </a:fld>
            <a:endParaRPr lang="en-GB"/>
          </a:p>
        </p:txBody>
      </p:sp>
    </p:spTree>
    <p:extLst>
      <p:ext uri="{BB962C8B-B14F-4D97-AF65-F5344CB8AC3E}">
        <p14:creationId xmlns:p14="http://schemas.microsoft.com/office/powerpoint/2010/main" val="692885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hyperlink" Target="https://www.innerdrive.co.uk/blog/improve-self-awareness/" TargetMode="External"/><Relationship Id="rId7" Type="http://schemas.openxmlformats.org/officeDocument/2006/relationships/hyperlink" Target="https://psycnet.apa.org/record/2001-05895-000"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https://www.mentalhealth.org.uk/explore-mental-health/a-z-topics/mindfulness" TargetMode="External"/><Relationship Id="rId5" Type="http://schemas.openxmlformats.org/officeDocument/2006/relationships/hyperlink" Target="https://search.informit.org/doi/epdf/10.3316/informit.486532791740302" TargetMode="External"/><Relationship Id="rId4" Type="http://schemas.openxmlformats.org/officeDocument/2006/relationships/hyperlink" Target="https://core.ac.uk/reader/26865720" TargetMode="External"/><Relationship Id="rId9"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75" name="Rounded Rectangle 74"/>
          <p:cNvSpPr/>
          <p:nvPr/>
        </p:nvSpPr>
        <p:spPr>
          <a:xfrm>
            <a:off x="1642524" y="175370"/>
            <a:ext cx="8811838" cy="1326201"/>
          </a:xfrm>
          <a:prstGeom prst="roundRect">
            <a:avLst>
              <a:gd name="adj" fmla="val 3157"/>
            </a:avLst>
          </a:prstGeom>
          <a:ln/>
        </p:spPr>
        <p:style>
          <a:lnRef idx="1">
            <a:schemeClr val="accent6"/>
          </a:lnRef>
          <a:fillRef idx="2">
            <a:schemeClr val="accent6"/>
          </a:fillRef>
          <a:effectRef idx="1">
            <a:schemeClr val="accent6"/>
          </a:effectRef>
          <a:fontRef idx="minor">
            <a:schemeClr val="dk1"/>
          </a:fontRef>
        </p:style>
        <p:txBody>
          <a:bodyPr rtlCol="0" anchor="ctr"/>
          <a:lstStyle>
            <a:defPPr>
              <a:defRPr kern="1200"/>
            </a:defPPr>
          </a:lstStyle>
          <a:p>
            <a:pPr algn="ctr"/>
            <a:endParaRPr lang="en-US" sz="2395" dirty="0"/>
          </a:p>
        </p:txBody>
      </p:sp>
      <p:sp>
        <p:nvSpPr>
          <p:cNvPr id="74" name="Rounded Rectangle 73"/>
          <p:cNvSpPr/>
          <p:nvPr/>
        </p:nvSpPr>
        <p:spPr>
          <a:xfrm>
            <a:off x="3591931" y="1591869"/>
            <a:ext cx="5056434" cy="5247081"/>
          </a:xfrm>
          <a:prstGeom prst="roundRect">
            <a:avLst>
              <a:gd name="adj" fmla="val 902"/>
            </a:avLst>
          </a:prstGeom>
          <a:solidFill>
            <a:srgbClr val="749094"/>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395"/>
          </a:p>
        </p:txBody>
      </p:sp>
      <p:sp>
        <p:nvSpPr>
          <p:cNvPr id="76" name="Rounded Rectangle 75"/>
          <p:cNvSpPr/>
          <p:nvPr/>
        </p:nvSpPr>
        <p:spPr>
          <a:xfrm>
            <a:off x="1684015" y="1648030"/>
            <a:ext cx="1713660" cy="2415970"/>
          </a:xfrm>
          <a:prstGeom prst="roundRect">
            <a:avLst>
              <a:gd name="adj" fmla="val 3206"/>
            </a:avLst>
          </a:prstGeom>
          <a:ln/>
        </p:spPr>
        <p:style>
          <a:lnRef idx="0">
            <a:schemeClr val="accent6"/>
          </a:lnRef>
          <a:fillRef idx="3">
            <a:schemeClr val="accent6"/>
          </a:fillRef>
          <a:effectRef idx="3">
            <a:schemeClr val="accent6"/>
          </a:effectRef>
          <a:fontRef idx="minor">
            <a:schemeClr val="lt1"/>
          </a:fontRef>
        </p:style>
        <p:txBody>
          <a:bodyPr rtlCol="0" anchor="ctr"/>
          <a:lstStyle>
            <a:defPPr>
              <a:defRPr kern="1200"/>
            </a:defPPr>
          </a:lstStyle>
          <a:p>
            <a:pPr algn="ctr"/>
            <a:endParaRPr lang="en-US" sz="2395"/>
          </a:p>
        </p:txBody>
      </p:sp>
      <p:sp>
        <p:nvSpPr>
          <p:cNvPr id="77" name="Rounded Rectangle 76"/>
          <p:cNvSpPr/>
          <p:nvPr/>
        </p:nvSpPr>
        <p:spPr>
          <a:xfrm>
            <a:off x="1684015" y="4405990"/>
            <a:ext cx="1713660" cy="2452010"/>
          </a:xfrm>
          <a:prstGeom prst="roundRect">
            <a:avLst>
              <a:gd name="adj" fmla="val 3206"/>
            </a:avLst>
          </a:prstGeom>
          <a:solidFill>
            <a:srgbClr val="AA6C76"/>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395"/>
          </a:p>
        </p:txBody>
      </p:sp>
      <p:sp>
        <p:nvSpPr>
          <p:cNvPr id="78" name="Rounded Rectangle 77"/>
          <p:cNvSpPr/>
          <p:nvPr/>
        </p:nvSpPr>
        <p:spPr>
          <a:xfrm>
            <a:off x="3825875" y="5608850"/>
            <a:ext cx="4508829" cy="1110031"/>
          </a:xfrm>
          <a:prstGeom prst="roundRect">
            <a:avLst>
              <a:gd name="adj" fmla="val 2650"/>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defPPr>
              <a:defRPr kern="1200"/>
            </a:defPPr>
          </a:lstStyle>
          <a:p>
            <a:r>
              <a:rPr lang="en-GB" sz="800" b="1" dirty="0">
                <a:solidFill>
                  <a:schemeClr val="tx1"/>
                </a:solidFill>
                <a:latin typeface="Arial" panose="020B0604020202020204" pitchFamily="34" charset="0"/>
                <a:cs typeface="Arial" panose="020B0604020202020204" pitchFamily="34" charset="0"/>
              </a:rPr>
              <a:t>Conclusion:</a:t>
            </a:r>
          </a:p>
          <a:p>
            <a:r>
              <a:rPr lang="en-GB" sz="800" b="1" dirty="0">
                <a:solidFill>
                  <a:schemeClr val="tx1"/>
                </a:solidFill>
                <a:latin typeface="Arial" panose="020B0604020202020204" pitchFamily="34" charset="0"/>
                <a:cs typeface="Arial" panose="020B0604020202020204" pitchFamily="34" charset="0"/>
              </a:rPr>
              <a:t>Emotional intelligence and mindfulness are key to student success. By understanding and managing emotions, students can stay focused, handle stress effectively, and build positive relationships. Developing these skills promotes wellbeing, resilience, and balance throughout academic life</a:t>
            </a:r>
            <a:r>
              <a:rPr lang="en-GB" sz="800" dirty="0">
                <a:solidFill>
                  <a:schemeClr val="tx1"/>
                </a:solidFill>
              </a:rPr>
              <a:t>.</a:t>
            </a:r>
            <a:endParaRPr lang="en-US" sz="800" dirty="0">
              <a:solidFill>
                <a:schemeClr val="tx1"/>
              </a:solidFill>
            </a:endParaRPr>
          </a:p>
        </p:txBody>
      </p:sp>
      <p:sp>
        <p:nvSpPr>
          <p:cNvPr id="80" name="Rounded Rectangle 79"/>
          <p:cNvSpPr/>
          <p:nvPr/>
        </p:nvSpPr>
        <p:spPr>
          <a:xfrm>
            <a:off x="8672396" y="2714672"/>
            <a:ext cx="1781966" cy="4143328"/>
          </a:xfrm>
          <a:prstGeom prst="roundRect">
            <a:avLst>
              <a:gd name="adj" fmla="val 3951"/>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defPPr>
              <a:defRPr kern="1200"/>
            </a:defPPr>
          </a:lstStyle>
          <a:p>
            <a:r>
              <a:rPr lang="en-GB" sz="700" b="1" dirty="0">
                <a:solidFill>
                  <a:schemeClr val="tx1"/>
                </a:solidFill>
                <a:latin typeface="Arial" panose="020B0604020202020204" pitchFamily="34" charset="0"/>
                <a:cs typeface="Arial" panose="020B0604020202020204" pitchFamily="34" charset="0"/>
              </a:rPr>
              <a:t>References:</a:t>
            </a:r>
          </a:p>
          <a:p>
            <a:r>
              <a:rPr lang="en-GB" sz="700" b="1" i="1" dirty="0">
                <a:solidFill>
                  <a:schemeClr val="tx1"/>
                </a:solidFill>
                <a:latin typeface="Arial" panose="020B0604020202020204" pitchFamily="34" charset="0"/>
                <a:cs typeface="Arial" panose="020B0604020202020204" pitchFamily="34" charset="0"/>
              </a:rPr>
              <a:t>Bush, B. (2025). 6 ways to improve self-awareness</a:t>
            </a:r>
            <a:r>
              <a:rPr lang="en-GB" sz="700" b="1" dirty="0">
                <a:solidFill>
                  <a:schemeClr val="tx1"/>
                </a:solidFill>
                <a:latin typeface="Arial" panose="020B0604020202020204" pitchFamily="34" charset="0"/>
                <a:cs typeface="Arial" panose="020B0604020202020204" pitchFamily="34" charset="0"/>
              </a:rPr>
              <a:t>. Available at </a:t>
            </a:r>
            <a:r>
              <a:rPr lang="en-GB" sz="700" b="1"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https://www.innerdrive.co.uk/blog/improve-self-awareness/</a:t>
            </a:r>
            <a:r>
              <a:rPr lang="en-GB" sz="700" b="1" dirty="0">
                <a:solidFill>
                  <a:schemeClr val="tx1"/>
                </a:solidFill>
                <a:latin typeface="Arial" panose="020B0604020202020204" pitchFamily="34" charset="0"/>
                <a:cs typeface="Arial" panose="020B0604020202020204" pitchFamily="34" charset="0"/>
              </a:rPr>
              <a:t>. (Access date 29.09.2025).</a:t>
            </a:r>
          </a:p>
          <a:p>
            <a:r>
              <a:rPr lang="en-GB" sz="700" b="1" dirty="0">
                <a:solidFill>
                  <a:schemeClr val="tx1"/>
                </a:solidFill>
                <a:latin typeface="Arial" panose="020B0604020202020204" pitchFamily="34" charset="0"/>
                <a:cs typeface="Arial" panose="020B0604020202020204" pitchFamily="34" charset="0"/>
              </a:rPr>
              <a:t>Ioannidou, F. and </a:t>
            </a:r>
            <a:r>
              <a:rPr lang="en-GB" sz="700" b="1" dirty="0" err="1">
                <a:solidFill>
                  <a:schemeClr val="tx1"/>
                </a:solidFill>
                <a:latin typeface="Arial" panose="020B0604020202020204" pitchFamily="34" charset="0"/>
                <a:cs typeface="Arial" panose="020B0604020202020204" pitchFamily="34" charset="0"/>
              </a:rPr>
              <a:t>Konstantikaki</a:t>
            </a:r>
            <a:r>
              <a:rPr lang="en-GB" sz="700" b="1" dirty="0">
                <a:solidFill>
                  <a:schemeClr val="tx1"/>
                </a:solidFill>
                <a:latin typeface="Arial" panose="020B0604020202020204" pitchFamily="34" charset="0"/>
                <a:cs typeface="Arial" panose="020B0604020202020204" pitchFamily="34" charset="0"/>
              </a:rPr>
              <a:t>, V. International Journal of Caring Sciences</a:t>
            </a:r>
            <a:r>
              <a:rPr lang="en-GB" sz="700" b="1" i="1" dirty="0">
                <a:solidFill>
                  <a:schemeClr val="tx1"/>
                </a:solidFill>
                <a:latin typeface="Arial" panose="020B0604020202020204" pitchFamily="34" charset="0"/>
                <a:cs typeface="Arial" panose="020B0604020202020204" pitchFamily="34" charset="0"/>
              </a:rPr>
              <a:t>. Empathy and emotional intelligence. </a:t>
            </a:r>
            <a:r>
              <a:rPr lang="en-GB" sz="700" b="1" dirty="0">
                <a:solidFill>
                  <a:schemeClr val="tx1"/>
                </a:solidFill>
                <a:latin typeface="Arial" panose="020B0604020202020204" pitchFamily="34" charset="0"/>
                <a:cs typeface="Arial" panose="020B0604020202020204" pitchFamily="34" charset="0"/>
              </a:rPr>
              <a:t>Available at  </a:t>
            </a:r>
            <a:r>
              <a:rPr lang="en-GB" sz="700" b="1"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https://core.ac.uk/reader/26865720</a:t>
            </a:r>
            <a:r>
              <a:rPr lang="en-GB" sz="700" b="1" dirty="0">
                <a:solidFill>
                  <a:schemeClr val="tx1"/>
                </a:solidFill>
                <a:latin typeface="Arial" panose="020B0604020202020204" pitchFamily="34" charset="0"/>
                <a:cs typeface="Arial" panose="020B0604020202020204" pitchFamily="34" charset="0"/>
              </a:rPr>
              <a:t>. (Access date 29.09.2025).</a:t>
            </a:r>
          </a:p>
          <a:p>
            <a:r>
              <a:rPr lang="en-GB" sz="700" b="1" i="1" dirty="0" err="1">
                <a:solidFill>
                  <a:schemeClr val="tx1"/>
                </a:solidFill>
                <a:latin typeface="Arial" panose="020B0604020202020204" pitchFamily="34" charset="0"/>
                <a:cs typeface="Arial" panose="020B0604020202020204" pitchFamily="34" charset="0"/>
              </a:rPr>
              <a:t>Goretzki</a:t>
            </a:r>
            <a:r>
              <a:rPr lang="en-GB" sz="700" b="1" i="1" dirty="0">
                <a:solidFill>
                  <a:schemeClr val="tx1"/>
                </a:solidFill>
                <a:latin typeface="Arial" panose="020B0604020202020204" pitchFamily="34" charset="0"/>
                <a:cs typeface="Arial" panose="020B0604020202020204" pitchFamily="34" charset="0"/>
              </a:rPr>
              <a:t>, M. &amp; Zysk, A. (2017).</a:t>
            </a:r>
            <a:r>
              <a:rPr lang="en-GB" sz="700" b="1" dirty="0">
                <a:solidFill>
                  <a:schemeClr val="tx1"/>
                </a:solidFill>
                <a:latin typeface="Arial" panose="020B0604020202020204" pitchFamily="34" charset="0"/>
                <a:cs typeface="Arial" panose="020B0604020202020204" pitchFamily="34" charset="0"/>
              </a:rPr>
              <a:t> </a:t>
            </a:r>
            <a:r>
              <a:rPr lang="en-GB" sz="700" b="1" i="1" dirty="0">
                <a:solidFill>
                  <a:schemeClr val="tx1"/>
                </a:solidFill>
                <a:latin typeface="Arial" panose="020B0604020202020204" pitchFamily="34" charset="0"/>
                <a:cs typeface="Arial" panose="020B0604020202020204" pitchFamily="34" charset="0"/>
              </a:rPr>
              <a:t>Using Mindfulness Techniques to Improve Student Wellbeing and Academic Performance for University Students: A Pilot Study.</a:t>
            </a:r>
            <a:r>
              <a:rPr lang="en-GB" sz="700" b="1" dirty="0">
                <a:solidFill>
                  <a:schemeClr val="tx1"/>
                </a:solidFill>
                <a:latin typeface="Arial" panose="020B0604020202020204" pitchFamily="34" charset="0"/>
                <a:cs typeface="Arial" panose="020B0604020202020204" pitchFamily="34" charset="0"/>
              </a:rPr>
              <a:t> Australian and New Zealand Student Services Association Journal, pp.1–14. ISSN 2207-8460. Available at </a:t>
            </a:r>
            <a:r>
              <a:rPr lang="en-GB" sz="700" b="1" u="sng"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https://search.informit.org/doi/epdf/10.3316/informit.486532791740302</a:t>
            </a:r>
            <a:r>
              <a:rPr lang="en-GB" sz="700" b="1" dirty="0">
                <a:solidFill>
                  <a:schemeClr val="tx1"/>
                </a:solidFill>
                <a:latin typeface="Arial" panose="020B0604020202020204" pitchFamily="34" charset="0"/>
                <a:cs typeface="Arial" panose="020B0604020202020204" pitchFamily="34" charset="0"/>
              </a:rPr>
              <a:t>. (Accessed 01 Oct. 25).</a:t>
            </a:r>
          </a:p>
          <a:p>
            <a:r>
              <a:rPr lang="en-GB" sz="700" dirty="0">
                <a:solidFill>
                  <a:schemeClr val="tx1"/>
                </a:solidFill>
                <a:latin typeface="Arial" panose="020B0604020202020204" pitchFamily="34" charset="0"/>
                <a:cs typeface="Arial" panose="020B0604020202020204" pitchFamily="34" charset="0"/>
              </a:rPr>
              <a:t>Mental health foundation (2025</a:t>
            </a:r>
            <a:r>
              <a:rPr lang="en-GB" sz="700" i="1" dirty="0">
                <a:solidFill>
                  <a:schemeClr val="tx1"/>
                </a:solidFill>
                <a:latin typeface="Arial" panose="020B0604020202020204" pitchFamily="34" charset="0"/>
                <a:cs typeface="Arial" panose="020B0604020202020204" pitchFamily="34" charset="0"/>
              </a:rPr>
              <a:t>). Mindfulness.</a:t>
            </a:r>
            <a:r>
              <a:rPr lang="en-GB" sz="700" dirty="0">
                <a:solidFill>
                  <a:schemeClr val="tx1"/>
                </a:solidFill>
                <a:latin typeface="Arial" panose="020B0604020202020204" pitchFamily="34" charset="0"/>
                <a:cs typeface="Arial" panose="020B0604020202020204" pitchFamily="34" charset="0"/>
              </a:rPr>
              <a:t> Available at </a:t>
            </a:r>
            <a:r>
              <a:rPr lang="en-GB" sz="700" u="sng"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https://www.mentalhealth.org.uk/explore-mental-health/a-z-topics/mindfulness</a:t>
            </a:r>
            <a:r>
              <a:rPr lang="en-GB" sz="700" dirty="0">
                <a:solidFill>
                  <a:schemeClr val="tx1"/>
                </a:solidFill>
                <a:latin typeface="Arial" panose="020B0604020202020204" pitchFamily="34" charset="0"/>
                <a:cs typeface="Arial" panose="020B0604020202020204" pitchFamily="34" charset="0"/>
              </a:rPr>
              <a:t>.</a:t>
            </a:r>
            <a:r>
              <a:rPr lang="en-GB" sz="700" b="1" dirty="0">
                <a:solidFill>
                  <a:schemeClr val="tx1"/>
                </a:solidFill>
                <a:latin typeface="Arial" panose="020B0604020202020204" pitchFamily="34" charset="0"/>
                <a:cs typeface="Arial" panose="020B0604020202020204" pitchFamily="34" charset="0"/>
              </a:rPr>
              <a:t> (Access date 29.09.2025).</a:t>
            </a:r>
          </a:p>
          <a:p>
            <a:r>
              <a:rPr lang="en-GB" sz="700" b="1" dirty="0">
                <a:solidFill>
                  <a:schemeClr val="tx1"/>
                </a:solidFill>
                <a:latin typeface="Arial" panose="020B0604020202020204" pitchFamily="34" charset="0"/>
                <a:cs typeface="Arial" panose="020B0604020202020204" pitchFamily="34" charset="0"/>
              </a:rPr>
              <a:t>Segal, Z. V., Williams, J. M. G. &amp; Teasdale, J. D. (2002). </a:t>
            </a:r>
            <a:r>
              <a:rPr lang="en-GB" sz="700" b="1" i="1" dirty="0">
                <a:solidFill>
                  <a:schemeClr val="tx1"/>
                </a:solidFill>
                <a:latin typeface="Arial" panose="020B0604020202020204" pitchFamily="34" charset="0"/>
                <a:cs typeface="Arial" panose="020B0604020202020204" pitchFamily="34" charset="0"/>
              </a:rPr>
              <a:t>Mindfulness-Based Cognitive Therapy for Depression: A New Approach to Preventing Relapse</a:t>
            </a:r>
            <a:r>
              <a:rPr lang="en-GB" sz="700" b="1" dirty="0">
                <a:solidFill>
                  <a:schemeClr val="tx1"/>
                </a:solidFill>
                <a:latin typeface="Arial" panose="020B0604020202020204" pitchFamily="34" charset="0"/>
                <a:cs typeface="Arial" panose="020B0604020202020204" pitchFamily="34" charset="0"/>
              </a:rPr>
              <a:t>. Available at </a:t>
            </a:r>
            <a:r>
              <a:rPr lang="en-GB" sz="700" b="1" u="sng"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https://psycnet.apa.org/record/2001-05895-000</a:t>
            </a:r>
            <a:r>
              <a:rPr lang="en-GB" sz="700" b="1" dirty="0">
                <a:solidFill>
                  <a:schemeClr val="tx1"/>
                </a:solidFill>
                <a:latin typeface="Arial" panose="020B0604020202020204" pitchFamily="34" charset="0"/>
                <a:cs typeface="Arial" panose="020B0604020202020204" pitchFamily="34" charset="0"/>
              </a:rPr>
              <a:t>. (Accessed at 02 oct 25)</a:t>
            </a:r>
          </a:p>
          <a:p>
            <a:endParaRPr lang="en-GB" sz="700" b="1" dirty="0">
              <a:solidFill>
                <a:schemeClr val="tx1"/>
              </a:solidFill>
              <a:latin typeface="Arial" panose="020B0604020202020204" pitchFamily="34" charset="0"/>
              <a:cs typeface="Arial" panose="020B0604020202020204" pitchFamily="34" charset="0"/>
            </a:endParaRPr>
          </a:p>
          <a:p>
            <a:endParaRPr lang="en-GB" sz="700" b="1" dirty="0">
              <a:solidFill>
                <a:schemeClr val="tx1"/>
              </a:solidFill>
              <a:latin typeface="Arial" panose="020B0604020202020204" pitchFamily="34" charset="0"/>
              <a:cs typeface="Arial" panose="020B0604020202020204" pitchFamily="34" charset="0"/>
            </a:endParaRPr>
          </a:p>
          <a:p>
            <a:r>
              <a:rPr lang="en-GB" sz="700" b="1" dirty="0">
                <a:solidFill>
                  <a:schemeClr val="tx1"/>
                </a:solidFill>
                <a:latin typeface="Arial" panose="020B0604020202020204" pitchFamily="34" charset="0"/>
                <a:cs typeface="Arial" panose="020B0604020202020204" pitchFamily="34" charset="0"/>
              </a:rPr>
              <a:t> </a:t>
            </a:r>
          </a:p>
        </p:txBody>
      </p:sp>
      <p:sp>
        <p:nvSpPr>
          <p:cNvPr id="84" name="TextBox 83"/>
          <p:cNvSpPr txBox="1"/>
          <p:nvPr/>
        </p:nvSpPr>
        <p:spPr>
          <a:xfrm>
            <a:off x="1731220" y="1701001"/>
            <a:ext cx="1619250" cy="215444"/>
          </a:xfrm>
          <a:prstGeom prst="rect">
            <a:avLst/>
          </a:prstGeom>
          <a:noFill/>
        </p:spPr>
        <p:txBody>
          <a:bodyPr wrap="square" rtlCol="0">
            <a:spAutoFit/>
          </a:bodyPr>
          <a:lstStyle>
            <a:defPPr>
              <a:defRPr kern="1200"/>
            </a:defPPr>
          </a:lstStyle>
          <a:p>
            <a:r>
              <a:rPr lang="en-US" sz="800" b="1" dirty="0">
                <a:latin typeface="Arial" panose="020B0604020202020204" pitchFamily="34" charset="0"/>
                <a:cs typeface="Arial" panose="020B0604020202020204" pitchFamily="34" charset="0"/>
              </a:rPr>
              <a:t>Introduction</a:t>
            </a:r>
            <a:r>
              <a:rPr lang="en-US" sz="750" b="1" dirty="0">
                <a:latin typeface="Arial" panose="020B0604020202020204" pitchFamily="34" charset="0"/>
                <a:cs typeface="Arial" panose="020B0604020202020204" pitchFamily="34" charset="0"/>
              </a:rPr>
              <a:t> </a:t>
            </a:r>
          </a:p>
        </p:txBody>
      </p:sp>
      <p:sp>
        <p:nvSpPr>
          <p:cNvPr id="85" name="TextBox 84"/>
          <p:cNvSpPr txBox="1"/>
          <p:nvPr/>
        </p:nvSpPr>
        <p:spPr>
          <a:xfrm>
            <a:off x="1731220" y="1872320"/>
            <a:ext cx="1619250" cy="1646605"/>
          </a:xfrm>
          <a:prstGeom prst="rect">
            <a:avLst/>
          </a:prstGeom>
          <a:noFill/>
        </p:spPr>
        <p:txBody>
          <a:bodyPr wrap="square" rtlCol="0">
            <a:spAutoFit/>
          </a:bodyPr>
          <a:lstStyle>
            <a:defPPr>
              <a:defRPr kern="1200"/>
            </a:defPPr>
          </a:lstStyle>
          <a:p>
            <a:r>
              <a:rPr lang="en-GB" sz="800" b="1" dirty="0">
                <a:solidFill>
                  <a:prstClr val="black"/>
                </a:solidFill>
                <a:latin typeface="Arial" panose="020B0604020202020204" pitchFamily="34" charset="0"/>
                <a:ea typeface="Aptos" panose="020B0004020202020204" pitchFamily="34" charset="0"/>
                <a:cs typeface="Arial" panose="020B0604020202020204" pitchFamily="34" charset="0"/>
              </a:rPr>
              <a:t>According to Goleman (1995)  emotional intelligence (EI) is the general ability to recognise emotions in both self and other people, this ability help to control our emotions and  handle  challenging circumstances. The idea that practice may improve one's EI was one of the theory's benefits as it initially went into effect.</a:t>
            </a:r>
            <a:endParaRPr lang="en-GB" sz="800" b="1" dirty="0">
              <a:solidFill>
                <a:prstClr val="black"/>
              </a:solidFill>
              <a:latin typeface="Arial" panose="020B0604020202020204" pitchFamily="34" charset="0"/>
              <a:cs typeface="Arial" panose="020B0604020202020204" pitchFamily="34" charset="0"/>
            </a:endParaRPr>
          </a:p>
          <a:p>
            <a:r>
              <a:rPr lang="en-US" sz="500" dirty="0">
                <a:solidFill>
                  <a:schemeClr val="bg1"/>
                </a:solidFill>
                <a:latin typeface="Open Sans" panose="020B0606030504020204" pitchFamily="34" charset="0"/>
                <a:ea typeface="Open Sans" panose="020B0606030504020204" pitchFamily="34" charset="0"/>
                <a:cs typeface="Open Sans" panose="020B0606030504020204" pitchFamily="34" charset="0"/>
              </a:rPr>
              <a:t>.</a:t>
            </a:r>
          </a:p>
        </p:txBody>
      </p:sp>
      <p:sp>
        <p:nvSpPr>
          <p:cNvPr id="24" name="Text Placeholder 5">
            <a:extLst>
              <a:ext uri="{FF2B5EF4-FFF2-40B4-BE49-F238E27FC236}">
                <a16:creationId xmlns:a16="http://schemas.microsoft.com/office/drawing/2014/main" id="{9AFA996E-AD6B-4DC6-BC85-A182D141A5B5}"/>
              </a:ext>
            </a:extLst>
          </p:cNvPr>
          <p:cNvSpPr txBox="1"/>
          <p:nvPr/>
        </p:nvSpPr>
        <p:spPr>
          <a:xfrm>
            <a:off x="2286000" y="321829"/>
            <a:ext cx="7620000" cy="611967"/>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783434">
              <a:spcBef>
                <a:spcPct val="20000"/>
              </a:spcBef>
              <a:defRPr/>
            </a:pPr>
            <a:endParaRPr lang="en-US" sz="1771" b="1" dirty="0">
              <a:solidFill>
                <a:schemeClr val="bg1"/>
              </a:solidFill>
              <a:latin typeface="Nunito" panose="00000500000000000000" pitchFamily="2" charset="0"/>
            </a:endParaRPr>
          </a:p>
        </p:txBody>
      </p:sp>
      <p:sp>
        <p:nvSpPr>
          <p:cNvPr id="25" name="Text Placeholder 5">
            <a:extLst>
              <a:ext uri="{FF2B5EF4-FFF2-40B4-BE49-F238E27FC236}">
                <a16:creationId xmlns:a16="http://schemas.microsoft.com/office/drawing/2014/main" id="{2CF2C83C-08B8-46D1-AEAA-7C0550B92975}"/>
              </a:ext>
            </a:extLst>
          </p:cNvPr>
          <p:cNvSpPr txBox="1"/>
          <p:nvPr/>
        </p:nvSpPr>
        <p:spPr>
          <a:xfrm>
            <a:off x="2510310" y="670490"/>
            <a:ext cx="7620000" cy="892424"/>
          </a:xfrm>
          <a:prstGeom prst="rect">
            <a:avLst/>
          </a:prstGeom>
        </p:spPr>
        <p:txBody>
          <a:bodyPr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lvl="0" algn="ctr" defTabSz="914400">
              <a:spcBef>
                <a:spcPts val="0"/>
              </a:spcBef>
              <a:spcAft>
                <a:spcPts val="0"/>
              </a:spcAft>
              <a:defRPr/>
            </a:pPr>
            <a:r>
              <a:rPr lang="en-GB" sz="1100" b="1" dirty="0">
                <a:solidFill>
                  <a:sysClr val="windowText" lastClr="000000"/>
                </a:solidFill>
                <a:latin typeface="Arial" panose="020B0604020202020204" pitchFamily="34" charset="0"/>
                <a:cs typeface="Arial" panose="020B0604020202020204" pitchFamily="34" charset="0"/>
              </a:rPr>
              <a:t>Full name: Touria Ennassiri </a:t>
            </a:r>
          </a:p>
          <a:p>
            <a:pPr lvl="0" algn="ctr" defTabSz="914400">
              <a:spcBef>
                <a:spcPts val="0"/>
              </a:spcBef>
              <a:spcAft>
                <a:spcPts val="0"/>
              </a:spcAft>
              <a:defRPr/>
            </a:pPr>
            <a:r>
              <a:rPr lang="en-GB" sz="1100" b="1" dirty="0">
                <a:solidFill>
                  <a:sysClr val="windowText" lastClr="000000"/>
                </a:solidFill>
                <a:latin typeface="Arial" panose="020B0604020202020204" pitchFamily="34" charset="0"/>
                <a:cs typeface="Arial" panose="020B0604020202020204" pitchFamily="34" charset="0"/>
              </a:rPr>
              <a:t>Student ID: 2320945</a:t>
            </a:r>
          </a:p>
          <a:p>
            <a:pPr lvl="0" algn="ctr" defTabSz="914400">
              <a:spcBef>
                <a:spcPts val="0"/>
              </a:spcBef>
              <a:spcAft>
                <a:spcPts val="0"/>
              </a:spcAft>
              <a:defRPr/>
            </a:pPr>
            <a:r>
              <a:rPr lang="en-GB" sz="1100" b="1" dirty="0">
                <a:solidFill>
                  <a:sysClr val="windowText" lastClr="000000"/>
                </a:solidFill>
                <a:latin typeface="Arial" panose="020B0604020202020204" pitchFamily="34" charset="0"/>
                <a:cs typeface="Arial" panose="020B0604020202020204" pitchFamily="34" charset="0"/>
              </a:rPr>
              <a:t>Lecturer name: </a:t>
            </a:r>
            <a:r>
              <a:rPr lang="en-GB" sz="1100" b="1" dirty="0">
                <a:solidFill>
                  <a:prstClr val="black"/>
                </a:solidFill>
                <a:latin typeface="Arial" panose="020B0604020202020204" pitchFamily="34" charset="0"/>
                <a:cs typeface="Arial" panose="020B0604020202020204" pitchFamily="34" charset="0"/>
              </a:rPr>
              <a:t>Dr. Abdallah Naser</a:t>
            </a:r>
          </a:p>
          <a:p>
            <a:pPr lvl="0" algn="ctr" defTabSz="914400">
              <a:spcBef>
                <a:spcPts val="0"/>
              </a:spcBef>
              <a:spcAft>
                <a:spcPts val="0"/>
              </a:spcAft>
              <a:defRPr/>
            </a:pPr>
            <a:r>
              <a:rPr lang="en-GB" sz="1100" b="1" dirty="0">
                <a:solidFill>
                  <a:sysClr val="windowText" lastClr="000000"/>
                </a:solidFill>
                <a:latin typeface="Arial" panose="020B0604020202020204" pitchFamily="34" charset="0"/>
                <a:cs typeface="Arial" panose="020B0604020202020204" pitchFamily="34" charset="0"/>
              </a:rPr>
              <a:t>Developing Emotional Intelligence Skills (LCLM5006_BIRM)</a:t>
            </a:r>
            <a:endParaRPr lang="en-GB" sz="1100" b="1" dirty="0">
              <a:solidFill>
                <a:prstClr val="black"/>
              </a:solidFill>
              <a:latin typeface="Arial" panose="020B0604020202020204" pitchFamily="34" charset="0"/>
              <a:cs typeface="Arial" panose="020B0604020202020204" pitchFamily="34" charset="0"/>
            </a:endParaRPr>
          </a:p>
          <a:p>
            <a:pPr algn="ctr">
              <a:defRPr/>
            </a:pPr>
            <a:endParaRPr lang="en-US" sz="1166" dirty="0">
              <a:solidFill>
                <a:schemeClr val="bg1"/>
              </a:solidFill>
              <a:latin typeface="+mj-lt"/>
              <a:cs typeface="Arial" pitchFamily="34" charset="0"/>
            </a:endParaRPr>
          </a:p>
        </p:txBody>
      </p:sp>
      <p:sp>
        <p:nvSpPr>
          <p:cNvPr id="28" name="TextBox 27">
            <a:extLst>
              <a:ext uri="{FF2B5EF4-FFF2-40B4-BE49-F238E27FC236}">
                <a16:creationId xmlns:a16="http://schemas.microsoft.com/office/drawing/2014/main" id="{81A5C452-2DAF-423A-BC0E-FB2D0D0E019D}"/>
              </a:ext>
            </a:extLst>
          </p:cNvPr>
          <p:cNvSpPr txBox="1"/>
          <p:nvPr/>
        </p:nvSpPr>
        <p:spPr>
          <a:xfrm>
            <a:off x="1727213" y="4364546"/>
            <a:ext cx="1619250" cy="207749"/>
          </a:xfrm>
          <a:prstGeom prst="rect">
            <a:avLst/>
          </a:prstGeom>
          <a:noFill/>
        </p:spPr>
        <p:txBody>
          <a:bodyPr wrap="square" rtlCol="0">
            <a:spAutoFit/>
          </a:bodyPr>
          <a:lstStyle>
            <a:defPPr>
              <a:defRPr kern="1200"/>
            </a:defPPr>
          </a:lstStyle>
          <a:p>
            <a:r>
              <a:rPr lang="en-US" sz="750" b="1" dirty="0">
                <a:latin typeface="Nunito" panose="00000500000000000000" pitchFamily="2" charset="0"/>
                <a:cs typeface="Arial" pitchFamily="34" charset="0"/>
              </a:rPr>
              <a:t>Methodology</a:t>
            </a:r>
            <a:r>
              <a:rPr lang="en-US" sz="750" b="1" dirty="0">
                <a:solidFill>
                  <a:schemeClr val="bg1"/>
                </a:solidFill>
                <a:latin typeface="Nunito" panose="00000500000000000000" pitchFamily="2" charset="0"/>
                <a:cs typeface="Arial" pitchFamily="34" charset="0"/>
              </a:rPr>
              <a:t> </a:t>
            </a:r>
          </a:p>
        </p:txBody>
      </p:sp>
      <p:sp>
        <p:nvSpPr>
          <p:cNvPr id="29" name="TextBox 28">
            <a:extLst>
              <a:ext uri="{FF2B5EF4-FFF2-40B4-BE49-F238E27FC236}">
                <a16:creationId xmlns:a16="http://schemas.microsoft.com/office/drawing/2014/main" id="{FEB053B5-623C-42C1-A5BA-FDB2309E17B5}"/>
              </a:ext>
            </a:extLst>
          </p:cNvPr>
          <p:cNvSpPr txBox="1"/>
          <p:nvPr/>
        </p:nvSpPr>
        <p:spPr>
          <a:xfrm>
            <a:off x="1710894" y="4477833"/>
            <a:ext cx="1619250" cy="2308324"/>
          </a:xfrm>
          <a:prstGeom prst="rect">
            <a:avLst/>
          </a:prstGeom>
          <a:noFill/>
        </p:spPr>
        <p:txBody>
          <a:bodyPr wrap="square" rtlCol="0">
            <a:spAutoFit/>
          </a:bodyPr>
          <a:lstStyle>
            <a:defPPr>
              <a:defRPr kern="1200"/>
            </a:defPPr>
          </a:lstStyle>
          <a:p>
            <a:r>
              <a:rPr lang="en-US" sz="800" b="1" dirty="0">
                <a:latin typeface="Arial" panose="020B0604020202020204" pitchFamily="34" charset="0"/>
                <a:ea typeface="Open Sans" panose="020B0606030504020204" pitchFamily="34" charset="0"/>
                <a:cs typeface="Arial" panose="020B0604020202020204" pitchFamily="34" charset="0"/>
              </a:rPr>
              <a:t>To create this poster on how EI can be manageable, I used some  academic literature such as: Goleman, Edgar, Segal, and Kabat which contain relevant information about EI, that helped me to understand emotional intelligence and mindfulness  in student life. Besides </a:t>
            </a:r>
            <a:r>
              <a:rPr lang="en-US" sz="800" b="1" dirty="0" err="1">
                <a:latin typeface="Arial" panose="020B0604020202020204" pitchFamily="34" charset="0"/>
                <a:ea typeface="Open Sans" panose="020B0606030504020204" pitchFamily="34" charset="0"/>
                <a:cs typeface="Arial" panose="020B0604020202020204" pitchFamily="34" charset="0"/>
              </a:rPr>
              <a:t>i</a:t>
            </a:r>
            <a:r>
              <a:rPr lang="en-US" sz="800" b="1" dirty="0">
                <a:latin typeface="Arial" panose="020B0604020202020204" pitchFamily="34" charset="0"/>
                <a:ea typeface="Open Sans" panose="020B0606030504020204" pitchFamily="34" charset="0"/>
                <a:cs typeface="Arial" panose="020B0604020202020204" pitchFamily="34" charset="0"/>
              </a:rPr>
              <a:t> gathered some notes from interaction in the classroom and peers chatting about how we can manage stress as students. In addition, I reflected upon my own experience to consider some techniques.</a:t>
            </a:r>
          </a:p>
        </p:txBody>
      </p:sp>
      <p:sp>
        <p:nvSpPr>
          <p:cNvPr id="31" name="TextBox 30">
            <a:extLst>
              <a:ext uri="{FF2B5EF4-FFF2-40B4-BE49-F238E27FC236}">
                <a16:creationId xmlns:a16="http://schemas.microsoft.com/office/drawing/2014/main" id="{75E4ADE2-1C83-47FC-978F-7E0CAA0FDC54}"/>
              </a:ext>
            </a:extLst>
          </p:cNvPr>
          <p:cNvSpPr txBox="1"/>
          <p:nvPr/>
        </p:nvSpPr>
        <p:spPr>
          <a:xfrm>
            <a:off x="3599242" y="1707379"/>
            <a:ext cx="1837717" cy="215444"/>
          </a:xfrm>
          <a:prstGeom prst="rect">
            <a:avLst/>
          </a:prstGeom>
          <a:noFill/>
        </p:spPr>
        <p:txBody>
          <a:bodyPr wrap="square" rtlCol="0">
            <a:spAutoFit/>
          </a:bodyPr>
          <a:lstStyle>
            <a:defPPr>
              <a:defRPr kern="1200"/>
            </a:defPPr>
          </a:lstStyle>
          <a:p>
            <a:r>
              <a:rPr lang="en-GB" sz="800" b="1" dirty="0">
                <a:latin typeface="Arial" panose="020B0604020202020204" pitchFamily="34" charset="0"/>
                <a:cs typeface="Arial" panose="020B0604020202020204" pitchFamily="34" charset="0"/>
              </a:rPr>
              <a:t>Developing emotional intelligence</a:t>
            </a:r>
            <a:endParaRPr lang="en-US" sz="750" b="1" dirty="0">
              <a:latin typeface="Nunito" panose="00000500000000000000" pitchFamily="2" charset="0"/>
              <a:cs typeface="Arial" pitchFamily="34" charset="0"/>
            </a:endParaRPr>
          </a:p>
        </p:txBody>
      </p:sp>
      <p:sp>
        <p:nvSpPr>
          <p:cNvPr id="32" name="TextBox 31">
            <a:extLst>
              <a:ext uri="{FF2B5EF4-FFF2-40B4-BE49-F238E27FC236}">
                <a16:creationId xmlns:a16="http://schemas.microsoft.com/office/drawing/2014/main" id="{032AC3E4-1804-415D-AFAC-CDB0EC7629F1}"/>
              </a:ext>
            </a:extLst>
          </p:cNvPr>
          <p:cNvSpPr txBox="1"/>
          <p:nvPr/>
        </p:nvSpPr>
        <p:spPr>
          <a:xfrm>
            <a:off x="3718647" y="2065826"/>
            <a:ext cx="2254450" cy="2015936"/>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kern="1200"/>
            </a:defPPr>
          </a:lstStyle>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Self awareness: acknowledge oneself weaknesses and strengths</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Self reflection: use a diary to write our feelings in tangible way.</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Self regulation: use techniques like breathing, stress management.</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Observe self talk: Avoid a negative thoughts and set goals that can motivate oneself.</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Empathy: Empathy is the "capacity" to share and understand another’s "state of mind" or emotion (Konstantikaki  2018). It means lending an ear one to another with compassion and understanding.</a:t>
            </a:r>
            <a:endParaRPr lang="en-US" sz="5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5" name="TextBox 34">
            <a:extLst>
              <a:ext uri="{FF2B5EF4-FFF2-40B4-BE49-F238E27FC236}">
                <a16:creationId xmlns:a16="http://schemas.microsoft.com/office/drawing/2014/main" id="{33088502-AC12-4D63-8249-7B40AC22BADF}"/>
              </a:ext>
            </a:extLst>
          </p:cNvPr>
          <p:cNvSpPr txBox="1"/>
          <p:nvPr/>
        </p:nvSpPr>
        <p:spPr>
          <a:xfrm>
            <a:off x="6167353" y="1701001"/>
            <a:ext cx="2453359" cy="538609"/>
          </a:xfrm>
          <a:prstGeom prst="rect">
            <a:avLst/>
          </a:prstGeom>
          <a:noFill/>
        </p:spPr>
        <p:txBody>
          <a:bodyPr wrap="square" rtlCol="0">
            <a:spAutoFit/>
          </a:bodyPr>
          <a:lstStyle>
            <a:defPPr>
              <a:defRPr kern="1200"/>
            </a:defPPr>
          </a:lstStyle>
          <a:p>
            <a:r>
              <a:rPr lang="en-GB" sz="800" b="1" dirty="0">
                <a:latin typeface="Arial" panose="020B0604020202020204" pitchFamily="34" charset="0"/>
                <a:cs typeface="Arial" panose="020B0604020202020204" pitchFamily="34" charset="0"/>
              </a:rPr>
              <a:t>Reflecting, and controlling emotion and develop mindfulness as student </a:t>
            </a:r>
          </a:p>
          <a:p>
            <a:endParaRPr lang="en-GB" sz="800" b="1" dirty="0">
              <a:latin typeface="Arial" panose="020B0604020202020204" pitchFamily="34" charset="0"/>
              <a:cs typeface="Arial" panose="020B0604020202020204" pitchFamily="34" charset="0"/>
            </a:endParaRPr>
          </a:p>
          <a:p>
            <a:endParaRPr lang="en-US" sz="5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7" name="TextBox 36">
            <a:extLst>
              <a:ext uri="{FF2B5EF4-FFF2-40B4-BE49-F238E27FC236}">
                <a16:creationId xmlns:a16="http://schemas.microsoft.com/office/drawing/2014/main" id="{A4C26EDB-7235-4F91-A0E2-B62F3F0FCF6C}"/>
              </a:ext>
            </a:extLst>
          </p:cNvPr>
          <p:cNvSpPr txBox="1"/>
          <p:nvPr/>
        </p:nvSpPr>
        <p:spPr>
          <a:xfrm>
            <a:off x="8750086" y="1544155"/>
            <a:ext cx="1619250" cy="207749"/>
          </a:xfrm>
          <a:prstGeom prst="rect">
            <a:avLst/>
          </a:prstGeom>
          <a:noFill/>
        </p:spPr>
        <p:txBody>
          <a:bodyPr wrap="square" rtlCol="0">
            <a:spAutoFit/>
          </a:bodyPr>
          <a:lstStyle>
            <a:defPPr>
              <a:defRPr kern="1200"/>
            </a:defPPr>
          </a:lstStyle>
          <a:p>
            <a:r>
              <a:rPr lang="en-US" sz="750" b="1" dirty="0">
                <a:latin typeface="Arial" panose="020B0604020202020204" pitchFamily="34" charset="0"/>
                <a:cs typeface="Arial" panose="020B0604020202020204" pitchFamily="34" charset="0"/>
              </a:rPr>
              <a:t>Conclusion</a:t>
            </a:r>
          </a:p>
        </p:txBody>
      </p:sp>
      <p:pic>
        <p:nvPicPr>
          <p:cNvPr id="2" name="Picture 1" descr="A hand holding a bar with two blue and white circles&#10;&#10;AI-generated content may be incorrect.">
            <a:extLst>
              <a:ext uri="{FF2B5EF4-FFF2-40B4-BE49-F238E27FC236}">
                <a16:creationId xmlns:a16="http://schemas.microsoft.com/office/drawing/2014/main" id="{2960E676-4345-BF12-3EE9-C9808745A50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849608" y="3405311"/>
            <a:ext cx="1246017" cy="625456"/>
          </a:xfrm>
          <a:prstGeom prst="rect">
            <a:avLst/>
          </a:prstGeom>
          <a:ln>
            <a:noFill/>
          </a:ln>
          <a:effectLst>
            <a:softEdge rad="112500"/>
          </a:effectLst>
        </p:spPr>
      </p:pic>
      <p:sp>
        <p:nvSpPr>
          <p:cNvPr id="3" name="TextBox 2">
            <a:extLst>
              <a:ext uri="{FF2B5EF4-FFF2-40B4-BE49-F238E27FC236}">
                <a16:creationId xmlns:a16="http://schemas.microsoft.com/office/drawing/2014/main" id="{AC185668-DEB1-8C3C-5052-AB6BDFEF4E4E}"/>
              </a:ext>
            </a:extLst>
          </p:cNvPr>
          <p:cNvSpPr txBox="1"/>
          <p:nvPr/>
        </p:nvSpPr>
        <p:spPr>
          <a:xfrm>
            <a:off x="3346736" y="204378"/>
            <a:ext cx="5641233"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How our emotions can impact Emotional Intelligence </a:t>
            </a:r>
          </a:p>
          <a:p>
            <a:endParaRPr lang="en-GB" dirty="0"/>
          </a:p>
        </p:txBody>
      </p:sp>
      <p:pic>
        <p:nvPicPr>
          <p:cNvPr id="7" name="Picture 6" descr="A blue background with a black and yellow shield&#10;&#10;AI-generated content may be incorrect.">
            <a:extLst>
              <a:ext uri="{FF2B5EF4-FFF2-40B4-BE49-F238E27FC236}">
                <a16:creationId xmlns:a16="http://schemas.microsoft.com/office/drawing/2014/main" id="{79BA3648-D2C5-E0D2-3E9A-56899FA2CDF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39428" y="231531"/>
            <a:ext cx="984780" cy="984780"/>
          </a:xfrm>
          <a:prstGeom prst="ellipse">
            <a:avLst/>
          </a:prstGeom>
          <a:ln>
            <a:noFill/>
          </a:ln>
          <a:effectLst>
            <a:softEdge rad="112500"/>
          </a:effectLst>
        </p:spPr>
      </p:pic>
      <p:sp>
        <p:nvSpPr>
          <p:cNvPr id="8" name="TextBox 7">
            <a:extLst>
              <a:ext uri="{FF2B5EF4-FFF2-40B4-BE49-F238E27FC236}">
                <a16:creationId xmlns:a16="http://schemas.microsoft.com/office/drawing/2014/main" id="{6648668C-6D2B-07E4-BA29-969AE6471A94}"/>
              </a:ext>
            </a:extLst>
          </p:cNvPr>
          <p:cNvSpPr txBox="1"/>
          <p:nvPr/>
        </p:nvSpPr>
        <p:spPr>
          <a:xfrm>
            <a:off x="6167353" y="2091889"/>
            <a:ext cx="2167351" cy="1815882"/>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800" b="1" dirty="0">
                <a:solidFill>
                  <a:schemeClr val="tx1"/>
                </a:solidFill>
                <a:latin typeface="Arial" panose="020B0604020202020204" pitchFamily="34" charset="0"/>
                <a:cs typeface="Arial" panose="020B0604020202020204" pitchFamily="34" charset="0"/>
              </a:rPr>
              <a:t>According to Weare (2012), Mindfulness training can be valuable for helping students be more successful learners and more connected members of an educational community.</a:t>
            </a:r>
          </a:p>
          <a:p>
            <a:r>
              <a:rPr lang="en-GB" sz="800" b="1" dirty="0">
                <a:solidFill>
                  <a:schemeClr val="tx1"/>
                </a:solidFill>
                <a:latin typeface="Arial" panose="020B0604020202020204" pitchFamily="34" charset="0"/>
                <a:cs typeface="Arial" panose="020B0604020202020204" pitchFamily="34" charset="0"/>
              </a:rPr>
              <a:t> Breathing and mediation helped a lot in  reducing my stress and anxiety during the assignment preparation, I also reflective journal on what things that triggers my emotions, as well as I tried make a list of the tasks that should be tackled and break them into smaller targets.</a:t>
            </a:r>
          </a:p>
          <a:p>
            <a:endParaRPr lang="en-GB" sz="800" dirty="0"/>
          </a:p>
        </p:txBody>
      </p:sp>
      <p:sp>
        <p:nvSpPr>
          <p:cNvPr id="9" name="TextBox 8">
            <a:extLst>
              <a:ext uri="{FF2B5EF4-FFF2-40B4-BE49-F238E27FC236}">
                <a16:creationId xmlns:a16="http://schemas.microsoft.com/office/drawing/2014/main" id="{83077A4B-DC3A-E51F-7080-64F438E79BA3}"/>
              </a:ext>
            </a:extLst>
          </p:cNvPr>
          <p:cNvSpPr txBox="1"/>
          <p:nvPr/>
        </p:nvSpPr>
        <p:spPr>
          <a:xfrm>
            <a:off x="3825875" y="4318223"/>
            <a:ext cx="4508829"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800" b="1" dirty="0">
                <a:latin typeface="Arial" panose="020B0604020202020204" pitchFamily="34" charset="0"/>
                <a:cs typeface="Arial" panose="020B0604020202020204" pitchFamily="34" charset="0"/>
              </a:rPr>
              <a:t>Using mindfulness technique to improve student life</a:t>
            </a:r>
          </a:p>
          <a:p>
            <a:pPr marL="285750" indent="-285750">
              <a:buFont typeface="Arial" panose="020B0604020202020204" pitchFamily="34" charset="0"/>
              <a:buChar char="•"/>
            </a:pPr>
            <a:r>
              <a:rPr lang="en-GB" sz="800" b="1" dirty="0">
                <a:latin typeface="Arial" panose="020B0604020202020204" pitchFamily="34" charset="0"/>
                <a:cs typeface="Arial" panose="020B0604020202020204" pitchFamily="34" charset="0"/>
              </a:rPr>
              <a:t>MBCT: mindfulness Based Cognitive Therapy.(Segal, William and Teasdale, 2002). an approach to psychotherapy that uses cognitive behavioural therapy methods in conjunction with mindfulness meditative practices and similar psychological strategies.</a:t>
            </a:r>
          </a:p>
          <a:p>
            <a:pPr marL="285750" indent="-285750">
              <a:buFont typeface="Arial" panose="020B0604020202020204" pitchFamily="34" charset="0"/>
              <a:buChar char="•"/>
            </a:pPr>
            <a:r>
              <a:rPr lang="en-GB" sz="800" b="1" dirty="0">
                <a:latin typeface="Arial" panose="020B0604020202020204" pitchFamily="34" charset="0"/>
                <a:cs typeface="Arial" panose="020B0604020202020204" pitchFamily="34" charset="0"/>
              </a:rPr>
              <a:t>MBSR: Mindfulness Based Street Reduction(Kabat-Zinn 1970). beneficial for a wide range of issues, including Chronic pain, Stress and burnout, Anxiety and depression, and Improving overall well-being and quality of life. </a:t>
            </a:r>
          </a:p>
          <a:p>
            <a:endParaRPr lang="en-GB" sz="800" dirty="0"/>
          </a:p>
        </p:txBody>
      </p:sp>
      <p:sp>
        <p:nvSpPr>
          <p:cNvPr id="5" name="TextBox 4">
            <a:extLst>
              <a:ext uri="{FF2B5EF4-FFF2-40B4-BE49-F238E27FC236}">
                <a16:creationId xmlns:a16="http://schemas.microsoft.com/office/drawing/2014/main" id="{8E0A39B2-C926-0348-2412-65AD99D2D75E}"/>
              </a:ext>
            </a:extLst>
          </p:cNvPr>
          <p:cNvSpPr txBox="1"/>
          <p:nvPr/>
        </p:nvSpPr>
        <p:spPr>
          <a:xfrm>
            <a:off x="8804401" y="1741515"/>
            <a:ext cx="1474634" cy="954107"/>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800" b="1" dirty="0">
                <a:solidFill>
                  <a:schemeClr val="tx1"/>
                </a:solidFill>
                <a:latin typeface="Arial" panose="020B0604020202020204" pitchFamily="34" charset="0"/>
                <a:cs typeface="Arial" panose="020B0604020202020204" pitchFamily="34" charset="0"/>
              </a:rPr>
              <a:t>Success factors</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Manage emotions</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Resilience</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Positive relationships</a:t>
            </a:r>
            <a:r>
              <a:rPr lang="en-GB" sz="80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Empathy.</a:t>
            </a:r>
          </a:p>
          <a:p>
            <a:pPr marL="285750" indent="-285750">
              <a:buFont typeface="Arial" panose="020B0604020202020204" pitchFamily="34" charset="0"/>
              <a:buChar char="•"/>
            </a:pPr>
            <a:r>
              <a:rPr lang="en-GB" sz="800" b="1" dirty="0">
                <a:solidFill>
                  <a:schemeClr val="tx1"/>
                </a:solidFill>
                <a:latin typeface="Arial" panose="020B0604020202020204" pitchFamily="34" charset="0"/>
                <a:cs typeface="Arial" panose="020B0604020202020204" pitchFamily="34" charset="0"/>
              </a:rPr>
              <a:t>Motivation.</a:t>
            </a:r>
            <a:endParaRPr lang="en-GB" sz="800" dirty="0">
              <a:solidFill>
                <a:schemeClr val="tx1"/>
              </a:solidFill>
            </a:endParaRPr>
          </a:p>
        </p:txBody>
      </p:sp>
    </p:spTree>
    <p:extLst>
      <p:ext uri="{BB962C8B-B14F-4D97-AF65-F5344CB8AC3E}">
        <p14:creationId xmlns:p14="http://schemas.microsoft.com/office/powerpoint/2010/main" val="2136202472"/>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2" ma:contentTypeDescription="Create a new document." ma:contentTypeScope="" ma:versionID="f90bef31021e0a92f376b34cfa3197ad">
  <xsd:schema xmlns:xsd="http://www.w3.org/2001/XMLSchema" xmlns:xs="http://www.w3.org/2001/XMLSchema" xmlns:p="http://schemas.microsoft.com/office/2006/metadata/properties" xmlns:ns3="a7bdb143-267e-438d-bcbf-e88b565c1722" targetNamespace="http://schemas.microsoft.com/office/2006/metadata/properties" ma:root="true" ma:fieldsID="85e3f31431bb7ab4ce677e384432deca" ns3:_="">
    <xsd:import namespace="a7bdb143-267e-438d-bcbf-e88b565c172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27CF51BF-C97F-45E0-B7F1-7FAF0CBD8D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C7D80-9F6D-4590-83A4-D72DD4700188}">
  <ds:schemaRefs>
    <ds:schemaRef ds:uri="http://schemas.microsoft.com/sharepoint/v3/contenttype/forms"/>
  </ds:schemaRefs>
</ds:datastoreItem>
</file>

<file path=customXml/itemProps3.xml><?xml version="1.0" encoding="utf-8"?>
<ds:datastoreItem xmlns:ds="http://schemas.openxmlformats.org/officeDocument/2006/customXml" ds:itemID="{A866ABD6-D049-47AB-9497-36281C3B65AE}">
  <ds:schemaRefs>
    <ds:schemaRef ds:uri="http://schemas.microsoft.com/office/2006/metadata/properties"/>
    <ds:schemaRef ds:uri="a7bdb143-267e-438d-bcbf-e88b565c1722"/>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297</TotalTime>
  <Words>734</Words>
  <Application>Microsoft Office PowerPoint</Application>
  <PresentationFormat>Widescreen</PresentationFormat>
  <Paragraphs>41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Nunito</vt:lpstr>
      <vt:lpstr>Open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Touria Ennassiri (2320945)</dc:creator>
  <cp:lastModifiedBy>Touria Ennassiri (2320945)</cp:lastModifiedBy>
  <cp:revision>1</cp:revision>
  <dcterms:created xsi:type="dcterms:W3CDTF">2025-10-04T10:56:33Z</dcterms:created>
  <dcterms:modified xsi:type="dcterms:W3CDTF">2025-10-07T11:15:06Z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