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9" r:id="rId3"/>
    <p:sldId id="267" r:id="rId4"/>
    <p:sldId id="257" r:id="rId5"/>
    <p:sldId id="268" r:id="rId6"/>
    <p:sldId id="258" r:id="rId7"/>
    <p:sldId id="259" r:id="rId8"/>
    <p:sldId id="260"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954B"/>
    <a:srgbClr val="EE473A"/>
    <a:srgbClr val="D9E62A"/>
    <a:srgbClr val="C98FD1"/>
    <a:srgbClr val="76EACC"/>
    <a:srgbClr val="CDF5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36" autoAdjust="0"/>
    <p:restoredTop sz="59817" autoAdjust="0"/>
  </p:normalViewPr>
  <p:slideViewPr>
    <p:cSldViewPr snapToGrid="0">
      <p:cViewPr varScale="1">
        <p:scale>
          <a:sx n="57" d="100"/>
          <a:sy n="57" d="100"/>
        </p:scale>
        <p:origin x="324" y="4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72" d="100"/>
          <a:sy n="72" d="100"/>
        </p:scale>
        <p:origin x="64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2F8B42-5B69-4782-B9F4-8C3C6814869C}"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B74FD7-EF27-45AC-9740-1D2FE40B44AB}" type="slidenum">
              <a:rPr lang="en-GB" smtClean="0"/>
              <a:t>‹#›</a:t>
            </a:fld>
            <a:endParaRPr lang="en-GB"/>
          </a:p>
        </p:txBody>
      </p:sp>
    </p:spTree>
    <p:extLst>
      <p:ext uri="{BB962C8B-B14F-4D97-AF65-F5344CB8AC3E}">
        <p14:creationId xmlns:p14="http://schemas.microsoft.com/office/powerpoint/2010/main" val="603747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My name is </a:t>
            </a:r>
            <a:r>
              <a:rPr lang="en-GB" b="1" dirty="0"/>
              <a:t>Sasha</a:t>
            </a:r>
            <a:r>
              <a:rPr lang="en-GB" dirty="0"/>
              <a:t>, and this presentation focuses on </a:t>
            </a:r>
            <a:r>
              <a:rPr lang="en-GB" i="1" dirty="0"/>
              <a:t>Self-Awareness and Professional Development</a:t>
            </a:r>
            <a:r>
              <a:rPr lang="en-GB" dirty="0"/>
              <a:t> within Health and Social Care.</a:t>
            </a:r>
            <a:br>
              <a:rPr lang="en-GB" dirty="0"/>
            </a:br>
            <a:r>
              <a:rPr lang="en-GB" dirty="0"/>
              <a:t>I’ll be reflecting on my personal SWOT analysis and explaining how self-awareness helps me develop as a future </a:t>
            </a:r>
            <a:r>
              <a:rPr lang="en-GB" b="1" dirty="0"/>
              <a:t>Mental Health Nurse</a:t>
            </a:r>
            <a:r>
              <a:rPr lang="en-GB" dirty="0"/>
              <a:t>.</a:t>
            </a:r>
          </a:p>
        </p:txBody>
      </p:sp>
      <p:sp>
        <p:nvSpPr>
          <p:cNvPr id="4" name="Slide Number Placeholder 3"/>
          <p:cNvSpPr>
            <a:spLocks noGrp="1"/>
          </p:cNvSpPr>
          <p:nvPr>
            <p:ph type="sldNum" sz="quarter" idx="5"/>
          </p:nvPr>
        </p:nvSpPr>
        <p:spPr/>
        <p:txBody>
          <a:bodyPr/>
          <a:lstStyle/>
          <a:p>
            <a:fld id="{06B74FD7-EF27-45AC-9740-1D2FE40B44AB}" type="slidenum">
              <a:rPr lang="en-GB" smtClean="0"/>
              <a:t>1</a:t>
            </a:fld>
            <a:endParaRPr lang="en-GB"/>
          </a:p>
        </p:txBody>
      </p:sp>
    </p:spTree>
    <p:extLst>
      <p:ext uri="{BB962C8B-B14F-4D97-AF65-F5344CB8AC3E}">
        <p14:creationId xmlns:p14="http://schemas.microsoft.com/office/powerpoint/2010/main" val="3773951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acknowledgment: This presentation was created and proofread with AI assistance in line with UWTSD guidance.</a:t>
            </a:r>
            <a:br>
              <a:rPr lang="en-GB" dirty="0"/>
            </a:br>
            <a:r>
              <a:rPr lang="en-GB" dirty="0"/>
              <a:t>All reflections, analysis, and ideas are my own — AI was used only for checking grammar, layout, and clarity.</a:t>
            </a:r>
          </a:p>
        </p:txBody>
      </p:sp>
      <p:sp>
        <p:nvSpPr>
          <p:cNvPr id="4" name="Slide Number Placeholder 3"/>
          <p:cNvSpPr>
            <a:spLocks noGrp="1"/>
          </p:cNvSpPr>
          <p:nvPr>
            <p:ph type="sldNum" sz="quarter" idx="5"/>
          </p:nvPr>
        </p:nvSpPr>
        <p:spPr/>
        <p:txBody>
          <a:bodyPr/>
          <a:lstStyle/>
          <a:p>
            <a:fld id="{06B74FD7-EF27-45AC-9740-1D2FE40B44AB}" type="slidenum">
              <a:rPr lang="en-GB" smtClean="0"/>
              <a:t>2</a:t>
            </a:fld>
            <a:endParaRPr lang="en-GB"/>
          </a:p>
        </p:txBody>
      </p:sp>
    </p:spTree>
    <p:extLst>
      <p:ext uri="{BB962C8B-B14F-4D97-AF65-F5344CB8AC3E}">
        <p14:creationId xmlns:p14="http://schemas.microsoft.com/office/powerpoint/2010/main" val="3357803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what I’ll be covering:</a:t>
            </a:r>
          </a:p>
          <a:p>
            <a:pPr>
              <a:buFont typeface="Arial" panose="020B0604020202020204" pitchFamily="34" charset="0"/>
              <a:buChar char="•"/>
            </a:pPr>
            <a:r>
              <a:rPr lang="en-GB" dirty="0"/>
              <a:t>My background and career goals</a:t>
            </a:r>
          </a:p>
          <a:p>
            <a:pPr>
              <a:buFont typeface="Arial" panose="020B0604020202020204" pitchFamily="34" charset="0"/>
              <a:buChar char="•"/>
            </a:pPr>
            <a:r>
              <a:rPr lang="en-GB" dirty="0"/>
              <a:t>What SWOT analysis means</a:t>
            </a:r>
          </a:p>
          <a:p>
            <a:pPr>
              <a:buFont typeface="Arial" panose="020B0604020202020204" pitchFamily="34" charset="0"/>
              <a:buChar char="•"/>
            </a:pPr>
            <a:r>
              <a:rPr lang="en-GB" dirty="0"/>
              <a:t>My personal SWOT reflection</a:t>
            </a:r>
          </a:p>
          <a:p>
            <a:pPr>
              <a:buFont typeface="Arial" panose="020B0604020202020204" pitchFamily="34" charset="0"/>
              <a:buChar char="•"/>
            </a:pPr>
            <a:r>
              <a:rPr lang="en-GB" dirty="0"/>
              <a:t>How I use my strengths to overcome challenges</a:t>
            </a:r>
          </a:p>
          <a:p>
            <a:pPr>
              <a:buFont typeface="Arial" panose="020B0604020202020204" pitchFamily="34" charset="0"/>
              <a:buChar char="•"/>
            </a:pPr>
            <a:r>
              <a:rPr lang="en-GB" dirty="0"/>
              <a:t>My opportunities for development and career pathway</a:t>
            </a:r>
            <a:br>
              <a:rPr lang="en-GB" dirty="0"/>
            </a:br>
            <a:r>
              <a:rPr lang="en-GB" dirty="0"/>
              <a:t>I’ll finish with a summary and final reflection.</a:t>
            </a:r>
          </a:p>
        </p:txBody>
      </p:sp>
      <p:sp>
        <p:nvSpPr>
          <p:cNvPr id="4" name="Slide Number Placeholder 3"/>
          <p:cNvSpPr>
            <a:spLocks noGrp="1"/>
          </p:cNvSpPr>
          <p:nvPr>
            <p:ph type="sldNum" sz="quarter" idx="5"/>
          </p:nvPr>
        </p:nvSpPr>
        <p:spPr/>
        <p:txBody>
          <a:bodyPr/>
          <a:lstStyle/>
          <a:p>
            <a:fld id="{06B74FD7-EF27-45AC-9740-1D2FE40B44AB}" type="slidenum">
              <a:rPr lang="en-GB" smtClean="0"/>
              <a:t>3</a:t>
            </a:fld>
            <a:endParaRPr lang="en-GB"/>
          </a:p>
        </p:txBody>
      </p:sp>
    </p:spTree>
    <p:extLst>
      <p:ext uri="{BB962C8B-B14F-4D97-AF65-F5344CB8AC3E}">
        <p14:creationId xmlns:p14="http://schemas.microsoft.com/office/powerpoint/2010/main" val="3883739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Sasha, and I’m passionate about helping others and supporting wellbeing.</a:t>
            </a:r>
            <a:br>
              <a:rPr lang="en-GB" dirty="0"/>
            </a:br>
            <a:r>
              <a:rPr lang="en-GB" dirty="0"/>
              <a:t>I chose to study Health and Social Care to build skills for a caring profession.</a:t>
            </a:r>
            <a:br>
              <a:rPr lang="en-GB" dirty="0"/>
            </a:br>
            <a:r>
              <a:rPr lang="en-GB" dirty="0"/>
              <a:t>My long-term career goal is to become a Mental Health Nurse, later specialising in psychiatry.</a:t>
            </a:r>
            <a:br>
              <a:rPr lang="en-GB" dirty="0"/>
            </a:br>
            <a:r>
              <a:rPr lang="en-GB" dirty="0"/>
              <a:t>Through self-awareness, I’ve learned how reflecting on my strengths and challenges helps me grow personally and professionally.</a:t>
            </a:r>
          </a:p>
        </p:txBody>
      </p:sp>
      <p:sp>
        <p:nvSpPr>
          <p:cNvPr id="4" name="Slide Number Placeholder 3"/>
          <p:cNvSpPr>
            <a:spLocks noGrp="1"/>
          </p:cNvSpPr>
          <p:nvPr>
            <p:ph type="sldNum" sz="quarter" idx="5"/>
          </p:nvPr>
        </p:nvSpPr>
        <p:spPr/>
        <p:txBody>
          <a:bodyPr/>
          <a:lstStyle/>
          <a:p>
            <a:fld id="{06B74FD7-EF27-45AC-9740-1D2FE40B44AB}" type="slidenum">
              <a:rPr lang="en-GB" smtClean="0"/>
              <a:t>4</a:t>
            </a:fld>
            <a:endParaRPr lang="en-GB"/>
          </a:p>
        </p:txBody>
      </p:sp>
    </p:spTree>
    <p:extLst>
      <p:ext uri="{BB962C8B-B14F-4D97-AF65-F5344CB8AC3E}">
        <p14:creationId xmlns:p14="http://schemas.microsoft.com/office/powerpoint/2010/main" val="271266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exploring my own SWOT, this slide explains what the tool means. A SWOT analysis helps me reflect on my strengths, weaknesses, and areas for improvement.</a:t>
            </a:r>
            <a:br>
              <a:rPr lang="en-GB" dirty="0"/>
            </a:br>
            <a:r>
              <a:rPr lang="en-GB" dirty="0"/>
              <a:t>In Health and Social Care, reflection supports better teamwork, professional growth, and quality of care.</a:t>
            </a:r>
            <a:br>
              <a:rPr lang="en-GB" dirty="0"/>
            </a:br>
            <a:r>
              <a:rPr lang="en-GB" dirty="0"/>
              <a:t>According to Care Learning (2025), SWOT enables professionals to systematically review their abilities and identify realistic CPD goals for ongoing development.</a:t>
            </a:r>
          </a:p>
        </p:txBody>
      </p:sp>
      <p:sp>
        <p:nvSpPr>
          <p:cNvPr id="4" name="Slide Number Placeholder 3"/>
          <p:cNvSpPr>
            <a:spLocks noGrp="1"/>
          </p:cNvSpPr>
          <p:nvPr>
            <p:ph type="sldNum" sz="quarter" idx="5"/>
          </p:nvPr>
        </p:nvSpPr>
        <p:spPr/>
        <p:txBody>
          <a:bodyPr/>
          <a:lstStyle/>
          <a:p>
            <a:fld id="{06B74FD7-EF27-45AC-9740-1D2FE40B44AB}" type="slidenum">
              <a:rPr lang="en-GB" smtClean="0"/>
              <a:t>5</a:t>
            </a:fld>
            <a:endParaRPr lang="en-GB"/>
          </a:p>
        </p:txBody>
      </p:sp>
    </p:spTree>
    <p:extLst>
      <p:ext uri="{BB962C8B-B14F-4D97-AF65-F5344CB8AC3E}">
        <p14:creationId xmlns:p14="http://schemas.microsoft.com/office/powerpoint/2010/main" val="557783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personal SWOT analysis.</a:t>
            </a:r>
            <a:br>
              <a:rPr lang="en-GB" dirty="0"/>
            </a:br>
            <a:r>
              <a:rPr lang="en-GB" dirty="0"/>
              <a:t>My main </a:t>
            </a:r>
            <a:r>
              <a:rPr lang="en-GB" b="1" dirty="0"/>
              <a:t>strengths</a:t>
            </a:r>
            <a:r>
              <a:rPr lang="en-GB" dirty="0"/>
              <a:t> include empathy, strong communication, and organisational skills.</a:t>
            </a:r>
            <a:br>
              <a:rPr lang="en-GB" dirty="0"/>
            </a:br>
            <a:r>
              <a:rPr lang="en-GB" dirty="0"/>
              <a:t>My </a:t>
            </a:r>
            <a:r>
              <a:rPr lang="en-GB" b="1" dirty="0"/>
              <a:t>weaknesses</a:t>
            </a:r>
            <a:r>
              <a:rPr lang="en-GB" dirty="0"/>
              <a:t> include overthinking and taking on too much responsibility.</a:t>
            </a:r>
            <a:br>
              <a:rPr lang="en-GB" dirty="0"/>
            </a:br>
            <a:r>
              <a:rPr lang="en-GB" b="1" dirty="0"/>
              <a:t>Opportunities</a:t>
            </a:r>
            <a:r>
              <a:rPr lang="en-GB" dirty="0"/>
              <a:t> include developing through CPD, mental health training, and mentorship.</a:t>
            </a:r>
            <a:br>
              <a:rPr lang="en-GB" dirty="0"/>
            </a:br>
            <a:r>
              <a:rPr lang="en-GB" b="1" dirty="0"/>
              <a:t>Threats</a:t>
            </a:r>
            <a:r>
              <a:rPr lang="en-GB" dirty="0"/>
              <a:t> include work-life balance pressures and limited time due to personal commitments.</a:t>
            </a:r>
            <a:br>
              <a:rPr lang="en-GB" dirty="0"/>
            </a:br>
            <a:r>
              <a:rPr lang="en-GB" dirty="0"/>
              <a:t>Recognising these helps me plan realistic actions for improvement.</a:t>
            </a:r>
          </a:p>
        </p:txBody>
      </p:sp>
      <p:sp>
        <p:nvSpPr>
          <p:cNvPr id="4" name="Slide Number Placeholder 3"/>
          <p:cNvSpPr>
            <a:spLocks noGrp="1"/>
          </p:cNvSpPr>
          <p:nvPr>
            <p:ph type="sldNum" sz="quarter" idx="5"/>
          </p:nvPr>
        </p:nvSpPr>
        <p:spPr/>
        <p:txBody>
          <a:bodyPr/>
          <a:lstStyle/>
          <a:p>
            <a:fld id="{06B74FD7-EF27-45AC-9740-1D2FE40B44AB}" type="slidenum">
              <a:rPr lang="en-GB" smtClean="0"/>
              <a:t>6</a:t>
            </a:fld>
            <a:endParaRPr lang="en-GB"/>
          </a:p>
        </p:txBody>
      </p:sp>
    </p:spTree>
    <p:extLst>
      <p:ext uri="{BB962C8B-B14F-4D97-AF65-F5344CB8AC3E}">
        <p14:creationId xmlns:p14="http://schemas.microsoft.com/office/powerpoint/2010/main" val="433793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that I’ve looked at my SWOT, this slide shows how I use my strengths to overcome challenges.</a:t>
            </a:r>
            <a:br>
              <a:rPr lang="en-GB" dirty="0"/>
            </a:br>
            <a:r>
              <a:rPr lang="en-GB" dirty="0"/>
              <a:t>For example, my </a:t>
            </a:r>
            <a:r>
              <a:rPr lang="en-GB" b="1" dirty="0"/>
              <a:t>communication and empathy</a:t>
            </a:r>
            <a:r>
              <a:rPr lang="en-GB" dirty="0"/>
              <a:t> help me stay calm and supportive when service users are upset or anxious during activities.</a:t>
            </a:r>
            <a:br>
              <a:rPr lang="en-GB" dirty="0"/>
            </a:br>
            <a:r>
              <a:rPr lang="en-GB" dirty="0"/>
              <a:t>My </a:t>
            </a:r>
            <a:r>
              <a:rPr lang="en-GB" b="1" dirty="0"/>
              <a:t>organisational skills</a:t>
            </a:r>
            <a:r>
              <a:rPr lang="en-GB" dirty="0"/>
              <a:t> help me manage my workload effectively, especially when I have assignments due or shift changes at work.</a:t>
            </a:r>
            <a:br>
              <a:rPr lang="en-GB" dirty="0"/>
            </a:br>
            <a:r>
              <a:rPr lang="en-GB" dirty="0"/>
              <a:t>My </a:t>
            </a:r>
            <a:r>
              <a:rPr lang="en-GB" b="1" dirty="0"/>
              <a:t>safeguarding awareness and emotional intelligence</a:t>
            </a:r>
            <a:r>
              <a:rPr lang="en-GB" dirty="0"/>
              <a:t> help me stay professional and reflective when dealing with difficult situations.</a:t>
            </a:r>
            <a:br>
              <a:rPr lang="en-GB" dirty="0"/>
            </a:br>
            <a:r>
              <a:rPr lang="en-GB" dirty="0"/>
              <a:t>These strengths keep me motivated and focused on my goal of supporting others in mental health care.</a:t>
            </a:r>
            <a:br>
              <a:rPr lang="en-GB" dirty="0"/>
            </a:br>
            <a:r>
              <a:rPr lang="en-GB" dirty="0"/>
              <a:t>This process helps me build resilience and confidence, which are essential in future NHS roles where reflection supports continuous improvement.</a:t>
            </a:r>
          </a:p>
        </p:txBody>
      </p:sp>
      <p:sp>
        <p:nvSpPr>
          <p:cNvPr id="4" name="Slide Number Placeholder 3"/>
          <p:cNvSpPr>
            <a:spLocks noGrp="1"/>
          </p:cNvSpPr>
          <p:nvPr>
            <p:ph type="sldNum" sz="quarter" idx="5"/>
          </p:nvPr>
        </p:nvSpPr>
        <p:spPr/>
        <p:txBody>
          <a:bodyPr/>
          <a:lstStyle/>
          <a:p>
            <a:fld id="{06B74FD7-EF27-45AC-9740-1D2FE40B44AB}" type="slidenum">
              <a:rPr lang="en-GB" smtClean="0"/>
              <a:t>7</a:t>
            </a:fld>
            <a:endParaRPr lang="en-GB"/>
          </a:p>
        </p:txBody>
      </p:sp>
    </p:spTree>
    <p:extLst>
      <p:ext uri="{BB962C8B-B14F-4D97-AF65-F5344CB8AC3E}">
        <p14:creationId xmlns:p14="http://schemas.microsoft.com/office/powerpoint/2010/main" val="2536536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explains how I plan to use opportunities for professional growth. CPD and NHS career pathways offer valuable training and ongoing support.</a:t>
            </a:r>
            <a:br>
              <a:rPr lang="en-GB" dirty="0"/>
            </a:br>
            <a:r>
              <a:rPr lang="en-GB" dirty="0"/>
              <a:t>My flexibility and motivation to learn will help me progress towards my long-term goal of becoming a Mental Health Nurse and eventually specialising in psychiatry.</a:t>
            </a:r>
            <a:br>
              <a:rPr lang="en-GB" dirty="0"/>
            </a:br>
            <a:r>
              <a:rPr lang="en-GB" dirty="0"/>
              <a:t>Regular reflection keeps me focused, adaptable, and confident in my development.</a:t>
            </a:r>
            <a:br>
              <a:rPr lang="en-GB" dirty="0"/>
            </a:br>
            <a:r>
              <a:rPr lang="en-GB" dirty="0"/>
              <a:t>As a realistic next step, I am exploring NHS mental health apprenticeship routes — for example, with the East London NHS Foundation Trust — while completing short CPD modules to strengthen my readiness for future roles.</a:t>
            </a:r>
          </a:p>
        </p:txBody>
      </p:sp>
      <p:sp>
        <p:nvSpPr>
          <p:cNvPr id="4" name="Slide Number Placeholder 3"/>
          <p:cNvSpPr>
            <a:spLocks noGrp="1"/>
          </p:cNvSpPr>
          <p:nvPr>
            <p:ph type="sldNum" sz="quarter" idx="5"/>
          </p:nvPr>
        </p:nvSpPr>
        <p:spPr/>
        <p:txBody>
          <a:bodyPr/>
          <a:lstStyle/>
          <a:p>
            <a:fld id="{06B74FD7-EF27-45AC-9740-1D2FE40B44AB}" type="slidenum">
              <a:rPr lang="en-GB" smtClean="0"/>
              <a:t>8</a:t>
            </a:fld>
            <a:endParaRPr lang="en-GB"/>
          </a:p>
        </p:txBody>
      </p:sp>
    </p:spTree>
    <p:extLst>
      <p:ext uri="{BB962C8B-B14F-4D97-AF65-F5344CB8AC3E}">
        <p14:creationId xmlns:p14="http://schemas.microsoft.com/office/powerpoint/2010/main" val="738109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Self-awareness has helped me identify my strengths and areas for development.</a:t>
            </a:r>
            <a:br>
              <a:rPr lang="en-GB" dirty="0"/>
            </a:br>
            <a:r>
              <a:rPr lang="en-GB" dirty="0"/>
              <a:t>Reflection allows me to manage challenges such as balancing study, work, and family life while maintaining my wellbeing.</a:t>
            </a:r>
            <a:br>
              <a:rPr lang="en-GB" dirty="0"/>
            </a:br>
            <a:r>
              <a:rPr lang="en-GB" dirty="0"/>
              <a:t>Supporting my own mental health is essential for delivering safe and effective care — as highlighted by Mind (2024).</a:t>
            </a:r>
            <a:br>
              <a:rPr lang="en-GB" dirty="0"/>
            </a:br>
            <a:r>
              <a:rPr lang="en-GB" dirty="0"/>
              <a:t>This journey has strengthened my confidence, resilience, and awareness of how continuous reflection supports my professional growth toward becoming a Mental Health Nurse.</a:t>
            </a:r>
            <a:br>
              <a:rPr lang="en-GB" dirty="0"/>
            </a:br>
            <a:r>
              <a:rPr lang="en-GB" b="1" i="1" dirty="0"/>
              <a:t>“If we care for others every day, how often do we stop to care for ourselves?”</a:t>
            </a:r>
            <a:br>
              <a:rPr lang="en-GB" dirty="0"/>
            </a:br>
            <a:r>
              <a:rPr lang="en-GB" dirty="0"/>
              <a:t>This quote reminds me to value self-care and balance, both personally and professionally.</a:t>
            </a:r>
            <a:br>
              <a:rPr lang="en-GB" dirty="0"/>
            </a:br>
            <a:r>
              <a:rPr lang="en-GB" dirty="0"/>
              <a:t>Thank you for listening — I’m happy to answer any questions.</a:t>
            </a:r>
          </a:p>
        </p:txBody>
      </p:sp>
      <p:sp>
        <p:nvSpPr>
          <p:cNvPr id="4" name="Slide Number Placeholder 3"/>
          <p:cNvSpPr>
            <a:spLocks noGrp="1"/>
          </p:cNvSpPr>
          <p:nvPr>
            <p:ph type="sldNum" sz="quarter" idx="5"/>
          </p:nvPr>
        </p:nvSpPr>
        <p:spPr/>
        <p:txBody>
          <a:bodyPr/>
          <a:lstStyle/>
          <a:p>
            <a:fld id="{06B74FD7-EF27-45AC-9740-1D2FE40B44AB}" type="slidenum">
              <a:rPr lang="en-GB" smtClean="0"/>
              <a:t>9</a:t>
            </a:fld>
            <a:endParaRPr lang="en-GB"/>
          </a:p>
        </p:txBody>
      </p:sp>
    </p:spTree>
    <p:extLst>
      <p:ext uri="{BB962C8B-B14F-4D97-AF65-F5344CB8AC3E}">
        <p14:creationId xmlns:p14="http://schemas.microsoft.com/office/powerpoint/2010/main" val="2369433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sources are referenced in Harvard style (2024–2025). AI assistance was used only for proofreading and layout support in line with UWTSD assignment guidance. All reflection and analysis were completed independently.</a:t>
            </a:r>
          </a:p>
        </p:txBody>
      </p:sp>
      <p:sp>
        <p:nvSpPr>
          <p:cNvPr id="4" name="Slide Number Placeholder 3"/>
          <p:cNvSpPr>
            <a:spLocks noGrp="1"/>
          </p:cNvSpPr>
          <p:nvPr>
            <p:ph type="sldNum" sz="quarter" idx="5"/>
          </p:nvPr>
        </p:nvSpPr>
        <p:spPr/>
        <p:txBody>
          <a:bodyPr/>
          <a:lstStyle/>
          <a:p>
            <a:fld id="{06B74FD7-EF27-45AC-9740-1D2FE40B44AB}" type="slidenum">
              <a:rPr lang="en-GB" smtClean="0"/>
              <a:t>10</a:t>
            </a:fld>
            <a:endParaRPr lang="en-GB"/>
          </a:p>
        </p:txBody>
      </p:sp>
    </p:spTree>
    <p:extLst>
      <p:ext uri="{BB962C8B-B14F-4D97-AF65-F5344CB8AC3E}">
        <p14:creationId xmlns:p14="http://schemas.microsoft.com/office/powerpoint/2010/main" val="716619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3D90E-41BE-4E16-8106-6CD0E50B0B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08FAB0-0A0B-4EDF-9FA6-9E2A3DB642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FBB664-6286-4C33-AD14-3F7A241428BB}"/>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5" name="Footer Placeholder 4">
            <a:extLst>
              <a:ext uri="{FF2B5EF4-FFF2-40B4-BE49-F238E27FC236}">
                <a16:creationId xmlns:a16="http://schemas.microsoft.com/office/drawing/2014/main" id="{4F29FF4F-F85C-4BA3-A89C-2C453196F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63797-EA72-44B5-A7D8-6991CDFBFC05}"/>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278055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59B43-FD3D-4E75-A3CB-88184560FC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FF48BF-E8D8-4150-A363-34C69E0CFF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2D1BEC-4CCA-4A5A-984E-94080FB4DF7E}"/>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5" name="Footer Placeholder 4">
            <a:extLst>
              <a:ext uri="{FF2B5EF4-FFF2-40B4-BE49-F238E27FC236}">
                <a16:creationId xmlns:a16="http://schemas.microsoft.com/office/drawing/2014/main" id="{8A2EFB88-B3FB-4449-83B0-6F962DB0B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49FB42-FFFB-4F1E-A901-E7F2017EBBDB}"/>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3047443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573CD-525C-4D00-AAF9-E7E7E98C69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BC7333-01A8-44A0-B21A-8ABB4FE31C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C15059-2A92-4F48-8B4C-1E68CFD7EC2B}"/>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5" name="Footer Placeholder 4">
            <a:extLst>
              <a:ext uri="{FF2B5EF4-FFF2-40B4-BE49-F238E27FC236}">
                <a16:creationId xmlns:a16="http://schemas.microsoft.com/office/drawing/2014/main" id="{E846548A-F6E7-4FBF-98F6-E700CE156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92551-2C04-4B68-9DC6-1144A61F8BF6}"/>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3752530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FB3C-E762-4F32-BA23-CC73232D2B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135335-5EE4-4BFA-A941-472FEB6137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3EA8A0-A026-49F9-A835-667DBBC7B2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D320C8-2CF1-4CD7-809A-5ECDEE810453}"/>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6" name="Footer Placeholder 5">
            <a:extLst>
              <a:ext uri="{FF2B5EF4-FFF2-40B4-BE49-F238E27FC236}">
                <a16:creationId xmlns:a16="http://schemas.microsoft.com/office/drawing/2014/main" id="{AD2454C4-C119-4384-A35A-98332E356F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822E6D-2CC0-405C-AE14-163CB3D642AB}"/>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2246841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70861-3AF2-4674-AD49-1BDCE73524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9319C2-4316-4597-9EAA-363991C781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BE3F5B-E350-4CBC-AA2B-07D7395500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43BF24-A058-4ABF-A1E0-A6D1AAA1C1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3495A4-4351-4829-B428-D187F3D57E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E5EBE2-C8B2-4520-96DD-503C88FF7DAC}"/>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8" name="Footer Placeholder 7">
            <a:extLst>
              <a:ext uri="{FF2B5EF4-FFF2-40B4-BE49-F238E27FC236}">
                <a16:creationId xmlns:a16="http://schemas.microsoft.com/office/drawing/2014/main" id="{8E6CF976-3745-4484-8841-32F7A8E3A9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58DFF5-0A56-4293-91BB-99DB350E36EE}"/>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1561111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CBEB7-1007-4BE5-9CE1-96BF99703E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322634-E298-4850-BA2E-DA48D3F1D7E6}"/>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4" name="Footer Placeholder 3">
            <a:extLst>
              <a:ext uri="{FF2B5EF4-FFF2-40B4-BE49-F238E27FC236}">
                <a16:creationId xmlns:a16="http://schemas.microsoft.com/office/drawing/2014/main" id="{89775A41-6E1D-4AC4-98F2-B5E09FB6C9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EE0403-FD3B-4B55-B60B-8770BA122BEC}"/>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509875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024EB9-3A0A-4673-A5C5-8DB27DE82A40}"/>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3" name="Footer Placeholder 2">
            <a:extLst>
              <a:ext uri="{FF2B5EF4-FFF2-40B4-BE49-F238E27FC236}">
                <a16:creationId xmlns:a16="http://schemas.microsoft.com/office/drawing/2014/main" id="{F334E1BB-365D-4EC5-BE6A-57B7FFA481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966EC9-F88F-426B-8327-F9A365ED5734}"/>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2329028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1A213-68EF-4E04-B870-F0547F11CB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FCEA35-CD24-4A3C-A66A-59FD31B869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A42D92-137F-4A2F-A9D6-46068990BD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5CD411-A248-4FD2-8293-B23BC3C1F986}"/>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6" name="Footer Placeholder 5">
            <a:extLst>
              <a:ext uri="{FF2B5EF4-FFF2-40B4-BE49-F238E27FC236}">
                <a16:creationId xmlns:a16="http://schemas.microsoft.com/office/drawing/2014/main" id="{CACC0A48-FB49-45E8-B0C0-74E6DFB1DB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6F76C2-357B-47BC-AE80-0490D8B28467}"/>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1233757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5CFEA-C7D2-4304-8452-417C8507D3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395E62-47D8-463B-8064-A87417CD54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8D4AFE-1902-4764-A89E-8E45E0AB00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D8C76F-D57B-4C63-B642-F7121B6CCACA}"/>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6" name="Footer Placeholder 5">
            <a:extLst>
              <a:ext uri="{FF2B5EF4-FFF2-40B4-BE49-F238E27FC236}">
                <a16:creationId xmlns:a16="http://schemas.microsoft.com/office/drawing/2014/main" id="{76CE1D41-FA99-4682-AF98-4EFCD72232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EE5EC2-CFE0-4F3F-827C-EA285DD7AD76}"/>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3604362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594C-247E-4F0B-8964-ED1A12F75D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032764-9FD8-461D-A910-8796580E55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E5323-8A1A-4437-A2D0-9F51D6858B6E}"/>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5" name="Footer Placeholder 4">
            <a:extLst>
              <a:ext uri="{FF2B5EF4-FFF2-40B4-BE49-F238E27FC236}">
                <a16:creationId xmlns:a16="http://schemas.microsoft.com/office/drawing/2014/main" id="{2074242A-94C0-4C61-ADB7-EF741FC715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DCCD05-989B-47BB-B4B8-B1D56D141438}"/>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469899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95F663-8274-4A34-8164-6214B63580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62E83E-1EE4-4C8F-AB01-B77804308E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537FF3-3EE9-4FDC-89F8-16A676F55525}"/>
              </a:ext>
            </a:extLst>
          </p:cNvPr>
          <p:cNvSpPr>
            <a:spLocks noGrp="1"/>
          </p:cNvSpPr>
          <p:nvPr>
            <p:ph type="dt" sz="half" idx="10"/>
          </p:nvPr>
        </p:nvSpPr>
        <p:spPr/>
        <p:txBody>
          <a:bodyPr/>
          <a:lstStyle/>
          <a:p>
            <a:fld id="{811FBFBF-008D-4C98-A9D4-A40114CBA194}" type="datetimeFigureOut">
              <a:rPr lang="en-GB" smtClean="0"/>
              <a:t>09/11/2025</a:t>
            </a:fld>
            <a:endParaRPr lang="en-GB"/>
          </a:p>
        </p:txBody>
      </p:sp>
      <p:sp>
        <p:nvSpPr>
          <p:cNvPr id="5" name="Footer Placeholder 4">
            <a:extLst>
              <a:ext uri="{FF2B5EF4-FFF2-40B4-BE49-F238E27FC236}">
                <a16:creationId xmlns:a16="http://schemas.microsoft.com/office/drawing/2014/main" id="{5993527B-8E9D-49F7-B122-EABF00F7E8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910FB-DF27-4279-8DDF-711C62067E4C}"/>
              </a:ext>
            </a:extLst>
          </p:cNvPr>
          <p:cNvSpPr>
            <a:spLocks noGrp="1"/>
          </p:cNvSpPr>
          <p:nvPr>
            <p:ph type="sldNum" sz="quarter" idx="12"/>
          </p:nvPr>
        </p:nvSpPr>
        <p:spPr/>
        <p:txBody>
          <a:bodyPr/>
          <a:lstStyle/>
          <a:p>
            <a:fld id="{B2A58286-A2AB-4B24-8A20-3A8FB6A4B75D}" type="slidenum">
              <a:rPr lang="en-GB" smtClean="0"/>
              <a:t>‹#›</a:t>
            </a:fld>
            <a:endParaRPr lang="en-GB"/>
          </a:p>
        </p:txBody>
      </p:sp>
    </p:spTree>
    <p:extLst>
      <p:ext uri="{BB962C8B-B14F-4D97-AF65-F5344CB8AC3E}">
        <p14:creationId xmlns:p14="http://schemas.microsoft.com/office/powerpoint/2010/main" val="2955029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7000">
              <a:srgbClr val="CDF5F0"/>
            </a:gs>
            <a:gs pos="0">
              <a:schemeClr val="accent1">
                <a:lumMod val="5000"/>
                <a:lumOff val="95000"/>
              </a:schemeClr>
            </a:gs>
            <a:gs pos="87000">
              <a:schemeClr val="accent1">
                <a:lumMod val="45000"/>
                <a:lumOff val="55000"/>
              </a:schemeClr>
            </a:gs>
            <a:gs pos="100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DBDBE9-2A60-4238-B11C-5E2BFF522A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1527BB-EBDE-4A59-8F79-9E2EC70A72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1C560-55A1-41BE-9119-C0CAA1CEA5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FBFBF-008D-4C98-A9D4-A40114CBA194}" type="datetimeFigureOut">
              <a:rPr lang="en-GB" smtClean="0"/>
              <a:t>09/11/2025</a:t>
            </a:fld>
            <a:endParaRPr lang="en-GB"/>
          </a:p>
        </p:txBody>
      </p:sp>
      <p:sp>
        <p:nvSpPr>
          <p:cNvPr id="5" name="Footer Placeholder 4">
            <a:extLst>
              <a:ext uri="{FF2B5EF4-FFF2-40B4-BE49-F238E27FC236}">
                <a16:creationId xmlns:a16="http://schemas.microsoft.com/office/drawing/2014/main" id="{AD03EF08-787E-4256-9AB9-21E1528CAC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F354C0-8083-4B43-99D3-8B2AFC983D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A58286-A2AB-4B24-8A20-3A8FB6A4B75D}" type="slidenum">
              <a:rPr lang="en-GB" smtClean="0"/>
              <a:t>‹#›</a:t>
            </a:fld>
            <a:endParaRPr lang="en-GB"/>
          </a:p>
        </p:txBody>
      </p:sp>
    </p:spTree>
    <p:extLst>
      <p:ext uri="{BB962C8B-B14F-4D97-AF65-F5344CB8AC3E}">
        <p14:creationId xmlns:p14="http://schemas.microsoft.com/office/powerpoint/2010/main" val="896019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svgsilh.com/image/1143648.html" TargetMode="Externa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svgsilh.com/image/310218.html" TargetMode="External"/><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arelearning.org.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kingsfund.org.uk/" TargetMode="External"/><Relationship Id="rId5" Type="http://schemas.openxmlformats.org/officeDocument/2006/relationships/hyperlink" Target="https://www.healthcareers.nhs.uk/" TargetMode="External"/><Relationship Id="rId4" Type="http://schemas.openxmlformats.org/officeDocument/2006/relationships/hyperlink" Target="https://www.mi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30C45-430B-4F3F-8653-97DED99F5268}"/>
              </a:ext>
            </a:extLst>
          </p:cNvPr>
          <p:cNvSpPr>
            <a:spLocks noGrp="1"/>
          </p:cNvSpPr>
          <p:nvPr>
            <p:ph type="ctrTitle"/>
          </p:nvPr>
        </p:nvSpPr>
        <p:spPr>
          <a:xfrm>
            <a:off x="1030147" y="868363"/>
            <a:ext cx="10453292" cy="1562321"/>
          </a:xfrm>
          <a:noFill/>
        </p:spPr>
        <p:txBody>
          <a:bodyPr>
            <a:normAutofit/>
          </a:bodyPr>
          <a:lstStyle/>
          <a:p>
            <a:r>
              <a:rPr lang="en-GB" sz="4800" dirty="0">
                <a:latin typeface="+mn-lt"/>
                <a:cs typeface="Arial" panose="020B0604020202020204" pitchFamily="34" charset="0"/>
              </a:rPr>
              <a:t>Professional Career Development within Health and Social Care</a:t>
            </a:r>
          </a:p>
        </p:txBody>
      </p:sp>
      <p:sp>
        <p:nvSpPr>
          <p:cNvPr id="3" name="Subtitle 2">
            <a:extLst>
              <a:ext uri="{FF2B5EF4-FFF2-40B4-BE49-F238E27FC236}">
                <a16:creationId xmlns:a16="http://schemas.microsoft.com/office/drawing/2014/main" id="{EE465A1F-A501-4727-8ECA-F7D574165B14}"/>
              </a:ext>
            </a:extLst>
          </p:cNvPr>
          <p:cNvSpPr>
            <a:spLocks noGrp="1"/>
          </p:cNvSpPr>
          <p:nvPr>
            <p:ph type="subTitle" idx="1"/>
          </p:nvPr>
        </p:nvSpPr>
        <p:spPr>
          <a:xfrm>
            <a:off x="821804" y="2936495"/>
            <a:ext cx="6285052" cy="3255962"/>
          </a:xfrm>
        </p:spPr>
        <p:txBody>
          <a:bodyPr>
            <a:normAutofit/>
          </a:bodyPr>
          <a:lstStyle/>
          <a:p>
            <a:pPr algn="l"/>
            <a:r>
              <a:rPr lang="en-GB" b="1" dirty="0">
                <a:latin typeface="+mn-lt"/>
                <a:cs typeface="Arial" panose="020B0604020202020204" pitchFamily="34" charset="0"/>
              </a:rPr>
              <a:t>Self Awareness Presentation- My Personal SWOT in Health &amp; Social Care</a:t>
            </a:r>
          </a:p>
          <a:p>
            <a:pPr algn="l"/>
            <a:r>
              <a:rPr lang="en-GB" sz="2000" dirty="0"/>
              <a:t>Module Number: LCHS4009</a:t>
            </a:r>
          </a:p>
          <a:p>
            <a:pPr algn="l"/>
            <a:r>
              <a:rPr lang="en-GB" sz="2000" dirty="0"/>
              <a:t>Assignment No: Assignment 1</a:t>
            </a:r>
          </a:p>
          <a:p>
            <a:pPr algn="l"/>
            <a:r>
              <a:rPr lang="en-GB" sz="2000" dirty="0"/>
              <a:t>Student Number: 2429698</a:t>
            </a:r>
          </a:p>
          <a:p>
            <a:pPr algn="l"/>
            <a:r>
              <a:rPr lang="en-GB" sz="2000" dirty="0"/>
              <a:t>Name: Sasha Mohammed</a:t>
            </a:r>
          </a:p>
          <a:p>
            <a:pPr algn="l"/>
            <a:r>
              <a:rPr lang="en-GB" sz="2000" dirty="0"/>
              <a:t>Lecturer: Soban Sadiq</a:t>
            </a:r>
          </a:p>
          <a:p>
            <a:pPr algn="l"/>
            <a:r>
              <a:rPr lang="en-GB" sz="2000" dirty="0"/>
              <a:t>Date: 10</a:t>
            </a:r>
            <a:r>
              <a:rPr lang="en-GB" sz="2000" baseline="30000" dirty="0"/>
              <a:t>th</a:t>
            </a:r>
            <a:r>
              <a:rPr lang="en-GB" sz="2000" dirty="0"/>
              <a:t> November 2025</a:t>
            </a:r>
          </a:p>
        </p:txBody>
      </p:sp>
      <p:pic>
        <p:nvPicPr>
          <p:cNvPr id="7" name="Graphic 6">
            <a:extLst>
              <a:ext uri="{FF2B5EF4-FFF2-40B4-BE49-F238E27FC236}">
                <a16:creationId xmlns:a16="http://schemas.microsoft.com/office/drawing/2014/main" id="{A5D87DF0-224D-4437-91B0-F07B979DFE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7294554" y="2936495"/>
            <a:ext cx="4075642" cy="3255963"/>
          </a:xfrm>
          <a:prstGeom prst="rect">
            <a:avLst/>
          </a:prstGeom>
        </p:spPr>
      </p:pic>
    </p:spTree>
    <p:extLst>
      <p:ext uri="{BB962C8B-B14F-4D97-AF65-F5344CB8AC3E}">
        <p14:creationId xmlns:p14="http://schemas.microsoft.com/office/powerpoint/2010/main" val="6029840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A21A4-1BE0-4F35-B262-4DB227334E9D}"/>
              </a:ext>
            </a:extLst>
          </p:cNvPr>
          <p:cNvSpPr>
            <a:spLocks noGrp="1"/>
          </p:cNvSpPr>
          <p:nvPr>
            <p:ph type="title"/>
          </p:nvPr>
        </p:nvSpPr>
        <p:spPr/>
        <p:txBody>
          <a:bodyPr/>
          <a:lstStyle/>
          <a:p>
            <a:pPr algn="ctr"/>
            <a:r>
              <a:rPr lang="en-GB" b="1" dirty="0"/>
              <a:t>AI Acknowledgment</a:t>
            </a:r>
          </a:p>
        </p:txBody>
      </p:sp>
      <p:sp>
        <p:nvSpPr>
          <p:cNvPr id="3" name="Content Placeholder 2">
            <a:extLst>
              <a:ext uri="{FF2B5EF4-FFF2-40B4-BE49-F238E27FC236}">
                <a16:creationId xmlns:a16="http://schemas.microsoft.com/office/drawing/2014/main" id="{61AB4780-2A22-461C-AB0A-7E568996955C}"/>
              </a:ext>
            </a:extLst>
          </p:cNvPr>
          <p:cNvSpPr>
            <a:spLocks noGrp="1"/>
          </p:cNvSpPr>
          <p:nvPr>
            <p:ph idx="1"/>
          </p:nvPr>
        </p:nvSpPr>
        <p:spPr/>
        <p:txBody>
          <a:bodyPr>
            <a:normAutofit/>
          </a:bodyPr>
          <a:lstStyle/>
          <a:p>
            <a:pPr>
              <a:lnSpc>
                <a:spcPct val="150000"/>
              </a:lnSpc>
            </a:pPr>
            <a:r>
              <a:rPr lang="en-GB" sz="3200" b="1" dirty="0"/>
              <a:t>Proofreading and layout checked with AI support in line with UWTSD assignment guidance.</a:t>
            </a:r>
            <a:br>
              <a:rPr lang="en-GB" sz="3200" b="1" dirty="0"/>
            </a:br>
            <a:r>
              <a:rPr lang="en-GB" sz="3200" b="1" dirty="0"/>
              <a:t>All content, analysis, and reflection were completed independently.</a:t>
            </a:r>
          </a:p>
        </p:txBody>
      </p:sp>
    </p:spTree>
    <p:extLst>
      <p:ext uri="{BB962C8B-B14F-4D97-AF65-F5344CB8AC3E}">
        <p14:creationId xmlns:p14="http://schemas.microsoft.com/office/powerpoint/2010/main" val="3917781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484D-A7D9-4FF6-AD71-0DC348C9068E}"/>
              </a:ext>
            </a:extLst>
          </p:cNvPr>
          <p:cNvSpPr>
            <a:spLocks noGrp="1"/>
          </p:cNvSpPr>
          <p:nvPr>
            <p:ph type="title"/>
          </p:nvPr>
        </p:nvSpPr>
        <p:spPr>
          <a:xfrm>
            <a:off x="838200" y="365125"/>
            <a:ext cx="10515600" cy="1235133"/>
          </a:xfrm>
        </p:spPr>
        <p:txBody>
          <a:bodyPr>
            <a:normAutofit/>
          </a:bodyPr>
          <a:lstStyle/>
          <a:p>
            <a:pPr algn="ctr"/>
            <a:r>
              <a:rPr lang="en-GB" sz="4800" b="1" dirty="0"/>
              <a:t>Overview</a:t>
            </a:r>
          </a:p>
        </p:txBody>
      </p:sp>
      <p:sp>
        <p:nvSpPr>
          <p:cNvPr id="3" name="Content Placeholder 2">
            <a:extLst>
              <a:ext uri="{FF2B5EF4-FFF2-40B4-BE49-F238E27FC236}">
                <a16:creationId xmlns:a16="http://schemas.microsoft.com/office/drawing/2014/main" id="{A4F1F240-8494-4974-9FBD-E5FB4EF3DBA3}"/>
              </a:ext>
            </a:extLst>
          </p:cNvPr>
          <p:cNvSpPr>
            <a:spLocks noGrp="1"/>
          </p:cNvSpPr>
          <p:nvPr>
            <p:ph idx="1"/>
          </p:nvPr>
        </p:nvSpPr>
        <p:spPr>
          <a:xfrm>
            <a:off x="694480" y="1645474"/>
            <a:ext cx="7306519" cy="4494070"/>
          </a:xfrm>
        </p:spPr>
        <p:txBody>
          <a:bodyPr>
            <a:normAutofit fontScale="92500"/>
          </a:bodyPr>
          <a:lstStyle/>
          <a:p>
            <a:pPr>
              <a:buFont typeface="Wingdings" panose="05000000000000000000" pitchFamily="2" charset="2"/>
              <a:buChar char="Ø"/>
            </a:pPr>
            <a:r>
              <a:rPr lang="en-GB" dirty="0"/>
              <a:t>This presentation provides an overview of my personal and professional development journey.</a:t>
            </a:r>
          </a:p>
          <a:p>
            <a:pPr>
              <a:buFont typeface="Wingdings" panose="05000000000000000000" pitchFamily="2" charset="2"/>
              <a:buChar char="Ø"/>
            </a:pPr>
            <a:r>
              <a:rPr lang="en-GB" dirty="0"/>
              <a:t>I will cover the following areas:</a:t>
            </a:r>
          </a:p>
          <a:p>
            <a:pPr>
              <a:buFont typeface="Wingdings" panose="05000000000000000000" pitchFamily="2" charset="2"/>
              <a:buChar char="Ø"/>
            </a:pPr>
            <a:r>
              <a:rPr lang="en-GB" dirty="0"/>
              <a:t>Introduction to my background and career goals</a:t>
            </a:r>
          </a:p>
          <a:p>
            <a:pPr>
              <a:buFont typeface="Wingdings" panose="05000000000000000000" pitchFamily="2" charset="2"/>
              <a:buChar char="Ø"/>
            </a:pPr>
            <a:r>
              <a:rPr lang="en-GB" dirty="0"/>
              <a:t>Understanding SWOT analysis </a:t>
            </a:r>
          </a:p>
          <a:p>
            <a:pPr>
              <a:buFont typeface="Wingdings" panose="05000000000000000000" pitchFamily="2" charset="2"/>
              <a:buChar char="Ø"/>
            </a:pPr>
            <a:r>
              <a:rPr lang="en-GB" dirty="0"/>
              <a:t>My personal SWOT reflection</a:t>
            </a:r>
          </a:p>
          <a:p>
            <a:pPr>
              <a:buFont typeface="Wingdings" panose="05000000000000000000" pitchFamily="2" charset="2"/>
              <a:buChar char="Ø"/>
            </a:pPr>
            <a:r>
              <a:rPr lang="en-GB" dirty="0"/>
              <a:t>Using strengths to overcome challenges</a:t>
            </a:r>
          </a:p>
          <a:p>
            <a:pPr>
              <a:buFont typeface="Wingdings" panose="05000000000000000000" pitchFamily="2" charset="2"/>
              <a:buChar char="Ø"/>
            </a:pPr>
            <a:r>
              <a:rPr lang="en-GB" dirty="0"/>
              <a:t>Opportunities for development</a:t>
            </a:r>
          </a:p>
          <a:p>
            <a:pPr>
              <a:buFont typeface="Wingdings" panose="05000000000000000000" pitchFamily="2" charset="2"/>
              <a:buChar char="Ø"/>
            </a:pPr>
            <a:r>
              <a:rPr lang="en-GB" dirty="0"/>
              <a:t>Summary and Conclusion</a:t>
            </a:r>
          </a:p>
        </p:txBody>
      </p:sp>
      <p:pic>
        <p:nvPicPr>
          <p:cNvPr id="6" name="Picture 5">
            <a:extLst>
              <a:ext uri="{FF2B5EF4-FFF2-40B4-BE49-F238E27FC236}">
                <a16:creationId xmlns:a16="http://schemas.microsoft.com/office/drawing/2014/main" id="{8FE573C7-E6F7-4E0B-A535-3EB23356FB68}"/>
              </a:ext>
            </a:extLst>
          </p:cNvPr>
          <p:cNvPicPr>
            <a:picLocks noChangeAspect="1"/>
          </p:cNvPicPr>
          <p:nvPr/>
        </p:nvPicPr>
        <p:blipFill>
          <a:blip r:embed="rId3"/>
          <a:stretch>
            <a:fillRect/>
          </a:stretch>
        </p:blipFill>
        <p:spPr>
          <a:xfrm>
            <a:off x="7627716" y="1690689"/>
            <a:ext cx="4050175" cy="3957758"/>
          </a:xfrm>
          <a:prstGeom prst="rect">
            <a:avLst/>
          </a:prstGeom>
          <a:effectLst>
            <a:softEdge rad="508000"/>
          </a:effectLst>
        </p:spPr>
      </p:pic>
    </p:spTree>
    <p:extLst>
      <p:ext uri="{BB962C8B-B14F-4D97-AF65-F5344CB8AC3E}">
        <p14:creationId xmlns:p14="http://schemas.microsoft.com/office/powerpoint/2010/main" val="200370552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3358-CBA9-4D25-9A40-3B84E0CD46B8}"/>
              </a:ext>
            </a:extLst>
          </p:cNvPr>
          <p:cNvSpPr>
            <a:spLocks noGrp="1"/>
          </p:cNvSpPr>
          <p:nvPr>
            <p:ph type="title"/>
          </p:nvPr>
        </p:nvSpPr>
        <p:spPr>
          <a:xfrm>
            <a:off x="838200" y="365125"/>
            <a:ext cx="10515600" cy="1229179"/>
          </a:xfrm>
        </p:spPr>
        <p:txBody>
          <a:bodyPr>
            <a:normAutofit/>
          </a:bodyPr>
          <a:lstStyle/>
          <a:p>
            <a:pPr algn="ctr"/>
            <a:r>
              <a:rPr lang="en-GB" sz="4800" b="1" dirty="0"/>
              <a:t>Introduction</a:t>
            </a:r>
          </a:p>
        </p:txBody>
      </p:sp>
      <p:sp>
        <p:nvSpPr>
          <p:cNvPr id="4" name="Rectangle 1">
            <a:extLst>
              <a:ext uri="{FF2B5EF4-FFF2-40B4-BE49-F238E27FC236}">
                <a16:creationId xmlns:a16="http://schemas.microsoft.com/office/drawing/2014/main" id="{F228A9F4-A59A-44CB-B50C-771EA817A31C}"/>
              </a:ext>
            </a:extLst>
          </p:cNvPr>
          <p:cNvSpPr>
            <a:spLocks noGrp="1" noChangeArrowheads="1"/>
          </p:cNvSpPr>
          <p:nvPr>
            <p:ph idx="1"/>
          </p:nvPr>
        </p:nvSpPr>
        <p:spPr bwMode="auto">
          <a:xfrm>
            <a:off x="483120" y="1628196"/>
            <a:ext cx="8074306"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My name is Sasha</a:t>
            </a:r>
            <a:r>
              <a:rPr lang="en-US" altLang="en-US" sz="2400" dirty="0">
                <a:latin typeface="Calibri" panose="020F0502020204030204" pitchFamily="34" charset="0"/>
                <a:cs typeface="Calibri" panose="020F0502020204030204" pitchFamily="34" charset="0"/>
              </a:rPr>
              <a:t>, </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 passionate about helping others and supporting wellbeing.</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I chose to study </a:t>
            </a: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Health and Social Care</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to build skills for a caring profession.</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My career goal is to become a </a:t>
            </a: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Mental Health Nurse</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and later specialise in </a:t>
            </a: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psychiatry</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eaLnBrk="0" fontAlgn="base" hangingPunct="0">
              <a:lnSpc>
                <a:spcPct val="100000"/>
              </a:lnSpc>
              <a:spcBef>
                <a:spcPct val="0"/>
              </a:spcBef>
              <a:spcAft>
                <a:spcPct val="0"/>
              </a:spcAft>
              <a:buFont typeface="Wingdings" panose="05000000000000000000" pitchFamily="2" charset="2"/>
              <a:buChar char="Ø"/>
            </a:pP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This presentation shows how </a:t>
            </a: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self-awareness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and </a:t>
            </a: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SWOT analysis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support my personal and professional growth.</a:t>
            </a:r>
          </a:p>
        </p:txBody>
      </p:sp>
      <p:pic>
        <p:nvPicPr>
          <p:cNvPr id="6" name="Picture 5">
            <a:extLst>
              <a:ext uri="{FF2B5EF4-FFF2-40B4-BE49-F238E27FC236}">
                <a16:creationId xmlns:a16="http://schemas.microsoft.com/office/drawing/2014/main" id="{41B8A7A7-38FA-440A-A3FE-FE4A6B3B9019}"/>
              </a:ext>
            </a:extLst>
          </p:cNvPr>
          <p:cNvPicPr>
            <a:picLocks noChangeAspect="1"/>
          </p:cNvPicPr>
          <p:nvPr/>
        </p:nvPicPr>
        <p:blipFill>
          <a:blip r:embed="rId3"/>
          <a:stretch>
            <a:fillRect/>
          </a:stretch>
        </p:blipFill>
        <p:spPr>
          <a:xfrm>
            <a:off x="8201362" y="1904884"/>
            <a:ext cx="3878296" cy="3878296"/>
          </a:xfrm>
          <a:prstGeom prst="rect">
            <a:avLst/>
          </a:prstGeom>
          <a:effectLst>
            <a:softEdge rad="660400"/>
          </a:effectLst>
        </p:spPr>
      </p:pic>
      <p:pic>
        <p:nvPicPr>
          <p:cNvPr id="8" name="Graphic 7" descr="Stethoscope with solid fill">
            <a:extLst>
              <a:ext uri="{FF2B5EF4-FFF2-40B4-BE49-F238E27FC236}">
                <a16:creationId xmlns:a16="http://schemas.microsoft.com/office/drawing/2014/main" id="{D688BDF4-6BA6-4200-A3A1-ED558EFCD64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06880" y="2763635"/>
            <a:ext cx="1093840" cy="1093840"/>
          </a:xfrm>
          <a:prstGeom prst="rect">
            <a:avLst/>
          </a:prstGeom>
          <a:effectLst>
            <a:softEdge rad="0"/>
          </a:effectLst>
        </p:spPr>
      </p:pic>
      <p:pic>
        <p:nvPicPr>
          <p:cNvPr id="11" name="Graphic 10" descr="Lightbulb with solid fill">
            <a:extLst>
              <a:ext uri="{FF2B5EF4-FFF2-40B4-BE49-F238E27FC236}">
                <a16:creationId xmlns:a16="http://schemas.microsoft.com/office/drawing/2014/main" id="{0E372526-CB9D-4342-B39B-7C5D5CF191C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25855" y="2673915"/>
            <a:ext cx="1004120" cy="1004120"/>
          </a:xfrm>
          <a:prstGeom prst="rect">
            <a:avLst/>
          </a:prstGeom>
        </p:spPr>
      </p:pic>
    </p:spTree>
    <p:extLst>
      <p:ext uri="{BB962C8B-B14F-4D97-AF65-F5344CB8AC3E}">
        <p14:creationId xmlns:p14="http://schemas.microsoft.com/office/powerpoint/2010/main" val="121721486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3C01E-8125-48A9-BA14-850E13987518}"/>
              </a:ext>
            </a:extLst>
          </p:cNvPr>
          <p:cNvSpPr>
            <a:spLocks noGrp="1"/>
          </p:cNvSpPr>
          <p:nvPr>
            <p:ph type="title"/>
          </p:nvPr>
        </p:nvSpPr>
        <p:spPr>
          <a:xfrm>
            <a:off x="838200" y="365125"/>
            <a:ext cx="10515600" cy="1325563"/>
          </a:xfrm>
        </p:spPr>
        <p:txBody>
          <a:bodyPr>
            <a:noAutofit/>
          </a:bodyPr>
          <a:lstStyle/>
          <a:p>
            <a:pPr algn="ctr"/>
            <a:r>
              <a:rPr lang="en-GB" sz="4800" b="1" dirty="0"/>
              <a:t>What is SWOT Analysis and Why is it Important?</a:t>
            </a:r>
          </a:p>
        </p:txBody>
      </p:sp>
      <p:sp>
        <p:nvSpPr>
          <p:cNvPr id="3" name="Content Placeholder 2">
            <a:extLst>
              <a:ext uri="{FF2B5EF4-FFF2-40B4-BE49-F238E27FC236}">
                <a16:creationId xmlns:a16="http://schemas.microsoft.com/office/drawing/2014/main" id="{D9AB87AE-855F-4E35-80D1-75C82A54C5D6}"/>
              </a:ext>
            </a:extLst>
          </p:cNvPr>
          <p:cNvSpPr>
            <a:spLocks noGrp="1"/>
          </p:cNvSpPr>
          <p:nvPr>
            <p:ph idx="1"/>
          </p:nvPr>
        </p:nvSpPr>
        <p:spPr>
          <a:xfrm>
            <a:off x="694545" y="1825625"/>
            <a:ext cx="7747191" cy="4351338"/>
          </a:xfrm>
        </p:spPr>
        <p:txBody>
          <a:bodyPr>
            <a:normAutofit fontScale="92500" lnSpcReduction="20000"/>
          </a:bodyPr>
          <a:lstStyle/>
          <a:p>
            <a:pPr>
              <a:buFont typeface="Wingdings" panose="05000000000000000000" pitchFamily="2" charset="2"/>
              <a:buChar char="Ø"/>
            </a:pPr>
            <a:r>
              <a:rPr lang="en-GB" sz="2400" b="1" dirty="0"/>
              <a:t>SWOT</a:t>
            </a:r>
            <a:r>
              <a:rPr lang="en-GB" sz="2400" dirty="0"/>
              <a:t> stands for </a:t>
            </a:r>
            <a:r>
              <a:rPr lang="en-GB" sz="2400" b="1" dirty="0"/>
              <a:t>Strengths, Weaknesses, Opportunities and Threats</a:t>
            </a:r>
          </a:p>
          <a:p>
            <a:pPr>
              <a:buFont typeface="Wingdings" panose="05000000000000000000" pitchFamily="2" charset="2"/>
              <a:buChar char="Ø"/>
            </a:pPr>
            <a:r>
              <a:rPr lang="en-GB" sz="2200" dirty="0"/>
              <a:t>According to Care Learning (2025), a SWOT analysis is a reflection tool used to identify personal and professional strengths, weaknesses, opportunities, and threats.</a:t>
            </a:r>
          </a:p>
          <a:p>
            <a:pPr marL="0" indent="0">
              <a:buNone/>
            </a:pPr>
            <a:endParaRPr lang="en-GB" sz="2400" dirty="0"/>
          </a:p>
          <a:p>
            <a:pPr>
              <a:buFont typeface="Wingdings" panose="05000000000000000000" pitchFamily="2" charset="2"/>
              <a:buChar char="Ø"/>
            </a:pPr>
            <a:r>
              <a:rPr lang="en-GB" sz="2200" dirty="0"/>
              <a:t>A tool for self-reflection and growth</a:t>
            </a:r>
          </a:p>
          <a:p>
            <a:pPr>
              <a:buFont typeface="Wingdings" panose="05000000000000000000" pitchFamily="2" charset="2"/>
              <a:buChar char="Ø"/>
            </a:pPr>
            <a:endParaRPr lang="en-GB" sz="2200" dirty="0"/>
          </a:p>
          <a:p>
            <a:pPr>
              <a:buFont typeface="Wingdings" panose="05000000000000000000" pitchFamily="2" charset="2"/>
              <a:buChar char="Ø"/>
            </a:pPr>
            <a:r>
              <a:rPr lang="en-GB" sz="2200" dirty="0"/>
              <a:t>Shows what I do well and what I can improve</a:t>
            </a:r>
          </a:p>
          <a:p>
            <a:pPr>
              <a:buFont typeface="Wingdings" panose="05000000000000000000" pitchFamily="2" charset="2"/>
              <a:buChar char="Ø"/>
            </a:pPr>
            <a:endParaRPr lang="en-GB" sz="2200" dirty="0"/>
          </a:p>
          <a:p>
            <a:pPr>
              <a:buFont typeface="Wingdings" panose="05000000000000000000" pitchFamily="2" charset="2"/>
              <a:buChar char="Ø"/>
            </a:pPr>
            <a:r>
              <a:rPr lang="en-GB" sz="2200" dirty="0"/>
              <a:t>Helps me set goals and stay confident</a:t>
            </a:r>
          </a:p>
          <a:p>
            <a:pPr>
              <a:buFont typeface="Wingdings" panose="05000000000000000000" pitchFamily="2" charset="2"/>
              <a:buChar char="Ø"/>
            </a:pPr>
            <a:endParaRPr lang="en-GB" sz="2200" dirty="0"/>
          </a:p>
          <a:p>
            <a:pPr>
              <a:buFont typeface="Wingdings" panose="05000000000000000000" pitchFamily="2" charset="2"/>
              <a:buChar char="Ø"/>
            </a:pPr>
            <a:r>
              <a:rPr lang="en-GB" sz="2200" dirty="0"/>
              <a:t>Important for career development in </a:t>
            </a:r>
            <a:r>
              <a:rPr lang="en-GB" sz="2200" b="1" dirty="0"/>
              <a:t>Health &amp; Social Care</a:t>
            </a:r>
          </a:p>
        </p:txBody>
      </p:sp>
      <p:pic>
        <p:nvPicPr>
          <p:cNvPr id="3075" name="Picture 3" descr="Swot analysis - Free business and finance icons">
            <a:extLst>
              <a:ext uri="{FF2B5EF4-FFF2-40B4-BE49-F238E27FC236}">
                <a16:creationId xmlns:a16="http://schemas.microsoft.com/office/drawing/2014/main" id="{49B5861E-F9A5-41AC-824E-BE116A79F1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1737" y="2141316"/>
            <a:ext cx="3055717" cy="3055717"/>
          </a:xfrm>
          <a:prstGeom prst="rect">
            <a:avLst/>
          </a:prstGeom>
          <a:noFill/>
          <a:effectLst>
            <a:softEdge rad="0"/>
          </a:effectLst>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A78372E4-F289-42E0-A1A1-FAFB2FA49532}"/>
              </a:ext>
            </a:extLst>
          </p:cNvPr>
          <p:cNvSpPr>
            <a:spLocks noGrp="1"/>
          </p:cNvSpPr>
          <p:nvPr>
            <p:ph type="ftr" sz="quarter" idx="11"/>
          </p:nvPr>
        </p:nvSpPr>
        <p:spPr/>
        <p:txBody>
          <a:bodyPr/>
          <a:lstStyle/>
          <a:p>
            <a:r>
              <a:rPr lang="en-GB"/>
              <a:t>Care Learning (2025)</a:t>
            </a:r>
          </a:p>
        </p:txBody>
      </p:sp>
    </p:spTree>
    <p:extLst>
      <p:ext uri="{BB962C8B-B14F-4D97-AF65-F5344CB8AC3E}">
        <p14:creationId xmlns:p14="http://schemas.microsoft.com/office/powerpoint/2010/main" val="264082912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AB564-A6F3-48C5-83C4-9745CF8AEB77}"/>
              </a:ext>
            </a:extLst>
          </p:cNvPr>
          <p:cNvSpPr>
            <a:spLocks noGrp="1"/>
          </p:cNvSpPr>
          <p:nvPr>
            <p:ph type="title"/>
          </p:nvPr>
        </p:nvSpPr>
        <p:spPr>
          <a:xfrm>
            <a:off x="838200" y="365125"/>
            <a:ext cx="10515600" cy="1023837"/>
          </a:xfrm>
        </p:spPr>
        <p:txBody>
          <a:bodyPr>
            <a:normAutofit/>
          </a:bodyPr>
          <a:lstStyle/>
          <a:p>
            <a:pPr algn="ctr"/>
            <a:r>
              <a:rPr lang="en-GB" sz="4800" b="1" dirty="0"/>
              <a:t>My Personal SWOT Analysis</a:t>
            </a:r>
          </a:p>
        </p:txBody>
      </p:sp>
      <p:sp>
        <p:nvSpPr>
          <p:cNvPr id="3" name="Content Placeholder 2">
            <a:extLst>
              <a:ext uri="{FF2B5EF4-FFF2-40B4-BE49-F238E27FC236}">
                <a16:creationId xmlns:a16="http://schemas.microsoft.com/office/drawing/2014/main" id="{27C6667E-D1F1-447E-A6A2-1AAD5084BBF5}"/>
              </a:ext>
            </a:extLst>
          </p:cNvPr>
          <p:cNvSpPr>
            <a:spLocks noGrp="1"/>
          </p:cNvSpPr>
          <p:nvPr>
            <p:ph idx="1"/>
          </p:nvPr>
        </p:nvSpPr>
        <p:spPr>
          <a:xfrm>
            <a:off x="838200" y="1567543"/>
            <a:ext cx="10515600" cy="4236720"/>
          </a:xfrm>
        </p:spPr>
        <p:txBody>
          <a:bodyPr/>
          <a:lstStyle/>
          <a:p>
            <a:pPr marL="0" indent="0">
              <a:buNone/>
            </a:pPr>
            <a:endParaRPr lang="en-GB" dirty="0"/>
          </a:p>
          <a:p>
            <a:pPr marL="0" indent="0">
              <a:buNone/>
            </a:pPr>
            <a:r>
              <a:rPr lang="en-GB" dirty="0"/>
              <a:t> </a:t>
            </a:r>
          </a:p>
        </p:txBody>
      </p:sp>
      <p:graphicFrame>
        <p:nvGraphicFramePr>
          <p:cNvPr id="4" name="Table 6">
            <a:extLst>
              <a:ext uri="{FF2B5EF4-FFF2-40B4-BE49-F238E27FC236}">
                <a16:creationId xmlns:a16="http://schemas.microsoft.com/office/drawing/2014/main" id="{F8DA9F57-5AA4-49B3-9F4E-4BFDB386CD10}"/>
              </a:ext>
            </a:extLst>
          </p:cNvPr>
          <p:cNvGraphicFramePr>
            <a:graphicFrameLocks noGrp="1"/>
          </p:cNvGraphicFramePr>
          <p:nvPr>
            <p:extLst>
              <p:ext uri="{D42A27DB-BD31-4B8C-83A1-F6EECF244321}">
                <p14:modId xmlns:p14="http://schemas.microsoft.com/office/powerpoint/2010/main" val="1529519678"/>
              </p:ext>
            </p:extLst>
          </p:nvPr>
        </p:nvGraphicFramePr>
        <p:xfrm>
          <a:off x="838200" y="1388962"/>
          <a:ext cx="10515600" cy="4429028"/>
        </p:xfrm>
        <a:graphic>
          <a:graphicData uri="http://schemas.openxmlformats.org/drawingml/2006/table">
            <a:tbl>
              <a:tblPr firstRow="1" bandRow="1">
                <a:tableStyleId>{3B4B98B0-60AC-42C2-AFA5-B58CD77FA1E5}</a:tableStyleId>
              </a:tblPr>
              <a:tblGrid>
                <a:gridCol w="5257800">
                  <a:extLst>
                    <a:ext uri="{9D8B030D-6E8A-4147-A177-3AD203B41FA5}">
                      <a16:colId xmlns:a16="http://schemas.microsoft.com/office/drawing/2014/main" val="479773537"/>
                    </a:ext>
                  </a:extLst>
                </a:gridCol>
                <a:gridCol w="5257800">
                  <a:extLst>
                    <a:ext uri="{9D8B030D-6E8A-4147-A177-3AD203B41FA5}">
                      <a16:colId xmlns:a16="http://schemas.microsoft.com/office/drawing/2014/main" val="1009524123"/>
                    </a:ext>
                  </a:extLst>
                </a:gridCol>
              </a:tblGrid>
              <a:tr h="2085816">
                <a:tc>
                  <a:txBody>
                    <a:bodyPr/>
                    <a:lstStyle/>
                    <a:p>
                      <a:r>
                        <a:rPr lang="en-GB" sz="2400" dirty="0"/>
                        <a:t>Strengths: </a:t>
                      </a:r>
                      <a:r>
                        <a:rPr lang="en-GB" sz="2800" dirty="0"/>
                        <a:t>💪</a:t>
                      </a:r>
                    </a:p>
                    <a:p>
                      <a:pPr algn="l">
                        <a:buFont typeface="Wingdings" panose="05000000000000000000" pitchFamily="2" charset="2"/>
                        <a:buChar char="v"/>
                      </a:pPr>
                      <a:r>
                        <a:rPr lang="en-GB" sz="2000" b="0" dirty="0"/>
                        <a:t>Communication</a:t>
                      </a:r>
                    </a:p>
                    <a:p>
                      <a:pPr algn="l">
                        <a:buFont typeface="Wingdings" panose="05000000000000000000" pitchFamily="2" charset="2"/>
                        <a:buChar char="v"/>
                      </a:pPr>
                      <a:r>
                        <a:rPr lang="en-GB" sz="2000" b="0" dirty="0"/>
                        <a:t>Empathy </a:t>
                      </a:r>
                    </a:p>
                    <a:p>
                      <a:pPr algn="l">
                        <a:buFont typeface="Wingdings" panose="05000000000000000000" pitchFamily="2" charset="2"/>
                        <a:buChar char="v"/>
                      </a:pPr>
                      <a:r>
                        <a:rPr lang="en-GB" sz="2000" b="0" dirty="0"/>
                        <a:t>Admin &amp; organisational skills </a:t>
                      </a:r>
                    </a:p>
                    <a:p>
                      <a:pPr algn="l">
                        <a:buFont typeface="Wingdings" panose="05000000000000000000" pitchFamily="2" charset="2"/>
                        <a:buChar char="v"/>
                      </a:pPr>
                      <a:r>
                        <a:rPr lang="en-GB" sz="2000" b="0" dirty="0"/>
                        <a:t>Safeguarding &amp; emotional intelligence</a:t>
                      </a:r>
                    </a:p>
                    <a:p>
                      <a:pPr algn="l">
                        <a:buFont typeface="Wingdings" panose="05000000000000000000" pitchFamily="2" charset="2"/>
                        <a:buChar char="v"/>
                      </a:pPr>
                      <a:r>
                        <a:rPr lang="en-GB" sz="2000" b="0" dirty="0"/>
                        <a:t>Passion for mental wellbeing </a:t>
                      </a:r>
                    </a:p>
                    <a:p>
                      <a:endParaRPr lang="en-GB" dirty="0"/>
                    </a:p>
                  </a:txBody>
                  <a:tcPr>
                    <a:gradFill flip="none" rotWithShape="1">
                      <a:gsLst>
                        <a:gs pos="0">
                          <a:srgbClr val="92D050">
                            <a:tint val="66000"/>
                            <a:satMod val="160000"/>
                          </a:srgbClr>
                        </a:gs>
                        <a:gs pos="50000">
                          <a:srgbClr val="92D050">
                            <a:tint val="44500"/>
                            <a:satMod val="160000"/>
                          </a:srgbClr>
                        </a:gs>
                        <a:gs pos="100000">
                          <a:srgbClr val="92D050">
                            <a:tint val="23500"/>
                            <a:satMod val="160000"/>
                          </a:srgbClr>
                        </a:gs>
                      </a:gsLst>
                      <a:lin ang="0" scaled="1"/>
                      <a:tileRect/>
                    </a:gradFill>
                  </a:tcPr>
                </a:tc>
                <a:tc>
                  <a:txBody>
                    <a:bodyPr/>
                    <a:lstStyle/>
                    <a:p>
                      <a:r>
                        <a:rPr lang="en-GB" sz="2400" dirty="0"/>
                        <a:t>Weaknesses: </a:t>
                      </a:r>
                      <a:r>
                        <a:rPr lang="en-GB" sz="2800" dirty="0"/>
                        <a:t>⚠️</a:t>
                      </a:r>
                    </a:p>
                    <a:p>
                      <a:pPr marL="342900" indent="-342900">
                        <a:buFont typeface="Wingdings" panose="05000000000000000000" pitchFamily="2" charset="2"/>
                        <a:buChar char="v"/>
                      </a:pPr>
                      <a:r>
                        <a:rPr lang="en-GB" sz="2000" b="0" dirty="0"/>
                        <a:t>Time management under pressure</a:t>
                      </a:r>
                    </a:p>
                    <a:p>
                      <a:pPr marL="342900" indent="-342900">
                        <a:buFont typeface="Wingdings" panose="05000000000000000000" pitchFamily="2" charset="2"/>
                        <a:buChar char="v"/>
                      </a:pPr>
                      <a:r>
                        <a:rPr lang="en-GB" sz="2000" b="0" dirty="0"/>
                        <a:t>Limited clinical experience</a:t>
                      </a:r>
                    </a:p>
                    <a:p>
                      <a:pPr marL="342900" indent="-342900">
                        <a:buFont typeface="Wingdings" panose="05000000000000000000" pitchFamily="2" charset="2"/>
                        <a:buChar char="v"/>
                      </a:pPr>
                      <a:r>
                        <a:rPr lang="en-GB" sz="2000" b="0" dirty="0"/>
                        <a:t>Overcommitting to tasks</a:t>
                      </a:r>
                    </a:p>
                    <a:p>
                      <a:endParaRPr lang="en-GB" sz="2800" kern="1200" dirty="0">
                        <a:solidFill>
                          <a:schemeClr val="tx1"/>
                        </a:solidFill>
                        <a:latin typeface="+mn-lt"/>
                        <a:ea typeface="+mn-ea"/>
                        <a:cs typeface="+mn-cs"/>
                      </a:endParaRPr>
                    </a:p>
                    <a:p>
                      <a:endParaRPr lang="en-GB" dirty="0"/>
                    </a:p>
                  </a:txBody>
                  <a:tcPr>
                    <a:lnB w="12700" cap="flat" cmpd="sng" algn="ctr">
                      <a:noFill/>
                      <a:prstDash val="solid"/>
                      <a:round/>
                      <a:headEnd type="none" w="med" len="med"/>
                      <a:tailEnd type="none" w="med" len="med"/>
                    </a:lnB>
                    <a:gradFill flip="none" rotWithShape="1">
                      <a:gsLst>
                        <a:gs pos="0">
                          <a:schemeClr val="accent4">
                            <a:lumMod val="60000"/>
                            <a:lumOff val="40000"/>
                            <a:tint val="66000"/>
                            <a:satMod val="160000"/>
                          </a:schemeClr>
                        </a:gs>
                        <a:gs pos="50000">
                          <a:schemeClr val="accent4">
                            <a:lumMod val="60000"/>
                            <a:lumOff val="40000"/>
                            <a:tint val="44500"/>
                            <a:satMod val="160000"/>
                          </a:schemeClr>
                        </a:gs>
                        <a:gs pos="100000">
                          <a:schemeClr val="accent4">
                            <a:lumMod val="60000"/>
                            <a:lumOff val="40000"/>
                            <a:tint val="23500"/>
                            <a:satMod val="160000"/>
                          </a:schemeClr>
                        </a:gs>
                      </a:gsLst>
                      <a:lin ang="10800000" scaled="1"/>
                      <a:tileRect/>
                    </a:gradFill>
                  </a:tcPr>
                </a:tc>
                <a:extLst>
                  <a:ext uri="{0D108BD9-81ED-4DB2-BD59-A6C34878D82A}">
                    <a16:rowId xmlns:a16="http://schemas.microsoft.com/office/drawing/2014/main" val="3008460032"/>
                  </a:ext>
                </a:extLst>
              </a:tr>
              <a:tr h="2112548">
                <a:tc>
                  <a:txBody>
                    <a:bodyPr/>
                    <a:lstStyle/>
                    <a:p>
                      <a:r>
                        <a:rPr lang="en-GB" sz="2400" b="1" dirty="0"/>
                        <a:t>Opportunities: </a:t>
                      </a:r>
                      <a:r>
                        <a:rPr lang="en-GB" sz="2800" dirty="0"/>
                        <a:t>🌱</a:t>
                      </a:r>
                    </a:p>
                    <a:p>
                      <a:pPr marL="342900" indent="-342900">
                        <a:buFont typeface="Wingdings" panose="05000000000000000000" pitchFamily="2" charset="2"/>
                        <a:buChar char="v"/>
                      </a:pPr>
                      <a:r>
                        <a:rPr lang="en-GB" sz="2000" dirty="0"/>
                        <a:t>CPD &amp; training for nursing/psychiatry</a:t>
                      </a:r>
                    </a:p>
                    <a:p>
                      <a:pPr marL="342900" indent="-342900">
                        <a:buFont typeface="Wingdings" panose="05000000000000000000" pitchFamily="2" charset="2"/>
                        <a:buChar char="v"/>
                      </a:pPr>
                      <a:r>
                        <a:rPr lang="en-GB" sz="2000" dirty="0"/>
                        <a:t>Government support schemes</a:t>
                      </a:r>
                    </a:p>
                    <a:p>
                      <a:pPr marL="342900" indent="-342900">
                        <a:buFont typeface="Wingdings" panose="05000000000000000000" pitchFamily="2" charset="2"/>
                        <a:buChar char="v"/>
                      </a:pPr>
                      <a:r>
                        <a:rPr lang="en-GB" sz="2000" dirty="0"/>
                        <a:t>Motivation &amp; flexibility to learn</a:t>
                      </a:r>
                    </a:p>
                    <a:p>
                      <a:endParaRPr lang="en-GB" b="1" dirty="0"/>
                    </a:p>
                  </a:txBody>
                  <a:tcPr>
                    <a:lnR w="12700" cap="flat" cmpd="sng" algn="ctr">
                      <a:noFill/>
                      <a:prstDash val="solid"/>
                      <a:round/>
                      <a:headEnd type="none" w="med" len="med"/>
                      <a:tailEnd type="none" w="med" len="med"/>
                    </a:lnR>
                    <a:gradFill flip="none" rotWithShape="1">
                      <a:gsLst>
                        <a:gs pos="0">
                          <a:srgbClr val="C98FD1">
                            <a:tint val="66000"/>
                            <a:satMod val="160000"/>
                          </a:srgbClr>
                        </a:gs>
                        <a:gs pos="50000">
                          <a:srgbClr val="C98FD1">
                            <a:tint val="44500"/>
                            <a:satMod val="160000"/>
                          </a:srgbClr>
                        </a:gs>
                        <a:gs pos="100000">
                          <a:srgbClr val="C98FD1">
                            <a:tint val="23500"/>
                            <a:satMod val="160000"/>
                          </a:srgbClr>
                        </a:gs>
                      </a:gsLst>
                      <a:lin ang="0" scaled="1"/>
                      <a:tileRect/>
                    </a:gradFill>
                  </a:tcPr>
                </a:tc>
                <a:tc>
                  <a:txBody>
                    <a:bodyPr/>
                    <a:lstStyle/>
                    <a:p>
                      <a:r>
                        <a:rPr lang="en-GB" sz="2400" b="1" dirty="0"/>
                        <a:t>Threats: </a:t>
                      </a:r>
                      <a:r>
                        <a:rPr lang="en-GB" sz="2800" dirty="0"/>
                        <a:t>🚧</a:t>
                      </a:r>
                    </a:p>
                    <a:p>
                      <a:pPr marL="285750" indent="-285750">
                        <a:buFont typeface="Wingdings" panose="05000000000000000000" pitchFamily="2" charset="2"/>
                        <a:buChar char="v"/>
                      </a:pPr>
                      <a:r>
                        <a:rPr lang="en-GB" sz="2000" b="0" dirty="0"/>
                        <a:t>High workload &amp; emotional stress</a:t>
                      </a:r>
                    </a:p>
                    <a:p>
                      <a:pPr marL="285750" indent="-285750">
                        <a:buFont typeface="Wingdings" panose="05000000000000000000" pitchFamily="2" charset="2"/>
                        <a:buChar char="v"/>
                      </a:pPr>
                      <a:r>
                        <a:rPr lang="en-GB" sz="2000" b="0" dirty="0"/>
                        <a:t>Job competition</a:t>
                      </a:r>
                    </a:p>
                    <a:p>
                      <a:pPr marL="285750" indent="-285750">
                        <a:buFont typeface="Wingdings" panose="05000000000000000000" pitchFamily="2" charset="2"/>
                        <a:buChar char="v"/>
                      </a:pPr>
                      <a:r>
                        <a:rPr lang="en-GB" sz="2000" b="0" dirty="0"/>
                        <a:t>Balancing study, work &amp; family life</a:t>
                      </a:r>
                    </a:p>
                    <a:p>
                      <a:pPr marL="0" indent="0">
                        <a:buFont typeface="Wingdings" panose="05000000000000000000" pitchFamily="2" charset="2"/>
                        <a:buNone/>
                      </a:pPr>
                      <a:endParaRPr lang="en-GB"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gradFill flip="none" rotWithShape="1">
                      <a:gsLst>
                        <a:gs pos="0">
                          <a:srgbClr val="EE473A">
                            <a:tint val="66000"/>
                            <a:satMod val="160000"/>
                          </a:srgbClr>
                        </a:gs>
                        <a:gs pos="50000">
                          <a:srgbClr val="EE473A">
                            <a:tint val="44500"/>
                            <a:satMod val="160000"/>
                          </a:srgbClr>
                        </a:gs>
                        <a:gs pos="100000">
                          <a:srgbClr val="EE473A">
                            <a:tint val="23500"/>
                            <a:satMod val="160000"/>
                          </a:srgbClr>
                        </a:gs>
                      </a:gsLst>
                      <a:path path="circle">
                        <a:fillToRect l="100000" t="100000"/>
                      </a:path>
                      <a:tileRect r="-100000" b="-100000"/>
                    </a:gradFill>
                  </a:tcPr>
                </a:tc>
                <a:extLst>
                  <a:ext uri="{0D108BD9-81ED-4DB2-BD59-A6C34878D82A}">
                    <a16:rowId xmlns:a16="http://schemas.microsoft.com/office/drawing/2014/main" val="1991002076"/>
                  </a:ext>
                </a:extLst>
              </a:tr>
            </a:tbl>
          </a:graphicData>
        </a:graphic>
      </p:graphicFrame>
    </p:spTree>
    <p:extLst>
      <p:ext uri="{BB962C8B-B14F-4D97-AF65-F5344CB8AC3E}">
        <p14:creationId xmlns:p14="http://schemas.microsoft.com/office/powerpoint/2010/main" val="3338231672"/>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6DC1-86ED-487C-BCB3-4BA410CBB75B}"/>
              </a:ext>
            </a:extLst>
          </p:cNvPr>
          <p:cNvSpPr>
            <a:spLocks noGrp="1"/>
          </p:cNvSpPr>
          <p:nvPr>
            <p:ph type="title"/>
          </p:nvPr>
        </p:nvSpPr>
        <p:spPr/>
        <p:txBody>
          <a:bodyPr>
            <a:normAutofit/>
          </a:bodyPr>
          <a:lstStyle/>
          <a:p>
            <a:pPr algn="ctr"/>
            <a:r>
              <a:rPr lang="en-GB" sz="4800" b="1" dirty="0"/>
              <a:t>Using Strengths to Overcome Weaknesses</a:t>
            </a:r>
          </a:p>
        </p:txBody>
      </p:sp>
      <p:sp>
        <p:nvSpPr>
          <p:cNvPr id="3" name="Content Placeholder 2">
            <a:extLst>
              <a:ext uri="{FF2B5EF4-FFF2-40B4-BE49-F238E27FC236}">
                <a16:creationId xmlns:a16="http://schemas.microsoft.com/office/drawing/2014/main" id="{F16AFE27-E543-4625-87D7-E05CD39FB32F}"/>
              </a:ext>
            </a:extLst>
          </p:cNvPr>
          <p:cNvSpPr>
            <a:spLocks noGrp="1"/>
          </p:cNvSpPr>
          <p:nvPr>
            <p:ph idx="1"/>
          </p:nvPr>
        </p:nvSpPr>
        <p:spPr>
          <a:xfrm>
            <a:off x="576944" y="1465943"/>
            <a:ext cx="7687380" cy="4876800"/>
          </a:xfrm>
        </p:spPr>
        <p:txBody>
          <a:bodyPr>
            <a:normAutofit lnSpcReduction="10000"/>
          </a:bodyPr>
          <a:lstStyle/>
          <a:p>
            <a:pPr>
              <a:buFont typeface="Wingdings" panose="05000000000000000000" pitchFamily="2" charset="2"/>
              <a:buChar char="Ø"/>
            </a:pPr>
            <a:r>
              <a:rPr lang="en-GB" dirty="0"/>
              <a:t>Communication and Empathy 💬 – Help me manage stressful situations calmly and build trust with others.</a:t>
            </a:r>
          </a:p>
          <a:p>
            <a:pPr>
              <a:buFont typeface="Wingdings" panose="05000000000000000000" pitchFamily="2" charset="2"/>
              <a:buChar char="Ø"/>
            </a:pPr>
            <a:r>
              <a:rPr lang="en-GB" dirty="0"/>
              <a:t>Admin &amp; Organisational Skills 🗂️ – Support my time management and planning when I feel overwhelmed.</a:t>
            </a:r>
          </a:p>
          <a:p>
            <a:pPr>
              <a:buFont typeface="Wingdings" panose="05000000000000000000" pitchFamily="2" charset="2"/>
              <a:buChar char="Ø"/>
            </a:pPr>
            <a:r>
              <a:rPr lang="en-GB" dirty="0"/>
              <a:t>Safeguarding &amp; Emotional Intelligence 🧠 – Allow me to stay professional and reflective when dealing with challenges.</a:t>
            </a:r>
          </a:p>
          <a:p>
            <a:pPr>
              <a:buFont typeface="Wingdings" panose="05000000000000000000" pitchFamily="2" charset="2"/>
              <a:buChar char="Ø"/>
            </a:pPr>
            <a:r>
              <a:rPr lang="en-GB" dirty="0"/>
              <a:t>Passion for Mental Wellbeing 💚 – Keeps me motivated to keep learning and improving despite pressures</a:t>
            </a:r>
          </a:p>
          <a:p>
            <a:pPr>
              <a:buFont typeface="Wingdings" panose="05000000000000000000" pitchFamily="2" charset="2"/>
              <a:buChar char="v"/>
            </a:pPr>
            <a:endParaRPr lang="en-GB" dirty="0"/>
          </a:p>
        </p:txBody>
      </p:sp>
      <p:pic>
        <p:nvPicPr>
          <p:cNvPr id="9" name="Graphic 8">
            <a:extLst>
              <a:ext uri="{FF2B5EF4-FFF2-40B4-BE49-F238E27FC236}">
                <a16:creationId xmlns:a16="http://schemas.microsoft.com/office/drawing/2014/main" id="{37F990AC-539C-4AB2-947B-DD4B9F0A46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8127999" y="1582058"/>
            <a:ext cx="3487057" cy="4027714"/>
          </a:xfrm>
          <a:prstGeom prst="rect">
            <a:avLst/>
          </a:prstGeom>
        </p:spPr>
      </p:pic>
    </p:spTree>
    <p:extLst>
      <p:ext uri="{BB962C8B-B14F-4D97-AF65-F5344CB8AC3E}">
        <p14:creationId xmlns:p14="http://schemas.microsoft.com/office/powerpoint/2010/main" val="284426234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B2EAE-EF94-40EF-BD08-D7C942626C6B}"/>
              </a:ext>
            </a:extLst>
          </p:cNvPr>
          <p:cNvSpPr>
            <a:spLocks noGrp="1"/>
          </p:cNvSpPr>
          <p:nvPr>
            <p:ph type="title"/>
          </p:nvPr>
        </p:nvSpPr>
        <p:spPr/>
        <p:txBody>
          <a:bodyPr>
            <a:normAutofit/>
          </a:bodyPr>
          <a:lstStyle/>
          <a:p>
            <a:pPr algn="ctr"/>
            <a:r>
              <a:rPr lang="en-GB" sz="4800" b="1" dirty="0"/>
              <a:t>Opportunities and Career Pathway</a:t>
            </a:r>
          </a:p>
        </p:txBody>
      </p:sp>
      <p:sp>
        <p:nvSpPr>
          <p:cNvPr id="3" name="Content Placeholder 2">
            <a:extLst>
              <a:ext uri="{FF2B5EF4-FFF2-40B4-BE49-F238E27FC236}">
                <a16:creationId xmlns:a16="http://schemas.microsoft.com/office/drawing/2014/main" id="{45A5F242-A346-4269-A550-C561C8D47917}"/>
              </a:ext>
            </a:extLst>
          </p:cNvPr>
          <p:cNvSpPr>
            <a:spLocks noGrp="1"/>
          </p:cNvSpPr>
          <p:nvPr>
            <p:ph idx="1"/>
          </p:nvPr>
        </p:nvSpPr>
        <p:spPr>
          <a:xfrm>
            <a:off x="838200" y="1690688"/>
            <a:ext cx="6870539" cy="4548066"/>
          </a:xfrm>
        </p:spPr>
        <p:txBody>
          <a:bodyPr>
            <a:normAutofit fontScale="92500" lnSpcReduction="20000"/>
          </a:bodyPr>
          <a:lstStyle/>
          <a:p>
            <a:pPr>
              <a:buFont typeface="Wingdings" panose="05000000000000000000" pitchFamily="2" charset="2"/>
              <a:buChar char="Ø"/>
            </a:pPr>
            <a:r>
              <a:rPr lang="en-GB" dirty="0"/>
              <a:t>CPD training opportunities for mental health nursing</a:t>
            </a:r>
          </a:p>
          <a:p>
            <a:pPr>
              <a:buFont typeface="Wingdings" panose="05000000000000000000" pitchFamily="2" charset="2"/>
              <a:buChar char="Ø"/>
            </a:pPr>
            <a:endParaRPr lang="en-GB" dirty="0"/>
          </a:p>
          <a:p>
            <a:pPr>
              <a:buFont typeface="Wingdings" panose="05000000000000000000" pitchFamily="2" charset="2"/>
              <a:buChar char="Ø"/>
            </a:pPr>
            <a:r>
              <a:rPr lang="en-GB" dirty="0"/>
              <a:t>NHS and apprenticeship career routes</a:t>
            </a:r>
          </a:p>
          <a:p>
            <a:pPr>
              <a:buFont typeface="Wingdings" panose="05000000000000000000" pitchFamily="2" charset="2"/>
              <a:buChar char="Ø"/>
            </a:pPr>
            <a:endParaRPr lang="en-GB" dirty="0"/>
          </a:p>
          <a:p>
            <a:pPr>
              <a:buFont typeface="Wingdings" panose="05000000000000000000" pitchFamily="2" charset="2"/>
              <a:buChar char="Ø"/>
            </a:pPr>
            <a:r>
              <a:rPr lang="en-GB" dirty="0"/>
              <a:t>Long-term goal: specialise in psychiatry</a:t>
            </a:r>
          </a:p>
          <a:p>
            <a:pPr>
              <a:buFont typeface="Wingdings" panose="05000000000000000000" pitchFamily="2" charset="2"/>
              <a:buChar char="Ø"/>
            </a:pPr>
            <a:endParaRPr lang="en-GB" dirty="0"/>
          </a:p>
          <a:p>
            <a:pPr>
              <a:buFont typeface="Wingdings" panose="05000000000000000000" pitchFamily="2" charset="2"/>
              <a:buChar char="Ø"/>
            </a:pPr>
            <a:r>
              <a:rPr lang="en-GB" dirty="0"/>
              <a:t>Continuous learning and reflection for growth</a:t>
            </a:r>
          </a:p>
          <a:p>
            <a:pPr>
              <a:buFont typeface="Wingdings" panose="05000000000000000000" pitchFamily="2" charset="2"/>
              <a:buChar char="Ø"/>
            </a:pPr>
            <a:endParaRPr lang="en-GB" dirty="0"/>
          </a:p>
          <a:p>
            <a:pPr>
              <a:buFont typeface="Wingdings" panose="05000000000000000000" pitchFamily="2" charset="2"/>
              <a:buChar char="Ø"/>
            </a:pPr>
            <a:r>
              <a:rPr lang="en-GB" dirty="0"/>
              <a:t>Flexibility to learn and grow through reflection		  </a:t>
            </a:r>
            <a:r>
              <a:rPr lang="en-GB" sz="4000" dirty="0"/>
              <a:t>️</a:t>
            </a:r>
          </a:p>
        </p:txBody>
      </p:sp>
      <p:sp>
        <p:nvSpPr>
          <p:cNvPr id="4" name="Footer Placeholder 3">
            <a:extLst>
              <a:ext uri="{FF2B5EF4-FFF2-40B4-BE49-F238E27FC236}">
                <a16:creationId xmlns:a16="http://schemas.microsoft.com/office/drawing/2014/main" id="{79AE228D-D08D-457A-A9A1-DDFC7092FE5B}"/>
              </a:ext>
            </a:extLst>
          </p:cNvPr>
          <p:cNvSpPr>
            <a:spLocks noGrp="1"/>
          </p:cNvSpPr>
          <p:nvPr>
            <p:ph type="ftr" sz="quarter" idx="11"/>
          </p:nvPr>
        </p:nvSpPr>
        <p:spPr/>
        <p:txBody>
          <a:bodyPr/>
          <a:lstStyle/>
          <a:p>
            <a:r>
              <a:rPr lang="en-GB"/>
              <a:t>NHS Careers (2024)</a:t>
            </a:r>
          </a:p>
        </p:txBody>
      </p:sp>
      <p:pic>
        <p:nvPicPr>
          <p:cNvPr id="7" name="Picture 6">
            <a:extLst>
              <a:ext uri="{FF2B5EF4-FFF2-40B4-BE49-F238E27FC236}">
                <a16:creationId xmlns:a16="http://schemas.microsoft.com/office/drawing/2014/main" id="{5C508036-A521-4894-B8F0-757A8BD35FC3}"/>
              </a:ext>
            </a:extLst>
          </p:cNvPr>
          <p:cNvPicPr>
            <a:picLocks noChangeAspect="1"/>
          </p:cNvPicPr>
          <p:nvPr/>
        </p:nvPicPr>
        <p:blipFill>
          <a:blip r:embed="rId3"/>
          <a:stretch>
            <a:fillRect/>
          </a:stretch>
        </p:blipFill>
        <p:spPr>
          <a:xfrm>
            <a:off x="7519128" y="1573093"/>
            <a:ext cx="4136402" cy="4017480"/>
          </a:xfrm>
          <a:prstGeom prst="rect">
            <a:avLst/>
          </a:prstGeom>
          <a:effectLst>
            <a:softEdge rad="279400"/>
          </a:effectLst>
        </p:spPr>
      </p:pic>
    </p:spTree>
    <p:extLst>
      <p:ext uri="{BB962C8B-B14F-4D97-AF65-F5344CB8AC3E}">
        <p14:creationId xmlns:p14="http://schemas.microsoft.com/office/powerpoint/2010/main" val="315814488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40126-17D1-4CE5-A09D-677C3E13B500}"/>
              </a:ext>
            </a:extLst>
          </p:cNvPr>
          <p:cNvSpPr>
            <a:spLocks noGrp="1"/>
          </p:cNvSpPr>
          <p:nvPr>
            <p:ph type="title"/>
          </p:nvPr>
        </p:nvSpPr>
        <p:spPr>
          <a:xfrm>
            <a:off x="838200" y="365125"/>
            <a:ext cx="10515600" cy="1197457"/>
          </a:xfrm>
        </p:spPr>
        <p:txBody>
          <a:bodyPr>
            <a:normAutofit/>
          </a:bodyPr>
          <a:lstStyle/>
          <a:p>
            <a:pPr algn="ctr"/>
            <a:r>
              <a:rPr lang="en-GB" sz="4800" b="1" dirty="0"/>
              <a:t>Conclusion</a:t>
            </a:r>
          </a:p>
        </p:txBody>
      </p:sp>
      <p:sp>
        <p:nvSpPr>
          <p:cNvPr id="3" name="Content Placeholder 2">
            <a:extLst>
              <a:ext uri="{FF2B5EF4-FFF2-40B4-BE49-F238E27FC236}">
                <a16:creationId xmlns:a16="http://schemas.microsoft.com/office/drawing/2014/main" id="{3C008FE0-9B99-409A-8CE8-288254719C25}"/>
              </a:ext>
            </a:extLst>
          </p:cNvPr>
          <p:cNvSpPr>
            <a:spLocks noGrp="1"/>
          </p:cNvSpPr>
          <p:nvPr>
            <p:ph idx="1"/>
          </p:nvPr>
        </p:nvSpPr>
        <p:spPr>
          <a:xfrm>
            <a:off x="838200" y="1690688"/>
            <a:ext cx="7449273" cy="4675388"/>
          </a:xfrm>
        </p:spPr>
        <p:txBody>
          <a:bodyPr>
            <a:normAutofit fontScale="77500" lnSpcReduction="20000"/>
          </a:bodyPr>
          <a:lstStyle/>
          <a:p>
            <a:pPr>
              <a:buFont typeface="Wingdings" panose="05000000000000000000" pitchFamily="2" charset="2"/>
              <a:buChar char="Ø"/>
            </a:pPr>
            <a:r>
              <a:rPr lang="en-GB" sz="3400" dirty="0"/>
              <a:t>Self- Awareness builds confidence and resilience</a:t>
            </a:r>
          </a:p>
          <a:p>
            <a:pPr>
              <a:buFont typeface="Wingdings" panose="05000000000000000000" pitchFamily="2" charset="2"/>
              <a:buChar char="Ø"/>
            </a:pPr>
            <a:endParaRPr lang="en-GB" sz="3400" dirty="0"/>
          </a:p>
          <a:p>
            <a:pPr>
              <a:buFont typeface="Wingdings" panose="05000000000000000000" pitchFamily="2" charset="2"/>
              <a:buChar char="Ø"/>
            </a:pPr>
            <a:r>
              <a:rPr lang="en-GB" sz="3400" dirty="0"/>
              <a:t>Reflection improves care quality and wellbeing</a:t>
            </a:r>
          </a:p>
          <a:p>
            <a:pPr>
              <a:buFont typeface="Wingdings" panose="05000000000000000000" pitchFamily="2" charset="2"/>
              <a:buChar char="Ø"/>
            </a:pPr>
            <a:endParaRPr lang="en-GB" sz="3400" dirty="0"/>
          </a:p>
          <a:p>
            <a:pPr>
              <a:buFont typeface="Wingdings" panose="05000000000000000000" pitchFamily="2" charset="2"/>
              <a:buChar char="Ø"/>
            </a:pPr>
            <a:r>
              <a:rPr lang="en-GB" sz="3400" dirty="0"/>
              <a:t>Recognising Challenges helps me plan positive coping Strategies</a:t>
            </a:r>
          </a:p>
          <a:p>
            <a:pPr>
              <a:buFont typeface="Wingdings" panose="05000000000000000000" pitchFamily="2" charset="2"/>
              <a:buChar char="Ø"/>
            </a:pPr>
            <a:endParaRPr lang="en-GB" sz="3400" dirty="0"/>
          </a:p>
          <a:p>
            <a:pPr>
              <a:buFont typeface="Wingdings" panose="05000000000000000000" pitchFamily="2" charset="2"/>
              <a:buChar char="Ø"/>
            </a:pPr>
            <a:r>
              <a:rPr lang="en-GB" sz="3400" dirty="0"/>
              <a:t>I will continue developing towards my goal of becoming a Mental Health Nurse</a:t>
            </a:r>
          </a:p>
          <a:p>
            <a:pPr marL="0" indent="0">
              <a:buNone/>
            </a:pPr>
            <a:endParaRPr lang="en-GB" sz="3400" dirty="0"/>
          </a:p>
          <a:p>
            <a:pPr marL="0" indent="0">
              <a:buNone/>
            </a:pPr>
            <a:r>
              <a:rPr lang="en-GB" sz="3400" dirty="0"/>
              <a:t>💭 </a:t>
            </a:r>
            <a:r>
              <a:rPr lang="en-GB" sz="3400" b="1" dirty="0"/>
              <a:t>“If we care for others every </a:t>
            </a:r>
            <a:r>
              <a:rPr lang="en-GB" sz="3300" b="1" dirty="0"/>
              <a:t>day — how often do we stop to care for ourselves?” </a:t>
            </a:r>
          </a:p>
          <a:p>
            <a:pPr marL="0" indent="0">
              <a:buNone/>
            </a:pPr>
            <a:endParaRPr lang="en-GB" sz="3300" b="1" dirty="0"/>
          </a:p>
        </p:txBody>
      </p:sp>
      <p:pic>
        <p:nvPicPr>
          <p:cNvPr id="4" name="Picture 3">
            <a:extLst>
              <a:ext uri="{FF2B5EF4-FFF2-40B4-BE49-F238E27FC236}">
                <a16:creationId xmlns:a16="http://schemas.microsoft.com/office/drawing/2014/main" id="{18BACE43-CCAE-49E8-9AA7-B2FA4FFA7199}"/>
              </a:ext>
            </a:extLst>
          </p:cNvPr>
          <p:cNvPicPr>
            <a:picLocks noChangeAspect="1"/>
          </p:cNvPicPr>
          <p:nvPr/>
        </p:nvPicPr>
        <p:blipFill>
          <a:blip r:embed="rId3"/>
          <a:stretch>
            <a:fillRect/>
          </a:stretch>
        </p:blipFill>
        <p:spPr>
          <a:xfrm>
            <a:off x="8063823" y="1099458"/>
            <a:ext cx="3708933" cy="4352218"/>
          </a:xfrm>
          <a:prstGeom prst="rect">
            <a:avLst/>
          </a:prstGeom>
          <a:effectLst>
            <a:softEdge rad="419100"/>
          </a:effectLst>
        </p:spPr>
      </p:pic>
    </p:spTree>
    <p:extLst>
      <p:ext uri="{BB962C8B-B14F-4D97-AF65-F5344CB8AC3E}">
        <p14:creationId xmlns:p14="http://schemas.microsoft.com/office/powerpoint/2010/main" val="36324072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FD1CB-A612-4601-8953-6274C03EE12E}"/>
              </a:ext>
            </a:extLst>
          </p:cNvPr>
          <p:cNvSpPr>
            <a:spLocks noGrp="1"/>
          </p:cNvSpPr>
          <p:nvPr>
            <p:ph type="title"/>
          </p:nvPr>
        </p:nvSpPr>
        <p:spPr/>
        <p:txBody>
          <a:bodyPr>
            <a:normAutofit/>
          </a:bodyPr>
          <a:lstStyle/>
          <a:p>
            <a:pPr algn="ctr"/>
            <a:r>
              <a:rPr lang="en-GB" sz="4800" b="1" dirty="0"/>
              <a:t>References</a:t>
            </a:r>
          </a:p>
        </p:txBody>
      </p:sp>
      <p:sp>
        <p:nvSpPr>
          <p:cNvPr id="3" name="Content Placeholder 2">
            <a:extLst>
              <a:ext uri="{FF2B5EF4-FFF2-40B4-BE49-F238E27FC236}">
                <a16:creationId xmlns:a16="http://schemas.microsoft.com/office/drawing/2014/main" id="{9E2F720D-928D-48F3-8787-E67D560DEE54}"/>
              </a:ext>
            </a:extLst>
          </p:cNvPr>
          <p:cNvSpPr>
            <a:spLocks noGrp="1"/>
          </p:cNvSpPr>
          <p:nvPr>
            <p:ph idx="1"/>
          </p:nvPr>
        </p:nvSpPr>
        <p:spPr>
          <a:xfrm>
            <a:off x="838200" y="1451429"/>
            <a:ext cx="10515600" cy="5041446"/>
          </a:xfrm>
        </p:spPr>
        <p:txBody>
          <a:bodyPr>
            <a:normAutofit/>
          </a:bodyPr>
          <a:lstStyle/>
          <a:p>
            <a:pPr>
              <a:lnSpc>
                <a:spcPct val="150000"/>
              </a:lnSpc>
            </a:pPr>
            <a:r>
              <a:rPr lang="en-GB" sz="2000" b="1" dirty="0"/>
              <a:t>Care Learning (2025)</a:t>
            </a:r>
            <a:r>
              <a:rPr lang="en-GB" sz="2000" dirty="0"/>
              <a:t> </a:t>
            </a:r>
            <a:r>
              <a:rPr lang="en-GB" sz="2000" i="1" dirty="0"/>
              <a:t>SWOT analysis in Health and Social Care.</a:t>
            </a:r>
            <a:r>
              <a:rPr lang="en-GB" sz="2000" dirty="0"/>
              <a:t> Available at: </a:t>
            </a:r>
            <a:r>
              <a:rPr lang="en-GB" sz="2000" dirty="0">
                <a:hlinkClick r:id="rId3"/>
              </a:rPr>
              <a:t>https://carelearning.org.uk</a:t>
            </a:r>
            <a:r>
              <a:rPr lang="en-GB" sz="2000" dirty="0"/>
              <a:t> (Accessed: 26 October 2025).</a:t>
            </a:r>
          </a:p>
          <a:p>
            <a:pPr>
              <a:lnSpc>
                <a:spcPct val="150000"/>
              </a:lnSpc>
            </a:pPr>
            <a:r>
              <a:rPr lang="en-GB" sz="2000" b="1" dirty="0"/>
              <a:t>Mind (2024)</a:t>
            </a:r>
            <a:r>
              <a:rPr lang="en-GB" sz="2000" dirty="0"/>
              <a:t> </a:t>
            </a:r>
            <a:r>
              <a:rPr lang="en-GB" sz="2000" i="1" dirty="0"/>
              <a:t>Mental health at work: Building resilience and supporting wellbeing.</a:t>
            </a:r>
            <a:r>
              <a:rPr lang="en-GB" sz="2000" dirty="0"/>
              <a:t> Available at: </a:t>
            </a:r>
            <a:r>
              <a:rPr lang="en-GB" sz="2000" dirty="0">
                <a:hlinkClick r:id="rId4"/>
              </a:rPr>
              <a:t>https://www.mind.org.uk</a:t>
            </a:r>
            <a:r>
              <a:rPr lang="en-GB" sz="2000" dirty="0"/>
              <a:t> (Accessed: 26 October 2025).</a:t>
            </a:r>
          </a:p>
          <a:p>
            <a:pPr>
              <a:lnSpc>
                <a:spcPct val="150000"/>
              </a:lnSpc>
            </a:pPr>
            <a:r>
              <a:rPr lang="en-GB" sz="2000" b="1" dirty="0"/>
              <a:t>NHS Careers (2024)</a:t>
            </a:r>
            <a:r>
              <a:rPr lang="en-GB" sz="2000" dirty="0"/>
              <a:t> </a:t>
            </a:r>
            <a:r>
              <a:rPr lang="en-GB" sz="2000" i="1" dirty="0"/>
              <a:t>Career pathways in mental health nursing.</a:t>
            </a:r>
            <a:r>
              <a:rPr lang="en-GB" sz="2000" dirty="0"/>
              <a:t> Available at: </a:t>
            </a:r>
            <a:r>
              <a:rPr lang="en-GB" sz="2000" dirty="0">
                <a:hlinkClick r:id="rId5"/>
              </a:rPr>
              <a:t>https://www.healthcareers.nhs.uk</a:t>
            </a:r>
            <a:r>
              <a:rPr lang="en-GB" sz="2000" dirty="0"/>
              <a:t> (Accessed: 26 October 2025).</a:t>
            </a:r>
          </a:p>
          <a:p>
            <a:pPr>
              <a:lnSpc>
                <a:spcPct val="150000"/>
              </a:lnSpc>
            </a:pPr>
            <a:r>
              <a:rPr lang="en-GB" sz="2000" b="1" dirty="0"/>
              <a:t>The King’s Fund (2024)</a:t>
            </a:r>
            <a:r>
              <a:rPr lang="en-GB" sz="2000" dirty="0"/>
              <a:t> </a:t>
            </a:r>
            <a:r>
              <a:rPr lang="en-GB" sz="2000" i="1" dirty="0"/>
              <a:t>Workforce pressures in the NHS and impact on staff wellbeing.</a:t>
            </a:r>
            <a:r>
              <a:rPr lang="en-GB" sz="2000" dirty="0"/>
              <a:t> London: The King’s Fund. Available at: </a:t>
            </a:r>
            <a:r>
              <a:rPr lang="en-GB" sz="2000" dirty="0">
                <a:hlinkClick r:id="rId6"/>
              </a:rPr>
              <a:t>https://www.kingsfund.org.uk</a:t>
            </a:r>
            <a:r>
              <a:rPr lang="en-GB" sz="2000" dirty="0"/>
              <a:t> (Accessed: 26 October 2025).</a:t>
            </a:r>
          </a:p>
        </p:txBody>
      </p:sp>
    </p:spTree>
    <p:extLst>
      <p:ext uri="{BB962C8B-B14F-4D97-AF65-F5344CB8AC3E}">
        <p14:creationId xmlns:p14="http://schemas.microsoft.com/office/powerpoint/2010/main" val="9390061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1338</TotalTime>
  <Words>1412</Words>
  <Application>Microsoft Office PowerPoint</Application>
  <PresentationFormat>Widescreen</PresentationFormat>
  <Paragraphs>116</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Professional Career Development within Health and Social Care</vt:lpstr>
      <vt:lpstr>AI Acknowledgment</vt:lpstr>
      <vt:lpstr>Overview</vt:lpstr>
      <vt:lpstr>Introduction</vt:lpstr>
      <vt:lpstr>What is SWOT Analysis and Why is it Important?</vt:lpstr>
      <vt:lpstr>My Personal SWOT Analysis</vt:lpstr>
      <vt:lpstr>Using Strengths to Overcome Weaknesses</vt:lpstr>
      <vt:lpstr>Opportunities and Career Pathway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Awareness Presentation: My Journey Towards a Career in the Healthcare Sector</dc:title>
  <dc:creator>Sasha Khanom Reshma</dc:creator>
  <cp:lastModifiedBy>Sasha Khanom Reshma</cp:lastModifiedBy>
  <cp:revision>71</cp:revision>
  <dcterms:created xsi:type="dcterms:W3CDTF">2025-10-19T19:27:32Z</dcterms:created>
  <dcterms:modified xsi:type="dcterms:W3CDTF">2025-11-09T09:41:29Z</dcterms:modified>
</cp:coreProperties>
</file>