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2" r:id="rId2"/>
    <p:sldId id="257" r:id="rId3"/>
    <p:sldId id="258" r:id="rId4"/>
    <p:sldId id="259" r:id="rId5"/>
  </p:sldIdLst>
  <p:sldSz cx="7556500" cy="10693400"/>
  <p:notesSz cx="6858000" cy="9144000"/>
  <p:embeddedFontLst>
    <p:embeddedFont>
      <p:font typeface="Calibri" pitchFamily="34" charset="0"/>
      <p:regular r:id="rId6"/>
      <p:bold r:id="rId7"/>
      <p:italic r:id="rId8"/>
      <p:boldItalic r:id="rId9"/>
    </p:embeddedFont>
    <p:embeddedFont>
      <p:font typeface="Segoe UI" pitchFamily="34" charset="0"/>
      <p:regular r:id="rId10"/>
      <p:bold r:id="rId11"/>
      <p:italic r:id="rId12"/>
      <p:boldItalic r:id="rId13"/>
    </p:embeddedFont>
    <p:embeddedFont>
      <p:font typeface="Times Neue Roman" charset="0"/>
      <p:regular r:id="rId14"/>
    </p:embeddedFont>
    <p:embeddedFont>
      <p:font typeface="Times Neue Roman Bold" charset="0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1C258E-4FD0-CF04-A40C-1D9656856A0D}" v="622" dt="2023-02-16T23:34:45.9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>
        <p:scale>
          <a:sx n="60" d="100"/>
          <a:sy n="60" d="100"/>
        </p:scale>
        <p:origin x="-2556" y="-2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font" Target="fonts/font8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2.fntdata"/><Relationship Id="rId12" Type="http://schemas.openxmlformats.org/officeDocument/2006/relationships/font" Target="fonts/font7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font" Target="fonts/font6.fntdata"/><Relationship Id="rId5" Type="http://schemas.openxmlformats.org/officeDocument/2006/relationships/slide" Target="slides/slide4.xml"/><Relationship Id="rId15" Type="http://schemas.openxmlformats.org/officeDocument/2006/relationships/font" Target="fonts/font10.fntdata"/><Relationship Id="rId10" Type="http://schemas.openxmlformats.org/officeDocument/2006/relationships/font" Target="fonts/font5.fntdata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font" Target="fonts/font4.fntdata"/><Relationship Id="rId14" Type="http://schemas.openxmlformats.org/officeDocument/2006/relationships/font" Target="fonts/font9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9.png"/><Relationship Id="rId3" Type="http://schemas.openxmlformats.org/officeDocument/2006/relationships/image" Target="../media/image2.png"/><Relationship Id="rId7" Type="http://schemas.openxmlformats.org/officeDocument/2006/relationships/image" Target="../media/image4.svg"/><Relationship Id="rId12" Type="http://schemas.openxmlformats.org/officeDocument/2006/relationships/image" Target="../media/image8.png"/><Relationship Id="rId2" Type="http://schemas.openxmlformats.org/officeDocument/2006/relationships/image" Target="../media/image1.jpeg"/><Relationship Id="rId16" Type="http://schemas.openxmlformats.org/officeDocument/2006/relationships/image" Target="../media/image1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7.png"/><Relationship Id="rId5" Type="http://schemas.openxmlformats.org/officeDocument/2006/relationships/image" Target="../media/image6.svg"/><Relationship Id="rId15" Type="http://schemas.openxmlformats.org/officeDocument/2006/relationships/image" Target="../media/image10.png"/><Relationship Id="rId10" Type="http://schemas.openxmlformats.org/officeDocument/2006/relationships/image" Target="../media/image6.png"/><Relationship Id="rId4" Type="http://schemas.openxmlformats.org/officeDocument/2006/relationships/image" Target="../media/image4.png"/><Relationship Id="rId9" Type="http://schemas.openxmlformats.org/officeDocument/2006/relationships/image" Target="../media/image8.svg"/><Relationship Id="rId14" Type="http://schemas.openxmlformats.org/officeDocument/2006/relationships/image" Target="../media/image13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8.png"/><Relationship Id="rId3" Type="http://schemas.openxmlformats.org/officeDocument/2006/relationships/image" Target="../media/image11.png"/><Relationship Id="rId7" Type="http://schemas.openxmlformats.org/officeDocument/2006/relationships/image" Target="../media/image4.svg"/><Relationship Id="rId12" Type="http://schemas.openxmlformats.org/officeDocument/2006/relationships/image" Target="../media/image1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6.png"/><Relationship Id="rId5" Type="http://schemas.openxmlformats.org/officeDocument/2006/relationships/image" Target="../media/image6.svg"/><Relationship Id="rId10" Type="http://schemas.openxmlformats.org/officeDocument/2006/relationships/image" Target="../media/image15.png"/><Relationship Id="rId4" Type="http://schemas.openxmlformats.org/officeDocument/2006/relationships/image" Target="../media/image12.png"/><Relationship Id="rId9" Type="http://schemas.openxmlformats.org/officeDocument/2006/relationships/image" Target="../media/image18.svg"/><Relationship Id="rId14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NULL" TargetMode="External"/><Relationship Id="rId13" Type="http://schemas.openxmlformats.org/officeDocument/2006/relationships/hyperlink" Target="NULL" TargetMode="External"/><Relationship Id="rId18" Type="http://schemas.openxmlformats.org/officeDocument/2006/relationships/hyperlink" Target="NULL" TargetMode="External"/><Relationship Id="rId26" Type="http://schemas.openxmlformats.org/officeDocument/2006/relationships/hyperlink" Target="NULL" TargetMode="External"/><Relationship Id="rId3" Type="http://schemas.openxmlformats.org/officeDocument/2006/relationships/hyperlink" Target="NULL" TargetMode="External"/><Relationship Id="rId21" Type="http://schemas.openxmlformats.org/officeDocument/2006/relationships/hyperlink" Target="NULL" TargetMode="External"/><Relationship Id="rId7" Type="http://schemas.openxmlformats.org/officeDocument/2006/relationships/hyperlink" Target="NULL" TargetMode="External"/><Relationship Id="rId12" Type="http://schemas.openxmlformats.org/officeDocument/2006/relationships/hyperlink" Target="NULL" TargetMode="External"/><Relationship Id="rId17" Type="http://schemas.openxmlformats.org/officeDocument/2006/relationships/hyperlink" Target="NULL" TargetMode="External"/><Relationship Id="rId25" Type="http://schemas.openxmlformats.org/officeDocument/2006/relationships/hyperlink" Target="NULL" TargetMode="External"/><Relationship Id="rId2" Type="http://schemas.openxmlformats.org/officeDocument/2006/relationships/hyperlink" Target="NULL" TargetMode="External"/><Relationship Id="rId16" Type="http://schemas.openxmlformats.org/officeDocument/2006/relationships/hyperlink" Target="NULL" TargetMode="External"/><Relationship Id="rId20" Type="http://schemas.openxmlformats.org/officeDocument/2006/relationships/hyperlink" Target="NULL" TargetMode="External"/><Relationship Id="rId29" Type="http://schemas.openxmlformats.org/officeDocument/2006/relationships/hyperlink" Target="NUL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NULL" TargetMode="External"/><Relationship Id="rId11" Type="http://schemas.openxmlformats.org/officeDocument/2006/relationships/hyperlink" Target="NULL" TargetMode="External"/><Relationship Id="rId24" Type="http://schemas.openxmlformats.org/officeDocument/2006/relationships/hyperlink" Target="NULL" TargetMode="External"/><Relationship Id="rId5" Type="http://schemas.openxmlformats.org/officeDocument/2006/relationships/hyperlink" Target="NULL" TargetMode="External"/><Relationship Id="rId15" Type="http://schemas.openxmlformats.org/officeDocument/2006/relationships/hyperlink" Target="NULL" TargetMode="External"/><Relationship Id="rId23" Type="http://schemas.openxmlformats.org/officeDocument/2006/relationships/hyperlink" Target="NULL" TargetMode="External"/><Relationship Id="rId28" Type="http://schemas.openxmlformats.org/officeDocument/2006/relationships/hyperlink" Target="NULL" TargetMode="External"/><Relationship Id="rId10" Type="http://schemas.openxmlformats.org/officeDocument/2006/relationships/hyperlink" Target="NULL" TargetMode="External"/><Relationship Id="rId19" Type="http://schemas.openxmlformats.org/officeDocument/2006/relationships/hyperlink" Target="NULL" TargetMode="External"/><Relationship Id="rId4" Type="http://schemas.openxmlformats.org/officeDocument/2006/relationships/hyperlink" Target="NULL" TargetMode="External"/><Relationship Id="rId9" Type="http://schemas.openxmlformats.org/officeDocument/2006/relationships/hyperlink" Target="NULL" TargetMode="External"/><Relationship Id="rId14" Type="http://schemas.openxmlformats.org/officeDocument/2006/relationships/hyperlink" Target="NULL" TargetMode="External"/><Relationship Id="rId22" Type="http://schemas.openxmlformats.org/officeDocument/2006/relationships/hyperlink" Target="NULL" TargetMode="External"/><Relationship Id="rId27" Type="http://schemas.openxmlformats.org/officeDocument/2006/relationships/hyperlink" Target="NUL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53" r="31041" b="2051"/>
          <a:stretch>
            <a:fillRect/>
          </a:stretch>
        </p:blipFill>
        <p:spPr>
          <a:xfrm>
            <a:off x="0" y="0"/>
            <a:ext cx="7556500" cy="106934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4654"/>
          <a:stretch>
            <a:fillRect/>
          </a:stretch>
        </p:blipFill>
        <p:spPr>
          <a:xfrm rot="-2066808">
            <a:off x="-1084741" y="-4238214"/>
            <a:ext cx="9240112" cy="8479768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/>
          <a:stretch>
            <a:fillRect/>
          </a:stretch>
        </p:blipFill>
        <p:spPr>
          <a:xfrm>
            <a:off x="3315098" y="1067391"/>
            <a:ext cx="929804" cy="822519"/>
          </a:xfrm>
          <a:prstGeom prst="rect">
            <a:avLst/>
          </a:prstGeom>
        </p:spPr>
      </p:pic>
      <p:sp>
        <p:nvSpPr>
          <p:cNvPr id="20" name="TextBox 20"/>
          <p:cNvSpPr txBox="1"/>
          <p:nvPr/>
        </p:nvSpPr>
        <p:spPr>
          <a:xfrm>
            <a:off x="5351801" y="7860168"/>
            <a:ext cx="781029" cy="2758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94"/>
              </a:lnSpc>
            </a:pPr>
            <a:r>
              <a:rPr lang="en-US" sz="2050">
                <a:solidFill>
                  <a:srgbClr val="CF0D0D"/>
                </a:solidFill>
                <a:latin typeface="Anton Bold"/>
              </a:rPr>
              <a:t>35%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14CE2F36-4AFD-DFB2-F7B3-FB3EC6345C84}"/>
              </a:ext>
            </a:extLst>
          </p:cNvPr>
          <p:cNvSpPr txBox="1"/>
          <p:nvPr/>
        </p:nvSpPr>
        <p:spPr>
          <a:xfrm>
            <a:off x="1091021" y="4347507"/>
            <a:ext cx="473570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cs typeface="Segoe UI"/>
              </a:rPr>
              <a:t>  </a:t>
            </a:r>
            <a:r>
              <a:rPr lang="en-US" b="1" dirty="0">
                <a:solidFill>
                  <a:schemeClr val="bg1"/>
                </a:solidFill>
                <a:cs typeface="Segoe UI"/>
              </a:rPr>
              <a:t>Student Name: Sharmin Akter Miah</a:t>
            </a:r>
            <a:r>
              <a:rPr lang="en-US" dirty="0">
                <a:solidFill>
                  <a:schemeClr val="bg1"/>
                </a:solidFill>
                <a:cs typeface="Segoe UI"/>
              </a:rPr>
              <a:t>​</a:t>
            </a:r>
          </a:p>
          <a:p>
            <a:r>
              <a:rPr lang="en-US" b="1" dirty="0">
                <a:solidFill>
                  <a:schemeClr val="bg1"/>
                </a:solidFill>
                <a:cs typeface="Segoe UI"/>
              </a:rPr>
              <a:t>              Student number: 2209262</a:t>
            </a:r>
            <a:r>
              <a:rPr lang="en-US" dirty="0">
                <a:solidFill>
                  <a:schemeClr val="bg1"/>
                </a:solidFill>
                <a:cs typeface="Segoe UI"/>
              </a:rPr>
              <a:t>​</a:t>
            </a:r>
          </a:p>
          <a:p>
            <a:pPr algn="ctr"/>
            <a:r>
              <a:rPr lang="en-US" b="1" dirty="0">
                <a:solidFill>
                  <a:schemeClr val="bg1"/>
                </a:solidFill>
                <a:cs typeface="Segoe UI"/>
              </a:rPr>
              <a:t>  Module name: Food &amp; Beverage Operations  (BMIH4002</a:t>
            </a:r>
            <a:r>
              <a:rPr lang="en-US" dirty="0">
                <a:solidFill>
                  <a:schemeClr val="bg1"/>
                </a:solidFill>
                <a:cs typeface="Segoe UI"/>
              </a:rPr>
              <a:t>​)</a:t>
            </a:r>
          </a:p>
          <a:p>
            <a:r>
              <a:rPr lang="en-US" b="1" dirty="0">
                <a:solidFill>
                  <a:schemeClr val="bg1"/>
                </a:solidFill>
                <a:cs typeface="Segoe UI"/>
              </a:rPr>
              <a:t>           Name of lecturer: Rohan Dubrey</a:t>
            </a:r>
            <a:r>
              <a:rPr lang="en-US" dirty="0">
                <a:solidFill>
                  <a:schemeClr val="bg1"/>
                </a:solidFill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33732702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53" r="31041" b="2051"/>
          <a:stretch>
            <a:fillRect/>
          </a:stretch>
        </p:blipFill>
        <p:spPr>
          <a:xfrm>
            <a:off x="0" y="0"/>
            <a:ext cx="7556500" cy="106934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4654"/>
          <a:stretch>
            <a:fillRect/>
          </a:stretch>
        </p:blipFill>
        <p:spPr>
          <a:xfrm rot="-2066808">
            <a:off x="-1084741" y="-4238214"/>
            <a:ext cx="9240112" cy="8479768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/>
          <a:stretch>
            <a:fillRect/>
          </a:stretch>
        </p:blipFill>
        <p:spPr>
          <a:xfrm>
            <a:off x="2003802" y="180273"/>
            <a:ext cx="3552397" cy="316163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7"/>
              </a:ext>
            </a:extLst>
          </a:blip>
          <a:srcRect/>
          <a:stretch>
            <a:fillRect/>
          </a:stretch>
        </p:blipFill>
        <p:spPr>
          <a:xfrm>
            <a:off x="3315098" y="1067391"/>
            <a:ext cx="929804" cy="822519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-336787" y="8243703"/>
            <a:ext cx="8146018" cy="2448297"/>
            <a:chOff x="0" y="0"/>
            <a:chExt cx="2919349" cy="87741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919349" cy="877414"/>
            </a:xfrm>
            <a:custGeom>
              <a:avLst/>
              <a:gdLst/>
              <a:ahLst/>
              <a:cxnLst/>
              <a:rect l="l" t="t" r="r" b="b"/>
              <a:pathLst>
                <a:path w="2919349" h="877414">
                  <a:moveTo>
                    <a:pt x="0" y="0"/>
                  </a:moveTo>
                  <a:lnTo>
                    <a:pt x="2919349" y="0"/>
                  </a:lnTo>
                  <a:lnTo>
                    <a:pt x="2919349" y="877414"/>
                  </a:lnTo>
                  <a:lnTo>
                    <a:pt x="0" y="877414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399"/>
                </a:lnSpc>
              </a:pPr>
              <a:endParaRPr/>
            </a:p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9"/>
              </a:ext>
            </a:extLst>
          </a:blip>
          <a:srcRect/>
          <a:stretch>
            <a:fillRect/>
          </a:stretch>
        </p:blipFill>
        <p:spPr>
          <a:xfrm>
            <a:off x="2201501" y="7853507"/>
            <a:ext cx="3138753" cy="3138753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9"/>
              </a:ext>
            </a:extLst>
          </a:blip>
          <a:srcRect/>
          <a:stretch>
            <a:fillRect/>
          </a:stretch>
        </p:blipFill>
        <p:spPr>
          <a:xfrm>
            <a:off x="4384196" y="7696071"/>
            <a:ext cx="3138753" cy="3138753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2782482" y="8017337"/>
            <a:ext cx="2069176" cy="212223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9"/>
              </a:ext>
            </a:extLst>
          </a:blip>
          <a:srcRect/>
          <a:stretch>
            <a:fillRect/>
          </a:stretch>
        </p:blipFill>
        <p:spPr>
          <a:xfrm>
            <a:off x="-46290" y="7696071"/>
            <a:ext cx="3138753" cy="313875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750252" y="8391326"/>
            <a:ext cx="1777121" cy="1748243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>
          <a:xfrm>
            <a:off x="5106767" y="8391326"/>
            <a:ext cx="1693610" cy="174824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4"/>
              </a:ext>
            </a:extLst>
          </a:blip>
          <a:srcRect/>
          <a:stretch>
            <a:fillRect/>
          </a:stretch>
        </p:blipFill>
        <p:spPr>
          <a:xfrm>
            <a:off x="1100222" y="7696071"/>
            <a:ext cx="956007" cy="825642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4"/>
              </a:ext>
            </a:extLst>
          </a:blip>
          <a:srcRect/>
          <a:stretch>
            <a:fillRect/>
          </a:stretch>
        </p:blipFill>
        <p:spPr>
          <a:xfrm>
            <a:off x="5349150" y="7696071"/>
            <a:ext cx="956007" cy="825642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6"/>
              </a:ext>
            </a:extLst>
          </a:blip>
          <a:srcRect/>
          <a:stretch>
            <a:fillRect/>
          </a:stretch>
        </p:blipFill>
        <p:spPr>
          <a:xfrm>
            <a:off x="3260326" y="7565684"/>
            <a:ext cx="956007" cy="825642"/>
          </a:xfrm>
          <a:prstGeom prst="rect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1166851" y="7882082"/>
            <a:ext cx="781029" cy="2758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94"/>
              </a:lnSpc>
            </a:pPr>
            <a:r>
              <a:rPr lang="en-US" sz="2050">
                <a:solidFill>
                  <a:srgbClr val="CF0D0D"/>
                </a:solidFill>
                <a:latin typeface="Anton Bold"/>
              </a:rPr>
              <a:t>35%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305823" y="7732476"/>
            <a:ext cx="781029" cy="2758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94"/>
              </a:lnSpc>
            </a:pPr>
            <a:r>
              <a:rPr lang="en-US" sz="2050">
                <a:solidFill>
                  <a:srgbClr val="CF0D0D"/>
                </a:solidFill>
                <a:latin typeface="Anton Bold"/>
              </a:rPr>
              <a:t>35%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351801" y="7860168"/>
            <a:ext cx="781029" cy="2758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94"/>
              </a:lnSpc>
            </a:pPr>
            <a:r>
              <a:rPr lang="en-US" sz="2050">
                <a:solidFill>
                  <a:srgbClr val="CF0D0D"/>
                </a:solidFill>
                <a:latin typeface="Anton Bold"/>
              </a:rPr>
              <a:t>35%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55304" y="8146992"/>
            <a:ext cx="953203" cy="3413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78"/>
              </a:lnSpc>
            </a:pPr>
            <a:r>
              <a:rPr lang="en-US" sz="2502">
                <a:solidFill>
                  <a:srgbClr val="CF0D0D"/>
                </a:solidFill>
                <a:latin typeface="Anton Bold"/>
              </a:rPr>
              <a:t>OFF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294276" y="7997386"/>
            <a:ext cx="953203" cy="3413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78"/>
              </a:lnSpc>
            </a:pPr>
            <a:r>
              <a:rPr lang="en-US" sz="2502">
                <a:solidFill>
                  <a:srgbClr val="CF0D0D"/>
                </a:solidFill>
                <a:latin typeface="Anton Bold"/>
              </a:rPr>
              <a:t>OFF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5340254" y="8125078"/>
            <a:ext cx="953203" cy="3413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78"/>
              </a:lnSpc>
            </a:pPr>
            <a:r>
              <a:rPr lang="en-US" sz="2502">
                <a:solidFill>
                  <a:srgbClr val="CF0D0D"/>
                </a:solidFill>
                <a:latin typeface="Anton Bold"/>
              </a:rPr>
              <a:t>OFF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056229" y="5174550"/>
            <a:ext cx="4744148" cy="15484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487"/>
              </a:lnSpc>
            </a:pPr>
            <a:r>
              <a:rPr lang="en-US" sz="8919">
                <a:solidFill>
                  <a:srgbClr val="FFFFFF"/>
                </a:solidFill>
                <a:latin typeface="Times Neue Roman Bold"/>
              </a:rPr>
              <a:t>MENU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260326" y="4521583"/>
            <a:ext cx="3446819" cy="9670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21"/>
              </a:lnSpc>
            </a:pPr>
            <a:r>
              <a:rPr lang="en-US" sz="2801" spc="644">
                <a:solidFill>
                  <a:srgbClr val="FFFFFF"/>
                </a:solidFill>
                <a:latin typeface="Times Neue Roman Bold"/>
              </a:rPr>
              <a:t>TRINITY</a:t>
            </a:r>
          </a:p>
          <a:p>
            <a:pPr algn="r">
              <a:lnSpc>
                <a:spcPts val="3921"/>
              </a:lnSpc>
            </a:pPr>
            <a:r>
              <a:rPr lang="en-US" sz="2801" spc="644">
                <a:solidFill>
                  <a:srgbClr val="FFFFFF"/>
                </a:solidFill>
                <a:latin typeface="Times Neue Roman Bold"/>
              </a:rPr>
              <a:t>VALENTINE'S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73196" y="2008093"/>
            <a:ext cx="2613609" cy="332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53"/>
              </a:lnSpc>
              <a:spcBef>
                <a:spcPct val="0"/>
              </a:spcBef>
            </a:pPr>
            <a:r>
              <a:rPr lang="en-US" sz="1966">
                <a:solidFill>
                  <a:srgbClr val="CD0D0D"/>
                </a:solidFill>
                <a:latin typeface="Times Neue Roman"/>
              </a:rPr>
              <a:t>HOTEL TRINITY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53" r="31041" b="2051"/>
          <a:stretch>
            <a:fillRect/>
          </a:stretch>
        </p:blipFill>
        <p:spPr>
          <a:xfrm>
            <a:off x="0" y="0"/>
            <a:ext cx="7556500" cy="106934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-1109058" y="-1633611"/>
            <a:ext cx="5685530" cy="532307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/>
          <a:stretch>
            <a:fillRect/>
          </a:stretch>
        </p:blipFill>
        <p:spPr>
          <a:xfrm>
            <a:off x="469268" y="292533"/>
            <a:ext cx="2167038" cy="1928664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7"/>
              </a:ext>
            </a:extLst>
          </a:blip>
          <a:srcRect/>
          <a:stretch>
            <a:fillRect/>
          </a:stretch>
        </p:blipFill>
        <p:spPr>
          <a:xfrm>
            <a:off x="1265377" y="885683"/>
            <a:ext cx="574820" cy="50849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9"/>
              </a:ext>
            </a:extLst>
          </a:blip>
          <a:srcRect/>
          <a:stretch>
            <a:fillRect/>
          </a:stretch>
        </p:blipFill>
        <p:spPr>
          <a:xfrm>
            <a:off x="4562811" y="173303"/>
            <a:ext cx="2349984" cy="1502188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-336787" y="8243703"/>
            <a:ext cx="8146018" cy="2448297"/>
            <a:chOff x="0" y="0"/>
            <a:chExt cx="2919349" cy="87741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919349" cy="877414"/>
            </a:xfrm>
            <a:custGeom>
              <a:avLst/>
              <a:gdLst/>
              <a:ahLst/>
              <a:cxnLst/>
              <a:rect l="l" t="t" r="r" b="b"/>
              <a:pathLst>
                <a:path w="2919349" h="877414">
                  <a:moveTo>
                    <a:pt x="0" y="0"/>
                  </a:moveTo>
                  <a:lnTo>
                    <a:pt x="2919349" y="0"/>
                  </a:lnTo>
                  <a:lnTo>
                    <a:pt x="2919349" y="877414"/>
                  </a:lnTo>
                  <a:lnTo>
                    <a:pt x="0" y="877414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39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724934" y="1445504"/>
            <a:ext cx="1663889" cy="2063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52"/>
              </a:lnSpc>
              <a:spcBef>
                <a:spcPct val="0"/>
              </a:spcBef>
            </a:pPr>
            <a:r>
              <a:rPr lang="en-US" sz="1252">
                <a:solidFill>
                  <a:srgbClr val="CD0D0D"/>
                </a:solidFill>
                <a:latin typeface="Times Neue Roman"/>
              </a:rPr>
              <a:t>HOTEL TRINITY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0771" y="1773409"/>
            <a:ext cx="2356145" cy="1992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17"/>
              </a:lnSpc>
            </a:pPr>
            <a:r>
              <a:rPr lang="en-US" sz="1155" spc="114">
                <a:solidFill>
                  <a:srgbClr val="FFF8EA"/>
                </a:solidFill>
                <a:latin typeface="Times Neue Roman Bold"/>
              </a:rPr>
              <a:t>Live Music Option Avaiable</a:t>
            </a:r>
          </a:p>
        </p:txBody>
      </p:sp>
      <p:sp>
        <p:nvSpPr>
          <p:cNvPr id="12" name="AutoShape 12"/>
          <p:cNvSpPr/>
          <p:nvPr/>
        </p:nvSpPr>
        <p:spPr>
          <a:xfrm>
            <a:off x="-653975" y="5629328"/>
            <a:ext cx="8867949" cy="2610799"/>
          </a:xfrm>
          <a:prstGeom prst="rect">
            <a:avLst/>
          </a:prstGeom>
          <a:solidFill>
            <a:srgbClr val="DD2727">
              <a:alpha val="45882"/>
            </a:srgbClr>
          </a:solidFill>
        </p:spPr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10"/>
          <a:srcRect l="687"/>
          <a:stretch>
            <a:fillRect/>
          </a:stretch>
        </p:blipFill>
        <p:spPr>
          <a:xfrm>
            <a:off x="0" y="2537652"/>
            <a:ext cx="2475639" cy="2524324"/>
          </a:xfrm>
          <a:prstGeom prst="rect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3088742" y="4299886"/>
            <a:ext cx="2013691" cy="1894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538"/>
              </a:lnSpc>
              <a:spcBef>
                <a:spcPct val="0"/>
              </a:spcBef>
            </a:pPr>
            <a:r>
              <a:rPr lang="en-US" sz="1338" spc="6">
                <a:solidFill>
                  <a:srgbClr val="FFFFFF"/>
                </a:solidFill>
                <a:latin typeface="Times Neue Roman Bold"/>
              </a:rPr>
              <a:t>Spicy Tuna Spaghetti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88742" y="4944602"/>
            <a:ext cx="1449417" cy="1894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538"/>
              </a:lnSpc>
              <a:spcBef>
                <a:spcPct val="0"/>
              </a:spcBef>
            </a:pPr>
            <a:r>
              <a:rPr lang="en-US" sz="1338" spc="6">
                <a:solidFill>
                  <a:srgbClr val="FFFFFF"/>
                </a:solidFill>
                <a:latin typeface="Times Neue Roman Bold"/>
              </a:rPr>
              <a:t>Mac And Cheese</a:t>
            </a:r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5379299" y="6148568"/>
            <a:ext cx="2690892" cy="1913897"/>
          </a:xfrm>
          <a:prstGeom prst="rect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3070379" y="8928902"/>
            <a:ext cx="1082611" cy="239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20"/>
              </a:lnSpc>
              <a:spcBef>
                <a:spcPct val="0"/>
              </a:spcBef>
            </a:pPr>
            <a:r>
              <a:rPr lang="en-US" sz="1443">
                <a:solidFill>
                  <a:srgbClr val="FFFFFF"/>
                </a:solidFill>
                <a:latin typeface="Times Neue Roman Bold"/>
              </a:rPr>
              <a:t>Sandwich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55269" y="7353994"/>
            <a:ext cx="1395037" cy="239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20"/>
              </a:lnSpc>
              <a:spcBef>
                <a:spcPct val="0"/>
              </a:spcBef>
            </a:pPr>
            <a:r>
              <a:rPr lang="en-US" sz="1443">
                <a:solidFill>
                  <a:srgbClr val="FFFFFF"/>
                </a:solidFill>
                <a:latin typeface="Times Neue Roman Bold"/>
              </a:rPr>
              <a:t>Strawberry Tea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55269" y="7796557"/>
            <a:ext cx="1082611" cy="239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20"/>
              </a:lnSpc>
              <a:spcBef>
                <a:spcPct val="0"/>
              </a:spcBef>
            </a:pPr>
            <a:r>
              <a:rPr lang="en-US" sz="1443">
                <a:solidFill>
                  <a:srgbClr val="FFFFFF"/>
                </a:solidFill>
                <a:latin typeface="Times Neue Roman Bold"/>
              </a:rPr>
              <a:t>Chocolate</a:t>
            </a:r>
          </a:p>
        </p:txBody>
      </p:sp>
      <p:sp>
        <p:nvSpPr>
          <p:cNvPr id="28" name="AutoShape 28"/>
          <p:cNvSpPr/>
          <p:nvPr/>
        </p:nvSpPr>
        <p:spPr>
          <a:xfrm>
            <a:off x="3998132" y="9093552"/>
            <a:ext cx="1824381" cy="0"/>
          </a:xfrm>
          <a:prstGeom prst="line">
            <a:avLst/>
          </a:prstGeom>
          <a:ln w="9525" cap="flat">
            <a:solidFill>
              <a:srgbClr val="000000"/>
            </a:solidFill>
            <a:prstDash val="sysDot"/>
            <a:headEnd type="none" w="sm" len="sm"/>
            <a:tailEnd type="none" w="sm" len="sm"/>
          </a:ln>
        </p:spPr>
      </p:sp>
      <p:sp>
        <p:nvSpPr>
          <p:cNvPr id="29" name="AutoShape 29"/>
          <p:cNvSpPr/>
          <p:nvPr/>
        </p:nvSpPr>
        <p:spPr>
          <a:xfrm>
            <a:off x="4152990" y="9660893"/>
            <a:ext cx="1669523" cy="0"/>
          </a:xfrm>
          <a:prstGeom prst="line">
            <a:avLst/>
          </a:prstGeom>
          <a:ln w="9525" cap="flat">
            <a:solidFill>
              <a:srgbClr val="000000"/>
            </a:solidFill>
            <a:prstDash val="sysDot"/>
            <a:headEnd type="none" w="sm" len="sm"/>
            <a:tailEnd type="none" w="sm" len="sm"/>
          </a:ln>
        </p:spPr>
      </p:sp>
      <p:sp>
        <p:nvSpPr>
          <p:cNvPr id="30" name="AutoShape 30"/>
          <p:cNvSpPr/>
          <p:nvPr/>
        </p:nvSpPr>
        <p:spPr>
          <a:xfrm>
            <a:off x="4261406" y="10143889"/>
            <a:ext cx="1561106" cy="0"/>
          </a:xfrm>
          <a:prstGeom prst="line">
            <a:avLst/>
          </a:prstGeom>
          <a:ln w="9525" cap="flat">
            <a:solidFill>
              <a:srgbClr val="000000"/>
            </a:solidFill>
            <a:prstDash val="sysDot"/>
            <a:headEnd type="none" w="sm" len="sm"/>
            <a:tailEnd type="none" w="sm" len="sm"/>
          </a:ln>
        </p:spPr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>
          <a:xfrm>
            <a:off x="-966804" y="8612782"/>
            <a:ext cx="3058968" cy="1850676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>
          <a:xfrm>
            <a:off x="6804000" y="1586520"/>
            <a:ext cx="1884801" cy="1663337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>
          <a:xfrm>
            <a:off x="1556878" y="4413454"/>
            <a:ext cx="762004" cy="814977"/>
          </a:xfrm>
          <a:prstGeom prst="rect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3088742" y="3081275"/>
            <a:ext cx="1564680" cy="1894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538"/>
              </a:lnSpc>
              <a:spcBef>
                <a:spcPct val="0"/>
              </a:spcBef>
            </a:pPr>
            <a:r>
              <a:rPr lang="en-US" sz="1338" spc="6">
                <a:solidFill>
                  <a:srgbClr val="FFFFFF"/>
                </a:solidFill>
                <a:latin typeface="Times Neue Roman Bold"/>
              </a:rPr>
              <a:t>Aglio Olio Fettucine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088742" y="3691586"/>
            <a:ext cx="1564680" cy="1894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538"/>
              </a:lnSpc>
              <a:spcBef>
                <a:spcPct val="0"/>
              </a:spcBef>
            </a:pPr>
            <a:r>
              <a:rPr lang="en-US" sz="1338" spc="6">
                <a:solidFill>
                  <a:srgbClr val="FFFFFF"/>
                </a:solidFill>
                <a:latin typeface="Times Neue Roman Bold"/>
              </a:rPr>
              <a:t>Creamy Mushroom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55269" y="6452958"/>
            <a:ext cx="1082611" cy="239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20"/>
              </a:lnSpc>
              <a:spcBef>
                <a:spcPct val="0"/>
              </a:spcBef>
            </a:pPr>
            <a:r>
              <a:rPr lang="en-US" sz="1443">
                <a:solidFill>
                  <a:srgbClr val="FFFFFF"/>
                </a:solidFill>
                <a:latin typeface="Times Neue Roman Bold"/>
              </a:rPr>
              <a:t>Original Tea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55269" y="6906367"/>
            <a:ext cx="1007652" cy="239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20"/>
              </a:lnSpc>
              <a:spcBef>
                <a:spcPct val="0"/>
              </a:spcBef>
            </a:pPr>
            <a:r>
              <a:rPr lang="en-US" sz="1443">
                <a:solidFill>
                  <a:srgbClr val="FFFFFF"/>
                </a:solidFill>
                <a:latin typeface="Times Neue Roman Bold"/>
              </a:rPr>
              <a:t>Lemon Tea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070379" y="9462873"/>
            <a:ext cx="1007652" cy="239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20"/>
              </a:lnSpc>
              <a:spcBef>
                <a:spcPct val="0"/>
              </a:spcBef>
            </a:pPr>
            <a:r>
              <a:rPr lang="en-US" sz="1443">
                <a:solidFill>
                  <a:srgbClr val="FFFFFF"/>
                </a:solidFill>
                <a:latin typeface="Times Neue Roman Bold"/>
              </a:rPr>
              <a:t>French Fries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070379" y="9939764"/>
            <a:ext cx="1395037" cy="239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20"/>
              </a:lnSpc>
              <a:spcBef>
                <a:spcPct val="0"/>
              </a:spcBef>
            </a:pPr>
            <a:r>
              <a:rPr lang="en-US" sz="1443">
                <a:solidFill>
                  <a:srgbClr val="FFFFFF"/>
                </a:solidFill>
                <a:latin typeface="Times Neue Roman Bold"/>
              </a:rPr>
              <a:t>Beef Sausage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88742" y="3346055"/>
            <a:ext cx="1931217" cy="134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19"/>
              </a:lnSpc>
              <a:spcBef>
                <a:spcPct val="0"/>
              </a:spcBef>
            </a:pPr>
            <a:r>
              <a:rPr lang="en-US" sz="799">
                <a:solidFill>
                  <a:srgbClr val="FFFFFF"/>
                </a:solidFill>
                <a:latin typeface="Times Neue Roman"/>
              </a:rPr>
              <a:t>Fetucine aglio olio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88742" y="3956365"/>
            <a:ext cx="1931217" cy="134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19"/>
              </a:lnSpc>
              <a:spcBef>
                <a:spcPct val="0"/>
              </a:spcBef>
            </a:pPr>
            <a:r>
              <a:rPr lang="en-US" sz="799">
                <a:solidFill>
                  <a:srgbClr val="FFFFFF"/>
                </a:solidFill>
                <a:latin typeface="Times Neue Roman"/>
              </a:rPr>
              <a:t>Creamy mushroom spaghetti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088742" y="4564665"/>
            <a:ext cx="2013691" cy="134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19"/>
              </a:lnSpc>
              <a:spcBef>
                <a:spcPct val="0"/>
              </a:spcBef>
            </a:pPr>
            <a:r>
              <a:rPr lang="en-US" sz="799">
                <a:solidFill>
                  <a:srgbClr val="FFFFFF"/>
                </a:solidFill>
                <a:latin typeface="Times Neue Roman"/>
              </a:rPr>
              <a:t>Spaghetti with spicy tuna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88742" y="5209381"/>
            <a:ext cx="2294104" cy="134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19"/>
              </a:lnSpc>
              <a:spcBef>
                <a:spcPct val="0"/>
              </a:spcBef>
            </a:pPr>
            <a:r>
              <a:rPr lang="en-US" sz="799">
                <a:solidFill>
                  <a:srgbClr val="FFFFFF"/>
                </a:solidFill>
                <a:latin typeface="Times Neue Roman"/>
              </a:rPr>
              <a:t>Mac and extra cheese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088742" y="2503585"/>
            <a:ext cx="2733770" cy="458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3647"/>
              </a:lnSpc>
              <a:spcBef>
                <a:spcPct val="0"/>
              </a:spcBef>
            </a:pPr>
            <a:r>
              <a:rPr lang="en-US" sz="3171" spc="15">
                <a:solidFill>
                  <a:srgbClr val="FFFFFF"/>
                </a:solidFill>
                <a:latin typeface="Times Neue Roman Bold"/>
              </a:rPr>
              <a:t>Main Course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851669" y="5873911"/>
            <a:ext cx="2064336" cy="458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47"/>
              </a:lnSpc>
              <a:spcBef>
                <a:spcPct val="0"/>
              </a:spcBef>
            </a:pPr>
            <a:r>
              <a:rPr lang="en-US" sz="3171" u="none" spc="15">
                <a:solidFill>
                  <a:srgbClr val="FFFFFF"/>
                </a:solidFill>
                <a:latin typeface="Times Neue Roman Bold"/>
              </a:rPr>
              <a:t>Beverages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3052127" y="8421712"/>
            <a:ext cx="1955237" cy="458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47"/>
              </a:lnSpc>
              <a:spcBef>
                <a:spcPct val="0"/>
              </a:spcBef>
            </a:pPr>
            <a:r>
              <a:rPr lang="en-US" sz="3171" u="none" spc="15">
                <a:solidFill>
                  <a:srgbClr val="FFFFFF"/>
                </a:solidFill>
                <a:latin typeface="Times Neue Roman Bold"/>
              </a:rPr>
              <a:t>Side Dish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086130" y="9188276"/>
            <a:ext cx="2515484" cy="1341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19"/>
              </a:lnSpc>
              <a:spcBef>
                <a:spcPct val="0"/>
              </a:spcBef>
            </a:pPr>
            <a:r>
              <a:rPr lang="en-US" sz="799">
                <a:solidFill>
                  <a:srgbClr val="FFFFFF"/>
                </a:solidFill>
                <a:latin typeface="Times Neue Roman"/>
              </a:rPr>
              <a:t>Beef sandwich with extra egg and cheese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3086130" y="9717183"/>
            <a:ext cx="2515484" cy="1341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19"/>
              </a:lnSpc>
              <a:spcBef>
                <a:spcPct val="0"/>
              </a:spcBef>
            </a:pPr>
            <a:r>
              <a:rPr lang="en-US" sz="799">
                <a:solidFill>
                  <a:srgbClr val="FFFFFF"/>
                </a:solidFill>
                <a:latin typeface="Times Neue Roman"/>
              </a:rPr>
              <a:t>French fries with extra secret sauce and cheese</a:t>
            </a:r>
          </a:p>
        </p:txBody>
      </p:sp>
      <p:graphicFrame>
        <p:nvGraphicFramePr>
          <p:cNvPr id="60" name="Table 60">
            <a:extLst>
              <a:ext uri="{FF2B5EF4-FFF2-40B4-BE49-F238E27FC236}">
                <a16:creationId xmlns:a16="http://schemas.microsoft.com/office/drawing/2014/main" xmlns="" id="{774710B0-4FF4-B9CD-04D7-697E01B992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1116023"/>
              </p:ext>
            </p:extLst>
          </p:nvPr>
        </p:nvGraphicFramePr>
        <p:xfrm>
          <a:off x="2189447" y="1956582"/>
          <a:ext cx="3233082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33082">
                  <a:extLst>
                    <a:ext uri="{9D8B030D-6E8A-4147-A177-3AD203B41FA5}">
                      <a16:colId xmlns:a16="http://schemas.microsoft.com/office/drawing/2014/main" xmlns="" val="2513656177"/>
                    </a:ext>
                  </a:extLst>
                </a:gridCol>
              </a:tblGrid>
              <a:tr h="561399">
                <a:tc>
                  <a:txBody>
                    <a:bodyPr/>
                    <a:lstStyle/>
                    <a:p>
                      <a:r>
                        <a:rPr lang="en-GB" dirty="0"/>
                        <a:t>       TABIL D'HOTE MENU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        3   courses  £30.00 pp</a:t>
                      </a:r>
                    </a:p>
                  </a:txBody>
                  <a:tcPr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74858127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94728" y="417966"/>
            <a:ext cx="3819882" cy="401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26"/>
              </a:lnSpc>
            </a:pPr>
            <a:r>
              <a:rPr lang="en-US" sz="2350" spc="235" dirty="0">
                <a:latin typeface="Times Neue Roman 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13253" y="936626"/>
            <a:ext cx="7268663" cy="91394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121"/>
              </a:lnSpc>
            </a:pPr>
            <a:endParaRPr/>
          </a:p>
          <a:p>
            <a:pPr algn="just">
              <a:lnSpc>
                <a:spcPts val="2121"/>
              </a:lnSpc>
            </a:pPr>
            <a:r>
              <a:rPr lang="en-US" sz="1200" dirty="0">
                <a:latin typeface="Times Neue Roman Bold"/>
                <a:hlinkClick r:id="rId2" invalidUrl="http:/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B</a:t>
            </a:r>
            <a:r>
              <a:rPr lang="en-US" sz="1400" dirty="0">
                <a:latin typeface="Times Neue Roman Bold"/>
                <a:hlinkClick r:id="rId3" invalidUrl="http:/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aer, D. (2017). The Psychology of Menu Design. Entrepreneur. https://www.entrepreneur.com/article/294566</a:t>
            </a:r>
            <a:endParaRPr lang="en-US" sz="1400">
              <a:latin typeface="Times Neue Roman Bold"/>
              <a:hlinkClick r:id="rId4" invalidUrl="http://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algn="just">
              <a:lnSpc>
                <a:spcPts val="2121"/>
              </a:lnSpc>
            </a:pPr>
            <a:endParaRPr lang="en-US" sz="1400" dirty="0">
              <a:latin typeface="Times Neue Roman Bold"/>
              <a:hlinkClick r:id="rId5" invalidUrl="http://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algn="just">
              <a:lnSpc>
                <a:spcPts val="2121"/>
              </a:lnSpc>
            </a:pPr>
            <a:r>
              <a:rPr lang="en-US" sz="1400" dirty="0">
                <a:latin typeface="Times Neue Roman Bold"/>
                <a:hlinkClick r:id="rId6" invalidUrl="http:/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Farquhar, J. (2018). The Art and Science of Menu Design. Hospitality and Catering News. https://www.hospitalityandcateringnews.com/2018/06/the-art-and-science-of-menu-design/</a:t>
            </a:r>
            <a:endParaRPr lang="en-US" sz="1400">
              <a:latin typeface="Times Neue Roman Bold"/>
              <a:hlinkClick r:id="rId7" invalidUrl="http://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algn="just">
              <a:lnSpc>
                <a:spcPts val="2121"/>
              </a:lnSpc>
            </a:pPr>
            <a:endParaRPr lang="en-US" sz="1400" dirty="0">
              <a:latin typeface="Times Neue Roman Bold"/>
              <a:hlinkClick r:id="rId8" invalidUrl="http://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algn="just">
              <a:lnSpc>
                <a:spcPts val="2121"/>
              </a:lnSpc>
            </a:pPr>
            <a:r>
              <a:rPr lang="en-US" sz="1400" dirty="0">
                <a:latin typeface="Times Neue Roman Bold"/>
                <a:hlinkClick r:id="rId9" invalidUrl="http:/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Funder, M. (2017). The Impact of Menu Design on Consumer Behaviour. E-Fining Solutions. https://www.efining.com/en/knowledge-center/knowledge-center-detail/the-impact-of-menu-design-on-consumer-behaviour</a:t>
            </a:r>
            <a:endParaRPr lang="en-US" sz="1400">
              <a:latin typeface="Times Neue Roman Bold"/>
              <a:hlinkClick r:id="rId10" invalidUrl="http://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algn="just">
              <a:lnSpc>
                <a:spcPts val="2121"/>
              </a:lnSpc>
            </a:pPr>
            <a:endParaRPr lang="en-US" sz="1400" dirty="0">
              <a:latin typeface="Times Neue Roman Bold"/>
              <a:hlinkClick r:id="rId11" invalidUrl="http://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algn="just">
              <a:lnSpc>
                <a:spcPts val="2121"/>
              </a:lnSpc>
            </a:pPr>
            <a:r>
              <a:rPr lang="en-US" sz="1400" dirty="0">
                <a:latin typeface="Times Neue Roman Bold"/>
                <a:hlinkClick r:id="rId12" invalidUrl="http:/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Harp, J. (2018). The Role of Menu Design in Restaurant Marketing. Buzztime. https://www.buzztime.com/blog/restaurant-marketing/menu-design-restaurant-marketing/</a:t>
            </a:r>
            <a:endParaRPr lang="en-US" sz="1400">
              <a:latin typeface="Times Neue Roman Bold"/>
              <a:hlinkClick r:id="rId13" invalidUrl="http://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algn="just">
              <a:lnSpc>
                <a:spcPts val="2121"/>
              </a:lnSpc>
            </a:pPr>
            <a:endParaRPr lang="en-US" sz="1400" dirty="0">
              <a:latin typeface="Times Neue Roman Bold"/>
              <a:hlinkClick r:id="rId14" invalidUrl="http://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algn="just">
              <a:lnSpc>
                <a:spcPts val="2121"/>
              </a:lnSpc>
            </a:pPr>
            <a:r>
              <a:rPr lang="en-US" sz="1400" dirty="0">
                <a:latin typeface="Times Neue Roman Bold"/>
                <a:hlinkClick r:id="rId15" invalidUrl="http:/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Havlickova, E. (2017). The Importance of Menu Design in the Hospitality Industry. Independent Hotelier. https://www.independent-hotelier.com/the-importance-of-menu-design-in-the-hospitality-industry/</a:t>
            </a:r>
            <a:endParaRPr lang="en-US" sz="1400">
              <a:latin typeface="Times Neue Roman Bold"/>
              <a:hlinkClick r:id="rId16" invalidUrl="http://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algn="just">
              <a:lnSpc>
                <a:spcPts val="2121"/>
              </a:lnSpc>
            </a:pPr>
            <a:endParaRPr lang="en-US" sz="1400" dirty="0">
              <a:latin typeface="Times Neue Roman Bold"/>
              <a:hlinkClick r:id="rId17" invalidUrl="http://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algn="just">
              <a:lnSpc>
                <a:spcPts val="2121"/>
              </a:lnSpc>
            </a:pPr>
            <a:r>
              <a:rPr lang="en-US" sz="1400" dirty="0">
                <a:latin typeface="Times Neue Roman Bold"/>
                <a:hlinkClick r:id="rId18" invalidUrl="http:/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Huey, L. (2019). The Psychology Behind Effective Restaurant Menu Design. QSR Magazine. https://www.qsrmagazine.com/outside-insights/psychology-behind-effective-restaurant-menu-design</a:t>
            </a:r>
            <a:endParaRPr lang="en-US" sz="1400">
              <a:latin typeface="Times Neue Roman Bold"/>
              <a:hlinkClick r:id="rId19" invalidUrl="http://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algn="just">
              <a:lnSpc>
                <a:spcPts val="2121"/>
              </a:lnSpc>
            </a:pPr>
            <a:endParaRPr lang="en-US" sz="1400" dirty="0">
              <a:latin typeface="Times Neue Roman Bold"/>
              <a:hlinkClick r:id="rId20" invalidUrl="http://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algn="just">
              <a:lnSpc>
                <a:spcPts val="2121"/>
              </a:lnSpc>
            </a:pPr>
            <a:r>
              <a:rPr lang="en-US" sz="1400" dirty="0">
                <a:latin typeface="Times Neue Roman Bold"/>
                <a:hlinkClick r:id="rId21" invalidUrl="http:/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KELLY, T. (2023). How to Turn Your Menu Into a Marketing Tool - On the Line | Toast POS. [online] pos.toasttab.com. Available at: https://pos.toasttab.com/blog/on-the-line/market-your-menu.</a:t>
            </a:r>
            <a:endParaRPr lang="en-US" sz="1400">
              <a:latin typeface="Times Neue Roman Bold"/>
              <a:hlinkClick r:id="rId22" invalidUrl="http://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algn="just">
              <a:lnSpc>
                <a:spcPts val="2121"/>
              </a:lnSpc>
            </a:pPr>
            <a:endParaRPr lang="en-US" sz="1400" dirty="0">
              <a:latin typeface="Times Neue Roman Bold"/>
              <a:hlinkClick r:id="rId23" invalidUrl="http://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algn="just">
              <a:lnSpc>
                <a:spcPts val="2121"/>
              </a:lnSpc>
            </a:pPr>
            <a:r>
              <a:rPr lang="en-US" sz="1400" dirty="0">
                <a:latin typeface="Times Neue Roman Bold"/>
                <a:hlinkClick r:id="rId24" invalidUrl="http:/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MenuDrive (2021). An Overview of Restaurant Marketing - MenuDrive. [online] MenuDrive - Restaurant Online Ordering &amp; Marketing Platform. Available at: https://www.menudrive.com/an-overview-of-restaurant-marketing/.</a:t>
            </a:r>
            <a:endParaRPr lang="en-US" sz="1400">
              <a:latin typeface="Times Neue Roman Bold"/>
              <a:hlinkClick r:id="rId25" invalidUrl="http://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algn="just">
              <a:lnSpc>
                <a:spcPts val="2121"/>
              </a:lnSpc>
            </a:pPr>
            <a:endParaRPr lang="en-US" sz="1400" dirty="0">
              <a:latin typeface="Times Neue Roman Bold"/>
              <a:hlinkClick r:id="rId26" invalidUrl="http://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algn="just">
              <a:lnSpc>
                <a:spcPts val="2121"/>
              </a:lnSpc>
            </a:pPr>
            <a:r>
              <a:rPr lang="en-US" sz="1400" dirty="0">
                <a:latin typeface="Times Neue Roman Bold"/>
                <a:hlinkClick r:id="rId27" invalidUrl="http:/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ZULUAGA, T. (2022). How to Make a Restaurant Menu From Scratch in 10 Steps - On the Line | Toast POS. [online] pos.toasttab.com. Available at: https://pos.toasttab.com/blog/on-the-line/how-to-make-a-restaurant-menu.</a:t>
            </a:r>
            <a:endParaRPr lang="en-US" sz="1400">
              <a:latin typeface="Times Neue Roman Bold"/>
              <a:hlinkClick r:id="rId28" invalidUrl="http://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pPr algn="just">
              <a:lnSpc>
                <a:spcPts val="2121"/>
              </a:lnSpc>
            </a:pPr>
            <a:endParaRPr lang="en-US" sz="1400" dirty="0">
              <a:solidFill>
                <a:srgbClr val="000000"/>
              </a:solidFill>
              <a:latin typeface="Times Neue Roman Bold"/>
              <a:hlinkClick r:id="rId29" invalidUrl="http://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316</Words>
  <Application>Microsoft Office PowerPoint</Application>
  <PresentationFormat>Custom</PresentationFormat>
  <Paragraphs>58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Anton Bold</vt:lpstr>
      <vt:lpstr>Calibri</vt:lpstr>
      <vt:lpstr>Segoe UI</vt:lpstr>
      <vt:lpstr>Times Neue Roman</vt:lpstr>
      <vt:lpstr>Times Neue Roman Bold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trinity</dc:title>
  <dc:creator>Admin</dc:creator>
  <cp:lastModifiedBy>Admin</cp:lastModifiedBy>
  <cp:revision>195</cp:revision>
  <dcterms:created xsi:type="dcterms:W3CDTF">2006-08-16T00:00:00Z</dcterms:created>
  <dcterms:modified xsi:type="dcterms:W3CDTF">2023-02-16T23:36:11Z</dcterms:modified>
  <dc:identifier>DAFaGwOcR7k</dc:identifier>
</cp:coreProperties>
</file>