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8"/>
  </p:notesMasterIdLst>
  <p:sldIdLst>
    <p:sldId id="380" r:id="rId5"/>
    <p:sldId id="382" r:id="rId6"/>
    <p:sldId id="319" r:id="rId7"/>
    <p:sldId id="320" r:id="rId8"/>
    <p:sldId id="391" r:id="rId9"/>
    <p:sldId id="392" r:id="rId10"/>
    <p:sldId id="393" r:id="rId11"/>
    <p:sldId id="394" r:id="rId12"/>
    <p:sldId id="395" r:id="rId13"/>
    <p:sldId id="323" r:id="rId14"/>
    <p:sldId id="383" r:id="rId15"/>
    <p:sldId id="396" r:id="rId16"/>
    <p:sldId id="324" r:id="rId17"/>
    <p:sldId id="397" r:id="rId18"/>
    <p:sldId id="325" r:id="rId19"/>
    <p:sldId id="388" r:id="rId20"/>
    <p:sldId id="326" r:id="rId21"/>
    <p:sldId id="327" r:id="rId22"/>
    <p:sldId id="387" r:id="rId23"/>
    <p:sldId id="328" r:id="rId24"/>
    <p:sldId id="386" r:id="rId25"/>
    <p:sldId id="385" r:id="rId26"/>
    <p:sldId id="384"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73" d="100"/>
          <a:sy n="73" d="100"/>
        </p:scale>
        <p:origin x="72"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050F708F-5771-4791-94B3-48E97804558A}"/>
    <pc:docChg chg="delSld">
      <pc:chgData name="Cerys Davies" userId="61e71dc1-9594-4277-b52b-4420989f68ee" providerId="ADAL" clId="{050F708F-5771-4791-94B3-48E97804558A}" dt="2024-11-03T18:08:33.538" v="0" actId="47"/>
      <pc:docMkLst>
        <pc:docMk/>
      </pc:docMkLst>
      <pc:sldChg chg="del">
        <pc:chgData name="Cerys Davies" userId="61e71dc1-9594-4277-b52b-4420989f68ee" providerId="ADAL" clId="{050F708F-5771-4791-94B3-48E97804558A}" dt="2024-11-03T18:08:33.538" v="0" actId="47"/>
        <pc:sldMkLst>
          <pc:docMk/>
          <pc:sldMk cId="1665280526" sldId="256"/>
        </pc:sldMkLst>
      </pc:sldChg>
      <pc:sldChg chg="del">
        <pc:chgData name="Cerys Davies" userId="61e71dc1-9594-4277-b52b-4420989f68ee" providerId="ADAL" clId="{050F708F-5771-4791-94B3-48E97804558A}" dt="2024-11-03T18:08:33.538" v="0" actId="47"/>
        <pc:sldMkLst>
          <pc:docMk/>
          <pc:sldMk cId="1060983513" sldId="282"/>
        </pc:sldMkLst>
      </pc:sldChg>
      <pc:sldChg chg="del">
        <pc:chgData name="Cerys Davies" userId="61e71dc1-9594-4277-b52b-4420989f68ee" providerId="ADAL" clId="{050F708F-5771-4791-94B3-48E97804558A}" dt="2024-11-03T18:08:33.538" v="0" actId="47"/>
        <pc:sldMkLst>
          <pc:docMk/>
          <pc:sldMk cId="2582229496" sldId="339"/>
        </pc:sldMkLst>
      </pc:sldChg>
      <pc:sldChg chg="del">
        <pc:chgData name="Cerys Davies" userId="61e71dc1-9594-4277-b52b-4420989f68ee" providerId="ADAL" clId="{050F708F-5771-4791-94B3-48E97804558A}" dt="2024-11-03T18:08:33.538" v="0" actId="47"/>
        <pc:sldMkLst>
          <pc:docMk/>
          <pc:sldMk cId="767099476" sldId="343"/>
        </pc:sldMkLst>
      </pc:sldChg>
      <pc:sldChg chg="del">
        <pc:chgData name="Cerys Davies" userId="61e71dc1-9594-4277-b52b-4420989f68ee" providerId="ADAL" clId="{050F708F-5771-4791-94B3-48E97804558A}" dt="2024-11-03T18:08:33.538" v="0" actId="47"/>
        <pc:sldMkLst>
          <pc:docMk/>
          <pc:sldMk cId="3199775468" sldId="344"/>
        </pc:sldMkLst>
      </pc:sldChg>
      <pc:sldChg chg="del">
        <pc:chgData name="Cerys Davies" userId="61e71dc1-9594-4277-b52b-4420989f68ee" providerId="ADAL" clId="{050F708F-5771-4791-94B3-48E97804558A}" dt="2024-11-03T18:08:33.538" v="0" actId="47"/>
        <pc:sldMkLst>
          <pc:docMk/>
          <pc:sldMk cId="1994048495" sldId="345"/>
        </pc:sldMkLst>
      </pc:sldChg>
      <pc:sldChg chg="del">
        <pc:chgData name="Cerys Davies" userId="61e71dc1-9594-4277-b52b-4420989f68ee" providerId="ADAL" clId="{050F708F-5771-4791-94B3-48E97804558A}" dt="2024-11-03T18:08:33.538" v="0" actId="47"/>
        <pc:sldMkLst>
          <pc:docMk/>
          <pc:sldMk cId="204640058" sldId="346"/>
        </pc:sldMkLst>
      </pc:sldChg>
      <pc:sldChg chg="del">
        <pc:chgData name="Cerys Davies" userId="61e71dc1-9594-4277-b52b-4420989f68ee" providerId="ADAL" clId="{050F708F-5771-4791-94B3-48E97804558A}" dt="2024-11-03T18:08:33.538" v="0" actId="47"/>
        <pc:sldMkLst>
          <pc:docMk/>
          <pc:sldMk cId="2594037570" sldId="347"/>
        </pc:sldMkLst>
      </pc:sldChg>
      <pc:sldChg chg="del">
        <pc:chgData name="Cerys Davies" userId="61e71dc1-9594-4277-b52b-4420989f68ee" providerId="ADAL" clId="{050F708F-5771-4791-94B3-48E97804558A}" dt="2024-11-03T18:08:33.538" v="0" actId="47"/>
        <pc:sldMkLst>
          <pc:docMk/>
          <pc:sldMk cId="2476331346" sldId="348"/>
        </pc:sldMkLst>
      </pc:sldChg>
      <pc:sldChg chg="del">
        <pc:chgData name="Cerys Davies" userId="61e71dc1-9594-4277-b52b-4420989f68ee" providerId="ADAL" clId="{050F708F-5771-4791-94B3-48E97804558A}" dt="2024-11-03T18:08:33.538" v="0" actId="47"/>
        <pc:sldMkLst>
          <pc:docMk/>
          <pc:sldMk cId="1567342886" sldId="349"/>
        </pc:sldMkLst>
      </pc:sldChg>
      <pc:sldChg chg="del">
        <pc:chgData name="Cerys Davies" userId="61e71dc1-9594-4277-b52b-4420989f68ee" providerId="ADAL" clId="{050F708F-5771-4791-94B3-48E97804558A}" dt="2024-11-03T18:08:33.538" v="0" actId="47"/>
        <pc:sldMkLst>
          <pc:docMk/>
          <pc:sldMk cId="2656392858" sldId="363"/>
        </pc:sldMkLst>
      </pc:sldChg>
      <pc:sldChg chg="del">
        <pc:chgData name="Cerys Davies" userId="61e71dc1-9594-4277-b52b-4420989f68ee" providerId="ADAL" clId="{050F708F-5771-4791-94B3-48E97804558A}" dt="2024-11-03T18:08:33.538" v="0" actId="47"/>
        <pc:sldMkLst>
          <pc:docMk/>
          <pc:sldMk cId="2821210209" sldId="364"/>
        </pc:sldMkLst>
      </pc:sldChg>
      <pc:sldChg chg="del">
        <pc:chgData name="Cerys Davies" userId="61e71dc1-9594-4277-b52b-4420989f68ee" providerId="ADAL" clId="{050F708F-5771-4791-94B3-48E97804558A}" dt="2024-11-03T18:08:33.538" v="0" actId="47"/>
        <pc:sldMkLst>
          <pc:docMk/>
          <pc:sldMk cId="3652953636" sldId="365"/>
        </pc:sldMkLst>
      </pc:sldChg>
      <pc:sldChg chg="del">
        <pc:chgData name="Cerys Davies" userId="61e71dc1-9594-4277-b52b-4420989f68ee" providerId="ADAL" clId="{050F708F-5771-4791-94B3-48E97804558A}" dt="2024-11-03T18:08:33.538" v="0" actId="47"/>
        <pc:sldMkLst>
          <pc:docMk/>
          <pc:sldMk cId="2964239584" sldId="366"/>
        </pc:sldMkLst>
      </pc:sldChg>
      <pc:sldChg chg="del">
        <pc:chgData name="Cerys Davies" userId="61e71dc1-9594-4277-b52b-4420989f68ee" providerId="ADAL" clId="{050F708F-5771-4791-94B3-48E97804558A}" dt="2024-11-03T18:08:33.538" v="0" actId="47"/>
        <pc:sldMkLst>
          <pc:docMk/>
          <pc:sldMk cId="3998328905" sldId="367"/>
        </pc:sldMkLst>
      </pc:sldChg>
      <pc:sldChg chg="del">
        <pc:chgData name="Cerys Davies" userId="61e71dc1-9594-4277-b52b-4420989f68ee" providerId="ADAL" clId="{050F708F-5771-4791-94B3-48E97804558A}" dt="2024-11-03T18:08:33.538" v="0" actId="47"/>
        <pc:sldMkLst>
          <pc:docMk/>
          <pc:sldMk cId="287756639" sldId="368"/>
        </pc:sldMkLst>
      </pc:sldChg>
      <pc:sldChg chg="del">
        <pc:chgData name="Cerys Davies" userId="61e71dc1-9594-4277-b52b-4420989f68ee" providerId="ADAL" clId="{050F708F-5771-4791-94B3-48E97804558A}" dt="2024-11-03T18:08:33.538" v="0" actId="47"/>
        <pc:sldMkLst>
          <pc:docMk/>
          <pc:sldMk cId="1290995338" sldId="369"/>
        </pc:sldMkLst>
      </pc:sldChg>
      <pc:sldChg chg="del">
        <pc:chgData name="Cerys Davies" userId="61e71dc1-9594-4277-b52b-4420989f68ee" providerId="ADAL" clId="{050F708F-5771-4791-94B3-48E97804558A}" dt="2024-11-03T18:08:33.538" v="0" actId="47"/>
        <pc:sldMkLst>
          <pc:docMk/>
          <pc:sldMk cId="3498965804" sldId="370"/>
        </pc:sldMkLst>
      </pc:sldChg>
      <pc:sldChg chg="del">
        <pc:chgData name="Cerys Davies" userId="61e71dc1-9594-4277-b52b-4420989f68ee" providerId="ADAL" clId="{050F708F-5771-4791-94B3-48E97804558A}" dt="2024-11-03T18:08:33.538" v="0" actId="47"/>
        <pc:sldMkLst>
          <pc:docMk/>
          <pc:sldMk cId="3712646795" sldId="371"/>
        </pc:sldMkLst>
      </pc:sldChg>
      <pc:sldChg chg="del">
        <pc:chgData name="Cerys Davies" userId="61e71dc1-9594-4277-b52b-4420989f68ee" providerId="ADAL" clId="{050F708F-5771-4791-94B3-48E97804558A}" dt="2024-11-03T18:08:33.538" v="0" actId="47"/>
        <pc:sldMkLst>
          <pc:docMk/>
          <pc:sldMk cId="3709565148" sldId="372"/>
        </pc:sldMkLst>
      </pc:sldChg>
      <pc:sldChg chg="del">
        <pc:chgData name="Cerys Davies" userId="61e71dc1-9594-4277-b52b-4420989f68ee" providerId="ADAL" clId="{050F708F-5771-4791-94B3-48E97804558A}" dt="2024-11-03T18:08:33.538" v="0" actId="47"/>
        <pc:sldMkLst>
          <pc:docMk/>
          <pc:sldMk cId="3991193223" sldId="373"/>
        </pc:sldMkLst>
      </pc:sldChg>
      <pc:sldChg chg="del">
        <pc:chgData name="Cerys Davies" userId="61e71dc1-9594-4277-b52b-4420989f68ee" providerId="ADAL" clId="{050F708F-5771-4791-94B3-48E97804558A}" dt="2024-11-03T18:08:33.538" v="0" actId="47"/>
        <pc:sldMkLst>
          <pc:docMk/>
          <pc:sldMk cId="2332112095" sldId="374"/>
        </pc:sldMkLst>
      </pc:sldChg>
      <pc:sldChg chg="del">
        <pc:chgData name="Cerys Davies" userId="61e71dc1-9594-4277-b52b-4420989f68ee" providerId="ADAL" clId="{050F708F-5771-4791-94B3-48E97804558A}" dt="2024-11-03T18:08:33.538" v="0" actId="47"/>
        <pc:sldMkLst>
          <pc:docMk/>
          <pc:sldMk cId="2679441764" sldId="375"/>
        </pc:sldMkLst>
      </pc:sldChg>
      <pc:sldChg chg="del">
        <pc:chgData name="Cerys Davies" userId="61e71dc1-9594-4277-b52b-4420989f68ee" providerId="ADAL" clId="{050F708F-5771-4791-94B3-48E97804558A}" dt="2024-11-03T18:08:33.538" v="0" actId="47"/>
        <pc:sldMkLst>
          <pc:docMk/>
          <pc:sldMk cId="539052346" sldId="376"/>
        </pc:sldMkLst>
      </pc:sldChg>
      <pc:sldChg chg="del">
        <pc:chgData name="Cerys Davies" userId="61e71dc1-9594-4277-b52b-4420989f68ee" providerId="ADAL" clId="{050F708F-5771-4791-94B3-48E97804558A}" dt="2024-11-03T18:08:33.538" v="0" actId="47"/>
        <pc:sldMkLst>
          <pc:docMk/>
          <pc:sldMk cId="453218924" sldId="377"/>
        </pc:sldMkLst>
      </pc:sldChg>
      <pc:sldChg chg="del">
        <pc:chgData name="Cerys Davies" userId="61e71dc1-9594-4277-b52b-4420989f68ee" providerId="ADAL" clId="{050F708F-5771-4791-94B3-48E97804558A}" dt="2024-11-03T18:08:33.538" v="0" actId="47"/>
        <pc:sldMkLst>
          <pc:docMk/>
          <pc:sldMk cId="1770885412" sldId="378"/>
        </pc:sldMkLst>
      </pc:sldChg>
      <pc:sldChg chg="del">
        <pc:chgData name="Cerys Davies" userId="61e71dc1-9594-4277-b52b-4420989f68ee" providerId="ADAL" clId="{050F708F-5771-4791-94B3-48E97804558A}" dt="2024-11-03T18:08:33.538" v="0" actId="47"/>
        <pc:sldMkLst>
          <pc:docMk/>
          <pc:sldMk cId="2517179778" sldId="379"/>
        </pc:sldMkLst>
      </pc:sldChg>
      <pc:sldChg chg="del">
        <pc:chgData name="Cerys Davies" userId="61e71dc1-9594-4277-b52b-4420989f68ee" providerId="ADAL" clId="{050F708F-5771-4791-94B3-48E97804558A}" dt="2024-11-03T18:08:33.538" v="0" actId="47"/>
        <pc:sldMkLst>
          <pc:docMk/>
          <pc:sldMk cId="2817387273" sldId="381"/>
        </pc:sldMkLst>
      </pc:sldChg>
      <pc:sldChg chg="del">
        <pc:chgData name="Cerys Davies" userId="61e71dc1-9594-4277-b52b-4420989f68ee" providerId="ADAL" clId="{050F708F-5771-4791-94B3-48E97804558A}" dt="2024-11-03T18:08:33.538" v="0" actId="47"/>
        <pc:sldMkLst>
          <pc:docMk/>
          <pc:sldMk cId="518691871" sldId="389"/>
        </pc:sldMkLst>
      </pc:sldChg>
      <pc:sldChg chg="del">
        <pc:chgData name="Cerys Davies" userId="61e71dc1-9594-4277-b52b-4420989f68ee" providerId="ADAL" clId="{050F708F-5771-4791-94B3-48E97804558A}" dt="2024-11-03T18:08:33.538" v="0" actId="47"/>
        <pc:sldMkLst>
          <pc:docMk/>
          <pc:sldMk cId="2130906014" sldId="39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03/11/2024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03/11/2024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03/11/2024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03/11/2024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03/11/2024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03/11/2024</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03/11/2024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03/11/2024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408055" y="826175"/>
            <a:ext cx="7766936" cy="1646302"/>
          </a:xfrm>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827398" y="2816102"/>
            <a:ext cx="7766936" cy="1096899"/>
          </a:xfrm>
        </p:spPr>
        <p:txBody>
          <a:bodyPr>
            <a:normAutofit fontScale="92500" lnSpcReduction="20000"/>
          </a:bodyPr>
          <a:lstStyle/>
          <a:p>
            <a:pPr algn="l"/>
            <a:r>
              <a:rPr lang="en-GB" sz="4400" dirty="0">
                <a:solidFill>
                  <a:schemeClr val="bg2">
                    <a:lumMod val="50000"/>
                  </a:schemeClr>
                </a:solidFill>
              </a:rPr>
              <a:t>Week 7 Acting for a Defendant (Chapter 10) – Part two</a:t>
            </a:r>
          </a:p>
        </p:txBody>
      </p:sp>
    </p:spTree>
    <p:extLst>
      <p:ext uri="{BB962C8B-B14F-4D97-AF65-F5344CB8AC3E}">
        <p14:creationId xmlns:p14="http://schemas.microsoft.com/office/powerpoint/2010/main" val="3540058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9408-8D04-54E4-3FE9-8A7C5E8B1283}"/>
              </a:ext>
            </a:extLst>
          </p:cNvPr>
          <p:cNvSpPr>
            <a:spLocks noGrp="1"/>
          </p:cNvSpPr>
          <p:nvPr>
            <p:ph type="title"/>
          </p:nvPr>
        </p:nvSpPr>
        <p:spPr>
          <a:xfrm>
            <a:off x="467662" y="165990"/>
            <a:ext cx="8596668" cy="730937"/>
          </a:xfrm>
        </p:spPr>
        <p:txBody>
          <a:bodyPr/>
          <a:lstStyle/>
          <a:p>
            <a:r>
              <a:rPr lang="en-GB" dirty="0"/>
              <a:t>Regulatory Matters</a:t>
            </a:r>
          </a:p>
        </p:txBody>
      </p:sp>
      <p:sp>
        <p:nvSpPr>
          <p:cNvPr id="3" name="Content Placeholder 2">
            <a:extLst>
              <a:ext uri="{FF2B5EF4-FFF2-40B4-BE49-F238E27FC236}">
                <a16:creationId xmlns:a16="http://schemas.microsoft.com/office/drawing/2014/main" id="{3DEE148F-337B-CE92-9A25-3518CA4C39B2}"/>
              </a:ext>
            </a:extLst>
          </p:cNvPr>
          <p:cNvSpPr>
            <a:spLocks noGrp="1"/>
          </p:cNvSpPr>
          <p:nvPr>
            <p:ph idx="1"/>
          </p:nvPr>
        </p:nvSpPr>
        <p:spPr>
          <a:xfrm>
            <a:off x="368651" y="898288"/>
            <a:ext cx="9480078" cy="5496688"/>
          </a:xfrm>
        </p:spPr>
        <p:txBody>
          <a:bodyPr>
            <a:normAutofit fontScale="92500" lnSpcReduction="20000"/>
          </a:bodyPr>
          <a:lstStyle/>
          <a:p>
            <a:r>
              <a:rPr lang="en-GB" sz="2400" b="1" dirty="0"/>
              <a:t>Rights of Audience</a:t>
            </a:r>
            <a:r>
              <a:rPr lang="en-GB" sz="2400" dirty="0"/>
              <a:t>: </a:t>
            </a:r>
            <a:r>
              <a:rPr lang="en-GB" sz="2200" kern="100" dirty="0">
                <a:effectLst/>
                <a:ea typeface="DengXian" panose="02010600030101010101" pitchFamily="2" charset="-122"/>
                <a:cs typeface="Arial" panose="020B0604020202020204" pitchFamily="34" charset="0"/>
              </a:rPr>
              <a:t>Rights of audience to appear before the courts, and the conduct of litigation, are both reserved activities under the</a:t>
            </a:r>
            <a:r>
              <a:rPr lang="en-GB" sz="2200" b="1" kern="100" dirty="0">
                <a:effectLst/>
                <a:ea typeface="DengXian" panose="02010600030101010101" pitchFamily="2" charset="-122"/>
                <a:cs typeface="Arial" panose="020B0604020202020204" pitchFamily="34" charset="0"/>
              </a:rPr>
              <a:t> Legal Services Act 2007</a:t>
            </a:r>
            <a:r>
              <a:rPr lang="en-GB" sz="2200" kern="100" dirty="0">
                <a:effectLst/>
                <a:ea typeface="DengXian" panose="02010600030101010101" pitchFamily="2" charset="-122"/>
                <a:cs typeface="Arial" panose="020B0604020202020204" pitchFamily="34" charset="0"/>
              </a:rPr>
              <a:t>. This means that people cannot exercise a right of audience nor conduct litigation unless they are regulated by an appropriate body such as the Bar Standards Board (BSB) for barristers, The Solicitors’ Regulation Authority (SRA) for solicitors, and the CILEX Regulation for chartered legal executives.</a:t>
            </a:r>
          </a:p>
          <a:p>
            <a:pPr>
              <a:lnSpc>
                <a:spcPct val="115000"/>
              </a:lnSpc>
              <a:spcAft>
                <a:spcPts val="800"/>
              </a:spcAft>
            </a:pPr>
            <a:r>
              <a:rPr lang="en-GB" sz="2200" b="1" dirty="0"/>
              <a:t>CILEX Code of Conduct and the 9 principles</a:t>
            </a:r>
            <a:r>
              <a:rPr lang="en-GB" sz="2200" dirty="0"/>
              <a:t>, which include: </a:t>
            </a:r>
            <a:r>
              <a:rPr lang="en-GB" sz="2200" kern="100" dirty="0">
                <a:effectLst/>
                <a:ea typeface="DengXian" panose="02010600030101010101" pitchFamily="2" charset="-122"/>
                <a:cs typeface="Arial" panose="020B0604020202020204" pitchFamily="34" charset="0"/>
              </a:rPr>
              <a:t>upholding the rule of law and the impartial administration of justice; </a:t>
            </a:r>
            <a:r>
              <a:rPr lang="en-GB" sz="2200" kern="100" dirty="0" err="1">
                <a:effectLst/>
                <a:ea typeface="DengXian" panose="02010600030101010101" pitchFamily="2" charset="-122"/>
                <a:cs typeface="Arial" panose="020B0604020202020204" pitchFamily="34" charset="0"/>
              </a:rPr>
              <a:t>maintainong</a:t>
            </a:r>
            <a:r>
              <a:rPr lang="en-GB" sz="2200" kern="100" dirty="0">
                <a:effectLst/>
                <a:ea typeface="DengXian" panose="02010600030101010101" pitchFamily="2" charset="-122"/>
                <a:cs typeface="Arial" panose="020B0604020202020204" pitchFamily="34" charset="0"/>
              </a:rPr>
              <a:t> high standards of professional and personal conduct and </a:t>
            </a:r>
            <a:r>
              <a:rPr lang="en-GB" sz="2200" kern="100" dirty="0" err="1">
                <a:effectLst/>
                <a:ea typeface="DengXian" panose="02010600030101010101" pitchFamily="2" charset="-122"/>
                <a:cs typeface="Arial" panose="020B0604020202020204" pitchFamily="34" charset="0"/>
              </a:rPr>
              <a:t>justifingy</a:t>
            </a:r>
            <a:r>
              <a:rPr lang="en-GB" sz="2200" kern="100" dirty="0">
                <a:effectLst/>
                <a:ea typeface="DengXian" panose="02010600030101010101" pitchFamily="2" charset="-122"/>
                <a:cs typeface="Arial" panose="020B0604020202020204" pitchFamily="34" charset="0"/>
              </a:rPr>
              <a:t> public trust ;behaving with honesty and integrity; acting competently in the best interests of your client and respecting client confidentiality; and ensuring your independence is not compromised;</a:t>
            </a:r>
          </a:p>
          <a:p>
            <a:pPr>
              <a:lnSpc>
                <a:spcPct val="115000"/>
              </a:lnSpc>
              <a:spcAft>
                <a:spcPts val="800"/>
              </a:spcAft>
            </a:pPr>
            <a:r>
              <a:rPr lang="en-GB" sz="2200" b="1" dirty="0"/>
              <a:t>SRA Standards and Regulations and the 7 key principles</a:t>
            </a:r>
            <a:r>
              <a:rPr lang="en-GB" sz="2200" dirty="0"/>
              <a:t>, which include: </a:t>
            </a:r>
            <a:r>
              <a:rPr lang="en-GB" sz="2200" kern="100" dirty="0">
                <a:effectLst/>
                <a:ea typeface="DengXian" panose="02010600030101010101" pitchFamily="2" charset="-122"/>
                <a:cs typeface="Arial" panose="020B0604020202020204" pitchFamily="34" charset="0"/>
              </a:rPr>
              <a:t>upholding the constitutional principle of the rule of law, and the proper administration of justice; upholding public trust and confidence in the solicitors’ </a:t>
            </a:r>
            <a:r>
              <a:rPr lang="en-GB" sz="2200" kern="100" dirty="0" err="1">
                <a:effectLst/>
                <a:ea typeface="DengXian" panose="02010600030101010101" pitchFamily="2" charset="-122"/>
                <a:cs typeface="Arial" panose="020B0604020202020204" pitchFamily="34" charset="0"/>
              </a:rPr>
              <a:t>profession;acting</a:t>
            </a:r>
            <a:r>
              <a:rPr lang="en-GB" sz="2200" kern="100" dirty="0">
                <a:effectLst/>
                <a:ea typeface="DengXian" panose="02010600030101010101" pitchFamily="2" charset="-122"/>
                <a:cs typeface="Arial" panose="020B0604020202020204" pitchFamily="34" charset="0"/>
              </a:rPr>
              <a:t> with independence, honesty and integrity and in the bests interests of each client.</a:t>
            </a:r>
            <a:endParaRPr lang="en-GB" sz="2200" dirty="0"/>
          </a:p>
        </p:txBody>
      </p:sp>
    </p:spTree>
    <p:extLst>
      <p:ext uri="{BB962C8B-B14F-4D97-AF65-F5344CB8AC3E}">
        <p14:creationId xmlns:p14="http://schemas.microsoft.com/office/powerpoint/2010/main" val="2464674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508432" y="156238"/>
            <a:ext cx="8596668" cy="746514"/>
          </a:xfrm>
        </p:spPr>
        <p:txBody>
          <a:bodyPr/>
          <a:lstStyle/>
          <a:p>
            <a:r>
              <a:rPr lang="en-GB" dirty="0"/>
              <a:t>Key duty: Confidentiality</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426892" y="1048166"/>
            <a:ext cx="9573265" cy="5509888"/>
          </a:xfrm>
        </p:spPr>
        <p:txBody>
          <a:bodyPr>
            <a:normAutofit/>
          </a:bodyPr>
          <a:lstStyle/>
          <a:p>
            <a:r>
              <a:rPr lang="en-GB" b="0" i="0" dirty="0">
                <a:solidFill>
                  <a:srgbClr val="000000"/>
                </a:solidFill>
                <a:effectLst/>
              </a:rPr>
              <a:t>Clients instructions are governed by legal professional privilege and a breach of this is a very serious matter. The affairs of current and former clients must be kept confidential unless disclosure is required or permitted by law or the client consents. </a:t>
            </a:r>
          </a:p>
          <a:p>
            <a:pPr algn="l" fontAlgn="base" latinLnBrk="0"/>
            <a:r>
              <a:rPr lang="en-GB" b="0" i="0" dirty="0">
                <a:solidFill>
                  <a:srgbClr val="000000"/>
                </a:solidFill>
                <a:effectLst/>
              </a:rPr>
              <a:t>There are certain circumstances in which disclosure of confidential information can be made by law:</a:t>
            </a:r>
          </a:p>
          <a:p>
            <a:pPr lvl="1" fontAlgn="base"/>
            <a:r>
              <a:rPr lang="en-GB" sz="1800" b="0" i="0" dirty="0">
                <a:solidFill>
                  <a:srgbClr val="000000"/>
                </a:solidFill>
                <a:effectLst/>
              </a:rPr>
              <a:t>certain statutes empower government and other bodies to require any person to disclose documents and information, for example, HM Revenue &amp; Customs;</a:t>
            </a:r>
          </a:p>
          <a:p>
            <a:pPr lvl="1" fontAlgn="base"/>
            <a:r>
              <a:rPr lang="en-GB" sz="1800" b="0" i="0" dirty="0">
                <a:solidFill>
                  <a:srgbClr val="000000"/>
                </a:solidFill>
                <a:effectLst/>
              </a:rPr>
              <a:t>reporting requirements under money laundering regulations;</a:t>
            </a:r>
          </a:p>
          <a:p>
            <a:pPr lvl="1" fontAlgn="base"/>
            <a:r>
              <a:rPr lang="en-GB" sz="1800" b="0" i="0" dirty="0">
                <a:solidFill>
                  <a:srgbClr val="000000"/>
                </a:solidFill>
                <a:effectLst/>
              </a:rPr>
              <a:t>should the lawyer believe that disclosure is necessary to prevent the client or third party committing a criminal act that they reasonably believe is likely to result in serious bodily harm;</a:t>
            </a:r>
          </a:p>
          <a:p>
            <a:pPr lvl="1" fontAlgn="base"/>
            <a:r>
              <a:rPr lang="en-GB" sz="1800" b="0" i="0" dirty="0">
                <a:solidFill>
                  <a:srgbClr val="000000"/>
                </a:solidFill>
                <a:effectLst/>
              </a:rPr>
              <a:t>exceptional circumstances involving children where information may be revealed to a public authority. This can be where the child is the client and reveals information disclosing continuing sexual or physical abuse. The lawyer must then consider the threat to the child’s life or health.</a:t>
            </a:r>
          </a:p>
          <a:p>
            <a:endParaRPr lang="en-GB" dirty="0"/>
          </a:p>
        </p:txBody>
      </p:sp>
    </p:spTree>
    <p:extLst>
      <p:ext uri="{BB962C8B-B14F-4D97-AF65-F5344CB8AC3E}">
        <p14:creationId xmlns:p14="http://schemas.microsoft.com/office/powerpoint/2010/main" val="2883638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p:txBody>
          <a:bodyPr/>
          <a:lstStyle/>
          <a:p>
            <a:r>
              <a:rPr lang="en-GB" dirty="0"/>
              <a:t>Key Duty: Conflicts of Interest</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677334" y="1578169"/>
            <a:ext cx="8596668" cy="3880773"/>
          </a:xfrm>
        </p:spPr>
        <p:txBody>
          <a:bodyPr/>
          <a:lstStyle/>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You must not act in relation to a matter or particular aspect of it if you have a conflict of interest or a significant risk of such a conflict in relation to that matter or aspect of it, unless:</a:t>
            </a:r>
          </a:p>
          <a:p>
            <a:pPr lvl="1">
              <a:lnSpc>
                <a:spcPct val="115000"/>
              </a:lnSpc>
              <a:spcAft>
                <a:spcPts val="800"/>
              </a:spcAft>
            </a:pPr>
            <a:r>
              <a:rPr lang="en-GB" sz="1000" kern="100" dirty="0">
                <a:effectLst/>
                <a:latin typeface="Aptos" panose="020B0004020202020204" pitchFamily="34" charset="0"/>
                <a:ea typeface="DengXian" panose="02010600030101010101" pitchFamily="2" charset="-122"/>
                <a:cs typeface="Arial" panose="020B0604020202020204" pitchFamily="34" charset="0"/>
              </a:rPr>
              <a:t>the clients have a substantially common interest in relation to the matter or the aspect of it, as appropriate; or</a:t>
            </a:r>
          </a:p>
          <a:p>
            <a:pPr lvl="1">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the clients are competing for the same objective, and the conditions below are met, namely that:</a:t>
            </a:r>
          </a:p>
          <a:p>
            <a:pPr lvl="1">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all the clients have given informed consent, given or evidenced in writing, to you acting;</a:t>
            </a:r>
          </a:p>
          <a:p>
            <a:pPr lvl="1">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where appropriate, you put in place effective safeguards to protect your clients’ confidential information; and</a:t>
            </a:r>
          </a:p>
          <a:p>
            <a:pPr lvl="1">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you are satisfied it is reasonable for you to act for all the clients.</a:t>
            </a:r>
          </a:p>
          <a:p>
            <a:endParaRPr lang="en-GB" dirty="0"/>
          </a:p>
        </p:txBody>
      </p:sp>
    </p:spTree>
    <p:extLst>
      <p:ext uri="{BB962C8B-B14F-4D97-AF65-F5344CB8AC3E}">
        <p14:creationId xmlns:p14="http://schemas.microsoft.com/office/powerpoint/2010/main" val="980984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543377" y="257369"/>
            <a:ext cx="9538319" cy="767691"/>
          </a:xfrm>
        </p:spPr>
        <p:txBody>
          <a:bodyPr>
            <a:normAutofit/>
          </a:bodyPr>
          <a:lstStyle/>
          <a:p>
            <a:r>
              <a:rPr lang="en-GB" dirty="0"/>
              <a:t>Key Duty: Conflicts of Interest - Scenarios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421069" y="1094761"/>
            <a:ext cx="9200516" cy="5125490"/>
          </a:xfrm>
        </p:spPr>
        <p:txBody>
          <a:bodyPr>
            <a:normAutofit fontScale="92500" lnSpcReduction="10000"/>
          </a:bodyPr>
          <a:lstStyle/>
          <a:p>
            <a:pPr>
              <a:lnSpc>
                <a:spcPct val="115000"/>
              </a:lnSpc>
              <a:spcAft>
                <a:spcPts val="800"/>
              </a:spcAft>
            </a:pPr>
            <a:r>
              <a:rPr lang="en-GB" sz="2200" kern="100" dirty="0">
                <a:latin typeface="+mj-lt"/>
                <a:ea typeface="DengXian" panose="02010600030101010101" pitchFamily="2" charset="-122"/>
                <a:cs typeface="Arial" panose="020B0604020202020204" pitchFamily="34" charset="0"/>
              </a:rPr>
              <a:t>Yo</a:t>
            </a:r>
            <a:r>
              <a:rPr lang="en-GB" sz="2200" kern="100" dirty="0">
                <a:effectLst/>
                <a:latin typeface="+mj-lt"/>
                <a:ea typeface="DengXian" panose="02010600030101010101" pitchFamily="2" charset="-122"/>
                <a:cs typeface="Arial" panose="020B0604020202020204" pitchFamily="34" charset="0"/>
              </a:rPr>
              <a:t>u are called to the police station to represent Ahmad and Benny who have both been arrested on suspicion of actual bodily harm (ABH). You take instructions from Ahmad who says Benny is solely at fault. If Benny says it is all down to Ahmad you have an obvious conflict at that point, if not before. </a:t>
            </a:r>
          </a:p>
          <a:p>
            <a:pPr>
              <a:lnSpc>
                <a:spcPct val="115000"/>
              </a:lnSpc>
              <a:spcAft>
                <a:spcPts val="800"/>
              </a:spcAft>
            </a:pPr>
            <a:r>
              <a:rPr lang="en-GB" sz="2200" kern="100" dirty="0">
                <a:effectLst/>
                <a:latin typeface="+mj-lt"/>
                <a:ea typeface="DengXian" panose="02010600030101010101" pitchFamily="2" charset="-122"/>
                <a:cs typeface="Arial" panose="020B0604020202020204" pitchFamily="34" charset="0"/>
              </a:rPr>
              <a:t>This conflict may well mean you can represent neither defendant or possibly only one defendant. The difficulties may well arise after charge if your firm represents more than one client and they start to blame each other – either directly or indirectly. </a:t>
            </a:r>
          </a:p>
          <a:p>
            <a:pPr>
              <a:lnSpc>
                <a:spcPct val="115000"/>
              </a:lnSpc>
              <a:spcAft>
                <a:spcPts val="800"/>
              </a:spcAft>
            </a:pPr>
            <a:r>
              <a:rPr lang="en-GB" sz="2200" kern="100" dirty="0">
                <a:effectLst/>
                <a:latin typeface="+mj-lt"/>
                <a:ea typeface="DengXian" panose="02010600030101010101" pitchFamily="2" charset="-122"/>
                <a:cs typeface="Arial" panose="020B0604020202020204" pitchFamily="34" charset="0"/>
              </a:rPr>
              <a:t>Another common issue might be where a former client becomes a victim of a current client.</a:t>
            </a:r>
          </a:p>
          <a:p>
            <a:pPr>
              <a:lnSpc>
                <a:spcPct val="115000"/>
              </a:lnSpc>
              <a:spcAft>
                <a:spcPts val="800"/>
              </a:spcAft>
            </a:pPr>
            <a:r>
              <a:rPr lang="en-GB" sz="2200" kern="100" dirty="0">
                <a:effectLst/>
                <a:latin typeface="+mj-lt"/>
                <a:ea typeface="DengXian" panose="02010600030101010101" pitchFamily="2" charset="-122"/>
                <a:cs typeface="Arial" panose="020B0604020202020204" pitchFamily="34" charset="0"/>
              </a:rPr>
              <a:t>A conflict of interest may also arise if for example you know a witness in the case or have represented them. It is always wise to keep a keen eye on the potential for conflict as you progress through a case.</a:t>
            </a:r>
          </a:p>
          <a:p>
            <a:endParaRPr lang="en-GB" dirty="0"/>
          </a:p>
        </p:txBody>
      </p:sp>
    </p:spTree>
    <p:extLst>
      <p:ext uri="{BB962C8B-B14F-4D97-AF65-F5344CB8AC3E}">
        <p14:creationId xmlns:p14="http://schemas.microsoft.com/office/powerpoint/2010/main" val="142127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p:txBody>
          <a:bodyPr/>
          <a:lstStyle/>
          <a:p>
            <a:r>
              <a:rPr lang="en-GB" dirty="0"/>
              <a:t>Key Duty: Conflicts of Interest </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677334" y="1578169"/>
            <a:ext cx="8596668" cy="3880773"/>
          </a:xfrm>
        </p:spPr>
        <p:txBody>
          <a:bodyPr>
            <a:normAutofit fontScale="62500" lnSpcReduction="2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Ensuring ongoing compliance</a:t>
            </a:r>
          </a:p>
          <a:p>
            <a:pPr lvl="1">
              <a:lnSpc>
                <a:spcPct val="115000"/>
              </a:lnSpc>
              <a:spcAft>
                <a:spcPts val="800"/>
              </a:spcAft>
            </a:pPr>
            <a:r>
              <a:rPr lang="en-GB" kern="100" dirty="0">
                <a:effectLst/>
                <a:latin typeface="Aptos" panose="020B0004020202020204" pitchFamily="34" charset="0"/>
                <a:ea typeface="DengXian" panose="02010600030101010101" pitchFamily="2" charset="-122"/>
                <a:cs typeface="Arial" panose="020B0604020202020204" pitchFamily="34" charset="0"/>
              </a:rPr>
              <a:t>SRA website help</a:t>
            </a:r>
          </a:p>
          <a:p>
            <a:pPr lvl="1">
              <a:lnSpc>
                <a:spcPct val="115000"/>
              </a:lnSpc>
              <a:spcAft>
                <a:spcPts val="800"/>
              </a:spcAft>
            </a:pPr>
            <a:r>
              <a:rPr lang="en-GB" sz="1800" dirty="0">
                <a:effectLst/>
                <a:latin typeface="Aptos" panose="020B0004020202020204" pitchFamily="34" charset="0"/>
                <a:ea typeface="DengXian" panose="02010600030101010101" pitchFamily="2" charset="-122"/>
                <a:cs typeface="Arial" panose="020B0604020202020204" pitchFamily="34" charset="0"/>
              </a:rPr>
              <a:t>Professional Ethics guidance helpline available from 10 am until 12 midday and then 2 pm until 4 pm on 0370 606 2577</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Arial" panose="020B0604020202020204" pitchFamily="34" charset="0"/>
              </a:rPr>
              <a:t>Is a lawyer under a duty to correct an omission or mistake by the prosecution?</a:t>
            </a:r>
          </a:p>
          <a:p>
            <a:pPr lvl="1">
              <a:lnSpc>
                <a:spcPct val="115000"/>
              </a:lnSpc>
              <a:spcAft>
                <a:spcPts val="800"/>
              </a:spcAft>
            </a:pPr>
            <a:r>
              <a:rPr lang="en-GB" sz="1800" dirty="0">
                <a:effectLst/>
                <a:latin typeface="Aptos" panose="020B0004020202020204" pitchFamily="34" charset="0"/>
                <a:ea typeface="DengXian" panose="02010600030101010101" pitchFamily="2" charset="-122"/>
                <a:cs typeface="Arial" panose="020B0604020202020204" pitchFamily="34" charset="0"/>
              </a:rPr>
              <a:t>No. A lawyer acting for the defence is not under an obligation to correct inaccurate information given to the court by the prosecution provided the lawyer does not indicate agreement with that information. The position would, of course, be different if the defence lawyer was asked to confirm the list of previous convictions as being correct. </a:t>
            </a:r>
          </a:p>
          <a:p>
            <a:pPr lvl="1">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Where there has been a procedural irregularity in the case or a failure by the prosecution to draw the court’s attention to relevant case law or to a statutory provision you should bring it to the court’s attention. Apart from this there is no wider obligation upon the defence to disclose to the court or the prosecution facts or witnesses that may be of assistance to the other side. Such disclosure would not be acting in the best interests of your client and would be a breach of confidentiality in any event.</a:t>
            </a:r>
          </a:p>
          <a:p>
            <a:pPr marL="457200" lvl="1" indent="0">
              <a:lnSpc>
                <a:spcPct val="115000"/>
              </a:lnSpc>
              <a:spcAft>
                <a:spcPts val="800"/>
              </a:spcAft>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41377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80300" y="201906"/>
            <a:ext cx="8596668" cy="805681"/>
          </a:xfrm>
        </p:spPr>
        <p:txBody>
          <a:bodyPr/>
          <a:lstStyle/>
          <a:p>
            <a:r>
              <a:rPr lang="en-GB" dirty="0"/>
              <a:t>Key Duty: Conflicts of Interest </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80299" y="944882"/>
            <a:ext cx="9252933" cy="5787898"/>
          </a:xfrm>
        </p:spPr>
        <p:txBody>
          <a:bodyPr>
            <a:normAutofit fontScale="92500" lnSpcReduction="20000"/>
          </a:bodyPr>
          <a:lstStyle/>
          <a:p>
            <a:pPr>
              <a:lnSpc>
                <a:spcPct val="115000"/>
              </a:lnSpc>
              <a:spcAft>
                <a:spcPts val="800"/>
              </a:spcAft>
            </a:pPr>
            <a:r>
              <a:rPr lang="en-GB" sz="1800" b="1" dirty="0">
                <a:effectLst/>
                <a:latin typeface="Aptos" panose="020B0004020202020204" pitchFamily="34" charset="0"/>
                <a:ea typeface="DengXian" panose="02010600030101010101" pitchFamily="2" charset="-122"/>
                <a:cs typeface="Arial" panose="020B0604020202020204" pitchFamily="34" charset="0"/>
              </a:rPr>
              <a:t>What should you do if your client changes their version of events?</a:t>
            </a:r>
          </a:p>
          <a:p>
            <a:pPr lvl="1">
              <a:lnSpc>
                <a:spcPct val="115000"/>
              </a:lnSpc>
              <a:spcAft>
                <a:spcPts val="800"/>
              </a:spcAft>
            </a:pPr>
            <a:r>
              <a:rPr lang="en-GB" sz="1800" dirty="0">
                <a:effectLst/>
                <a:latin typeface="Aptos" panose="020B0004020202020204" pitchFamily="34" charset="0"/>
                <a:ea typeface="DengXian" panose="02010600030101010101" pitchFamily="2" charset="-122"/>
                <a:cs typeface="Arial" panose="020B0604020202020204" pitchFamily="34" charset="0"/>
              </a:rPr>
              <a:t>There is no duty upon a lawyer to enquire as to whether the client is telling the truth. If a client makes inconsistent statements, this is not a ground for refusing to act. However, the lawyer would need to be wary and must cease to act where it is clear that the client is attempting to put forward false evidence as this will conflict with the solicitor’s duty as an officer of the court. A lawyer should never suggest a defence to the client to fit the facts, nor must the lawyer fabricate a defence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r>
              <a:rPr lang="en-GB" sz="1800" b="1" kern="100" dirty="0">
                <a:effectLst/>
                <a:latin typeface="Aptos" panose="020B0004020202020204" pitchFamily="34" charset="0"/>
                <a:ea typeface="DengXian" panose="02010600030101010101" pitchFamily="2" charset="-122"/>
                <a:cs typeface="Arial" panose="020B0604020202020204" pitchFamily="34" charset="0"/>
              </a:rPr>
              <a:t>What is the position where a client admits guilt but wishes to plead not guilty?</a:t>
            </a:r>
          </a:p>
          <a:p>
            <a:pPr lvl="1"/>
            <a:r>
              <a:rPr lang="en-GB" sz="1800" dirty="0">
                <a:effectLst/>
                <a:latin typeface="Aptos" panose="020B0004020202020204" pitchFamily="34" charset="0"/>
                <a:ea typeface="DengXian" panose="02010600030101010101" pitchFamily="2" charset="-122"/>
                <a:cs typeface="Arial" panose="020B0604020202020204" pitchFamily="34" charset="0"/>
              </a:rPr>
              <a:t>The position is that a defence lawyer may continue to represent the client on a not guilty plea basis, as it is the lawyer’s professional duty to require the prosecution to prove its case beyond reasonable doubt. However, the lawyer must not do anything to positively assert the client’s innocence. If at the close of the prosecution’s case the client gave evidence on oath or called witnesses to testify about their innocence (i.e. which expressly or by implication suggests someone other than the client committed the crime), the lawyer would be knowingly misleading the court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r>
              <a:rPr lang="en-GB" sz="1800" b="1" kern="100" dirty="0">
                <a:effectLst/>
                <a:latin typeface="Aptos" panose="020B0004020202020204" pitchFamily="34" charset="0"/>
                <a:ea typeface="DengXian" panose="02010600030101010101" pitchFamily="2" charset="-122"/>
                <a:cs typeface="Arial" panose="020B0604020202020204" pitchFamily="34" charset="0"/>
              </a:rPr>
              <a:t>What happens if my client has a defence but wishes to plead guilty?</a:t>
            </a:r>
          </a:p>
          <a:p>
            <a:pPr lvl="1"/>
            <a:r>
              <a:rPr lang="en-GB" sz="1800" dirty="0">
                <a:effectLst/>
                <a:latin typeface="Aptos" panose="020B0004020202020204" pitchFamily="34" charset="0"/>
                <a:ea typeface="DengXian" panose="02010600030101010101" pitchFamily="2" charset="-122"/>
                <a:cs typeface="Arial" panose="020B0604020202020204" pitchFamily="34" charset="0"/>
              </a:rPr>
              <a:t>It is the duty of the defence lawyer to point out such a defence but if the client insists on pleading guilty because it is more convenient to do so, the defence lawyer may continue to act but the client would need to be warned that the lawyer, in delivering a plea in mitigation on the client’s behalf, will not be able to rely on any facts that would constitute a defence.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35781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485136" y="213554"/>
            <a:ext cx="8596668" cy="660077"/>
          </a:xfrm>
        </p:spPr>
        <p:txBody>
          <a:bodyPr/>
          <a:lstStyle/>
          <a:p>
            <a:r>
              <a:rPr lang="en-GB" dirty="0"/>
              <a:t>Key Duty: Conflicts of Interest </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485136" y="918092"/>
            <a:ext cx="8596668" cy="5628313"/>
          </a:xfrm>
        </p:spPr>
        <p:txBody>
          <a:bodyPr>
            <a:normAutofit/>
          </a:bodyPr>
          <a:lstStyle/>
          <a:p>
            <a:r>
              <a:rPr lang="en-GB" sz="1800" b="1" kern="100" dirty="0">
                <a:effectLst/>
                <a:latin typeface="Aptos" panose="020B0004020202020204" pitchFamily="34" charset="0"/>
                <a:ea typeface="DengXian" panose="02010600030101010101" pitchFamily="2" charset="-122"/>
                <a:cs typeface="Arial" panose="020B0604020202020204" pitchFamily="34" charset="0"/>
              </a:rPr>
              <a:t>Can you interview an opponent’s witness?</a:t>
            </a:r>
          </a:p>
          <a:p>
            <a:pPr lvl="1"/>
            <a:r>
              <a:rPr lang="en-GB" sz="1800" dirty="0">
                <a:effectLst/>
                <a:latin typeface="Aptos" panose="020B0004020202020204" pitchFamily="34" charset="0"/>
                <a:ea typeface="DengXian" panose="02010600030101010101" pitchFamily="2" charset="-122"/>
                <a:cs typeface="Arial" panose="020B0604020202020204" pitchFamily="34" charset="0"/>
              </a:rPr>
              <a:t>There is “no property in a witness”. In a criminal case, this means that the defence lawyer may interview a prosecution witness and the prosecution may interview a defence witness.</a:t>
            </a:r>
            <a:endParaRPr lang="en-GB" b="1" kern="100" dirty="0">
              <a:effectLst/>
              <a:latin typeface="Aptos" panose="020B0004020202020204" pitchFamily="34" charset="0"/>
              <a:ea typeface="DengXian" panose="02010600030101010101" pitchFamily="2" charset="-122"/>
              <a:cs typeface="Arial" panose="020B0604020202020204" pitchFamily="34" charset="0"/>
            </a:endParaRPr>
          </a:p>
          <a:p>
            <a:r>
              <a:rPr lang="en-GB" sz="1800" b="1" dirty="0">
                <a:effectLst/>
                <a:latin typeface="Aptos" panose="020B0004020202020204" pitchFamily="34" charset="0"/>
                <a:ea typeface="DengXian" panose="02010600030101010101" pitchFamily="2" charset="-122"/>
                <a:cs typeface="Arial" panose="020B0604020202020204" pitchFamily="34" charset="0"/>
              </a:rPr>
              <a:t>Suppose your duty to act in the best interests of a client conflicts with your duty to the court – what should you do?</a:t>
            </a:r>
          </a:p>
          <a:p>
            <a:pPr lvl="1"/>
            <a:r>
              <a:rPr lang="en-GB" dirty="0">
                <a:effectLst/>
                <a:latin typeface="Aptos" panose="020B0004020202020204" pitchFamily="34" charset="0"/>
                <a:ea typeface="DengXian" panose="02010600030101010101" pitchFamily="2" charset="-122"/>
                <a:cs typeface="Arial" panose="020B0604020202020204" pitchFamily="34" charset="0"/>
              </a:rPr>
              <a:t>A defence lawyer must always act in the best interests of the client. It is the duty of the defence to put the prosecution to prove its case.</a:t>
            </a:r>
          </a:p>
          <a:p>
            <a:pPr lvl="1"/>
            <a:r>
              <a:rPr lang="en-GB" sz="1800" dirty="0">
                <a:effectLst/>
                <a:latin typeface="Aptos" panose="020B0004020202020204" pitchFamily="34" charset="0"/>
                <a:ea typeface="DengXian" panose="02010600030101010101" pitchFamily="2" charset="-122"/>
                <a:cs typeface="Arial" panose="020B0604020202020204" pitchFamily="34" charset="0"/>
              </a:rPr>
              <a:t>The duty not to mislead the court could also arise if you know that a client is telling the court a lie. That might arise for example if he told you he had failed to abide by his bail conditions but he told the court the exact opposite</a:t>
            </a:r>
          </a:p>
          <a:p>
            <a:pPr lvl="1"/>
            <a:r>
              <a:rPr lang="en-GB" sz="1800" dirty="0">
                <a:effectLst/>
                <a:latin typeface="Aptos" panose="020B0004020202020204" pitchFamily="34" charset="0"/>
                <a:ea typeface="DengXian" panose="02010600030101010101" pitchFamily="2" charset="-122"/>
                <a:cs typeface="Arial" panose="020B0604020202020204" pitchFamily="34" charset="0"/>
              </a:rPr>
              <a:t>You must not waste the court’s time, which means that you should only make arguments and submissions that are arguable</a:t>
            </a:r>
            <a:endParaRPr lang="en-GB" sz="1800" dirty="0">
              <a:latin typeface="Aptos" panose="020B0004020202020204" pitchFamily="34" charset="0"/>
              <a:ea typeface="DengXian" panose="02010600030101010101" pitchFamily="2" charset="-122"/>
              <a:cs typeface="Arial" panose="020B0604020202020204" pitchFamily="34" charset="0"/>
            </a:endParaRPr>
          </a:p>
          <a:p>
            <a:pPr lvl="1"/>
            <a:r>
              <a:rPr lang="en-GB" sz="1800" dirty="0">
                <a:effectLst/>
                <a:latin typeface="Aptos" panose="020B0004020202020204" pitchFamily="34" charset="0"/>
                <a:ea typeface="DengXian" panose="02010600030101010101" pitchFamily="2" charset="-122"/>
                <a:cs typeface="Arial" panose="020B0604020202020204" pitchFamily="34" charset="0"/>
              </a:rPr>
              <a:t>The duty to the court is paramount and takes precedence over the duty to the client. Misleading the court is seen as one of the most serious offences that an advocate can commit, often leading to deterrent sentences by the Solicitors Disciplinary Tribunal</a:t>
            </a:r>
            <a:endParaRPr lang="en-GB" b="1" kern="100" dirty="0">
              <a:latin typeface="Aptos" panose="020B0004020202020204" pitchFamily="34" charset="0"/>
              <a:ea typeface="DengXian" panose="02010600030101010101" pitchFamily="2" charset="-122"/>
              <a:cs typeface="Arial" panose="020B0604020202020204" pitchFamily="34" charset="0"/>
            </a:endParaRP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454643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22059" y="126191"/>
            <a:ext cx="8596668" cy="660077"/>
          </a:xfrm>
        </p:spPr>
        <p:txBody>
          <a:bodyPr/>
          <a:lstStyle/>
          <a:p>
            <a:r>
              <a:rPr lang="en-GB" dirty="0"/>
              <a:t>Key Duty: Conflicts of Interest </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22059" y="862762"/>
            <a:ext cx="9427659" cy="5628313"/>
          </a:xfrm>
        </p:spPr>
        <p:txBody>
          <a:bodyPr>
            <a:normAutofit fontScale="92500" lnSpcReduction="10000"/>
          </a:bodyPr>
          <a:lstStyle/>
          <a:p>
            <a:pPr marL="0" indent="0">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Your client’s absence from trial</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If your client tells you that he or she will not be attending trial you are placed in a difficult situation as far as your position as an officer of the court is concerned, because the reason for your client’s absence is likely to be privileged. You cannot waive this privilege without your client’s consent, nor can the court order you to waive the privilege.</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Where it becomes apparent that you have lost touch with your client and they are not responding to phone calls or letters, you may properly state to the court that you are without instructions, but you may not disclose information about your client’s whereabouts if you have any. In this situation you may consider it appropriate to withdraw from the hearing where, having regard to your client’s best interests, you believe you cannot properly represent your client.</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You might consider proceeding  in your client’s absence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e.g</a:t>
            </a:r>
            <a:r>
              <a:rPr lang="en-GB" sz="1800" kern="100" dirty="0">
                <a:effectLst/>
                <a:latin typeface="Aptos" panose="020B0004020202020204" pitchFamily="34" charset="0"/>
                <a:ea typeface="DengXian" panose="02010600030101010101" pitchFamily="2" charset="-122"/>
                <a:cs typeface="Arial" panose="020B0604020202020204" pitchFamily="34" charset="0"/>
              </a:rPr>
              <a:t> you may have concluded that your client expects you to continue representing them or where a legal point may be taken which would defeat the prosecution case. The advocate may also exercise a watching brief at trial to ensure that the prosecution can establish a prima facie case against the client.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It is good professional practice to have written to your client in earlier correspondence that your client is under a legal duty to attend trial and that, in the event of them not attending, they will be committing an offence and can be tried and convicted in their absence.</a:t>
            </a: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231738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22057" y="108718"/>
            <a:ext cx="7791059" cy="1320800"/>
          </a:xfrm>
        </p:spPr>
        <p:txBody>
          <a:bodyPr>
            <a:normAutofit/>
          </a:bodyPr>
          <a:lstStyle/>
          <a:p>
            <a:r>
              <a:rPr lang="en-GB" sz="2800" dirty="0"/>
              <a:t>Criminal Procedure Rules and </a:t>
            </a:r>
            <a:br>
              <a:rPr lang="en-GB" sz="2800" dirty="0"/>
            </a:br>
            <a:r>
              <a:rPr lang="en-GB" sz="2800" dirty="0"/>
              <a:t>the Criminal Practice Direction</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22056" y="1351024"/>
            <a:ext cx="10109093" cy="5398258"/>
          </a:xfrm>
        </p:spPr>
        <p:txBody>
          <a:bodyPr>
            <a:normAutofit/>
          </a:bodyPr>
          <a:lstStyle/>
          <a:p>
            <a:pPr marL="0" indent="0">
              <a:buNone/>
            </a:pPr>
            <a:r>
              <a:rPr lang="en-GB" dirty="0">
                <a:effectLst/>
                <a:latin typeface="+mj-lt"/>
                <a:ea typeface="DengXian" panose="02010600030101010101" pitchFamily="2" charset="-122"/>
                <a:cs typeface="Arial" panose="020B0604020202020204" pitchFamily="34" charset="0"/>
              </a:rPr>
              <a:t>The </a:t>
            </a:r>
            <a:r>
              <a:rPr lang="en-GB" b="1" dirty="0">
                <a:effectLst/>
                <a:latin typeface="+mj-lt"/>
                <a:ea typeface="DengXian" panose="02010600030101010101" pitchFamily="2" charset="-122"/>
                <a:cs typeface="Arial" panose="020B0604020202020204" pitchFamily="34" charset="0"/>
              </a:rPr>
              <a:t>Criminal Procedure Rules (</a:t>
            </a:r>
            <a:r>
              <a:rPr lang="en-GB" b="1" dirty="0" err="1">
                <a:effectLst/>
                <a:latin typeface="+mj-lt"/>
                <a:ea typeface="DengXian" panose="02010600030101010101" pitchFamily="2" charset="-122"/>
                <a:cs typeface="Arial" panose="020B0604020202020204" pitchFamily="34" charset="0"/>
              </a:rPr>
              <a:t>CrPR</a:t>
            </a:r>
            <a:r>
              <a:rPr lang="en-GB" b="1" dirty="0">
                <a:effectLst/>
                <a:latin typeface="+mj-lt"/>
                <a:ea typeface="DengXian" panose="02010600030101010101" pitchFamily="2" charset="-122"/>
                <a:cs typeface="Arial" panose="020B0604020202020204" pitchFamily="34" charset="0"/>
              </a:rPr>
              <a:t>) </a:t>
            </a:r>
            <a:r>
              <a:rPr lang="en-GB" dirty="0">
                <a:effectLst/>
                <a:latin typeface="+mj-lt"/>
                <a:ea typeface="DengXian" panose="02010600030101010101" pitchFamily="2" charset="-122"/>
                <a:cs typeface="Arial" panose="020B0604020202020204" pitchFamily="34" charset="0"/>
              </a:rPr>
              <a:t>cover all aspects of criminal practice, for both prosecutors and defenders</a:t>
            </a:r>
          </a:p>
          <a:p>
            <a:pPr>
              <a:lnSpc>
                <a:spcPct val="115000"/>
              </a:lnSpc>
              <a:spcAft>
                <a:spcPts val="800"/>
              </a:spcAft>
            </a:pPr>
            <a:r>
              <a:rPr lang="en-GB" kern="100" dirty="0">
                <a:latin typeface="+mj-lt"/>
                <a:ea typeface="DengXian" panose="02010600030101010101" pitchFamily="2" charset="-122"/>
                <a:cs typeface="Arial" panose="020B0604020202020204" pitchFamily="34" charset="0"/>
              </a:rPr>
              <a:t>O</a:t>
            </a:r>
            <a:r>
              <a:rPr lang="en-GB" kern="100" dirty="0">
                <a:effectLst/>
                <a:latin typeface="+mj-lt"/>
                <a:ea typeface="DengXian" panose="02010600030101010101" pitchFamily="2" charset="-122"/>
                <a:cs typeface="Arial" panose="020B0604020202020204" pitchFamily="34" charset="0"/>
              </a:rPr>
              <a:t>verriding objective of the </a:t>
            </a:r>
            <a:r>
              <a:rPr lang="en-GB" b="1" kern="100" dirty="0" err="1">
                <a:effectLst/>
                <a:latin typeface="+mj-lt"/>
                <a:ea typeface="DengXian" panose="02010600030101010101" pitchFamily="2" charset="-122"/>
                <a:cs typeface="Arial" panose="020B0604020202020204" pitchFamily="34" charset="0"/>
              </a:rPr>
              <a:t>CrPR</a:t>
            </a:r>
            <a:r>
              <a:rPr lang="en-GB" kern="100" dirty="0">
                <a:effectLst/>
                <a:latin typeface="+mj-lt"/>
                <a:ea typeface="DengXian" panose="02010600030101010101" pitchFamily="2" charset="-122"/>
                <a:cs typeface="Arial" panose="020B0604020202020204" pitchFamily="34" charset="0"/>
              </a:rPr>
              <a:t> </a:t>
            </a:r>
            <a:r>
              <a:rPr lang="en-GB" kern="100" dirty="0">
                <a:latin typeface="+mj-lt"/>
                <a:ea typeface="DengXian" panose="02010600030101010101" pitchFamily="2" charset="-122"/>
                <a:cs typeface="Arial" panose="020B0604020202020204" pitchFamily="34" charset="0"/>
              </a:rPr>
              <a:t>Part 1 </a:t>
            </a:r>
            <a:r>
              <a:rPr lang="en-GB" kern="100" dirty="0">
                <a:effectLst/>
                <a:latin typeface="+mj-lt"/>
                <a:ea typeface="DengXian" panose="02010600030101010101" pitchFamily="2" charset="-122"/>
                <a:cs typeface="Arial" panose="020B0604020202020204" pitchFamily="34" charset="0"/>
              </a:rPr>
              <a:t>requires that all criminal cases must be dealt with </a:t>
            </a:r>
            <a:r>
              <a:rPr lang="en-GB" kern="100" dirty="0">
                <a:solidFill>
                  <a:srgbClr val="FF0000"/>
                </a:solidFill>
                <a:effectLst/>
                <a:latin typeface="+mj-lt"/>
                <a:ea typeface="DengXian" panose="02010600030101010101" pitchFamily="2" charset="-122"/>
                <a:cs typeface="Arial" panose="020B0604020202020204" pitchFamily="34" charset="0"/>
              </a:rPr>
              <a:t>justly.</a:t>
            </a:r>
            <a:r>
              <a:rPr lang="en-GB" kern="100" dirty="0">
                <a:effectLst/>
                <a:latin typeface="+mj-lt"/>
                <a:ea typeface="DengXian" panose="02010600030101010101" pitchFamily="2" charset="-122"/>
                <a:cs typeface="Arial" panose="020B0604020202020204" pitchFamily="34" charset="0"/>
              </a:rPr>
              <a:t> </a:t>
            </a:r>
            <a:r>
              <a:rPr lang="en-GB" b="1" kern="100" dirty="0">
                <a:effectLst/>
                <a:latin typeface="+mj-lt"/>
                <a:ea typeface="DengXian" panose="02010600030101010101" pitchFamily="2" charset="-122"/>
                <a:cs typeface="Arial" panose="020B0604020202020204" pitchFamily="34" charset="0"/>
              </a:rPr>
              <a:t>Part 1.1 </a:t>
            </a:r>
            <a:r>
              <a:rPr lang="en-GB" kern="100" dirty="0">
                <a:effectLst/>
                <a:latin typeface="+mj-lt"/>
                <a:ea typeface="DengXian" panose="02010600030101010101" pitchFamily="2" charset="-122"/>
                <a:cs typeface="Arial" panose="020B0604020202020204" pitchFamily="34" charset="0"/>
              </a:rPr>
              <a:t>defines </a:t>
            </a:r>
            <a:r>
              <a:rPr lang="en-GB" kern="100" dirty="0">
                <a:solidFill>
                  <a:srgbClr val="FF0000"/>
                </a:solidFill>
                <a:effectLst/>
                <a:latin typeface="+mj-lt"/>
                <a:ea typeface="DengXian" panose="02010600030101010101" pitchFamily="2" charset="-122"/>
                <a:cs typeface="Arial" panose="020B0604020202020204" pitchFamily="34" charset="0"/>
              </a:rPr>
              <a:t>justly</a:t>
            </a:r>
            <a:r>
              <a:rPr lang="en-GB" kern="100" dirty="0">
                <a:effectLst/>
                <a:latin typeface="+mj-lt"/>
                <a:ea typeface="DengXian" panose="02010600030101010101" pitchFamily="2" charset="-122"/>
                <a:cs typeface="Arial" panose="020B0604020202020204" pitchFamily="34" charset="0"/>
              </a:rPr>
              <a:t> to include:</a:t>
            </a:r>
          </a:p>
          <a:p>
            <a:pPr lvl="1">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acquitting the innocent and convicting the guilty; dealing with the prosecution and the defence fairly; recognising the rights of a defendant, particularly those under </a:t>
            </a:r>
            <a:r>
              <a:rPr lang="en-GB" sz="1800" b="1" kern="100" dirty="0">
                <a:effectLst/>
                <a:latin typeface="+mj-lt"/>
                <a:ea typeface="DengXian" panose="02010600030101010101" pitchFamily="2" charset="-122"/>
                <a:cs typeface="Arial" panose="020B0604020202020204" pitchFamily="34" charset="0"/>
              </a:rPr>
              <a:t>Article 6 European Convention on Human Rights</a:t>
            </a:r>
            <a:r>
              <a:rPr lang="en-GB" sz="1800" kern="100" dirty="0">
                <a:effectLst/>
                <a:latin typeface="+mj-lt"/>
                <a:ea typeface="DengXian" panose="02010600030101010101" pitchFamily="2" charset="-122"/>
                <a:cs typeface="Arial" panose="020B0604020202020204" pitchFamily="34" charset="0"/>
              </a:rPr>
              <a:t>; respecting the interests of witnesses, victims and jurors and keeping them informed of the progress of the case; dealing with the case efficiently and expeditiously; ensuring that appropriate information is available to the court when bail and sentence are considered; and</a:t>
            </a:r>
          </a:p>
          <a:p>
            <a:pPr lvl="1">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dealing with the case in ways that take into account: the </a:t>
            </a:r>
            <a:r>
              <a:rPr lang="en-GB" sz="1800" b="1" kern="100" dirty="0">
                <a:effectLst/>
                <a:latin typeface="+mj-lt"/>
                <a:ea typeface="DengXian" panose="02010600030101010101" pitchFamily="2" charset="-122"/>
                <a:cs typeface="Arial" panose="020B0604020202020204" pitchFamily="34" charset="0"/>
              </a:rPr>
              <a:t>gravity of the offence </a:t>
            </a:r>
            <a:r>
              <a:rPr lang="en-GB" sz="1800" kern="100" dirty="0">
                <a:effectLst/>
                <a:latin typeface="+mj-lt"/>
                <a:ea typeface="DengXian" panose="02010600030101010101" pitchFamily="2" charset="-122"/>
                <a:cs typeface="Arial" panose="020B0604020202020204" pitchFamily="34" charset="0"/>
              </a:rPr>
              <a:t>alleged; the </a:t>
            </a:r>
            <a:r>
              <a:rPr lang="en-GB" sz="1800" b="1" kern="100" dirty="0">
                <a:effectLst/>
                <a:latin typeface="+mj-lt"/>
                <a:ea typeface="DengXian" panose="02010600030101010101" pitchFamily="2" charset="-122"/>
                <a:cs typeface="Arial" panose="020B0604020202020204" pitchFamily="34" charset="0"/>
              </a:rPr>
              <a:t>complexity</a:t>
            </a:r>
            <a:r>
              <a:rPr lang="en-GB" sz="1800" kern="100" dirty="0">
                <a:effectLst/>
                <a:latin typeface="+mj-lt"/>
                <a:ea typeface="DengXian" panose="02010600030101010101" pitchFamily="2" charset="-122"/>
                <a:cs typeface="Arial" panose="020B0604020202020204" pitchFamily="34" charset="0"/>
              </a:rPr>
              <a:t> of what is in issue; the </a:t>
            </a:r>
            <a:r>
              <a:rPr lang="en-GB" sz="1800" b="1" kern="100" dirty="0">
                <a:effectLst/>
                <a:latin typeface="+mj-lt"/>
                <a:ea typeface="DengXian" panose="02010600030101010101" pitchFamily="2" charset="-122"/>
                <a:cs typeface="Arial" panose="020B0604020202020204" pitchFamily="34" charset="0"/>
              </a:rPr>
              <a:t>severity of the consequences for the D </a:t>
            </a:r>
            <a:r>
              <a:rPr lang="en-GB" sz="1800" kern="100" dirty="0">
                <a:effectLst/>
                <a:latin typeface="+mj-lt"/>
                <a:ea typeface="DengXian" panose="02010600030101010101" pitchFamily="2" charset="-122"/>
                <a:cs typeface="Arial" panose="020B0604020202020204" pitchFamily="34" charset="0"/>
              </a:rPr>
              <a:t>and others affected; and the needs of other cases.</a:t>
            </a:r>
          </a:p>
          <a:p>
            <a:pPr marL="0" indent="0">
              <a:buNone/>
            </a:pPr>
            <a:endParaRPr lang="en-GB" dirty="0"/>
          </a:p>
        </p:txBody>
      </p:sp>
    </p:spTree>
    <p:extLst>
      <p:ext uri="{BB962C8B-B14F-4D97-AF65-F5344CB8AC3E}">
        <p14:creationId xmlns:p14="http://schemas.microsoft.com/office/powerpoint/2010/main" val="3137096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5527F-5339-021C-8BEA-60C157F01A9C}"/>
              </a:ext>
            </a:extLst>
          </p:cNvPr>
          <p:cNvSpPr>
            <a:spLocks noGrp="1"/>
          </p:cNvSpPr>
          <p:nvPr>
            <p:ph type="title"/>
          </p:nvPr>
        </p:nvSpPr>
        <p:spPr>
          <a:xfrm>
            <a:off x="333706" y="161136"/>
            <a:ext cx="8596668" cy="747439"/>
          </a:xfrm>
        </p:spPr>
        <p:txBody>
          <a:bodyPr/>
          <a:lstStyle/>
          <a:p>
            <a:r>
              <a:rPr lang="en-GB" dirty="0"/>
              <a:t>Preparing a client’s case</a:t>
            </a:r>
          </a:p>
        </p:txBody>
      </p:sp>
      <p:sp>
        <p:nvSpPr>
          <p:cNvPr id="3" name="Content Placeholder 2">
            <a:extLst>
              <a:ext uri="{FF2B5EF4-FFF2-40B4-BE49-F238E27FC236}">
                <a16:creationId xmlns:a16="http://schemas.microsoft.com/office/drawing/2014/main" id="{F4E0F929-27C0-7BDA-CD37-EA8538D01758}"/>
              </a:ext>
            </a:extLst>
          </p:cNvPr>
          <p:cNvSpPr>
            <a:spLocks noGrp="1"/>
          </p:cNvSpPr>
          <p:nvPr>
            <p:ph idx="1"/>
          </p:nvPr>
        </p:nvSpPr>
        <p:spPr>
          <a:xfrm>
            <a:off x="333705" y="989924"/>
            <a:ext cx="10208103" cy="5585602"/>
          </a:xfrm>
        </p:spPr>
        <p:txBody>
          <a:bodyPr>
            <a:normAutofit lnSpcReduction="10000"/>
          </a:bodyPr>
          <a:lstStyle/>
          <a:p>
            <a:r>
              <a:rPr lang="en-GB" sz="2000" dirty="0">
                <a:effectLst/>
                <a:ea typeface="DengXian" panose="02010600030101010101" pitchFamily="2" charset="-122"/>
                <a:cs typeface="Arial" panose="020B0604020202020204" pitchFamily="34" charset="0"/>
              </a:rPr>
              <a:t>All of the </a:t>
            </a:r>
            <a:r>
              <a:rPr lang="en-GB" sz="2000" b="1" dirty="0" err="1">
                <a:effectLst/>
                <a:ea typeface="DengXian" panose="02010600030101010101" pitchFamily="2" charset="-122"/>
                <a:cs typeface="Arial" panose="020B0604020202020204" pitchFamily="34" charset="0"/>
              </a:rPr>
              <a:t>CrPR</a:t>
            </a:r>
            <a:r>
              <a:rPr lang="en-GB" sz="2000" dirty="0">
                <a:effectLst/>
                <a:ea typeface="DengXian" panose="02010600030101010101" pitchFamily="2" charset="-122"/>
                <a:cs typeface="Arial" panose="020B0604020202020204" pitchFamily="34" charset="0"/>
              </a:rPr>
              <a:t> and </a:t>
            </a:r>
            <a:r>
              <a:rPr lang="en-GB" sz="2000" b="1" dirty="0" err="1">
                <a:effectLst/>
                <a:ea typeface="DengXian" panose="02010600030101010101" pitchFamily="2" charset="-122"/>
                <a:cs typeface="Arial" panose="020B0604020202020204" pitchFamily="34" charset="0"/>
              </a:rPr>
              <a:t>CrPD</a:t>
            </a:r>
            <a:r>
              <a:rPr lang="en-GB" sz="2000" b="1" dirty="0">
                <a:effectLst/>
                <a:ea typeface="DengXian" panose="02010600030101010101" pitchFamily="2" charset="-122"/>
                <a:cs typeface="Arial" panose="020B0604020202020204" pitchFamily="34" charset="0"/>
              </a:rPr>
              <a:t> </a:t>
            </a:r>
            <a:r>
              <a:rPr lang="en-GB" sz="2000" dirty="0">
                <a:effectLst/>
                <a:ea typeface="DengXian" panose="02010600030101010101" pitchFamily="2" charset="-122"/>
                <a:cs typeface="Arial" panose="020B0604020202020204" pitchFamily="34" charset="0"/>
              </a:rPr>
              <a:t>encourage early and efficient case preparation</a:t>
            </a:r>
          </a:p>
          <a:p>
            <a:r>
              <a:rPr lang="en-GB" sz="2000" b="1" kern="100" dirty="0">
                <a:effectLst/>
                <a:ea typeface="DengXian" panose="02010600030101010101" pitchFamily="2" charset="-122"/>
                <a:cs typeface="Arial" panose="020B0604020202020204" pitchFamily="34" charset="0"/>
              </a:rPr>
              <a:t>Obtaining details of the prosecutor’s case</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Prosecution must  provide disclosure of its case to the defence via an Initial Details of Prosecution Case (IDPC) Pack. The content of IDPC is governed by </a:t>
            </a:r>
            <a:r>
              <a:rPr lang="en-GB" sz="2000" b="1" kern="100" dirty="0" err="1">
                <a:effectLst/>
                <a:ea typeface="DengXian" panose="02010600030101010101" pitchFamily="2" charset="-122"/>
                <a:cs typeface="Arial" panose="020B0604020202020204" pitchFamily="34" charset="0"/>
              </a:rPr>
              <a:t>CrPR</a:t>
            </a:r>
            <a:r>
              <a:rPr lang="en-GB" sz="2000" b="1" kern="100" dirty="0">
                <a:effectLst/>
                <a:ea typeface="DengXian" panose="02010600030101010101" pitchFamily="2" charset="-122"/>
                <a:cs typeface="Arial" panose="020B0604020202020204" pitchFamily="34" charset="0"/>
              </a:rPr>
              <a:t> 8</a:t>
            </a:r>
            <a:r>
              <a:rPr lang="en-GB" sz="2000" kern="100" dirty="0">
                <a:effectLst/>
                <a:ea typeface="DengXian" panose="02010600030101010101" pitchFamily="2" charset="-122"/>
                <a:cs typeface="Arial" panose="020B0604020202020204" pitchFamily="34" charset="0"/>
              </a:rPr>
              <a:t>. The </a:t>
            </a:r>
            <a:r>
              <a:rPr lang="en-GB" sz="2000" b="1" kern="100" dirty="0" err="1">
                <a:effectLst/>
                <a:ea typeface="DengXian" panose="02010600030101010101" pitchFamily="2" charset="-122"/>
                <a:cs typeface="Arial" panose="020B0604020202020204" pitchFamily="34" charset="0"/>
              </a:rPr>
              <a:t>CrPR</a:t>
            </a:r>
            <a:r>
              <a:rPr lang="en-GB" sz="2000" b="1" kern="100" dirty="0">
                <a:effectLst/>
                <a:ea typeface="DengXian" panose="02010600030101010101" pitchFamily="2" charset="-122"/>
                <a:cs typeface="Arial" panose="020B0604020202020204" pitchFamily="34" charset="0"/>
              </a:rPr>
              <a:t> </a:t>
            </a:r>
            <a:r>
              <a:rPr lang="en-GB" sz="2000" kern="100" dirty="0">
                <a:effectLst/>
                <a:ea typeface="DengXian" panose="02010600030101010101" pitchFamily="2" charset="-122"/>
                <a:cs typeface="Arial" panose="020B0604020202020204" pitchFamily="34" charset="0"/>
              </a:rPr>
              <a:t>sets out when the IDPC must be served, what it should include, and what the court has to do if the IDPC has not been served in time. It also ensures that the defence must have sufficient time to consider additional evidence served before the case is dealt with.</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The CPS also issued IDPC Guidance to Advocates, which emphasises that in relation to custody and bail cases IDPC must include:</a:t>
            </a:r>
          </a:p>
          <a:p>
            <a:pPr>
              <a:lnSpc>
                <a:spcPct val="115000"/>
              </a:lnSpc>
              <a:spcAft>
                <a:spcPts val="800"/>
              </a:spcAft>
            </a:pPr>
            <a:r>
              <a:rPr lang="en-GB" sz="2000" i="1" kern="100" dirty="0">
                <a:effectLst/>
                <a:ea typeface="DengXian" panose="02010600030101010101" pitchFamily="2" charset="-122"/>
                <a:cs typeface="Arial" panose="020B0604020202020204" pitchFamily="34" charset="0"/>
              </a:rPr>
              <a:t>any written witness statement or exhibit that the prosecutor then has available and considers material to plea, or to the allocation of the case for trial, or to sentence. </a:t>
            </a:r>
            <a:r>
              <a:rPr lang="en-GB" sz="2000" i="1" kern="100" dirty="0" err="1">
                <a:effectLst/>
                <a:ea typeface="DengXian" panose="02010600030101010101" pitchFamily="2" charset="-122"/>
                <a:cs typeface="Arial" panose="020B0604020202020204" pitchFamily="34" charset="0"/>
              </a:rPr>
              <a:t>E.g</a:t>
            </a:r>
            <a:r>
              <a:rPr lang="en-GB" sz="2000" i="1" kern="100" dirty="0">
                <a:effectLst/>
                <a:ea typeface="DengXian" panose="02010600030101010101" pitchFamily="2" charset="-122"/>
                <a:cs typeface="Arial" panose="020B0604020202020204" pitchFamily="34" charset="0"/>
              </a:rPr>
              <a:t> a statement may be to the issue of self-defence or provide mitigating/aggravating features on sentence.</a:t>
            </a:r>
            <a:endParaRPr lang="en-GB" sz="2000" kern="100" dirty="0">
              <a:effectLst/>
              <a:ea typeface="DengXian" panose="02010600030101010101" pitchFamily="2" charset="-122"/>
              <a:cs typeface="Arial" panose="020B0604020202020204" pitchFamily="34" charset="0"/>
            </a:endParaRPr>
          </a:p>
          <a:p>
            <a:pPr marL="0" indent="0">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5352967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5527F-5339-021C-8BEA-60C157F01A9C}"/>
              </a:ext>
            </a:extLst>
          </p:cNvPr>
          <p:cNvSpPr>
            <a:spLocks noGrp="1"/>
          </p:cNvSpPr>
          <p:nvPr>
            <p:ph type="title"/>
          </p:nvPr>
        </p:nvSpPr>
        <p:spPr>
          <a:xfrm>
            <a:off x="333706" y="161136"/>
            <a:ext cx="8596668" cy="747439"/>
          </a:xfrm>
        </p:spPr>
        <p:txBody>
          <a:bodyPr/>
          <a:lstStyle/>
          <a:p>
            <a:r>
              <a:rPr lang="en-GB" dirty="0"/>
              <a:t>Preparing a client’s case</a:t>
            </a:r>
          </a:p>
        </p:txBody>
      </p:sp>
      <p:sp>
        <p:nvSpPr>
          <p:cNvPr id="3" name="Content Placeholder 2">
            <a:extLst>
              <a:ext uri="{FF2B5EF4-FFF2-40B4-BE49-F238E27FC236}">
                <a16:creationId xmlns:a16="http://schemas.microsoft.com/office/drawing/2014/main" id="{F4E0F929-27C0-7BDA-CD37-EA8538D01758}"/>
              </a:ext>
            </a:extLst>
          </p:cNvPr>
          <p:cNvSpPr>
            <a:spLocks noGrp="1"/>
          </p:cNvSpPr>
          <p:nvPr>
            <p:ph idx="1"/>
          </p:nvPr>
        </p:nvSpPr>
        <p:spPr>
          <a:xfrm>
            <a:off x="333706" y="989924"/>
            <a:ext cx="9567440" cy="5585602"/>
          </a:xfrm>
        </p:spPr>
        <p:txBody>
          <a:bodyPr>
            <a:normAutofit/>
          </a:bodyPr>
          <a:lstStyle/>
          <a:p>
            <a:r>
              <a:rPr lang="en-GB" sz="2000" b="1" dirty="0">
                <a:effectLst/>
                <a:ea typeface="DengXian" panose="02010600030101010101" pitchFamily="2" charset="-122"/>
                <a:cs typeface="Arial" panose="020B0604020202020204" pitchFamily="34" charset="0"/>
              </a:rPr>
              <a:t>Providing plea advice to clients: </a:t>
            </a:r>
            <a:r>
              <a:rPr lang="en-GB" sz="2000" dirty="0">
                <a:effectLst/>
                <a:ea typeface="DengXian" panose="02010600030101010101" pitchFamily="2" charset="-122"/>
                <a:cs typeface="Arial" panose="020B0604020202020204" pitchFamily="34" charset="0"/>
              </a:rPr>
              <a:t>Plea is </a:t>
            </a:r>
            <a:r>
              <a:rPr lang="en-GB" sz="2000" kern="100" dirty="0">
                <a:effectLst/>
                <a:ea typeface="DengXian" panose="02010600030101010101" pitchFamily="2" charset="-122"/>
                <a:cs typeface="Arial" panose="020B0604020202020204" pitchFamily="34" charset="0"/>
              </a:rPr>
              <a:t>always a matter for the client. You advise the client about their options on the basis of the evidence that you have been provided with by the prosecutor, your own legal knowledge and the client’s instructions. </a:t>
            </a:r>
            <a:r>
              <a:rPr lang="en-GB" sz="2000" kern="100" dirty="0" err="1">
                <a:effectLst/>
                <a:ea typeface="DengXian" panose="02010600030101010101" pitchFamily="2" charset="-122"/>
                <a:cs typeface="Arial" panose="020B0604020202020204" pitchFamily="34" charset="0"/>
              </a:rPr>
              <a:t>Eg</a:t>
            </a:r>
            <a:r>
              <a:rPr lang="en-GB" sz="2000" kern="100" dirty="0">
                <a:effectLst/>
                <a:ea typeface="DengXian" panose="02010600030101010101" pitchFamily="2" charset="-122"/>
                <a:cs typeface="Arial" panose="020B0604020202020204" pitchFamily="34" charset="0"/>
              </a:rPr>
              <a:t> advice re the sentencing discount principle (credit for entering an early guilty plea)</a:t>
            </a:r>
            <a:endParaRPr lang="en-GB" sz="2000" b="1" dirty="0">
              <a:ea typeface="DengXian" panose="02010600030101010101" pitchFamily="2" charset="-122"/>
              <a:cs typeface="Arial" panose="020B0604020202020204" pitchFamily="34" charset="0"/>
            </a:endParaRPr>
          </a:p>
          <a:p>
            <a:r>
              <a:rPr lang="en-GB" sz="2000" b="1" dirty="0">
                <a:effectLst/>
                <a:ea typeface="DengXian" panose="02010600030101010101" pitchFamily="2" charset="-122"/>
                <a:cs typeface="Arial" panose="020B0604020202020204" pitchFamily="34" charset="0"/>
              </a:rPr>
              <a:t>Plea negotiations (charge or fact bargains)</a:t>
            </a:r>
            <a:r>
              <a:rPr lang="en-GB" sz="2000" b="1" dirty="0">
                <a:ea typeface="DengXian" panose="02010600030101010101" pitchFamily="2" charset="-122"/>
                <a:cs typeface="Arial" panose="020B0604020202020204" pitchFamily="34" charset="0"/>
              </a:rPr>
              <a:t>: </a:t>
            </a:r>
            <a:r>
              <a:rPr lang="en-GB" sz="2000" dirty="0">
                <a:ea typeface="DengXian" panose="02010600030101010101" pitchFamily="2" charset="-122"/>
                <a:cs typeface="Arial" panose="020B0604020202020204" pitchFamily="34" charset="0"/>
              </a:rPr>
              <a:t>Defence</a:t>
            </a:r>
            <a:r>
              <a:rPr lang="en-GB" sz="2000" kern="100" dirty="0">
                <a:effectLst/>
                <a:ea typeface="DengXian" panose="02010600030101010101" pitchFamily="2" charset="-122"/>
                <a:cs typeface="Arial" panose="020B0604020202020204" pitchFamily="34" charset="0"/>
              </a:rPr>
              <a:t> usually takes the initiative in such cases, the prosecution might want time (i.e. an adjournment) to consider its position and the interests of justice (</a:t>
            </a:r>
            <a:r>
              <a:rPr lang="en-GB" sz="2000" b="1" i="1" kern="100" dirty="0">
                <a:effectLst/>
                <a:ea typeface="DengXian" panose="02010600030101010101" pitchFamily="2" charset="-122"/>
                <a:cs typeface="Arial" panose="020B0604020202020204" pitchFamily="34" charset="0"/>
              </a:rPr>
              <a:t>Underwood [2005]</a:t>
            </a:r>
            <a:r>
              <a:rPr lang="en-GB" sz="2000" kern="100" dirty="0">
                <a:effectLst/>
                <a:ea typeface="DengXian" panose="02010600030101010101" pitchFamily="2" charset="-122"/>
                <a:cs typeface="Arial" panose="020B0604020202020204" pitchFamily="34" charset="0"/>
              </a:rPr>
              <a:t>). </a:t>
            </a:r>
            <a:r>
              <a:rPr lang="en-GB" sz="2000" kern="100" dirty="0" err="1">
                <a:effectLst/>
                <a:ea typeface="DengXian" panose="02010600030101010101" pitchFamily="2" charset="-122"/>
                <a:cs typeface="Arial" panose="020B0604020202020204" pitchFamily="34" charset="0"/>
              </a:rPr>
              <a:t>E.g</a:t>
            </a:r>
            <a:r>
              <a:rPr lang="en-GB" sz="2000" kern="100" dirty="0">
                <a:effectLst/>
                <a:ea typeface="DengXian" panose="02010600030101010101" pitchFamily="2" charset="-122"/>
                <a:cs typeface="Arial" panose="020B0604020202020204" pitchFamily="34" charset="0"/>
              </a:rPr>
              <a:t> D may agree to plead guilty in exchange for the prosecution proceeding on a less serious charge, or plead guilty to some charges in exchange for others being discontinued.</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European Court of Justice have held that there is nothing improper about plea bargaining in itself, as long as it is reached voluntarily, and in the defendant’s full knowledge of the facts and legal consequences.</a:t>
            </a: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25373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68651" y="137840"/>
            <a:ext cx="8596668" cy="648428"/>
          </a:xfrm>
        </p:spPr>
        <p:txBody>
          <a:bodyPr>
            <a:normAutofit fontScale="90000"/>
          </a:bodyPr>
          <a:lstStyle/>
          <a:p>
            <a:r>
              <a:rPr lang="en-GB" dirty="0"/>
              <a:t>Defence obligations – Identification of issues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238792" y="908577"/>
            <a:ext cx="10495216" cy="5678598"/>
          </a:xfrm>
        </p:spPr>
        <p:txBody>
          <a:bodyPr>
            <a:normAutofit fontScale="92500" lnSpcReduction="20000"/>
          </a:bodyPr>
          <a:lstStyle/>
          <a:p>
            <a:pPr marL="0" indent="0">
              <a:buNone/>
            </a:pPr>
            <a:r>
              <a:rPr lang="en-GB" sz="1800" b="1" kern="100" dirty="0">
                <a:effectLst/>
                <a:ea typeface="DengXian" panose="02010600030101010101" pitchFamily="2" charset="-122"/>
                <a:cs typeface="Arial" panose="020B0604020202020204" pitchFamily="34" charset="0"/>
              </a:rPr>
              <a:t>Identification of issues – key obligation to assist the court in this respect</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Under </a:t>
            </a:r>
            <a:r>
              <a:rPr lang="en-GB" sz="1800" b="1" kern="100" dirty="0">
                <a:effectLst/>
                <a:ea typeface="DengXian" panose="02010600030101010101" pitchFamily="2" charset="-122"/>
                <a:cs typeface="Arial" panose="020B0604020202020204" pitchFamily="34" charset="0"/>
              </a:rPr>
              <a:t>s5 Criminal Procedure and Investigations Act 1996 (CPIA 1996)</a:t>
            </a:r>
            <a:r>
              <a:rPr lang="en-GB" b="1" kern="100" dirty="0">
                <a:ea typeface="DengXian" panose="02010600030101010101" pitchFamily="2" charset="-122"/>
                <a:cs typeface="Arial" panose="020B0604020202020204" pitchFamily="34" charset="0"/>
              </a:rPr>
              <a:t> </a:t>
            </a:r>
            <a:r>
              <a:rPr lang="en-GB" sz="1800" kern="100" dirty="0">
                <a:effectLst/>
                <a:ea typeface="DengXian" panose="02010600030101010101" pitchFamily="2" charset="-122"/>
                <a:cs typeface="Arial" panose="020B0604020202020204" pitchFamily="34" charset="0"/>
              </a:rPr>
              <a:t>defence must serve a defence statement to the prosecution and the court in relation to a case being tried there ( Crown Court) . (The service of a defence statement is voluntary in the Magistrates’ Court.)  Must be filed by the defence within 28 days of initial disclosure by the prosecutor under </a:t>
            </a:r>
            <a:r>
              <a:rPr lang="en-GB" sz="1800" b="1" kern="100" dirty="0">
                <a:effectLst/>
                <a:ea typeface="DengXian" panose="02010600030101010101" pitchFamily="2" charset="-122"/>
                <a:cs typeface="Arial" panose="020B0604020202020204" pitchFamily="34" charset="0"/>
              </a:rPr>
              <a:t>s3 CPIA 1996 </a:t>
            </a:r>
            <a:r>
              <a:rPr lang="en-GB" sz="1800" kern="100" dirty="0">
                <a:effectLst/>
                <a:ea typeface="DengXian" panose="02010600030101010101" pitchFamily="2" charset="-122"/>
                <a:cs typeface="Arial" panose="020B0604020202020204" pitchFamily="34" charset="0"/>
              </a:rPr>
              <a:t>(it is possible to apply to the court for an extension).</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A </a:t>
            </a:r>
            <a:r>
              <a:rPr lang="en-GB" sz="1800" b="1" u="sng" kern="100" dirty="0">
                <a:effectLst/>
                <a:ea typeface="DengXian" panose="02010600030101010101" pitchFamily="2" charset="-122"/>
                <a:cs typeface="Arial" panose="020B0604020202020204" pitchFamily="34" charset="0"/>
              </a:rPr>
              <a:t>defence statement </a:t>
            </a:r>
            <a:r>
              <a:rPr lang="en-GB" sz="1800" kern="100" dirty="0">
                <a:effectLst/>
                <a:ea typeface="DengXian" panose="02010600030101010101" pitchFamily="2" charset="-122"/>
                <a:cs typeface="Arial" panose="020B0604020202020204" pitchFamily="34" charset="0"/>
              </a:rPr>
              <a:t>is a written statement which must comply with the requirements under </a:t>
            </a:r>
            <a:r>
              <a:rPr lang="en-GB" sz="1800" b="1" kern="100" dirty="0">
                <a:effectLst/>
                <a:ea typeface="DengXian" panose="02010600030101010101" pitchFamily="2" charset="-122"/>
                <a:cs typeface="Arial" panose="020B0604020202020204" pitchFamily="34" charset="0"/>
              </a:rPr>
              <a:t>s6A CPIA 1996</a:t>
            </a:r>
            <a:r>
              <a:rPr lang="en-GB" sz="1800" kern="100" dirty="0">
                <a:effectLst/>
                <a:ea typeface="DengXian" panose="02010600030101010101" pitchFamily="2" charset="-122"/>
                <a:cs typeface="Arial" panose="020B0604020202020204" pitchFamily="34" charset="0"/>
              </a:rPr>
              <a:t> in that it must:</a:t>
            </a:r>
          </a:p>
          <a:p>
            <a:pPr lvl="1">
              <a:lnSpc>
                <a:spcPct val="115000"/>
              </a:lnSpc>
              <a:spcAft>
                <a:spcPts val="800"/>
              </a:spcAft>
            </a:pPr>
            <a:r>
              <a:rPr lang="en-GB" kern="100" dirty="0">
                <a:effectLst/>
                <a:ea typeface="DengXian" panose="02010600030101010101" pitchFamily="2" charset="-122"/>
                <a:cs typeface="Arial" panose="020B0604020202020204" pitchFamily="34" charset="0"/>
              </a:rPr>
              <a:t>set out the nature of the accused’s defence, including any particular defences on which they intend to rely;</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indicate the matters of fact on which they take issue with the prosecution;</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set out, in the case of each such matter, why they take issue with the prosecution;</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set out particulars of the matters of fact on which they intend to rely for the purposes of their defence; and</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indicate any point of law (including any point as to the admissibility of evidence or an abuse of process) that they wish to raise and any authority on which they intend to rely for that purpose.</a:t>
            </a:r>
          </a:p>
          <a:p>
            <a:r>
              <a:rPr lang="en-GB" sz="1800" kern="100" dirty="0">
                <a:effectLst/>
                <a:ea typeface="DengXian" panose="02010600030101010101" pitchFamily="2" charset="-122"/>
                <a:cs typeface="Arial" panose="020B0604020202020204" pitchFamily="34" charset="0"/>
              </a:rPr>
              <a:t>Defendants also have to provide details of witnesses that they seek to call.</a:t>
            </a: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289123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238792" y="56301"/>
            <a:ext cx="8596668" cy="770736"/>
          </a:xfrm>
        </p:spPr>
        <p:txBody>
          <a:bodyPr/>
          <a:lstStyle/>
          <a:p>
            <a:r>
              <a:rPr lang="en-GB" dirty="0"/>
              <a:t>Defence obligations – Defence witnesses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238792" y="908577"/>
            <a:ext cx="9848729" cy="5678598"/>
          </a:xfrm>
        </p:spPr>
        <p:txBody>
          <a:bodyPr>
            <a:normAutofit fontScale="85000" lnSpcReduction="20000"/>
          </a:bodyPr>
          <a:lstStyle/>
          <a:p>
            <a:pPr marL="0" indent="0">
              <a:buNone/>
            </a:pPr>
            <a:r>
              <a:rPr lang="en-GB" sz="1800" b="1" dirty="0">
                <a:effectLst/>
                <a:ea typeface="DengXian" panose="02010600030101010101" pitchFamily="2" charset="-122"/>
                <a:cs typeface="Arial" panose="020B0604020202020204" pitchFamily="34" charset="0"/>
              </a:rPr>
              <a:t>Defence witness notification requirements</a:t>
            </a:r>
          </a:p>
          <a:p>
            <a:pPr>
              <a:lnSpc>
                <a:spcPct val="115000"/>
              </a:lnSpc>
              <a:spcAft>
                <a:spcPts val="800"/>
              </a:spcAft>
            </a:pPr>
            <a:r>
              <a:rPr lang="en-GB" sz="1800" b="1" kern="100" dirty="0">
                <a:effectLst/>
                <a:ea typeface="DengXian" panose="02010600030101010101" pitchFamily="2" charset="-122"/>
                <a:cs typeface="Arial" panose="020B0604020202020204" pitchFamily="34" charset="0"/>
              </a:rPr>
              <a:t>s6C CPIA 1996</a:t>
            </a:r>
            <a:r>
              <a:rPr lang="en-GB" sz="1800" kern="100" dirty="0">
                <a:effectLst/>
                <a:ea typeface="DengXian" panose="02010600030101010101" pitchFamily="2" charset="-122"/>
                <a:cs typeface="Arial" panose="020B0604020202020204" pitchFamily="34" charset="0"/>
              </a:rPr>
              <a:t> requires defendants in both Crown Court and Magistrates’ Court cases to give notice in writing to the court and to the prosecutor indicating whether they intend to call any witnesses (other than themselves or an expert witness). The same time limit as for service of a defence statement applies to serve the witness notice. If the accused serves the </a:t>
            </a:r>
            <a:r>
              <a:rPr lang="en-GB" sz="1800" b="1" kern="100" dirty="0">
                <a:effectLst/>
                <a:ea typeface="DengXian" panose="02010600030101010101" pitchFamily="2" charset="-122"/>
                <a:cs typeface="Arial" panose="020B0604020202020204" pitchFamily="34" charset="0"/>
              </a:rPr>
              <a:t>s6C CPIA 1996</a:t>
            </a:r>
            <a:r>
              <a:rPr lang="en-GB" sz="1800" kern="100" dirty="0">
                <a:effectLst/>
                <a:ea typeface="DengXian" panose="02010600030101010101" pitchFamily="2" charset="-122"/>
                <a:cs typeface="Arial" panose="020B0604020202020204" pitchFamily="34" charset="0"/>
              </a:rPr>
              <a:t> notice late or calls at trial a witness (other than themselves) not included or not adequately identified in a witness notice, an adverse inference under </a:t>
            </a:r>
            <a:r>
              <a:rPr lang="en-GB" sz="1800" b="1" kern="100" dirty="0">
                <a:effectLst/>
                <a:ea typeface="DengXian" panose="02010600030101010101" pitchFamily="2" charset="-122"/>
                <a:cs typeface="Arial" panose="020B0604020202020204" pitchFamily="34" charset="0"/>
              </a:rPr>
              <a:t>s11 CPIA 1996</a:t>
            </a:r>
            <a:r>
              <a:rPr lang="en-GB" sz="1800" kern="100" dirty="0">
                <a:effectLst/>
                <a:ea typeface="DengXian" panose="02010600030101010101" pitchFamily="2" charset="-122"/>
                <a:cs typeface="Arial" panose="020B0604020202020204" pitchFamily="34" charset="0"/>
              </a:rPr>
              <a:t> may be drawn by the magistrates or jury.</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This witness notice must:</a:t>
            </a:r>
          </a:p>
          <a:p>
            <a:pPr lvl="1">
              <a:lnSpc>
                <a:spcPct val="115000"/>
              </a:lnSpc>
              <a:spcAft>
                <a:spcPts val="800"/>
              </a:spcAft>
            </a:pPr>
            <a:r>
              <a:rPr lang="en-GB" kern="100" dirty="0">
                <a:effectLst/>
                <a:ea typeface="DengXian" panose="02010600030101010101" pitchFamily="2" charset="-122"/>
                <a:cs typeface="Arial" panose="020B0604020202020204" pitchFamily="34" charset="0"/>
              </a:rPr>
              <a:t>(a)   give the name, address and date of birth of each proposed witness, or as many of those details as are known to the accused when the notice is given; and</a:t>
            </a:r>
          </a:p>
          <a:p>
            <a:pPr lvl="1">
              <a:lnSpc>
                <a:spcPct val="115000"/>
              </a:lnSpc>
              <a:spcAft>
                <a:spcPts val="800"/>
              </a:spcAft>
            </a:pPr>
            <a:r>
              <a:rPr lang="en-GB" sz="1800" kern="100" dirty="0">
                <a:effectLst/>
                <a:ea typeface="DengXian" panose="02010600030101010101" pitchFamily="2" charset="-122"/>
                <a:cs typeface="Arial" panose="020B0604020202020204" pitchFamily="34" charset="0"/>
              </a:rPr>
              <a:t>(b)   provide any information in the accused’s possession which might be useful in identifying or finding any proposed witness for whom any of the details mentioned in (a) are not known to the accused when the notice is given.</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Police can then run checks on the character of a proposed defence witness before trial and, if  appropriate, enable the police to interview the witness.</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If the defendant’s intention to call potential witnesses changes after the service of a notice, </a:t>
            </a:r>
            <a:r>
              <a:rPr lang="en-GB" sz="1800" b="1" kern="100" dirty="0">
                <a:effectLst/>
                <a:ea typeface="DengXian" panose="02010600030101010101" pitchFamily="2" charset="-122"/>
                <a:cs typeface="Arial" panose="020B0604020202020204" pitchFamily="34" charset="0"/>
              </a:rPr>
              <a:t>s6C(4) CPIA 1996</a:t>
            </a:r>
            <a:r>
              <a:rPr lang="en-GB" sz="1800" kern="100" dirty="0">
                <a:effectLst/>
                <a:ea typeface="DengXian" panose="02010600030101010101" pitchFamily="2" charset="-122"/>
                <a:cs typeface="Arial" panose="020B0604020202020204" pitchFamily="34" charset="0"/>
              </a:rPr>
              <a:t> imposes a duty to serve an amended notice. This includes: deciding not to call a witness; deciding to call other witnesses; or the discovery of further information that may enable the identification or finding of any proposed witness.</a:t>
            </a:r>
          </a:p>
          <a:p>
            <a:pPr marL="0" indent="0">
              <a:buNone/>
            </a:pPr>
            <a:endParaRPr lang="en-GB" sz="1800" kern="100" dirty="0">
              <a:effectLst/>
              <a:ea typeface="DengXian" panose="02010600030101010101" pitchFamily="2" charset="-122"/>
              <a:cs typeface="Arial" panose="020B0604020202020204" pitchFamily="34" charset="0"/>
            </a:endParaRP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252767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12351" y="62125"/>
            <a:ext cx="8596668" cy="683373"/>
          </a:xfrm>
        </p:spPr>
        <p:txBody>
          <a:bodyPr/>
          <a:lstStyle/>
          <a:p>
            <a:r>
              <a:rPr lang="en-GB" dirty="0"/>
              <a:t>Expert witnesses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12350" y="873441"/>
            <a:ext cx="10142095" cy="5678788"/>
          </a:xfrm>
        </p:spPr>
        <p:txBody>
          <a:bodyPr>
            <a:normAutofit/>
          </a:bodyPr>
          <a:lstStyle/>
          <a:p>
            <a:pPr algn="l" fontAlgn="base" latinLnBrk="0"/>
            <a:r>
              <a:rPr lang="en-GB" b="0" i="0" dirty="0">
                <a:solidFill>
                  <a:srgbClr val="000000"/>
                </a:solidFill>
                <a:effectLst/>
                <a:latin typeface="inherit"/>
              </a:rPr>
              <a:t>Generally, witnesses are not allowed to express opinions while giving evidence. The main exception to this principle is that experts are allowed to give opinion evidence where the required information is likely to be outside the experience and knowledge of a judge or jury. When determining whether to obtain expert evidence, the parties and court must consider:</a:t>
            </a:r>
          </a:p>
          <a:p>
            <a:pPr algn="l" fontAlgn="base">
              <a:buFont typeface="+mj-lt"/>
              <a:buAutoNum type="arabicPeriod"/>
            </a:pPr>
            <a:r>
              <a:rPr lang="en-GB" b="0" i="0" dirty="0">
                <a:solidFill>
                  <a:srgbClr val="000000"/>
                </a:solidFill>
                <a:effectLst/>
                <a:latin typeface="inherit"/>
              </a:rPr>
              <a:t>Is it necessary? Is it a matter that requires expertise? If the issue is one which would be within the tribunal’s experience and knowledge, expert opinion evidence is not admissible because the tribunal can form its own view without expertise (</a:t>
            </a:r>
            <a:r>
              <a:rPr lang="en-GB" b="1" i="1" dirty="0">
                <a:solidFill>
                  <a:srgbClr val="000000"/>
                </a:solidFill>
                <a:effectLst/>
                <a:latin typeface="inherit"/>
              </a:rPr>
              <a:t>Turner [1975]</a:t>
            </a:r>
            <a:r>
              <a:rPr lang="en-GB" b="0" i="0" dirty="0">
                <a:solidFill>
                  <a:srgbClr val="000000"/>
                </a:solidFill>
                <a:effectLst/>
                <a:latin typeface="inherit"/>
              </a:rPr>
              <a:t>).</a:t>
            </a:r>
          </a:p>
          <a:p>
            <a:pPr algn="l" fontAlgn="base">
              <a:buFont typeface="+mj-lt"/>
              <a:buAutoNum type="arabicPeriod"/>
            </a:pPr>
            <a:r>
              <a:rPr lang="en-GB" b="0" i="0" dirty="0">
                <a:solidFill>
                  <a:srgbClr val="000000"/>
                </a:solidFill>
                <a:effectLst/>
                <a:latin typeface="inherit"/>
              </a:rPr>
              <a:t>Is the opinion based in reliable science? A conviction may be quashed if the expert’s evidence is based on incomplete/imprecise data (</a:t>
            </a:r>
            <a:r>
              <a:rPr lang="en-GB" b="1" i="1" dirty="0" err="1">
                <a:solidFill>
                  <a:srgbClr val="000000"/>
                </a:solidFill>
                <a:effectLst/>
                <a:latin typeface="inherit"/>
              </a:rPr>
              <a:t>Dlugosz</a:t>
            </a:r>
            <a:r>
              <a:rPr lang="en-GB" b="1" i="1" dirty="0">
                <a:solidFill>
                  <a:srgbClr val="000000"/>
                </a:solidFill>
                <a:effectLst/>
                <a:latin typeface="inherit"/>
              </a:rPr>
              <a:t> and </a:t>
            </a:r>
            <a:r>
              <a:rPr lang="en-GB" b="1" i="1" dirty="0" err="1">
                <a:solidFill>
                  <a:srgbClr val="000000"/>
                </a:solidFill>
                <a:effectLst/>
                <a:latin typeface="inherit"/>
              </a:rPr>
              <a:t>Ors</a:t>
            </a:r>
            <a:r>
              <a:rPr lang="en-GB" b="1" i="1" dirty="0">
                <a:solidFill>
                  <a:srgbClr val="000000"/>
                </a:solidFill>
                <a:effectLst/>
                <a:latin typeface="inherit"/>
              </a:rPr>
              <a:t> [2013]</a:t>
            </a:r>
            <a:r>
              <a:rPr lang="en-GB" b="0" i="0" dirty="0">
                <a:solidFill>
                  <a:srgbClr val="000000"/>
                </a:solidFill>
                <a:effectLst/>
                <a:latin typeface="inherit"/>
              </a:rPr>
              <a:t>).</a:t>
            </a:r>
          </a:p>
          <a:p>
            <a:pPr algn="l" fontAlgn="base">
              <a:buFont typeface="+mj-lt"/>
              <a:buAutoNum type="arabicPeriod"/>
            </a:pPr>
            <a:r>
              <a:rPr lang="en-GB" b="0" i="0" dirty="0">
                <a:solidFill>
                  <a:srgbClr val="000000"/>
                </a:solidFill>
                <a:effectLst/>
                <a:latin typeface="inherit"/>
              </a:rPr>
              <a:t>Is the witness reliable? The witness must be properly qualified in the eyes of the judge. The expert witness owes a duty to the court rather than to the person calling him/her (</a:t>
            </a:r>
            <a:r>
              <a:rPr lang="en-GB" b="1" i="1" dirty="0">
                <a:solidFill>
                  <a:srgbClr val="000000"/>
                </a:solidFill>
                <a:effectLst/>
                <a:latin typeface="inherit"/>
              </a:rPr>
              <a:t>National Justice </a:t>
            </a:r>
            <a:r>
              <a:rPr lang="en-GB" b="1" i="1" dirty="0" err="1">
                <a:solidFill>
                  <a:srgbClr val="000000"/>
                </a:solidFill>
                <a:effectLst/>
                <a:latin typeface="inherit"/>
              </a:rPr>
              <a:t>Compania</a:t>
            </a:r>
            <a:r>
              <a:rPr lang="en-GB" b="1" i="1" dirty="0">
                <a:solidFill>
                  <a:srgbClr val="000000"/>
                </a:solidFill>
                <a:effectLst/>
                <a:latin typeface="inherit"/>
              </a:rPr>
              <a:t> Naviera SA v Prudential Assurance Co Ltd [1993]</a:t>
            </a:r>
            <a:r>
              <a:rPr lang="en-GB" b="0" i="0" dirty="0">
                <a:solidFill>
                  <a:srgbClr val="000000"/>
                </a:solidFill>
                <a:effectLst/>
                <a:latin typeface="inherit"/>
              </a:rPr>
              <a:t>).</a:t>
            </a:r>
          </a:p>
          <a:p>
            <a:pPr algn="l" fontAlgn="base" latinLnBrk="0"/>
            <a:r>
              <a:rPr lang="en-GB" b="1" i="0" dirty="0" err="1">
                <a:solidFill>
                  <a:srgbClr val="000000"/>
                </a:solidFill>
                <a:effectLst/>
                <a:latin typeface="inherit"/>
              </a:rPr>
              <a:t>CrPR</a:t>
            </a:r>
            <a:r>
              <a:rPr lang="en-GB" b="1" i="0" dirty="0">
                <a:solidFill>
                  <a:srgbClr val="000000"/>
                </a:solidFill>
                <a:effectLst/>
                <a:latin typeface="inherit"/>
              </a:rPr>
              <a:t> r19.2 </a:t>
            </a:r>
            <a:r>
              <a:rPr lang="en-GB" b="0" i="0" dirty="0">
                <a:solidFill>
                  <a:srgbClr val="000000"/>
                </a:solidFill>
                <a:effectLst/>
                <a:latin typeface="inherit"/>
              </a:rPr>
              <a:t>requires an expert witness to provide an objective unbiased opinion on matters within expertise, and imposes upon expert witnesses a duty to define their expertise in the report and in evidence; a duty to inform the parties if the opinion in the report changes.</a:t>
            </a:r>
          </a:p>
          <a:p>
            <a:pPr algn="l" fontAlgn="base" latinLnBrk="0"/>
            <a:r>
              <a:rPr lang="en-GB" b="0" i="0" dirty="0">
                <a:solidFill>
                  <a:srgbClr val="000000"/>
                </a:solidFill>
                <a:effectLst/>
                <a:latin typeface="inherit"/>
              </a:rPr>
              <a:t>Ultimately, the finders of fact (a jury or magistrates) are not bound by the opinion offered; any issue of fact is for the jury or magistrates to decide (</a:t>
            </a:r>
            <a:r>
              <a:rPr lang="en-GB" b="1" i="1" dirty="0">
                <a:solidFill>
                  <a:srgbClr val="000000"/>
                </a:solidFill>
                <a:effectLst/>
                <a:latin typeface="inherit"/>
              </a:rPr>
              <a:t>Stockwell [1993]</a:t>
            </a:r>
            <a:r>
              <a:rPr lang="en-GB" b="0" i="0" dirty="0">
                <a:solidFill>
                  <a:srgbClr val="000000"/>
                </a:solidFill>
                <a:effectLst/>
                <a:latin typeface="inherit"/>
              </a:rPr>
              <a:t>).</a:t>
            </a:r>
          </a:p>
          <a:p>
            <a:endParaRPr lang="en-GB" dirty="0"/>
          </a:p>
        </p:txBody>
      </p:sp>
    </p:spTree>
    <p:extLst>
      <p:ext uri="{BB962C8B-B14F-4D97-AF65-F5344CB8AC3E}">
        <p14:creationId xmlns:p14="http://schemas.microsoft.com/office/powerpoint/2010/main" val="833340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12351" y="62125"/>
            <a:ext cx="8596668" cy="683373"/>
          </a:xfrm>
        </p:spPr>
        <p:txBody>
          <a:bodyPr/>
          <a:lstStyle/>
          <a:p>
            <a:r>
              <a:rPr lang="en-GB" dirty="0"/>
              <a:t>Expert witnesses – Practical matters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102679" y="698715"/>
            <a:ext cx="10631329" cy="5678788"/>
          </a:xfrm>
        </p:spPr>
        <p:txBody>
          <a:bodyPr>
            <a:noAutofit/>
          </a:bodyPr>
          <a:lstStyle/>
          <a:p>
            <a:r>
              <a:rPr lang="en-GB" sz="2000" dirty="0">
                <a:effectLst/>
                <a:latin typeface="+mj-lt"/>
                <a:ea typeface="DengXian" panose="02010600030101010101" pitchFamily="2" charset="-122"/>
                <a:cs typeface="Arial" panose="020B0604020202020204" pitchFamily="34" charset="0"/>
              </a:rPr>
              <a:t>The decision to instruct an expert witness should be made in discussion with the client and, in Crown Court cases, with counsel</a:t>
            </a:r>
          </a:p>
          <a:p>
            <a:r>
              <a:rPr lang="en-GB" sz="2000" dirty="0">
                <a:effectLst/>
                <a:latin typeface="+mj-lt"/>
                <a:ea typeface="DengXian" panose="02010600030101010101" pitchFamily="2" charset="-122"/>
                <a:cs typeface="Arial" panose="020B0604020202020204" pitchFamily="34" charset="0"/>
              </a:rPr>
              <a:t>The Quality Mark requires firms to retain a register of suitably qualified experts that may be instructed by the firm, </a:t>
            </a:r>
            <a:endParaRPr lang="en-GB" sz="2000" dirty="0">
              <a:latin typeface="+mj-lt"/>
              <a:ea typeface="DengXian" panose="02010600030101010101" pitchFamily="2" charset="-122"/>
              <a:cs typeface="Arial" panose="020B0604020202020204" pitchFamily="34" charset="0"/>
            </a:endParaRPr>
          </a:p>
          <a:p>
            <a:r>
              <a:rPr lang="en-GB" sz="2000" dirty="0">
                <a:effectLst/>
                <a:latin typeface="+mj-lt"/>
                <a:ea typeface="DengXian" panose="02010600030101010101" pitchFamily="2" charset="-122"/>
                <a:cs typeface="Arial" panose="020B0604020202020204" pitchFamily="34" charset="0"/>
              </a:rPr>
              <a:t>Counsel’s advice and the quote should be sent to the LAA to ask for Prior Authority to incur the expenditure using form CRM4, so that the firm will be able to claim the costs incurred from the legal aid budget</a:t>
            </a:r>
          </a:p>
          <a:p>
            <a:r>
              <a:rPr lang="en-GB" sz="2000" dirty="0">
                <a:effectLst/>
                <a:latin typeface="+mj-lt"/>
                <a:ea typeface="DengXian" panose="02010600030101010101" pitchFamily="2" charset="-122"/>
                <a:cs typeface="Arial" panose="020B0604020202020204" pitchFamily="34" charset="0"/>
              </a:rPr>
              <a:t>LAA  permitted rates for expert witnesses have reduced following the implementation of the </a:t>
            </a:r>
            <a:r>
              <a:rPr lang="en-GB" sz="2000" b="1" dirty="0">
                <a:effectLst/>
                <a:latin typeface="+mj-lt"/>
                <a:ea typeface="DengXian" panose="02010600030101010101" pitchFamily="2" charset="-122"/>
                <a:cs typeface="Arial" panose="020B0604020202020204" pitchFamily="34" charset="0"/>
              </a:rPr>
              <a:t>Criminal Legal Aid (Remuneration)(Amendment) Regulations 2013</a:t>
            </a:r>
            <a:r>
              <a:rPr lang="en-GB" sz="2000" b="1" dirty="0">
                <a:latin typeface="+mj-lt"/>
                <a:ea typeface="DengXian" panose="02010600030101010101" pitchFamily="2" charset="-122"/>
                <a:cs typeface="Arial" panose="020B0604020202020204" pitchFamily="34" charset="0"/>
              </a:rPr>
              <a:t> </a:t>
            </a:r>
            <a:r>
              <a:rPr lang="en-GB" sz="2000" dirty="0">
                <a:latin typeface="+mj-lt"/>
                <a:ea typeface="DengXian" panose="02010600030101010101" pitchFamily="2" charset="-122"/>
                <a:cs typeface="Arial" panose="020B0604020202020204" pitchFamily="34" charset="0"/>
              </a:rPr>
              <a:t>and this has affected the number of professionals willing to act as expert witnesses</a:t>
            </a:r>
            <a:r>
              <a:rPr lang="en-GB" sz="2000" b="1" dirty="0">
                <a:latin typeface="+mj-lt"/>
                <a:ea typeface="DengXian" panose="02010600030101010101" pitchFamily="2" charset="-122"/>
                <a:cs typeface="Arial" panose="020B0604020202020204" pitchFamily="34" charset="0"/>
              </a:rPr>
              <a:t>.</a:t>
            </a:r>
          </a:p>
          <a:p>
            <a:r>
              <a:rPr lang="en-GB" sz="2000" dirty="0">
                <a:latin typeface="+mj-lt"/>
                <a:ea typeface="DengXian" panose="02010600030101010101" pitchFamily="2" charset="-122"/>
                <a:cs typeface="Arial" panose="020B0604020202020204" pitchFamily="34" charset="0"/>
              </a:rPr>
              <a:t>E</a:t>
            </a:r>
            <a:r>
              <a:rPr lang="en-GB" sz="2000" dirty="0">
                <a:effectLst/>
                <a:latin typeface="+mj-lt"/>
                <a:ea typeface="DengXian" panose="02010600030101010101" pitchFamily="2" charset="-122"/>
                <a:cs typeface="Arial" panose="020B0604020202020204" pitchFamily="34" charset="0"/>
              </a:rPr>
              <a:t>xpert witness evidence must be served on the prosecution and on the Court. The prosecution might seek an alternative expert report to rebut the defence expert opinion (or vice versa). In that situation, both expert reports are admissible, and both expert witnesses can either be required to attend court to give evidence in person, or their evidence could be agreed by the other party, or a set of agreed admissions could be drawn up by the parties.</a:t>
            </a:r>
            <a:endParaRPr lang="en-GB" sz="2000" dirty="0">
              <a:latin typeface="+mj-lt"/>
            </a:endParaRPr>
          </a:p>
        </p:txBody>
      </p:sp>
    </p:spTree>
    <p:extLst>
      <p:ext uri="{BB962C8B-B14F-4D97-AF65-F5344CB8AC3E}">
        <p14:creationId xmlns:p14="http://schemas.microsoft.com/office/powerpoint/2010/main" val="548893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397772" y="108718"/>
            <a:ext cx="8596668" cy="707920"/>
          </a:xfrm>
        </p:spPr>
        <p:txBody>
          <a:bodyPr/>
          <a:lstStyle/>
          <a:p>
            <a:r>
              <a:rPr lang="en-GB" dirty="0"/>
              <a:t>Criminal Records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97772" y="1176298"/>
            <a:ext cx="9584913" cy="5864194"/>
          </a:xfrm>
        </p:spPr>
        <p:txBody>
          <a:bodyPr>
            <a:normAutofit/>
          </a:bodyPr>
          <a:lstStyle/>
          <a:p>
            <a:pPr algn="l" fontAlgn="base"/>
            <a:r>
              <a:rPr lang="en-GB" sz="2000" b="1" i="0" dirty="0">
                <a:solidFill>
                  <a:srgbClr val="000000"/>
                </a:solidFill>
                <a:effectLst/>
                <a:latin typeface="inherit"/>
              </a:rPr>
              <a:t>s27(4) Police and Criminal Evidence Act 1984</a:t>
            </a:r>
            <a:r>
              <a:rPr lang="en-GB" sz="2000" b="0" i="0" dirty="0">
                <a:solidFill>
                  <a:srgbClr val="000000"/>
                </a:solidFill>
                <a:effectLst/>
                <a:latin typeface="Inter"/>
              </a:rPr>
              <a:t> governs the operation of the Police National Computer (PNC). It holds records of convictions, cautions and – for youths – warnings and reprimands imposed for any offence that is either punishable by imprisonment or classed as a “recordable” offence within legislation. </a:t>
            </a:r>
          </a:p>
          <a:p>
            <a:pPr algn="l" fontAlgn="base"/>
            <a:r>
              <a:rPr lang="en-GB" sz="2000" b="0" i="0" dirty="0">
                <a:solidFill>
                  <a:srgbClr val="000000"/>
                </a:solidFill>
                <a:effectLst/>
                <a:latin typeface="Inter"/>
              </a:rPr>
              <a:t>Individuals can ask that their records are deleted from the PNC (along with biometric data, such as fingerprints) through the “Record Deletion Process”.. It is uncommon for records to be deleted, but if the reviewing officer does agree to delete the record, that decision will be communicated so that the PNC and Police National Database (PND) are updated accordingly.</a:t>
            </a:r>
          </a:p>
          <a:p>
            <a:r>
              <a:rPr lang="en-GB" sz="2000" b="0" i="0" dirty="0">
                <a:solidFill>
                  <a:srgbClr val="000000"/>
                </a:solidFill>
                <a:effectLst/>
                <a:latin typeface="Inter"/>
              </a:rPr>
              <a:t>The PND holds a broader range of data than the PNC. It holds information based on police intelligence, custody details, non-conviction disposals, domestic abuse and child abuse, and  information about everyone who has been arrested and processed through police custody. So even details of a non-recordable offence that did not result in a charge or caution will be held on local police force records and be available on the PND.</a:t>
            </a:r>
            <a:endParaRPr lang="en-GB" sz="2000" dirty="0"/>
          </a:p>
        </p:txBody>
      </p:sp>
    </p:spTree>
    <p:extLst>
      <p:ext uri="{BB962C8B-B14F-4D97-AF65-F5344CB8AC3E}">
        <p14:creationId xmlns:p14="http://schemas.microsoft.com/office/powerpoint/2010/main" val="9080820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415245" y="161137"/>
            <a:ext cx="8596668" cy="665900"/>
          </a:xfrm>
        </p:spPr>
        <p:txBody>
          <a:bodyPr/>
          <a:lstStyle/>
          <a:p>
            <a:r>
              <a:rPr lang="en-GB" dirty="0"/>
              <a:t>Rehabilitation of Offenders Act 1974</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456013" y="960803"/>
            <a:ext cx="10417775" cy="5573954"/>
          </a:xfrm>
        </p:spPr>
        <p:txBody>
          <a:bodyPr>
            <a:noAutofit/>
          </a:bodyPr>
          <a:lstStyle/>
          <a:p>
            <a:r>
              <a:rPr lang="en-GB" sz="2400" b="1" i="0" dirty="0">
                <a:solidFill>
                  <a:srgbClr val="000000"/>
                </a:solidFill>
                <a:effectLst/>
                <a:latin typeface="Inter"/>
              </a:rPr>
              <a:t>Rehabilitation of Offenders Act 1974 (ROA) </a:t>
            </a:r>
            <a:r>
              <a:rPr lang="en-GB" sz="2400" b="0" i="0" dirty="0">
                <a:solidFill>
                  <a:srgbClr val="000000"/>
                </a:solidFill>
                <a:effectLst/>
                <a:latin typeface="Inter"/>
              </a:rPr>
              <a:t>allows people not to disclose convictions when applying for most jobs and for insurance, as long as the relevant rehabilitation period has passed. Once the rehabilitation period has passed, the conviction becomes “spent”. </a:t>
            </a:r>
          </a:p>
          <a:p>
            <a:r>
              <a:rPr lang="en-GB" sz="2400" b="0" i="0" dirty="0">
                <a:solidFill>
                  <a:srgbClr val="000000"/>
                </a:solidFill>
                <a:effectLst/>
                <a:latin typeface="Inter"/>
              </a:rPr>
              <a:t>If an application asks about “all” rather than only “unspent” conditions, and the job only requires a basic level of disclosure from the Disclosure and Barring Service (below) details about spent convictions can legally be withheld because any additional level of check by the employer would not be allowed.</a:t>
            </a:r>
          </a:p>
          <a:p>
            <a:r>
              <a:rPr lang="en-GB" sz="2400" b="0" i="0" dirty="0">
                <a:solidFill>
                  <a:srgbClr val="000000"/>
                </a:solidFill>
                <a:effectLst/>
                <a:latin typeface="Inter"/>
              </a:rPr>
              <a:t>Occupations that are exempt from the provisions of the </a:t>
            </a:r>
            <a:r>
              <a:rPr lang="en-GB" sz="2400" b="1" i="0" dirty="0">
                <a:solidFill>
                  <a:srgbClr val="000000"/>
                </a:solidFill>
                <a:effectLst/>
                <a:latin typeface="Inter"/>
              </a:rPr>
              <a:t>ROA</a:t>
            </a:r>
            <a:r>
              <a:rPr lang="en-GB" sz="2400" b="0" i="0" dirty="0">
                <a:solidFill>
                  <a:srgbClr val="000000"/>
                </a:solidFill>
                <a:effectLst/>
                <a:latin typeface="Inter"/>
              </a:rPr>
              <a:t> include:</a:t>
            </a:r>
            <a:r>
              <a:rPr lang="en-GB" sz="2400" dirty="0">
                <a:solidFill>
                  <a:srgbClr val="000000"/>
                </a:solidFill>
                <a:latin typeface="Inter"/>
              </a:rPr>
              <a:t> Solicitor/Barrister, Accountant, Security Industry, Vet, Football Stewards, Locksmiths, Traffic Wardens</a:t>
            </a:r>
          </a:p>
          <a:p>
            <a:r>
              <a:rPr lang="en-GB" sz="2400" b="0" i="0" dirty="0">
                <a:solidFill>
                  <a:srgbClr val="000000"/>
                </a:solidFill>
                <a:effectLst/>
                <a:latin typeface="Inter"/>
              </a:rPr>
              <a:t>The length of time it takes for a conviction or caution to become spent is dependent on the type and length of sentence imposed. The chart below sets out the relevant rehabilitation periods.</a:t>
            </a:r>
            <a:endParaRPr lang="en-GB" sz="2400" dirty="0"/>
          </a:p>
        </p:txBody>
      </p:sp>
    </p:spTree>
    <p:extLst>
      <p:ext uri="{BB962C8B-B14F-4D97-AF65-F5344CB8AC3E}">
        <p14:creationId xmlns:p14="http://schemas.microsoft.com/office/powerpoint/2010/main" val="247578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8743905" y="1070877"/>
            <a:ext cx="2892159" cy="665900"/>
          </a:xfrm>
        </p:spPr>
        <p:txBody>
          <a:bodyPr>
            <a:normAutofit fontScale="90000"/>
          </a:bodyPr>
          <a:lstStyle/>
          <a:p>
            <a:r>
              <a:rPr lang="en-GB" sz="2000" b="1" dirty="0">
                <a:solidFill>
                  <a:schemeClr val="tx1"/>
                </a:solidFill>
              </a:rPr>
              <a:t>Rehabilitation of Offenders Act 1974</a:t>
            </a:r>
          </a:p>
        </p:txBody>
      </p:sp>
      <p:pic>
        <p:nvPicPr>
          <p:cNvPr id="5" name="Picture 4">
            <a:extLst>
              <a:ext uri="{FF2B5EF4-FFF2-40B4-BE49-F238E27FC236}">
                <a16:creationId xmlns:a16="http://schemas.microsoft.com/office/drawing/2014/main" id="{01ACFA39-246C-1ABD-4834-E49C47F701DF}"/>
              </a:ext>
            </a:extLst>
          </p:cNvPr>
          <p:cNvPicPr>
            <a:picLocks noChangeAspect="1"/>
          </p:cNvPicPr>
          <p:nvPr/>
        </p:nvPicPr>
        <p:blipFill>
          <a:blip r:embed="rId2"/>
          <a:stretch>
            <a:fillRect/>
          </a:stretch>
        </p:blipFill>
        <p:spPr>
          <a:xfrm>
            <a:off x="411156" y="190143"/>
            <a:ext cx="7887024" cy="6477714"/>
          </a:xfrm>
          <a:prstGeom prst="rect">
            <a:avLst/>
          </a:prstGeom>
        </p:spPr>
      </p:pic>
    </p:spTree>
    <p:extLst>
      <p:ext uri="{BB962C8B-B14F-4D97-AF65-F5344CB8AC3E}">
        <p14:creationId xmlns:p14="http://schemas.microsoft.com/office/powerpoint/2010/main" val="33007541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432717" y="190257"/>
            <a:ext cx="8596668" cy="887220"/>
          </a:xfrm>
        </p:spPr>
        <p:txBody>
          <a:bodyPr/>
          <a:lstStyle/>
          <a:p>
            <a:r>
              <a:rPr lang="en-GB" dirty="0"/>
              <a:t>Disclosure and Barring Service (DBS)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386123" y="943330"/>
            <a:ext cx="9596561" cy="5597251"/>
          </a:xfrm>
        </p:spPr>
        <p:txBody>
          <a:bodyPr>
            <a:normAutofit lnSpcReduction="10000"/>
          </a:bodyPr>
          <a:lstStyle/>
          <a:p>
            <a:pPr algn="l" fontAlgn="base" latinLnBrk="0"/>
            <a:r>
              <a:rPr lang="en-GB" b="0" i="0" dirty="0">
                <a:solidFill>
                  <a:srgbClr val="000000"/>
                </a:solidFill>
                <a:effectLst/>
                <a:latin typeface="inherit"/>
              </a:rPr>
              <a:t>The DBS processes requests for information contained on the PNC and PND. The police are obliged, under the </a:t>
            </a:r>
            <a:r>
              <a:rPr lang="en-GB" b="1" i="0" dirty="0">
                <a:solidFill>
                  <a:srgbClr val="000000"/>
                </a:solidFill>
                <a:effectLst/>
                <a:latin typeface="inherit"/>
              </a:rPr>
              <a:t>Police Act 1997</a:t>
            </a:r>
            <a:r>
              <a:rPr lang="en-GB" b="0" i="0" dirty="0">
                <a:solidFill>
                  <a:srgbClr val="000000"/>
                </a:solidFill>
                <a:effectLst/>
                <a:latin typeface="inherit"/>
              </a:rPr>
              <a:t>, to provide the DBS with access to all conviction information held on the PNC. When the DBS receives an application for a check, it uses that information to produce a criminal record certificate. </a:t>
            </a:r>
          </a:p>
          <a:p>
            <a:pPr algn="l" fontAlgn="base" latinLnBrk="0"/>
            <a:r>
              <a:rPr lang="en-GB" b="0" i="0" dirty="0">
                <a:solidFill>
                  <a:srgbClr val="000000"/>
                </a:solidFill>
                <a:effectLst/>
                <a:latin typeface="inherit"/>
              </a:rPr>
              <a:t>The DBS can ban (bar) people from working in certain jobs with children or vulnerable adults, and maintains “barred lists”. Disclosures arise as a result of enquires conducted as part of an enhanced check, where information is disclosed that leads to consideration of adding the person to the barred list. A referral should be made when an organisation or employer believes that an individual has caused harm, or poses a risk of causing harm to people in vulnerable groups (e.g. children).</a:t>
            </a:r>
          </a:p>
          <a:p>
            <a:pPr algn="l" fontAlgn="base" latinLnBrk="0"/>
            <a:r>
              <a:rPr lang="en-GB" b="0" i="0" dirty="0">
                <a:solidFill>
                  <a:srgbClr val="000000"/>
                </a:solidFill>
                <a:effectLst/>
                <a:latin typeface="inherit"/>
              </a:rPr>
              <a:t>In 2020, the rules on what will be disclosed following a DBS check were changed. Certain criminal records are “filtered” and won’t be disclosed on standard or enhanced DBS checks. </a:t>
            </a:r>
          </a:p>
          <a:p>
            <a:pPr algn="l" fontAlgn="base" latinLnBrk="0"/>
            <a:r>
              <a:rPr lang="en-GB" b="0" i="0" dirty="0">
                <a:solidFill>
                  <a:srgbClr val="000000"/>
                </a:solidFill>
                <a:effectLst/>
                <a:latin typeface="inherit"/>
              </a:rPr>
              <a:t>Regardless of the offence, reprimands, final warnings and youth cautions are not disclosed on any DBS check. The effect of filtering is that those cautions/convictions will not be included on the results of a standard or enhanced DBS check. Job applicants do not need to disclose information about cautions/convictions that are filtered. If an offence (or offences) is (are) eligible for filtering and did not lead to any form of custodial sentence, it can be filtered from standard and enhanced DBS checks after a certain time period.</a:t>
            </a:r>
          </a:p>
          <a:p>
            <a:pPr algn="l" fontAlgn="base" latinLnBrk="0"/>
            <a:r>
              <a:rPr lang="en-GB" b="0" i="0" dirty="0">
                <a:solidFill>
                  <a:srgbClr val="000000"/>
                </a:solidFill>
                <a:effectLst/>
                <a:latin typeface="inherit"/>
              </a:rPr>
              <a:t>The time periods are given in </a:t>
            </a:r>
            <a:r>
              <a:rPr lang="en-GB" b="1" i="0" dirty="0">
                <a:solidFill>
                  <a:srgbClr val="000000"/>
                </a:solidFill>
                <a:effectLst/>
                <a:latin typeface="inherit"/>
              </a:rPr>
              <a:t>Table 10.13</a:t>
            </a:r>
            <a:r>
              <a:rPr lang="en-GB" b="0" i="0" dirty="0">
                <a:solidFill>
                  <a:srgbClr val="000000"/>
                </a:solidFill>
                <a:effectLst/>
                <a:latin typeface="inherit"/>
              </a:rPr>
              <a:t>, and details of specified offences can be found on the DBS website below.</a:t>
            </a:r>
          </a:p>
          <a:p>
            <a:endParaRPr lang="en-GB" dirty="0"/>
          </a:p>
        </p:txBody>
      </p:sp>
    </p:spTree>
    <p:extLst>
      <p:ext uri="{BB962C8B-B14F-4D97-AF65-F5344CB8AC3E}">
        <p14:creationId xmlns:p14="http://schemas.microsoft.com/office/powerpoint/2010/main" val="19033402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141DC6-7FA8-984C-399E-346094A7C489}"/>
              </a:ext>
            </a:extLst>
          </p:cNvPr>
          <p:cNvPicPr>
            <a:picLocks noChangeAspect="1"/>
          </p:cNvPicPr>
          <p:nvPr/>
        </p:nvPicPr>
        <p:blipFill>
          <a:blip r:embed="rId2"/>
          <a:stretch>
            <a:fillRect/>
          </a:stretch>
        </p:blipFill>
        <p:spPr>
          <a:xfrm>
            <a:off x="856158" y="312072"/>
            <a:ext cx="9171762" cy="6233856"/>
          </a:xfrm>
          <a:prstGeom prst="rect">
            <a:avLst/>
          </a:prstGeom>
        </p:spPr>
      </p:pic>
    </p:spTree>
    <p:extLst>
      <p:ext uri="{BB962C8B-B14F-4D97-AF65-F5344CB8AC3E}">
        <p14:creationId xmlns:p14="http://schemas.microsoft.com/office/powerpoint/2010/main" val="961319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432717" y="190257"/>
            <a:ext cx="8596668" cy="584362"/>
          </a:xfrm>
        </p:spPr>
        <p:txBody>
          <a:bodyPr>
            <a:normAutofit/>
          </a:bodyPr>
          <a:lstStyle/>
          <a:p>
            <a:r>
              <a:rPr lang="en-GB" sz="3200" dirty="0"/>
              <a:t>Disclosure and Barring Service (DBS)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199750" y="925857"/>
            <a:ext cx="10074146" cy="5591427"/>
          </a:xfrm>
        </p:spPr>
        <p:txBody>
          <a:bodyPr>
            <a:noAutofit/>
          </a:bodyPr>
          <a:lstStyle/>
          <a:p>
            <a:pPr marL="0" indent="0" algn="l" fontAlgn="base" latinLnBrk="0">
              <a:buNone/>
            </a:pPr>
            <a:r>
              <a:rPr lang="en-GB" sz="1600" b="1" i="0" dirty="0">
                <a:solidFill>
                  <a:srgbClr val="000000"/>
                </a:solidFill>
                <a:effectLst/>
              </a:rPr>
              <a:t>Basic Check</a:t>
            </a:r>
          </a:p>
          <a:p>
            <a:pPr algn="l" fontAlgn="base"/>
            <a:r>
              <a:rPr lang="en-GB" sz="1600" b="0" i="0" dirty="0">
                <a:solidFill>
                  <a:srgbClr val="000000"/>
                </a:solidFill>
                <a:effectLst/>
              </a:rPr>
              <a:t>An individual can apply for a basic check on their own record, or an employer can apply for a basic check with the individual’s consent through a “Responsible Organisation”. The DBS maintains a list of Responsible Organisations that is available on its website: https://www.gov.uk/guidance/responsible-organisations.  An application for a basic check can be made online.   A basic DBS certificate will contain details of unspent and unfiltered convictions and conditional cautions.</a:t>
            </a:r>
          </a:p>
          <a:p>
            <a:pPr marL="0" indent="0" algn="l" fontAlgn="base" latinLnBrk="0">
              <a:buNone/>
            </a:pPr>
            <a:r>
              <a:rPr lang="en-GB" sz="1600" b="1" dirty="0">
                <a:solidFill>
                  <a:srgbClr val="000000"/>
                </a:solidFill>
              </a:rPr>
              <a:t>Standard Check</a:t>
            </a:r>
          </a:p>
          <a:p>
            <a:pPr algn="l" fontAlgn="base" latinLnBrk="0"/>
            <a:r>
              <a:rPr lang="en-GB" sz="1600" b="0" i="0" dirty="0">
                <a:solidFill>
                  <a:srgbClr val="000000"/>
                </a:solidFill>
                <a:effectLst/>
              </a:rPr>
              <a:t> Only available to recruiting organisations that require a standard check, and the application must be sent to the DBS via an organisation that is registered with the DBS to submit standard and enhanced checks. This level of check is appropriate for certain jobs,. A standard certificate will contain details of spent </a:t>
            </a:r>
            <a:r>
              <a:rPr lang="en-GB" sz="1600" b="1" i="0" dirty="0">
                <a:solidFill>
                  <a:srgbClr val="000000"/>
                </a:solidFill>
                <a:effectLst/>
              </a:rPr>
              <a:t>and</a:t>
            </a:r>
            <a:r>
              <a:rPr lang="en-GB" sz="1600" b="0" i="0" dirty="0">
                <a:solidFill>
                  <a:srgbClr val="000000"/>
                </a:solidFill>
                <a:effectLst/>
              </a:rPr>
              <a:t> unspent unfiltered convictions, cautions, reprimands and warnings that are held on the PNC.</a:t>
            </a:r>
            <a:endParaRPr lang="en-GB" sz="1600" dirty="0">
              <a:solidFill>
                <a:srgbClr val="000000"/>
              </a:solidFill>
            </a:endParaRPr>
          </a:p>
          <a:p>
            <a:pPr marL="0" indent="0" algn="l" fontAlgn="base" latinLnBrk="0">
              <a:buNone/>
            </a:pPr>
            <a:r>
              <a:rPr lang="en-GB" sz="1600" b="1" i="0" dirty="0">
                <a:solidFill>
                  <a:srgbClr val="000000"/>
                </a:solidFill>
                <a:effectLst/>
              </a:rPr>
              <a:t>Enhanced Check</a:t>
            </a:r>
          </a:p>
          <a:p>
            <a:r>
              <a:rPr lang="en-GB" sz="1600" b="0" i="0" dirty="0">
                <a:solidFill>
                  <a:srgbClr val="000000"/>
                </a:solidFill>
                <a:effectLst/>
              </a:rPr>
              <a:t>People working with children or adults in potentially vulnerable settings (such as in healthcare, social work, and including taxi licence applications) will need an enhanced DBS check. While an enhanced check will include details of spent </a:t>
            </a:r>
            <a:r>
              <a:rPr lang="en-GB" sz="1600" b="1" i="0" dirty="0">
                <a:solidFill>
                  <a:srgbClr val="000000"/>
                </a:solidFill>
                <a:effectLst/>
              </a:rPr>
              <a:t>and</a:t>
            </a:r>
            <a:r>
              <a:rPr lang="en-GB" sz="1600" b="0" i="0" dirty="0">
                <a:solidFill>
                  <a:srgbClr val="000000"/>
                </a:solidFill>
                <a:effectLst/>
              </a:rPr>
              <a:t> unspent unfiltered convictions, cautions, reprimands and warnings that are held on the PNC, an employer can additionally ask that DBS barred lists are checked. Additionally, a PND check can be carried out so that non caution/conviction disposals might also appear on the certificate. Only registered employers can ask for an enhanced DBS check.</a:t>
            </a:r>
            <a:endParaRPr lang="en-GB" sz="1600" dirty="0"/>
          </a:p>
        </p:txBody>
      </p:sp>
    </p:spTree>
    <p:extLst>
      <p:ext uri="{BB962C8B-B14F-4D97-AF65-F5344CB8AC3E}">
        <p14:creationId xmlns:p14="http://schemas.microsoft.com/office/powerpoint/2010/main" val="10999827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p:txBody>
          <a:bodyPr/>
          <a:lstStyle/>
          <a:p>
            <a:r>
              <a:rPr lang="en-GB" dirty="0"/>
              <a:t>Any questions? </a:t>
            </a:r>
          </a:p>
        </p:txBody>
      </p:sp>
      <p:pic>
        <p:nvPicPr>
          <p:cNvPr id="4" name="Content Placeholder 3">
            <a:extLst>
              <a:ext uri="{FF2B5EF4-FFF2-40B4-BE49-F238E27FC236}">
                <a16:creationId xmlns:a16="http://schemas.microsoft.com/office/drawing/2014/main" id="{0858E674-C393-D367-6148-2199F9F2A5FB}"/>
              </a:ext>
            </a:extLst>
          </p:cNvPr>
          <p:cNvPicPr>
            <a:picLocks noGrp="1" noChangeAspect="1"/>
          </p:cNvPicPr>
          <p:nvPr>
            <p:ph idx="1"/>
          </p:nvPr>
        </p:nvPicPr>
        <p:blipFill>
          <a:blip r:embed="rId2"/>
          <a:stretch>
            <a:fillRect/>
          </a:stretch>
        </p:blipFill>
        <p:spPr>
          <a:xfrm>
            <a:off x="3215680" y="2192476"/>
            <a:ext cx="6052264" cy="3540781"/>
          </a:xfrm>
          <a:prstGeom prst="rect">
            <a:avLst/>
          </a:prstGeom>
        </p:spPr>
      </p:pic>
    </p:spTree>
    <p:extLst>
      <p:ext uri="{BB962C8B-B14F-4D97-AF65-F5344CB8AC3E}">
        <p14:creationId xmlns:p14="http://schemas.microsoft.com/office/powerpoint/2010/main" val="2128204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4" ma:contentTypeDescription="Create a new document." ma:contentTypeScope="" ma:versionID="57a5bbca4713f46eb8923fcfb9988d37">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e7346148227f7fa938884bb8f5b104e5"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23F0701E-60EF-4B4C-8D12-DB743092C380}">
  <ds:schemaRefs>
    <ds:schemaRef ds:uri="http://purl.org/dc/dcmitype/"/>
    <ds:schemaRef ds:uri="http://www.w3.org/XML/1998/namespace"/>
    <ds:schemaRef ds:uri="http://purl.org/dc/elements/1.1/"/>
    <ds:schemaRef ds:uri="http://schemas.microsoft.com/office/2006/documentManagement/types"/>
    <ds:schemaRef ds:uri="http://purl.org/dc/terms/"/>
    <ds:schemaRef ds:uri="http://schemas.microsoft.com/office/2006/metadata/properties"/>
    <ds:schemaRef ds:uri="041b216b-d67c-40f0-8fda-c03876662904"/>
    <ds:schemaRef ds:uri="http://schemas.microsoft.com/office/infopath/2007/PartnerControls"/>
    <ds:schemaRef ds:uri="http://schemas.openxmlformats.org/package/2006/metadata/core-properties"/>
    <ds:schemaRef ds:uri="aa0a0978-40ed-489e-9e56-6db48364def5"/>
  </ds:schemaRefs>
</ds:datastoreItem>
</file>

<file path=customXml/itemProps3.xml><?xml version="1.0" encoding="utf-8"?>
<ds:datastoreItem xmlns:ds="http://schemas.openxmlformats.org/officeDocument/2006/customXml" ds:itemID="{53B14C29-99B4-4FCF-9233-6AB82F5785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4312</Words>
  <Application>Microsoft Office PowerPoint</Application>
  <PresentationFormat>Widescreen</PresentationFormat>
  <Paragraphs>126</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DengXian</vt:lpstr>
      <vt:lpstr>inherit</vt:lpstr>
      <vt:lpstr>Inter</vt:lpstr>
      <vt:lpstr>Aptos</vt:lpstr>
      <vt:lpstr>Arial</vt:lpstr>
      <vt:lpstr>Trebuchet MS</vt:lpstr>
      <vt:lpstr>Wingdings 3</vt:lpstr>
      <vt:lpstr>Facet</vt:lpstr>
      <vt:lpstr>Introduction to Criminal Law and Litigation </vt:lpstr>
      <vt:lpstr>Regulatory Matters</vt:lpstr>
      <vt:lpstr>Key duty: Confidentiality</vt:lpstr>
      <vt:lpstr>Key Duty: Conflicts of Interest</vt:lpstr>
      <vt:lpstr>Key Duty: Conflicts of Interest - Scenarios</vt:lpstr>
      <vt:lpstr>Key Duty: Conflicts of Interest </vt:lpstr>
      <vt:lpstr>Key Duty: Conflicts of Interest </vt:lpstr>
      <vt:lpstr>Key Duty: Conflicts of Interest </vt:lpstr>
      <vt:lpstr>Key Duty: Conflicts of Interest </vt:lpstr>
      <vt:lpstr>Criminal Procedure Rules and  the Criminal Practice Direction</vt:lpstr>
      <vt:lpstr>Preparing a client’s case</vt:lpstr>
      <vt:lpstr>Preparing a client’s case</vt:lpstr>
      <vt:lpstr>Defence obligations – Identification of issues</vt:lpstr>
      <vt:lpstr>Defence obligations – Defence witnesses</vt:lpstr>
      <vt:lpstr>Expert witnesses</vt:lpstr>
      <vt:lpstr>Expert witnesses – Practical matters</vt:lpstr>
      <vt:lpstr>Criminal Records</vt:lpstr>
      <vt:lpstr>Rehabilitation of Offenders Act 1974</vt:lpstr>
      <vt:lpstr>Rehabilitation of Offenders Act 1974</vt:lpstr>
      <vt:lpstr>Disclosure and Barring Service (DBS)</vt:lpstr>
      <vt:lpstr>PowerPoint Presentation</vt:lpstr>
      <vt:lpstr>Disclosure and Barring Service (DBS)</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13</cp:revision>
  <dcterms:created xsi:type="dcterms:W3CDTF">2024-02-03T18:13:02Z</dcterms:created>
  <dcterms:modified xsi:type="dcterms:W3CDTF">2024-11-03T18:08:42Z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