
<file path=[Content_Types].xml><?xml version="1.0" encoding="utf-8"?>
<Types xmlns="http://schemas.openxmlformats.org/package/2006/content-types">
  <Default Extension="emf" ContentType="image/x-emf"/>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16.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17.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23.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56"/>
  </p:notesMasterIdLst>
  <p:sldIdLst>
    <p:sldId id="256" r:id="rId3"/>
    <p:sldId id="435" r:id="rId4"/>
    <p:sldId id="436" r:id="rId5"/>
    <p:sldId id="437" r:id="rId6"/>
    <p:sldId id="438" r:id="rId7"/>
    <p:sldId id="457" r:id="rId8"/>
    <p:sldId id="458" r:id="rId9"/>
    <p:sldId id="459" r:id="rId10"/>
    <p:sldId id="460" r:id="rId11"/>
    <p:sldId id="462" r:id="rId12"/>
    <p:sldId id="451" r:id="rId13"/>
    <p:sldId id="454" r:id="rId14"/>
    <p:sldId id="467" r:id="rId15"/>
    <p:sldId id="336" r:id="rId16"/>
    <p:sldId id="340" r:id="rId17"/>
    <p:sldId id="263" r:id="rId18"/>
    <p:sldId id="372" r:id="rId19"/>
    <p:sldId id="364" r:id="rId20"/>
    <p:sldId id="365" r:id="rId21"/>
    <p:sldId id="421" r:id="rId22"/>
    <p:sldId id="369" r:id="rId23"/>
    <p:sldId id="463" r:id="rId24"/>
    <p:sldId id="441" r:id="rId25"/>
    <p:sldId id="444" r:id="rId26"/>
    <p:sldId id="447" r:id="rId27"/>
    <p:sldId id="448" r:id="rId28"/>
    <p:sldId id="468" r:id="rId29"/>
    <p:sldId id="450" r:id="rId30"/>
    <p:sldId id="469" r:id="rId31"/>
    <p:sldId id="277" r:id="rId32"/>
    <p:sldId id="425" r:id="rId33"/>
    <p:sldId id="426" r:id="rId34"/>
    <p:sldId id="428" r:id="rId35"/>
    <p:sldId id="423" r:id="rId36"/>
    <p:sldId id="430" r:id="rId37"/>
    <p:sldId id="433" r:id="rId38"/>
    <p:sldId id="434" r:id="rId39"/>
    <p:sldId id="257" r:id="rId40"/>
    <p:sldId id="259" r:id="rId41"/>
    <p:sldId id="260" r:id="rId42"/>
    <p:sldId id="261" r:id="rId43"/>
    <p:sldId id="262" r:id="rId44"/>
    <p:sldId id="266" r:id="rId45"/>
    <p:sldId id="456" r:id="rId46"/>
    <p:sldId id="264" r:id="rId47"/>
    <p:sldId id="269" r:id="rId48"/>
    <p:sldId id="270" r:id="rId49"/>
    <p:sldId id="470" r:id="rId50"/>
    <p:sldId id="265" r:id="rId51"/>
    <p:sldId id="267" r:id="rId52"/>
    <p:sldId id="271" r:id="rId53"/>
    <p:sldId id="418" r:id="rId54"/>
    <p:sldId id="427"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A9AA99-6FEB-4459-8887-8949CF625FC8}" v="11" dt="2025-10-06T09:27:06.8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07" autoAdjust="0"/>
    <p:restoredTop sz="64677" autoAdjust="0"/>
  </p:normalViewPr>
  <p:slideViewPr>
    <p:cSldViewPr snapToGrid="0">
      <p:cViewPr varScale="1">
        <p:scale>
          <a:sx n="41" d="100"/>
          <a:sy n="41" d="100"/>
        </p:scale>
        <p:origin x="1070" y="1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61" Type="http://schemas.microsoft.com/office/2016/11/relationships/changesInfo" Target="changesInfos/changesInfo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AE2AD77E-8924-4413-9EF1-EE9979A78B23}"/>
    <pc:docChg chg="undo redo custSel addSld delSld modSld sldOrd">
      <pc:chgData name="Dr Charlotte Greenway" userId="21ca5f9ab6ecb0bd" providerId="LiveId" clId="{AE2AD77E-8924-4413-9EF1-EE9979A78B23}" dt="2025-09-30T14:18:35.962" v="244" actId="113"/>
      <pc:docMkLst>
        <pc:docMk/>
      </pc:docMkLst>
      <pc:sldChg chg="modSp mod">
        <pc:chgData name="Dr Charlotte Greenway" userId="21ca5f9ab6ecb0bd" providerId="LiveId" clId="{AE2AD77E-8924-4413-9EF1-EE9979A78B23}" dt="2025-09-09T12:22:01.674" v="28" actId="27636"/>
        <pc:sldMkLst>
          <pc:docMk/>
          <pc:sldMk cId="3754379826" sldId="257"/>
        </pc:sldMkLst>
        <pc:spChg chg="mod">
          <ac:chgData name="Dr Charlotte Greenway" userId="21ca5f9ab6ecb0bd" providerId="LiveId" clId="{AE2AD77E-8924-4413-9EF1-EE9979A78B23}" dt="2025-09-09T12:22:01.674" v="28" actId="27636"/>
          <ac:spMkLst>
            <pc:docMk/>
            <pc:sldMk cId="3754379826" sldId="257"/>
            <ac:spMk id="3" creationId="{FDCC8A72-DA44-7C0A-1D21-CA3E66D61880}"/>
          </ac:spMkLst>
        </pc:spChg>
      </pc:sldChg>
      <pc:sldChg chg="modSp mod">
        <pc:chgData name="Dr Charlotte Greenway" userId="21ca5f9ab6ecb0bd" providerId="LiveId" clId="{AE2AD77E-8924-4413-9EF1-EE9979A78B23}" dt="2025-09-09T12:23:10.042" v="68" actId="20577"/>
        <pc:sldMkLst>
          <pc:docMk/>
          <pc:sldMk cId="1484362425" sldId="259"/>
        </pc:sldMkLst>
        <pc:spChg chg="mod">
          <ac:chgData name="Dr Charlotte Greenway" userId="21ca5f9ab6ecb0bd" providerId="LiveId" clId="{AE2AD77E-8924-4413-9EF1-EE9979A78B23}" dt="2025-09-09T12:23:10.042" v="68" actId="20577"/>
          <ac:spMkLst>
            <pc:docMk/>
            <pc:sldMk cId="1484362425" sldId="259"/>
            <ac:spMk id="2" creationId="{874338A9-B80F-B481-78F5-7EE7D741D967}"/>
          </ac:spMkLst>
        </pc:spChg>
      </pc:sldChg>
      <pc:sldChg chg="addSp delSp modSp mod">
        <pc:chgData name="Dr Charlotte Greenway" userId="21ca5f9ab6ecb0bd" providerId="LiveId" clId="{AE2AD77E-8924-4413-9EF1-EE9979A78B23}" dt="2025-09-09T13:17:47.987" v="234" actId="14100"/>
        <pc:sldMkLst>
          <pc:docMk/>
          <pc:sldMk cId="1554693063" sldId="261"/>
        </pc:sldMkLst>
        <pc:spChg chg="add del mod">
          <ac:chgData name="Dr Charlotte Greenway" userId="21ca5f9ab6ecb0bd" providerId="LiveId" clId="{AE2AD77E-8924-4413-9EF1-EE9979A78B23}" dt="2025-09-09T13:17:39.659" v="232" actId="1076"/>
          <ac:spMkLst>
            <pc:docMk/>
            <pc:sldMk cId="1554693063" sldId="261"/>
            <ac:spMk id="11" creationId="{D6F9D619-F925-EF6F-B122-4A77444CB145}"/>
          </ac:spMkLst>
        </pc:spChg>
        <pc:picChg chg="mod">
          <ac:chgData name="Dr Charlotte Greenway" userId="21ca5f9ab6ecb0bd" providerId="LiveId" clId="{AE2AD77E-8924-4413-9EF1-EE9979A78B23}" dt="2025-09-09T13:17:47.987" v="234" actId="14100"/>
          <ac:picMkLst>
            <pc:docMk/>
            <pc:sldMk cId="1554693063" sldId="261"/>
            <ac:picMk id="5" creationId="{93225CD0-81A7-D3F5-B617-CB3008FE126E}"/>
          </ac:picMkLst>
        </pc:picChg>
        <pc:picChg chg="add del mod">
          <ac:chgData name="Dr Charlotte Greenway" userId="21ca5f9ab6ecb0bd" providerId="LiveId" clId="{AE2AD77E-8924-4413-9EF1-EE9979A78B23}" dt="2025-09-09T13:17:43.634" v="233" actId="1076"/>
          <ac:picMkLst>
            <pc:docMk/>
            <pc:sldMk cId="1554693063" sldId="261"/>
            <ac:picMk id="7" creationId="{1986A7CF-D5E2-3D82-668A-3DC07E4F564A}"/>
          </ac:picMkLst>
        </pc:picChg>
      </pc:sldChg>
      <pc:sldChg chg="modSp mod">
        <pc:chgData name="Dr Charlotte Greenway" userId="21ca5f9ab6ecb0bd" providerId="LiveId" clId="{AE2AD77E-8924-4413-9EF1-EE9979A78B23}" dt="2025-09-09T13:18:04.548" v="235" actId="14100"/>
        <pc:sldMkLst>
          <pc:docMk/>
          <pc:sldMk cId="4157007757" sldId="262"/>
        </pc:sldMkLst>
        <pc:picChg chg="mod">
          <ac:chgData name="Dr Charlotte Greenway" userId="21ca5f9ab6ecb0bd" providerId="LiveId" clId="{AE2AD77E-8924-4413-9EF1-EE9979A78B23}" dt="2025-09-09T13:18:04.548" v="235" actId="14100"/>
          <ac:picMkLst>
            <pc:docMk/>
            <pc:sldMk cId="4157007757" sldId="262"/>
            <ac:picMk id="11" creationId="{B42F4C13-0C7A-9FCF-D3C6-F669A8A06E86}"/>
          </ac:picMkLst>
        </pc:picChg>
      </pc:sldChg>
      <pc:sldChg chg="modSp mod ord">
        <pc:chgData name="Dr Charlotte Greenway" userId="21ca5f9ab6ecb0bd" providerId="LiveId" clId="{AE2AD77E-8924-4413-9EF1-EE9979A78B23}" dt="2025-09-09T13:27:51.847" v="239"/>
        <pc:sldMkLst>
          <pc:docMk/>
          <pc:sldMk cId="1155223063" sldId="266"/>
        </pc:sldMkLst>
        <pc:spChg chg="mod">
          <ac:chgData name="Dr Charlotte Greenway" userId="21ca5f9ab6ecb0bd" providerId="LiveId" clId="{AE2AD77E-8924-4413-9EF1-EE9979A78B23}" dt="2025-09-09T12:48:14.369" v="117" actId="14100"/>
          <ac:spMkLst>
            <pc:docMk/>
            <pc:sldMk cId="1155223063" sldId="266"/>
            <ac:spMk id="3" creationId="{8CFC1D94-A6D3-C7F5-1BD2-1A646E0E70E6}"/>
          </ac:spMkLst>
        </pc:spChg>
      </pc:sldChg>
      <pc:sldChg chg="modSp mod">
        <pc:chgData name="Dr Charlotte Greenway" userId="21ca5f9ab6ecb0bd" providerId="LiveId" clId="{AE2AD77E-8924-4413-9EF1-EE9979A78B23}" dt="2025-09-09T13:13:48.688" v="219" actId="20577"/>
        <pc:sldMkLst>
          <pc:docMk/>
          <pc:sldMk cId="3496331224" sldId="267"/>
        </pc:sldMkLst>
        <pc:spChg chg="mod">
          <ac:chgData name="Dr Charlotte Greenway" userId="21ca5f9ab6ecb0bd" providerId="LiveId" clId="{AE2AD77E-8924-4413-9EF1-EE9979A78B23}" dt="2025-09-09T13:13:48.688" v="219" actId="20577"/>
          <ac:spMkLst>
            <pc:docMk/>
            <pc:sldMk cId="3496331224" sldId="267"/>
            <ac:spMk id="3" creationId="{0589BF2E-ABF1-3366-E2E8-D2CB5CD6C5B5}"/>
          </ac:spMkLst>
        </pc:spChg>
      </pc:sldChg>
      <pc:sldChg chg="del">
        <pc:chgData name="Dr Charlotte Greenway" userId="21ca5f9ab6ecb0bd" providerId="LiveId" clId="{AE2AD77E-8924-4413-9EF1-EE9979A78B23}" dt="2025-09-09T12:25:38.305" v="69" actId="47"/>
        <pc:sldMkLst>
          <pc:docMk/>
          <pc:sldMk cId="1238182104" sldId="268"/>
        </pc:sldMkLst>
      </pc:sldChg>
      <pc:sldChg chg="del">
        <pc:chgData name="Dr Charlotte Greenway" userId="21ca5f9ab6ecb0bd" providerId="LiveId" clId="{AE2AD77E-8924-4413-9EF1-EE9979A78B23}" dt="2025-09-09T12:40:21.813" v="70" actId="47"/>
        <pc:sldMkLst>
          <pc:docMk/>
          <pc:sldMk cId="691808461" sldId="272"/>
        </pc:sldMkLst>
      </pc:sldChg>
      <pc:sldChg chg="del">
        <pc:chgData name="Dr Charlotte Greenway" userId="21ca5f9ab6ecb0bd" providerId="LiveId" clId="{AE2AD77E-8924-4413-9EF1-EE9979A78B23}" dt="2025-09-09T12:40:25.056" v="71" actId="47"/>
        <pc:sldMkLst>
          <pc:docMk/>
          <pc:sldMk cId="1306799386" sldId="273"/>
        </pc:sldMkLst>
      </pc:sldChg>
      <pc:sldChg chg="del">
        <pc:chgData name="Dr Charlotte Greenway" userId="21ca5f9ab6ecb0bd" providerId="LiveId" clId="{AE2AD77E-8924-4413-9EF1-EE9979A78B23}" dt="2025-09-09T12:40:27.301" v="72" actId="47"/>
        <pc:sldMkLst>
          <pc:docMk/>
          <pc:sldMk cId="2570327169" sldId="274"/>
        </pc:sldMkLst>
      </pc:sldChg>
      <pc:sldChg chg="modNotesTx">
        <pc:chgData name="Dr Charlotte Greenway" userId="21ca5f9ab6ecb0bd" providerId="LiveId" clId="{AE2AD77E-8924-4413-9EF1-EE9979A78B23}" dt="2025-09-30T11:21:39.427" v="241" actId="20577"/>
        <pc:sldMkLst>
          <pc:docMk/>
          <pc:sldMk cId="527935605" sldId="436"/>
        </pc:sldMkLst>
      </pc:sldChg>
      <pc:sldChg chg="modSp mod">
        <pc:chgData name="Dr Charlotte Greenway" userId="21ca5f9ab6ecb0bd" providerId="LiveId" clId="{AE2AD77E-8924-4413-9EF1-EE9979A78B23}" dt="2025-09-30T14:18:35.962" v="244" actId="113"/>
        <pc:sldMkLst>
          <pc:docMk/>
          <pc:sldMk cId="2662795915" sldId="438"/>
        </pc:sldMkLst>
        <pc:spChg chg="mod">
          <ac:chgData name="Dr Charlotte Greenway" userId="21ca5f9ab6ecb0bd" providerId="LiveId" clId="{AE2AD77E-8924-4413-9EF1-EE9979A78B23}" dt="2025-09-30T14:17:04.428" v="242" actId="113"/>
          <ac:spMkLst>
            <pc:docMk/>
            <pc:sldMk cId="2662795915" sldId="438"/>
            <ac:spMk id="8" creationId="{2545A5A4-CAA5-576E-889F-5968F6BD5779}"/>
          </ac:spMkLst>
        </pc:spChg>
        <pc:graphicFrameChg chg="mod">
          <ac:chgData name="Dr Charlotte Greenway" userId="21ca5f9ab6ecb0bd" providerId="LiveId" clId="{AE2AD77E-8924-4413-9EF1-EE9979A78B23}" dt="2025-09-30T14:18:35.962" v="244" actId="113"/>
          <ac:graphicFrameMkLst>
            <pc:docMk/>
            <pc:sldMk cId="2662795915" sldId="438"/>
            <ac:graphicFrameMk id="12" creationId="{4294884E-D582-C706-CFE7-677242717858}"/>
          </ac:graphicFrameMkLst>
        </pc:graphicFrameChg>
      </pc:sldChg>
      <pc:sldChg chg="addSp delSp modSp mod setBg">
        <pc:chgData name="Dr Charlotte Greenway" userId="21ca5f9ab6ecb0bd" providerId="LiveId" clId="{AE2AD77E-8924-4413-9EF1-EE9979A78B23}" dt="2025-09-09T12:15:24.573" v="17" actId="14100"/>
        <pc:sldMkLst>
          <pc:docMk/>
          <pc:sldMk cId="1762302717" sldId="469"/>
        </pc:sldMkLst>
        <pc:spChg chg="add mod">
          <ac:chgData name="Dr Charlotte Greenway" userId="21ca5f9ab6ecb0bd" providerId="LiveId" clId="{AE2AD77E-8924-4413-9EF1-EE9979A78B23}" dt="2025-09-09T12:15:13.758" v="14" actId="14100"/>
          <ac:spMkLst>
            <pc:docMk/>
            <pc:sldMk cId="1762302717" sldId="469"/>
            <ac:spMk id="7" creationId="{B28AE928-7E7A-2B3E-D658-C56CDEE88230}"/>
          </ac:spMkLst>
        </pc:spChg>
        <pc:spChg chg="add">
          <ac:chgData name="Dr Charlotte Greenway" userId="21ca5f9ab6ecb0bd" providerId="LiveId" clId="{AE2AD77E-8924-4413-9EF1-EE9979A78B23}" dt="2025-09-09T12:14:27.459" v="1" actId="26606"/>
          <ac:spMkLst>
            <pc:docMk/>
            <pc:sldMk cId="1762302717" sldId="469"/>
            <ac:spMk id="10" creationId="{32BC26D8-82FB-445E-AA49-62A77D7C1EE0}"/>
          </ac:spMkLst>
        </pc:spChg>
        <pc:spChg chg="add">
          <ac:chgData name="Dr Charlotte Greenway" userId="21ca5f9ab6ecb0bd" providerId="LiveId" clId="{AE2AD77E-8924-4413-9EF1-EE9979A78B23}" dt="2025-09-09T12:14:27.459" v="1" actId="26606"/>
          <ac:spMkLst>
            <pc:docMk/>
            <pc:sldMk cId="1762302717" sldId="469"/>
            <ac:spMk id="12" creationId="{CB44330D-EA18-4254-AA95-EB49948539B8}"/>
          </ac:spMkLst>
        </pc:spChg>
        <pc:picChg chg="add mod ord">
          <ac:chgData name="Dr Charlotte Greenway" userId="21ca5f9ab6ecb0bd" providerId="LiveId" clId="{AE2AD77E-8924-4413-9EF1-EE9979A78B23}" dt="2025-09-09T12:15:24.573" v="17" actId="14100"/>
          <ac:picMkLst>
            <pc:docMk/>
            <pc:sldMk cId="1762302717" sldId="469"/>
            <ac:picMk id="5" creationId="{7B57E069-2C86-31BE-E49C-1C654F89E5F3}"/>
          </ac:picMkLst>
        </pc:picChg>
      </pc:sldChg>
      <pc:sldChg chg="addSp delSp modSp new mod setBg">
        <pc:chgData name="Dr Charlotte Greenway" userId="21ca5f9ab6ecb0bd" providerId="LiveId" clId="{AE2AD77E-8924-4413-9EF1-EE9979A78B23}" dt="2025-09-09T12:45:55.893" v="108" actId="20577"/>
        <pc:sldMkLst>
          <pc:docMk/>
          <pc:sldMk cId="2324838560" sldId="470"/>
        </pc:sldMkLst>
        <pc:spChg chg="mod">
          <ac:chgData name="Dr Charlotte Greenway" userId="21ca5f9ab6ecb0bd" providerId="LiveId" clId="{AE2AD77E-8924-4413-9EF1-EE9979A78B23}" dt="2025-09-09T12:44:00.442" v="97" actId="1076"/>
          <ac:spMkLst>
            <pc:docMk/>
            <pc:sldMk cId="2324838560" sldId="470"/>
            <ac:spMk id="2" creationId="{2A00E179-BF44-95AD-E071-3992CADA539A}"/>
          </ac:spMkLst>
        </pc:spChg>
        <pc:spChg chg="add mod">
          <ac:chgData name="Dr Charlotte Greenway" userId="21ca5f9ab6ecb0bd" providerId="LiveId" clId="{AE2AD77E-8924-4413-9EF1-EE9979A78B23}" dt="2025-09-09T12:45:52.517" v="105" actId="1076"/>
          <ac:spMkLst>
            <pc:docMk/>
            <pc:sldMk cId="2324838560" sldId="470"/>
            <ac:spMk id="6" creationId="{C8642AE4-EB38-F5F5-B9DC-3C6DE31766FC}"/>
          </ac:spMkLst>
        </pc:spChg>
        <pc:spChg chg="add mod">
          <ac:chgData name="Dr Charlotte Greenway" userId="21ca5f9ab6ecb0bd" providerId="LiveId" clId="{AE2AD77E-8924-4413-9EF1-EE9979A78B23}" dt="2025-09-09T12:45:55.893" v="108" actId="20577"/>
          <ac:spMkLst>
            <pc:docMk/>
            <pc:sldMk cId="2324838560" sldId="470"/>
            <ac:spMk id="8" creationId="{DB316F0F-A263-F8FC-9D88-F0E91854FEE8}"/>
          </ac:spMkLst>
        </pc:spChg>
        <pc:graphicFrameChg chg="add mod modGraphic">
          <ac:chgData name="Dr Charlotte Greenway" userId="21ca5f9ab6ecb0bd" providerId="LiveId" clId="{AE2AD77E-8924-4413-9EF1-EE9979A78B23}" dt="2025-09-09T12:43:55.394" v="96" actId="1076"/>
          <ac:graphicFrameMkLst>
            <pc:docMk/>
            <pc:sldMk cId="2324838560" sldId="470"/>
            <ac:graphicFrameMk id="4" creationId="{D8137AE6-E3AA-2052-A8E7-D3DB35606BC9}"/>
          </ac:graphicFrameMkLst>
        </pc:graphicFrameChg>
      </pc:sldChg>
    </pc:docChg>
  </pc:docChgLst>
  <pc:docChgLst>
    <pc:chgData name="Dr Charlotte Greenway" userId="21ca5f9ab6ecb0bd" providerId="LiveId" clId="{E2A9AA99-6FEB-4459-8887-8949CF625FC8}"/>
    <pc:docChg chg="custSel modSld">
      <pc:chgData name="Dr Charlotte Greenway" userId="21ca5f9ab6ecb0bd" providerId="LiveId" clId="{E2A9AA99-6FEB-4459-8887-8949CF625FC8}" dt="2025-10-06T09:29:47.716" v="94" actId="113"/>
      <pc:docMkLst>
        <pc:docMk/>
      </pc:docMkLst>
      <pc:sldChg chg="modNotesTx">
        <pc:chgData name="Dr Charlotte Greenway" userId="21ca5f9ab6ecb0bd" providerId="LiveId" clId="{E2A9AA99-6FEB-4459-8887-8949CF625FC8}" dt="2025-10-06T09:18:31.160" v="71" actId="20577"/>
        <pc:sldMkLst>
          <pc:docMk/>
          <pc:sldMk cId="975183235" sldId="364"/>
        </pc:sldMkLst>
      </pc:sldChg>
      <pc:sldChg chg="modSp mod">
        <pc:chgData name="Dr Charlotte Greenway" userId="21ca5f9ab6ecb0bd" providerId="LiveId" clId="{E2A9AA99-6FEB-4459-8887-8949CF625FC8}" dt="2025-10-06T08:50:07.241" v="1" actId="113"/>
        <pc:sldMkLst>
          <pc:docMk/>
          <pc:sldMk cId="2115521167" sldId="435"/>
        </pc:sldMkLst>
        <pc:spChg chg="mod">
          <ac:chgData name="Dr Charlotte Greenway" userId="21ca5f9ab6ecb0bd" providerId="LiveId" clId="{E2A9AA99-6FEB-4459-8887-8949CF625FC8}" dt="2025-10-06T08:50:07.241" v="1" actId="113"/>
          <ac:spMkLst>
            <pc:docMk/>
            <pc:sldMk cId="2115521167" sldId="435"/>
            <ac:spMk id="8" creationId="{B2FB2120-6E7B-4E6B-AA9B-0F6CE68B7357}"/>
          </ac:spMkLst>
        </pc:spChg>
      </pc:sldChg>
      <pc:sldChg chg="modNotesTx">
        <pc:chgData name="Dr Charlotte Greenway" userId="21ca5f9ab6ecb0bd" providerId="LiveId" clId="{E2A9AA99-6FEB-4459-8887-8949CF625FC8}" dt="2025-10-06T08:52:18.121" v="44" actId="20577"/>
        <pc:sldMkLst>
          <pc:docMk/>
          <pc:sldMk cId="844272419" sldId="437"/>
        </pc:sldMkLst>
      </pc:sldChg>
      <pc:sldChg chg="modSp">
        <pc:chgData name="Dr Charlotte Greenway" userId="21ca5f9ab6ecb0bd" providerId="LiveId" clId="{E2A9AA99-6FEB-4459-8887-8949CF625FC8}" dt="2025-10-06T08:54:28.011" v="47" actId="113"/>
        <pc:sldMkLst>
          <pc:docMk/>
          <pc:sldMk cId="2662795915" sldId="438"/>
        </pc:sldMkLst>
        <pc:graphicFrameChg chg="mod">
          <ac:chgData name="Dr Charlotte Greenway" userId="21ca5f9ab6ecb0bd" providerId="LiveId" clId="{E2A9AA99-6FEB-4459-8887-8949CF625FC8}" dt="2025-10-06T08:54:28.011" v="47" actId="113"/>
          <ac:graphicFrameMkLst>
            <pc:docMk/>
            <pc:sldMk cId="2662795915" sldId="438"/>
            <ac:graphicFrameMk id="12" creationId="{4294884E-D582-C706-CFE7-677242717858}"/>
          </ac:graphicFrameMkLst>
        </pc:graphicFrameChg>
      </pc:sldChg>
      <pc:sldChg chg="modSp mod">
        <pc:chgData name="Dr Charlotte Greenway" userId="21ca5f9ab6ecb0bd" providerId="LiveId" clId="{E2A9AA99-6FEB-4459-8887-8949CF625FC8}" dt="2025-10-06T09:25:31.973" v="73" actId="113"/>
        <pc:sldMkLst>
          <pc:docMk/>
          <pc:sldMk cId="1177669009" sldId="441"/>
        </pc:sldMkLst>
        <pc:spChg chg="mod">
          <ac:chgData name="Dr Charlotte Greenway" userId="21ca5f9ab6ecb0bd" providerId="LiveId" clId="{E2A9AA99-6FEB-4459-8887-8949CF625FC8}" dt="2025-10-06T09:25:18.502" v="72" actId="113"/>
          <ac:spMkLst>
            <pc:docMk/>
            <pc:sldMk cId="1177669009" sldId="441"/>
            <ac:spMk id="7" creationId="{45D2070F-9060-648F-BD1F-0ED71369E38C}"/>
          </ac:spMkLst>
        </pc:spChg>
        <pc:spChg chg="mod">
          <ac:chgData name="Dr Charlotte Greenway" userId="21ca5f9ab6ecb0bd" providerId="LiveId" clId="{E2A9AA99-6FEB-4459-8887-8949CF625FC8}" dt="2025-10-06T09:25:31.973" v="73" actId="113"/>
          <ac:spMkLst>
            <pc:docMk/>
            <pc:sldMk cId="1177669009" sldId="441"/>
            <ac:spMk id="14" creationId="{304DFAE3-CD62-FDAC-7D84-E8F672D96F46}"/>
          </ac:spMkLst>
        </pc:spChg>
      </pc:sldChg>
      <pc:sldChg chg="modSp mod">
        <pc:chgData name="Dr Charlotte Greenway" userId="21ca5f9ab6ecb0bd" providerId="LiveId" clId="{E2A9AA99-6FEB-4459-8887-8949CF625FC8}" dt="2025-10-06T09:27:17.983" v="80" actId="113"/>
        <pc:sldMkLst>
          <pc:docMk/>
          <pc:sldMk cId="389160463" sldId="444"/>
        </pc:sldMkLst>
        <pc:spChg chg="mod">
          <ac:chgData name="Dr Charlotte Greenway" userId="21ca5f9ab6ecb0bd" providerId="LiveId" clId="{E2A9AA99-6FEB-4459-8887-8949CF625FC8}" dt="2025-10-06T09:27:17.983" v="80" actId="113"/>
          <ac:spMkLst>
            <pc:docMk/>
            <pc:sldMk cId="389160463" sldId="444"/>
            <ac:spMk id="9" creationId="{17E55247-3EB8-6983-4274-3C6CE1CEF195}"/>
          </ac:spMkLst>
        </pc:spChg>
        <pc:graphicFrameChg chg="mod">
          <ac:chgData name="Dr Charlotte Greenway" userId="21ca5f9ab6ecb0bd" providerId="LiveId" clId="{E2A9AA99-6FEB-4459-8887-8949CF625FC8}" dt="2025-10-06T09:26:35.581" v="77" actId="113"/>
          <ac:graphicFrameMkLst>
            <pc:docMk/>
            <pc:sldMk cId="389160463" sldId="444"/>
            <ac:graphicFrameMk id="4" creationId="{ED801313-7BCD-970A-5645-3D54735E9047}"/>
          </ac:graphicFrameMkLst>
        </pc:graphicFrameChg>
        <pc:graphicFrameChg chg="mod">
          <ac:chgData name="Dr Charlotte Greenway" userId="21ca5f9ab6ecb0bd" providerId="LiveId" clId="{E2A9AA99-6FEB-4459-8887-8949CF625FC8}" dt="2025-10-06T09:27:06.866" v="79" actId="113"/>
          <ac:graphicFrameMkLst>
            <pc:docMk/>
            <pc:sldMk cId="389160463" sldId="444"/>
            <ac:graphicFrameMk id="7" creationId="{8D2A5A3A-7DD3-4A15-ACE0-5B26E65B11BB}"/>
          </ac:graphicFrameMkLst>
        </pc:graphicFrameChg>
      </pc:sldChg>
      <pc:sldChg chg="modSp mod">
        <pc:chgData name="Dr Charlotte Greenway" userId="21ca5f9ab6ecb0bd" providerId="LiveId" clId="{E2A9AA99-6FEB-4459-8887-8949CF625FC8}" dt="2025-10-06T09:28:48.583" v="87" actId="113"/>
        <pc:sldMkLst>
          <pc:docMk/>
          <pc:sldMk cId="746479191" sldId="447"/>
        </pc:sldMkLst>
        <pc:spChg chg="mod">
          <ac:chgData name="Dr Charlotte Greenway" userId="21ca5f9ab6ecb0bd" providerId="LiveId" clId="{E2A9AA99-6FEB-4459-8887-8949CF625FC8}" dt="2025-10-06T09:28:48.583" v="87" actId="113"/>
          <ac:spMkLst>
            <pc:docMk/>
            <pc:sldMk cId="746479191" sldId="447"/>
            <ac:spMk id="4" creationId="{5062A052-DDE5-C62B-C458-B32DEAC20C10}"/>
          </ac:spMkLst>
        </pc:spChg>
      </pc:sldChg>
      <pc:sldChg chg="modSp mod">
        <pc:chgData name="Dr Charlotte Greenway" userId="21ca5f9ab6ecb0bd" providerId="LiveId" clId="{E2A9AA99-6FEB-4459-8887-8949CF625FC8}" dt="2025-10-06T09:29:47.716" v="94" actId="113"/>
        <pc:sldMkLst>
          <pc:docMk/>
          <pc:sldMk cId="369218617" sldId="448"/>
        </pc:sldMkLst>
        <pc:spChg chg="mod">
          <ac:chgData name="Dr Charlotte Greenway" userId="21ca5f9ab6ecb0bd" providerId="LiveId" clId="{E2A9AA99-6FEB-4459-8887-8949CF625FC8}" dt="2025-10-06T09:29:47.716" v="94" actId="113"/>
          <ac:spMkLst>
            <pc:docMk/>
            <pc:sldMk cId="369218617" sldId="448"/>
            <ac:spMk id="6" creationId="{A415F6AB-4949-8447-51A1-727CB3884687}"/>
          </ac:spMkLst>
        </pc:spChg>
      </pc:sldChg>
    </pc:docChg>
  </pc:docChgLst>
</pc:chgInfo>
</file>

<file path=ppt/diagrams/_rels/data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_rels/data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image" Target="../media/image16.png"/></Relationships>
</file>

<file path=ppt/diagrams/_rels/drawing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_rels/drawing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776C60-3B8C-4BF9-A3B7-CD66D4A7CAB8}"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GB"/>
        </a:p>
      </dgm:t>
    </dgm:pt>
    <dgm:pt modelId="{6D0245FB-FA60-43FB-BC64-B7AFA6F6C08C}">
      <dgm:prSet/>
      <dgm:spPr/>
      <dgm:t>
        <a:bodyPr/>
        <a:lstStyle/>
        <a:p>
          <a:r>
            <a:rPr lang="en-GB"/>
            <a:t>Causes:</a:t>
          </a:r>
        </a:p>
      </dgm:t>
    </dgm:pt>
    <dgm:pt modelId="{86239A8D-088A-439A-8524-AF578E248A1A}" type="parTrans" cxnId="{2ABE8978-AB1E-43D6-A31B-26DF894CBF1B}">
      <dgm:prSet/>
      <dgm:spPr/>
      <dgm:t>
        <a:bodyPr/>
        <a:lstStyle/>
        <a:p>
          <a:endParaRPr lang="en-GB"/>
        </a:p>
      </dgm:t>
    </dgm:pt>
    <dgm:pt modelId="{03DEF55E-5455-43C1-B643-9D875A034F59}" type="sibTrans" cxnId="{2ABE8978-AB1E-43D6-A31B-26DF894CBF1B}">
      <dgm:prSet/>
      <dgm:spPr/>
      <dgm:t>
        <a:bodyPr/>
        <a:lstStyle/>
        <a:p>
          <a:endParaRPr lang="en-GB"/>
        </a:p>
      </dgm:t>
    </dgm:pt>
    <dgm:pt modelId="{F007CB7F-37E0-45BF-801C-D1696CDC131A}">
      <dgm:prSet/>
      <dgm:spPr/>
      <dgm:t>
        <a:bodyPr/>
        <a:lstStyle/>
        <a:p>
          <a:r>
            <a:rPr lang="en-GB"/>
            <a:t>unhealthy sleep practices (e.g., inconsistent bed and wake times, caffeine use, electronics in the bedroom, exposure to bright light on the computer late at night)</a:t>
          </a:r>
        </a:p>
      </dgm:t>
    </dgm:pt>
    <dgm:pt modelId="{25E3B5C0-86C3-4952-815B-FB9A49AA1871}" type="parTrans" cxnId="{2F52EBBD-9007-4056-8E40-2A4F5D465DC8}">
      <dgm:prSet/>
      <dgm:spPr/>
      <dgm:t>
        <a:bodyPr/>
        <a:lstStyle/>
        <a:p>
          <a:endParaRPr lang="en-GB"/>
        </a:p>
      </dgm:t>
    </dgm:pt>
    <dgm:pt modelId="{24B24ED9-8887-44C5-B9A2-7418BF7A1150}" type="sibTrans" cxnId="{2F52EBBD-9007-4056-8E40-2A4F5D465DC8}">
      <dgm:prSet/>
      <dgm:spPr/>
      <dgm:t>
        <a:bodyPr/>
        <a:lstStyle/>
        <a:p>
          <a:endParaRPr lang="en-GB"/>
        </a:p>
      </dgm:t>
    </dgm:pt>
    <dgm:pt modelId="{62CAA808-488F-4D7C-9AED-C720FE3B75C6}">
      <dgm:prSet/>
      <dgm:spPr/>
      <dgm:t>
        <a:bodyPr/>
        <a:lstStyle/>
        <a:p>
          <a:r>
            <a:rPr lang="en-GB"/>
            <a:t>from comorbid conditions,</a:t>
          </a:r>
        </a:p>
      </dgm:t>
    </dgm:pt>
    <dgm:pt modelId="{FB675C11-C31D-4810-A3F6-A0B810E54C70}" type="parTrans" cxnId="{CEE050CB-C9E5-493E-BA62-B2D5520527CB}">
      <dgm:prSet/>
      <dgm:spPr/>
      <dgm:t>
        <a:bodyPr/>
        <a:lstStyle/>
        <a:p>
          <a:endParaRPr lang="en-GB"/>
        </a:p>
      </dgm:t>
    </dgm:pt>
    <dgm:pt modelId="{6AFBE515-A48E-47F6-859D-8F88EF05FDFD}" type="sibTrans" cxnId="{CEE050CB-C9E5-493E-BA62-B2D5520527CB}">
      <dgm:prSet/>
      <dgm:spPr/>
      <dgm:t>
        <a:bodyPr/>
        <a:lstStyle/>
        <a:p>
          <a:endParaRPr lang="en-GB"/>
        </a:p>
      </dgm:t>
    </dgm:pt>
    <dgm:pt modelId="{EE7AB7BB-467D-463A-9C2C-4E6D2E7480D7}">
      <dgm:prSet/>
      <dgm:spPr/>
      <dgm:t>
        <a:bodyPr/>
        <a:lstStyle/>
        <a:p>
          <a:r>
            <a:rPr lang="en-GB"/>
            <a:t>a shared biological component or as a side effect of stimulant treatment</a:t>
          </a:r>
        </a:p>
      </dgm:t>
    </dgm:pt>
    <dgm:pt modelId="{03E27AA3-32F7-48A6-A94E-C11E5051BB7E}" type="parTrans" cxnId="{C93FE255-AED5-4D7F-AC37-DDF07AA19C18}">
      <dgm:prSet/>
      <dgm:spPr/>
      <dgm:t>
        <a:bodyPr/>
        <a:lstStyle/>
        <a:p>
          <a:endParaRPr lang="en-GB"/>
        </a:p>
      </dgm:t>
    </dgm:pt>
    <dgm:pt modelId="{7221C033-3E7B-412A-9B41-26DA79EE3089}" type="sibTrans" cxnId="{C93FE255-AED5-4D7F-AC37-DDF07AA19C18}">
      <dgm:prSet/>
      <dgm:spPr/>
      <dgm:t>
        <a:bodyPr/>
        <a:lstStyle/>
        <a:p>
          <a:endParaRPr lang="en-GB"/>
        </a:p>
      </dgm:t>
    </dgm:pt>
    <dgm:pt modelId="{0F0E03BF-7594-43D7-9E03-F75689777054}" type="pres">
      <dgm:prSet presAssocID="{55776C60-3B8C-4BF9-A3B7-CD66D4A7CAB8}" presName="Name0" presStyleCnt="0">
        <dgm:presLayoutVars>
          <dgm:dir/>
          <dgm:animLvl val="lvl"/>
          <dgm:resizeHandles val="exact"/>
        </dgm:presLayoutVars>
      </dgm:prSet>
      <dgm:spPr/>
    </dgm:pt>
    <dgm:pt modelId="{22F1C2C9-92B1-4F32-BCF7-6622F6C90A0D}" type="pres">
      <dgm:prSet presAssocID="{6D0245FB-FA60-43FB-BC64-B7AFA6F6C08C}" presName="linNode" presStyleCnt="0"/>
      <dgm:spPr/>
    </dgm:pt>
    <dgm:pt modelId="{310D457B-2912-4BDB-8ABE-0E296EA8CF64}" type="pres">
      <dgm:prSet presAssocID="{6D0245FB-FA60-43FB-BC64-B7AFA6F6C08C}" presName="parentText" presStyleLbl="node1" presStyleIdx="0" presStyleCnt="1">
        <dgm:presLayoutVars>
          <dgm:chMax val="1"/>
          <dgm:bulletEnabled val="1"/>
        </dgm:presLayoutVars>
      </dgm:prSet>
      <dgm:spPr/>
    </dgm:pt>
    <dgm:pt modelId="{98F5C423-7924-45F4-9E9A-B07118A9683F}" type="pres">
      <dgm:prSet presAssocID="{6D0245FB-FA60-43FB-BC64-B7AFA6F6C08C}" presName="descendantText" presStyleLbl="alignAccFollowNode1" presStyleIdx="0" presStyleCnt="1">
        <dgm:presLayoutVars>
          <dgm:bulletEnabled val="1"/>
        </dgm:presLayoutVars>
      </dgm:prSet>
      <dgm:spPr/>
    </dgm:pt>
  </dgm:ptLst>
  <dgm:cxnLst>
    <dgm:cxn modelId="{5E16D50D-30B0-4CF3-83EB-57F8B6F598E9}" type="presOf" srcId="{55776C60-3B8C-4BF9-A3B7-CD66D4A7CAB8}" destId="{0F0E03BF-7594-43D7-9E03-F75689777054}" srcOrd="0" destOrd="0" presId="urn:microsoft.com/office/officeart/2005/8/layout/vList5"/>
    <dgm:cxn modelId="{58F80F1E-AE52-497F-87D0-6E1953597893}" type="presOf" srcId="{EE7AB7BB-467D-463A-9C2C-4E6D2E7480D7}" destId="{98F5C423-7924-45F4-9E9A-B07118A9683F}" srcOrd="0" destOrd="2" presId="urn:microsoft.com/office/officeart/2005/8/layout/vList5"/>
    <dgm:cxn modelId="{62BCB04B-58B0-4551-975B-2AC8328D3D19}" type="presOf" srcId="{62CAA808-488F-4D7C-9AED-C720FE3B75C6}" destId="{98F5C423-7924-45F4-9E9A-B07118A9683F}" srcOrd="0" destOrd="1" presId="urn:microsoft.com/office/officeart/2005/8/layout/vList5"/>
    <dgm:cxn modelId="{C93FE255-AED5-4D7F-AC37-DDF07AA19C18}" srcId="{6D0245FB-FA60-43FB-BC64-B7AFA6F6C08C}" destId="{EE7AB7BB-467D-463A-9C2C-4E6D2E7480D7}" srcOrd="2" destOrd="0" parTransId="{03E27AA3-32F7-48A6-A94E-C11E5051BB7E}" sibTransId="{7221C033-3E7B-412A-9B41-26DA79EE3089}"/>
    <dgm:cxn modelId="{A0F9BC57-540C-4BFC-8089-751C6C018F4C}" type="presOf" srcId="{F007CB7F-37E0-45BF-801C-D1696CDC131A}" destId="{98F5C423-7924-45F4-9E9A-B07118A9683F}" srcOrd="0" destOrd="0" presId="urn:microsoft.com/office/officeart/2005/8/layout/vList5"/>
    <dgm:cxn modelId="{2ABE8978-AB1E-43D6-A31B-26DF894CBF1B}" srcId="{55776C60-3B8C-4BF9-A3B7-CD66D4A7CAB8}" destId="{6D0245FB-FA60-43FB-BC64-B7AFA6F6C08C}" srcOrd="0" destOrd="0" parTransId="{86239A8D-088A-439A-8524-AF578E248A1A}" sibTransId="{03DEF55E-5455-43C1-B643-9D875A034F59}"/>
    <dgm:cxn modelId="{2F52EBBD-9007-4056-8E40-2A4F5D465DC8}" srcId="{6D0245FB-FA60-43FB-BC64-B7AFA6F6C08C}" destId="{F007CB7F-37E0-45BF-801C-D1696CDC131A}" srcOrd="0" destOrd="0" parTransId="{25E3B5C0-86C3-4952-815B-FB9A49AA1871}" sibTransId="{24B24ED9-8887-44C5-B9A2-7418BF7A1150}"/>
    <dgm:cxn modelId="{CEE050CB-C9E5-493E-BA62-B2D5520527CB}" srcId="{6D0245FB-FA60-43FB-BC64-B7AFA6F6C08C}" destId="{62CAA808-488F-4D7C-9AED-C720FE3B75C6}" srcOrd="1" destOrd="0" parTransId="{FB675C11-C31D-4810-A3F6-A0B810E54C70}" sibTransId="{6AFBE515-A48E-47F6-859D-8F88EF05FDFD}"/>
    <dgm:cxn modelId="{F97898FA-1B06-40F9-BCF9-8CBA7027B54C}" type="presOf" srcId="{6D0245FB-FA60-43FB-BC64-B7AFA6F6C08C}" destId="{310D457B-2912-4BDB-8ABE-0E296EA8CF64}" srcOrd="0" destOrd="0" presId="urn:microsoft.com/office/officeart/2005/8/layout/vList5"/>
    <dgm:cxn modelId="{1B3BB15F-77F8-4096-8ADC-0C1E935664B9}" type="presParOf" srcId="{0F0E03BF-7594-43D7-9E03-F75689777054}" destId="{22F1C2C9-92B1-4F32-BCF7-6622F6C90A0D}" srcOrd="0" destOrd="0" presId="urn:microsoft.com/office/officeart/2005/8/layout/vList5"/>
    <dgm:cxn modelId="{260F5724-8213-4664-8DD0-1146E3DAB5E8}" type="presParOf" srcId="{22F1C2C9-92B1-4F32-BCF7-6622F6C90A0D}" destId="{310D457B-2912-4BDB-8ABE-0E296EA8CF64}" srcOrd="0" destOrd="0" presId="urn:microsoft.com/office/officeart/2005/8/layout/vList5"/>
    <dgm:cxn modelId="{6213AF07-4091-42CB-9616-266AD172FCFC}" type="presParOf" srcId="{22F1C2C9-92B1-4F32-BCF7-6622F6C90A0D}" destId="{98F5C423-7924-45F4-9E9A-B07118A9683F}"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655FF6-F976-4243-BA5B-D7DC470C9220}" type="doc">
      <dgm:prSet loTypeId="urn:microsoft.com/office/officeart/2005/8/layout/process1" loCatId="process" qsTypeId="urn:microsoft.com/office/officeart/2005/8/quickstyle/simple1" qsCatId="simple" csTypeId="urn:microsoft.com/office/officeart/2005/8/colors/accent2_1" csCatId="accent2"/>
      <dgm:spPr/>
      <dgm:t>
        <a:bodyPr/>
        <a:lstStyle/>
        <a:p>
          <a:endParaRPr lang="en-GB"/>
        </a:p>
      </dgm:t>
    </dgm:pt>
    <dgm:pt modelId="{10C1DE47-0A0D-4B4C-A601-A260C0C8DBD8}">
      <dgm:prSet/>
      <dgm:spPr/>
      <dgm:t>
        <a:bodyPr/>
        <a:lstStyle/>
        <a:p>
          <a:r>
            <a:rPr lang="en-GB"/>
            <a:t>Sleep disturbances and disorders are commonly comorbid with ADHD, with an overlap in symptoms and outcomes (Cortese et al., 2013). </a:t>
          </a:r>
        </a:p>
      </dgm:t>
    </dgm:pt>
    <dgm:pt modelId="{178760D0-202F-4075-9EF7-D52E40A495DA}" type="parTrans" cxnId="{5426BDB1-DD33-4A4B-86B2-1918AEA14780}">
      <dgm:prSet/>
      <dgm:spPr/>
      <dgm:t>
        <a:bodyPr/>
        <a:lstStyle/>
        <a:p>
          <a:endParaRPr lang="en-GB"/>
        </a:p>
      </dgm:t>
    </dgm:pt>
    <dgm:pt modelId="{03540D96-E906-4CE2-85CD-772F5E3C7228}" type="sibTrans" cxnId="{5426BDB1-DD33-4A4B-86B2-1918AEA14780}">
      <dgm:prSet/>
      <dgm:spPr/>
      <dgm:t>
        <a:bodyPr/>
        <a:lstStyle/>
        <a:p>
          <a:endParaRPr lang="en-GB"/>
        </a:p>
      </dgm:t>
    </dgm:pt>
    <dgm:pt modelId="{425F2E92-5438-446B-B405-4884801F8A8C}">
      <dgm:prSet/>
      <dgm:spPr/>
      <dgm:t>
        <a:bodyPr/>
        <a:lstStyle/>
        <a:p>
          <a:r>
            <a:rPr lang="en-GB"/>
            <a:t>Between 70% and 85% of children with ADHD will experience problems with sleep  (</a:t>
          </a:r>
          <a:r>
            <a:rPr lang="en-GB" err="1"/>
            <a:t>Yurumez</a:t>
          </a:r>
          <a:r>
            <a:rPr lang="en-GB"/>
            <a:t> &amp; </a:t>
          </a:r>
          <a:r>
            <a:rPr lang="en-GB" err="1"/>
            <a:t>Kilic</a:t>
          </a:r>
          <a:r>
            <a:rPr lang="en-GB"/>
            <a:t>, 2016).</a:t>
          </a:r>
        </a:p>
      </dgm:t>
    </dgm:pt>
    <dgm:pt modelId="{4D8329A1-3EC5-4001-8FF6-189E262DB210}" type="parTrans" cxnId="{F4D3C5E1-97AF-4372-A7C2-C2E77A49EC0B}">
      <dgm:prSet/>
      <dgm:spPr/>
      <dgm:t>
        <a:bodyPr/>
        <a:lstStyle/>
        <a:p>
          <a:endParaRPr lang="en-GB"/>
        </a:p>
      </dgm:t>
    </dgm:pt>
    <dgm:pt modelId="{5FB7115B-B104-4D80-BC4E-9590D8D1FA21}" type="sibTrans" cxnId="{F4D3C5E1-97AF-4372-A7C2-C2E77A49EC0B}">
      <dgm:prSet/>
      <dgm:spPr/>
      <dgm:t>
        <a:bodyPr/>
        <a:lstStyle/>
        <a:p>
          <a:endParaRPr lang="en-GB"/>
        </a:p>
      </dgm:t>
    </dgm:pt>
    <dgm:pt modelId="{6E74137B-8F56-429F-82C2-B7015A8FDFDA}" type="pres">
      <dgm:prSet presAssocID="{FC655FF6-F976-4243-BA5B-D7DC470C9220}" presName="Name0" presStyleCnt="0">
        <dgm:presLayoutVars>
          <dgm:dir/>
          <dgm:resizeHandles val="exact"/>
        </dgm:presLayoutVars>
      </dgm:prSet>
      <dgm:spPr/>
    </dgm:pt>
    <dgm:pt modelId="{2B0BF2CB-BC13-45A5-AD88-9856460A9024}" type="pres">
      <dgm:prSet presAssocID="{10C1DE47-0A0D-4B4C-A601-A260C0C8DBD8}" presName="node" presStyleLbl="node1" presStyleIdx="0" presStyleCnt="2">
        <dgm:presLayoutVars>
          <dgm:bulletEnabled val="1"/>
        </dgm:presLayoutVars>
      </dgm:prSet>
      <dgm:spPr/>
    </dgm:pt>
    <dgm:pt modelId="{5646E2A2-69D1-4A46-9AD4-3730295951A1}" type="pres">
      <dgm:prSet presAssocID="{03540D96-E906-4CE2-85CD-772F5E3C7228}" presName="sibTrans" presStyleLbl="sibTrans2D1" presStyleIdx="0" presStyleCnt="1"/>
      <dgm:spPr/>
    </dgm:pt>
    <dgm:pt modelId="{8C134186-5B26-4B3D-8748-2A5A0B5B1385}" type="pres">
      <dgm:prSet presAssocID="{03540D96-E906-4CE2-85CD-772F5E3C7228}" presName="connectorText" presStyleLbl="sibTrans2D1" presStyleIdx="0" presStyleCnt="1"/>
      <dgm:spPr/>
    </dgm:pt>
    <dgm:pt modelId="{D4FF9253-8BC9-4EE1-9E22-AC2A8DC67BBF}" type="pres">
      <dgm:prSet presAssocID="{425F2E92-5438-446B-B405-4884801F8A8C}" presName="node" presStyleLbl="node1" presStyleIdx="1" presStyleCnt="2">
        <dgm:presLayoutVars>
          <dgm:bulletEnabled val="1"/>
        </dgm:presLayoutVars>
      </dgm:prSet>
      <dgm:spPr/>
    </dgm:pt>
  </dgm:ptLst>
  <dgm:cxnLst>
    <dgm:cxn modelId="{A0548801-88D6-4B6D-BF5D-AB11CE096B9A}" type="presOf" srcId="{FC655FF6-F976-4243-BA5B-D7DC470C9220}" destId="{6E74137B-8F56-429F-82C2-B7015A8FDFDA}" srcOrd="0" destOrd="0" presId="urn:microsoft.com/office/officeart/2005/8/layout/process1"/>
    <dgm:cxn modelId="{72E31507-9EDF-49AA-8A34-131238A4A96A}" type="presOf" srcId="{425F2E92-5438-446B-B405-4884801F8A8C}" destId="{D4FF9253-8BC9-4EE1-9E22-AC2A8DC67BBF}" srcOrd="0" destOrd="0" presId="urn:microsoft.com/office/officeart/2005/8/layout/process1"/>
    <dgm:cxn modelId="{E121C308-C18C-4F8D-A803-73F6BE65E069}" type="presOf" srcId="{10C1DE47-0A0D-4B4C-A601-A260C0C8DBD8}" destId="{2B0BF2CB-BC13-45A5-AD88-9856460A9024}" srcOrd="0" destOrd="0" presId="urn:microsoft.com/office/officeart/2005/8/layout/process1"/>
    <dgm:cxn modelId="{7748C976-1F59-427F-9C72-B93FC111482F}" type="presOf" srcId="{03540D96-E906-4CE2-85CD-772F5E3C7228}" destId="{5646E2A2-69D1-4A46-9AD4-3730295951A1}" srcOrd="0" destOrd="0" presId="urn:microsoft.com/office/officeart/2005/8/layout/process1"/>
    <dgm:cxn modelId="{4B965AA3-C8C0-4AC5-BC5F-15CBB75413EB}" type="presOf" srcId="{03540D96-E906-4CE2-85CD-772F5E3C7228}" destId="{8C134186-5B26-4B3D-8748-2A5A0B5B1385}" srcOrd="1" destOrd="0" presId="urn:microsoft.com/office/officeart/2005/8/layout/process1"/>
    <dgm:cxn modelId="{5426BDB1-DD33-4A4B-86B2-1918AEA14780}" srcId="{FC655FF6-F976-4243-BA5B-D7DC470C9220}" destId="{10C1DE47-0A0D-4B4C-A601-A260C0C8DBD8}" srcOrd="0" destOrd="0" parTransId="{178760D0-202F-4075-9EF7-D52E40A495DA}" sibTransId="{03540D96-E906-4CE2-85CD-772F5E3C7228}"/>
    <dgm:cxn modelId="{F4D3C5E1-97AF-4372-A7C2-C2E77A49EC0B}" srcId="{FC655FF6-F976-4243-BA5B-D7DC470C9220}" destId="{425F2E92-5438-446B-B405-4884801F8A8C}" srcOrd="1" destOrd="0" parTransId="{4D8329A1-3EC5-4001-8FF6-189E262DB210}" sibTransId="{5FB7115B-B104-4D80-BC4E-9590D8D1FA21}"/>
    <dgm:cxn modelId="{FDD9D17C-AF57-4FE8-88C9-FDB52C4F77BC}" type="presParOf" srcId="{6E74137B-8F56-429F-82C2-B7015A8FDFDA}" destId="{2B0BF2CB-BC13-45A5-AD88-9856460A9024}" srcOrd="0" destOrd="0" presId="urn:microsoft.com/office/officeart/2005/8/layout/process1"/>
    <dgm:cxn modelId="{C49727A6-250D-44B7-8FC6-2F4EE5F24393}" type="presParOf" srcId="{6E74137B-8F56-429F-82C2-B7015A8FDFDA}" destId="{5646E2A2-69D1-4A46-9AD4-3730295951A1}" srcOrd="1" destOrd="0" presId="urn:microsoft.com/office/officeart/2005/8/layout/process1"/>
    <dgm:cxn modelId="{E3ACA757-1A7F-4A2A-86A7-FBB7BB840792}" type="presParOf" srcId="{5646E2A2-69D1-4A46-9AD4-3730295951A1}" destId="{8C134186-5B26-4B3D-8748-2A5A0B5B1385}" srcOrd="0" destOrd="0" presId="urn:microsoft.com/office/officeart/2005/8/layout/process1"/>
    <dgm:cxn modelId="{5EA77E6E-0680-460D-92B0-696A043D0B6E}" type="presParOf" srcId="{6E74137B-8F56-429F-82C2-B7015A8FDFDA}" destId="{D4FF9253-8BC9-4EE1-9E22-AC2A8DC67BBF}" srcOrd="2"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4366FB-A1B7-47AE-9057-B9DF64E146A2}" type="doc">
      <dgm:prSet loTypeId="urn:microsoft.com/office/officeart/2005/8/layout/cycle2" loCatId="cycle" qsTypeId="urn:microsoft.com/office/officeart/2005/8/quickstyle/simple1" qsCatId="simple" csTypeId="urn:microsoft.com/office/officeart/2005/8/colors/colorful2" csCatId="colorful"/>
      <dgm:spPr/>
      <dgm:t>
        <a:bodyPr/>
        <a:lstStyle/>
        <a:p>
          <a:endParaRPr lang="en-GB"/>
        </a:p>
      </dgm:t>
    </dgm:pt>
    <dgm:pt modelId="{61C9F459-BAC6-476D-A396-1562DDEE44EE}">
      <dgm:prSet/>
      <dgm:spPr/>
      <dgm:t>
        <a:bodyPr/>
        <a:lstStyle/>
        <a:p>
          <a:r>
            <a:rPr lang="en-GB"/>
            <a:t>bedtime refusal (e.g., resistance going to bed)</a:t>
          </a:r>
        </a:p>
      </dgm:t>
    </dgm:pt>
    <dgm:pt modelId="{EB773028-F6B7-4D89-A091-41A7F8D7EF0D}" type="parTrans" cxnId="{89D46A4D-7AF1-444E-96E9-242C1880A224}">
      <dgm:prSet/>
      <dgm:spPr/>
      <dgm:t>
        <a:bodyPr/>
        <a:lstStyle/>
        <a:p>
          <a:endParaRPr lang="en-GB"/>
        </a:p>
      </dgm:t>
    </dgm:pt>
    <dgm:pt modelId="{EDB0FB43-5988-44B0-A02F-D08E3CCA4749}" type="sibTrans" cxnId="{89D46A4D-7AF1-444E-96E9-242C1880A224}">
      <dgm:prSet/>
      <dgm:spPr/>
      <dgm:t>
        <a:bodyPr/>
        <a:lstStyle/>
        <a:p>
          <a:endParaRPr lang="en-GB"/>
        </a:p>
      </dgm:t>
    </dgm:pt>
    <dgm:pt modelId="{AD231729-FD1D-4144-ABA7-B4968EF6B1AF}">
      <dgm:prSet/>
      <dgm:spPr/>
      <dgm:t>
        <a:bodyPr/>
        <a:lstStyle/>
        <a:p>
          <a:r>
            <a:rPr lang="en-GB"/>
            <a:t>trouble initiating sleep (e.g., insomnia)</a:t>
          </a:r>
        </a:p>
      </dgm:t>
    </dgm:pt>
    <dgm:pt modelId="{2E97C6FC-EA59-40AC-956C-A9D551DF17F1}" type="parTrans" cxnId="{933D4323-8190-41D4-B578-3AAB28018A0F}">
      <dgm:prSet/>
      <dgm:spPr/>
      <dgm:t>
        <a:bodyPr/>
        <a:lstStyle/>
        <a:p>
          <a:endParaRPr lang="en-GB"/>
        </a:p>
      </dgm:t>
    </dgm:pt>
    <dgm:pt modelId="{26E467B4-FBF3-4927-BCD4-4BA2857771BF}" type="sibTrans" cxnId="{933D4323-8190-41D4-B578-3AAB28018A0F}">
      <dgm:prSet/>
      <dgm:spPr/>
      <dgm:t>
        <a:bodyPr/>
        <a:lstStyle/>
        <a:p>
          <a:endParaRPr lang="en-GB"/>
        </a:p>
      </dgm:t>
    </dgm:pt>
    <dgm:pt modelId="{A038A580-7C12-43D1-9D9A-00A4E6D8CC73}">
      <dgm:prSet/>
      <dgm:spPr/>
      <dgm:t>
        <a:bodyPr/>
        <a:lstStyle/>
        <a:p>
          <a:r>
            <a:rPr lang="en-GB"/>
            <a:t>difficulty staying asleep (e.g., nighttime awakening)</a:t>
          </a:r>
        </a:p>
      </dgm:t>
    </dgm:pt>
    <dgm:pt modelId="{8254E11F-96C4-4256-912C-78B95733EBEE}" type="parTrans" cxnId="{4448FCC6-7A77-4C70-8A5B-3A3FD545D4C8}">
      <dgm:prSet/>
      <dgm:spPr/>
      <dgm:t>
        <a:bodyPr/>
        <a:lstStyle/>
        <a:p>
          <a:endParaRPr lang="en-GB"/>
        </a:p>
      </dgm:t>
    </dgm:pt>
    <dgm:pt modelId="{58309010-8138-4645-810B-9868F8241932}" type="sibTrans" cxnId="{4448FCC6-7A77-4C70-8A5B-3A3FD545D4C8}">
      <dgm:prSet/>
      <dgm:spPr/>
      <dgm:t>
        <a:bodyPr/>
        <a:lstStyle/>
        <a:p>
          <a:endParaRPr lang="en-GB"/>
        </a:p>
      </dgm:t>
    </dgm:pt>
    <dgm:pt modelId="{BEBBECF2-3BCE-4CC6-AA83-9EA9BF204D44}">
      <dgm:prSet/>
      <dgm:spPr/>
      <dgm:t>
        <a:bodyPr/>
        <a:lstStyle/>
        <a:p>
          <a:r>
            <a:rPr lang="en-GB"/>
            <a:t>excessive daytime sleepiness (EDS)</a:t>
          </a:r>
        </a:p>
      </dgm:t>
    </dgm:pt>
    <dgm:pt modelId="{EEDA8C5E-118A-41D2-A4B6-B990E8E07339}" type="parTrans" cxnId="{5872ABAF-856B-476C-B490-7C55882A0AA7}">
      <dgm:prSet/>
      <dgm:spPr/>
      <dgm:t>
        <a:bodyPr/>
        <a:lstStyle/>
        <a:p>
          <a:endParaRPr lang="en-GB"/>
        </a:p>
      </dgm:t>
    </dgm:pt>
    <dgm:pt modelId="{8B93211F-9B65-4F45-9FF2-F19D320B8B95}" type="sibTrans" cxnId="{5872ABAF-856B-476C-B490-7C55882A0AA7}">
      <dgm:prSet/>
      <dgm:spPr/>
      <dgm:t>
        <a:bodyPr/>
        <a:lstStyle/>
        <a:p>
          <a:endParaRPr lang="en-GB"/>
        </a:p>
      </dgm:t>
    </dgm:pt>
    <dgm:pt modelId="{7F99A770-6FFF-4252-A803-00633D76289B}">
      <dgm:prSet/>
      <dgm:spPr/>
      <dgm:t>
        <a:bodyPr/>
        <a:lstStyle/>
        <a:p>
          <a:r>
            <a:rPr lang="en-GB"/>
            <a:t>fractured sleep (Yoon, Jain, &amp; Shapiro, 2012). </a:t>
          </a:r>
        </a:p>
      </dgm:t>
    </dgm:pt>
    <dgm:pt modelId="{2049840F-D543-4BFF-8741-E4579393AA2F}" type="parTrans" cxnId="{0FCFAA5C-A4F7-4811-9F71-0016C1CF7068}">
      <dgm:prSet/>
      <dgm:spPr/>
      <dgm:t>
        <a:bodyPr/>
        <a:lstStyle/>
        <a:p>
          <a:endParaRPr lang="en-GB"/>
        </a:p>
      </dgm:t>
    </dgm:pt>
    <dgm:pt modelId="{3F5EF2B0-CFEE-445F-B9FC-567F762C0157}" type="sibTrans" cxnId="{0FCFAA5C-A4F7-4811-9F71-0016C1CF7068}">
      <dgm:prSet/>
      <dgm:spPr/>
      <dgm:t>
        <a:bodyPr/>
        <a:lstStyle/>
        <a:p>
          <a:endParaRPr lang="en-GB"/>
        </a:p>
      </dgm:t>
    </dgm:pt>
    <dgm:pt modelId="{D52A8717-DDA9-4BD7-AF05-60AD6A3DDB37}" type="pres">
      <dgm:prSet presAssocID="{9F4366FB-A1B7-47AE-9057-B9DF64E146A2}" presName="cycle" presStyleCnt="0">
        <dgm:presLayoutVars>
          <dgm:dir/>
          <dgm:resizeHandles val="exact"/>
        </dgm:presLayoutVars>
      </dgm:prSet>
      <dgm:spPr/>
    </dgm:pt>
    <dgm:pt modelId="{FEB69A82-1AA6-4F1B-BCCC-D375293EACBB}" type="pres">
      <dgm:prSet presAssocID="{61C9F459-BAC6-476D-A396-1562DDEE44EE}" presName="node" presStyleLbl="node1" presStyleIdx="0" presStyleCnt="5">
        <dgm:presLayoutVars>
          <dgm:bulletEnabled val="1"/>
        </dgm:presLayoutVars>
      </dgm:prSet>
      <dgm:spPr/>
    </dgm:pt>
    <dgm:pt modelId="{8B34DBE8-805A-439D-BAD6-440DD5955BE8}" type="pres">
      <dgm:prSet presAssocID="{EDB0FB43-5988-44B0-A02F-D08E3CCA4749}" presName="sibTrans" presStyleLbl="sibTrans2D1" presStyleIdx="0" presStyleCnt="5"/>
      <dgm:spPr/>
    </dgm:pt>
    <dgm:pt modelId="{87E29D8B-F128-4D6A-8C55-64AF90B31D98}" type="pres">
      <dgm:prSet presAssocID="{EDB0FB43-5988-44B0-A02F-D08E3CCA4749}" presName="connectorText" presStyleLbl="sibTrans2D1" presStyleIdx="0" presStyleCnt="5"/>
      <dgm:spPr/>
    </dgm:pt>
    <dgm:pt modelId="{AAB7D09A-C9C0-4CDD-838C-73FA7930CFA6}" type="pres">
      <dgm:prSet presAssocID="{AD231729-FD1D-4144-ABA7-B4968EF6B1AF}" presName="node" presStyleLbl="node1" presStyleIdx="1" presStyleCnt="5">
        <dgm:presLayoutVars>
          <dgm:bulletEnabled val="1"/>
        </dgm:presLayoutVars>
      </dgm:prSet>
      <dgm:spPr/>
    </dgm:pt>
    <dgm:pt modelId="{C655674A-1D6B-4798-8652-5BCA45BF3BA7}" type="pres">
      <dgm:prSet presAssocID="{26E467B4-FBF3-4927-BCD4-4BA2857771BF}" presName="sibTrans" presStyleLbl="sibTrans2D1" presStyleIdx="1" presStyleCnt="5"/>
      <dgm:spPr/>
    </dgm:pt>
    <dgm:pt modelId="{63C1199C-C965-4925-ACD1-1C20A302F9A2}" type="pres">
      <dgm:prSet presAssocID="{26E467B4-FBF3-4927-BCD4-4BA2857771BF}" presName="connectorText" presStyleLbl="sibTrans2D1" presStyleIdx="1" presStyleCnt="5"/>
      <dgm:spPr/>
    </dgm:pt>
    <dgm:pt modelId="{C804D5D1-755B-432E-96C1-AD0F16026F51}" type="pres">
      <dgm:prSet presAssocID="{A038A580-7C12-43D1-9D9A-00A4E6D8CC73}" presName="node" presStyleLbl="node1" presStyleIdx="2" presStyleCnt="5">
        <dgm:presLayoutVars>
          <dgm:bulletEnabled val="1"/>
        </dgm:presLayoutVars>
      </dgm:prSet>
      <dgm:spPr/>
    </dgm:pt>
    <dgm:pt modelId="{1E524451-115B-4937-9040-9BED54151AC1}" type="pres">
      <dgm:prSet presAssocID="{58309010-8138-4645-810B-9868F8241932}" presName="sibTrans" presStyleLbl="sibTrans2D1" presStyleIdx="2" presStyleCnt="5"/>
      <dgm:spPr/>
    </dgm:pt>
    <dgm:pt modelId="{8902FBBC-1275-4B63-B5B3-411D90EB4FD1}" type="pres">
      <dgm:prSet presAssocID="{58309010-8138-4645-810B-9868F8241932}" presName="connectorText" presStyleLbl="sibTrans2D1" presStyleIdx="2" presStyleCnt="5"/>
      <dgm:spPr/>
    </dgm:pt>
    <dgm:pt modelId="{89FC4664-8308-4248-B190-A2A6F5BC6E93}" type="pres">
      <dgm:prSet presAssocID="{BEBBECF2-3BCE-4CC6-AA83-9EA9BF204D44}" presName="node" presStyleLbl="node1" presStyleIdx="3" presStyleCnt="5">
        <dgm:presLayoutVars>
          <dgm:bulletEnabled val="1"/>
        </dgm:presLayoutVars>
      </dgm:prSet>
      <dgm:spPr/>
    </dgm:pt>
    <dgm:pt modelId="{190E37C2-74F3-4AD3-AF89-99DAAF61E18F}" type="pres">
      <dgm:prSet presAssocID="{8B93211F-9B65-4F45-9FF2-F19D320B8B95}" presName="sibTrans" presStyleLbl="sibTrans2D1" presStyleIdx="3" presStyleCnt="5"/>
      <dgm:spPr/>
    </dgm:pt>
    <dgm:pt modelId="{DC068593-1B48-4F58-BB6E-EFFC36F4D02F}" type="pres">
      <dgm:prSet presAssocID="{8B93211F-9B65-4F45-9FF2-F19D320B8B95}" presName="connectorText" presStyleLbl="sibTrans2D1" presStyleIdx="3" presStyleCnt="5"/>
      <dgm:spPr/>
    </dgm:pt>
    <dgm:pt modelId="{A857B357-210A-426E-86E8-72766508E406}" type="pres">
      <dgm:prSet presAssocID="{7F99A770-6FFF-4252-A803-00633D76289B}" presName="node" presStyleLbl="node1" presStyleIdx="4" presStyleCnt="5">
        <dgm:presLayoutVars>
          <dgm:bulletEnabled val="1"/>
        </dgm:presLayoutVars>
      </dgm:prSet>
      <dgm:spPr/>
    </dgm:pt>
    <dgm:pt modelId="{9D442E73-7206-4741-A4EA-A88BD1E9FD18}" type="pres">
      <dgm:prSet presAssocID="{3F5EF2B0-CFEE-445F-B9FC-567F762C0157}" presName="sibTrans" presStyleLbl="sibTrans2D1" presStyleIdx="4" presStyleCnt="5"/>
      <dgm:spPr/>
    </dgm:pt>
    <dgm:pt modelId="{7460BF5E-324B-4364-9E65-D2BFDBE61058}" type="pres">
      <dgm:prSet presAssocID="{3F5EF2B0-CFEE-445F-B9FC-567F762C0157}" presName="connectorText" presStyleLbl="sibTrans2D1" presStyleIdx="4" presStyleCnt="5"/>
      <dgm:spPr/>
    </dgm:pt>
  </dgm:ptLst>
  <dgm:cxnLst>
    <dgm:cxn modelId="{4F387E1D-1985-4CC8-AA2C-6ED309A97940}" type="presOf" srcId="{AD231729-FD1D-4144-ABA7-B4968EF6B1AF}" destId="{AAB7D09A-C9C0-4CDD-838C-73FA7930CFA6}" srcOrd="0" destOrd="0" presId="urn:microsoft.com/office/officeart/2005/8/layout/cycle2"/>
    <dgm:cxn modelId="{7FD3F21E-699C-4895-813B-EE683ED6C9EC}" type="presOf" srcId="{8B93211F-9B65-4F45-9FF2-F19D320B8B95}" destId="{190E37C2-74F3-4AD3-AF89-99DAAF61E18F}" srcOrd="0" destOrd="0" presId="urn:microsoft.com/office/officeart/2005/8/layout/cycle2"/>
    <dgm:cxn modelId="{933D4323-8190-41D4-B578-3AAB28018A0F}" srcId="{9F4366FB-A1B7-47AE-9057-B9DF64E146A2}" destId="{AD231729-FD1D-4144-ABA7-B4968EF6B1AF}" srcOrd="1" destOrd="0" parTransId="{2E97C6FC-EA59-40AC-956C-A9D551DF17F1}" sibTransId="{26E467B4-FBF3-4927-BCD4-4BA2857771BF}"/>
    <dgm:cxn modelId="{558AB32E-C86A-4824-B708-096133518781}" type="presOf" srcId="{EDB0FB43-5988-44B0-A02F-D08E3CCA4749}" destId="{8B34DBE8-805A-439D-BAD6-440DD5955BE8}" srcOrd="0" destOrd="0" presId="urn:microsoft.com/office/officeart/2005/8/layout/cycle2"/>
    <dgm:cxn modelId="{2806FA32-9A9A-41FB-A8B2-4B8C6F1AC5F0}" type="presOf" srcId="{EDB0FB43-5988-44B0-A02F-D08E3CCA4749}" destId="{87E29D8B-F128-4D6A-8C55-64AF90B31D98}" srcOrd="1" destOrd="0" presId="urn:microsoft.com/office/officeart/2005/8/layout/cycle2"/>
    <dgm:cxn modelId="{E757BC36-B3C3-49C9-B1CD-34B901ECCAE9}" type="presOf" srcId="{8B93211F-9B65-4F45-9FF2-F19D320B8B95}" destId="{DC068593-1B48-4F58-BB6E-EFFC36F4D02F}" srcOrd="1" destOrd="0" presId="urn:microsoft.com/office/officeart/2005/8/layout/cycle2"/>
    <dgm:cxn modelId="{0FCFAA5C-A4F7-4811-9F71-0016C1CF7068}" srcId="{9F4366FB-A1B7-47AE-9057-B9DF64E146A2}" destId="{7F99A770-6FFF-4252-A803-00633D76289B}" srcOrd="4" destOrd="0" parTransId="{2049840F-D543-4BFF-8741-E4579393AA2F}" sibTransId="{3F5EF2B0-CFEE-445F-B9FC-567F762C0157}"/>
    <dgm:cxn modelId="{6F30A65E-C4D1-45AD-894C-058895B05197}" type="presOf" srcId="{3F5EF2B0-CFEE-445F-B9FC-567F762C0157}" destId="{9D442E73-7206-4741-A4EA-A88BD1E9FD18}" srcOrd="0" destOrd="0" presId="urn:microsoft.com/office/officeart/2005/8/layout/cycle2"/>
    <dgm:cxn modelId="{89D46A4D-7AF1-444E-96E9-242C1880A224}" srcId="{9F4366FB-A1B7-47AE-9057-B9DF64E146A2}" destId="{61C9F459-BAC6-476D-A396-1562DDEE44EE}" srcOrd="0" destOrd="0" parTransId="{EB773028-F6B7-4D89-A091-41A7F8D7EF0D}" sibTransId="{EDB0FB43-5988-44B0-A02F-D08E3CCA4749}"/>
    <dgm:cxn modelId="{D164526D-771E-410C-8AD9-A6B2E3136344}" type="presOf" srcId="{7F99A770-6FFF-4252-A803-00633D76289B}" destId="{A857B357-210A-426E-86E8-72766508E406}" srcOrd="0" destOrd="0" presId="urn:microsoft.com/office/officeart/2005/8/layout/cycle2"/>
    <dgm:cxn modelId="{2AA82C52-069E-4B60-BAF8-9E606205B203}" type="presOf" srcId="{61C9F459-BAC6-476D-A396-1562DDEE44EE}" destId="{FEB69A82-1AA6-4F1B-BCCC-D375293EACBB}" srcOrd="0" destOrd="0" presId="urn:microsoft.com/office/officeart/2005/8/layout/cycle2"/>
    <dgm:cxn modelId="{634E128C-294D-4B53-84EC-920B461B3C6B}" type="presOf" srcId="{26E467B4-FBF3-4927-BCD4-4BA2857771BF}" destId="{C655674A-1D6B-4798-8652-5BCA45BF3BA7}" srcOrd="0" destOrd="0" presId="urn:microsoft.com/office/officeart/2005/8/layout/cycle2"/>
    <dgm:cxn modelId="{C4521795-A432-4FB2-AC04-236DAF0C4F14}" type="presOf" srcId="{58309010-8138-4645-810B-9868F8241932}" destId="{8902FBBC-1275-4B63-B5B3-411D90EB4FD1}" srcOrd="1" destOrd="0" presId="urn:microsoft.com/office/officeart/2005/8/layout/cycle2"/>
    <dgm:cxn modelId="{8AF04D9A-C080-4813-B25D-4D1C01D60C65}" type="presOf" srcId="{A038A580-7C12-43D1-9D9A-00A4E6D8CC73}" destId="{C804D5D1-755B-432E-96C1-AD0F16026F51}" srcOrd="0" destOrd="0" presId="urn:microsoft.com/office/officeart/2005/8/layout/cycle2"/>
    <dgm:cxn modelId="{DE691DA3-756A-4AB5-9325-6ADAFE2C0BDD}" type="presOf" srcId="{BEBBECF2-3BCE-4CC6-AA83-9EA9BF204D44}" destId="{89FC4664-8308-4248-B190-A2A6F5BC6E93}" srcOrd="0" destOrd="0" presId="urn:microsoft.com/office/officeart/2005/8/layout/cycle2"/>
    <dgm:cxn modelId="{5872ABAF-856B-476C-B490-7C55882A0AA7}" srcId="{9F4366FB-A1B7-47AE-9057-B9DF64E146A2}" destId="{BEBBECF2-3BCE-4CC6-AA83-9EA9BF204D44}" srcOrd="3" destOrd="0" parTransId="{EEDA8C5E-118A-41D2-A4B6-B990E8E07339}" sibTransId="{8B93211F-9B65-4F45-9FF2-F19D320B8B95}"/>
    <dgm:cxn modelId="{941C5CB9-2B20-4CBB-9315-C0844CCBFF9D}" type="presOf" srcId="{9F4366FB-A1B7-47AE-9057-B9DF64E146A2}" destId="{D52A8717-DDA9-4BD7-AF05-60AD6A3DDB37}" srcOrd="0" destOrd="0" presId="urn:microsoft.com/office/officeart/2005/8/layout/cycle2"/>
    <dgm:cxn modelId="{A49A81C4-593C-44E3-AB6C-F3B0FC584CBC}" type="presOf" srcId="{3F5EF2B0-CFEE-445F-B9FC-567F762C0157}" destId="{7460BF5E-324B-4364-9E65-D2BFDBE61058}" srcOrd="1" destOrd="0" presId="urn:microsoft.com/office/officeart/2005/8/layout/cycle2"/>
    <dgm:cxn modelId="{4448FCC6-7A77-4C70-8A5B-3A3FD545D4C8}" srcId="{9F4366FB-A1B7-47AE-9057-B9DF64E146A2}" destId="{A038A580-7C12-43D1-9D9A-00A4E6D8CC73}" srcOrd="2" destOrd="0" parTransId="{8254E11F-96C4-4256-912C-78B95733EBEE}" sibTransId="{58309010-8138-4645-810B-9868F8241932}"/>
    <dgm:cxn modelId="{BC86C2DD-C503-49C6-92D5-31B61D6EE1D5}" type="presOf" srcId="{58309010-8138-4645-810B-9868F8241932}" destId="{1E524451-115B-4937-9040-9BED54151AC1}" srcOrd="0" destOrd="0" presId="urn:microsoft.com/office/officeart/2005/8/layout/cycle2"/>
    <dgm:cxn modelId="{65690BF2-59F8-48E0-B260-407D0BCDC593}" type="presOf" srcId="{26E467B4-FBF3-4927-BCD4-4BA2857771BF}" destId="{63C1199C-C965-4925-ACD1-1C20A302F9A2}" srcOrd="1" destOrd="0" presId="urn:microsoft.com/office/officeart/2005/8/layout/cycle2"/>
    <dgm:cxn modelId="{A28527FA-4FF3-41DC-8D10-618D85C5F3AC}" type="presParOf" srcId="{D52A8717-DDA9-4BD7-AF05-60AD6A3DDB37}" destId="{FEB69A82-1AA6-4F1B-BCCC-D375293EACBB}" srcOrd="0" destOrd="0" presId="urn:microsoft.com/office/officeart/2005/8/layout/cycle2"/>
    <dgm:cxn modelId="{AF04F648-4D7C-4F0C-8F21-4CA6B8597C38}" type="presParOf" srcId="{D52A8717-DDA9-4BD7-AF05-60AD6A3DDB37}" destId="{8B34DBE8-805A-439D-BAD6-440DD5955BE8}" srcOrd="1" destOrd="0" presId="urn:microsoft.com/office/officeart/2005/8/layout/cycle2"/>
    <dgm:cxn modelId="{10807BA2-C3C0-4C84-B56D-C517DC6032E9}" type="presParOf" srcId="{8B34DBE8-805A-439D-BAD6-440DD5955BE8}" destId="{87E29D8B-F128-4D6A-8C55-64AF90B31D98}" srcOrd="0" destOrd="0" presId="urn:microsoft.com/office/officeart/2005/8/layout/cycle2"/>
    <dgm:cxn modelId="{57FAB9B7-D3F8-4B79-9126-D8FE384E66E6}" type="presParOf" srcId="{D52A8717-DDA9-4BD7-AF05-60AD6A3DDB37}" destId="{AAB7D09A-C9C0-4CDD-838C-73FA7930CFA6}" srcOrd="2" destOrd="0" presId="urn:microsoft.com/office/officeart/2005/8/layout/cycle2"/>
    <dgm:cxn modelId="{F55B7051-B75D-4E75-990C-3086600AF10F}" type="presParOf" srcId="{D52A8717-DDA9-4BD7-AF05-60AD6A3DDB37}" destId="{C655674A-1D6B-4798-8652-5BCA45BF3BA7}" srcOrd="3" destOrd="0" presId="urn:microsoft.com/office/officeart/2005/8/layout/cycle2"/>
    <dgm:cxn modelId="{B782E8D3-C347-4C82-892E-ED74919D1F01}" type="presParOf" srcId="{C655674A-1D6B-4798-8652-5BCA45BF3BA7}" destId="{63C1199C-C965-4925-ACD1-1C20A302F9A2}" srcOrd="0" destOrd="0" presId="urn:microsoft.com/office/officeart/2005/8/layout/cycle2"/>
    <dgm:cxn modelId="{0C406766-0496-4986-8122-B230B83B3E70}" type="presParOf" srcId="{D52A8717-DDA9-4BD7-AF05-60AD6A3DDB37}" destId="{C804D5D1-755B-432E-96C1-AD0F16026F51}" srcOrd="4" destOrd="0" presId="urn:microsoft.com/office/officeart/2005/8/layout/cycle2"/>
    <dgm:cxn modelId="{F24E6155-C1F5-4981-8BD6-843B5130DD90}" type="presParOf" srcId="{D52A8717-DDA9-4BD7-AF05-60AD6A3DDB37}" destId="{1E524451-115B-4937-9040-9BED54151AC1}" srcOrd="5" destOrd="0" presId="urn:microsoft.com/office/officeart/2005/8/layout/cycle2"/>
    <dgm:cxn modelId="{86A65F55-3A47-4928-9648-1C16A9D99A31}" type="presParOf" srcId="{1E524451-115B-4937-9040-9BED54151AC1}" destId="{8902FBBC-1275-4B63-B5B3-411D90EB4FD1}" srcOrd="0" destOrd="0" presId="urn:microsoft.com/office/officeart/2005/8/layout/cycle2"/>
    <dgm:cxn modelId="{AD2E4564-FA08-4C38-9AF0-BAFDB4D0C387}" type="presParOf" srcId="{D52A8717-DDA9-4BD7-AF05-60AD6A3DDB37}" destId="{89FC4664-8308-4248-B190-A2A6F5BC6E93}" srcOrd="6" destOrd="0" presId="urn:microsoft.com/office/officeart/2005/8/layout/cycle2"/>
    <dgm:cxn modelId="{43931D64-BAE5-48E5-95FD-953241892AEC}" type="presParOf" srcId="{D52A8717-DDA9-4BD7-AF05-60AD6A3DDB37}" destId="{190E37C2-74F3-4AD3-AF89-99DAAF61E18F}" srcOrd="7" destOrd="0" presId="urn:microsoft.com/office/officeart/2005/8/layout/cycle2"/>
    <dgm:cxn modelId="{B68B4444-62C4-4808-9C8A-77573D9C5224}" type="presParOf" srcId="{190E37C2-74F3-4AD3-AF89-99DAAF61E18F}" destId="{DC068593-1B48-4F58-BB6E-EFFC36F4D02F}" srcOrd="0" destOrd="0" presId="urn:microsoft.com/office/officeart/2005/8/layout/cycle2"/>
    <dgm:cxn modelId="{D644E8C3-51DF-4CBF-B12E-B8DE18053BF2}" type="presParOf" srcId="{D52A8717-DDA9-4BD7-AF05-60AD6A3DDB37}" destId="{A857B357-210A-426E-86E8-72766508E406}" srcOrd="8" destOrd="0" presId="urn:microsoft.com/office/officeart/2005/8/layout/cycle2"/>
    <dgm:cxn modelId="{B69BFD89-832F-4CDA-BDA2-B1B2153400DC}" type="presParOf" srcId="{D52A8717-DDA9-4BD7-AF05-60AD6A3DDB37}" destId="{9D442E73-7206-4741-A4EA-A88BD1E9FD18}" srcOrd="9" destOrd="0" presId="urn:microsoft.com/office/officeart/2005/8/layout/cycle2"/>
    <dgm:cxn modelId="{43D19222-9313-49E7-837B-2928FFBEC925}" type="presParOf" srcId="{9D442E73-7206-4741-A4EA-A88BD1E9FD18}" destId="{7460BF5E-324B-4364-9E65-D2BFDBE61058}"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5559858-6BCE-4BFB-AD63-7B880144DF30}" type="doc">
      <dgm:prSet loTypeId="urn:microsoft.com/office/officeart/2005/8/layout/lProcess3" loCatId="process" qsTypeId="urn:microsoft.com/office/officeart/2005/8/quickstyle/simple1" qsCatId="simple" csTypeId="urn:microsoft.com/office/officeart/2005/8/colors/colorful3" csCatId="colorful"/>
      <dgm:spPr/>
      <dgm:t>
        <a:bodyPr/>
        <a:lstStyle/>
        <a:p>
          <a:endParaRPr lang="en-GB"/>
        </a:p>
      </dgm:t>
    </dgm:pt>
    <dgm:pt modelId="{29E78711-950D-48CF-AD33-4B2BA931091A}">
      <dgm:prSet/>
      <dgm:spPr/>
      <dgm:t>
        <a:bodyPr/>
        <a:lstStyle/>
        <a:p>
          <a:r>
            <a:rPr lang="en-GB"/>
            <a:t>Higher prevalence of medically based sleep concerns</a:t>
          </a:r>
        </a:p>
      </dgm:t>
    </dgm:pt>
    <dgm:pt modelId="{39E69677-5FDC-4CD4-843A-CBEAB3AC4119}" type="parTrans" cxnId="{DC191D9C-5A98-4FDE-AC48-638942BA0E71}">
      <dgm:prSet/>
      <dgm:spPr/>
      <dgm:t>
        <a:bodyPr/>
        <a:lstStyle/>
        <a:p>
          <a:endParaRPr lang="en-GB"/>
        </a:p>
      </dgm:t>
    </dgm:pt>
    <dgm:pt modelId="{16925CE0-FA79-4EB3-8020-3D67FE2531E2}" type="sibTrans" cxnId="{DC191D9C-5A98-4FDE-AC48-638942BA0E71}">
      <dgm:prSet/>
      <dgm:spPr/>
      <dgm:t>
        <a:bodyPr/>
        <a:lstStyle/>
        <a:p>
          <a:endParaRPr lang="en-GB"/>
        </a:p>
      </dgm:t>
    </dgm:pt>
    <dgm:pt modelId="{9A08ECDA-BD25-4FA0-9870-82A7D132ED7A}">
      <dgm:prSet/>
      <dgm:spPr/>
      <dgm:t>
        <a:bodyPr/>
        <a:lstStyle/>
        <a:p>
          <a:r>
            <a:rPr lang="en-GB"/>
            <a:t>sleep-related breathing disorder (SRBD; sleep apnea including apnea–hypopnea) </a:t>
          </a:r>
        </a:p>
      </dgm:t>
    </dgm:pt>
    <dgm:pt modelId="{0AD97590-67F8-4271-A1FD-67D671DCC9A1}" type="parTrans" cxnId="{0FECFB95-5674-4D3F-88A8-5AC246F4B7C9}">
      <dgm:prSet/>
      <dgm:spPr/>
      <dgm:t>
        <a:bodyPr/>
        <a:lstStyle/>
        <a:p>
          <a:endParaRPr lang="en-GB"/>
        </a:p>
      </dgm:t>
    </dgm:pt>
    <dgm:pt modelId="{5BC3F6C2-5A6C-4839-B240-42D421907C7C}" type="sibTrans" cxnId="{0FECFB95-5674-4D3F-88A8-5AC246F4B7C9}">
      <dgm:prSet/>
      <dgm:spPr/>
      <dgm:t>
        <a:bodyPr/>
        <a:lstStyle/>
        <a:p>
          <a:endParaRPr lang="en-GB"/>
        </a:p>
      </dgm:t>
    </dgm:pt>
    <dgm:pt modelId="{58B42843-9E79-438E-8C77-002EAFDF1094}">
      <dgm:prSet/>
      <dgm:spPr/>
      <dgm:t>
        <a:bodyPr/>
        <a:lstStyle/>
        <a:p>
          <a:r>
            <a:rPr lang="en-GB"/>
            <a:t>periodic limb movements in sleep (PLMS) disorder (i.e., repetitive jerking of the legs). </a:t>
          </a:r>
        </a:p>
      </dgm:t>
    </dgm:pt>
    <dgm:pt modelId="{BB143B76-4FB5-4F19-91AF-5A8CC0835863}" type="parTrans" cxnId="{4956EF44-6345-4479-980E-A90408988C11}">
      <dgm:prSet/>
      <dgm:spPr/>
      <dgm:t>
        <a:bodyPr/>
        <a:lstStyle/>
        <a:p>
          <a:endParaRPr lang="en-GB"/>
        </a:p>
      </dgm:t>
    </dgm:pt>
    <dgm:pt modelId="{A0C134D1-6CCF-4377-BFE3-E783DB718873}" type="sibTrans" cxnId="{4956EF44-6345-4479-980E-A90408988C11}">
      <dgm:prSet/>
      <dgm:spPr/>
      <dgm:t>
        <a:bodyPr/>
        <a:lstStyle/>
        <a:p>
          <a:endParaRPr lang="en-GB"/>
        </a:p>
      </dgm:t>
    </dgm:pt>
    <dgm:pt modelId="{5301DD34-43CE-4B05-A365-5E54151589AA}" type="pres">
      <dgm:prSet presAssocID="{65559858-6BCE-4BFB-AD63-7B880144DF30}" presName="Name0" presStyleCnt="0">
        <dgm:presLayoutVars>
          <dgm:chPref val="3"/>
          <dgm:dir/>
          <dgm:animLvl val="lvl"/>
          <dgm:resizeHandles/>
        </dgm:presLayoutVars>
      </dgm:prSet>
      <dgm:spPr/>
    </dgm:pt>
    <dgm:pt modelId="{1A175BBA-2BC1-454D-B1B1-CF0D38608C17}" type="pres">
      <dgm:prSet presAssocID="{29E78711-950D-48CF-AD33-4B2BA931091A}" presName="horFlow" presStyleCnt="0"/>
      <dgm:spPr/>
    </dgm:pt>
    <dgm:pt modelId="{13495D1A-0FB1-4D44-AE94-5A8A0A8EF9F4}" type="pres">
      <dgm:prSet presAssocID="{29E78711-950D-48CF-AD33-4B2BA931091A}" presName="bigChev" presStyleLbl="node1" presStyleIdx="0" presStyleCnt="3"/>
      <dgm:spPr/>
    </dgm:pt>
    <dgm:pt modelId="{9161BA9F-BE0B-4D51-B695-3E2DC4760A35}" type="pres">
      <dgm:prSet presAssocID="{29E78711-950D-48CF-AD33-4B2BA931091A}" presName="vSp" presStyleCnt="0"/>
      <dgm:spPr/>
    </dgm:pt>
    <dgm:pt modelId="{EC8CE2AD-B210-4F57-A374-75A28EAEB9B7}" type="pres">
      <dgm:prSet presAssocID="{9A08ECDA-BD25-4FA0-9870-82A7D132ED7A}" presName="horFlow" presStyleCnt="0"/>
      <dgm:spPr/>
    </dgm:pt>
    <dgm:pt modelId="{0DCF4BC7-BB08-4C96-B794-327FC7C6944F}" type="pres">
      <dgm:prSet presAssocID="{9A08ECDA-BD25-4FA0-9870-82A7D132ED7A}" presName="bigChev" presStyleLbl="node1" presStyleIdx="1" presStyleCnt="3"/>
      <dgm:spPr/>
    </dgm:pt>
    <dgm:pt modelId="{4F22100A-1A7F-4D57-84A0-3F74F44B491A}" type="pres">
      <dgm:prSet presAssocID="{9A08ECDA-BD25-4FA0-9870-82A7D132ED7A}" presName="vSp" presStyleCnt="0"/>
      <dgm:spPr/>
    </dgm:pt>
    <dgm:pt modelId="{D17E9BEC-80D5-452C-BB44-D786E32C4272}" type="pres">
      <dgm:prSet presAssocID="{58B42843-9E79-438E-8C77-002EAFDF1094}" presName="horFlow" presStyleCnt="0"/>
      <dgm:spPr/>
    </dgm:pt>
    <dgm:pt modelId="{D5373006-F408-4319-AA64-0C3B410135F4}" type="pres">
      <dgm:prSet presAssocID="{58B42843-9E79-438E-8C77-002EAFDF1094}" presName="bigChev" presStyleLbl="node1" presStyleIdx="2" presStyleCnt="3"/>
      <dgm:spPr/>
    </dgm:pt>
  </dgm:ptLst>
  <dgm:cxnLst>
    <dgm:cxn modelId="{B70E5463-67BC-48CA-8009-004A3787FADA}" type="presOf" srcId="{58B42843-9E79-438E-8C77-002EAFDF1094}" destId="{D5373006-F408-4319-AA64-0C3B410135F4}" srcOrd="0" destOrd="0" presId="urn:microsoft.com/office/officeart/2005/8/layout/lProcess3"/>
    <dgm:cxn modelId="{4956EF44-6345-4479-980E-A90408988C11}" srcId="{65559858-6BCE-4BFB-AD63-7B880144DF30}" destId="{58B42843-9E79-438E-8C77-002EAFDF1094}" srcOrd="2" destOrd="0" parTransId="{BB143B76-4FB5-4F19-91AF-5A8CC0835863}" sibTransId="{A0C134D1-6CCF-4377-BFE3-E783DB718873}"/>
    <dgm:cxn modelId="{0FECFB95-5674-4D3F-88A8-5AC246F4B7C9}" srcId="{65559858-6BCE-4BFB-AD63-7B880144DF30}" destId="{9A08ECDA-BD25-4FA0-9870-82A7D132ED7A}" srcOrd="1" destOrd="0" parTransId="{0AD97590-67F8-4271-A1FD-67D671DCC9A1}" sibTransId="{5BC3F6C2-5A6C-4839-B240-42D421907C7C}"/>
    <dgm:cxn modelId="{DC191D9C-5A98-4FDE-AC48-638942BA0E71}" srcId="{65559858-6BCE-4BFB-AD63-7B880144DF30}" destId="{29E78711-950D-48CF-AD33-4B2BA931091A}" srcOrd="0" destOrd="0" parTransId="{39E69677-5FDC-4CD4-843A-CBEAB3AC4119}" sibTransId="{16925CE0-FA79-4EB3-8020-3D67FE2531E2}"/>
    <dgm:cxn modelId="{BFDDA7A4-3883-4FC4-9922-580EC3FAD3A8}" type="presOf" srcId="{65559858-6BCE-4BFB-AD63-7B880144DF30}" destId="{5301DD34-43CE-4B05-A365-5E54151589AA}" srcOrd="0" destOrd="0" presId="urn:microsoft.com/office/officeart/2005/8/layout/lProcess3"/>
    <dgm:cxn modelId="{CD479AB0-CE94-4ACE-8411-6B77B98F501A}" type="presOf" srcId="{9A08ECDA-BD25-4FA0-9870-82A7D132ED7A}" destId="{0DCF4BC7-BB08-4C96-B794-327FC7C6944F}" srcOrd="0" destOrd="0" presId="urn:microsoft.com/office/officeart/2005/8/layout/lProcess3"/>
    <dgm:cxn modelId="{E904F0B4-3C6F-4060-B78E-949442521B53}" type="presOf" srcId="{29E78711-950D-48CF-AD33-4B2BA931091A}" destId="{13495D1A-0FB1-4D44-AE94-5A8A0A8EF9F4}" srcOrd="0" destOrd="0" presId="urn:microsoft.com/office/officeart/2005/8/layout/lProcess3"/>
    <dgm:cxn modelId="{417E4709-C085-40C6-B9FA-32E24F796692}" type="presParOf" srcId="{5301DD34-43CE-4B05-A365-5E54151589AA}" destId="{1A175BBA-2BC1-454D-B1B1-CF0D38608C17}" srcOrd="0" destOrd="0" presId="urn:microsoft.com/office/officeart/2005/8/layout/lProcess3"/>
    <dgm:cxn modelId="{FAF53C3A-9CEA-4724-8DA9-5C90D06A2403}" type="presParOf" srcId="{1A175BBA-2BC1-454D-B1B1-CF0D38608C17}" destId="{13495D1A-0FB1-4D44-AE94-5A8A0A8EF9F4}" srcOrd="0" destOrd="0" presId="urn:microsoft.com/office/officeart/2005/8/layout/lProcess3"/>
    <dgm:cxn modelId="{2BF7EAE0-9059-4245-97B8-F7760B45A211}" type="presParOf" srcId="{5301DD34-43CE-4B05-A365-5E54151589AA}" destId="{9161BA9F-BE0B-4D51-B695-3E2DC4760A35}" srcOrd="1" destOrd="0" presId="urn:microsoft.com/office/officeart/2005/8/layout/lProcess3"/>
    <dgm:cxn modelId="{FAE17177-7C31-4931-8964-5E58BF4D9925}" type="presParOf" srcId="{5301DD34-43CE-4B05-A365-5E54151589AA}" destId="{EC8CE2AD-B210-4F57-A374-75A28EAEB9B7}" srcOrd="2" destOrd="0" presId="urn:microsoft.com/office/officeart/2005/8/layout/lProcess3"/>
    <dgm:cxn modelId="{390A4483-7966-408C-A0A9-CD792AB15FF3}" type="presParOf" srcId="{EC8CE2AD-B210-4F57-A374-75A28EAEB9B7}" destId="{0DCF4BC7-BB08-4C96-B794-327FC7C6944F}" srcOrd="0" destOrd="0" presId="urn:microsoft.com/office/officeart/2005/8/layout/lProcess3"/>
    <dgm:cxn modelId="{09785959-1DDA-4A4F-9470-5E1B33D0900F}" type="presParOf" srcId="{5301DD34-43CE-4B05-A365-5E54151589AA}" destId="{4F22100A-1A7F-4D57-84A0-3F74F44B491A}" srcOrd="3" destOrd="0" presId="urn:microsoft.com/office/officeart/2005/8/layout/lProcess3"/>
    <dgm:cxn modelId="{1D8261DA-7F30-4191-AAA6-8928BE92997D}" type="presParOf" srcId="{5301DD34-43CE-4B05-A365-5E54151589AA}" destId="{D17E9BEC-80D5-452C-BB44-D786E32C4272}" srcOrd="4" destOrd="0" presId="urn:microsoft.com/office/officeart/2005/8/layout/lProcess3"/>
    <dgm:cxn modelId="{C0B48383-EA5B-4167-86E8-145FB132B078}" type="presParOf" srcId="{D17E9BEC-80D5-452C-BB44-D786E32C4272}" destId="{D5373006-F408-4319-AA64-0C3B410135F4}" srcOrd="0" destOrd="0" presId="urn:microsoft.com/office/officeart/2005/8/layout/l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32D144A-FB22-4CEC-B3E8-32FF93E87BDC}" type="doc">
      <dgm:prSet loTypeId="urn:microsoft.com/office/officeart/2005/8/layout/process2" loCatId="process" qsTypeId="urn:microsoft.com/office/officeart/2005/8/quickstyle/simple1" qsCatId="simple" csTypeId="urn:microsoft.com/office/officeart/2005/8/colors/accent0_2" csCatId="mainScheme"/>
      <dgm:spPr/>
      <dgm:t>
        <a:bodyPr/>
        <a:lstStyle/>
        <a:p>
          <a:endParaRPr lang="en-GB"/>
        </a:p>
      </dgm:t>
    </dgm:pt>
    <dgm:pt modelId="{8B1B6FD7-E856-41D3-817C-3C4EA2DE7F88}">
      <dgm:prSet/>
      <dgm:spPr/>
      <dgm:t>
        <a:bodyPr/>
        <a:lstStyle/>
        <a:p>
          <a:r>
            <a:rPr lang="en-GB"/>
            <a:t>More caregiver deficits </a:t>
          </a:r>
        </a:p>
      </dgm:t>
    </dgm:pt>
    <dgm:pt modelId="{5C02E4C1-ED59-400E-8C27-B00703E96BE8}" type="parTrans" cxnId="{E538BFB2-37DC-4702-B78A-FE3526F7C2E8}">
      <dgm:prSet/>
      <dgm:spPr/>
      <dgm:t>
        <a:bodyPr/>
        <a:lstStyle/>
        <a:p>
          <a:endParaRPr lang="en-GB"/>
        </a:p>
      </dgm:t>
    </dgm:pt>
    <dgm:pt modelId="{241C8D9D-4009-48F4-8FC9-228050FFEE54}" type="sibTrans" cxnId="{E538BFB2-37DC-4702-B78A-FE3526F7C2E8}">
      <dgm:prSet/>
      <dgm:spPr/>
      <dgm:t>
        <a:bodyPr/>
        <a:lstStyle/>
        <a:p>
          <a:endParaRPr lang="en-GB"/>
        </a:p>
      </dgm:t>
    </dgm:pt>
    <dgm:pt modelId="{F0AE5022-C29D-467A-B565-CE7CAA8EFAB1}">
      <dgm:prSet/>
      <dgm:spPr/>
      <dgm:t>
        <a:bodyPr/>
        <a:lstStyle/>
        <a:p>
          <a:r>
            <a:rPr lang="en-GB"/>
            <a:t>Poorer QoL, family functioning, and school attendance (Sung et al., 2008).</a:t>
          </a:r>
        </a:p>
      </dgm:t>
    </dgm:pt>
    <dgm:pt modelId="{D69323B2-290D-4504-A5CD-E5F44057FF81}" type="parTrans" cxnId="{75ED03D7-C213-45E4-89DF-5615F8AF83F2}">
      <dgm:prSet/>
      <dgm:spPr/>
      <dgm:t>
        <a:bodyPr/>
        <a:lstStyle/>
        <a:p>
          <a:endParaRPr lang="en-GB"/>
        </a:p>
      </dgm:t>
    </dgm:pt>
    <dgm:pt modelId="{9D26EC02-C493-433A-BFC0-69969095CF9F}" type="sibTrans" cxnId="{75ED03D7-C213-45E4-89DF-5615F8AF83F2}">
      <dgm:prSet/>
      <dgm:spPr/>
      <dgm:t>
        <a:bodyPr/>
        <a:lstStyle/>
        <a:p>
          <a:endParaRPr lang="en-GB"/>
        </a:p>
      </dgm:t>
    </dgm:pt>
    <dgm:pt modelId="{5D7460A6-E7D8-488A-AB17-48550D93AEEF}" type="pres">
      <dgm:prSet presAssocID="{A32D144A-FB22-4CEC-B3E8-32FF93E87BDC}" presName="linearFlow" presStyleCnt="0">
        <dgm:presLayoutVars>
          <dgm:resizeHandles val="exact"/>
        </dgm:presLayoutVars>
      </dgm:prSet>
      <dgm:spPr/>
    </dgm:pt>
    <dgm:pt modelId="{2D598BBA-2033-40E6-B872-8B638C2EEE5F}" type="pres">
      <dgm:prSet presAssocID="{8B1B6FD7-E856-41D3-817C-3C4EA2DE7F88}" presName="node" presStyleLbl="node1" presStyleIdx="0" presStyleCnt="2">
        <dgm:presLayoutVars>
          <dgm:bulletEnabled val="1"/>
        </dgm:presLayoutVars>
      </dgm:prSet>
      <dgm:spPr/>
    </dgm:pt>
    <dgm:pt modelId="{2293E1F5-F6EE-439F-A396-4CA06AB98A9D}" type="pres">
      <dgm:prSet presAssocID="{241C8D9D-4009-48F4-8FC9-228050FFEE54}" presName="sibTrans" presStyleLbl="sibTrans2D1" presStyleIdx="0" presStyleCnt="1"/>
      <dgm:spPr/>
    </dgm:pt>
    <dgm:pt modelId="{C50F09F5-B399-4FBF-9F70-D64507B9A42D}" type="pres">
      <dgm:prSet presAssocID="{241C8D9D-4009-48F4-8FC9-228050FFEE54}" presName="connectorText" presStyleLbl="sibTrans2D1" presStyleIdx="0" presStyleCnt="1"/>
      <dgm:spPr/>
    </dgm:pt>
    <dgm:pt modelId="{DA277D2D-420A-404D-B833-B2CFD49373E3}" type="pres">
      <dgm:prSet presAssocID="{F0AE5022-C29D-467A-B565-CE7CAA8EFAB1}" presName="node" presStyleLbl="node1" presStyleIdx="1" presStyleCnt="2">
        <dgm:presLayoutVars>
          <dgm:bulletEnabled val="1"/>
        </dgm:presLayoutVars>
      </dgm:prSet>
      <dgm:spPr/>
    </dgm:pt>
  </dgm:ptLst>
  <dgm:cxnLst>
    <dgm:cxn modelId="{59131273-90FE-4F21-8160-C9B3AF51FCC2}" type="presOf" srcId="{8B1B6FD7-E856-41D3-817C-3C4EA2DE7F88}" destId="{2D598BBA-2033-40E6-B872-8B638C2EEE5F}" srcOrd="0" destOrd="0" presId="urn:microsoft.com/office/officeart/2005/8/layout/process2"/>
    <dgm:cxn modelId="{E538BFB2-37DC-4702-B78A-FE3526F7C2E8}" srcId="{A32D144A-FB22-4CEC-B3E8-32FF93E87BDC}" destId="{8B1B6FD7-E856-41D3-817C-3C4EA2DE7F88}" srcOrd="0" destOrd="0" parTransId="{5C02E4C1-ED59-400E-8C27-B00703E96BE8}" sibTransId="{241C8D9D-4009-48F4-8FC9-228050FFEE54}"/>
    <dgm:cxn modelId="{8E6418B4-86FC-48AF-860C-4A9031C14F34}" type="presOf" srcId="{A32D144A-FB22-4CEC-B3E8-32FF93E87BDC}" destId="{5D7460A6-E7D8-488A-AB17-48550D93AEEF}" srcOrd="0" destOrd="0" presId="urn:microsoft.com/office/officeart/2005/8/layout/process2"/>
    <dgm:cxn modelId="{0EC5D4B7-6697-4453-972C-F7AF215C8239}" type="presOf" srcId="{241C8D9D-4009-48F4-8FC9-228050FFEE54}" destId="{2293E1F5-F6EE-439F-A396-4CA06AB98A9D}" srcOrd="0" destOrd="0" presId="urn:microsoft.com/office/officeart/2005/8/layout/process2"/>
    <dgm:cxn modelId="{75ED03D7-C213-45E4-89DF-5615F8AF83F2}" srcId="{A32D144A-FB22-4CEC-B3E8-32FF93E87BDC}" destId="{F0AE5022-C29D-467A-B565-CE7CAA8EFAB1}" srcOrd="1" destOrd="0" parTransId="{D69323B2-290D-4504-A5CD-E5F44057FF81}" sibTransId="{9D26EC02-C493-433A-BFC0-69969095CF9F}"/>
    <dgm:cxn modelId="{A42DA7E3-FEBB-4811-9643-A46B56CA5C1C}" type="presOf" srcId="{F0AE5022-C29D-467A-B565-CE7CAA8EFAB1}" destId="{DA277D2D-420A-404D-B833-B2CFD49373E3}" srcOrd="0" destOrd="0" presId="urn:microsoft.com/office/officeart/2005/8/layout/process2"/>
    <dgm:cxn modelId="{A8D65FF1-DCB6-4D93-9FFE-542CC52943CA}" type="presOf" srcId="{241C8D9D-4009-48F4-8FC9-228050FFEE54}" destId="{C50F09F5-B399-4FBF-9F70-D64507B9A42D}" srcOrd="1" destOrd="0" presId="urn:microsoft.com/office/officeart/2005/8/layout/process2"/>
    <dgm:cxn modelId="{BAD3DC53-12E6-4FA9-A5E7-9242D843B951}" type="presParOf" srcId="{5D7460A6-E7D8-488A-AB17-48550D93AEEF}" destId="{2D598BBA-2033-40E6-B872-8B638C2EEE5F}" srcOrd="0" destOrd="0" presId="urn:microsoft.com/office/officeart/2005/8/layout/process2"/>
    <dgm:cxn modelId="{49746F08-3714-48C2-A904-EE4F15080D0B}" type="presParOf" srcId="{5D7460A6-E7D8-488A-AB17-48550D93AEEF}" destId="{2293E1F5-F6EE-439F-A396-4CA06AB98A9D}" srcOrd="1" destOrd="0" presId="urn:microsoft.com/office/officeart/2005/8/layout/process2"/>
    <dgm:cxn modelId="{67F0FEBD-A614-454E-A7C9-D514A0740924}" type="presParOf" srcId="{2293E1F5-F6EE-439F-A396-4CA06AB98A9D}" destId="{C50F09F5-B399-4FBF-9F70-D64507B9A42D}" srcOrd="0" destOrd="0" presId="urn:microsoft.com/office/officeart/2005/8/layout/process2"/>
    <dgm:cxn modelId="{E1678A7A-79FE-4E68-A8DD-94C2789DF927}" type="presParOf" srcId="{5D7460A6-E7D8-488A-AB17-48550D93AEEF}" destId="{DA277D2D-420A-404D-B833-B2CFD49373E3}"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7F100C8-F062-40E5-B96D-A0E71BC1710B}" type="doc">
      <dgm:prSet loTypeId="urn:microsoft.com/office/officeart/2008/layout/LinedList" loCatId="list" qsTypeId="urn:microsoft.com/office/officeart/2005/8/quickstyle/simple1" qsCatId="simple" csTypeId="urn:microsoft.com/office/officeart/2005/8/colors/accent0_1" csCatId="mainScheme" phldr="1"/>
      <dgm:spPr/>
      <dgm:t>
        <a:bodyPr/>
        <a:lstStyle/>
        <a:p>
          <a:endParaRPr lang="en-GB"/>
        </a:p>
      </dgm:t>
    </dgm:pt>
    <dgm:pt modelId="{8692FF8E-CE9B-4278-944E-E44F53C21EB2}">
      <dgm:prSet/>
      <dgm:spPr/>
      <dgm:t>
        <a:bodyPr/>
        <a:lstStyle/>
        <a:p>
          <a:r>
            <a:rPr lang="en-GB" b="0" i="0" dirty="0"/>
            <a:t>Wang (2022): children with insufficient sleep at the start of the study had </a:t>
          </a:r>
          <a:r>
            <a:rPr lang="en-GB" b="1" i="0" dirty="0"/>
            <a:t>more mental health and behavioural challenges </a:t>
          </a:r>
          <a:r>
            <a:rPr lang="en-GB" b="0" i="0" dirty="0"/>
            <a:t>than those with sufficient sleep</a:t>
          </a:r>
          <a:r>
            <a:rPr lang="en-GB" dirty="0"/>
            <a:t> (</a:t>
          </a:r>
          <a:r>
            <a:rPr lang="en-GB" b="0" i="0" dirty="0"/>
            <a:t>impulsivity, stress, depression, anxiety, aggressive behaviour, and thinking problems</a:t>
          </a:r>
          <a:r>
            <a:rPr lang="en-GB" dirty="0"/>
            <a:t>).</a:t>
          </a:r>
        </a:p>
      </dgm:t>
    </dgm:pt>
    <dgm:pt modelId="{8E67729A-EBA5-40BE-BFBA-1656603D99D3}" type="parTrans" cxnId="{548072AC-0F57-4A77-800C-06118268D7BE}">
      <dgm:prSet/>
      <dgm:spPr/>
      <dgm:t>
        <a:bodyPr/>
        <a:lstStyle/>
        <a:p>
          <a:endParaRPr lang="en-GB"/>
        </a:p>
      </dgm:t>
    </dgm:pt>
    <dgm:pt modelId="{0B111F18-A7E5-4CF4-87C9-C7B511DC97A2}" type="sibTrans" cxnId="{548072AC-0F57-4A77-800C-06118268D7BE}">
      <dgm:prSet/>
      <dgm:spPr/>
      <dgm:t>
        <a:bodyPr/>
        <a:lstStyle/>
        <a:p>
          <a:endParaRPr lang="en-GB"/>
        </a:p>
      </dgm:t>
    </dgm:pt>
    <dgm:pt modelId="{D7AC2864-FEA7-414A-80B8-BEB448E93E87}">
      <dgm:prSet/>
      <dgm:spPr/>
      <dgm:t>
        <a:bodyPr/>
        <a:lstStyle/>
        <a:p>
          <a:r>
            <a:rPr lang="en-GB" b="0" i="0" dirty="0"/>
            <a:t>The children with insufficient sleep also had </a:t>
          </a:r>
          <a:r>
            <a:rPr lang="en-GB" b="1" i="0" dirty="0"/>
            <a:t>impaired cognitive functions </a:t>
          </a:r>
          <a:r>
            <a:rPr lang="en-GB" b="0" i="0" dirty="0"/>
            <a:t>such as decision-making, conflict-solving, working memory, and learning. </a:t>
          </a:r>
          <a:endParaRPr lang="en-GB" dirty="0"/>
        </a:p>
      </dgm:t>
    </dgm:pt>
    <dgm:pt modelId="{0D311DFB-F378-447E-99E5-6DAFD5441FC2}" type="parTrans" cxnId="{C27017E6-8A62-480C-B416-8755F888F1C2}">
      <dgm:prSet/>
      <dgm:spPr/>
      <dgm:t>
        <a:bodyPr/>
        <a:lstStyle/>
        <a:p>
          <a:endParaRPr lang="en-GB"/>
        </a:p>
      </dgm:t>
    </dgm:pt>
    <dgm:pt modelId="{AC7C9319-662D-43F3-B3DF-3B1943291320}" type="sibTrans" cxnId="{C27017E6-8A62-480C-B416-8755F888F1C2}">
      <dgm:prSet/>
      <dgm:spPr/>
      <dgm:t>
        <a:bodyPr/>
        <a:lstStyle/>
        <a:p>
          <a:endParaRPr lang="en-GB"/>
        </a:p>
      </dgm:t>
    </dgm:pt>
    <dgm:pt modelId="{16989809-C10E-4495-B76B-8F12248A2A63}">
      <dgm:prSet/>
      <dgm:spPr/>
      <dgm:t>
        <a:bodyPr/>
        <a:lstStyle/>
        <a:p>
          <a:r>
            <a:rPr lang="en-GB" b="0" i="0"/>
            <a:t>Differences between the groups persisted at the two-year follow-up.</a:t>
          </a:r>
          <a:endParaRPr lang="en-GB"/>
        </a:p>
      </dgm:t>
    </dgm:pt>
    <dgm:pt modelId="{F19FFD54-9EAA-49E5-B36A-8E0B4E4EE088}" type="parTrans" cxnId="{A657DD0E-9598-4630-900D-387CF08A1499}">
      <dgm:prSet/>
      <dgm:spPr/>
      <dgm:t>
        <a:bodyPr/>
        <a:lstStyle/>
        <a:p>
          <a:endParaRPr lang="en-GB"/>
        </a:p>
      </dgm:t>
    </dgm:pt>
    <dgm:pt modelId="{E6EAFE35-DAF5-4BC5-9E69-E6806250971F}" type="sibTrans" cxnId="{A657DD0E-9598-4630-900D-387CF08A1499}">
      <dgm:prSet/>
      <dgm:spPr/>
      <dgm:t>
        <a:bodyPr/>
        <a:lstStyle/>
        <a:p>
          <a:endParaRPr lang="en-GB"/>
        </a:p>
      </dgm:t>
    </dgm:pt>
    <dgm:pt modelId="{A6459DA4-60C3-44CE-B0EA-29B7C5DE29F5}">
      <dgm:prSet/>
      <dgm:spPr/>
      <dgm:t>
        <a:bodyPr/>
        <a:lstStyle/>
        <a:p>
          <a:r>
            <a:rPr lang="en-GB" b="0" i="0" dirty="0"/>
            <a:t>Brain imaging at the start of the study and two years later showed </a:t>
          </a:r>
          <a:r>
            <a:rPr lang="en-GB" b="1" i="0" dirty="0"/>
            <a:t>differences in brain structure and function </a:t>
          </a:r>
          <a:r>
            <a:rPr lang="en-GB" b="0" i="0" dirty="0"/>
            <a:t>in the insufficient sleep group compared to the sufficient sleep group. The findings suggest that </a:t>
          </a:r>
          <a:r>
            <a:rPr lang="en-GB" b="1" i="0" dirty="0"/>
            <a:t>sleep affects learning and behaviour through specific brain changes</a:t>
          </a:r>
          <a:r>
            <a:rPr lang="en-GB" b="0" i="0" dirty="0"/>
            <a:t>.</a:t>
          </a:r>
          <a:endParaRPr lang="en-GB" dirty="0"/>
        </a:p>
      </dgm:t>
    </dgm:pt>
    <dgm:pt modelId="{491EF236-7A2B-4CBE-99A5-42038D98EC0F}" type="parTrans" cxnId="{AD4B06C6-6325-4137-A1FA-9E3DB3606CCD}">
      <dgm:prSet/>
      <dgm:spPr/>
      <dgm:t>
        <a:bodyPr/>
        <a:lstStyle/>
        <a:p>
          <a:endParaRPr lang="en-GB"/>
        </a:p>
      </dgm:t>
    </dgm:pt>
    <dgm:pt modelId="{2DF52007-3E53-4B45-BEA6-7F53FE1664B0}" type="sibTrans" cxnId="{AD4B06C6-6325-4137-A1FA-9E3DB3606CCD}">
      <dgm:prSet/>
      <dgm:spPr/>
      <dgm:t>
        <a:bodyPr/>
        <a:lstStyle/>
        <a:p>
          <a:endParaRPr lang="en-GB"/>
        </a:p>
      </dgm:t>
    </dgm:pt>
    <dgm:pt modelId="{E648960B-D3B7-4301-9C70-A4704E0B3FE5}">
      <dgm:prSet/>
      <dgm:spPr/>
      <dgm:t>
        <a:bodyPr/>
        <a:lstStyle/>
        <a:p>
          <a:r>
            <a:rPr lang="en-GB" b="0" i="0" dirty="0"/>
            <a:t>Children who had insufficient sleep—less than nine hours per night—at the beginning of the study had </a:t>
          </a:r>
          <a:r>
            <a:rPr lang="en-GB" b="1" i="0" dirty="0"/>
            <a:t>less grey matter or smaller volume </a:t>
          </a:r>
          <a:r>
            <a:rPr lang="en-GB" b="0" i="0" dirty="0"/>
            <a:t>in some regions of the brain responsible for attention, memory, and inhibition control compared to those with healthy sleep habits.</a:t>
          </a:r>
          <a:endParaRPr lang="en-GB" dirty="0"/>
        </a:p>
      </dgm:t>
    </dgm:pt>
    <dgm:pt modelId="{C51FFBA8-538F-46FF-BC55-D4EAF4A67858}" type="parTrans" cxnId="{A64BCE7D-B2FF-40AD-A515-67A056C70C0A}">
      <dgm:prSet/>
      <dgm:spPr/>
      <dgm:t>
        <a:bodyPr/>
        <a:lstStyle/>
        <a:p>
          <a:endParaRPr lang="en-GB"/>
        </a:p>
      </dgm:t>
    </dgm:pt>
    <dgm:pt modelId="{760E93FE-F1F1-4A4A-8FD5-551C324223E2}" type="sibTrans" cxnId="{A64BCE7D-B2FF-40AD-A515-67A056C70C0A}">
      <dgm:prSet/>
      <dgm:spPr/>
      <dgm:t>
        <a:bodyPr/>
        <a:lstStyle/>
        <a:p>
          <a:endParaRPr lang="en-GB"/>
        </a:p>
      </dgm:t>
    </dgm:pt>
    <dgm:pt modelId="{3F6B202C-FD5D-40C7-BDEF-10A8C0D1341B}" type="pres">
      <dgm:prSet presAssocID="{87F100C8-F062-40E5-B96D-A0E71BC1710B}" presName="vert0" presStyleCnt="0">
        <dgm:presLayoutVars>
          <dgm:dir/>
          <dgm:animOne val="branch"/>
          <dgm:animLvl val="lvl"/>
        </dgm:presLayoutVars>
      </dgm:prSet>
      <dgm:spPr/>
    </dgm:pt>
    <dgm:pt modelId="{E95518DF-D262-4545-BAB2-7FF4933D03AC}" type="pres">
      <dgm:prSet presAssocID="{8692FF8E-CE9B-4278-944E-E44F53C21EB2}" presName="thickLine" presStyleLbl="alignNode1" presStyleIdx="0" presStyleCnt="5"/>
      <dgm:spPr/>
    </dgm:pt>
    <dgm:pt modelId="{2B0B96DF-3D99-4CBA-BE41-4636B12F3B04}" type="pres">
      <dgm:prSet presAssocID="{8692FF8E-CE9B-4278-944E-E44F53C21EB2}" presName="horz1" presStyleCnt="0"/>
      <dgm:spPr/>
    </dgm:pt>
    <dgm:pt modelId="{41FBBB6C-9F12-4974-91A6-46AAD7388528}" type="pres">
      <dgm:prSet presAssocID="{8692FF8E-CE9B-4278-944E-E44F53C21EB2}" presName="tx1" presStyleLbl="revTx" presStyleIdx="0" presStyleCnt="5"/>
      <dgm:spPr/>
    </dgm:pt>
    <dgm:pt modelId="{C4DD53C3-C3DE-4EBE-AD9A-36B34E637B4B}" type="pres">
      <dgm:prSet presAssocID="{8692FF8E-CE9B-4278-944E-E44F53C21EB2}" presName="vert1" presStyleCnt="0"/>
      <dgm:spPr/>
    </dgm:pt>
    <dgm:pt modelId="{9740A183-554B-4142-A322-B85D1904E97B}" type="pres">
      <dgm:prSet presAssocID="{D7AC2864-FEA7-414A-80B8-BEB448E93E87}" presName="thickLine" presStyleLbl="alignNode1" presStyleIdx="1" presStyleCnt="5"/>
      <dgm:spPr/>
    </dgm:pt>
    <dgm:pt modelId="{267FE932-807E-479B-85FD-B3732375CB68}" type="pres">
      <dgm:prSet presAssocID="{D7AC2864-FEA7-414A-80B8-BEB448E93E87}" presName="horz1" presStyleCnt="0"/>
      <dgm:spPr/>
    </dgm:pt>
    <dgm:pt modelId="{A774DF6A-DF91-4E17-9272-834E353200F5}" type="pres">
      <dgm:prSet presAssocID="{D7AC2864-FEA7-414A-80B8-BEB448E93E87}" presName="tx1" presStyleLbl="revTx" presStyleIdx="1" presStyleCnt="5"/>
      <dgm:spPr/>
    </dgm:pt>
    <dgm:pt modelId="{E7833D37-4AE5-4091-B166-22A415C01AD2}" type="pres">
      <dgm:prSet presAssocID="{D7AC2864-FEA7-414A-80B8-BEB448E93E87}" presName="vert1" presStyleCnt="0"/>
      <dgm:spPr/>
    </dgm:pt>
    <dgm:pt modelId="{CFC19B09-5080-4D16-BF97-568F69F6FCEB}" type="pres">
      <dgm:prSet presAssocID="{16989809-C10E-4495-B76B-8F12248A2A63}" presName="thickLine" presStyleLbl="alignNode1" presStyleIdx="2" presStyleCnt="5"/>
      <dgm:spPr/>
    </dgm:pt>
    <dgm:pt modelId="{296CE300-98AB-4AE4-92EC-4CFAF6AC8086}" type="pres">
      <dgm:prSet presAssocID="{16989809-C10E-4495-B76B-8F12248A2A63}" presName="horz1" presStyleCnt="0"/>
      <dgm:spPr/>
    </dgm:pt>
    <dgm:pt modelId="{F4FF391E-5030-4E29-8639-B25AF1836D44}" type="pres">
      <dgm:prSet presAssocID="{16989809-C10E-4495-B76B-8F12248A2A63}" presName="tx1" presStyleLbl="revTx" presStyleIdx="2" presStyleCnt="5"/>
      <dgm:spPr/>
    </dgm:pt>
    <dgm:pt modelId="{7F53ABA7-BC52-4258-80D3-97943C209D9D}" type="pres">
      <dgm:prSet presAssocID="{16989809-C10E-4495-B76B-8F12248A2A63}" presName="vert1" presStyleCnt="0"/>
      <dgm:spPr/>
    </dgm:pt>
    <dgm:pt modelId="{B1D342E0-C711-45CB-A6B3-29F8AFCD09CF}" type="pres">
      <dgm:prSet presAssocID="{A6459DA4-60C3-44CE-B0EA-29B7C5DE29F5}" presName="thickLine" presStyleLbl="alignNode1" presStyleIdx="3" presStyleCnt="5"/>
      <dgm:spPr/>
    </dgm:pt>
    <dgm:pt modelId="{2E861F18-349A-4B1F-BE9E-692484DD8C24}" type="pres">
      <dgm:prSet presAssocID="{A6459DA4-60C3-44CE-B0EA-29B7C5DE29F5}" presName="horz1" presStyleCnt="0"/>
      <dgm:spPr/>
    </dgm:pt>
    <dgm:pt modelId="{B78C7893-A289-4C33-8220-297EEEE84E3B}" type="pres">
      <dgm:prSet presAssocID="{A6459DA4-60C3-44CE-B0EA-29B7C5DE29F5}" presName="tx1" presStyleLbl="revTx" presStyleIdx="3" presStyleCnt="5"/>
      <dgm:spPr/>
    </dgm:pt>
    <dgm:pt modelId="{695222C1-8B03-4A76-BFDD-981A4D2D24B1}" type="pres">
      <dgm:prSet presAssocID="{A6459DA4-60C3-44CE-B0EA-29B7C5DE29F5}" presName="vert1" presStyleCnt="0"/>
      <dgm:spPr/>
    </dgm:pt>
    <dgm:pt modelId="{3173D14D-6BCE-48E4-B841-7CC465931010}" type="pres">
      <dgm:prSet presAssocID="{E648960B-D3B7-4301-9C70-A4704E0B3FE5}" presName="thickLine" presStyleLbl="alignNode1" presStyleIdx="4" presStyleCnt="5"/>
      <dgm:spPr/>
    </dgm:pt>
    <dgm:pt modelId="{93FACD2F-2B75-41FD-8BBD-700CDE4098D9}" type="pres">
      <dgm:prSet presAssocID="{E648960B-D3B7-4301-9C70-A4704E0B3FE5}" presName="horz1" presStyleCnt="0"/>
      <dgm:spPr/>
    </dgm:pt>
    <dgm:pt modelId="{D3F3AB10-CA59-4078-BA20-53736003E33D}" type="pres">
      <dgm:prSet presAssocID="{E648960B-D3B7-4301-9C70-A4704E0B3FE5}" presName="tx1" presStyleLbl="revTx" presStyleIdx="4" presStyleCnt="5"/>
      <dgm:spPr/>
    </dgm:pt>
    <dgm:pt modelId="{9797CAF2-96FB-49D2-B08E-42416B749F04}" type="pres">
      <dgm:prSet presAssocID="{E648960B-D3B7-4301-9C70-A4704E0B3FE5}" presName="vert1" presStyleCnt="0"/>
      <dgm:spPr/>
    </dgm:pt>
  </dgm:ptLst>
  <dgm:cxnLst>
    <dgm:cxn modelId="{17B2B307-6E99-4B75-A19E-041DE0B28E6D}" type="presOf" srcId="{E648960B-D3B7-4301-9C70-A4704E0B3FE5}" destId="{D3F3AB10-CA59-4078-BA20-53736003E33D}" srcOrd="0" destOrd="0" presId="urn:microsoft.com/office/officeart/2008/layout/LinedList"/>
    <dgm:cxn modelId="{A657DD0E-9598-4630-900D-387CF08A1499}" srcId="{87F100C8-F062-40E5-B96D-A0E71BC1710B}" destId="{16989809-C10E-4495-B76B-8F12248A2A63}" srcOrd="2" destOrd="0" parTransId="{F19FFD54-9EAA-49E5-B36A-8E0B4E4EE088}" sibTransId="{E6EAFE35-DAF5-4BC5-9E69-E6806250971F}"/>
    <dgm:cxn modelId="{E2C40936-B661-473B-98D4-1CC0DD87F2B2}" type="presOf" srcId="{A6459DA4-60C3-44CE-B0EA-29B7C5DE29F5}" destId="{B78C7893-A289-4C33-8220-297EEEE84E3B}" srcOrd="0" destOrd="0" presId="urn:microsoft.com/office/officeart/2008/layout/LinedList"/>
    <dgm:cxn modelId="{B43E1251-9669-4599-B3BB-6EF876174E8E}" type="presOf" srcId="{8692FF8E-CE9B-4278-944E-E44F53C21EB2}" destId="{41FBBB6C-9F12-4974-91A6-46AAD7388528}" srcOrd="0" destOrd="0" presId="urn:microsoft.com/office/officeart/2008/layout/LinedList"/>
    <dgm:cxn modelId="{6F63D271-F9D3-4EC8-AF70-05CA777D3DE6}" type="presOf" srcId="{16989809-C10E-4495-B76B-8F12248A2A63}" destId="{F4FF391E-5030-4E29-8639-B25AF1836D44}" srcOrd="0" destOrd="0" presId="urn:microsoft.com/office/officeart/2008/layout/LinedList"/>
    <dgm:cxn modelId="{A64BCE7D-B2FF-40AD-A515-67A056C70C0A}" srcId="{87F100C8-F062-40E5-B96D-A0E71BC1710B}" destId="{E648960B-D3B7-4301-9C70-A4704E0B3FE5}" srcOrd="4" destOrd="0" parTransId="{C51FFBA8-538F-46FF-BC55-D4EAF4A67858}" sibTransId="{760E93FE-F1F1-4A4A-8FD5-551C324223E2}"/>
    <dgm:cxn modelId="{64E95D98-1D98-4CD8-B7E1-D04D857EA994}" type="presOf" srcId="{D7AC2864-FEA7-414A-80B8-BEB448E93E87}" destId="{A774DF6A-DF91-4E17-9272-834E353200F5}" srcOrd="0" destOrd="0" presId="urn:microsoft.com/office/officeart/2008/layout/LinedList"/>
    <dgm:cxn modelId="{548072AC-0F57-4A77-800C-06118268D7BE}" srcId="{87F100C8-F062-40E5-B96D-A0E71BC1710B}" destId="{8692FF8E-CE9B-4278-944E-E44F53C21EB2}" srcOrd="0" destOrd="0" parTransId="{8E67729A-EBA5-40BE-BFBA-1656603D99D3}" sibTransId="{0B111F18-A7E5-4CF4-87C9-C7B511DC97A2}"/>
    <dgm:cxn modelId="{AD4B06C6-6325-4137-A1FA-9E3DB3606CCD}" srcId="{87F100C8-F062-40E5-B96D-A0E71BC1710B}" destId="{A6459DA4-60C3-44CE-B0EA-29B7C5DE29F5}" srcOrd="3" destOrd="0" parTransId="{491EF236-7A2B-4CBE-99A5-42038D98EC0F}" sibTransId="{2DF52007-3E53-4B45-BEA6-7F53FE1664B0}"/>
    <dgm:cxn modelId="{C27017E6-8A62-480C-B416-8755F888F1C2}" srcId="{87F100C8-F062-40E5-B96D-A0E71BC1710B}" destId="{D7AC2864-FEA7-414A-80B8-BEB448E93E87}" srcOrd="1" destOrd="0" parTransId="{0D311DFB-F378-447E-99E5-6DAFD5441FC2}" sibTransId="{AC7C9319-662D-43F3-B3DF-3B1943291320}"/>
    <dgm:cxn modelId="{BB70EFF5-DE51-49E4-87C7-37B92E8CF2F4}" type="presOf" srcId="{87F100C8-F062-40E5-B96D-A0E71BC1710B}" destId="{3F6B202C-FD5D-40C7-BDEF-10A8C0D1341B}" srcOrd="0" destOrd="0" presId="urn:microsoft.com/office/officeart/2008/layout/LinedList"/>
    <dgm:cxn modelId="{C68B884B-69BD-4A50-9B6F-1413AE7493C8}" type="presParOf" srcId="{3F6B202C-FD5D-40C7-BDEF-10A8C0D1341B}" destId="{E95518DF-D262-4545-BAB2-7FF4933D03AC}" srcOrd="0" destOrd="0" presId="urn:microsoft.com/office/officeart/2008/layout/LinedList"/>
    <dgm:cxn modelId="{637448F8-1DC5-4D78-9EF9-97F604D67F93}" type="presParOf" srcId="{3F6B202C-FD5D-40C7-BDEF-10A8C0D1341B}" destId="{2B0B96DF-3D99-4CBA-BE41-4636B12F3B04}" srcOrd="1" destOrd="0" presId="urn:microsoft.com/office/officeart/2008/layout/LinedList"/>
    <dgm:cxn modelId="{8AA33F00-9C27-44CB-B09F-80654F32CA17}" type="presParOf" srcId="{2B0B96DF-3D99-4CBA-BE41-4636B12F3B04}" destId="{41FBBB6C-9F12-4974-91A6-46AAD7388528}" srcOrd="0" destOrd="0" presId="urn:microsoft.com/office/officeart/2008/layout/LinedList"/>
    <dgm:cxn modelId="{4BD05F8C-17E9-400B-B883-1ECEBEDA964B}" type="presParOf" srcId="{2B0B96DF-3D99-4CBA-BE41-4636B12F3B04}" destId="{C4DD53C3-C3DE-4EBE-AD9A-36B34E637B4B}" srcOrd="1" destOrd="0" presId="urn:microsoft.com/office/officeart/2008/layout/LinedList"/>
    <dgm:cxn modelId="{E2C250AB-C798-45F0-9CBB-C7E9184BCA88}" type="presParOf" srcId="{3F6B202C-FD5D-40C7-BDEF-10A8C0D1341B}" destId="{9740A183-554B-4142-A322-B85D1904E97B}" srcOrd="2" destOrd="0" presId="urn:microsoft.com/office/officeart/2008/layout/LinedList"/>
    <dgm:cxn modelId="{C3B2BEEB-4279-4892-9044-9A70B4598DC1}" type="presParOf" srcId="{3F6B202C-FD5D-40C7-BDEF-10A8C0D1341B}" destId="{267FE932-807E-479B-85FD-B3732375CB68}" srcOrd="3" destOrd="0" presId="urn:microsoft.com/office/officeart/2008/layout/LinedList"/>
    <dgm:cxn modelId="{CAEE9A6E-A912-416F-AE1C-8146EC1DA1CC}" type="presParOf" srcId="{267FE932-807E-479B-85FD-B3732375CB68}" destId="{A774DF6A-DF91-4E17-9272-834E353200F5}" srcOrd="0" destOrd="0" presId="urn:microsoft.com/office/officeart/2008/layout/LinedList"/>
    <dgm:cxn modelId="{ED7F1EF7-2531-4DA7-9561-48F8C70CDBFC}" type="presParOf" srcId="{267FE932-807E-479B-85FD-B3732375CB68}" destId="{E7833D37-4AE5-4091-B166-22A415C01AD2}" srcOrd="1" destOrd="0" presId="urn:microsoft.com/office/officeart/2008/layout/LinedList"/>
    <dgm:cxn modelId="{9C949CD5-BFF0-4791-8093-DAD5BFD86F35}" type="presParOf" srcId="{3F6B202C-FD5D-40C7-BDEF-10A8C0D1341B}" destId="{CFC19B09-5080-4D16-BF97-568F69F6FCEB}" srcOrd="4" destOrd="0" presId="urn:microsoft.com/office/officeart/2008/layout/LinedList"/>
    <dgm:cxn modelId="{9DAFF579-DD35-4CDD-AB80-7E3929A3E3E9}" type="presParOf" srcId="{3F6B202C-FD5D-40C7-BDEF-10A8C0D1341B}" destId="{296CE300-98AB-4AE4-92EC-4CFAF6AC8086}" srcOrd="5" destOrd="0" presId="urn:microsoft.com/office/officeart/2008/layout/LinedList"/>
    <dgm:cxn modelId="{C04CDE02-42D4-4F74-A4B0-C45A9F5E6477}" type="presParOf" srcId="{296CE300-98AB-4AE4-92EC-4CFAF6AC8086}" destId="{F4FF391E-5030-4E29-8639-B25AF1836D44}" srcOrd="0" destOrd="0" presId="urn:microsoft.com/office/officeart/2008/layout/LinedList"/>
    <dgm:cxn modelId="{CE0A3701-AAE7-415B-8A19-1472ADCB03DB}" type="presParOf" srcId="{296CE300-98AB-4AE4-92EC-4CFAF6AC8086}" destId="{7F53ABA7-BC52-4258-80D3-97943C209D9D}" srcOrd="1" destOrd="0" presId="urn:microsoft.com/office/officeart/2008/layout/LinedList"/>
    <dgm:cxn modelId="{FF579744-4373-4B48-BDA5-7EB1B663411E}" type="presParOf" srcId="{3F6B202C-FD5D-40C7-BDEF-10A8C0D1341B}" destId="{B1D342E0-C711-45CB-A6B3-29F8AFCD09CF}" srcOrd="6" destOrd="0" presId="urn:microsoft.com/office/officeart/2008/layout/LinedList"/>
    <dgm:cxn modelId="{A490A961-D989-43A7-A72F-62CB0E72FA6E}" type="presParOf" srcId="{3F6B202C-FD5D-40C7-BDEF-10A8C0D1341B}" destId="{2E861F18-349A-4B1F-BE9E-692484DD8C24}" srcOrd="7" destOrd="0" presId="urn:microsoft.com/office/officeart/2008/layout/LinedList"/>
    <dgm:cxn modelId="{6ADEE563-D8DB-469F-9C66-DDDE344B1FA3}" type="presParOf" srcId="{2E861F18-349A-4B1F-BE9E-692484DD8C24}" destId="{B78C7893-A289-4C33-8220-297EEEE84E3B}" srcOrd="0" destOrd="0" presId="urn:microsoft.com/office/officeart/2008/layout/LinedList"/>
    <dgm:cxn modelId="{5BB55A27-EE75-42E7-9568-76EA58326A82}" type="presParOf" srcId="{2E861F18-349A-4B1F-BE9E-692484DD8C24}" destId="{695222C1-8B03-4A76-BFDD-981A4D2D24B1}" srcOrd="1" destOrd="0" presId="urn:microsoft.com/office/officeart/2008/layout/LinedList"/>
    <dgm:cxn modelId="{5991A4E2-E37C-4832-9BC3-F4F6F1F36FF6}" type="presParOf" srcId="{3F6B202C-FD5D-40C7-BDEF-10A8C0D1341B}" destId="{3173D14D-6BCE-48E4-B841-7CC465931010}" srcOrd="8" destOrd="0" presId="urn:microsoft.com/office/officeart/2008/layout/LinedList"/>
    <dgm:cxn modelId="{8C8C73E2-39E9-4856-8EF0-8D41E4F4FA4E}" type="presParOf" srcId="{3F6B202C-FD5D-40C7-BDEF-10A8C0D1341B}" destId="{93FACD2F-2B75-41FD-8BBD-700CDE4098D9}" srcOrd="9" destOrd="0" presId="urn:microsoft.com/office/officeart/2008/layout/LinedList"/>
    <dgm:cxn modelId="{A369B98F-41BE-44C3-8DCA-892D6390B756}" type="presParOf" srcId="{93FACD2F-2B75-41FD-8BBD-700CDE4098D9}" destId="{D3F3AB10-CA59-4078-BA20-53736003E33D}" srcOrd="0" destOrd="0" presId="urn:microsoft.com/office/officeart/2008/layout/LinedList"/>
    <dgm:cxn modelId="{C981C60D-B68D-42F3-B5D4-8C0B66BA3D2F}" type="presParOf" srcId="{93FACD2F-2B75-41FD-8BBD-700CDE4098D9}" destId="{9797CAF2-96FB-49D2-B08E-42416B749F04}"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58C1D1B-3D7B-4762-BBDF-432AD26137C8}"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976F2568-A109-468E-A242-3AD29E90B7CA}">
      <dgm:prSet/>
      <dgm:spPr/>
      <dgm:t>
        <a:bodyPr/>
        <a:lstStyle/>
        <a:p>
          <a:pPr rtl="0"/>
          <a:r>
            <a:rPr lang="en-GB" dirty="0"/>
            <a:t>Progressive muscle relaxation is an exercise that reduces stress and anxiety in your body by having you slowly tense and then relax each muscle.</a:t>
          </a:r>
        </a:p>
      </dgm:t>
    </dgm:pt>
    <dgm:pt modelId="{13075CFB-4871-456F-BB10-7127A0C54392}" type="parTrans" cxnId="{3DED0EA8-30D1-4E22-A909-B5D3320E72A0}">
      <dgm:prSet/>
      <dgm:spPr/>
      <dgm:t>
        <a:bodyPr/>
        <a:lstStyle/>
        <a:p>
          <a:endParaRPr lang="en-GB"/>
        </a:p>
      </dgm:t>
    </dgm:pt>
    <dgm:pt modelId="{66E28FCE-4496-41E1-9004-60B7E44218F8}" type="sibTrans" cxnId="{3DED0EA8-30D1-4E22-A909-B5D3320E72A0}">
      <dgm:prSet/>
      <dgm:spPr/>
      <dgm:t>
        <a:bodyPr/>
        <a:lstStyle/>
        <a:p>
          <a:endParaRPr lang="en-GB"/>
        </a:p>
      </dgm:t>
    </dgm:pt>
    <dgm:pt modelId="{97F27069-3D68-4715-B7FA-CE720E0950B6}" type="pres">
      <dgm:prSet presAssocID="{358C1D1B-3D7B-4762-BBDF-432AD26137C8}" presName="linear" presStyleCnt="0">
        <dgm:presLayoutVars>
          <dgm:animLvl val="lvl"/>
          <dgm:resizeHandles val="exact"/>
        </dgm:presLayoutVars>
      </dgm:prSet>
      <dgm:spPr/>
    </dgm:pt>
    <dgm:pt modelId="{BEEF50C6-09FA-4C41-B49A-5066B18E29BA}" type="pres">
      <dgm:prSet presAssocID="{976F2568-A109-468E-A242-3AD29E90B7CA}" presName="parentText" presStyleLbl="node1" presStyleIdx="0" presStyleCnt="1" custScaleY="104943" custLinFactNeighborX="-53858" custLinFactNeighborY="29747">
        <dgm:presLayoutVars>
          <dgm:chMax val="0"/>
          <dgm:bulletEnabled val="1"/>
        </dgm:presLayoutVars>
      </dgm:prSet>
      <dgm:spPr/>
    </dgm:pt>
  </dgm:ptLst>
  <dgm:cxnLst>
    <dgm:cxn modelId="{1BDA720D-2B31-46D7-A7E5-3AAAFFD0A56E}" type="presOf" srcId="{976F2568-A109-468E-A242-3AD29E90B7CA}" destId="{BEEF50C6-09FA-4C41-B49A-5066B18E29BA}" srcOrd="0" destOrd="0" presId="urn:microsoft.com/office/officeart/2005/8/layout/vList2"/>
    <dgm:cxn modelId="{3DED0EA8-30D1-4E22-A909-B5D3320E72A0}" srcId="{358C1D1B-3D7B-4762-BBDF-432AD26137C8}" destId="{976F2568-A109-468E-A242-3AD29E90B7CA}" srcOrd="0" destOrd="0" parTransId="{13075CFB-4871-456F-BB10-7127A0C54392}" sibTransId="{66E28FCE-4496-41E1-9004-60B7E44218F8}"/>
    <dgm:cxn modelId="{DCFE70BA-5A54-4DE0-9982-0692AADA4A67}" type="presOf" srcId="{358C1D1B-3D7B-4762-BBDF-432AD26137C8}" destId="{97F27069-3D68-4715-B7FA-CE720E0950B6}" srcOrd="0" destOrd="0" presId="urn:microsoft.com/office/officeart/2005/8/layout/vList2"/>
    <dgm:cxn modelId="{2F28F945-F1B7-420D-88AF-EA950F33E952}" type="presParOf" srcId="{97F27069-3D68-4715-B7FA-CE720E0950B6}" destId="{BEEF50C6-09FA-4C41-B49A-5066B18E29BA}"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3EB58E3-CD31-4B6C-9F2D-8D464ACBCAE0}" type="doc">
      <dgm:prSet loTypeId="urn:microsoft.com/office/officeart/2008/layout/PictureAccentList" loCatId="list" qsTypeId="urn:microsoft.com/office/officeart/2005/8/quickstyle/simple1" qsCatId="simple" csTypeId="urn:microsoft.com/office/officeart/2005/8/colors/colorful3" csCatId="colorful" phldr="1"/>
      <dgm:spPr/>
      <dgm:t>
        <a:bodyPr/>
        <a:lstStyle/>
        <a:p>
          <a:endParaRPr lang="en-GB"/>
        </a:p>
      </dgm:t>
    </dgm:pt>
    <dgm:pt modelId="{2EED8C17-3FA9-45E6-BBE7-5BC44E06D3F9}">
      <dgm:prSet/>
      <dgm:spPr>
        <a:solidFill>
          <a:srgbClr val="66CCFF"/>
        </a:solidFill>
      </dgm:spPr>
      <dgm:t>
        <a:bodyPr/>
        <a:lstStyle/>
        <a:p>
          <a:pPr rtl="0"/>
          <a:r>
            <a:rPr lang="en-GB"/>
            <a:t>European Lifetime Impairment Survey </a:t>
          </a:r>
        </a:p>
      </dgm:t>
    </dgm:pt>
    <dgm:pt modelId="{3BD73FFE-ECEE-4289-8854-E86BC03BD37A}" type="parTrans" cxnId="{D5E66E09-E0F3-4896-A503-0B567E733904}">
      <dgm:prSet/>
      <dgm:spPr/>
      <dgm:t>
        <a:bodyPr/>
        <a:lstStyle/>
        <a:p>
          <a:endParaRPr lang="en-GB"/>
        </a:p>
      </dgm:t>
    </dgm:pt>
    <dgm:pt modelId="{7265921A-E0A2-40A6-A6CE-11690E8F1B76}" type="sibTrans" cxnId="{D5E66E09-E0F3-4896-A503-0B567E733904}">
      <dgm:prSet/>
      <dgm:spPr/>
      <dgm:t>
        <a:bodyPr/>
        <a:lstStyle/>
        <a:p>
          <a:endParaRPr lang="en-GB"/>
        </a:p>
      </dgm:t>
    </dgm:pt>
    <dgm:pt modelId="{03122C4E-E898-4137-A3D0-24B9647407D2}">
      <dgm:prSet custT="1"/>
      <dgm:spPr>
        <a:solidFill>
          <a:srgbClr val="7030A0"/>
        </a:solidFill>
      </dgm:spPr>
      <dgm:t>
        <a:bodyPr/>
        <a:lstStyle/>
        <a:p>
          <a:pPr rtl="0"/>
          <a:r>
            <a:rPr lang="en-GB" sz="2000"/>
            <a:t>Assessed the </a:t>
          </a:r>
          <a:r>
            <a:rPr lang="en-GB" sz="2000" b="1"/>
            <a:t>impairment and symptoms </a:t>
          </a:r>
          <a:r>
            <a:rPr lang="en-GB" sz="2000"/>
            <a:t>of ADHD in children and adolescents from </a:t>
          </a:r>
          <a:r>
            <a:rPr lang="en-GB" sz="2000" b="1"/>
            <a:t>six European countries </a:t>
          </a:r>
          <a:r>
            <a:rPr lang="en-GB" sz="2000"/>
            <a:t>(France, Germany, Italy, Spain, the Netherlands and the UK). </a:t>
          </a:r>
        </a:p>
      </dgm:t>
    </dgm:pt>
    <dgm:pt modelId="{ABF3F554-13AF-4151-A9CD-3FD171CCFC4A}" type="parTrans" cxnId="{5F95BAD3-ADC2-4129-8CF1-CEB63999508F}">
      <dgm:prSet/>
      <dgm:spPr/>
      <dgm:t>
        <a:bodyPr/>
        <a:lstStyle/>
        <a:p>
          <a:endParaRPr lang="en-GB"/>
        </a:p>
      </dgm:t>
    </dgm:pt>
    <dgm:pt modelId="{190C5DAB-6CF5-479A-9ADE-84BBF6F66B46}" type="sibTrans" cxnId="{5F95BAD3-ADC2-4129-8CF1-CEB63999508F}">
      <dgm:prSet/>
      <dgm:spPr/>
      <dgm:t>
        <a:bodyPr/>
        <a:lstStyle/>
        <a:p>
          <a:endParaRPr lang="en-GB"/>
        </a:p>
      </dgm:t>
    </dgm:pt>
    <dgm:pt modelId="{97A90B46-B106-4AF2-BEC4-C3D900949165}">
      <dgm:prSet custT="1"/>
      <dgm:spPr>
        <a:solidFill>
          <a:srgbClr val="0070C0"/>
        </a:solidFill>
      </dgm:spPr>
      <dgm:t>
        <a:bodyPr/>
        <a:lstStyle/>
        <a:p>
          <a:pPr rtl="0"/>
          <a:r>
            <a:rPr lang="en-GB" sz="2000"/>
            <a:t>Parents/caregivers of children and adolescents with ADHD (n=535) and without ADHD (n=424) participated in the online survey </a:t>
          </a:r>
        </a:p>
      </dgm:t>
    </dgm:pt>
    <dgm:pt modelId="{31AF0B6E-51E2-4B9A-9715-99E7244B8699}" type="parTrans" cxnId="{58C68E3D-CAFC-4E89-A5D2-6A783CE4FE7B}">
      <dgm:prSet/>
      <dgm:spPr/>
      <dgm:t>
        <a:bodyPr/>
        <a:lstStyle/>
        <a:p>
          <a:endParaRPr lang="en-GB"/>
        </a:p>
      </dgm:t>
    </dgm:pt>
    <dgm:pt modelId="{96FFDEB1-A64F-4182-953B-A6F984CA7AA8}" type="sibTrans" cxnId="{58C68E3D-CAFC-4E89-A5D2-6A783CE4FE7B}">
      <dgm:prSet/>
      <dgm:spPr/>
      <dgm:t>
        <a:bodyPr/>
        <a:lstStyle/>
        <a:p>
          <a:endParaRPr lang="en-GB"/>
        </a:p>
      </dgm:t>
    </dgm:pt>
    <dgm:pt modelId="{CC3B0D04-433A-4852-9559-922B69F79B77}" type="pres">
      <dgm:prSet presAssocID="{23EB58E3-CD31-4B6C-9F2D-8D464ACBCAE0}" presName="layout" presStyleCnt="0">
        <dgm:presLayoutVars>
          <dgm:chMax/>
          <dgm:chPref/>
          <dgm:dir/>
          <dgm:animOne val="branch"/>
          <dgm:animLvl val="lvl"/>
          <dgm:resizeHandles/>
        </dgm:presLayoutVars>
      </dgm:prSet>
      <dgm:spPr/>
    </dgm:pt>
    <dgm:pt modelId="{7F2414FA-FA17-4007-990A-B4BC479F9291}" type="pres">
      <dgm:prSet presAssocID="{2EED8C17-3FA9-45E6-BBE7-5BC44E06D3F9}" presName="root" presStyleCnt="0">
        <dgm:presLayoutVars>
          <dgm:chMax/>
          <dgm:chPref val="4"/>
        </dgm:presLayoutVars>
      </dgm:prSet>
      <dgm:spPr/>
    </dgm:pt>
    <dgm:pt modelId="{1CCFDCAD-C15E-42EF-BBBF-B4BE4AF2634B}" type="pres">
      <dgm:prSet presAssocID="{2EED8C17-3FA9-45E6-BBE7-5BC44E06D3F9}" presName="rootComposite" presStyleCnt="0">
        <dgm:presLayoutVars/>
      </dgm:prSet>
      <dgm:spPr/>
    </dgm:pt>
    <dgm:pt modelId="{57382137-C71D-487E-9F5A-09B0A14BAF30}" type="pres">
      <dgm:prSet presAssocID="{2EED8C17-3FA9-45E6-BBE7-5BC44E06D3F9}" presName="rootText" presStyleLbl="node0" presStyleIdx="0" presStyleCnt="1" custScaleY="92741">
        <dgm:presLayoutVars>
          <dgm:chMax/>
          <dgm:chPref val="4"/>
        </dgm:presLayoutVars>
      </dgm:prSet>
      <dgm:spPr/>
    </dgm:pt>
    <dgm:pt modelId="{D6B33B5C-7305-4DCB-AE8E-E42D4EAF5D21}" type="pres">
      <dgm:prSet presAssocID="{2EED8C17-3FA9-45E6-BBE7-5BC44E06D3F9}" presName="childShape" presStyleCnt="0">
        <dgm:presLayoutVars>
          <dgm:chMax val="0"/>
          <dgm:chPref val="0"/>
        </dgm:presLayoutVars>
      </dgm:prSet>
      <dgm:spPr/>
    </dgm:pt>
    <dgm:pt modelId="{F7C9E37C-A1F8-47B2-8B7C-E28E29E5AA5C}" type="pres">
      <dgm:prSet presAssocID="{03122C4E-E898-4137-A3D0-24B9647407D2}" presName="childComposite" presStyleCnt="0">
        <dgm:presLayoutVars>
          <dgm:chMax val="0"/>
          <dgm:chPref val="0"/>
        </dgm:presLayoutVars>
      </dgm:prSet>
      <dgm:spPr/>
    </dgm:pt>
    <dgm:pt modelId="{6EFE9B67-BFF8-493C-B10D-B7B3D79C6AD1}" type="pres">
      <dgm:prSet presAssocID="{03122C4E-E898-4137-A3D0-24B9647407D2}" presName="Image" presStyleLbl="node1" presStyleIdx="0" presStyleCnt="2"/>
      <dgm:spPr>
        <a:blipFill rotWithShape="1">
          <a:blip xmlns:r="http://schemas.openxmlformats.org/officeDocument/2006/relationships" r:embed="rId1"/>
          <a:stretch>
            <a:fillRect/>
          </a:stretch>
        </a:blipFill>
      </dgm:spPr>
    </dgm:pt>
    <dgm:pt modelId="{0F9086EB-0484-4721-973F-8A1EA62E82C3}" type="pres">
      <dgm:prSet presAssocID="{03122C4E-E898-4137-A3D0-24B9647407D2}" presName="childText" presStyleLbl="lnNode1" presStyleIdx="0" presStyleCnt="2">
        <dgm:presLayoutVars>
          <dgm:chMax val="0"/>
          <dgm:chPref val="0"/>
          <dgm:bulletEnabled val="1"/>
        </dgm:presLayoutVars>
      </dgm:prSet>
      <dgm:spPr/>
    </dgm:pt>
    <dgm:pt modelId="{370BC97C-7C45-468F-94C1-B7F49345A6A3}" type="pres">
      <dgm:prSet presAssocID="{97A90B46-B106-4AF2-BEC4-C3D900949165}" presName="childComposite" presStyleCnt="0">
        <dgm:presLayoutVars>
          <dgm:chMax val="0"/>
          <dgm:chPref val="0"/>
        </dgm:presLayoutVars>
      </dgm:prSet>
      <dgm:spPr/>
    </dgm:pt>
    <dgm:pt modelId="{5540692E-B175-47E4-8A36-AFD451E17852}" type="pres">
      <dgm:prSet presAssocID="{97A90B46-B106-4AF2-BEC4-C3D900949165}" presName="Image" presStyleLbl="node1" presStyleIdx="1" presStyleCnt="2" custLinFactNeighborY="-4307"/>
      <dgm:spPr>
        <a:blipFill rotWithShape="1">
          <a:blip xmlns:r="http://schemas.openxmlformats.org/officeDocument/2006/relationships" r:embed="rId2"/>
          <a:stretch>
            <a:fillRect/>
          </a:stretch>
        </a:blipFill>
      </dgm:spPr>
    </dgm:pt>
    <dgm:pt modelId="{96445E81-8AD3-462F-85D4-137B9483BB39}" type="pres">
      <dgm:prSet presAssocID="{97A90B46-B106-4AF2-BEC4-C3D900949165}" presName="childText" presStyleLbl="lnNode1" presStyleIdx="1" presStyleCnt="2">
        <dgm:presLayoutVars>
          <dgm:chMax val="0"/>
          <dgm:chPref val="0"/>
          <dgm:bulletEnabled val="1"/>
        </dgm:presLayoutVars>
      </dgm:prSet>
      <dgm:spPr/>
    </dgm:pt>
  </dgm:ptLst>
  <dgm:cxnLst>
    <dgm:cxn modelId="{D64AFA01-120F-4B4F-A843-DD2856929D64}" type="presOf" srcId="{23EB58E3-CD31-4B6C-9F2D-8D464ACBCAE0}" destId="{CC3B0D04-433A-4852-9559-922B69F79B77}" srcOrd="0" destOrd="0" presId="urn:microsoft.com/office/officeart/2008/layout/PictureAccentList"/>
    <dgm:cxn modelId="{784FD308-706B-4906-BB9B-ED318915B350}" type="presOf" srcId="{2EED8C17-3FA9-45E6-BBE7-5BC44E06D3F9}" destId="{57382137-C71D-487E-9F5A-09B0A14BAF30}" srcOrd="0" destOrd="0" presId="urn:microsoft.com/office/officeart/2008/layout/PictureAccentList"/>
    <dgm:cxn modelId="{D5E66E09-E0F3-4896-A503-0B567E733904}" srcId="{23EB58E3-CD31-4B6C-9F2D-8D464ACBCAE0}" destId="{2EED8C17-3FA9-45E6-BBE7-5BC44E06D3F9}" srcOrd="0" destOrd="0" parTransId="{3BD73FFE-ECEE-4289-8854-E86BC03BD37A}" sibTransId="{7265921A-E0A2-40A6-A6CE-11690E8F1B76}"/>
    <dgm:cxn modelId="{58C68E3D-CAFC-4E89-A5D2-6A783CE4FE7B}" srcId="{2EED8C17-3FA9-45E6-BBE7-5BC44E06D3F9}" destId="{97A90B46-B106-4AF2-BEC4-C3D900949165}" srcOrd="1" destOrd="0" parTransId="{31AF0B6E-51E2-4B9A-9715-99E7244B8699}" sibTransId="{96FFDEB1-A64F-4182-953B-A6F984CA7AA8}"/>
    <dgm:cxn modelId="{A943A33E-6980-41F4-99F8-F8B0E6B1CD3F}" type="presOf" srcId="{03122C4E-E898-4137-A3D0-24B9647407D2}" destId="{0F9086EB-0484-4721-973F-8A1EA62E82C3}" srcOrd="0" destOrd="0" presId="urn:microsoft.com/office/officeart/2008/layout/PictureAccentList"/>
    <dgm:cxn modelId="{FD6348B3-1E81-426F-BF85-CC8A558C68AA}" type="presOf" srcId="{97A90B46-B106-4AF2-BEC4-C3D900949165}" destId="{96445E81-8AD3-462F-85D4-137B9483BB39}" srcOrd="0" destOrd="0" presId="urn:microsoft.com/office/officeart/2008/layout/PictureAccentList"/>
    <dgm:cxn modelId="{5F95BAD3-ADC2-4129-8CF1-CEB63999508F}" srcId="{2EED8C17-3FA9-45E6-BBE7-5BC44E06D3F9}" destId="{03122C4E-E898-4137-A3D0-24B9647407D2}" srcOrd="0" destOrd="0" parTransId="{ABF3F554-13AF-4151-A9CD-3FD171CCFC4A}" sibTransId="{190C5DAB-6CF5-479A-9ADE-84BBF6F66B46}"/>
    <dgm:cxn modelId="{68334D61-018C-49DD-AB4B-175897F03EE0}" type="presParOf" srcId="{CC3B0D04-433A-4852-9559-922B69F79B77}" destId="{7F2414FA-FA17-4007-990A-B4BC479F9291}" srcOrd="0" destOrd="0" presId="urn:microsoft.com/office/officeart/2008/layout/PictureAccentList"/>
    <dgm:cxn modelId="{2DE6C1EA-916F-4005-979E-308D09F1BFB6}" type="presParOf" srcId="{7F2414FA-FA17-4007-990A-B4BC479F9291}" destId="{1CCFDCAD-C15E-42EF-BBBF-B4BE4AF2634B}" srcOrd="0" destOrd="0" presId="urn:microsoft.com/office/officeart/2008/layout/PictureAccentList"/>
    <dgm:cxn modelId="{8EE2E101-EC2E-457D-A808-E7EEAB792376}" type="presParOf" srcId="{1CCFDCAD-C15E-42EF-BBBF-B4BE4AF2634B}" destId="{57382137-C71D-487E-9F5A-09B0A14BAF30}" srcOrd="0" destOrd="0" presId="urn:microsoft.com/office/officeart/2008/layout/PictureAccentList"/>
    <dgm:cxn modelId="{5E3804B1-E272-4A26-B9B1-4C3E33623760}" type="presParOf" srcId="{7F2414FA-FA17-4007-990A-B4BC479F9291}" destId="{D6B33B5C-7305-4DCB-AE8E-E42D4EAF5D21}" srcOrd="1" destOrd="0" presId="urn:microsoft.com/office/officeart/2008/layout/PictureAccentList"/>
    <dgm:cxn modelId="{FB3E45E5-83AD-4974-AA14-2D00152C65E0}" type="presParOf" srcId="{D6B33B5C-7305-4DCB-AE8E-E42D4EAF5D21}" destId="{F7C9E37C-A1F8-47B2-8B7C-E28E29E5AA5C}" srcOrd="0" destOrd="0" presId="urn:microsoft.com/office/officeart/2008/layout/PictureAccentList"/>
    <dgm:cxn modelId="{3B2A6B9D-D13A-46A2-808E-326FF636D13C}" type="presParOf" srcId="{F7C9E37C-A1F8-47B2-8B7C-E28E29E5AA5C}" destId="{6EFE9B67-BFF8-493C-B10D-B7B3D79C6AD1}" srcOrd="0" destOrd="0" presId="urn:microsoft.com/office/officeart/2008/layout/PictureAccentList"/>
    <dgm:cxn modelId="{F302F845-DE0D-4FCE-A55D-699484FDD850}" type="presParOf" srcId="{F7C9E37C-A1F8-47B2-8B7C-E28E29E5AA5C}" destId="{0F9086EB-0484-4721-973F-8A1EA62E82C3}" srcOrd="1" destOrd="0" presId="urn:microsoft.com/office/officeart/2008/layout/PictureAccentList"/>
    <dgm:cxn modelId="{28795CF5-320F-4683-B5C3-E60459BDF406}" type="presParOf" srcId="{D6B33B5C-7305-4DCB-AE8E-E42D4EAF5D21}" destId="{370BC97C-7C45-468F-94C1-B7F49345A6A3}" srcOrd="1" destOrd="0" presId="urn:microsoft.com/office/officeart/2008/layout/PictureAccentList"/>
    <dgm:cxn modelId="{7FC62C07-5B7F-448D-BA5E-E52CB557F079}" type="presParOf" srcId="{370BC97C-7C45-468F-94C1-B7F49345A6A3}" destId="{5540692E-B175-47E4-8A36-AFD451E17852}" srcOrd="0" destOrd="0" presId="urn:microsoft.com/office/officeart/2008/layout/PictureAccentList"/>
    <dgm:cxn modelId="{459D4DA1-9BEE-4539-A563-C949E678A79E}" type="presParOf" srcId="{370BC97C-7C45-468F-94C1-B7F49345A6A3}" destId="{96445E81-8AD3-462F-85D4-137B9483BB39}" srcOrd="1" destOrd="0" presId="urn:microsoft.com/office/officeart/2008/layout/Picture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AC099E2-AB16-4128-9331-95107E70EE02}" type="doc">
      <dgm:prSet loTypeId="urn:microsoft.com/office/officeart/2005/8/layout/vList4" loCatId="list" qsTypeId="urn:microsoft.com/office/officeart/2005/8/quickstyle/simple1" qsCatId="simple" csTypeId="urn:microsoft.com/office/officeart/2005/8/colors/colorful3" csCatId="colorful" phldr="1"/>
      <dgm:spPr/>
      <dgm:t>
        <a:bodyPr/>
        <a:lstStyle/>
        <a:p>
          <a:endParaRPr lang="en-GB"/>
        </a:p>
      </dgm:t>
    </dgm:pt>
    <dgm:pt modelId="{C7B11FB6-8209-4C65-818A-B9104387A30A}">
      <dgm:prSet custT="1"/>
      <dgm:spPr/>
      <dgm:t>
        <a:bodyPr/>
        <a:lstStyle/>
        <a:p>
          <a:pPr rtl="0"/>
          <a:r>
            <a:rPr lang="en-GB" sz="2000"/>
            <a:t>Poor classroom behaviour</a:t>
          </a:r>
        </a:p>
      </dgm:t>
    </dgm:pt>
    <dgm:pt modelId="{47226737-498E-4FDF-8439-AD2E5C284B77}" type="parTrans" cxnId="{2DEB6EBF-5D83-4C13-9229-37FCDCF340B2}">
      <dgm:prSet/>
      <dgm:spPr/>
      <dgm:t>
        <a:bodyPr/>
        <a:lstStyle/>
        <a:p>
          <a:endParaRPr lang="en-GB" sz="2000"/>
        </a:p>
      </dgm:t>
    </dgm:pt>
    <dgm:pt modelId="{3C2C1956-8FC7-4AC5-AEDA-07D91E138750}" type="sibTrans" cxnId="{2DEB6EBF-5D83-4C13-9229-37FCDCF340B2}">
      <dgm:prSet/>
      <dgm:spPr/>
      <dgm:t>
        <a:bodyPr/>
        <a:lstStyle/>
        <a:p>
          <a:endParaRPr lang="en-GB" sz="2000"/>
        </a:p>
      </dgm:t>
    </dgm:pt>
    <dgm:pt modelId="{CDCF620D-3E68-4E7D-A446-8623253B214F}">
      <dgm:prSet custT="1"/>
      <dgm:spPr/>
      <dgm:t>
        <a:bodyPr/>
        <a:lstStyle/>
        <a:p>
          <a:pPr rtl="0"/>
          <a:r>
            <a:rPr lang="en-GB" sz="2000"/>
            <a:t>Poor academic achievement</a:t>
          </a:r>
        </a:p>
      </dgm:t>
    </dgm:pt>
    <dgm:pt modelId="{30427388-0DF4-421E-93A9-B5CF26176BF8}" type="parTrans" cxnId="{259FD460-0AD7-47DA-813D-54B14BBC50E6}">
      <dgm:prSet/>
      <dgm:spPr/>
      <dgm:t>
        <a:bodyPr/>
        <a:lstStyle/>
        <a:p>
          <a:endParaRPr lang="en-GB" sz="2000"/>
        </a:p>
      </dgm:t>
    </dgm:pt>
    <dgm:pt modelId="{B5A0B9BC-4A59-4FCE-83A9-11E7FBCF979E}" type="sibTrans" cxnId="{259FD460-0AD7-47DA-813D-54B14BBC50E6}">
      <dgm:prSet/>
      <dgm:spPr/>
      <dgm:t>
        <a:bodyPr/>
        <a:lstStyle/>
        <a:p>
          <a:endParaRPr lang="en-GB" sz="2000"/>
        </a:p>
      </dgm:t>
    </dgm:pt>
    <dgm:pt modelId="{4CF113F8-B1D3-4FD2-A3FC-73FAE18420C2}">
      <dgm:prSet custT="1"/>
      <dgm:spPr/>
      <dgm:t>
        <a:bodyPr/>
        <a:lstStyle/>
        <a:p>
          <a:pPr rtl="0"/>
          <a:r>
            <a:rPr lang="en-GB" sz="1800"/>
            <a:t>Special education requirements (tutoring and special educational programmes)</a:t>
          </a:r>
        </a:p>
      </dgm:t>
    </dgm:pt>
    <dgm:pt modelId="{D73FA6F0-684A-43F2-ACED-AC83BEE02156}" type="parTrans" cxnId="{418A634D-B81F-4175-A779-5EDA8B078C08}">
      <dgm:prSet/>
      <dgm:spPr/>
      <dgm:t>
        <a:bodyPr/>
        <a:lstStyle/>
        <a:p>
          <a:endParaRPr lang="en-GB" sz="2000"/>
        </a:p>
      </dgm:t>
    </dgm:pt>
    <dgm:pt modelId="{76BC7C8A-8E5D-4E84-8A0E-C7E2C80A0D04}" type="sibTrans" cxnId="{418A634D-B81F-4175-A779-5EDA8B078C08}">
      <dgm:prSet/>
      <dgm:spPr/>
      <dgm:t>
        <a:bodyPr/>
        <a:lstStyle/>
        <a:p>
          <a:endParaRPr lang="en-GB" sz="2000"/>
        </a:p>
      </dgm:t>
    </dgm:pt>
    <dgm:pt modelId="{D795F53B-9742-4B48-91DF-57CB633A0A37}" type="pres">
      <dgm:prSet presAssocID="{1AC099E2-AB16-4128-9331-95107E70EE02}" presName="linear" presStyleCnt="0">
        <dgm:presLayoutVars>
          <dgm:dir/>
          <dgm:resizeHandles val="exact"/>
        </dgm:presLayoutVars>
      </dgm:prSet>
      <dgm:spPr/>
    </dgm:pt>
    <dgm:pt modelId="{525B8BB2-1BA6-4379-B4FE-E350C2BBF0DA}" type="pres">
      <dgm:prSet presAssocID="{C7B11FB6-8209-4C65-818A-B9104387A30A}" presName="comp" presStyleCnt="0"/>
      <dgm:spPr/>
    </dgm:pt>
    <dgm:pt modelId="{87043B67-2AE4-481A-AAA1-EFC5588C905A}" type="pres">
      <dgm:prSet presAssocID="{C7B11FB6-8209-4C65-818A-B9104387A30A}" presName="box" presStyleLbl="node1" presStyleIdx="0" presStyleCnt="3"/>
      <dgm:spPr/>
    </dgm:pt>
    <dgm:pt modelId="{9D271939-15E1-431C-9903-48BBDB7CA52F}" type="pres">
      <dgm:prSet presAssocID="{C7B11FB6-8209-4C65-818A-B9104387A30A}" presName="img" presStyleLbl="fgImgPlace1" presStyleIdx="0" presStyleCnt="3"/>
      <dgm:spPr>
        <a:blipFill rotWithShape="1">
          <a:blip xmlns:r="http://schemas.openxmlformats.org/officeDocument/2006/relationships" r:embed="rId1"/>
          <a:stretch>
            <a:fillRect/>
          </a:stretch>
        </a:blipFill>
      </dgm:spPr>
    </dgm:pt>
    <dgm:pt modelId="{B156B56D-77FB-4DA5-A869-BABA43848A72}" type="pres">
      <dgm:prSet presAssocID="{C7B11FB6-8209-4C65-818A-B9104387A30A}" presName="text" presStyleLbl="node1" presStyleIdx="0" presStyleCnt="3">
        <dgm:presLayoutVars>
          <dgm:bulletEnabled val="1"/>
        </dgm:presLayoutVars>
      </dgm:prSet>
      <dgm:spPr/>
    </dgm:pt>
    <dgm:pt modelId="{AEDA4EAA-887C-436C-AF53-2F2176CDB974}" type="pres">
      <dgm:prSet presAssocID="{3C2C1956-8FC7-4AC5-AEDA-07D91E138750}" presName="spacer" presStyleCnt="0"/>
      <dgm:spPr/>
    </dgm:pt>
    <dgm:pt modelId="{B5EA4E03-2C72-4AB7-8FD9-027CA07DCB2C}" type="pres">
      <dgm:prSet presAssocID="{CDCF620D-3E68-4E7D-A446-8623253B214F}" presName="comp" presStyleCnt="0"/>
      <dgm:spPr/>
    </dgm:pt>
    <dgm:pt modelId="{A0C9CD3D-EECF-4E42-922E-795A9CB39AEC}" type="pres">
      <dgm:prSet presAssocID="{CDCF620D-3E68-4E7D-A446-8623253B214F}" presName="box" presStyleLbl="node1" presStyleIdx="1" presStyleCnt="3"/>
      <dgm:spPr/>
    </dgm:pt>
    <dgm:pt modelId="{EB5559D2-9B34-4B97-BE76-11C1EA989DCF}" type="pres">
      <dgm:prSet presAssocID="{CDCF620D-3E68-4E7D-A446-8623253B214F}" presName="img" presStyleLbl="fgImgPlace1" presStyleIdx="1" presStyleCnt="3"/>
      <dgm:spPr>
        <a:blipFill rotWithShape="1">
          <a:blip xmlns:r="http://schemas.openxmlformats.org/officeDocument/2006/relationships" r:embed="rId2"/>
          <a:stretch>
            <a:fillRect/>
          </a:stretch>
        </a:blipFill>
      </dgm:spPr>
    </dgm:pt>
    <dgm:pt modelId="{564D860F-6F77-4D19-B5B4-B981A3677AE1}" type="pres">
      <dgm:prSet presAssocID="{CDCF620D-3E68-4E7D-A446-8623253B214F}" presName="text" presStyleLbl="node1" presStyleIdx="1" presStyleCnt="3">
        <dgm:presLayoutVars>
          <dgm:bulletEnabled val="1"/>
        </dgm:presLayoutVars>
      </dgm:prSet>
      <dgm:spPr/>
    </dgm:pt>
    <dgm:pt modelId="{072DFEB8-E68A-43CE-9208-47D97900D6FD}" type="pres">
      <dgm:prSet presAssocID="{B5A0B9BC-4A59-4FCE-83A9-11E7FBCF979E}" presName="spacer" presStyleCnt="0"/>
      <dgm:spPr/>
    </dgm:pt>
    <dgm:pt modelId="{EBF44769-56AD-44AC-80CA-31C62AB37CFE}" type="pres">
      <dgm:prSet presAssocID="{4CF113F8-B1D3-4FD2-A3FC-73FAE18420C2}" presName="comp" presStyleCnt="0"/>
      <dgm:spPr/>
    </dgm:pt>
    <dgm:pt modelId="{63FFF280-3525-4D0E-8A18-D20B1C50A8E3}" type="pres">
      <dgm:prSet presAssocID="{4CF113F8-B1D3-4FD2-A3FC-73FAE18420C2}" presName="box" presStyleLbl="node1" presStyleIdx="2" presStyleCnt="3"/>
      <dgm:spPr/>
    </dgm:pt>
    <dgm:pt modelId="{BAACFB4C-23AF-4060-976E-0308B1076381}" type="pres">
      <dgm:prSet presAssocID="{4CF113F8-B1D3-4FD2-A3FC-73FAE18420C2}" presName="img" presStyleLbl="fgImgPlace1" presStyleIdx="2" presStyleCnt="3"/>
      <dgm:spPr>
        <a:blipFill rotWithShape="1">
          <a:blip xmlns:r="http://schemas.openxmlformats.org/officeDocument/2006/relationships" r:embed="rId3"/>
          <a:stretch>
            <a:fillRect/>
          </a:stretch>
        </a:blipFill>
      </dgm:spPr>
    </dgm:pt>
    <dgm:pt modelId="{8611F78B-789C-4169-B253-D9DC1233FC71}" type="pres">
      <dgm:prSet presAssocID="{4CF113F8-B1D3-4FD2-A3FC-73FAE18420C2}" presName="text" presStyleLbl="node1" presStyleIdx="2" presStyleCnt="3">
        <dgm:presLayoutVars>
          <dgm:bulletEnabled val="1"/>
        </dgm:presLayoutVars>
      </dgm:prSet>
      <dgm:spPr/>
    </dgm:pt>
  </dgm:ptLst>
  <dgm:cxnLst>
    <dgm:cxn modelId="{2855B900-D667-4B0F-97AC-266483B9EABD}" type="presOf" srcId="{C7B11FB6-8209-4C65-818A-B9104387A30A}" destId="{87043B67-2AE4-481A-AAA1-EFC5588C905A}" srcOrd="0" destOrd="0" presId="urn:microsoft.com/office/officeart/2005/8/layout/vList4"/>
    <dgm:cxn modelId="{B5D5FF01-C7D2-469A-95FC-7E2E3125ADB2}" type="presOf" srcId="{CDCF620D-3E68-4E7D-A446-8623253B214F}" destId="{A0C9CD3D-EECF-4E42-922E-795A9CB39AEC}" srcOrd="0" destOrd="0" presId="urn:microsoft.com/office/officeart/2005/8/layout/vList4"/>
    <dgm:cxn modelId="{19710F22-D169-4E10-90D8-D254267B57C7}" type="presOf" srcId="{1AC099E2-AB16-4128-9331-95107E70EE02}" destId="{D795F53B-9742-4B48-91DF-57CB633A0A37}" srcOrd="0" destOrd="0" presId="urn:microsoft.com/office/officeart/2005/8/layout/vList4"/>
    <dgm:cxn modelId="{259FD460-0AD7-47DA-813D-54B14BBC50E6}" srcId="{1AC099E2-AB16-4128-9331-95107E70EE02}" destId="{CDCF620D-3E68-4E7D-A446-8623253B214F}" srcOrd="1" destOrd="0" parTransId="{30427388-0DF4-421E-93A9-B5CF26176BF8}" sibTransId="{B5A0B9BC-4A59-4FCE-83A9-11E7FBCF979E}"/>
    <dgm:cxn modelId="{7DB0EB67-0E75-4435-AEA0-F832307A7FFD}" type="presOf" srcId="{CDCF620D-3E68-4E7D-A446-8623253B214F}" destId="{564D860F-6F77-4D19-B5B4-B981A3677AE1}" srcOrd="1" destOrd="0" presId="urn:microsoft.com/office/officeart/2005/8/layout/vList4"/>
    <dgm:cxn modelId="{418A634D-B81F-4175-A779-5EDA8B078C08}" srcId="{1AC099E2-AB16-4128-9331-95107E70EE02}" destId="{4CF113F8-B1D3-4FD2-A3FC-73FAE18420C2}" srcOrd="2" destOrd="0" parTransId="{D73FA6F0-684A-43F2-ACED-AC83BEE02156}" sibTransId="{76BC7C8A-8E5D-4E84-8A0E-C7E2C80A0D04}"/>
    <dgm:cxn modelId="{3CA95A7D-FB4A-4E20-AA39-7FA8B0FB9C23}" type="presOf" srcId="{C7B11FB6-8209-4C65-818A-B9104387A30A}" destId="{B156B56D-77FB-4DA5-A869-BABA43848A72}" srcOrd="1" destOrd="0" presId="urn:microsoft.com/office/officeart/2005/8/layout/vList4"/>
    <dgm:cxn modelId="{481FD1B0-E7A0-48C0-83F6-0D0D04A8EEC7}" type="presOf" srcId="{4CF113F8-B1D3-4FD2-A3FC-73FAE18420C2}" destId="{63FFF280-3525-4D0E-8A18-D20B1C50A8E3}" srcOrd="0" destOrd="0" presId="urn:microsoft.com/office/officeart/2005/8/layout/vList4"/>
    <dgm:cxn modelId="{97380EB9-1F65-4E55-BEFE-19D68A4AF6F6}" type="presOf" srcId="{4CF113F8-B1D3-4FD2-A3FC-73FAE18420C2}" destId="{8611F78B-789C-4169-B253-D9DC1233FC71}" srcOrd="1" destOrd="0" presId="urn:microsoft.com/office/officeart/2005/8/layout/vList4"/>
    <dgm:cxn modelId="{2DEB6EBF-5D83-4C13-9229-37FCDCF340B2}" srcId="{1AC099E2-AB16-4128-9331-95107E70EE02}" destId="{C7B11FB6-8209-4C65-818A-B9104387A30A}" srcOrd="0" destOrd="0" parTransId="{47226737-498E-4FDF-8439-AD2E5C284B77}" sibTransId="{3C2C1956-8FC7-4AC5-AEDA-07D91E138750}"/>
    <dgm:cxn modelId="{873D9DC1-2049-424A-8DC6-94F4463B0237}" type="presParOf" srcId="{D795F53B-9742-4B48-91DF-57CB633A0A37}" destId="{525B8BB2-1BA6-4379-B4FE-E350C2BBF0DA}" srcOrd="0" destOrd="0" presId="urn:microsoft.com/office/officeart/2005/8/layout/vList4"/>
    <dgm:cxn modelId="{EE98EA2E-9DD2-4138-8DC4-A0406F4C843F}" type="presParOf" srcId="{525B8BB2-1BA6-4379-B4FE-E350C2BBF0DA}" destId="{87043B67-2AE4-481A-AAA1-EFC5588C905A}" srcOrd="0" destOrd="0" presId="urn:microsoft.com/office/officeart/2005/8/layout/vList4"/>
    <dgm:cxn modelId="{B263F88B-AB9C-4D9A-B59F-EC6EC3F0FC86}" type="presParOf" srcId="{525B8BB2-1BA6-4379-B4FE-E350C2BBF0DA}" destId="{9D271939-15E1-431C-9903-48BBDB7CA52F}" srcOrd="1" destOrd="0" presId="urn:microsoft.com/office/officeart/2005/8/layout/vList4"/>
    <dgm:cxn modelId="{55F8DA4D-FAD5-4FD0-BB5E-CC4A86DECBB3}" type="presParOf" srcId="{525B8BB2-1BA6-4379-B4FE-E350C2BBF0DA}" destId="{B156B56D-77FB-4DA5-A869-BABA43848A72}" srcOrd="2" destOrd="0" presId="urn:microsoft.com/office/officeart/2005/8/layout/vList4"/>
    <dgm:cxn modelId="{810124C3-F7DF-4F34-BFE5-24353E7B2B51}" type="presParOf" srcId="{D795F53B-9742-4B48-91DF-57CB633A0A37}" destId="{AEDA4EAA-887C-436C-AF53-2F2176CDB974}" srcOrd="1" destOrd="0" presId="urn:microsoft.com/office/officeart/2005/8/layout/vList4"/>
    <dgm:cxn modelId="{32D4B263-ECEC-4D83-9F1E-026C2771FCF4}" type="presParOf" srcId="{D795F53B-9742-4B48-91DF-57CB633A0A37}" destId="{B5EA4E03-2C72-4AB7-8FD9-027CA07DCB2C}" srcOrd="2" destOrd="0" presId="urn:microsoft.com/office/officeart/2005/8/layout/vList4"/>
    <dgm:cxn modelId="{E4C5390C-3F49-47DE-9823-49E5E3A410F3}" type="presParOf" srcId="{B5EA4E03-2C72-4AB7-8FD9-027CA07DCB2C}" destId="{A0C9CD3D-EECF-4E42-922E-795A9CB39AEC}" srcOrd="0" destOrd="0" presId="urn:microsoft.com/office/officeart/2005/8/layout/vList4"/>
    <dgm:cxn modelId="{6A9B6293-CFE9-48BB-AD22-B44D57F9E7E2}" type="presParOf" srcId="{B5EA4E03-2C72-4AB7-8FD9-027CA07DCB2C}" destId="{EB5559D2-9B34-4B97-BE76-11C1EA989DCF}" srcOrd="1" destOrd="0" presId="urn:microsoft.com/office/officeart/2005/8/layout/vList4"/>
    <dgm:cxn modelId="{E782CCE2-27A4-4963-B1F6-BD5A9B43C478}" type="presParOf" srcId="{B5EA4E03-2C72-4AB7-8FD9-027CA07DCB2C}" destId="{564D860F-6F77-4D19-B5B4-B981A3677AE1}" srcOrd="2" destOrd="0" presId="urn:microsoft.com/office/officeart/2005/8/layout/vList4"/>
    <dgm:cxn modelId="{5F4B4BC9-A46C-4774-A245-1279BDE60034}" type="presParOf" srcId="{D795F53B-9742-4B48-91DF-57CB633A0A37}" destId="{072DFEB8-E68A-43CE-9208-47D97900D6FD}" srcOrd="3" destOrd="0" presId="urn:microsoft.com/office/officeart/2005/8/layout/vList4"/>
    <dgm:cxn modelId="{A87D507D-B858-4416-9E3C-969937723B47}" type="presParOf" srcId="{D795F53B-9742-4B48-91DF-57CB633A0A37}" destId="{EBF44769-56AD-44AC-80CA-31C62AB37CFE}" srcOrd="4" destOrd="0" presId="urn:microsoft.com/office/officeart/2005/8/layout/vList4"/>
    <dgm:cxn modelId="{6692A139-11BB-4780-90C6-64C25366049B}" type="presParOf" srcId="{EBF44769-56AD-44AC-80CA-31C62AB37CFE}" destId="{63FFF280-3525-4D0E-8A18-D20B1C50A8E3}" srcOrd="0" destOrd="0" presId="urn:microsoft.com/office/officeart/2005/8/layout/vList4"/>
    <dgm:cxn modelId="{B0E2AEAD-65B0-4B8C-B1B3-6DA7D8EB10FB}" type="presParOf" srcId="{EBF44769-56AD-44AC-80CA-31C62AB37CFE}" destId="{BAACFB4C-23AF-4060-976E-0308B1076381}" srcOrd="1" destOrd="0" presId="urn:microsoft.com/office/officeart/2005/8/layout/vList4"/>
    <dgm:cxn modelId="{05BC3E51-ED50-491B-AB1F-A16FD7864DCF}" type="presParOf" srcId="{EBF44769-56AD-44AC-80CA-31C62AB37CFE}" destId="{8611F78B-789C-4169-B253-D9DC1233FC71}"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05A1C12-ED31-42D1-AE25-83D18CDE0E97}" type="doc">
      <dgm:prSet loTypeId="urn:microsoft.com/office/officeart/2005/8/layout/target3" loCatId="relationship" qsTypeId="urn:microsoft.com/office/officeart/2005/8/quickstyle/simple1" qsCatId="simple" csTypeId="urn:microsoft.com/office/officeart/2005/8/colors/accent0_3" csCatId="mainScheme" phldr="1"/>
      <dgm:spPr/>
      <dgm:t>
        <a:bodyPr/>
        <a:lstStyle/>
        <a:p>
          <a:endParaRPr lang="en-GB"/>
        </a:p>
      </dgm:t>
    </dgm:pt>
    <dgm:pt modelId="{A417699E-52D4-436B-8E5B-62DAC8ED13A2}">
      <dgm:prSet/>
      <dgm:spPr/>
      <dgm:t>
        <a:bodyPr/>
        <a:lstStyle/>
        <a:p>
          <a:pPr rtl="0"/>
          <a:r>
            <a:rPr lang="en-GB"/>
            <a:t>Adolescents and adults with ADHD have been found to be </a:t>
          </a:r>
          <a:r>
            <a:rPr lang="en-GB" b="1"/>
            <a:t>less likely to have achieved a further education degree </a:t>
          </a:r>
          <a:r>
            <a:rPr lang="en-GB"/>
            <a:t>(</a:t>
          </a:r>
          <a:r>
            <a:rPr lang="fr-FR"/>
            <a:t>Davis, Claudius, </a:t>
          </a:r>
          <a:r>
            <a:rPr lang="fr-FR" err="1"/>
            <a:t>Palinkas</a:t>
          </a:r>
          <a:r>
            <a:rPr lang="fr-FR"/>
            <a:t>, et al. 2012)</a:t>
          </a:r>
          <a:endParaRPr lang="en-GB"/>
        </a:p>
      </dgm:t>
    </dgm:pt>
    <dgm:pt modelId="{824B372F-D9C5-42DF-8E8A-DC0650E5DF0A}" type="parTrans" cxnId="{912CD761-8530-4375-A9D8-8CA61F5F442C}">
      <dgm:prSet/>
      <dgm:spPr/>
      <dgm:t>
        <a:bodyPr/>
        <a:lstStyle/>
        <a:p>
          <a:endParaRPr lang="en-GB"/>
        </a:p>
      </dgm:t>
    </dgm:pt>
    <dgm:pt modelId="{8F282278-43CF-4B7B-9651-E0D7884C2DA3}" type="sibTrans" cxnId="{912CD761-8530-4375-A9D8-8CA61F5F442C}">
      <dgm:prSet/>
      <dgm:spPr/>
      <dgm:t>
        <a:bodyPr/>
        <a:lstStyle/>
        <a:p>
          <a:endParaRPr lang="en-GB"/>
        </a:p>
      </dgm:t>
    </dgm:pt>
    <dgm:pt modelId="{ACA9F39B-AA32-4CE7-9364-9F032FCB23F8}" type="pres">
      <dgm:prSet presAssocID="{105A1C12-ED31-42D1-AE25-83D18CDE0E97}" presName="Name0" presStyleCnt="0">
        <dgm:presLayoutVars>
          <dgm:chMax val="7"/>
          <dgm:dir/>
          <dgm:animLvl val="lvl"/>
          <dgm:resizeHandles val="exact"/>
        </dgm:presLayoutVars>
      </dgm:prSet>
      <dgm:spPr/>
    </dgm:pt>
    <dgm:pt modelId="{4FCF50E0-93F3-46E0-8A52-491C613116FA}" type="pres">
      <dgm:prSet presAssocID="{A417699E-52D4-436B-8E5B-62DAC8ED13A2}" presName="circle1" presStyleLbl="node1" presStyleIdx="0" presStyleCnt="1" custLinFactNeighborX="-4886" custLinFactNeighborY="3786"/>
      <dgm:spPr/>
    </dgm:pt>
    <dgm:pt modelId="{98AA5E4B-6100-4720-B3F8-194E1013CAFF}" type="pres">
      <dgm:prSet presAssocID="{A417699E-52D4-436B-8E5B-62DAC8ED13A2}" presName="space" presStyleCnt="0"/>
      <dgm:spPr/>
    </dgm:pt>
    <dgm:pt modelId="{499AD263-BBC4-43CE-A111-D4CC739709A7}" type="pres">
      <dgm:prSet presAssocID="{A417699E-52D4-436B-8E5B-62DAC8ED13A2}" presName="rect1" presStyleLbl="alignAcc1" presStyleIdx="0" presStyleCnt="1" custScaleX="115517" custLinFactNeighborX="-2011" custLinFactNeighborY="11604"/>
      <dgm:spPr/>
    </dgm:pt>
    <dgm:pt modelId="{53CE3BFE-A100-4FA5-A9D2-919F0ABC8605}" type="pres">
      <dgm:prSet presAssocID="{A417699E-52D4-436B-8E5B-62DAC8ED13A2}" presName="rect1ParTxNoCh" presStyleLbl="alignAcc1" presStyleIdx="0" presStyleCnt="1">
        <dgm:presLayoutVars>
          <dgm:chMax val="1"/>
          <dgm:bulletEnabled val="1"/>
        </dgm:presLayoutVars>
      </dgm:prSet>
      <dgm:spPr/>
    </dgm:pt>
  </dgm:ptLst>
  <dgm:cxnLst>
    <dgm:cxn modelId="{21C1FF19-995D-4CF7-978A-3477BCA382DF}" type="presOf" srcId="{105A1C12-ED31-42D1-AE25-83D18CDE0E97}" destId="{ACA9F39B-AA32-4CE7-9364-9F032FCB23F8}" srcOrd="0" destOrd="0" presId="urn:microsoft.com/office/officeart/2005/8/layout/target3"/>
    <dgm:cxn modelId="{912CD761-8530-4375-A9D8-8CA61F5F442C}" srcId="{105A1C12-ED31-42D1-AE25-83D18CDE0E97}" destId="{A417699E-52D4-436B-8E5B-62DAC8ED13A2}" srcOrd="0" destOrd="0" parTransId="{824B372F-D9C5-42DF-8E8A-DC0650E5DF0A}" sibTransId="{8F282278-43CF-4B7B-9651-E0D7884C2DA3}"/>
    <dgm:cxn modelId="{F606B269-7DA0-479D-8F04-58F024329D6C}" type="presOf" srcId="{A417699E-52D4-436B-8E5B-62DAC8ED13A2}" destId="{499AD263-BBC4-43CE-A111-D4CC739709A7}" srcOrd="0" destOrd="0" presId="urn:microsoft.com/office/officeart/2005/8/layout/target3"/>
    <dgm:cxn modelId="{9F7EDCE1-B6E9-491D-AA29-742F5C157C03}" type="presOf" srcId="{A417699E-52D4-436B-8E5B-62DAC8ED13A2}" destId="{53CE3BFE-A100-4FA5-A9D2-919F0ABC8605}" srcOrd="1" destOrd="0" presId="urn:microsoft.com/office/officeart/2005/8/layout/target3"/>
    <dgm:cxn modelId="{FF00EE57-A2CB-47AD-B5DA-8D927F411ABD}" type="presParOf" srcId="{ACA9F39B-AA32-4CE7-9364-9F032FCB23F8}" destId="{4FCF50E0-93F3-46E0-8A52-491C613116FA}" srcOrd="0" destOrd="0" presId="urn:microsoft.com/office/officeart/2005/8/layout/target3"/>
    <dgm:cxn modelId="{99F5CF5A-0A46-45E0-8E3F-DCCE79E72DEF}" type="presParOf" srcId="{ACA9F39B-AA32-4CE7-9364-9F032FCB23F8}" destId="{98AA5E4B-6100-4720-B3F8-194E1013CAFF}" srcOrd="1" destOrd="0" presId="urn:microsoft.com/office/officeart/2005/8/layout/target3"/>
    <dgm:cxn modelId="{8F4D875F-E6D2-48DF-82B5-E45EFC558A52}" type="presParOf" srcId="{ACA9F39B-AA32-4CE7-9364-9F032FCB23F8}" destId="{499AD263-BBC4-43CE-A111-D4CC739709A7}" srcOrd="2" destOrd="0" presId="urn:microsoft.com/office/officeart/2005/8/layout/target3"/>
    <dgm:cxn modelId="{5E94A613-CE77-4C68-9DA7-AE59883779DA}" type="presParOf" srcId="{ACA9F39B-AA32-4CE7-9364-9F032FCB23F8}" destId="{53CE3BFE-A100-4FA5-A9D2-919F0ABC8605}" srcOrd="3"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B9A9EB7-BD9E-44DC-B071-C0D91B8CDEAB}"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GB"/>
        </a:p>
      </dgm:t>
    </dgm:pt>
    <dgm:pt modelId="{B5A921EC-74D4-4FE0-86A8-3BDD0132BB5E}">
      <dgm:prSet custT="1"/>
      <dgm:spPr>
        <a:solidFill>
          <a:schemeClr val="accent3">
            <a:lumMod val="60000"/>
            <a:lumOff val="40000"/>
          </a:schemeClr>
        </a:solidFill>
      </dgm:spPr>
      <dgm:t>
        <a:bodyPr/>
        <a:lstStyle/>
        <a:p>
          <a:pPr rtl="0"/>
          <a:r>
            <a:rPr lang="en-GB" sz="1600">
              <a:solidFill>
                <a:schemeClr val="accent3">
                  <a:lumMod val="50000"/>
                </a:schemeClr>
              </a:solidFill>
            </a:rPr>
            <a:t>Association between symptoms of </a:t>
          </a:r>
          <a:r>
            <a:rPr lang="en-GB" sz="1600" b="1">
              <a:solidFill>
                <a:schemeClr val="accent3">
                  <a:lumMod val="50000"/>
                </a:schemeClr>
              </a:solidFill>
            </a:rPr>
            <a:t>inattentiveness</a:t>
          </a:r>
          <a:r>
            <a:rPr lang="en-GB" sz="1600">
              <a:solidFill>
                <a:schemeClr val="accent3">
                  <a:lumMod val="50000"/>
                </a:schemeClr>
              </a:solidFill>
            </a:rPr>
            <a:t> (as measured by the </a:t>
          </a:r>
          <a:r>
            <a:rPr lang="en-GB" sz="1600" err="1">
              <a:solidFill>
                <a:schemeClr val="accent3">
                  <a:lumMod val="50000"/>
                </a:schemeClr>
              </a:solidFill>
            </a:rPr>
            <a:t>Conners</a:t>
          </a:r>
          <a:r>
            <a:rPr lang="en-GB" sz="1600">
              <a:solidFill>
                <a:schemeClr val="accent3">
                  <a:lumMod val="50000"/>
                </a:schemeClr>
              </a:solidFill>
            </a:rPr>
            <a:t> 10-item scale) in children aged 7 and 10 years and academic </a:t>
          </a:r>
          <a:r>
            <a:rPr lang="en-GB" sz="1600" b="1">
              <a:solidFill>
                <a:schemeClr val="accent3">
                  <a:lumMod val="50000"/>
                </a:schemeClr>
              </a:solidFill>
            </a:rPr>
            <a:t>underachievement</a:t>
          </a:r>
          <a:r>
            <a:rPr lang="en-GB" sz="1600">
              <a:solidFill>
                <a:schemeClr val="accent3">
                  <a:lumMod val="50000"/>
                </a:schemeClr>
              </a:solidFill>
            </a:rPr>
            <a:t> at age 16 years (APA, 2013)</a:t>
          </a:r>
        </a:p>
      </dgm:t>
    </dgm:pt>
    <dgm:pt modelId="{C1509306-293E-43EA-BC73-BEE3A2780664}" type="parTrans" cxnId="{2169C20E-7514-41ED-A934-142D99549FF2}">
      <dgm:prSet/>
      <dgm:spPr/>
      <dgm:t>
        <a:bodyPr/>
        <a:lstStyle/>
        <a:p>
          <a:endParaRPr lang="en-GB"/>
        </a:p>
      </dgm:t>
    </dgm:pt>
    <dgm:pt modelId="{F1754862-8FFA-4C7A-B142-51F94E25B92D}" type="sibTrans" cxnId="{2169C20E-7514-41ED-A934-142D99549FF2}">
      <dgm:prSet/>
      <dgm:spPr/>
      <dgm:t>
        <a:bodyPr/>
        <a:lstStyle/>
        <a:p>
          <a:endParaRPr lang="en-GB"/>
        </a:p>
      </dgm:t>
    </dgm:pt>
    <dgm:pt modelId="{32D6B9D3-DD92-4997-ABAC-1F762043ECD6}" type="pres">
      <dgm:prSet presAssocID="{6B9A9EB7-BD9E-44DC-B071-C0D91B8CDEAB}" presName="CompostProcess" presStyleCnt="0">
        <dgm:presLayoutVars>
          <dgm:dir/>
          <dgm:resizeHandles val="exact"/>
        </dgm:presLayoutVars>
      </dgm:prSet>
      <dgm:spPr/>
    </dgm:pt>
    <dgm:pt modelId="{5D501BF8-73B7-460A-9374-CE24565811F5}" type="pres">
      <dgm:prSet presAssocID="{6B9A9EB7-BD9E-44DC-B071-C0D91B8CDEAB}" presName="arrow" presStyleLbl="bgShp" presStyleIdx="0" presStyleCnt="1"/>
      <dgm:spPr/>
    </dgm:pt>
    <dgm:pt modelId="{8F04A966-5EA2-4C38-96EB-622BA5680C92}" type="pres">
      <dgm:prSet presAssocID="{6B9A9EB7-BD9E-44DC-B071-C0D91B8CDEAB}" presName="linearProcess" presStyleCnt="0"/>
      <dgm:spPr/>
    </dgm:pt>
    <dgm:pt modelId="{56C070EA-4FE9-4197-8BB7-3B3FDEC31889}" type="pres">
      <dgm:prSet presAssocID="{B5A921EC-74D4-4FE0-86A8-3BDD0132BB5E}" presName="textNode" presStyleLbl="node1" presStyleIdx="0" presStyleCnt="1">
        <dgm:presLayoutVars>
          <dgm:bulletEnabled val="1"/>
        </dgm:presLayoutVars>
      </dgm:prSet>
      <dgm:spPr/>
    </dgm:pt>
  </dgm:ptLst>
  <dgm:cxnLst>
    <dgm:cxn modelId="{2169C20E-7514-41ED-A934-142D99549FF2}" srcId="{6B9A9EB7-BD9E-44DC-B071-C0D91B8CDEAB}" destId="{B5A921EC-74D4-4FE0-86A8-3BDD0132BB5E}" srcOrd="0" destOrd="0" parTransId="{C1509306-293E-43EA-BC73-BEE3A2780664}" sibTransId="{F1754862-8FFA-4C7A-B142-51F94E25B92D}"/>
    <dgm:cxn modelId="{84606239-B69D-4BC7-B8E2-E985DC6E1D47}" type="presOf" srcId="{B5A921EC-74D4-4FE0-86A8-3BDD0132BB5E}" destId="{56C070EA-4FE9-4197-8BB7-3B3FDEC31889}" srcOrd="0" destOrd="0" presId="urn:microsoft.com/office/officeart/2005/8/layout/hProcess9"/>
    <dgm:cxn modelId="{1327F7A6-675F-4CEB-BCD2-860606E79ED8}" type="presOf" srcId="{6B9A9EB7-BD9E-44DC-B071-C0D91B8CDEAB}" destId="{32D6B9D3-DD92-4997-ABAC-1F762043ECD6}" srcOrd="0" destOrd="0" presId="urn:microsoft.com/office/officeart/2005/8/layout/hProcess9"/>
    <dgm:cxn modelId="{830E57A7-1FC6-4B9A-B2DA-708749F88FA0}" type="presParOf" srcId="{32D6B9D3-DD92-4997-ABAC-1F762043ECD6}" destId="{5D501BF8-73B7-460A-9374-CE24565811F5}" srcOrd="0" destOrd="0" presId="urn:microsoft.com/office/officeart/2005/8/layout/hProcess9"/>
    <dgm:cxn modelId="{42315177-54B1-4ECC-AFC0-1DF166C4D913}" type="presParOf" srcId="{32D6B9D3-DD92-4997-ABAC-1F762043ECD6}" destId="{8F04A966-5EA2-4C38-96EB-622BA5680C92}" srcOrd="1" destOrd="0" presId="urn:microsoft.com/office/officeart/2005/8/layout/hProcess9"/>
    <dgm:cxn modelId="{244791A8-A53A-411A-A29B-AEA2B11BFFA4}" type="presParOf" srcId="{8F04A966-5EA2-4C38-96EB-622BA5680C92}" destId="{56C070EA-4FE9-4197-8BB7-3B3FDEC31889}" srcOrd="0" destOrd="0" presId="urn:microsoft.com/office/officeart/2005/8/layout/hProcess9"/>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E9361D3-7F41-4C58-87EC-38BFD0EF6C95}" type="doc">
      <dgm:prSet loTypeId="urn:microsoft.com/office/officeart/2005/8/layout/cycle3" loCatId="cycle" qsTypeId="urn:microsoft.com/office/officeart/2005/8/quickstyle/simple1" qsCatId="simple" csTypeId="urn:microsoft.com/office/officeart/2005/8/colors/colorful5" csCatId="colorful"/>
      <dgm:spPr/>
      <dgm:t>
        <a:bodyPr/>
        <a:lstStyle/>
        <a:p>
          <a:endParaRPr lang="en-GB"/>
        </a:p>
      </dgm:t>
    </dgm:pt>
    <dgm:pt modelId="{EFB01F79-F09F-45BE-8F31-FDB6E00C8431}">
      <dgm:prSet/>
      <dgm:spPr/>
      <dgm:t>
        <a:bodyPr/>
        <a:lstStyle/>
        <a:p>
          <a:pPr rtl="0"/>
          <a:r>
            <a:rPr lang="en-GB"/>
            <a:t>Manage time</a:t>
          </a:r>
        </a:p>
      </dgm:t>
    </dgm:pt>
    <dgm:pt modelId="{AF6ECAAF-10FE-498C-A614-B721A1821F37}" type="parTrans" cxnId="{F6B84070-741A-4449-9B74-5351566FD1B0}">
      <dgm:prSet/>
      <dgm:spPr/>
      <dgm:t>
        <a:bodyPr/>
        <a:lstStyle/>
        <a:p>
          <a:endParaRPr lang="en-GB"/>
        </a:p>
      </dgm:t>
    </dgm:pt>
    <dgm:pt modelId="{003BBA55-864D-40F4-A19C-3620ACEDF4B5}" type="sibTrans" cxnId="{F6B84070-741A-4449-9B74-5351566FD1B0}">
      <dgm:prSet/>
      <dgm:spPr/>
      <dgm:t>
        <a:bodyPr/>
        <a:lstStyle/>
        <a:p>
          <a:endParaRPr lang="en-GB"/>
        </a:p>
      </dgm:t>
    </dgm:pt>
    <dgm:pt modelId="{CB50546D-7BBF-477B-8ADF-E3298DF97953}">
      <dgm:prSet/>
      <dgm:spPr/>
      <dgm:t>
        <a:bodyPr/>
        <a:lstStyle/>
        <a:p>
          <a:pPr rtl="0"/>
          <a:r>
            <a:rPr lang="en-GB"/>
            <a:t>Pay attention</a:t>
          </a:r>
        </a:p>
      </dgm:t>
    </dgm:pt>
    <dgm:pt modelId="{71E17AAB-F778-4BD1-BF57-2B1DB54F15D9}" type="parTrans" cxnId="{FE928B40-D863-43CF-8F44-6772EA2AF108}">
      <dgm:prSet/>
      <dgm:spPr/>
      <dgm:t>
        <a:bodyPr/>
        <a:lstStyle/>
        <a:p>
          <a:endParaRPr lang="en-GB"/>
        </a:p>
      </dgm:t>
    </dgm:pt>
    <dgm:pt modelId="{16DCE3B9-A2A9-4B1E-9F7A-381CE5D3DB4C}" type="sibTrans" cxnId="{FE928B40-D863-43CF-8F44-6772EA2AF108}">
      <dgm:prSet/>
      <dgm:spPr/>
      <dgm:t>
        <a:bodyPr/>
        <a:lstStyle/>
        <a:p>
          <a:endParaRPr lang="en-GB"/>
        </a:p>
      </dgm:t>
    </dgm:pt>
    <dgm:pt modelId="{89DA1B8A-1A3B-45DE-AF21-403CDC2F151B}">
      <dgm:prSet/>
      <dgm:spPr/>
      <dgm:t>
        <a:bodyPr/>
        <a:lstStyle/>
        <a:p>
          <a:pPr rtl="0"/>
          <a:r>
            <a:rPr lang="en-GB"/>
            <a:t>Switch focus</a:t>
          </a:r>
        </a:p>
      </dgm:t>
    </dgm:pt>
    <dgm:pt modelId="{01316321-9B6F-43DF-9921-771DCDD6585A}" type="parTrans" cxnId="{B2A7466D-21A9-4C3A-B688-6CE0CEC262A9}">
      <dgm:prSet/>
      <dgm:spPr/>
      <dgm:t>
        <a:bodyPr/>
        <a:lstStyle/>
        <a:p>
          <a:endParaRPr lang="en-GB"/>
        </a:p>
      </dgm:t>
    </dgm:pt>
    <dgm:pt modelId="{A1385738-33A2-4C24-90A8-F70776F1DCBC}" type="sibTrans" cxnId="{B2A7466D-21A9-4C3A-B688-6CE0CEC262A9}">
      <dgm:prSet/>
      <dgm:spPr/>
      <dgm:t>
        <a:bodyPr/>
        <a:lstStyle/>
        <a:p>
          <a:endParaRPr lang="en-GB"/>
        </a:p>
      </dgm:t>
    </dgm:pt>
    <dgm:pt modelId="{F7F0FA7E-EED0-4289-81EC-7CB873D9575F}">
      <dgm:prSet/>
      <dgm:spPr/>
      <dgm:t>
        <a:bodyPr/>
        <a:lstStyle/>
        <a:p>
          <a:pPr rtl="0"/>
          <a:r>
            <a:rPr lang="en-GB"/>
            <a:t>Plan and organize</a:t>
          </a:r>
        </a:p>
      </dgm:t>
    </dgm:pt>
    <dgm:pt modelId="{4C5C2330-A9BB-4529-B257-6777A6C4C471}" type="parTrans" cxnId="{6E1371DD-FFA9-4A70-91F5-A8483170B332}">
      <dgm:prSet/>
      <dgm:spPr/>
      <dgm:t>
        <a:bodyPr/>
        <a:lstStyle/>
        <a:p>
          <a:endParaRPr lang="en-GB"/>
        </a:p>
      </dgm:t>
    </dgm:pt>
    <dgm:pt modelId="{BB2B178A-9F9F-49B1-A8F8-4B1C2FBD3B68}" type="sibTrans" cxnId="{6E1371DD-FFA9-4A70-91F5-A8483170B332}">
      <dgm:prSet/>
      <dgm:spPr/>
      <dgm:t>
        <a:bodyPr/>
        <a:lstStyle/>
        <a:p>
          <a:endParaRPr lang="en-GB"/>
        </a:p>
      </dgm:t>
    </dgm:pt>
    <dgm:pt modelId="{EE9A62ED-A71A-4C79-8E82-9CE9F4A800EA}">
      <dgm:prSet/>
      <dgm:spPr/>
      <dgm:t>
        <a:bodyPr/>
        <a:lstStyle/>
        <a:p>
          <a:pPr rtl="0"/>
          <a:r>
            <a:rPr lang="en-GB"/>
            <a:t>Remember details</a:t>
          </a:r>
        </a:p>
      </dgm:t>
    </dgm:pt>
    <dgm:pt modelId="{D6DCC939-21B6-4FCB-93BD-37C18F1BF132}" type="parTrans" cxnId="{64927237-3067-45EB-8515-BFD3531976AC}">
      <dgm:prSet/>
      <dgm:spPr/>
      <dgm:t>
        <a:bodyPr/>
        <a:lstStyle/>
        <a:p>
          <a:endParaRPr lang="en-GB"/>
        </a:p>
      </dgm:t>
    </dgm:pt>
    <dgm:pt modelId="{9240154D-D6D6-494B-B526-5A160E2C589C}" type="sibTrans" cxnId="{64927237-3067-45EB-8515-BFD3531976AC}">
      <dgm:prSet/>
      <dgm:spPr/>
      <dgm:t>
        <a:bodyPr/>
        <a:lstStyle/>
        <a:p>
          <a:endParaRPr lang="en-GB"/>
        </a:p>
      </dgm:t>
    </dgm:pt>
    <dgm:pt modelId="{34EA726B-E221-4AE1-950B-DC9FFB45A3F3}">
      <dgm:prSet/>
      <dgm:spPr/>
      <dgm:t>
        <a:bodyPr/>
        <a:lstStyle/>
        <a:p>
          <a:pPr rtl="0"/>
          <a:r>
            <a:rPr lang="en-GB"/>
            <a:t>Avoid saying or doing the wrong thing</a:t>
          </a:r>
        </a:p>
      </dgm:t>
    </dgm:pt>
    <dgm:pt modelId="{7E6EC4D8-AD88-46F6-B5B9-1691797EF8E9}" type="parTrans" cxnId="{F556306A-95D8-4EAA-AE5B-8AD7DDB607F3}">
      <dgm:prSet/>
      <dgm:spPr/>
      <dgm:t>
        <a:bodyPr/>
        <a:lstStyle/>
        <a:p>
          <a:endParaRPr lang="en-GB"/>
        </a:p>
      </dgm:t>
    </dgm:pt>
    <dgm:pt modelId="{81B18220-9736-4236-A94E-37B7CF627C52}" type="sibTrans" cxnId="{F556306A-95D8-4EAA-AE5B-8AD7DDB607F3}">
      <dgm:prSet/>
      <dgm:spPr/>
      <dgm:t>
        <a:bodyPr/>
        <a:lstStyle/>
        <a:p>
          <a:endParaRPr lang="en-GB"/>
        </a:p>
      </dgm:t>
    </dgm:pt>
    <dgm:pt modelId="{C87F8564-2777-49E3-BBC7-DFD32C0A2D4D}">
      <dgm:prSet/>
      <dgm:spPr/>
      <dgm:t>
        <a:bodyPr/>
        <a:lstStyle/>
        <a:p>
          <a:pPr rtl="0"/>
          <a:r>
            <a:rPr lang="en-GB"/>
            <a:t>Do things based on your experience</a:t>
          </a:r>
        </a:p>
      </dgm:t>
    </dgm:pt>
    <dgm:pt modelId="{6E24155B-AEDE-49BE-A12B-53CD12AB68C1}" type="parTrans" cxnId="{63A6BDDD-632C-4E97-B0EC-B96DC261CB94}">
      <dgm:prSet/>
      <dgm:spPr/>
      <dgm:t>
        <a:bodyPr/>
        <a:lstStyle/>
        <a:p>
          <a:endParaRPr lang="en-GB"/>
        </a:p>
      </dgm:t>
    </dgm:pt>
    <dgm:pt modelId="{128DD2D3-709C-4745-9032-D9A27E13D2F1}" type="sibTrans" cxnId="{63A6BDDD-632C-4E97-B0EC-B96DC261CB94}">
      <dgm:prSet/>
      <dgm:spPr/>
      <dgm:t>
        <a:bodyPr/>
        <a:lstStyle/>
        <a:p>
          <a:endParaRPr lang="en-GB"/>
        </a:p>
      </dgm:t>
    </dgm:pt>
    <dgm:pt modelId="{EC60703F-66D3-4BFF-BD7D-6B11F0430B99}">
      <dgm:prSet/>
      <dgm:spPr/>
      <dgm:t>
        <a:bodyPr/>
        <a:lstStyle/>
        <a:p>
          <a:pPr rtl="0"/>
          <a:r>
            <a:rPr lang="en-GB"/>
            <a:t>Multitask</a:t>
          </a:r>
        </a:p>
      </dgm:t>
    </dgm:pt>
    <dgm:pt modelId="{336C97C3-95BC-4EE0-AB02-C3F22387189E}" type="parTrans" cxnId="{8CDFD1C7-D060-4CB6-86A0-611117E7D83E}">
      <dgm:prSet/>
      <dgm:spPr/>
      <dgm:t>
        <a:bodyPr/>
        <a:lstStyle/>
        <a:p>
          <a:endParaRPr lang="en-GB"/>
        </a:p>
      </dgm:t>
    </dgm:pt>
    <dgm:pt modelId="{4C479FED-8973-489E-9397-DFFC007DE020}" type="sibTrans" cxnId="{8CDFD1C7-D060-4CB6-86A0-611117E7D83E}">
      <dgm:prSet/>
      <dgm:spPr/>
      <dgm:t>
        <a:bodyPr/>
        <a:lstStyle/>
        <a:p>
          <a:endParaRPr lang="en-GB"/>
        </a:p>
      </dgm:t>
    </dgm:pt>
    <dgm:pt modelId="{181D7222-99A4-409A-BA7A-CE721BD1EA9A}" type="pres">
      <dgm:prSet presAssocID="{6E9361D3-7F41-4C58-87EC-38BFD0EF6C95}" presName="Name0" presStyleCnt="0">
        <dgm:presLayoutVars>
          <dgm:dir/>
          <dgm:resizeHandles val="exact"/>
        </dgm:presLayoutVars>
      </dgm:prSet>
      <dgm:spPr/>
    </dgm:pt>
    <dgm:pt modelId="{B3708BCB-8E16-4997-B739-C05453BC811A}" type="pres">
      <dgm:prSet presAssocID="{6E9361D3-7F41-4C58-87EC-38BFD0EF6C95}" presName="cycle" presStyleCnt="0"/>
      <dgm:spPr/>
    </dgm:pt>
    <dgm:pt modelId="{2A1828DF-9D07-4BF5-9197-850947C7522B}" type="pres">
      <dgm:prSet presAssocID="{EFB01F79-F09F-45BE-8F31-FDB6E00C8431}" presName="nodeFirstNode" presStyleLbl="node1" presStyleIdx="0" presStyleCnt="8">
        <dgm:presLayoutVars>
          <dgm:bulletEnabled val="1"/>
        </dgm:presLayoutVars>
      </dgm:prSet>
      <dgm:spPr/>
    </dgm:pt>
    <dgm:pt modelId="{0975F628-C628-49C2-ADE0-66EF81DFC54C}" type="pres">
      <dgm:prSet presAssocID="{003BBA55-864D-40F4-A19C-3620ACEDF4B5}" presName="sibTransFirstNode" presStyleLbl="bgShp" presStyleIdx="0" presStyleCnt="1"/>
      <dgm:spPr/>
    </dgm:pt>
    <dgm:pt modelId="{1626830C-5810-4B05-A458-0C93C1A07749}" type="pres">
      <dgm:prSet presAssocID="{CB50546D-7BBF-477B-8ADF-E3298DF97953}" presName="nodeFollowingNodes" presStyleLbl="node1" presStyleIdx="1" presStyleCnt="8">
        <dgm:presLayoutVars>
          <dgm:bulletEnabled val="1"/>
        </dgm:presLayoutVars>
      </dgm:prSet>
      <dgm:spPr/>
    </dgm:pt>
    <dgm:pt modelId="{A95236E2-080E-4FC9-99E5-C280EDECEA05}" type="pres">
      <dgm:prSet presAssocID="{89DA1B8A-1A3B-45DE-AF21-403CDC2F151B}" presName="nodeFollowingNodes" presStyleLbl="node1" presStyleIdx="2" presStyleCnt="8" custRadScaleRad="85578" custRadScaleInc="580">
        <dgm:presLayoutVars>
          <dgm:bulletEnabled val="1"/>
        </dgm:presLayoutVars>
      </dgm:prSet>
      <dgm:spPr/>
    </dgm:pt>
    <dgm:pt modelId="{6C27AE0A-DE9F-4D70-8111-F9046671BEED}" type="pres">
      <dgm:prSet presAssocID="{F7F0FA7E-EED0-4289-81EC-7CB873D9575F}" presName="nodeFollowingNodes" presStyleLbl="node1" presStyleIdx="3" presStyleCnt="8">
        <dgm:presLayoutVars>
          <dgm:bulletEnabled val="1"/>
        </dgm:presLayoutVars>
      </dgm:prSet>
      <dgm:spPr/>
    </dgm:pt>
    <dgm:pt modelId="{A84861B4-0F68-421F-A482-43D90357BED8}" type="pres">
      <dgm:prSet presAssocID="{EE9A62ED-A71A-4C79-8E82-9CE9F4A800EA}" presName="nodeFollowingNodes" presStyleLbl="node1" presStyleIdx="4" presStyleCnt="8">
        <dgm:presLayoutVars>
          <dgm:bulletEnabled val="1"/>
        </dgm:presLayoutVars>
      </dgm:prSet>
      <dgm:spPr/>
    </dgm:pt>
    <dgm:pt modelId="{7CD2241A-E5DA-46DD-917F-C2BD0C121993}" type="pres">
      <dgm:prSet presAssocID="{34EA726B-E221-4AE1-950B-DC9FFB45A3F3}" presName="nodeFollowingNodes" presStyleLbl="node1" presStyleIdx="5" presStyleCnt="8">
        <dgm:presLayoutVars>
          <dgm:bulletEnabled val="1"/>
        </dgm:presLayoutVars>
      </dgm:prSet>
      <dgm:spPr/>
    </dgm:pt>
    <dgm:pt modelId="{FB6F8419-9858-4A6E-961B-BAC21EB380B8}" type="pres">
      <dgm:prSet presAssocID="{C87F8564-2777-49E3-BBC7-DFD32C0A2D4D}" presName="nodeFollowingNodes" presStyleLbl="node1" presStyleIdx="6" presStyleCnt="8" custRadScaleRad="77932" custRadScaleInc="-3507">
        <dgm:presLayoutVars>
          <dgm:bulletEnabled val="1"/>
        </dgm:presLayoutVars>
      </dgm:prSet>
      <dgm:spPr/>
    </dgm:pt>
    <dgm:pt modelId="{4330BED3-8A4C-42EB-89A2-F7FD4B4E012F}" type="pres">
      <dgm:prSet presAssocID="{EC60703F-66D3-4BFF-BD7D-6B11F0430B99}" presName="nodeFollowingNodes" presStyleLbl="node1" presStyleIdx="7" presStyleCnt="8">
        <dgm:presLayoutVars>
          <dgm:bulletEnabled val="1"/>
        </dgm:presLayoutVars>
      </dgm:prSet>
      <dgm:spPr/>
    </dgm:pt>
  </dgm:ptLst>
  <dgm:cxnLst>
    <dgm:cxn modelId="{BEAB6623-4EB1-471F-84FE-A4E0C8730C75}" type="presOf" srcId="{34EA726B-E221-4AE1-950B-DC9FFB45A3F3}" destId="{7CD2241A-E5DA-46DD-917F-C2BD0C121993}" srcOrd="0" destOrd="0" presId="urn:microsoft.com/office/officeart/2005/8/layout/cycle3"/>
    <dgm:cxn modelId="{F2DC3828-3CC9-41EA-8DF6-918CBD832FF4}" type="presOf" srcId="{6E9361D3-7F41-4C58-87EC-38BFD0EF6C95}" destId="{181D7222-99A4-409A-BA7A-CE721BD1EA9A}" srcOrd="0" destOrd="0" presId="urn:microsoft.com/office/officeart/2005/8/layout/cycle3"/>
    <dgm:cxn modelId="{A7E61829-0381-4037-B800-453879AE6927}" type="presOf" srcId="{EFB01F79-F09F-45BE-8F31-FDB6E00C8431}" destId="{2A1828DF-9D07-4BF5-9197-850947C7522B}" srcOrd="0" destOrd="0" presId="urn:microsoft.com/office/officeart/2005/8/layout/cycle3"/>
    <dgm:cxn modelId="{64927237-3067-45EB-8515-BFD3531976AC}" srcId="{6E9361D3-7F41-4C58-87EC-38BFD0EF6C95}" destId="{EE9A62ED-A71A-4C79-8E82-9CE9F4A800EA}" srcOrd="4" destOrd="0" parTransId="{D6DCC939-21B6-4FCB-93BD-37C18F1BF132}" sibTransId="{9240154D-D6D6-494B-B526-5A160E2C589C}"/>
    <dgm:cxn modelId="{FE928B40-D863-43CF-8F44-6772EA2AF108}" srcId="{6E9361D3-7F41-4C58-87EC-38BFD0EF6C95}" destId="{CB50546D-7BBF-477B-8ADF-E3298DF97953}" srcOrd="1" destOrd="0" parTransId="{71E17AAB-F778-4BD1-BF57-2B1DB54F15D9}" sibTransId="{16DCE3B9-A2A9-4B1E-9F7A-381CE5D3DB4C}"/>
    <dgm:cxn modelId="{52DA4D5B-2EAC-4FB3-A6B6-9101F371CB5F}" type="presOf" srcId="{CB50546D-7BBF-477B-8ADF-E3298DF97953}" destId="{1626830C-5810-4B05-A458-0C93C1A07749}" srcOrd="0" destOrd="0" presId="urn:microsoft.com/office/officeart/2005/8/layout/cycle3"/>
    <dgm:cxn modelId="{5C111F47-F78D-4414-8F7A-C23319C52ABF}" type="presOf" srcId="{C87F8564-2777-49E3-BBC7-DFD32C0A2D4D}" destId="{FB6F8419-9858-4A6E-961B-BAC21EB380B8}" srcOrd="0" destOrd="0" presId="urn:microsoft.com/office/officeart/2005/8/layout/cycle3"/>
    <dgm:cxn modelId="{AFDAA668-EEEE-4C71-BF73-7964F448E598}" type="presOf" srcId="{EC60703F-66D3-4BFF-BD7D-6B11F0430B99}" destId="{4330BED3-8A4C-42EB-89A2-F7FD4B4E012F}" srcOrd="0" destOrd="0" presId="urn:microsoft.com/office/officeart/2005/8/layout/cycle3"/>
    <dgm:cxn modelId="{F556306A-95D8-4EAA-AE5B-8AD7DDB607F3}" srcId="{6E9361D3-7F41-4C58-87EC-38BFD0EF6C95}" destId="{34EA726B-E221-4AE1-950B-DC9FFB45A3F3}" srcOrd="5" destOrd="0" parTransId="{7E6EC4D8-AD88-46F6-B5B9-1691797EF8E9}" sibTransId="{81B18220-9736-4236-A94E-37B7CF627C52}"/>
    <dgm:cxn modelId="{B2A7466D-21A9-4C3A-B688-6CE0CEC262A9}" srcId="{6E9361D3-7F41-4C58-87EC-38BFD0EF6C95}" destId="{89DA1B8A-1A3B-45DE-AF21-403CDC2F151B}" srcOrd="2" destOrd="0" parTransId="{01316321-9B6F-43DF-9921-771DCDD6585A}" sibTransId="{A1385738-33A2-4C24-90A8-F70776F1DCBC}"/>
    <dgm:cxn modelId="{F6B84070-741A-4449-9B74-5351566FD1B0}" srcId="{6E9361D3-7F41-4C58-87EC-38BFD0EF6C95}" destId="{EFB01F79-F09F-45BE-8F31-FDB6E00C8431}" srcOrd="0" destOrd="0" parTransId="{AF6ECAAF-10FE-498C-A614-B721A1821F37}" sibTransId="{003BBA55-864D-40F4-A19C-3620ACEDF4B5}"/>
    <dgm:cxn modelId="{E88216A6-18A6-4522-93B8-C095E19AAAB2}" type="presOf" srcId="{EE9A62ED-A71A-4C79-8E82-9CE9F4A800EA}" destId="{A84861B4-0F68-421F-A482-43D90357BED8}" srcOrd="0" destOrd="0" presId="urn:microsoft.com/office/officeart/2005/8/layout/cycle3"/>
    <dgm:cxn modelId="{0D4065B9-A1E8-4EE6-91B0-997FFA4E37CA}" type="presOf" srcId="{89DA1B8A-1A3B-45DE-AF21-403CDC2F151B}" destId="{A95236E2-080E-4FC9-99E5-C280EDECEA05}" srcOrd="0" destOrd="0" presId="urn:microsoft.com/office/officeart/2005/8/layout/cycle3"/>
    <dgm:cxn modelId="{8CDFD1C7-D060-4CB6-86A0-611117E7D83E}" srcId="{6E9361D3-7F41-4C58-87EC-38BFD0EF6C95}" destId="{EC60703F-66D3-4BFF-BD7D-6B11F0430B99}" srcOrd="7" destOrd="0" parTransId="{336C97C3-95BC-4EE0-AB02-C3F22387189E}" sibTransId="{4C479FED-8973-489E-9397-DFFC007DE020}"/>
    <dgm:cxn modelId="{D8B059D7-D1DA-4037-B6E8-53D8E86A272D}" type="presOf" srcId="{003BBA55-864D-40F4-A19C-3620ACEDF4B5}" destId="{0975F628-C628-49C2-ADE0-66EF81DFC54C}" srcOrd="0" destOrd="0" presId="urn:microsoft.com/office/officeart/2005/8/layout/cycle3"/>
    <dgm:cxn modelId="{6E1371DD-FFA9-4A70-91F5-A8483170B332}" srcId="{6E9361D3-7F41-4C58-87EC-38BFD0EF6C95}" destId="{F7F0FA7E-EED0-4289-81EC-7CB873D9575F}" srcOrd="3" destOrd="0" parTransId="{4C5C2330-A9BB-4529-B257-6777A6C4C471}" sibTransId="{BB2B178A-9F9F-49B1-A8F8-4B1C2FBD3B68}"/>
    <dgm:cxn modelId="{63A6BDDD-632C-4E97-B0EC-B96DC261CB94}" srcId="{6E9361D3-7F41-4C58-87EC-38BFD0EF6C95}" destId="{C87F8564-2777-49E3-BBC7-DFD32C0A2D4D}" srcOrd="6" destOrd="0" parTransId="{6E24155B-AEDE-49BE-A12B-53CD12AB68C1}" sibTransId="{128DD2D3-709C-4745-9032-D9A27E13D2F1}"/>
    <dgm:cxn modelId="{B5E2D9E6-27C0-49CF-AA66-FD6C2D82D5BF}" type="presOf" srcId="{F7F0FA7E-EED0-4289-81EC-7CB873D9575F}" destId="{6C27AE0A-DE9F-4D70-8111-F9046671BEED}" srcOrd="0" destOrd="0" presId="urn:microsoft.com/office/officeart/2005/8/layout/cycle3"/>
    <dgm:cxn modelId="{E17674AA-593E-4F0A-87B6-29AD2FDD6E4C}" type="presParOf" srcId="{181D7222-99A4-409A-BA7A-CE721BD1EA9A}" destId="{B3708BCB-8E16-4997-B739-C05453BC811A}" srcOrd="0" destOrd="0" presId="urn:microsoft.com/office/officeart/2005/8/layout/cycle3"/>
    <dgm:cxn modelId="{1D27EF1A-AB66-4A9D-B772-2203CFC8ED78}" type="presParOf" srcId="{B3708BCB-8E16-4997-B739-C05453BC811A}" destId="{2A1828DF-9D07-4BF5-9197-850947C7522B}" srcOrd="0" destOrd="0" presId="urn:microsoft.com/office/officeart/2005/8/layout/cycle3"/>
    <dgm:cxn modelId="{794D01A3-F33F-4E11-AC89-624E8CA100FA}" type="presParOf" srcId="{B3708BCB-8E16-4997-B739-C05453BC811A}" destId="{0975F628-C628-49C2-ADE0-66EF81DFC54C}" srcOrd="1" destOrd="0" presId="urn:microsoft.com/office/officeart/2005/8/layout/cycle3"/>
    <dgm:cxn modelId="{ECA52538-B207-4451-AAC1-E659AE69B505}" type="presParOf" srcId="{B3708BCB-8E16-4997-B739-C05453BC811A}" destId="{1626830C-5810-4B05-A458-0C93C1A07749}" srcOrd="2" destOrd="0" presId="urn:microsoft.com/office/officeart/2005/8/layout/cycle3"/>
    <dgm:cxn modelId="{18A7BD0F-7D64-4403-AE4F-ECF31F895B01}" type="presParOf" srcId="{B3708BCB-8E16-4997-B739-C05453BC811A}" destId="{A95236E2-080E-4FC9-99E5-C280EDECEA05}" srcOrd="3" destOrd="0" presId="urn:microsoft.com/office/officeart/2005/8/layout/cycle3"/>
    <dgm:cxn modelId="{E6E03C0B-B58D-4AA6-8F5B-F1D6CCCA5070}" type="presParOf" srcId="{B3708BCB-8E16-4997-B739-C05453BC811A}" destId="{6C27AE0A-DE9F-4D70-8111-F9046671BEED}" srcOrd="4" destOrd="0" presId="urn:microsoft.com/office/officeart/2005/8/layout/cycle3"/>
    <dgm:cxn modelId="{A57A14F5-EF31-4A84-8407-D2968B8A8BB2}" type="presParOf" srcId="{B3708BCB-8E16-4997-B739-C05453BC811A}" destId="{A84861B4-0F68-421F-A482-43D90357BED8}" srcOrd="5" destOrd="0" presId="urn:microsoft.com/office/officeart/2005/8/layout/cycle3"/>
    <dgm:cxn modelId="{2CB6BAED-D9E5-4DFE-BB6A-51436DCF93D0}" type="presParOf" srcId="{B3708BCB-8E16-4997-B739-C05453BC811A}" destId="{7CD2241A-E5DA-46DD-917F-C2BD0C121993}" srcOrd="6" destOrd="0" presId="urn:microsoft.com/office/officeart/2005/8/layout/cycle3"/>
    <dgm:cxn modelId="{B1D91CB9-71E6-4EBD-A037-6161B7A903FD}" type="presParOf" srcId="{B3708BCB-8E16-4997-B739-C05453BC811A}" destId="{FB6F8419-9858-4A6E-961B-BAC21EB380B8}" srcOrd="7" destOrd="0" presId="urn:microsoft.com/office/officeart/2005/8/layout/cycle3"/>
    <dgm:cxn modelId="{55C3480F-6B0D-428B-94A2-C864D03BBA54}" type="presParOf" srcId="{B3708BCB-8E16-4997-B739-C05453BC811A}" destId="{4330BED3-8A4C-42EB-89A2-F7FD4B4E012F}" srcOrd="8"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C00304F-B426-4334-9DCC-CF2D5BAA2E89}"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GB"/>
        </a:p>
      </dgm:t>
    </dgm:pt>
    <dgm:pt modelId="{F5E078CA-D1AD-4185-9ADF-DE58FACDBAEF}">
      <dgm:prSet/>
      <dgm:spPr/>
      <dgm:t>
        <a:bodyPr/>
        <a:lstStyle/>
        <a:p>
          <a:pPr rtl="0"/>
          <a:r>
            <a:rPr lang="en-GB"/>
            <a:t>EF allows you to…</a:t>
          </a:r>
        </a:p>
      </dgm:t>
    </dgm:pt>
    <dgm:pt modelId="{7E46272C-9FCD-48C0-BBB2-218548B7D7AA}" type="parTrans" cxnId="{E965A5E5-D37E-4955-A101-0DEC725DC5AA}">
      <dgm:prSet/>
      <dgm:spPr/>
      <dgm:t>
        <a:bodyPr/>
        <a:lstStyle/>
        <a:p>
          <a:endParaRPr lang="en-GB"/>
        </a:p>
      </dgm:t>
    </dgm:pt>
    <dgm:pt modelId="{638C4328-F5F0-46D1-A3AF-23A5B2AD3929}" type="sibTrans" cxnId="{E965A5E5-D37E-4955-A101-0DEC725DC5AA}">
      <dgm:prSet/>
      <dgm:spPr/>
      <dgm:t>
        <a:bodyPr/>
        <a:lstStyle/>
        <a:p>
          <a:endParaRPr lang="en-GB"/>
        </a:p>
      </dgm:t>
    </dgm:pt>
    <dgm:pt modelId="{DC5E9D8B-CC82-46C6-9780-B4107993AA8A}" type="pres">
      <dgm:prSet presAssocID="{3C00304F-B426-4334-9DCC-CF2D5BAA2E89}" presName="diagram" presStyleCnt="0">
        <dgm:presLayoutVars>
          <dgm:chPref val="1"/>
          <dgm:dir/>
          <dgm:animOne val="branch"/>
          <dgm:animLvl val="lvl"/>
          <dgm:resizeHandles/>
        </dgm:presLayoutVars>
      </dgm:prSet>
      <dgm:spPr/>
    </dgm:pt>
    <dgm:pt modelId="{E44B4A01-F9BA-41EB-831D-A6673321AC75}" type="pres">
      <dgm:prSet presAssocID="{F5E078CA-D1AD-4185-9ADF-DE58FACDBAEF}" presName="root" presStyleCnt="0"/>
      <dgm:spPr/>
    </dgm:pt>
    <dgm:pt modelId="{74790E93-53E7-4DFD-8238-8B2A7E63343D}" type="pres">
      <dgm:prSet presAssocID="{F5E078CA-D1AD-4185-9ADF-DE58FACDBAEF}" presName="rootComposite" presStyleCnt="0"/>
      <dgm:spPr/>
    </dgm:pt>
    <dgm:pt modelId="{3525E6DB-8210-47DA-93CD-B918F495CE12}" type="pres">
      <dgm:prSet presAssocID="{F5E078CA-D1AD-4185-9ADF-DE58FACDBAEF}" presName="rootText" presStyleLbl="node1" presStyleIdx="0" presStyleCnt="1"/>
      <dgm:spPr/>
    </dgm:pt>
    <dgm:pt modelId="{7CE09193-B597-4C7D-BEC1-B86061C86ADE}" type="pres">
      <dgm:prSet presAssocID="{F5E078CA-D1AD-4185-9ADF-DE58FACDBAEF}" presName="rootConnector" presStyleLbl="node1" presStyleIdx="0" presStyleCnt="1"/>
      <dgm:spPr/>
    </dgm:pt>
    <dgm:pt modelId="{8BB26FC0-4341-4AB4-B371-12FADD4BDCEE}" type="pres">
      <dgm:prSet presAssocID="{F5E078CA-D1AD-4185-9ADF-DE58FACDBAEF}" presName="childShape" presStyleCnt="0"/>
      <dgm:spPr/>
    </dgm:pt>
  </dgm:ptLst>
  <dgm:cxnLst>
    <dgm:cxn modelId="{315A8C69-376B-4B6D-A2AC-13FFB03F5692}" type="presOf" srcId="{3C00304F-B426-4334-9DCC-CF2D5BAA2E89}" destId="{DC5E9D8B-CC82-46C6-9780-B4107993AA8A}" srcOrd="0" destOrd="0" presId="urn:microsoft.com/office/officeart/2005/8/layout/hierarchy3"/>
    <dgm:cxn modelId="{349D497E-622A-4748-998B-6E65F5F539E4}" type="presOf" srcId="{F5E078CA-D1AD-4185-9ADF-DE58FACDBAEF}" destId="{7CE09193-B597-4C7D-BEC1-B86061C86ADE}" srcOrd="1" destOrd="0" presId="urn:microsoft.com/office/officeart/2005/8/layout/hierarchy3"/>
    <dgm:cxn modelId="{D3DA5D9F-CF13-4E18-A12C-26C190922B6F}" type="presOf" srcId="{F5E078CA-D1AD-4185-9ADF-DE58FACDBAEF}" destId="{3525E6DB-8210-47DA-93CD-B918F495CE12}" srcOrd="0" destOrd="0" presId="urn:microsoft.com/office/officeart/2005/8/layout/hierarchy3"/>
    <dgm:cxn modelId="{E965A5E5-D37E-4955-A101-0DEC725DC5AA}" srcId="{3C00304F-B426-4334-9DCC-CF2D5BAA2E89}" destId="{F5E078CA-D1AD-4185-9ADF-DE58FACDBAEF}" srcOrd="0" destOrd="0" parTransId="{7E46272C-9FCD-48C0-BBB2-218548B7D7AA}" sibTransId="{638C4328-F5F0-46D1-A3AF-23A5B2AD3929}"/>
    <dgm:cxn modelId="{245BFD6F-F035-45E2-934C-FE14A2F9C51A}" type="presParOf" srcId="{DC5E9D8B-CC82-46C6-9780-B4107993AA8A}" destId="{E44B4A01-F9BA-41EB-831D-A6673321AC75}" srcOrd="0" destOrd="0" presId="urn:microsoft.com/office/officeart/2005/8/layout/hierarchy3"/>
    <dgm:cxn modelId="{E8207B09-2CB5-4977-BD3F-DDDDBD76DC68}" type="presParOf" srcId="{E44B4A01-F9BA-41EB-831D-A6673321AC75}" destId="{74790E93-53E7-4DFD-8238-8B2A7E63343D}" srcOrd="0" destOrd="0" presId="urn:microsoft.com/office/officeart/2005/8/layout/hierarchy3"/>
    <dgm:cxn modelId="{DAFEA643-CF08-435A-BF82-D45F2FD33519}" type="presParOf" srcId="{74790E93-53E7-4DFD-8238-8B2A7E63343D}" destId="{3525E6DB-8210-47DA-93CD-B918F495CE12}" srcOrd="0" destOrd="0" presId="urn:microsoft.com/office/officeart/2005/8/layout/hierarchy3"/>
    <dgm:cxn modelId="{CB06EE2C-EEAC-41DB-8DD7-B3A539AD7D8A}" type="presParOf" srcId="{74790E93-53E7-4DFD-8238-8B2A7E63343D}" destId="{7CE09193-B597-4C7D-BEC1-B86061C86ADE}" srcOrd="1" destOrd="0" presId="urn:microsoft.com/office/officeart/2005/8/layout/hierarchy3"/>
    <dgm:cxn modelId="{F624CE78-7AFA-4558-9D6D-08486D958D8B}" type="presParOf" srcId="{E44B4A01-F9BA-41EB-831D-A6673321AC75}" destId="{8BB26FC0-4341-4AB4-B371-12FADD4BDCEE}" srcOrd="1" destOrd="0" presId="urn:microsoft.com/office/officeart/2005/8/layout/hierarchy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A9264FE-279A-4A73-98E8-C4A173A3729A}"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9E2BEB8A-F42D-4F35-B54A-C954D11F4D5A}">
      <dgm:prSet/>
      <dgm:spPr/>
      <dgm:t>
        <a:bodyPr/>
        <a:lstStyle/>
        <a:p>
          <a:pPr rtl="0"/>
          <a:r>
            <a:rPr lang="en-GB"/>
            <a:t>This stems from an inability to inhibit present behaviour so that demands for the future can be met (Barkley, 2000)</a:t>
          </a:r>
        </a:p>
      </dgm:t>
    </dgm:pt>
    <dgm:pt modelId="{AB35C8DE-57C4-4560-8ECB-B95E5BD4FCF2}" type="parTrans" cxnId="{3DC4F922-F2CC-4654-BA27-E0488992AAAE}">
      <dgm:prSet/>
      <dgm:spPr/>
      <dgm:t>
        <a:bodyPr/>
        <a:lstStyle/>
        <a:p>
          <a:endParaRPr lang="en-GB"/>
        </a:p>
      </dgm:t>
    </dgm:pt>
    <dgm:pt modelId="{F1291D76-D1B4-4A5F-AB4D-758765C0966F}" type="sibTrans" cxnId="{3DC4F922-F2CC-4654-BA27-E0488992AAAE}">
      <dgm:prSet/>
      <dgm:spPr/>
      <dgm:t>
        <a:bodyPr/>
        <a:lstStyle/>
        <a:p>
          <a:endParaRPr lang="en-GB"/>
        </a:p>
      </dgm:t>
    </dgm:pt>
    <dgm:pt modelId="{77A20A5D-FF45-49C1-B087-583440AEBF5A}" type="pres">
      <dgm:prSet presAssocID="{7A9264FE-279A-4A73-98E8-C4A173A3729A}" presName="linear" presStyleCnt="0">
        <dgm:presLayoutVars>
          <dgm:animLvl val="lvl"/>
          <dgm:resizeHandles val="exact"/>
        </dgm:presLayoutVars>
      </dgm:prSet>
      <dgm:spPr/>
    </dgm:pt>
    <dgm:pt modelId="{40CCE6B0-57A7-4794-BD92-0457B06FF104}" type="pres">
      <dgm:prSet presAssocID="{9E2BEB8A-F42D-4F35-B54A-C954D11F4D5A}" presName="parentText" presStyleLbl="node1" presStyleIdx="0" presStyleCnt="1" custScaleY="130784" custLinFactNeighborX="-418" custLinFactNeighborY="-26766">
        <dgm:presLayoutVars>
          <dgm:chMax val="0"/>
          <dgm:bulletEnabled val="1"/>
        </dgm:presLayoutVars>
      </dgm:prSet>
      <dgm:spPr/>
    </dgm:pt>
  </dgm:ptLst>
  <dgm:cxnLst>
    <dgm:cxn modelId="{3DC4F922-F2CC-4654-BA27-E0488992AAAE}" srcId="{7A9264FE-279A-4A73-98E8-C4A173A3729A}" destId="{9E2BEB8A-F42D-4F35-B54A-C954D11F4D5A}" srcOrd="0" destOrd="0" parTransId="{AB35C8DE-57C4-4560-8ECB-B95E5BD4FCF2}" sibTransId="{F1291D76-D1B4-4A5F-AB4D-758765C0966F}"/>
    <dgm:cxn modelId="{1F30CE67-22D8-457A-9128-A890C6BD8FA6}" type="presOf" srcId="{9E2BEB8A-F42D-4F35-B54A-C954D11F4D5A}" destId="{40CCE6B0-57A7-4794-BD92-0457B06FF104}" srcOrd="0" destOrd="0" presId="urn:microsoft.com/office/officeart/2005/8/layout/vList2"/>
    <dgm:cxn modelId="{FA51466A-B69E-4A25-8E6C-61929310F90D}" type="presOf" srcId="{7A9264FE-279A-4A73-98E8-C4A173A3729A}" destId="{77A20A5D-FF45-49C1-B087-583440AEBF5A}" srcOrd="0" destOrd="0" presId="urn:microsoft.com/office/officeart/2005/8/layout/vList2"/>
    <dgm:cxn modelId="{D47C5FD8-025D-46D9-97AA-CBE4D6DDB0E8}" type="presParOf" srcId="{77A20A5D-FF45-49C1-B087-583440AEBF5A}" destId="{40CCE6B0-57A7-4794-BD92-0457B06FF104}"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51F3EA1-5A03-497B-B0EF-D9B53F07E281}" type="doc">
      <dgm:prSet loTypeId="urn:microsoft.com/office/officeart/2005/8/layout/hierarchy5" loCatId="hierarchy" qsTypeId="urn:microsoft.com/office/officeart/2005/8/quickstyle/simple1" qsCatId="simple" csTypeId="urn:microsoft.com/office/officeart/2005/8/colors/accent3_4" csCatId="accent3" phldr="1"/>
      <dgm:spPr/>
      <dgm:t>
        <a:bodyPr/>
        <a:lstStyle/>
        <a:p>
          <a:endParaRPr lang="en-GB"/>
        </a:p>
      </dgm:t>
    </dgm:pt>
    <dgm:pt modelId="{C36A517E-4132-421A-95B2-6EBA7B35D2DB}">
      <dgm:prSet/>
      <dgm:spPr>
        <a:solidFill>
          <a:schemeClr val="tx2">
            <a:lumMod val="75000"/>
          </a:schemeClr>
        </a:solidFill>
      </dgm:spPr>
      <dgm:t>
        <a:bodyPr/>
        <a:lstStyle/>
        <a:p>
          <a:pPr rtl="0"/>
          <a:r>
            <a:rPr lang="en-GB"/>
            <a:t>Humans fortunately have the option to modulate behaviour</a:t>
          </a:r>
        </a:p>
      </dgm:t>
    </dgm:pt>
    <dgm:pt modelId="{FAD7728A-8B08-42C6-A38D-7B7159ECD0D5}" type="parTrans" cxnId="{6B3D85E2-6EC9-4590-AB0E-648C6D20F6A5}">
      <dgm:prSet/>
      <dgm:spPr/>
      <dgm:t>
        <a:bodyPr/>
        <a:lstStyle/>
        <a:p>
          <a:endParaRPr lang="en-GB"/>
        </a:p>
      </dgm:t>
    </dgm:pt>
    <dgm:pt modelId="{50E94DB5-BF6B-4BD5-8A95-2AFB0F3BE68D}" type="sibTrans" cxnId="{6B3D85E2-6EC9-4590-AB0E-648C6D20F6A5}">
      <dgm:prSet/>
      <dgm:spPr/>
      <dgm:t>
        <a:bodyPr/>
        <a:lstStyle/>
        <a:p>
          <a:endParaRPr lang="en-GB"/>
        </a:p>
      </dgm:t>
    </dgm:pt>
    <dgm:pt modelId="{9C09B1A5-AC60-4F2C-AA28-D491F21558FC}" type="pres">
      <dgm:prSet presAssocID="{251F3EA1-5A03-497B-B0EF-D9B53F07E281}" presName="mainComposite" presStyleCnt="0">
        <dgm:presLayoutVars>
          <dgm:chPref val="1"/>
          <dgm:dir/>
          <dgm:animOne val="branch"/>
          <dgm:animLvl val="lvl"/>
          <dgm:resizeHandles val="exact"/>
        </dgm:presLayoutVars>
      </dgm:prSet>
      <dgm:spPr/>
    </dgm:pt>
    <dgm:pt modelId="{5CEC54D8-C8A1-4DCB-89F7-A4BF6E77ACC4}" type="pres">
      <dgm:prSet presAssocID="{251F3EA1-5A03-497B-B0EF-D9B53F07E281}" presName="hierFlow" presStyleCnt="0"/>
      <dgm:spPr/>
    </dgm:pt>
    <dgm:pt modelId="{CAB640D1-16E7-40B1-9309-E3FAC2C25B7D}" type="pres">
      <dgm:prSet presAssocID="{251F3EA1-5A03-497B-B0EF-D9B53F07E281}" presName="hierChild1" presStyleCnt="0">
        <dgm:presLayoutVars>
          <dgm:chPref val="1"/>
          <dgm:animOne val="branch"/>
          <dgm:animLvl val="lvl"/>
        </dgm:presLayoutVars>
      </dgm:prSet>
      <dgm:spPr/>
    </dgm:pt>
    <dgm:pt modelId="{DA405B6E-847A-4047-B004-1C31C187DB8E}" type="pres">
      <dgm:prSet presAssocID="{C36A517E-4132-421A-95B2-6EBA7B35D2DB}" presName="Name17" presStyleCnt="0"/>
      <dgm:spPr/>
    </dgm:pt>
    <dgm:pt modelId="{B02B5397-5258-46F2-8754-56199509DA38}" type="pres">
      <dgm:prSet presAssocID="{C36A517E-4132-421A-95B2-6EBA7B35D2DB}" presName="level1Shape" presStyleLbl="node0" presStyleIdx="0" presStyleCnt="1" custScaleX="50915" custLinFactNeighborX="-69501" custLinFactNeighborY="-4968">
        <dgm:presLayoutVars>
          <dgm:chPref val="3"/>
        </dgm:presLayoutVars>
      </dgm:prSet>
      <dgm:spPr/>
    </dgm:pt>
    <dgm:pt modelId="{E33BFB49-EB2D-466E-8ECE-71E14D5C8C9C}" type="pres">
      <dgm:prSet presAssocID="{C36A517E-4132-421A-95B2-6EBA7B35D2DB}" presName="hierChild2" presStyleCnt="0"/>
      <dgm:spPr/>
    </dgm:pt>
    <dgm:pt modelId="{7B4EDE13-800D-4199-BB02-DE9915EFFF29}" type="pres">
      <dgm:prSet presAssocID="{251F3EA1-5A03-497B-B0EF-D9B53F07E281}" presName="bgShapesFlow" presStyleCnt="0"/>
      <dgm:spPr/>
    </dgm:pt>
  </dgm:ptLst>
  <dgm:cxnLst>
    <dgm:cxn modelId="{94ECF818-1581-4F1C-A198-0E7E4257FF83}" type="presOf" srcId="{C36A517E-4132-421A-95B2-6EBA7B35D2DB}" destId="{B02B5397-5258-46F2-8754-56199509DA38}" srcOrd="0" destOrd="0" presId="urn:microsoft.com/office/officeart/2005/8/layout/hierarchy5"/>
    <dgm:cxn modelId="{8FD38389-7877-42D2-8A50-87E9F352CD94}" type="presOf" srcId="{251F3EA1-5A03-497B-B0EF-D9B53F07E281}" destId="{9C09B1A5-AC60-4F2C-AA28-D491F21558FC}" srcOrd="0" destOrd="0" presId="urn:microsoft.com/office/officeart/2005/8/layout/hierarchy5"/>
    <dgm:cxn modelId="{6B3D85E2-6EC9-4590-AB0E-648C6D20F6A5}" srcId="{251F3EA1-5A03-497B-B0EF-D9B53F07E281}" destId="{C36A517E-4132-421A-95B2-6EBA7B35D2DB}" srcOrd="0" destOrd="0" parTransId="{FAD7728A-8B08-42C6-A38D-7B7159ECD0D5}" sibTransId="{50E94DB5-BF6B-4BD5-8A95-2AFB0F3BE68D}"/>
    <dgm:cxn modelId="{ACCE07EC-A59F-4C02-BACB-000C2EDEE19F}" type="presParOf" srcId="{9C09B1A5-AC60-4F2C-AA28-D491F21558FC}" destId="{5CEC54D8-C8A1-4DCB-89F7-A4BF6E77ACC4}" srcOrd="0" destOrd="0" presId="urn:microsoft.com/office/officeart/2005/8/layout/hierarchy5"/>
    <dgm:cxn modelId="{971FF8CC-9A31-4416-B951-07FF6297BA01}" type="presParOf" srcId="{5CEC54D8-C8A1-4DCB-89F7-A4BF6E77ACC4}" destId="{CAB640D1-16E7-40B1-9309-E3FAC2C25B7D}" srcOrd="0" destOrd="0" presId="urn:microsoft.com/office/officeart/2005/8/layout/hierarchy5"/>
    <dgm:cxn modelId="{EFF1D078-E3F1-41D0-A9AF-94B26C435B3C}" type="presParOf" srcId="{CAB640D1-16E7-40B1-9309-E3FAC2C25B7D}" destId="{DA405B6E-847A-4047-B004-1C31C187DB8E}" srcOrd="0" destOrd="0" presId="urn:microsoft.com/office/officeart/2005/8/layout/hierarchy5"/>
    <dgm:cxn modelId="{8BA11B3B-5D30-4D9F-90EC-4C6A5E98E857}" type="presParOf" srcId="{DA405B6E-847A-4047-B004-1C31C187DB8E}" destId="{B02B5397-5258-46F2-8754-56199509DA38}" srcOrd="0" destOrd="0" presId="urn:microsoft.com/office/officeart/2005/8/layout/hierarchy5"/>
    <dgm:cxn modelId="{B0E38E57-CFA4-458D-9ECC-98D58CCDFC8D}" type="presParOf" srcId="{DA405B6E-847A-4047-B004-1C31C187DB8E}" destId="{E33BFB49-EB2D-466E-8ECE-71E14D5C8C9C}" srcOrd="1" destOrd="0" presId="urn:microsoft.com/office/officeart/2005/8/layout/hierarchy5"/>
    <dgm:cxn modelId="{97C80578-7B5C-4C44-ACE3-8B2A2E68233D}" type="presParOf" srcId="{9C09B1A5-AC60-4F2C-AA28-D491F21558FC}" destId="{7B4EDE13-800D-4199-BB02-DE9915EFFF29}" srcOrd="1" destOrd="0" presId="urn:microsoft.com/office/officeart/2005/8/layout/hierarchy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B3111A1-3120-480C-AA09-CFB56D476FF0}" type="doc">
      <dgm:prSet loTypeId="urn:microsoft.com/office/officeart/2005/8/layout/arrow6" loCatId="process" qsTypeId="urn:microsoft.com/office/officeart/2005/8/quickstyle/simple1" qsCatId="simple" csTypeId="urn:microsoft.com/office/officeart/2005/8/colors/accent3_3" csCatId="accent3"/>
      <dgm:spPr/>
      <dgm:t>
        <a:bodyPr/>
        <a:lstStyle/>
        <a:p>
          <a:endParaRPr lang="en-GB"/>
        </a:p>
      </dgm:t>
    </dgm:pt>
    <dgm:pt modelId="{3C06B1FE-7706-4FF0-AC76-17120DF80B26}">
      <dgm:prSet custT="1"/>
      <dgm:spPr/>
      <dgm:t>
        <a:bodyPr/>
        <a:lstStyle/>
        <a:p>
          <a:pPr rtl="0"/>
          <a:r>
            <a:rPr lang="en-GB" sz="1600"/>
            <a:t>Frontal and pre-frontal lobes play a large role in this </a:t>
          </a:r>
          <a:r>
            <a:rPr lang="en-GB" sz="1600" b="1"/>
            <a:t>self control and planning.</a:t>
          </a:r>
        </a:p>
      </dgm:t>
    </dgm:pt>
    <dgm:pt modelId="{80675D56-A048-4B7F-B8C6-1973EFC81BB9}" type="parTrans" cxnId="{9C823704-D5C9-449E-B138-9D8D83984F9F}">
      <dgm:prSet/>
      <dgm:spPr/>
      <dgm:t>
        <a:bodyPr/>
        <a:lstStyle/>
        <a:p>
          <a:endParaRPr lang="en-GB"/>
        </a:p>
      </dgm:t>
    </dgm:pt>
    <dgm:pt modelId="{AFB2F3DE-ADD9-4D9D-8338-843965CF5950}" type="sibTrans" cxnId="{9C823704-D5C9-449E-B138-9D8D83984F9F}">
      <dgm:prSet/>
      <dgm:spPr/>
      <dgm:t>
        <a:bodyPr/>
        <a:lstStyle/>
        <a:p>
          <a:endParaRPr lang="en-GB"/>
        </a:p>
      </dgm:t>
    </dgm:pt>
    <dgm:pt modelId="{226D643F-F452-4551-A4D4-95BA98C19660}">
      <dgm:prSet custT="1"/>
      <dgm:spPr/>
      <dgm:t>
        <a:bodyPr/>
        <a:lstStyle/>
        <a:p>
          <a:pPr rtl="0"/>
          <a:r>
            <a:rPr lang="en-GB" sz="1600"/>
            <a:t>Where we came from, where we want to go, and how to </a:t>
          </a:r>
          <a:r>
            <a:rPr lang="en-GB" sz="1600" b="1"/>
            <a:t>flexibly control ourselves </a:t>
          </a:r>
          <a:r>
            <a:rPr lang="en-GB" sz="1600"/>
            <a:t>in order to actually execute the plan = EF</a:t>
          </a:r>
        </a:p>
      </dgm:t>
    </dgm:pt>
    <dgm:pt modelId="{8377441F-E5A6-4D48-9359-DE6ADCC0B6D1}" type="parTrans" cxnId="{898652AA-01FE-4D01-BCDD-AD0D028EEDFA}">
      <dgm:prSet/>
      <dgm:spPr/>
      <dgm:t>
        <a:bodyPr/>
        <a:lstStyle/>
        <a:p>
          <a:endParaRPr lang="en-GB"/>
        </a:p>
      </dgm:t>
    </dgm:pt>
    <dgm:pt modelId="{8C772420-416A-4F75-B2F4-F7DEC665544A}" type="sibTrans" cxnId="{898652AA-01FE-4D01-BCDD-AD0D028EEDFA}">
      <dgm:prSet/>
      <dgm:spPr/>
      <dgm:t>
        <a:bodyPr/>
        <a:lstStyle/>
        <a:p>
          <a:endParaRPr lang="en-GB"/>
        </a:p>
      </dgm:t>
    </dgm:pt>
    <dgm:pt modelId="{C4C57702-18F3-40CC-8C94-ECA6B73F6EFD}">
      <dgm:prSet/>
      <dgm:spPr/>
      <dgm:t>
        <a:bodyPr/>
        <a:lstStyle/>
        <a:p>
          <a:pPr rtl="0"/>
          <a:endParaRPr lang="en-GB"/>
        </a:p>
      </dgm:t>
    </dgm:pt>
    <dgm:pt modelId="{FEE9C52E-CCB5-439D-9726-C26C50B8639F}" type="parTrans" cxnId="{2BBCFE10-20A9-4F69-85C9-D2D447A59315}">
      <dgm:prSet/>
      <dgm:spPr/>
      <dgm:t>
        <a:bodyPr/>
        <a:lstStyle/>
        <a:p>
          <a:endParaRPr lang="en-GB"/>
        </a:p>
      </dgm:t>
    </dgm:pt>
    <dgm:pt modelId="{8052A1E1-FFDD-43B1-8751-91C039072F03}" type="sibTrans" cxnId="{2BBCFE10-20A9-4F69-85C9-D2D447A59315}">
      <dgm:prSet/>
      <dgm:spPr/>
      <dgm:t>
        <a:bodyPr/>
        <a:lstStyle/>
        <a:p>
          <a:endParaRPr lang="en-GB"/>
        </a:p>
      </dgm:t>
    </dgm:pt>
    <dgm:pt modelId="{91BC4BFB-AFB9-432A-944A-81D4E8043D71}" type="pres">
      <dgm:prSet presAssocID="{9B3111A1-3120-480C-AA09-CFB56D476FF0}" presName="compositeShape" presStyleCnt="0">
        <dgm:presLayoutVars>
          <dgm:chMax val="2"/>
          <dgm:dir/>
          <dgm:resizeHandles val="exact"/>
        </dgm:presLayoutVars>
      </dgm:prSet>
      <dgm:spPr/>
    </dgm:pt>
    <dgm:pt modelId="{10666314-F3BF-4380-A5F1-532042F27FF2}" type="pres">
      <dgm:prSet presAssocID="{9B3111A1-3120-480C-AA09-CFB56D476FF0}" presName="ribbon" presStyleLbl="node1" presStyleIdx="0" presStyleCnt="1"/>
      <dgm:spPr/>
    </dgm:pt>
    <dgm:pt modelId="{911F5041-5C2C-4B6D-86F1-8A1BC71A537B}" type="pres">
      <dgm:prSet presAssocID="{9B3111A1-3120-480C-AA09-CFB56D476FF0}" presName="leftArrowText" presStyleLbl="node1" presStyleIdx="0" presStyleCnt="1">
        <dgm:presLayoutVars>
          <dgm:chMax val="0"/>
          <dgm:bulletEnabled val="1"/>
        </dgm:presLayoutVars>
      </dgm:prSet>
      <dgm:spPr/>
    </dgm:pt>
    <dgm:pt modelId="{881CBB71-3B00-47FB-9569-5ED1B62E8371}" type="pres">
      <dgm:prSet presAssocID="{9B3111A1-3120-480C-AA09-CFB56D476FF0}" presName="rightArrowText" presStyleLbl="node1" presStyleIdx="0" presStyleCnt="1">
        <dgm:presLayoutVars>
          <dgm:chMax val="0"/>
          <dgm:bulletEnabled val="1"/>
        </dgm:presLayoutVars>
      </dgm:prSet>
      <dgm:spPr/>
    </dgm:pt>
  </dgm:ptLst>
  <dgm:cxnLst>
    <dgm:cxn modelId="{9C823704-D5C9-449E-B138-9D8D83984F9F}" srcId="{9B3111A1-3120-480C-AA09-CFB56D476FF0}" destId="{3C06B1FE-7706-4FF0-AC76-17120DF80B26}" srcOrd="0" destOrd="0" parTransId="{80675D56-A048-4B7F-B8C6-1973EFC81BB9}" sibTransId="{AFB2F3DE-ADD9-4D9D-8338-843965CF5950}"/>
    <dgm:cxn modelId="{2BBCFE10-20A9-4F69-85C9-D2D447A59315}" srcId="{9B3111A1-3120-480C-AA09-CFB56D476FF0}" destId="{C4C57702-18F3-40CC-8C94-ECA6B73F6EFD}" srcOrd="2" destOrd="0" parTransId="{FEE9C52E-CCB5-439D-9726-C26C50B8639F}" sibTransId="{8052A1E1-FFDD-43B1-8751-91C039072F03}"/>
    <dgm:cxn modelId="{6108EF45-A7F3-4723-BDB4-260D84D07881}" type="presOf" srcId="{9B3111A1-3120-480C-AA09-CFB56D476FF0}" destId="{91BC4BFB-AFB9-432A-944A-81D4E8043D71}" srcOrd="0" destOrd="0" presId="urn:microsoft.com/office/officeart/2005/8/layout/arrow6"/>
    <dgm:cxn modelId="{57373F9A-9665-4EEC-9112-E69430074F13}" type="presOf" srcId="{226D643F-F452-4551-A4D4-95BA98C19660}" destId="{881CBB71-3B00-47FB-9569-5ED1B62E8371}" srcOrd="0" destOrd="0" presId="urn:microsoft.com/office/officeart/2005/8/layout/arrow6"/>
    <dgm:cxn modelId="{A9FDA89D-75F1-4F67-9730-B4015CE482D8}" type="presOf" srcId="{3C06B1FE-7706-4FF0-AC76-17120DF80B26}" destId="{911F5041-5C2C-4B6D-86F1-8A1BC71A537B}" srcOrd="0" destOrd="0" presId="urn:microsoft.com/office/officeart/2005/8/layout/arrow6"/>
    <dgm:cxn modelId="{898652AA-01FE-4D01-BCDD-AD0D028EEDFA}" srcId="{9B3111A1-3120-480C-AA09-CFB56D476FF0}" destId="{226D643F-F452-4551-A4D4-95BA98C19660}" srcOrd="1" destOrd="0" parTransId="{8377441F-E5A6-4D48-9359-DE6ADCC0B6D1}" sibTransId="{8C772420-416A-4F75-B2F4-F7DEC665544A}"/>
    <dgm:cxn modelId="{4B336856-A308-4233-ABC2-FBF25F757296}" type="presParOf" srcId="{91BC4BFB-AFB9-432A-944A-81D4E8043D71}" destId="{10666314-F3BF-4380-A5F1-532042F27FF2}" srcOrd="0" destOrd="0" presId="urn:microsoft.com/office/officeart/2005/8/layout/arrow6"/>
    <dgm:cxn modelId="{FBAE2537-8642-495C-AE9B-DE06037BAD56}" type="presParOf" srcId="{91BC4BFB-AFB9-432A-944A-81D4E8043D71}" destId="{911F5041-5C2C-4B6D-86F1-8A1BC71A537B}" srcOrd="1" destOrd="0" presId="urn:microsoft.com/office/officeart/2005/8/layout/arrow6"/>
    <dgm:cxn modelId="{1C806CE0-9866-4CB1-961F-65C3C143002F}" type="presParOf" srcId="{91BC4BFB-AFB9-432A-944A-81D4E8043D71}" destId="{881CBB71-3B00-47FB-9569-5ED1B62E8371}" srcOrd="2" destOrd="0" presId="urn:microsoft.com/office/officeart/2005/8/layout/arrow6"/>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CED7E38-B5DD-4BAB-95BE-6C0F16829E39}" type="doc">
      <dgm:prSet loTypeId="urn:microsoft.com/office/officeart/2011/layout/TabList" loCatId="list" qsTypeId="urn:microsoft.com/office/officeart/2005/8/quickstyle/simple1" qsCatId="simple" csTypeId="urn:microsoft.com/office/officeart/2005/8/colors/accent1_5" csCatId="accent1" phldr="1"/>
      <dgm:spPr/>
      <dgm:t>
        <a:bodyPr/>
        <a:lstStyle/>
        <a:p>
          <a:endParaRPr lang="en-GB"/>
        </a:p>
      </dgm:t>
    </dgm:pt>
    <dgm:pt modelId="{E1054A92-BDE2-4A88-9E9C-283B7942250F}">
      <dgm:prSet custT="1"/>
      <dgm:spPr/>
      <dgm:t>
        <a:bodyPr/>
        <a:lstStyle/>
        <a:p>
          <a:pPr rtl="0"/>
          <a:r>
            <a:rPr lang="en-GB" sz="1900"/>
            <a:t>Inhibition - putting brakes on your behaviour – to plan involves putting on the brakes on distracting activities – allows us to stop and think to consider our actions before we act.</a:t>
          </a:r>
        </a:p>
      </dgm:t>
    </dgm:pt>
    <dgm:pt modelId="{AE4B2973-A757-4D2E-9A5C-86DB7AD9BB2C}" type="parTrans" cxnId="{5398BCA8-B4E5-4A79-B6F7-BA9D452D402D}">
      <dgm:prSet/>
      <dgm:spPr/>
      <dgm:t>
        <a:bodyPr/>
        <a:lstStyle/>
        <a:p>
          <a:endParaRPr lang="en-GB" sz="1900"/>
        </a:p>
      </dgm:t>
    </dgm:pt>
    <dgm:pt modelId="{7EA54FC5-CF7A-43B1-ACAE-737D01669287}" type="sibTrans" cxnId="{5398BCA8-B4E5-4A79-B6F7-BA9D452D402D}">
      <dgm:prSet/>
      <dgm:spPr/>
      <dgm:t>
        <a:bodyPr/>
        <a:lstStyle/>
        <a:p>
          <a:endParaRPr lang="en-GB" sz="1900"/>
        </a:p>
      </dgm:t>
    </dgm:pt>
    <dgm:pt modelId="{78B85D5A-38B0-4EDE-A3A6-B1A5F94EED1C}" type="pres">
      <dgm:prSet presAssocID="{CCED7E38-B5DD-4BAB-95BE-6C0F16829E39}" presName="Name0" presStyleCnt="0">
        <dgm:presLayoutVars>
          <dgm:chMax/>
          <dgm:chPref val="3"/>
          <dgm:dir/>
          <dgm:animOne val="branch"/>
          <dgm:animLvl val="lvl"/>
        </dgm:presLayoutVars>
      </dgm:prSet>
      <dgm:spPr/>
    </dgm:pt>
    <dgm:pt modelId="{AC4369B4-DB2F-4C0B-968D-DBA9807590BC}" type="pres">
      <dgm:prSet presAssocID="{E1054A92-BDE2-4A88-9E9C-283B7942250F}" presName="composite" presStyleCnt="0"/>
      <dgm:spPr/>
    </dgm:pt>
    <dgm:pt modelId="{D2301283-C4F2-4CBA-88DD-C51BCCC88B5C}" type="pres">
      <dgm:prSet presAssocID="{E1054A92-BDE2-4A88-9E9C-283B7942250F}" presName="FirstChild" presStyleLbl="revTx" presStyleIdx="0" presStyleCnt="1" custLinFactNeighborX="1052" custLinFactNeighborY="-39905">
        <dgm:presLayoutVars>
          <dgm:chMax val="0"/>
          <dgm:chPref val="0"/>
          <dgm:bulletEnabled val="1"/>
        </dgm:presLayoutVars>
      </dgm:prSet>
      <dgm:spPr/>
    </dgm:pt>
    <dgm:pt modelId="{0757FCAC-5319-4B5A-9337-6962BBAA741A}" type="pres">
      <dgm:prSet presAssocID="{E1054A92-BDE2-4A88-9E9C-283B7942250F}" presName="Parent" presStyleLbl="alignNode1" presStyleIdx="0" presStyleCnt="1" custScaleX="118833" custScaleY="204534" custLinFactNeighborX="-26097" custLinFactNeighborY="-45003">
        <dgm:presLayoutVars>
          <dgm:chMax val="3"/>
          <dgm:chPref val="3"/>
          <dgm:bulletEnabled val="1"/>
        </dgm:presLayoutVars>
      </dgm:prSet>
      <dgm:spPr/>
    </dgm:pt>
    <dgm:pt modelId="{5F7C0C11-3DBA-4FAD-8D45-FF1272D20462}" type="pres">
      <dgm:prSet presAssocID="{E1054A92-BDE2-4A88-9E9C-283B7942250F}" presName="Accent" presStyleLbl="parChTrans1D1" presStyleIdx="0" presStyleCnt="1"/>
      <dgm:spPr/>
    </dgm:pt>
  </dgm:ptLst>
  <dgm:cxnLst>
    <dgm:cxn modelId="{39C38F66-013D-4514-851C-A808795388BF}" type="presOf" srcId="{E1054A92-BDE2-4A88-9E9C-283B7942250F}" destId="{0757FCAC-5319-4B5A-9337-6962BBAA741A}" srcOrd="0" destOrd="0" presId="urn:microsoft.com/office/officeart/2011/layout/TabList"/>
    <dgm:cxn modelId="{40F7CD9D-F2B0-4CEF-ACFE-6F76798BE7E9}" type="presOf" srcId="{CCED7E38-B5DD-4BAB-95BE-6C0F16829E39}" destId="{78B85D5A-38B0-4EDE-A3A6-B1A5F94EED1C}" srcOrd="0" destOrd="0" presId="urn:microsoft.com/office/officeart/2011/layout/TabList"/>
    <dgm:cxn modelId="{5398BCA8-B4E5-4A79-B6F7-BA9D452D402D}" srcId="{CCED7E38-B5DD-4BAB-95BE-6C0F16829E39}" destId="{E1054A92-BDE2-4A88-9E9C-283B7942250F}" srcOrd="0" destOrd="0" parTransId="{AE4B2973-A757-4D2E-9A5C-86DB7AD9BB2C}" sibTransId="{7EA54FC5-CF7A-43B1-ACAE-737D01669287}"/>
    <dgm:cxn modelId="{2A71C44E-ACD7-4251-8543-A2897B1D8BC0}" type="presParOf" srcId="{78B85D5A-38B0-4EDE-A3A6-B1A5F94EED1C}" destId="{AC4369B4-DB2F-4C0B-968D-DBA9807590BC}" srcOrd="0" destOrd="0" presId="urn:microsoft.com/office/officeart/2011/layout/TabList"/>
    <dgm:cxn modelId="{A8C1B076-DA48-4598-A852-85C0EC769763}" type="presParOf" srcId="{AC4369B4-DB2F-4C0B-968D-DBA9807590BC}" destId="{D2301283-C4F2-4CBA-88DD-C51BCCC88B5C}" srcOrd="0" destOrd="0" presId="urn:microsoft.com/office/officeart/2011/layout/TabList"/>
    <dgm:cxn modelId="{D10359E0-3CF2-4855-AD50-6839CBA8CD41}" type="presParOf" srcId="{AC4369B4-DB2F-4C0B-968D-DBA9807590BC}" destId="{0757FCAC-5319-4B5A-9337-6962BBAA741A}" srcOrd="1" destOrd="0" presId="urn:microsoft.com/office/officeart/2011/layout/TabList"/>
    <dgm:cxn modelId="{EE1B81E7-B236-4E36-AE20-BD086019888B}" type="presParOf" srcId="{AC4369B4-DB2F-4C0B-968D-DBA9807590BC}" destId="{5F7C0C11-3DBA-4FAD-8D45-FF1272D20462}" srcOrd="2"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322EAB1-B939-4591-B5C8-00DD180D5B9C}" type="doc">
      <dgm:prSet loTypeId="urn:microsoft.com/office/officeart/2005/8/layout/orgChart1" loCatId="hierarchy" qsTypeId="urn:microsoft.com/office/officeart/2005/8/quickstyle/simple1" qsCatId="simple" csTypeId="urn:microsoft.com/office/officeart/2005/8/colors/colorful4" csCatId="colorful" phldr="1"/>
      <dgm:spPr/>
      <dgm:t>
        <a:bodyPr/>
        <a:lstStyle/>
        <a:p>
          <a:endParaRPr lang="en-GB"/>
        </a:p>
      </dgm:t>
    </dgm:pt>
    <dgm:pt modelId="{68968A68-41D3-4B99-8CAD-A7987AC171F8}">
      <dgm:prSet/>
      <dgm:spPr>
        <a:solidFill>
          <a:schemeClr val="accent4">
            <a:lumMod val="75000"/>
          </a:schemeClr>
        </a:solidFill>
      </dgm:spPr>
      <dgm:t>
        <a:bodyPr/>
        <a:lstStyle/>
        <a:p>
          <a:pPr rtl="0"/>
          <a:r>
            <a:rPr lang="en-GB"/>
            <a:t>Initiation – getting started</a:t>
          </a:r>
        </a:p>
      </dgm:t>
    </dgm:pt>
    <dgm:pt modelId="{AEFE58A0-6C08-4C25-8BE8-4B3EBC3DA31A}" type="parTrans" cxnId="{CDCBA602-C074-4256-B9B8-9EC6CA2A1D27}">
      <dgm:prSet/>
      <dgm:spPr/>
      <dgm:t>
        <a:bodyPr/>
        <a:lstStyle/>
        <a:p>
          <a:endParaRPr lang="en-GB"/>
        </a:p>
      </dgm:t>
    </dgm:pt>
    <dgm:pt modelId="{BDF330D4-D305-439E-AF8E-769730B1FD6A}" type="sibTrans" cxnId="{CDCBA602-C074-4256-B9B8-9EC6CA2A1D27}">
      <dgm:prSet/>
      <dgm:spPr/>
      <dgm:t>
        <a:bodyPr/>
        <a:lstStyle/>
        <a:p>
          <a:endParaRPr lang="en-GB"/>
        </a:p>
      </dgm:t>
    </dgm:pt>
    <dgm:pt modelId="{1C869B8B-F65E-478E-9338-DB292BE4108E}" type="pres">
      <dgm:prSet presAssocID="{D322EAB1-B939-4591-B5C8-00DD180D5B9C}" presName="hierChild1" presStyleCnt="0">
        <dgm:presLayoutVars>
          <dgm:orgChart val="1"/>
          <dgm:chPref val="1"/>
          <dgm:dir/>
          <dgm:animOne val="branch"/>
          <dgm:animLvl val="lvl"/>
          <dgm:resizeHandles/>
        </dgm:presLayoutVars>
      </dgm:prSet>
      <dgm:spPr/>
    </dgm:pt>
    <dgm:pt modelId="{6392C679-B8B3-4C54-AE97-70BF45F310BF}" type="pres">
      <dgm:prSet presAssocID="{68968A68-41D3-4B99-8CAD-A7987AC171F8}" presName="hierRoot1" presStyleCnt="0">
        <dgm:presLayoutVars>
          <dgm:hierBranch val="init"/>
        </dgm:presLayoutVars>
      </dgm:prSet>
      <dgm:spPr/>
    </dgm:pt>
    <dgm:pt modelId="{610AF17B-677F-4E2B-9648-9790A2833AAA}" type="pres">
      <dgm:prSet presAssocID="{68968A68-41D3-4B99-8CAD-A7987AC171F8}" presName="rootComposite1" presStyleCnt="0"/>
      <dgm:spPr/>
    </dgm:pt>
    <dgm:pt modelId="{5D0CB15F-7C32-4D57-8240-BCABA72FA37A}" type="pres">
      <dgm:prSet presAssocID="{68968A68-41D3-4B99-8CAD-A7987AC171F8}" presName="rootText1" presStyleLbl="node0" presStyleIdx="0" presStyleCnt="1" custAng="487095" custLinFactNeighborX="-33279" custLinFactNeighborY="-7905">
        <dgm:presLayoutVars>
          <dgm:chPref val="3"/>
        </dgm:presLayoutVars>
      </dgm:prSet>
      <dgm:spPr/>
    </dgm:pt>
    <dgm:pt modelId="{A2C8CB28-D5BC-45BF-851A-25323B0AA178}" type="pres">
      <dgm:prSet presAssocID="{68968A68-41D3-4B99-8CAD-A7987AC171F8}" presName="rootConnector1" presStyleLbl="node1" presStyleIdx="0" presStyleCnt="0"/>
      <dgm:spPr/>
    </dgm:pt>
    <dgm:pt modelId="{B0A29A65-5250-4E68-9861-380D9F8EDDC4}" type="pres">
      <dgm:prSet presAssocID="{68968A68-41D3-4B99-8CAD-A7987AC171F8}" presName="hierChild2" presStyleCnt="0"/>
      <dgm:spPr/>
    </dgm:pt>
    <dgm:pt modelId="{E67D9C70-731F-4392-BD06-9A2D7C145262}" type="pres">
      <dgm:prSet presAssocID="{68968A68-41D3-4B99-8CAD-A7987AC171F8}" presName="hierChild3" presStyleCnt="0"/>
      <dgm:spPr/>
    </dgm:pt>
  </dgm:ptLst>
  <dgm:cxnLst>
    <dgm:cxn modelId="{CDCBA602-C074-4256-B9B8-9EC6CA2A1D27}" srcId="{D322EAB1-B939-4591-B5C8-00DD180D5B9C}" destId="{68968A68-41D3-4B99-8CAD-A7987AC171F8}" srcOrd="0" destOrd="0" parTransId="{AEFE58A0-6C08-4C25-8BE8-4B3EBC3DA31A}" sibTransId="{BDF330D4-D305-439E-AF8E-769730B1FD6A}"/>
    <dgm:cxn modelId="{F6C93323-EA5A-4098-ABEE-2F1DB55F9EC2}" type="presOf" srcId="{68968A68-41D3-4B99-8CAD-A7987AC171F8}" destId="{5D0CB15F-7C32-4D57-8240-BCABA72FA37A}" srcOrd="0" destOrd="0" presId="urn:microsoft.com/office/officeart/2005/8/layout/orgChart1"/>
    <dgm:cxn modelId="{0A7272DA-1E94-4575-8A46-9D6DE7E97D53}" type="presOf" srcId="{D322EAB1-B939-4591-B5C8-00DD180D5B9C}" destId="{1C869B8B-F65E-478E-9338-DB292BE4108E}" srcOrd="0" destOrd="0" presId="urn:microsoft.com/office/officeart/2005/8/layout/orgChart1"/>
    <dgm:cxn modelId="{D47E28FD-6157-488A-9759-D03B6F5AD980}" type="presOf" srcId="{68968A68-41D3-4B99-8CAD-A7987AC171F8}" destId="{A2C8CB28-D5BC-45BF-851A-25323B0AA178}" srcOrd="1" destOrd="0" presId="urn:microsoft.com/office/officeart/2005/8/layout/orgChart1"/>
    <dgm:cxn modelId="{5AD664F6-08BC-4845-BEBE-9C53EE9781EB}" type="presParOf" srcId="{1C869B8B-F65E-478E-9338-DB292BE4108E}" destId="{6392C679-B8B3-4C54-AE97-70BF45F310BF}" srcOrd="0" destOrd="0" presId="urn:microsoft.com/office/officeart/2005/8/layout/orgChart1"/>
    <dgm:cxn modelId="{16F68B1A-2D1B-441F-ADFF-593D6C283177}" type="presParOf" srcId="{6392C679-B8B3-4C54-AE97-70BF45F310BF}" destId="{610AF17B-677F-4E2B-9648-9790A2833AAA}" srcOrd="0" destOrd="0" presId="urn:microsoft.com/office/officeart/2005/8/layout/orgChart1"/>
    <dgm:cxn modelId="{2FF14EBA-F3C8-4648-BD86-A82A06B69109}" type="presParOf" srcId="{610AF17B-677F-4E2B-9648-9790A2833AAA}" destId="{5D0CB15F-7C32-4D57-8240-BCABA72FA37A}" srcOrd="0" destOrd="0" presId="urn:microsoft.com/office/officeart/2005/8/layout/orgChart1"/>
    <dgm:cxn modelId="{9D0ABD4E-49DC-46C7-A4A3-F5E111FC5C82}" type="presParOf" srcId="{610AF17B-677F-4E2B-9648-9790A2833AAA}" destId="{A2C8CB28-D5BC-45BF-851A-25323B0AA178}" srcOrd="1" destOrd="0" presId="urn:microsoft.com/office/officeart/2005/8/layout/orgChart1"/>
    <dgm:cxn modelId="{9A28EE20-F955-44B4-8FD3-7EA36B52C441}" type="presParOf" srcId="{6392C679-B8B3-4C54-AE97-70BF45F310BF}" destId="{B0A29A65-5250-4E68-9861-380D9F8EDDC4}" srcOrd="1" destOrd="0" presId="urn:microsoft.com/office/officeart/2005/8/layout/orgChart1"/>
    <dgm:cxn modelId="{5E0C1A89-CF82-4309-AE19-9915ECB00AB0}" type="presParOf" srcId="{6392C679-B8B3-4C54-AE97-70BF45F310BF}" destId="{E67D9C70-731F-4392-BD06-9A2D7C145262}"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7FAEFC0-644B-4694-878C-67F969AB5845}"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GB"/>
        </a:p>
      </dgm:t>
    </dgm:pt>
    <dgm:pt modelId="{2434ABFE-9247-44E0-8089-0994594552C2}">
      <dgm:prSet/>
      <dgm:spPr/>
      <dgm:t>
        <a:bodyPr/>
        <a:lstStyle/>
        <a:p>
          <a:pPr rtl="0"/>
          <a:r>
            <a:rPr lang="en-GB"/>
            <a:t>Self- talk</a:t>
          </a:r>
        </a:p>
      </dgm:t>
    </dgm:pt>
    <dgm:pt modelId="{59B6EEEF-F52B-4427-B2FD-0A7943217CA8}" type="parTrans" cxnId="{18265C26-D849-446C-A624-646C50FC039C}">
      <dgm:prSet/>
      <dgm:spPr/>
      <dgm:t>
        <a:bodyPr/>
        <a:lstStyle/>
        <a:p>
          <a:endParaRPr lang="en-GB"/>
        </a:p>
      </dgm:t>
    </dgm:pt>
    <dgm:pt modelId="{C22A4747-568A-41FC-B085-22601B950C45}" type="sibTrans" cxnId="{18265C26-D849-446C-A624-646C50FC039C}">
      <dgm:prSet/>
      <dgm:spPr/>
      <dgm:t>
        <a:bodyPr/>
        <a:lstStyle/>
        <a:p>
          <a:endParaRPr lang="en-GB"/>
        </a:p>
      </dgm:t>
    </dgm:pt>
    <dgm:pt modelId="{6CE9A0F9-236F-43FD-B68D-FB47B2EC8C97}" type="pres">
      <dgm:prSet presAssocID="{C7FAEFC0-644B-4694-878C-67F969AB5845}" presName="compositeShape" presStyleCnt="0">
        <dgm:presLayoutVars>
          <dgm:dir/>
          <dgm:resizeHandles/>
        </dgm:presLayoutVars>
      </dgm:prSet>
      <dgm:spPr/>
    </dgm:pt>
    <dgm:pt modelId="{C2FB9CF0-793E-48BC-B65B-598D6198B7B6}" type="pres">
      <dgm:prSet presAssocID="{C7FAEFC0-644B-4694-878C-67F969AB5845}" presName="pyramid" presStyleLbl="node1" presStyleIdx="0" presStyleCnt="1"/>
      <dgm:spPr>
        <a:solidFill>
          <a:schemeClr val="accent5">
            <a:lumMod val="75000"/>
          </a:schemeClr>
        </a:solidFill>
      </dgm:spPr>
    </dgm:pt>
    <dgm:pt modelId="{871F8A6B-53CE-4863-9A2D-739A7E6A8869}" type="pres">
      <dgm:prSet presAssocID="{C7FAEFC0-644B-4694-878C-67F969AB5845}" presName="theList" presStyleCnt="0"/>
      <dgm:spPr/>
    </dgm:pt>
    <dgm:pt modelId="{16498F36-AA0A-4980-A4D1-DCB83C00982B}" type="pres">
      <dgm:prSet presAssocID="{2434ABFE-9247-44E0-8089-0994594552C2}" presName="aNode" presStyleLbl="fgAcc1" presStyleIdx="0" presStyleCnt="1">
        <dgm:presLayoutVars>
          <dgm:bulletEnabled val="1"/>
        </dgm:presLayoutVars>
      </dgm:prSet>
      <dgm:spPr/>
    </dgm:pt>
    <dgm:pt modelId="{8A40AA3E-67C1-4323-A656-DEBD3A3807ED}" type="pres">
      <dgm:prSet presAssocID="{2434ABFE-9247-44E0-8089-0994594552C2}" presName="aSpace" presStyleCnt="0"/>
      <dgm:spPr/>
    </dgm:pt>
  </dgm:ptLst>
  <dgm:cxnLst>
    <dgm:cxn modelId="{80EA9B1A-86E1-4F5B-A2BA-60862BF8E538}" type="presOf" srcId="{C7FAEFC0-644B-4694-878C-67F969AB5845}" destId="{6CE9A0F9-236F-43FD-B68D-FB47B2EC8C97}" srcOrd="0" destOrd="0" presId="urn:microsoft.com/office/officeart/2005/8/layout/pyramid2"/>
    <dgm:cxn modelId="{18265C26-D849-446C-A624-646C50FC039C}" srcId="{C7FAEFC0-644B-4694-878C-67F969AB5845}" destId="{2434ABFE-9247-44E0-8089-0994594552C2}" srcOrd="0" destOrd="0" parTransId="{59B6EEEF-F52B-4427-B2FD-0A7943217CA8}" sibTransId="{C22A4747-568A-41FC-B085-22601B950C45}"/>
    <dgm:cxn modelId="{9873A48C-A0BC-4B21-BD91-F4FF449D0FBF}" type="presOf" srcId="{2434ABFE-9247-44E0-8089-0994594552C2}" destId="{16498F36-AA0A-4980-A4D1-DCB83C00982B}" srcOrd="0" destOrd="0" presId="urn:microsoft.com/office/officeart/2005/8/layout/pyramid2"/>
    <dgm:cxn modelId="{9EB9F76D-399F-4D23-8B1A-B4FA6952426B}" type="presParOf" srcId="{6CE9A0F9-236F-43FD-B68D-FB47B2EC8C97}" destId="{C2FB9CF0-793E-48BC-B65B-598D6198B7B6}" srcOrd="0" destOrd="0" presId="urn:microsoft.com/office/officeart/2005/8/layout/pyramid2"/>
    <dgm:cxn modelId="{7413A1FA-F89D-4E2D-B0C3-F0A456ED08B8}" type="presParOf" srcId="{6CE9A0F9-236F-43FD-B68D-FB47B2EC8C97}" destId="{871F8A6B-53CE-4863-9A2D-739A7E6A8869}" srcOrd="1" destOrd="0" presId="urn:microsoft.com/office/officeart/2005/8/layout/pyramid2"/>
    <dgm:cxn modelId="{5C150CC9-7584-4B25-B855-7B45452B94F0}" type="presParOf" srcId="{871F8A6B-53CE-4863-9A2D-739A7E6A8869}" destId="{16498F36-AA0A-4980-A4D1-DCB83C00982B}" srcOrd="0" destOrd="0" presId="urn:microsoft.com/office/officeart/2005/8/layout/pyramid2"/>
    <dgm:cxn modelId="{EDFC79CE-95D8-4164-AFE2-2DAD238ECE94}" type="presParOf" srcId="{871F8A6B-53CE-4863-9A2D-739A7E6A8869}" destId="{8A40AA3E-67C1-4323-A656-DEBD3A3807ED}" srcOrd="1" destOrd="0" presId="urn:microsoft.com/office/officeart/2005/8/layout/pyramid2"/>
  </dgm:cxnLst>
  <dgm:bg>
    <a:noFill/>
  </dgm:bg>
  <dgm:whole/>
  <dgm:extLst>
    <a:ext uri="http://schemas.microsoft.com/office/drawing/2008/diagram">
      <dsp:dataModelExt xmlns:dsp="http://schemas.microsoft.com/office/drawing/2008/diagram" relId="rId1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C1944A7-29B4-40EC-8E25-642D99C5563E}"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325D9251-ABD1-4BCA-BBDD-603877A54C12}">
      <dgm:prSet/>
      <dgm:spPr>
        <a:solidFill>
          <a:srgbClr val="002060"/>
        </a:solidFill>
      </dgm:spPr>
      <dgm:t>
        <a:bodyPr/>
        <a:lstStyle/>
        <a:p>
          <a:pPr rtl="0"/>
          <a:r>
            <a:rPr lang="en-GB"/>
            <a:t>Working memory</a:t>
          </a:r>
        </a:p>
      </dgm:t>
    </dgm:pt>
    <dgm:pt modelId="{8410EE16-3682-43C1-860C-2B42069E4FBB}" type="parTrans" cxnId="{EE82ACA9-7109-4202-9FD5-AC434E6A41F6}">
      <dgm:prSet/>
      <dgm:spPr/>
      <dgm:t>
        <a:bodyPr/>
        <a:lstStyle/>
        <a:p>
          <a:endParaRPr lang="en-GB"/>
        </a:p>
      </dgm:t>
    </dgm:pt>
    <dgm:pt modelId="{C6E900C7-C2AA-4923-B00B-5A99C97B7151}" type="sibTrans" cxnId="{EE82ACA9-7109-4202-9FD5-AC434E6A41F6}">
      <dgm:prSet/>
      <dgm:spPr/>
      <dgm:t>
        <a:bodyPr/>
        <a:lstStyle/>
        <a:p>
          <a:endParaRPr lang="en-GB"/>
        </a:p>
      </dgm:t>
    </dgm:pt>
    <dgm:pt modelId="{4CC05DBD-0FD0-46F9-99CE-1DAC97EAA794}" type="pres">
      <dgm:prSet presAssocID="{DC1944A7-29B4-40EC-8E25-642D99C5563E}" presName="Name0" presStyleCnt="0">
        <dgm:presLayoutVars>
          <dgm:chPref val="3"/>
          <dgm:dir/>
          <dgm:animLvl val="lvl"/>
          <dgm:resizeHandles/>
        </dgm:presLayoutVars>
      </dgm:prSet>
      <dgm:spPr/>
    </dgm:pt>
    <dgm:pt modelId="{1C0931AF-18ED-435F-8F51-B417F0035516}" type="pres">
      <dgm:prSet presAssocID="{325D9251-ABD1-4BCA-BBDD-603877A54C12}" presName="horFlow" presStyleCnt="0"/>
      <dgm:spPr/>
    </dgm:pt>
    <dgm:pt modelId="{7723DAD8-31AC-4647-B886-BFC8DABB74CA}" type="pres">
      <dgm:prSet presAssocID="{325D9251-ABD1-4BCA-BBDD-603877A54C12}" presName="bigChev" presStyleLbl="node1" presStyleIdx="0" presStyleCnt="1"/>
      <dgm:spPr/>
    </dgm:pt>
  </dgm:ptLst>
  <dgm:cxnLst>
    <dgm:cxn modelId="{33EBF2A1-CFE4-4DA6-9F4D-87AC94B81390}" type="presOf" srcId="{325D9251-ABD1-4BCA-BBDD-603877A54C12}" destId="{7723DAD8-31AC-4647-B886-BFC8DABB74CA}" srcOrd="0" destOrd="0" presId="urn:microsoft.com/office/officeart/2005/8/layout/lProcess3"/>
    <dgm:cxn modelId="{EE82ACA9-7109-4202-9FD5-AC434E6A41F6}" srcId="{DC1944A7-29B4-40EC-8E25-642D99C5563E}" destId="{325D9251-ABD1-4BCA-BBDD-603877A54C12}" srcOrd="0" destOrd="0" parTransId="{8410EE16-3682-43C1-860C-2B42069E4FBB}" sibTransId="{C6E900C7-C2AA-4923-B00B-5A99C97B7151}"/>
    <dgm:cxn modelId="{BE4896AD-C010-4777-BEAC-692729E81A24}" type="presOf" srcId="{DC1944A7-29B4-40EC-8E25-642D99C5563E}" destId="{4CC05DBD-0FD0-46F9-99CE-1DAC97EAA794}" srcOrd="0" destOrd="0" presId="urn:microsoft.com/office/officeart/2005/8/layout/lProcess3"/>
    <dgm:cxn modelId="{83ADC028-FC65-4669-9401-5E7EFABD4330}" type="presParOf" srcId="{4CC05DBD-0FD0-46F9-99CE-1DAC97EAA794}" destId="{1C0931AF-18ED-435F-8F51-B417F0035516}" srcOrd="0" destOrd="0" presId="urn:microsoft.com/office/officeart/2005/8/layout/lProcess3"/>
    <dgm:cxn modelId="{B9F58687-CD4E-428E-A9AD-436CCB7D06B3}" type="presParOf" srcId="{1C0931AF-18ED-435F-8F51-B417F0035516}" destId="{7723DAD8-31AC-4647-B886-BFC8DABB74CA}" srcOrd="0" destOrd="0" presId="urn:microsoft.com/office/officeart/2005/8/layout/lProcess3"/>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389D20C-A347-4A47-83E8-375B6663A5B1}" type="doc">
      <dgm:prSet loTypeId="urn:microsoft.com/office/officeart/2009/3/layout/RandomtoResultProcess" loCatId="process" qsTypeId="urn:microsoft.com/office/officeart/2005/8/quickstyle/simple1" qsCatId="simple" csTypeId="urn:microsoft.com/office/officeart/2005/8/colors/accent6_5" csCatId="accent6" phldr="1"/>
      <dgm:spPr/>
      <dgm:t>
        <a:bodyPr/>
        <a:lstStyle/>
        <a:p>
          <a:endParaRPr lang="en-GB"/>
        </a:p>
      </dgm:t>
    </dgm:pt>
    <dgm:pt modelId="{B2EDB5E0-6A34-4949-8E4B-7DF4BA170253}">
      <dgm:prSet custT="1"/>
      <dgm:spPr/>
      <dgm:t>
        <a:bodyPr/>
        <a:lstStyle/>
        <a:p>
          <a:pPr rtl="0"/>
          <a:r>
            <a:rPr lang="en-GB" sz="1400"/>
            <a:t>Foresight (predicting and planning for the future</a:t>
          </a:r>
        </a:p>
      </dgm:t>
    </dgm:pt>
    <dgm:pt modelId="{89A10E76-5C19-461E-BFE5-4662720E46BF}" type="parTrans" cxnId="{D40F23E2-6995-46D4-B5FF-37CA8EE88B2B}">
      <dgm:prSet/>
      <dgm:spPr/>
      <dgm:t>
        <a:bodyPr/>
        <a:lstStyle/>
        <a:p>
          <a:endParaRPr lang="en-GB"/>
        </a:p>
      </dgm:t>
    </dgm:pt>
    <dgm:pt modelId="{0341186F-99DC-489A-AC0A-C4CBF6990EEE}" type="sibTrans" cxnId="{D40F23E2-6995-46D4-B5FF-37CA8EE88B2B}">
      <dgm:prSet/>
      <dgm:spPr/>
      <dgm:t>
        <a:bodyPr/>
        <a:lstStyle/>
        <a:p>
          <a:endParaRPr lang="en-GB"/>
        </a:p>
      </dgm:t>
    </dgm:pt>
    <dgm:pt modelId="{CB7D4E5D-CE7B-4BFC-A714-F9E1AEC6DF04}" type="pres">
      <dgm:prSet presAssocID="{1389D20C-A347-4A47-83E8-375B6663A5B1}" presName="Name0" presStyleCnt="0">
        <dgm:presLayoutVars>
          <dgm:dir/>
          <dgm:animOne val="branch"/>
          <dgm:animLvl val="lvl"/>
        </dgm:presLayoutVars>
      </dgm:prSet>
      <dgm:spPr/>
    </dgm:pt>
    <dgm:pt modelId="{B14B0046-A79B-41F0-969B-F031258DDAE6}" type="pres">
      <dgm:prSet presAssocID="{B2EDB5E0-6A34-4949-8E4B-7DF4BA170253}" presName="chaos" presStyleCnt="0"/>
      <dgm:spPr/>
    </dgm:pt>
    <dgm:pt modelId="{65326818-C039-4D98-8751-E77D1676AA8B}" type="pres">
      <dgm:prSet presAssocID="{B2EDB5E0-6A34-4949-8E4B-7DF4BA170253}" presName="parTx1" presStyleLbl="revTx" presStyleIdx="0" presStyleCnt="1"/>
      <dgm:spPr/>
    </dgm:pt>
    <dgm:pt modelId="{ED67B7EE-0481-47CF-84DE-402EF5349478}" type="pres">
      <dgm:prSet presAssocID="{B2EDB5E0-6A34-4949-8E4B-7DF4BA170253}" presName="c1" presStyleLbl="node1" presStyleIdx="0" presStyleCnt="18"/>
      <dgm:spPr/>
    </dgm:pt>
    <dgm:pt modelId="{822F5C51-105C-4749-9276-041339FFE61E}" type="pres">
      <dgm:prSet presAssocID="{B2EDB5E0-6A34-4949-8E4B-7DF4BA170253}" presName="c2" presStyleLbl="node1" presStyleIdx="1" presStyleCnt="18"/>
      <dgm:spPr/>
    </dgm:pt>
    <dgm:pt modelId="{2D0FB785-B4BF-49EE-BF4A-715D08D1825C}" type="pres">
      <dgm:prSet presAssocID="{B2EDB5E0-6A34-4949-8E4B-7DF4BA170253}" presName="c3" presStyleLbl="node1" presStyleIdx="2" presStyleCnt="18"/>
      <dgm:spPr/>
    </dgm:pt>
    <dgm:pt modelId="{85D1E974-E825-4F76-841E-B02ED26B1274}" type="pres">
      <dgm:prSet presAssocID="{B2EDB5E0-6A34-4949-8E4B-7DF4BA170253}" presName="c4" presStyleLbl="node1" presStyleIdx="3" presStyleCnt="18"/>
      <dgm:spPr/>
    </dgm:pt>
    <dgm:pt modelId="{B37F5A5E-515A-4C88-807C-585246BE0988}" type="pres">
      <dgm:prSet presAssocID="{B2EDB5E0-6A34-4949-8E4B-7DF4BA170253}" presName="c5" presStyleLbl="node1" presStyleIdx="4" presStyleCnt="18"/>
      <dgm:spPr/>
    </dgm:pt>
    <dgm:pt modelId="{51EC10E5-9A53-4854-B44A-EC6672D77842}" type="pres">
      <dgm:prSet presAssocID="{B2EDB5E0-6A34-4949-8E4B-7DF4BA170253}" presName="c6" presStyleLbl="node1" presStyleIdx="5" presStyleCnt="18"/>
      <dgm:spPr/>
    </dgm:pt>
    <dgm:pt modelId="{0F04C105-B373-45E5-937E-0453B38C54A7}" type="pres">
      <dgm:prSet presAssocID="{B2EDB5E0-6A34-4949-8E4B-7DF4BA170253}" presName="c7" presStyleLbl="node1" presStyleIdx="6" presStyleCnt="18"/>
      <dgm:spPr/>
    </dgm:pt>
    <dgm:pt modelId="{93081DC0-33E0-414C-8D69-F73DF789C679}" type="pres">
      <dgm:prSet presAssocID="{B2EDB5E0-6A34-4949-8E4B-7DF4BA170253}" presName="c8" presStyleLbl="node1" presStyleIdx="7" presStyleCnt="18"/>
      <dgm:spPr/>
    </dgm:pt>
    <dgm:pt modelId="{68A3C827-81C4-4E73-A117-9EA0203A2C4D}" type="pres">
      <dgm:prSet presAssocID="{B2EDB5E0-6A34-4949-8E4B-7DF4BA170253}" presName="c9" presStyleLbl="node1" presStyleIdx="8" presStyleCnt="18"/>
      <dgm:spPr/>
    </dgm:pt>
    <dgm:pt modelId="{E330D46B-5E99-4C07-9056-D542FA52409A}" type="pres">
      <dgm:prSet presAssocID="{B2EDB5E0-6A34-4949-8E4B-7DF4BA170253}" presName="c10" presStyleLbl="node1" presStyleIdx="9" presStyleCnt="18"/>
      <dgm:spPr/>
    </dgm:pt>
    <dgm:pt modelId="{3829F1A4-A177-4A57-8747-C68086AB0996}" type="pres">
      <dgm:prSet presAssocID="{B2EDB5E0-6A34-4949-8E4B-7DF4BA170253}" presName="c11" presStyleLbl="node1" presStyleIdx="10" presStyleCnt="18"/>
      <dgm:spPr/>
    </dgm:pt>
    <dgm:pt modelId="{16F8460B-5C2C-44BA-B58D-E002415540EB}" type="pres">
      <dgm:prSet presAssocID="{B2EDB5E0-6A34-4949-8E4B-7DF4BA170253}" presName="c12" presStyleLbl="node1" presStyleIdx="11" presStyleCnt="18"/>
      <dgm:spPr/>
    </dgm:pt>
    <dgm:pt modelId="{3F8E6CC5-4A37-4C0A-87D9-1965966860DF}" type="pres">
      <dgm:prSet presAssocID="{B2EDB5E0-6A34-4949-8E4B-7DF4BA170253}" presName="c13" presStyleLbl="node1" presStyleIdx="12" presStyleCnt="18"/>
      <dgm:spPr/>
    </dgm:pt>
    <dgm:pt modelId="{8029DF00-B063-49A7-8774-86EFAF713260}" type="pres">
      <dgm:prSet presAssocID="{B2EDB5E0-6A34-4949-8E4B-7DF4BA170253}" presName="c14" presStyleLbl="node1" presStyleIdx="13" presStyleCnt="18"/>
      <dgm:spPr/>
    </dgm:pt>
    <dgm:pt modelId="{7E37254C-863B-4014-9ECD-0AFCF5C4E1DF}" type="pres">
      <dgm:prSet presAssocID="{B2EDB5E0-6A34-4949-8E4B-7DF4BA170253}" presName="c15" presStyleLbl="node1" presStyleIdx="14" presStyleCnt="18"/>
      <dgm:spPr/>
    </dgm:pt>
    <dgm:pt modelId="{A8797EA1-F541-4062-9A99-87EE636110F3}" type="pres">
      <dgm:prSet presAssocID="{B2EDB5E0-6A34-4949-8E4B-7DF4BA170253}" presName="c16" presStyleLbl="node1" presStyleIdx="15" presStyleCnt="18"/>
      <dgm:spPr/>
    </dgm:pt>
    <dgm:pt modelId="{4834D3A2-4756-448F-AB92-FBDD81255BB5}" type="pres">
      <dgm:prSet presAssocID="{B2EDB5E0-6A34-4949-8E4B-7DF4BA170253}" presName="c17" presStyleLbl="node1" presStyleIdx="16" presStyleCnt="18"/>
      <dgm:spPr/>
    </dgm:pt>
    <dgm:pt modelId="{C8A2E89B-118E-4F31-A0B6-6DBEA0948E3D}" type="pres">
      <dgm:prSet presAssocID="{B2EDB5E0-6A34-4949-8E4B-7DF4BA170253}" presName="c18" presStyleLbl="node1" presStyleIdx="17" presStyleCnt="18"/>
      <dgm:spPr/>
    </dgm:pt>
  </dgm:ptLst>
  <dgm:cxnLst>
    <dgm:cxn modelId="{72FE7822-A2B8-4645-8A21-DDD4C0F3FB0C}" type="presOf" srcId="{B2EDB5E0-6A34-4949-8E4B-7DF4BA170253}" destId="{65326818-C039-4D98-8751-E77D1676AA8B}" srcOrd="0" destOrd="0" presId="urn:microsoft.com/office/officeart/2009/3/layout/RandomtoResultProcess"/>
    <dgm:cxn modelId="{D40F23E2-6995-46D4-B5FF-37CA8EE88B2B}" srcId="{1389D20C-A347-4A47-83E8-375B6663A5B1}" destId="{B2EDB5E0-6A34-4949-8E4B-7DF4BA170253}" srcOrd="0" destOrd="0" parTransId="{89A10E76-5C19-461E-BFE5-4662720E46BF}" sibTransId="{0341186F-99DC-489A-AC0A-C4CBF6990EEE}"/>
    <dgm:cxn modelId="{5D4950E8-131C-4B62-BE11-6E09C6AECF33}" type="presOf" srcId="{1389D20C-A347-4A47-83E8-375B6663A5B1}" destId="{CB7D4E5D-CE7B-4BFC-A714-F9E1AEC6DF04}" srcOrd="0" destOrd="0" presId="urn:microsoft.com/office/officeart/2009/3/layout/RandomtoResultProcess"/>
    <dgm:cxn modelId="{7AFBF306-E84D-4B5B-B306-19B9F812E14F}" type="presParOf" srcId="{CB7D4E5D-CE7B-4BFC-A714-F9E1AEC6DF04}" destId="{B14B0046-A79B-41F0-969B-F031258DDAE6}" srcOrd="0" destOrd="0" presId="urn:microsoft.com/office/officeart/2009/3/layout/RandomtoResultProcess"/>
    <dgm:cxn modelId="{F20CBE0B-6258-4F55-B52C-EE262E68B7DB}" type="presParOf" srcId="{B14B0046-A79B-41F0-969B-F031258DDAE6}" destId="{65326818-C039-4D98-8751-E77D1676AA8B}" srcOrd="0" destOrd="0" presId="urn:microsoft.com/office/officeart/2009/3/layout/RandomtoResultProcess"/>
    <dgm:cxn modelId="{E4B2B253-D72A-4EB8-A437-A6F123DD8927}" type="presParOf" srcId="{B14B0046-A79B-41F0-969B-F031258DDAE6}" destId="{ED67B7EE-0481-47CF-84DE-402EF5349478}" srcOrd="1" destOrd="0" presId="urn:microsoft.com/office/officeart/2009/3/layout/RandomtoResultProcess"/>
    <dgm:cxn modelId="{5A02F6B2-720B-4C8B-B070-BCF4ED790DED}" type="presParOf" srcId="{B14B0046-A79B-41F0-969B-F031258DDAE6}" destId="{822F5C51-105C-4749-9276-041339FFE61E}" srcOrd="2" destOrd="0" presId="urn:microsoft.com/office/officeart/2009/3/layout/RandomtoResultProcess"/>
    <dgm:cxn modelId="{005760E9-69F5-49EA-8C30-3F44236A9A5F}" type="presParOf" srcId="{B14B0046-A79B-41F0-969B-F031258DDAE6}" destId="{2D0FB785-B4BF-49EE-BF4A-715D08D1825C}" srcOrd="3" destOrd="0" presId="urn:microsoft.com/office/officeart/2009/3/layout/RandomtoResultProcess"/>
    <dgm:cxn modelId="{581838D1-CF63-4D1D-9B15-1C48D64A257D}" type="presParOf" srcId="{B14B0046-A79B-41F0-969B-F031258DDAE6}" destId="{85D1E974-E825-4F76-841E-B02ED26B1274}" srcOrd="4" destOrd="0" presId="urn:microsoft.com/office/officeart/2009/3/layout/RandomtoResultProcess"/>
    <dgm:cxn modelId="{2B2A4A42-57BF-4FD9-BC64-8BB6386EBDC1}" type="presParOf" srcId="{B14B0046-A79B-41F0-969B-F031258DDAE6}" destId="{B37F5A5E-515A-4C88-807C-585246BE0988}" srcOrd="5" destOrd="0" presId="urn:microsoft.com/office/officeart/2009/3/layout/RandomtoResultProcess"/>
    <dgm:cxn modelId="{57B3FC0E-EC73-46B5-8D0D-526586E5D45F}" type="presParOf" srcId="{B14B0046-A79B-41F0-969B-F031258DDAE6}" destId="{51EC10E5-9A53-4854-B44A-EC6672D77842}" srcOrd="6" destOrd="0" presId="urn:microsoft.com/office/officeart/2009/3/layout/RandomtoResultProcess"/>
    <dgm:cxn modelId="{B6BC32E0-EE5A-4767-8398-FA5AB06C2A3D}" type="presParOf" srcId="{B14B0046-A79B-41F0-969B-F031258DDAE6}" destId="{0F04C105-B373-45E5-937E-0453B38C54A7}" srcOrd="7" destOrd="0" presId="urn:microsoft.com/office/officeart/2009/3/layout/RandomtoResultProcess"/>
    <dgm:cxn modelId="{E409EC61-4F24-4E58-BD76-2C7801A0F4A4}" type="presParOf" srcId="{B14B0046-A79B-41F0-969B-F031258DDAE6}" destId="{93081DC0-33E0-414C-8D69-F73DF789C679}" srcOrd="8" destOrd="0" presId="urn:microsoft.com/office/officeart/2009/3/layout/RandomtoResultProcess"/>
    <dgm:cxn modelId="{F9C73F37-5141-476D-9853-2ACF9B1F71F8}" type="presParOf" srcId="{B14B0046-A79B-41F0-969B-F031258DDAE6}" destId="{68A3C827-81C4-4E73-A117-9EA0203A2C4D}" srcOrd="9" destOrd="0" presId="urn:microsoft.com/office/officeart/2009/3/layout/RandomtoResultProcess"/>
    <dgm:cxn modelId="{7D8CADDB-0FE7-4501-A996-BCFE71417837}" type="presParOf" srcId="{B14B0046-A79B-41F0-969B-F031258DDAE6}" destId="{E330D46B-5E99-4C07-9056-D542FA52409A}" srcOrd="10" destOrd="0" presId="urn:microsoft.com/office/officeart/2009/3/layout/RandomtoResultProcess"/>
    <dgm:cxn modelId="{F77FF176-A49A-4A03-B1DA-06911817EAED}" type="presParOf" srcId="{B14B0046-A79B-41F0-969B-F031258DDAE6}" destId="{3829F1A4-A177-4A57-8747-C68086AB0996}" srcOrd="11" destOrd="0" presId="urn:microsoft.com/office/officeart/2009/3/layout/RandomtoResultProcess"/>
    <dgm:cxn modelId="{08FFFEB8-E267-4EEB-A256-BC234EDBEC09}" type="presParOf" srcId="{B14B0046-A79B-41F0-969B-F031258DDAE6}" destId="{16F8460B-5C2C-44BA-B58D-E002415540EB}" srcOrd="12" destOrd="0" presId="urn:microsoft.com/office/officeart/2009/3/layout/RandomtoResultProcess"/>
    <dgm:cxn modelId="{74041654-F803-4D0D-B1B1-36A7C3F420D9}" type="presParOf" srcId="{B14B0046-A79B-41F0-969B-F031258DDAE6}" destId="{3F8E6CC5-4A37-4C0A-87D9-1965966860DF}" srcOrd="13" destOrd="0" presId="urn:microsoft.com/office/officeart/2009/3/layout/RandomtoResultProcess"/>
    <dgm:cxn modelId="{5A3CDECC-DD75-4805-B210-233D4A71FBEF}" type="presParOf" srcId="{B14B0046-A79B-41F0-969B-F031258DDAE6}" destId="{8029DF00-B063-49A7-8774-86EFAF713260}" srcOrd="14" destOrd="0" presId="urn:microsoft.com/office/officeart/2009/3/layout/RandomtoResultProcess"/>
    <dgm:cxn modelId="{523A4AED-97B7-49AA-82EF-D870F0A09214}" type="presParOf" srcId="{B14B0046-A79B-41F0-969B-F031258DDAE6}" destId="{7E37254C-863B-4014-9ECD-0AFCF5C4E1DF}" srcOrd="15" destOrd="0" presId="urn:microsoft.com/office/officeart/2009/3/layout/RandomtoResultProcess"/>
    <dgm:cxn modelId="{2C98CA14-3C96-4880-93D0-62441C0CFF98}" type="presParOf" srcId="{B14B0046-A79B-41F0-969B-F031258DDAE6}" destId="{A8797EA1-F541-4062-9A99-87EE636110F3}" srcOrd="16" destOrd="0" presId="urn:microsoft.com/office/officeart/2009/3/layout/RandomtoResultProcess"/>
    <dgm:cxn modelId="{4B424A43-57AB-42BA-B2C0-CB704FF8BC42}" type="presParOf" srcId="{B14B0046-A79B-41F0-969B-F031258DDAE6}" destId="{4834D3A2-4756-448F-AB92-FBDD81255BB5}" srcOrd="17" destOrd="0" presId="urn:microsoft.com/office/officeart/2009/3/layout/RandomtoResultProcess"/>
    <dgm:cxn modelId="{30DDA459-9569-4ED7-8EAE-D2579733A069}" type="presParOf" srcId="{B14B0046-A79B-41F0-969B-F031258DDAE6}" destId="{C8A2E89B-118E-4F31-A0B6-6DBEA0948E3D}" srcOrd="18" destOrd="0" presId="urn:microsoft.com/office/officeart/2009/3/layout/RandomtoResultProcess"/>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FB0B221-B475-4531-88E9-EE746DB5E112}"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GB"/>
        </a:p>
      </dgm:t>
    </dgm:pt>
    <dgm:pt modelId="{8C2EE46B-7845-485B-948A-D13992C2B9C2}">
      <dgm:prSet/>
      <dgm:spPr/>
      <dgm:t>
        <a:bodyPr/>
        <a:lstStyle/>
        <a:p>
          <a:pPr algn="ctr" rtl="0"/>
          <a:r>
            <a:rPr lang="en-GB"/>
            <a:t>Hindsight (remembering past experience)</a:t>
          </a:r>
        </a:p>
      </dgm:t>
    </dgm:pt>
    <dgm:pt modelId="{3EF8B535-6354-4CCD-98BF-25F6198DA710}" type="parTrans" cxnId="{F66109A6-EA96-4985-890A-EC5C7B6EE019}">
      <dgm:prSet/>
      <dgm:spPr/>
      <dgm:t>
        <a:bodyPr/>
        <a:lstStyle/>
        <a:p>
          <a:pPr algn="ctr"/>
          <a:endParaRPr lang="en-GB"/>
        </a:p>
      </dgm:t>
    </dgm:pt>
    <dgm:pt modelId="{54484E63-D0A6-4344-9677-857E9C3D693D}" type="sibTrans" cxnId="{F66109A6-EA96-4985-890A-EC5C7B6EE019}">
      <dgm:prSet/>
      <dgm:spPr/>
      <dgm:t>
        <a:bodyPr/>
        <a:lstStyle/>
        <a:p>
          <a:pPr algn="ctr"/>
          <a:endParaRPr lang="en-GB"/>
        </a:p>
      </dgm:t>
    </dgm:pt>
    <dgm:pt modelId="{55A052EA-3FEE-418F-8F47-79DCDA7A17E8}" type="pres">
      <dgm:prSet presAssocID="{CFB0B221-B475-4531-88E9-EE746DB5E112}" presName="linear" presStyleCnt="0">
        <dgm:presLayoutVars>
          <dgm:animLvl val="lvl"/>
          <dgm:resizeHandles val="exact"/>
        </dgm:presLayoutVars>
      </dgm:prSet>
      <dgm:spPr/>
    </dgm:pt>
    <dgm:pt modelId="{A09A66C5-4A7C-4BBC-B479-099FC8D6F71A}" type="pres">
      <dgm:prSet presAssocID="{8C2EE46B-7845-485B-948A-D13992C2B9C2}" presName="parentText" presStyleLbl="node1" presStyleIdx="0" presStyleCnt="1" custScaleX="73333" custScaleY="112739">
        <dgm:presLayoutVars>
          <dgm:chMax val="0"/>
          <dgm:bulletEnabled val="1"/>
        </dgm:presLayoutVars>
      </dgm:prSet>
      <dgm:spPr/>
    </dgm:pt>
  </dgm:ptLst>
  <dgm:cxnLst>
    <dgm:cxn modelId="{F66109A6-EA96-4985-890A-EC5C7B6EE019}" srcId="{CFB0B221-B475-4531-88E9-EE746DB5E112}" destId="{8C2EE46B-7845-485B-948A-D13992C2B9C2}" srcOrd="0" destOrd="0" parTransId="{3EF8B535-6354-4CCD-98BF-25F6198DA710}" sibTransId="{54484E63-D0A6-4344-9677-857E9C3D693D}"/>
    <dgm:cxn modelId="{90CF50D8-D1A7-4ED9-897F-F66E1E7C99E8}" type="presOf" srcId="{8C2EE46B-7845-485B-948A-D13992C2B9C2}" destId="{A09A66C5-4A7C-4BBC-B479-099FC8D6F71A}" srcOrd="0" destOrd="0" presId="urn:microsoft.com/office/officeart/2005/8/layout/vList2"/>
    <dgm:cxn modelId="{083C35EF-07B3-4915-8F48-FC8EF33956B9}" type="presOf" srcId="{CFB0B221-B475-4531-88E9-EE746DB5E112}" destId="{55A052EA-3FEE-418F-8F47-79DCDA7A17E8}" srcOrd="0" destOrd="0" presId="urn:microsoft.com/office/officeart/2005/8/layout/vList2"/>
    <dgm:cxn modelId="{0A335041-7640-4DAD-ABB9-B9EBDD35DCEB}" type="presParOf" srcId="{55A052EA-3FEE-418F-8F47-79DCDA7A17E8}" destId="{A09A66C5-4A7C-4BBC-B479-099FC8D6F71A}" srcOrd="0" destOrd="0" presId="urn:microsoft.com/office/officeart/2005/8/layout/vList2"/>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8286F46-4335-4B56-A2CD-759DCA6CB14D}"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7EB84677-7BAC-41F8-99B8-AB71914A4865}">
      <dgm:prSet/>
      <dgm:spPr>
        <a:solidFill>
          <a:schemeClr val="accent3">
            <a:lumMod val="75000"/>
          </a:schemeClr>
        </a:solidFill>
      </dgm:spPr>
      <dgm:t>
        <a:bodyPr/>
        <a:lstStyle/>
        <a:p>
          <a:pPr rtl="0"/>
          <a:r>
            <a:rPr lang="en-GB"/>
            <a:t>Sense of time</a:t>
          </a:r>
        </a:p>
      </dgm:t>
    </dgm:pt>
    <dgm:pt modelId="{5EE3026D-0EBF-4557-A4EE-2737D3C5F8DA}" type="parTrans" cxnId="{29B63401-8445-4D47-810B-66A281CD47D5}">
      <dgm:prSet/>
      <dgm:spPr/>
      <dgm:t>
        <a:bodyPr/>
        <a:lstStyle/>
        <a:p>
          <a:endParaRPr lang="en-GB"/>
        </a:p>
      </dgm:t>
    </dgm:pt>
    <dgm:pt modelId="{29BEF517-F009-4CF5-888D-B2A20A683285}" type="sibTrans" cxnId="{29B63401-8445-4D47-810B-66A281CD47D5}">
      <dgm:prSet/>
      <dgm:spPr/>
      <dgm:t>
        <a:bodyPr/>
        <a:lstStyle/>
        <a:p>
          <a:endParaRPr lang="en-GB"/>
        </a:p>
      </dgm:t>
    </dgm:pt>
    <dgm:pt modelId="{44CADE42-5DA6-4F69-99F0-152C2D75C959}" type="pres">
      <dgm:prSet presAssocID="{08286F46-4335-4B56-A2CD-759DCA6CB14D}" presName="CompostProcess" presStyleCnt="0">
        <dgm:presLayoutVars>
          <dgm:dir/>
          <dgm:resizeHandles val="exact"/>
        </dgm:presLayoutVars>
      </dgm:prSet>
      <dgm:spPr/>
    </dgm:pt>
    <dgm:pt modelId="{DE551B0A-0C7D-4B25-BA87-3CBCA2FB2691}" type="pres">
      <dgm:prSet presAssocID="{08286F46-4335-4B56-A2CD-759DCA6CB14D}" presName="arrow" presStyleLbl="bgShp" presStyleIdx="0" presStyleCnt="1" custScaleX="102941"/>
      <dgm:spPr>
        <a:solidFill>
          <a:schemeClr val="accent3">
            <a:lumMod val="60000"/>
            <a:lumOff val="40000"/>
          </a:schemeClr>
        </a:solidFill>
      </dgm:spPr>
    </dgm:pt>
    <dgm:pt modelId="{F20F9B1E-8404-486E-8F1F-A514B7F923CB}" type="pres">
      <dgm:prSet presAssocID="{08286F46-4335-4B56-A2CD-759DCA6CB14D}" presName="linearProcess" presStyleCnt="0"/>
      <dgm:spPr/>
    </dgm:pt>
    <dgm:pt modelId="{6B33BA1D-3C49-469F-B965-B6B0105A7A5E}" type="pres">
      <dgm:prSet presAssocID="{7EB84677-7BAC-41F8-99B8-AB71914A4865}" presName="textNode" presStyleLbl="node1" presStyleIdx="0" presStyleCnt="1" custLinFactNeighborX="-7971" custLinFactNeighborY="-2483">
        <dgm:presLayoutVars>
          <dgm:bulletEnabled val="1"/>
        </dgm:presLayoutVars>
      </dgm:prSet>
      <dgm:spPr/>
    </dgm:pt>
  </dgm:ptLst>
  <dgm:cxnLst>
    <dgm:cxn modelId="{29B63401-8445-4D47-810B-66A281CD47D5}" srcId="{08286F46-4335-4B56-A2CD-759DCA6CB14D}" destId="{7EB84677-7BAC-41F8-99B8-AB71914A4865}" srcOrd="0" destOrd="0" parTransId="{5EE3026D-0EBF-4557-A4EE-2737D3C5F8DA}" sibTransId="{29BEF517-F009-4CF5-888D-B2A20A683285}"/>
    <dgm:cxn modelId="{344F42D7-0A8E-4E3D-B246-B18D05F6AA15}" type="presOf" srcId="{7EB84677-7BAC-41F8-99B8-AB71914A4865}" destId="{6B33BA1D-3C49-469F-B965-B6B0105A7A5E}" srcOrd="0" destOrd="0" presId="urn:microsoft.com/office/officeart/2005/8/layout/hProcess9"/>
    <dgm:cxn modelId="{89991FEF-DBA1-41FD-8DE8-1674643BD45C}" type="presOf" srcId="{08286F46-4335-4B56-A2CD-759DCA6CB14D}" destId="{44CADE42-5DA6-4F69-99F0-152C2D75C959}" srcOrd="0" destOrd="0" presId="urn:microsoft.com/office/officeart/2005/8/layout/hProcess9"/>
    <dgm:cxn modelId="{920D7E6B-E7B9-48C3-803E-DF60A6611602}" type="presParOf" srcId="{44CADE42-5DA6-4F69-99F0-152C2D75C959}" destId="{DE551B0A-0C7D-4B25-BA87-3CBCA2FB2691}" srcOrd="0" destOrd="0" presId="urn:microsoft.com/office/officeart/2005/8/layout/hProcess9"/>
    <dgm:cxn modelId="{172B19FC-1D6A-47C4-9924-8CD1CAFAFFA0}" type="presParOf" srcId="{44CADE42-5DA6-4F69-99F0-152C2D75C959}" destId="{F20F9B1E-8404-486E-8F1F-A514B7F923CB}" srcOrd="1" destOrd="0" presId="urn:microsoft.com/office/officeart/2005/8/layout/hProcess9"/>
    <dgm:cxn modelId="{A98A40E3-625E-4005-90DA-BC52954DC1D0}" type="presParOf" srcId="{F20F9B1E-8404-486E-8F1F-A514B7F923CB}" destId="{6B33BA1D-3C49-469F-B965-B6B0105A7A5E}" srcOrd="0" destOrd="0" presId="urn:microsoft.com/office/officeart/2005/8/layout/hProcess9"/>
  </dgm:cxnLst>
  <dgm:bg/>
  <dgm:whole/>
  <dgm:extLst>
    <a:ext uri="http://schemas.microsoft.com/office/drawing/2008/diagram">
      <dsp:dataModelExt xmlns:dsp="http://schemas.microsoft.com/office/drawing/2008/diagram" relId="rId3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E876B70-A6A3-4139-B42E-33C1A5A9531E}" type="doc">
      <dgm:prSet loTypeId="urn:microsoft.com/office/officeart/2011/layout/ConvergingText" loCatId="officeonline" qsTypeId="urn:microsoft.com/office/officeart/2005/8/quickstyle/simple1" qsCatId="simple" csTypeId="urn:microsoft.com/office/officeart/2005/8/colors/colorful4" csCatId="colorful" phldr="1"/>
      <dgm:spPr/>
      <dgm:t>
        <a:bodyPr/>
        <a:lstStyle/>
        <a:p>
          <a:endParaRPr lang="en-GB"/>
        </a:p>
      </dgm:t>
    </dgm:pt>
    <dgm:pt modelId="{C2ACAF2F-B712-47AB-B543-C50D577C8F05}">
      <dgm:prSet custT="1"/>
      <dgm:spPr/>
      <dgm:t>
        <a:bodyPr/>
        <a:lstStyle/>
        <a:p>
          <a:pPr rtl="0"/>
          <a:r>
            <a:rPr lang="en-GB" sz="1200"/>
            <a:t>Organisation </a:t>
          </a:r>
        </a:p>
      </dgm:t>
    </dgm:pt>
    <dgm:pt modelId="{D7129363-8AB1-44DC-B372-A3951E84450B}" type="parTrans" cxnId="{2A6C2438-0A09-4541-BE8B-1BF06FE00029}">
      <dgm:prSet/>
      <dgm:spPr/>
      <dgm:t>
        <a:bodyPr/>
        <a:lstStyle/>
        <a:p>
          <a:endParaRPr lang="en-GB"/>
        </a:p>
      </dgm:t>
    </dgm:pt>
    <dgm:pt modelId="{A32E5B20-0209-42B9-BAEA-6B1959A3B30F}" type="sibTrans" cxnId="{2A6C2438-0A09-4541-BE8B-1BF06FE00029}">
      <dgm:prSet/>
      <dgm:spPr/>
      <dgm:t>
        <a:bodyPr/>
        <a:lstStyle/>
        <a:p>
          <a:endParaRPr lang="en-GB"/>
        </a:p>
      </dgm:t>
    </dgm:pt>
    <dgm:pt modelId="{045A3A4F-4D9C-4F73-8146-2F7C4F7BCADD}" type="pres">
      <dgm:prSet presAssocID="{AE876B70-A6A3-4139-B42E-33C1A5A9531E}" presName="Name0" presStyleCnt="0">
        <dgm:presLayoutVars>
          <dgm:chMax/>
          <dgm:chPref val="1"/>
          <dgm:dir/>
          <dgm:animOne val="branch"/>
          <dgm:animLvl val="lvl"/>
          <dgm:resizeHandles/>
        </dgm:presLayoutVars>
      </dgm:prSet>
      <dgm:spPr/>
    </dgm:pt>
    <dgm:pt modelId="{AE97F9A6-DB6E-4C37-B08D-88CC698DCBEC}" type="pres">
      <dgm:prSet presAssocID="{C2ACAF2F-B712-47AB-B543-C50D577C8F05}" presName="composite" presStyleCnt="0"/>
      <dgm:spPr/>
    </dgm:pt>
    <dgm:pt modelId="{15DDFF4A-6AF2-4D0A-A902-0E6ECE8A59A3}" type="pres">
      <dgm:prSet presAssocID="{C2ACAF2F-B712-47AB-B543-C50D577C8F05}" presName="ParentAccent1" presStyleLbl="alignNode1" presStyleIdx="0" presStyleCnt="11"/>
      <dgm:spPr/>
    </dgm:pt>
    <dgm:pt modelId="{F0B0C713-6EA5-4722-A322-822D1E782D60}" type="pres">
      <dgm:prSet presAssocID="{C2ACAF2F-B712-47AB-B543-C50D577C8F05}" presName="ParentAccent2" presStyleLbl="alignNode1" presStyleIdx="1" presStyleCnt="11"/>
      <dgm:spPr/>
    </dgm:pt>
    <dgm:pt modelId="{1DF7B8B3-7E21-4601-8FA5-433A920D5B92}" type="pres">
      <dgm:prSet presAssocID="{C2ACAF2F-B712-47AB-B543-C50D577C8F05}" presName="ParentAccent3" presStyleLbl="alignNode1" presStyleIdx="2" presStyleCnt="11"/>
      <dgm:spPr/>
    </dgm:pt>
    <dgm:pt modelId="{90D87166-7E7D-4D9C-8DD9-11402FDCEFF6}" type="pres">
      <dgm:prSet presAssocID="{C2ACAF2F-B712-47AB-B543-C50D577C8F05}" presName="ParentAccent4" presStyleLbl="alignNode1" presStyleIdx="3" presStyleCnt="11"/>
      <dgm:spPr/>
    </dgm:pt>
    <dgm:pt modelId="{C0D0F8CD-5D59-497C-8907-568390A86037}" type="pres">
      <dgm:prSet presAssocID="{C2ACAF2F-B712-47AB-B543-C50D577C8F05}" presName="ParentAccent5" presStyleLbl="alignNode1" presStyleIdx="4" presStyleCnt="11"/>
      <dgm:spPr/>
    </dgm:pt>
    <dgm:pt modelId="{14E202F5-5BC9-44A5-B05D-0E3290AA65A8}" type="pres">
      <dgm:prSet presAssocID="{C2ACAF2F-B712-47AB-B543-C50D577C8F05}" presName="ParentAccent6" presStyleLbl="alignNode1" presStyleIdx="5" presStyleCnt="11"/>
      <dgm:spPr/>
    </dgm:pt>
    <dgm:pt modelId="{6AEEDC08-D545-4A94-935B-101881B023DB}" type="pres">
      <dgm:prSet presAssocID="{C2ACAF2F-B712-47AB-B543-C50D577C8F05}" presName="ParentAccent7" presStyleLbl="alignNode1" presStyleIdx="6" presStyleCnt="11"/>
      <dgm:spPr/>
    </dgm:pt>
    <dgm:pt modelId="{FB31A6AD-11BB-4F65-9BB5-791ED8B60CF0}" type="pres">
      <dgm:prSet presAssocID="{C2ACAF2F-B712-47AB-B543-C50D577C8F05}" presName="ParentAccent8" presStyleLbl="alignNode1" presStyleIdx="7" presStyleCnt="11"/>
      <dgm:spPr/>
    </dgm:pt>
    <dgm:pt modelId="{DFD47FFD-D901-4FC0-81FE-FA685E984C22}" type="pres">
      <dgm:prSet presAssocID="{C2ACAF2F-B712-47AB-B543-C50D577C8F05}" presName="ParentAccent9" presStyleLbl="alignNode1" presStyleIdx="8" presStyleCnt="11"/>
      <dgm:spPr/>
    </dgm:pt>
    <dgm:pt modelId="{CD0632EE-91D5-4517-AC13-619611F2B3CE}" type="pres">
      <dgm:prSet presAssocID="{C2ACAF2F-B712-47AB-B543-C50D577C8F05}" presName="ParentAccent10" presStyleLbl="alignNode1" presStyleIdx="9" presStyleCnt="11"/>
      <dgm:spPr/>
    </dgm:pt>
    <dgm:pt modelId="{69170382-126A-40F4-AA24-79BFB5E11534}" type="pres">
      <dgm:prSet presAssocID="{C2ACAF2F-B712-47AB-B543-C50D577C8F05}" presName="Parent" presStyleLbl="alignNode1" presStyleIdx="10" presStyleCnt="11" custScaleX="106312" custScaleY="103920" custLinFactNeighborX="-5311" custLinFactNeighborY="-2028">
        <dgm:presLayoutVars>
          <dgm:chMax val="5"/>
          <dgm:chPref val="3"/>
          <dgm:bulletEnabled val="1"/>
        </dgm:presLayoutVars>
      </dgm:prSet>
      <dgm:spPr/>
    </dgm:pt>
  </dgm:ptLst>
  <dgm:cxnLst>
    <dgm:cxn modelId="{2A6C2438-0A09-4541-BE8B-1BF06FE00029}" srcId="{AE876B70-A6A3-4139-B42E-33C1A5A9531E}" destId="{C2ACAF2F-B712-47AB-B543-C50D577C8F05}" srcOrd="0" destOrd="0" parTransId="{D7129363-8AB1-44DC-B372-A3951E84450B}" sibTransId="{A32E5B20-0209-42B9-BAEA-6B1959A3B30F}"/>
    <dgm:cxn modelId="{9387CE8A-4CA6-4765-A596-69D817E747BA}" type="presOf" srcId="{AE876B70-A6A3-4139-B42E-33C1A5A9531E}" destId="{045A3A4F-4D9C-4F73-8146-2F7C4F7BCADD}" srcOrd="0" destOrd="0" presId="urn:microsoft.com/office/officeart/2011/layout/ConvergingText"/>
    <dgm:cxn modelId="{8696FBB7-0AD3-4297-A051-A24B12CA49D7}" type="presOf" srcId="{C2ACAF2F-B712-47AB-B543-C50D577C8F05}" destId="{69170382-126A-40F4-AA24-79BFB5E11534}" srcOrd="0" destOrd="0" presId="urn:microsoft.com/office/officeart/2011/layout/ConvergingText"/>
    <dgm:cxn modelId="{098DCB5B-1534-4335-AF79-DA5F5859846E}" type="presParOf" srcId="{045A3A4F-4D9C-4F73-8146-2F7C4F7BCADD}" destId="{AE97F9A6-DB6E-4C37-B08D-88CC698DCBEC}" srcOrd="0" destOrd="0" presId="urn:microsoft.com/office/officeart/2011/layout/ConvergingText"/>
    <dgm:cxn modelId="{3553C1D9-FFA8-4424-B976-6286A347D755}" type="presParOf" srcId="{AE97F9A6-DB6E-4C37-B08D-88CC698DCBEC}" destId="{15DDFF4A-6AF2-4D0A-A902-0E6ECE8A59A3}" srcOrd="0" destOrd="0" presId="urn:microsoft.com/office/officeart/2011/layout/ConvergingText"/>
    <dgm:cxn modelId="{6B304DBC-2875-4DB0-89F6-B74CA1B14684}" type="presParOf" srcId="{AE97F9A6-DB6E-4C37-B08D-88CC698DCBEC}" destId="{F0B0C713-6EA5-4722-A322-822D1E782D60}" srcOrd="1" destOrd="0" presId="urn:microsoft.com/office/officeart/2011/layout/ConvergingText"/>
    <dgm:cxn modelId="{DB347B68-B89B-4F00-A2CD-D9A57889D621}" type="presParOf" srcId="{AE97F9A6-DB6E-4C37-B08D-88CC698DCBEC}" destId="{1DF7B8B3-7E21-4601-8FA5-433A920D5B92}" srcOrd="2" destOrd="0" presId="urn:microsoft.com/office/officeart/2011/layout/ConvergingText"/>
    <dgm:cxn modelId="{DF4D9194-BDE8-4EFE-AE6F-8E50A7AB77C5}" type="presParOf" srcId="{AE97F9A6-DB6E-4C37-B08D-88CC698DCBEC}" destId="{90D87166-7E7D-4D9C-8DD9-11402FDCEFF6}" srcOrd="3" destOrd="0" presId="urn:microsoft.com/office/officeart/2011/layout/ConvergingText"/>
    <dgm:cxn modelId="{88E608D5-BD15-4691-AD79-FE4C866A0216}" type="presParOf" srcId="{AE97F9A6-DB6E-4C37-B08D-88CC698DCBEC}" destId="{C0D0F8CD-5D59-497C-8907-568390A86037}" srcOrd="4" destOrd="0" presId="urn:microsoft.com/office/officeart/2011/layout/ConvergingText"/>
    <dgm:cxn modelId="{D399E8A9-6CD7-4412-8696-C11B3CAB3EFE}" type="presParOf" srcId="{AE97F9A6-DB6E-4C37-B08D-88CC698DCBEC}" destId="{14E202F5-5BC9-44A5-B05D-0E3290AA65A8}" srcOrd="5" destOrd="0" presId="urn:microsoft.com/office/officeart/2011/layout/ConvergingText"/>
    <dgm:cxn modelId="{0462DF2C-9169-4667-A26C-A1FC73475E56}" type="presParOf" srcId="{AE97F9A6-DB6E-4C37-B08D-88CC698DCBEC}" destId="{6AEEDC08-D545-4A94-935B-101881B023DB}" srcOrd="6" destOrd="0" presId="urn:microsoft.com/office/officeart/2011/layout/ConvergingText"/>
    <dgm:cxn modelId="{034021D9-5799-4AAD-BADB-0F732660BD71}" type="presParOf" srcId="{AE97F9A6-DB6E-4C37-B08D-88CC698DCBEC}" destId="{FB31A6AD-11BB-4F65-9BB5-791ED8B60CF0}" srcOrd="7" destOrd="0" presId="urn:microsoft.com/office/officeart/2011/layout/ConvergingText"/>
    <dgm:cxn modelId="{F2210038-F3C6-41F9-9EA7-00C24DBF82EE}" type="presParOf" srcId="{AE97F9A6-DB6E-4C37-B08D-88CC698DCBEC}" destId="{DFD47FFD-D901-4FC0-81FE-FA685E984C22}" srcOrd="8" destOrd="0" presId="urn:microsoft.com/office/officeart/2011/layout/ConvergingText"/>
    <dgm:cxn modelId="{4B4ACBC2-FC3F-4F56-BF54-9E84E5BA2FDD}" type="presParOf" srcId="{AE97F9A6-DB6E-4C37-B08D-88CC698DCBEC}" destId="{CD0632EE-91D5-4517-AC13-619611F2B3CE}" srcOrd="9" destOrd="0" presId="urn:microsoft.com/office/officeart/2011/layout/ConvergingText"/>
    <dgm:cxn modelId="{7964FED7-6007-4482-BE4F-1849BC20AC3F}" type="presParOf" srcId="{AE97F9A6-DB6E-4C37-B08D-88CC698DCBEC}" destId="{69170382-126A-40F4-AA24-79BFB5E11534}" srcOrd="10" destOrd="0" presId="urn:microsoft.com/office/officeart/2011/layout/ConvergingText"/>
  </dgm:cxnLst>
  <dgm:bg/>
  <dgm:whole/>
  <dgm:extLst>
    <a:ext uri="http://schemas.microsoft.com/office/drawing/2008/diagram">
      <dsp:dataModelExt xmlns:dsp="http://schemas.microsoft.com/office/drawing/2008/diagram" relId="rId42"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7A304F9A-197A-4D89-8BCB-6AB4C3AA7E7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AB3CA9DD-A034-4F75-84EA-1D1758A7DC78}">
      <dgm:prSet/>
      <dgm:spPr>
        <a:solidFill>
          <a:schemeClr val="accent6">
            <a:lumMod val="60000"/>
            <a:lumOff val="40000"/>
          </a:schemeClr>
        </a:solidFill>
      </dgm:spPr>
      <dgm:t>
        <a:bodyPr/>
        <a:lstStyle/>
        <a:p>
          <a:pPr algn="ctr" rtl="0"/>
          <a:r>
            <a:rPr lang="en-GB"/>
            <a:t>Flexibility </a:t>
          </a:r>
        </a:p>
      </dgm:t>
    </dgm:pt>
    <dgm:pt modelId="{E6B8CA30-7C8A-4B1A-ACE5-BA124F828354}" type="parTrans" cxnId="{F9F274A9-925C-4E08-871E-D6BAC6170D4A}">
      <dgm:prSet/>
      <dgm:spPr/>
      <dgm:t>
        <a:bodyPr/>
        <a:lstStyle/>
        <a:p>
          <a:pPr algn="ctr"/>
          <a:endParaRPr lang="en-GB"/>
        </a:p>
      </dgm:t>
    </dgm:pt>
    <dgm:pt modelId="{CD22FB82-A7DE-4CAB-84CB-D76FA70DAE54}" type="sibTrans" cxnId="{F9F274A9-925C-4E08-871E-D6BAC6170D4A}">
      <dgm:prSet/>
      <dgm:spPr/>
      <dgm:t>
        <a:bodyPr/>
        <a:lstStyle/>
        <a:p>
          <a:pPr algn="ctr"/>
          <a:endParaRPr lang="en-GB"/>
        </a:p>
      </dgm:t>
    </dgm:pt>
    <dgm:pt modelId="{EEAECA55-8005-4B03-90A4-3559BFE83CB7}" type="pres">
      <dgm:prSet presAssocID="{7A304F9A-197A-4D89-8BCB-6AB4C3AA7E77}" presName="linear" presStyleCnt="0">
        <dgm:presLayoutVars>
          <dgm:animLvl val="lvl"/>
          <dgm:resizeHandles val="exact"/>
        </dgm:presLayoutVars>
      </dgm:prSet>
      <dgm:spPr/>
    </dgm:pt>
    <dgm:pt modelId="{D0ECEEE6-9F6F-4601-A69A-EB5CA5A6823C}" type="pres">
      <dgm:prSet presAssocID="{AB3CA9DD-A034-4F75-84EA-1D1758A7DC78}" presName="parentText" presStyleLbl="node1" presStyleIdx="0" presStyleCnt="1" custAng="20883406" custLinFactNeighborX="-40209" custLinFactNeighborY="2539">
        <dgm:presLayoutVars>
          <dgm:chMax val="0"/>
          <dgm:bulletEnabled val="1"/>
        </dgm:presLayoutVars>
      </dgm:prSet>
      <dgm:spPr/>
    </dgm:pt>
  </dgm:ptLst>
  <dgm:cxnLst>
    <dgm:cxn modelId="{5C83C140-9258-4F4B-8695-7E150607AA7D}" type="presOf" srcId="{7A304F9A-197A-4D89-8BCB-6AB4C3AA7E77}" destId="{EEAECA55-8005-4B03-90A4-3559BFE83CB7}" srcOrd="0" destOrd="0" presId="urn:microsoft.com/office/officeart/2005/8/layout/vList2"/>
    <dgm:cxn modelId="{CED1A8A5-3704-460A-B4A5-E4AEFABFA75E}" type="presOf" srcId="{AB3CA9DD-A034-4F75-84EA-1D1758A7DC78}" destId="{D0ECEEE6-9F6F-4601-A69A-EB5CA5A6823C}" srcOrd="0" destOrd="0" presId="urn:microsoft.com/office/officeart/2005/8/layout/vList2"/>
    <dgm:cxn modelId="{F9F274A9-925C-4E08-871E-D6BAC6170D4A}" srcId="{7A304F9A-197A-4D89-8BCB-6AB4C3AA7E77}" destId="{AB3CA9DD-A034-4F75-84EA-1D1758A7DC78}" srcOrd="0" destOrd="0" parTransId="{E6B8CA30-7C8A-4B1A-ACE5-BA124F828354}" sibTransId="{CD22FB82-A7DE-4CAB-84CB-D76FA70DAE54}"/>
    <dgm:cxn modelId="{56B3957E-E396-4E11-9396-4F68FC1C3BD1}" type="presParOf" srcId="{EEAECA55-8005-4B03-90A4-3559BFE83CB7}" destId="{D0ECEEE6-9F6F-4601-A69A-EB5CA5A6823C}" srcOrd="0" destOrd="0" presId="urn:microsoft.com/office/officeart/2005/8/layout/vList2"/>
  </dgm:cxnLst>
  <dgm:bg/>
  <dgm:whole/>
  <dgm:extLst>
    <a:ext uri="http://schemas.microsoft.com/office/drawing/2008/diagram">
      <dsp:dataModelExt xmlns:dsp="http://schemas.microsoft.com/office/drawing/2008/diagram" relId="rId4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8C3D54CB-0BB5-4B07-9960-6C8981EE73A5}" type="doc">
      <dgm:prSet loTypeId="urn:microsoft.com/office/officeart/2009/layout/CircleArrowProcess" loCatId="cycle" qsTypeId="urn:microsoft.com/office/officeart/2005/8/quickstyle/simple1" qsCatId="simple" csTypeId="urn:microsoft.com/office/officeart/2005/8/colors/accent1_2" csCatId="accent1" phldr="1"/>
      <dgm:spPr/>
      <dgm:t>
        <a:bodyPr/>
        <a:lstStyle/>
        <a:p>
          <a:endParaRPr lang="en-GB"/>
        </a:p>
      </dgm:t>
    </dgm:pt>
    <dgm:pt modelId="{7F4AC3B7-1FF7-44E4-8870-C563E2A8161F}">
      <dgm:prSet/>
      <dgm:spPr/>
      <dgm:t>
        <a:bodyPr/>
        <a:lstStyle/>
        <a:p>
          <a:pPr rtl="0"/>
          <a:r>
            <a:rPr lang="en-GB"/>
            <a:t>Shifting agenda </a:t>
          </a:r>
        </a:p>
      </dgm:t>
    </dgm:pt>
    <dgm:pt modelId="{8B37CCF9-76DD-4EBD-86A3-959F16CF7A95}" type="parTrans" cxnId="{47F80175-D4AE-42D0-8A03-9E2A7A50DF22}">
      <dgm:prSet/>
      <dgm:spPr/>
      <dgm:t>
        <a:bodyPr/>
        <a:lstStyle/>
        <a:p>
          <a:endParaRPr lang="en-GB"/>
        </a:p>
      </dgm:t>
    </dgm:pt>
    <dgm:pt modelId="{B126F488-3267-4A8E-BBFB-7B88959FE067}" type="sibTrans" cxnId="{47F80175-D4AE-42D0-8A03-9E2A7A50DF22}">
      <dgm:prSet/>
      <dgm:spPr/>
      <dgm:t>
        <a:bodyPr/>
        <a:lstStyle/>
        <a:p>
          <a:endParaRPr lang="en-GB"/>
        </a:p>
      </dgm:t>
    </dgm:pt>
    <dgm:pt modelId="{1914E076-1671-417A-BED6-811A70FD48EE}" type="pres">
      <dgm:prSet presAssocID="{8C3D54CB-0BB5-4B07-9960-6C8981EE73A5}" presName="Name0" presStyleCnt="0">
        <dgm:presLayoutVars>
          <dgm:chMax val="7"/>
          <dgm:chPref val="7"/>
          <dgm:dir/>
          <dgm:animLvl val="lvl"/>
        </dgm:presLayoutVars>
      </dgm:prSet>
      <dgm:spPr/>
    </dgm:pt>
    <dgm:pt modelId="{6907AC51-A718-4594-AB4C-670F1E540C18}" type="pres">
      <dgm:prSet presAssocID="{7F4AC3B7-1FF7-44E4-8870-C563E2A8161F}" presName="Accent1" presStyleCnt="0"/>
      <dgm:spPr/>
    </dgm:pt>
    <dgm:pt modelId="{50AA2FAD-F8C6-4223-A750-E727F5B25345}" type="pres">
      <dgm:prSet presAssocID="{7F4AC3B7-1FF7-44E4-8870-C563E2A8161F}" presName="Accent" presStyleLbl="node1" presStyleIdx="0" presStyleCnt="1" custLinFactNeighborX="-1210" custLinFactNeighborY="655"/>
      <dgm:spPr/>
    </dgm:pt>
    <dgm:pt modelId="{C029B716-F039-474B-A79E-E264F6C0C376}" type="pres">
      <dgm:prSet presAssocID="{7F4AC3B7-1FF7-44E4-8870-C563E2A8161F}" presName="Parent1" presStyleLbl="revTx" presStyleIdx="0" presStyleCnt="1">
        <dgm:presLayoutVars>
          <dgm:chMax val="1"/>
          <dgm:chPref val="1"/>
          <dgm:bulletEnabled val="1"/>
        </dgm:presLayoutVars>
      </dgm:prSet>
      <dgm:spPr/>
    </dgm:pt>
  </dgm:ptLst>
  <dgm:cxnLst>
    <dgm:cxn modelId="{A2F8F32E-7154-4DF5-BF9B-7032FFEBB033}" type="presOf" srcId="{8C3D54CB-0BB5-4B07-9960-6C8981EE73A5}" destId="{1914E076-1671-417A-BED6-811A70FD48EE}" srcOrd="0" destOrd="0" presId="urn:microsoft.com/office/officeart/2009/layout/CircleArrowProcess"/>
    <dgm:cxn modelId="{A4B9C663-54C6-4475-A4A3-8474AD860478}" type="presOf" srcId="{7F4AC3B7-1FF7-44E4-8870-C563E2A8161F}" destId="{C029B716-F039-474B-A79E-E264F6C0C376}" srcOrd="0" destOrd="0" presId="urn:microsoft.com/office/officeart/2009/layout/CircleArrowProcess"/>
    <dgm:cxn modelId="{47F80175-D4AE-42D0-8A03-9E2A7A50DF22}" srcId="{8C3D54CB-0BB5-4B07-9960-6C8981EE73A5}" destId="{7F4AC3B7-1FF7-44E4-8870-C563E2A8161F}" srcOrd="0" destOrd="0" parTransId="{8B37CCF9-76DD-4EBD-86A3-959F16CF7A95}" sibTransId="{B126F488-3267-4A8E-BBFB-7B88959FE067}"/>
    <dgm:cxn modelId="{677131E8-5649-4F63-84D1-3CDE7FEEEAEF}" type="presParOf" srcId="{1914E076-1671-417A-BED6-811A70FD48EE}" destId="{6907AC51-A718-4594-AB4C-670F1E540C18}" srcOrd="0" destOrd="0" presId="urn:microsoft.com/office/officeart/2009/layout/CircleArrowProcess"/>
    <dgm:cxn modelId="{84A2B60A-CE75-4A7D-959D-B513D3E7E262}" type="presParOf" srcId="{6907AC51-A718-4594-AB4C-670F1E540C18}" destId="{50AA2FAD-F8C6-4223-A750-E727F5B25345}" srcOrd="0" destOrd="0" presId="urn:microsoft.com/office/officeart/2009/layout/CircleArrowProcess"/>
    <dgm:cxn modelId="{0D4A89CD-C08E-4456-967D-6D658C91A32C}" type="presParOf" srcId="{1914E076-1671-417A-BED6-811A70FD48EE}" destId="{C029B716-F039-474B-A79E-E264F6C0C376}" srcOrd="1" destOrd="0" presId="urn:microsoft.com/office/officeart/2009/layout/CircleArrowProcess"/>
  </dgm:cxnLst>
  <dgm:bg/>
  <dgm:whole/>
  <dgm:extLst>
    <a:ext uri="http://schemas.microsoft.com/office/drawing/2008/diagram">
      <dsp:dataModelExt xmlns:dsp="http://schemas.microsoft.com/office/drawing/2008/diagram" relId="rId52"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0C3B5DBF-E36F-42DF-A393-C0DEA47D1200}" type="doc">
      <dgm:prSet loTypeId="urn:microsoft.com/office/officeart/2011/layout/HexagonRadial" loCatId="cycle" qsTypeId="urn:microsoft.com/office/officeart/2005/8/quickstyle/simple1" qsCatId="simple" csTypeId="urn:microsoft.com/office/officeart/2005/8/colors/colorful3" csCatId="colorful" phldr="1"/>
      <dgm:spPr/>
      <dgm:t>
        <a:bodyPr/>
        <a:lstStyle/>
        <a:p>
          <a:endParaRPr lang="en-GB"/>
        </a:p>
      </dgm:t>
    </dgm:pt>
    <dgm:pt modelId="{CD686AE9-60B5-4A40-B0F3-5EA50B4E1951}">
      <dgm:prSet/>
      <dgm:spPr/>
      <dgm:t>
        <a:bodyPr/>
        <a:lstStyle/>
        <a:p>
          <a:pPr rtl="0"/>
          <a:r>
            <a:rPr lang="en-GB"/>
            <a:t>Emotional regulation </a:t>
          </a:r>
        </a:p>
      </dgm:t>
    </dgm:pt>
    <dgm:pt modelId="{9648D654-8FD6-4B9F-839B-2B325070944E}" type="parTrans" cxnId="{58D3B5A6-69CE-4AB4-A0B5-5939EE7A2074}">
      <dgm:prSet/>
      <dgm:spPr/>
      <dgm:t>
        <a:bodyPr/>
        <a:lstStyle/>
        <a:p>
          <a:endParaRPr lang="en-GB"/>
        </a:p>
      </dgm:t>
    </dgm:pt>
    <dgm:pt modelId="{38148D0C-317B-4798-A05F-B7C4EE3A7ACF}" type="sibTrans" cxnId="{58D3B5A6-69CE-4AB4-A0B5-5939EE7A2074}">
      <dgm:prSet/>
      <dgm:spPr/>
      <dgm:t>
        <a:bodyPr/>
        <a:lstStyle/>
        <a:p>
          <a:endParaRPr lang="en-GB"/>
        </a:p>
      </dgm:t>
    </dgm:pt>
    <dgm:pt modelId="{30629B5F-707C-49C7-9919-31969EA7D500}" type="pres">
      <dgm:prSet presAssocID="{0C3B5DBF-E36F-42DF-A393-C0DEA47D1200}" presName="Name0" presStyleCnt="0">
        <dgm:presLayoutVars>
          <dgm:chMax val="1"/>
          <dgm:chPref val="1"/>
          <dgm:dir/>
          <dgm:animOne val="branch"/>
          <dgm:animLvl val="lvl"/>
        </dgm:presLayoutVars>
      </dgm:prSet>
      <dgm:spPr/>
    </dgm:pt>
    <dgm:pt modelId="{C1F5CF55-E52E-4035-B27E-FE4A628DA5AF}" type="pres">
      <dgm:prSet presAssocID="{CD686AE9-60B5-4A40-B0F3-5EA50B4E1951}" presName="Parent" presStyleLbl="node0" presStyleIdx="0" presStyleCnt="1" custScaleX="123217" custLinFactNeighborX="8537">
        <dgm:presLayoutVars>
          <dgm:chMax val="6"/>
          <dgm:chPref val="6"/>
        </dgm:presLayoutVars>
      </dgm:prSet>
      <dgm:spPr/>
    </dgm:pt>
  </dgm:ptLst>
  <dgm:cxnLst>
    <dgm:cxn modelId="{D5842B25-80F0-4A11-8A13-CB21A341E5F5}" type="presOf" srcId="{CD686AE9-60B5-4A40-B0F3-5EA50B4E1951}" destId="{C1F5CF55-E52E-4035-B27E-FE4A628DA5AF}" srcOrd="0" destOrd="0" presId="urn:microsoft.com/office/officeart/2011/layout/HexagonRadial"/>
    <dgm:cxn modelId="{58D3B5A6-69CE-4AB4-A0B5-5939EE7A2074}" srcId="{0C3B5DBF-E36F-42DF-A393-C0DEA47D1200}" destId="{CD686AE9-60B5-4A40-B0F3-5EA50B4E1951}" srcOrd="0" destOrd="0" parTransId="{9648D654-8FD6-4B9F-839B-2B325070944E}" sibTransId="{38148D0C-317B-4798-A05F-B7C4EE3A7ACF}"/>
    <dgm:cxn modelId="{BA2B98BD-BE70-4EC7-812D-C054EB9F687D}" type="presOf" srcId="{0C3B5DBF-E36F-42DF-A393-C0DEA47D1200}" destId="{30629B5F-707C-49C7-9919-31969EA7D500}" srcOrd="0" destOrd="0" presId="urn:microsoft.com/office/officeart/2011/layout/HexagonRadial"/>
    <dgm:cxn modelId="{9E9D2515-19E6-42AA-8A23-7372E5C2C113}" type="presParOf" srcId="{30629B5F-707C-49C7-9919-31969EA7D500}" destId="{C1F5CF55-E52E-4035-B27E-FE4A628DA5AF}" srcOrd="0" destOrd="0" presId="urn:microsoft.com/office/officeart/2011/layout/HexagonRadial"/>
  </dgm:cxnLst>
  <dgm:bg/>
  <dgm:whole/>
  <dgm:extLst>
    <a:ext uri="http://schemas.microsoft.com/office/drawing/2008/diagram">
      <dsp:dataModelExt xmlns:dsp="http://schemas.microsoft.com/office/drawing/2008/diagram" relId="rId5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ABE29472-3972-4711-B2C3-ECF54257E89B}" type="doc">
      <dgm:prSet loTypeId="urn:microsoft.com/office/officeart/2005/8/layout/venn2" loCatId="relationship" qsTypeId="urn:microsoft.com/office/officeart/2005/8/quickstyle/simple1" qsCatId="simple" csTypeId="urn:microsoft.com/office/officeart/2005/8/colors/accent0_3" csCatId="mainScheme"/>
      <dgm:spPr/>
      <dgm:t>
        <a:bodyPr/>
        <a:lstStyle/>
        <a:p>
          <a:endParaRPr lang="en-GB"/>
        </a:p>
      </dgm:t>
    </dgm:pt>
    <dgm:pt modelId="{0E53ECCF-35C3-474B-ACB1-F4EF528E8C24}">
      <dgm:prSet custT="1"/>
      <dgm:spPr/>
      <dgm:t>
        <a:bodyPr/>
        <a:lstStyle/>
        <a:p>
          <a:r>
            <a:rPr lang="en-GB" sz="1700"/>
            <a:t>Executive Functions  </a:t>
          </a:r>
        </a:p>
      </dgm:t>
    </dgm:pt>
    <dgm:pt modelId="{5B70C895-D206-4022-92E2-20D2E9939AD3}" type="parTrans" cxnId="{63DC181F-3F06-4B6A-920C-735F5244D42E}">
      <dgm:prSet/>
      <dgm:spPr/>
      <dgm:t>
        <a:bodyPr/>
        <a:lstStyle/>
        <a:p>
          <a:endParaRPr lang="en-GB"/>
        </a:p>
      </dgm:t>
    </dgm:pt>
    <dgm:pt modelId="{8F0BE70A-162F-4FE2-A3FC-AF367B546271}" type="sibTrans" cxnId="{63DC181F-3F06-4B6A-920C-735F5244D42E}">
      <dgm:prSet/>
      <dgm:spPr/>
      <dgm:t>
        <a:bodyPr/>
        <a:lstStyle/>
        <a:p>
          <a:endParaRPr lang="en-GB"/>
        </a:p>
      </dgm:t>
    </dgm:pt>
    <dgm:pt modelId="{8F35D8A9-119B-4B53-8A34-ACD9DBFEBC37}">
      <dgm:prSet custT="1"/>
      <dgm:spPr/>
      <dgm:t>
        <a:bodyPr/>
        <a:lstStyle/>
        <a:p>
          <a:r>
            <a:rPr lang="en-GB" sz="1800"/>
            <a:t>Skills &amp; Strategies </a:t>
          </a:r>
        </a:p>
      </dgm:t>
    </dgm:pt>
    <dgm:pt modelId="{65AC9699-E78C-45B6-8764-162C7238B7A3}" type="parTrans" cxnId="{98F2672C-136F-4381-AD5A-0E613C52E5BF}">
      <dgm:prSet/>
      <dgm:spPr/>
      <dgm:t>
        <a:bodyPr/>
        <a:lstStyle/>
        <a:p>
          <a:endParaRPr lang="en-GB"/>
        </a:p>
      </dgm:t>
    </dgm:pt>
    <dgm:pt modelId="{44984763-5BCB-4DD4-9846-2292728359C9}" type="sibTrans" cxnId="{98F2672C-136F-4381-AD5A-0E613C52E5BF}">
      <dgm:prSet/>
      <dgm:spPr/>
      <dgm:t>
        <a:bodyPr/>
        <a:lstStyle/>
        <a:p>
          <a:endParaRPr lang="en-GB"/>
        </a:p>
      </dgm:t>
    </dgm:pt>
    <dgm:pt modelId="{5EB83202-FE2A-4169-AAC2-7008E875E888}">
      <dgm:prSet custT="1"/>
      <dgm:spPr/>
      <dgm:t>
        <a:bodyPr/>
        <a:lstStyle/>
        <a:p>
          <a:r>
            <a:rPr lang="en-GB" sz="1800"/>
            <a:t>Motivation </a:t>
          </a:r>
        </a:p>
      </dgm:t>
    </dgm:pt>
    <dgm:pt modelId="{123D37FD-5839-4DDC-84F0-43141866E962}" type="parTrans" cxnId="{E09FDC62-88C2-402A-99D3-8710DD1FC785}">
      <dgm:prSet/>
      <dgm:spPr/>
      <dgm:t>
        <a:bodyPr/>
        <a:lstStyle/>
        <a:p>
          <a:endParaRPr lang="en-GB"/>
        </a:p>
      </dgm:t>
    </dgm:pt>
    <dgm:pt modelId="{A3473BCF-F9AE-459C-B198-1D235FA1C257}" type="sibTrans" cxnId="{E09FDC62-88C2-402A-99D3-8710DD1FC785}">
      <dgm:prSet/>
      <dgm:spPr/>
      <dgm:t>
        <a:bodyPr/>
        <a:lstStyle/>
        <a:p>
          <a:endParaRPr lang="en-GB"/>
        </a:p>
      </dgm:t>
    </dgm:pt>
    <dgm:pt modelId="{75485560-D80F-4616-98AA-87C9D2D562BE}">
      <dgm:prSet custT="1"/>
      <dgm:spPr/>
      <dgm:t>
        <a:bodyPr/>
        <a:lstStyle/>
        <a:p>
          <a:r>
            <a:rPr lang="en-GB" sz="1600"/>
            <a:t>Caregiver Support </a:t>
          </a:r>
        </a:p>
      </dgm:t>
    </dgm:pt>
    <dgm:pt modelId="{8E02D75B-E899-4FEF-B04A-78A4B7A481E3}" type="parTrans" cxnId="{62D1BBFB-E853-41E0-92B1-E00FA92FFF78}">
      <dgm:prSet/>
      <dgm:spPr/>
      <dgm:t>
        <a:bodyPr/>
        <a:lstStyle/>
        <a:p>
          <a:endParaRPr lang="en-GB"/>
        </a:p>
      </dgm:t>
    </dgm:pt>
    <dgm:pt modelId="{2F90DDEF-FE58-4861-8E98-A217986BD91A}" type="sibTrans" cxnId="{62D1BBFB-E853-41E0-92B1-E00FA92FFF78}">
      <dgm:prSet/>
      <dgm:spPr/>
      <dgm:t>
        <a:bodyPr/>
        <a:lstStyle/>
        <a:p>
          <a:endParaRPr lang="en-GB"/>
        </a:p>
      </dgm:t>
    </dgm:pt>
    <dgm:pt modelId="{759FD3AA-DA78-4FA4-A740-AEDB7E0F4611}">
      <dgm:prSet custT="1"/>
      <dgm:spPr/>
      <dgm:t>
        <a:bodyPr/>
        <a:lstStyle/>
        <a:p>
          <a:r>
            <a:rPr lang="en-GB" sz="1600"/>
            <a:t>Environment</a:t>
          </a:r>
        </a:p>
      </dgm:t>
    </dgm:pt>
    <dgm:pt modelId="{829E17DF-0A8E-40B4-820B-3F8BFC86D68E}" type="parTrans" cxnId="{C0F5AD10-F657-47A3-8DFF-A9DF6EAF8971}">
      <dgm:prSet/>
      <dgm:spPr/>
      <dgm:t>
        <a:bodyPr/>
        <a:lstStyle/>
        <a:p>
          <a:endParaRPr lang="en-GB"/>
        </a:p>
      </dgm:t>
    </dgm:pt>
    <dgm:pt modelId="{BD7985C2-7E2A-45D0-BE0B-FA5443E43EEB}" type="sibTrans" cxnId="{C0F5AD10-F657-47A3-8DFF-A9DF6EAF8971}">
      <dgm:prSet/>
      <dgm:spPr/>
      <dgm:t>
        <a:bodyPr/>
        <a:lstStyle/>
        <a:p>
          <a:endParaRPr lang="en-GB"/>
        </a:p>
      </dgm:t>
    </dgm:pt>
    <dgm:pt modelId="{815A78E1-5B75-49F7-A3A3-281C5D469F62}" type="pres">
      <dgm:prSet presAssocID="{ABE29472-3972-4711-B2C3-ECF54257E89B}" presName="Name0" presStyleCnt="0">
        <dgm:presLayoutVars>
          <dgm:chMax val="7"/>
          <dgm:resizeHandles val="exact"/>
        </dgm:presLayoutVars>
      </dgm:prSet>
      <dgm:spPr/>
    </dgm:pt>
    <dgm:pt modelId="{F90925D7-CED9-4F4F-BE6B-87340F9D553C}" type="pres">
      <dgm:prSet presAssocID="{ABE29472-3972-4711-B2C3-ECF54257E89B}" presName="comp1" presStyleCnt="0"/>
      <dgm:spPr/>
    </dgm:pt>
    <dgm:pt modelId="{F697B819-DB9B-403E-93FC-EE0466AB6B62}" type="pres">
      <dgm:prSet presAssocID="{ABE29472-3972-4711-B2C3-ECF54257E89B}" presName="circle1" presStyleLbl="node1" presStyleIdx="0" presStyleCnt="5"/>
      <dgm:spPr/>
    </dgm:pt>
    <dgm:pt modelId="{2FA81BC5-5C47-4E35-8247-C0FDF8093F13}" type="pres">
      <dgm:prSet presAssocID="{ABE29472-3972-4711-B2C3-ECF54257E89B}" presName="c1text" presStyleLbl="node1" presStyleIdx="0" presStyleCnt="5">
        <dgm:presLayoutVars>
          <dgm:bulletEnabled val="1"/>
        </dgm:presLayoutVars>
      </dgm:prSet>
      <dgm:spPr/>
    </dgm:pt>
    <dgm:pt modelId="{7ECF5427-2138-4030-B55D-86BA42CC81B8}" type="pres">
      <dgm:prSet presAssocID="{ABE29472-3972-4711-B2C3-ECF54257E89B}" presName="comp2" presStyleCnt="0"/>
      <dgm:spPr/>
    </dgm:pt>
    <dgm:pt modelId="{914D9560-463D-4DF7-9CA9-98848EC5205F}" type="pres">
      <dgm:prSet presAssocID="{ABE29472-3972-4711-B2C3-ECF54257E89B}" presName="circle2" presStyleLbl="node1" presStyleIdx="1" presStyleCnt="5"/>
      <dgm:spPr/>
    </dgm:pt>
    <dgm:pt modelId="{9BAECC54-9E38-46F3-BC03-45AA39C785E4}" type="pres">
      <dgm:prSet presAssocID="{ABE29472-3972-4711-B2C3-ECF54257E89B}" presName="c2text" presStyleLbl="node1" presStyleIdx="1" presStyleCnt="5">
        <dgm:presLayoutVars>
          <dgm:bulletEnabled val="1"/>
        </dgm:presLayoutVars>
      </dgm:prSet>
      <dgm:spPr/>
    </dgm:pt>
    <dgm:pt modelId="{B7A0E7A6-BCAA-45AB-AA7E-8C4D3FC97FA9}" type="pres">
      <dgm:prSet presAssocID="{ABE29472-3972-4711-B2C3-ECF54257E89B}" presName="comp3" presStyleCnt="0"/>
      <dgm:spPr/>
    </dgm:pt>
    <dgm:pt modelId="{B5AE657F-940A-450F-8ABB-95982D863134}" type="pres">
      <dgm:prSet presAssocID="{ABE29472-3972-4711-B2C3-ECF54257E89B}" presName="circle3" presStyleLbl="node1" presStyleIdx="2" presStyleCnt="5"/>
      <dgm:spPr/>
    </dgm:pt>
    <dgm:pt modelId="{02796C83-D349-45A0-A117-7DD73582EE79}" type="pres">
      <dgm:prSet presAssocID="{ABE29472-3972-4711-B2C3-ECF54257E89B}" presName="c3text" presStyleLbl="node1" presStyleIdx="2" presStyleCnt="5">
        <dgm:presLayoutVars>
          <dgm:bulletEnabled val="1"/>
        </dgm:presLayoutVars>
      </dgm:prSet>
      <dgm:spPr/>
    </dgm:pt>
    <dgm:pt modelId="{B215FC02-5C4A-4394-B429-5DE2AB034396}" type="pres">
      <dgm:prSet presAssocID="{ABE29472-3972-4711-B2C3-ECF54257E89B}" presName="comp4" presStyleCnt="0"/>
      <dgm:spPr/>
    </dgm:pt>
    <dgm:pt modelId="{6812841F-27BE-44AD-9EC9-03DDED245C1E}" type="pres">
      <dgm:prSet presAssocID="{ABE29472-3972-4711-B2C3-ECF54257E89B}" presName="circle4" presStyleLbl="node1" presStyleIdx="3" presStyleCnt="5"/>
      <dgm:spPr/>
    </dgm:pt>
    <dgm:pt modelId="{D1E3F6B8-9721-43F9-8262-47CFFA2F6672}" type="pres">
      <dgm:prSet presAssocID="{ABE29472-3972-4711-B2C3-ECF54257E89B}" presName="c4text" presStyleLbl="node1" presStyleIdx="3" presStyleCnt="5">
        <dgm:presLayoutVars>
          <dgm:bulletEnabled val="1"/>
        </dgm:presLayoutVars>
      </dgm:prSet>
      <dgm:spPr/>
    </dgm:pt>
    <dgm:pt modelId="{2919A382-3A65-4B23-89A6-AD433A88DAED}" type="pres">
      <dgm:prSet presAssocID="{ABE29472-3972-4711-B2C3-ECF54257E89B}" presName="comp5" presStyleCnt="0"/>
      <dgm:spPr/>
    </dgm:pt>
    <dgm:pt modelId="{A57BDF00-EC49-4162-BC5C-E4A10E284070}" type="pres">
      <dgm:prSet presAssocID="{ABE29472-3972-4711-B2C3-ECF54257E89B}" presName="circle5" presStyleLbl="node1" presStyleIdx="4" presStyleCnt="5"/>
      <dgm:spPr/>
    </dgm:pt>
    <dgm:pt modelId="{0C8878E7-0E0D-4924-A8E1-7E5F9A7ECBA4}" type="pres">
      <dgm:prSet presAssocID="{ABE29472-3972-4711-B2C3-ECF54257E89B}" presName="c5text" presStyleLbl="node1" presStyleIdx="4" presStyleCnt="5">
        <dgm:presLayoutVars>
          <dgm:bulletEnabled val="1"/>
        </dgm:presLayoutVars>
      </dgm:prSet>
      <dgm:spPr/>
    </dgm:pt>
  </dgm:ptLst>
  <dgm:cxnLst>
    <dgm:cxn modelId="{7D393100-983C-4E10-9B44-2817A4E2D3BD}" type="presOf" srcId="{5EB83202-FE2A-4169-AAC2-7008E875E888}" destId="{02796C83-D349-45A0-A117-7DD73582EE79}" srcOrd="1" destOrd="0" presId="urn:microsoft.com/office/officeart/2005/8/layout/venn2"/>
    <dgm:cxn modelId="{C0F5AD10-F657-47A3-8DFF-A9DF6EAF8971}" srcId="{ABE29472-3972-4711-B2C3-ECF54257E89B}" destId="{759FD3AA-DA78-4FA4-A740-AEDB7E0F4611}" srcOrd="4" destOrd="0" parTransId="{829E17DF-0A8E-40B4-820B-3F8BFC86D68E}" sibTransId="{BD7985C2-7E2A-45D0-BE0B-FA5443E43EEB}"/>
    <dgm:cxn modelId="{63DC181F-3F06-4B6A-920C-735F5244D42E}" srcId="{ABE29472-3972-4711-B2C3-ECF54257E89B}" destId="{0E53ECCF-35C3-474B-ACB1-F4EF528E8C24}" srcOrd="0" destOrd="0" parTransId="{5B70C895-D206-4022-92E2-20D2E9939AD3}" sibTransId="{8F0BE70A-162F-4FE2-A3FC-AF367B546271}"/>
    <dgm:cxn modelId="{98F2672C-136F-4381-AD5A-0E613C52E5BF}" srcId="{ABE29472-3972-4711-B2C3-ECF54257E89B}" destId="{8F35D8A9-119B-4B53-8A34-ACD9DBFEBC37}" srcOrd="1" destOrd="0" parTransId="{65AC9699-E78C-45B6-8764-162C7238B7A3}" sibTransId="{44984763-5BCB-4DD4-9846-2292728359C9}"/>
    <dgm:cxn modelId="{2DE7BD37-980E-4931-96A0-5C8F3CF7701C}" type="presOf" srcId="{75485560-D80F-4616-98AA-87C9D2D562BE}" destId="{6812841F-27BE-44AD-9EC9-03DDED245C1E}" srcOrd="0" destOrd="0" presId="urn:microsoft.com/office/officeart/2005/8/layout/venn2"/>
    <dgm:cxn modelId="{2F321E5D-01D7-4A26-858A-DEDD8E393300}" type="presOf" srcId="{0E53ECCF-35C3-474B-ACB1-F4EF528E8C24}" destId="{F697B819-DB9B-403E-93FC-EE0466AB6B62}" srcOrd="0" destOrd="0" presId="urn:microsoft.com/office/officeart/2005/8/layout/venn2"/>
    <dgm:cxn modelId="{0C7B8C60-48EE-4956-A93D-A36CCB7FF30A}" type="presOf" srcId="{0E53ECCF-35C3-474B-ACB1-F4EF528E8C24}" destId="{2FA81BC5-5C47-4E35-8247-C0FDF8093F13}" srcOrd="1" destOrd="0" presId="urn:microsoft.com/office/officeart/2005/8/layout/venn2"/>
    <dgm:cxn modelId="{E09FDC62-88C2-402A-99D3-8710DD1FC785}" srcId="{ABE29472-3972-4711-B2C3-ECF54257E89B}" destId="{5EB83202-FE2A-4169-AAC2-7008E875E888}" srcOrd="2" destOrd="0" parTransId="{123D37FD-5839-4DDC-84F0-43141866E962}" sibTransId="{A3473BCF-F9AE-459C-B198-1D235FA1C257}"/>
    <dgm:cxn modelId="{D5143A4B-C592-43B0-A962-0905817AB1CB}" type="presOf" srcId="{5EB83202-FE2A-4169-AAC2-7008E875E888}" destId="{B5AE657F-940A-450F-8ABB-95982D863134}" srcOrd="0" destOrd="0" presId="urn:microsoft.com/office/officeart/2005/8/layout/venn2"/>
    <dgm:cxn modelId="{9B08794C-9EB7-462E-861E-5A6AF1CFE135}" type="presOf" srcId="{8F35D8A9-119B-4B53-8A34-ACD9DBFEBC37}" destId="{9BAECC54-9E38-46F3-BC03-45AA39C785E4}" srcOrd="1" destOrd="0" presId="urn:microsoft.com/office/officeart/2005/8/layout/venn2"/>
    <dgm:cxn modelId="{5ABA616E-D18C-4CB7-998A-72DE6E548B11}" type="presOf" srcId="{ABE29472-3972-4711-B2C3-ECF54257E89B}" destId="{815A78E1-5B75-49F7-A3A3-281C5D469F62}" srcOrd="0" destOrd="0" presId="urn:microsoft.com/office/officeart/2005/8/layout/venn2"/>
    <dgm:cxn modelId="{B22063AA-CB9E-4568-8451-F874195F02D5}" type="presOf" srcId="{75485560-D80F-4616-98AA-87C9D2D562BE}" destId="{D1E3F6B8-9721-43F9-8262-47CFFA2F6672}" srcOrd="1" destOrd="0" presId="urn:microsoft.com/office/officeart/2005/8/layout/venn2"/>
    <dgm:cxn modelId="{373EA4AE-91AB-4D26-80DE-2D59FAFF07BD}" type="presOf" srcId="{759FD3AA-DA78-4FA4-A740-AEDB7E0F4611}" destId="{0C8878E7-0E0D-4924-A8E1-7E5F9A7ECBA4}" srcOrd="1" destOrd="0" presId="urn:microsoft.com/office/officeart/2005/8/layout/venn2"/>
    <dgm:cxn modelId="{4DA284D4-0F92-48A8-8C2D-F477312FCE17}" type="presOf" srcId="{759FD3AA-DA78-4FA4-A740-AEDB7E0F4611}" destId="{A57BDF00-EC49-4162-BC5C-E4A10E284070}" srcOrd="0" destOrd="0" presId="urn:microsoft.com/office/officeart/2005/8/layout/venn2"/>
    <dgm:cxn modelId="{DE2CF0DB-47D1-4B9B-9ADA-BE39CFACFC33}" type="presOf" srcId="{8F35D8A9-119B-4B53-8A34-ACD9DBFEBC37}" destId="{914D9560-463D-4DF7-9CA9-98848EC5205F}" srcOrd="0" destOrd="0" presId="urn:microsoft.com/office/officeart/2005/8/layout/venn2"/>
    <dgm:cxn modelId="{62D1BBFB-E853-41E0-92B1-E00FA92FFF78}" srcId="{ABE29472-3972-4711-B2C3-ECF54257E89B}" destId="{75485560-D80F-4616-98AA-87C9D2D562BE}" srcOrd="3" destOrd="0" parTransId="{8E02D75B-E899-4FEF-B04A-78A4B7A481E3}" sibTransId="{2F90DDEF-FE58-4861-8E98-A217986BD91A}"/>
    <dgm:cxn modelId="{A431BE5B-E239-47A7-B80F-2A8DF98942E7}" type="presParOf" srcId="{815A78E1-5B75-49F7-A3A3-281C5D469F62}" destId="{F90925D7-CED9-4F4F-BE6B-87340F9D553C}" srcOrd="0" destOrd="0" presId="urn:microsoft.com/office/officeart/2005/8/layout/venn2"/>
    <dgm:cxn modelId="{036286AA-D10A-47E1-AD7C-70A7683728C2}" type="presParOf" srcId="{F90925D7-CED9-4F4F-BE6B-87340F9D553C}" destId="{F697B819-DB9B-403E-93FC-EE0466AB6B62}" srcOrd="0" destOrd="0" presId="urn:microsoft.com/office/officeart/2005/8/layout/venn2"/>
    <dgm:cxn modelId="{38E232E9-C319-4C13-9CEF-D9043FDE8DCF}" type="presParOf" srcId="{F90925D7-CED9-4F4F-BE6B-87340F9D553C}" destId="{2FA81BC5-5C47-4E35-8247-C0FDF8093F13}" srcOrd="1" destOrd="0" presId="urn:microsoft.com/office/officeart/2005/8/layout/venn2"/>
    <dgm:cxn modelId="{6AC7952C-A454-4EFE-97FD-024CE8CC0FE9}" type="presParOf" srcId="{815A78E1-5B75-49F7-A3A3-281C5D469F62}" destId="{7ECF5427-2138-4030-B55D-86BA42CC81B8}" srcOrd="1" destOrd="0" presId="urn:microsoft.com/office/officeart/2005/8/layout/venn2"/>
    <dgm:cxn modelId="{21B47DBA-7AE1-48B1-8A34-5875B4B53074}" type="presParOf" srcId="{7ECF5427-2138-4030-B55D-86BA42CC81B8}" destId="{914D9560-463D-4DF7-9CA9-98848EC5205F}" srcOrd="0" destOrd="0" presId="urn:microsoft.com/office/officeart/2005/8/layout/venn2"/>
    <dgm:cxn modelId="{8E4840A9-CBF3-424D-A5EC-F9FB2DF3DFA7}" type="presParOf" srcId="{7ECF5427-2138-4030-B55D-86BA42CC81B8}" destId="{9BAECC54-9E38-46F3-BC03-45AA39C785E4}" srcOrd="1" destOrd="0" presId="urn:microsoft.com/office/officeart/2005/8/layout/venn2"/>
    <dgm:cxn modelId="{F6EF7F70-55E6-4134-8690-DCAE31295F57}" type="presParOf" srcId="{815A78E1-5B75-49F7-A3A3-281C5D469F62}" destId="{B7A0E7A6-BCAA-45AB-AA7E-8C4D3FC97FA9}" srcOrd="2" destOrd="0" presId="urn:microsoft.com/office/officeart/2005/8/layout/venn2"/>
    <dgm:cxn modelId="{599164A2-A88D-488B-A930-FE2C0D94D8C1}" type="presParOf" srcId="{B7A0E7A6-BCAA-45AB-AA7E-8C4D3FC97FA9}" destId="{B5AE657F-940A-450F-8ABB-95982D863134}" srcOrd="0" destOrd="0" presId="urn:microsoft.com/office/officeart/2005/8/layout/venn2"/>
    <dgm:cxn modelId="{8D92CB5A-EBA2-4A87-B567-3A5D9342C181}" type="presParOf" srcId="{B7A0E7A6-BCAA-45AB-AA7E-8C4D3FC97FA9}" destId="{02796C83-D349-45A0-A117-7DD73582EE79}" srcOrd="1" destOrd="0" presId="urn:microsoft.com/office/officeart/2005/8/layout/venn2"/>
    <dgm:cxn modelId="{40BB364E-1F0D-4A83-B4EB-AD07962BB582}" type="presParOf" srcId="{815A78E1-5B75-49F7-A3A3-281C5D469F62}" destId="{B215FC02-5C4A-4394-B429-5DE2AB034396}" srcOrd="3" destOrd="0" presId="urn:microsoft.com/office/officeart/2005/8/layout/venn2"/>
    <dgm:cxn modelId="{834531EE-6180-47E9-A3FC-FD6B0CE18735}" type="presParOf" srcId="{B215FC02-5C4A-4394-B429-5DE2AB034396}" destId="{6812841F-27BE-44AD-9EC9-03DDED245C1E}" srcOrd="0" destOrd="0" presId="urn:microsoft.com/office/officeart/2005/8/layout/venn2"/>
    <dgm:cxn modelId="{162E4C87-3AFF-4C0E-8B8B-C1EF10B5DFF1}" type="presParOf" srcId="{B215FC02-5C4A-4394-B429-5DE2AB034396}" destId="{D1E3F6B8-9721-43F9-8262-47CFFA2F6672}" srcOrd="1" destOrd="0" presId="urn:microsoft.com/office/officeart/2005/8/layout/venn2"/>
    <dgm:cxn modelId="{0174B0AE-69B4-49EB-99F2-DFA011758407}" type="presParOf" srcId="{815A78E1-5B75-49F7-A3A3-281C5D469F62}" destId="{2919A382-3A65-4B23-89A6-AD433A88DAED}" srcOrd="4" destOrd="0" presId="urn:microsoft.com/office/officeart/2005/8/layout/venn2"/>
    <dgm:cxn modelId="{A782F212-A361-4AD8-9C7C-AB31227E9B6E}" type="presParOf" srcId="{2919A382-3A65-4B23-89A6-AD433A88DAED}" destId="{A57BDF00-EC49-4162-BC5C-E4A10E284070}" srcOrd="0" destOrd="0" presId="urn:microsoft.com/office/officeart/2005/8/layout/venn2"/>
    <dgm:cxn modelId="{DDD80CB0-AE91-4811-9D07-B6C2298EB965}" type="presParOf" srcId="{2919A382-3A65-4B23-89A6-AD433A88DAED}" destId="{0C8878E7-0E0D-4924-A8E1-7E5F9A7ECBA4}"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475CA79C-9635-4F5B-811E-84EC95980613}" type="doc">
      <dgm:prSet loTypeId="urn:microsoft.com/office/officeart/2005/8/layout/process1" loCatId="process" qsTypeId="urn:microsoft.com/office/officeart/2005/8/quickstyle/simple1" qsCatId="simple" csTypeId="urn:microsoft.com/office/officeart/2005/8/colors/accent2_4" csCatId="accent2" phldr="1"/>
      <dgm:spPr/>
      <dgm:t>
        <a:bodyPr/>
        <a:lstStyle/>
        <a:p>
          <a:endParaRPr lang="en-GB"/>
        </a:p>
      </dgm:t>
    </dgm:pt>
    <dgm:pt modelId="{7469BE2D-06A7-45B8-B2AF-ADA654C50A94}">
      <dgm:prSet/>
      <dgm:spPr/>
      <dgm:t>
        <a:bodyPr/>
        <a:lstStyle/>
        <a:p>
          <a:r>
            <a:rPr lang="en-GB" dirty="0"/>
            <a:t>Children with ADHD demonstrate </a:t>
          </a:r>
          <a:r>
            <a:rPr lang="en-GB" b="1" dirty="0"/>
            <a:t>more intense reactions </a:t>
          </a:r>
          <a:r>
            <a:rPr lang="en-GB" dirty="0"/>
            <a:t>to emotionally evoking stimuli (Jensen and Rosen 2004), </a:t>
          </a:r>
          <a:r>
            <a:rPr lang="en-GB" b="1" dirty="0"/>
            <a:t>more difficulty inhibiting negative emotional reactivity </a:t>
          </a:r>
          <a:r>
            <a:rPr lang="en-GB" dirty="0"/>
            <a:t>(Walcott and Landau 2004), </a:t>
          </a:r>
          <a:r>
            <a:rPr lang="en-GB" b="1" dirty="0"/>
            <a:t>more emotional variability </a:t>
          </a:r>
          <a:r>
            <a:rPr lang="en-GB" dirty="0"/>
            <a:t>(</a:t>
          </a:r>
          <a:r>
            <a:rPr lang="en-GB" dirty="0" err="1"/>
            <a:t>Anastopolous</a:t>
          </a:r>
          <a:r>
            <a:rPr lang="en-GB" dirty="0"/>
            <a:t> et al. 2011), and </a:t>
          </a:r>
          <a:r>
            <a:rPr lang="en-GB" b="1" dirty="0"/>
            <a:t>more intense shifts in emotion </a:t>
          </a:r>
          <a:r>
            <a:rPr lang="en-GB" dirty="0"/>
            <a:t>(</a:t>
          </a:r>
          <a:r>
            <a:rPr lang="en-GB" dirty="0" err="1"/>
            <a:t>Norvilitis</a:t>
          </a:r>
          <a:r>
            <a:rPr lang="en-GB" dirty="0"/>
            <a:t> et al. 2000) than do children without ADHD.</a:t>
          </a:r>
        </a:p>
      </dgm:t>
    </dgm:pt>
    <dgm:pt modelId="{FC5D4C22-3514-41D4-B6DF-A1DB271EB25E}" type="parTrans" cxnId="{F3179DBE-9376-4F99-AE86-07A982A4A912}">
      <dgm:prSet/>
      <dgm:spPr/>
      <dgm:t>
        <a:bodyPr/>
        <a:lstStyle/>
        <a:p>
          <a:endParaRPr lang="en-GB"/>
        </a:p>
      </dgm:t>
    </dgm:pt>
    <dgm:pt modelId="{3AF91675-B021-41E5-982E-2106B83EBA61}" type="sibTrans" cxnId="{F3179DBE-9376-4F99-AE86-07A982A4A912}">
      <dgm:prSet/>
      <dgm:spPr/>
      <dgm:t>
        <a:bodyPr/>
        <a:lstStyle/>
        <a:p>
          <a:endParaRPr lang="en-GB"/>
        </a:p>
      </dgm:t>
    </dgm:pt>
    <dgm:pt modelId="{6F2D8D0D-DC07-46DE-8EF5-BCAAF6F81ED5}" type="pres">
      <dgm:prSet presAssocID="{475CA79C-9635-4F5B-811E-84EC95980613}" presName="Name0" presStyleCnt="0">
        <dgm:presLayoutVars>
          <dgm:dir/>
          <dgm:resizeHandles val="exact"/>
        </dgm:presLayoutVars>
      </dgm:prSet>
      <dgm:spPr/>
    </dgm:pt>
    <dgm:pt modelId="{2635843E-4BDA-4AB9-A50E-94A8B99932AF}" type="pres">
      <dgm:prSet presAssocID="{7469BE2D-06A7-45B8-B2AF-ADA654C50A94}" presName="node" presStyleLbl="node1" presStyleIdx="0" presStyleCnt="1" custScaleX="100098">
        <dgm:presLayoutVars>
          <dgm:bulletEnabled val="1"/>
        </dgm:presLayoutVars>
      </dgm:prSet>
      <dgm:spPr/>
    </dgm:pt>
  </dgm:ptLst>
  <dgm:cxnLst>
    <dgm:cxn modelId="{9186D338-D506-407A-BE09-ACBB20E4DB5F}" type="presOf" srcId="{475CA79C-9635-4F5B-811E-84EC95980613}" destId="{6F2D8D0D-DC07-46DE-8EF5-BCAAF6F81ED5}" srcOrd="0" destOrd="0" presId="urn:microsoft.com/office/officeart/2005/8/layout/process1"/>
    <dgm:cxn modelId="{F3179DBE-9376-4F99-AE86-07A982A4A912}" srcId="{475CA79C-9635-4F5B-811E-84EC95980613}" destId="{7469BE2D-06A7-45B8-B2AF-ADA654C50A94}" srcOrd="0" destOrd="0" parTransId="{FC5D4C22-3514-41D4-B6DF-A1DB271EB25E}" sibTransId="{3AF91675-B021-41E5-982E-2106B83EBA61}"/>
    <dgm:cxn modelId="{8C28B5D9-3A1F-4B1D-8A22-F7DD3657F243}" type="presOf" srcId="{7469BE2D-06A7-45B8-B2AF-ADA654C50A94}" destId="{2635843E-4BDA-4AB9-A50E-94A8B99932AF}" srcOrd="0" destOrd="0" presId="urn:microsoft.com/office/officeart/2005/8/layout/process1"/>
    <dgm:cxn modelId="{57EE2F91-F0DC-46F2-B96A-F8F45DE4348B}" type="presParOf" srcId="{6F2D8D0D-DC07-46DE-8EF5-BCAAF6F81ED5}" destId="{2635843E-4BDA-4AB9-A50E-94A8B99932AF}"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E5A8B643-142E-4FA7-BFF6-C55CE8B7253B}" type="doc">
      <dgm:prSet loTypeId="urn:microsoft.com/office/officeart/2009/3/layout/RandomtoResultProcess" loCatId="process" qsTypeId="urn:microsoft.com/office/officeart/2005/8/quickstyle/simple1" qsCatId="simple" csTypeId="urn:microsoft.com/office/officeart/2005/8/colors/colorful2" csCatId="colorful" phldr="1"/>
      <dgm:spPr/>
      <dgm:t>
        <a:bodyPr/>
        <a:lstStyle/>
        <a:p>
          <a:endParaRPr lang="en-GB"/>
        </a:p>
      </dgm:t>
    </dgm:pt>
    <dgm:pt modelId="{F1D74437-7767-44BD-B477-EA936A7BD43E}">
      <dgm:prSet custT="1"/>
      <dgm:spPr/>
      <dgm:t>
        <a:bodyPr/>
        <a:lstStyle/>
        <a:p>
          <a:r>
            <a:rPr lang="en-GB" sz="1300" dirty="0"/>
            <a:t>Emotional lability and other patterns of </a:t>
          </a:r>
          <a:r>
            <a:rPr lang="en-GB" sz="1300" b="1" dirty="0"/>
            <a:t>emotion dysregulation may account for the substantial rates of comorbid behaviour, mood, and anxiety disorders </a:t>
          </a:r>
          <a:r>
            <a:rPr lang="en-GB" sz="1300" dirty="0"/>
            <a:t>among children with ADHD </a:t>
          </a:r>
          <a:r>
            <a:rPr lang="en-GB" sz="1100" dirty="0"/>
            <a:t>(Barkley 2010; Martel 2009) </a:t>
          </a:r>
          <a:endParaRPr lang="en-GB" sz="1200" dirty="0"/>
        </a:p>
      </dgm:t>
    </dgm:pt>
    <dgm:pt modelId="{A7092808-6810-47F2-858C-EFCE3E705990}" type="parTrans" cxnId="{571870D6-7483-4C07-890A-D296CE7DAD8B}">
      <dgm:prSet/>
      <dgm:spPr/>
      <dgm:t>
        <a:bodyPr/>
        <a:lstStyle/>
        <a:p>
          <a:endParaRPr lang="en-GB"/>
        </a:p>
      </dgm:t>
    </dgm:pt>
    <dgm:pt modelId="{894D85E8-6AA5-4C71-8B30-43102865B03E}" type="sibTrans" cxnId="{571870D6-7483-4C07-890A-D296CE7DAD8B}">
      <dgm:prSet/>
      <dgm:spPr/>
      <dgm:t>
        <a:bodyPr/>
        <a:lstStyle/>
        <a:p>
          <a:endParaRPr lang="en-GB"/>
        </a:p>
      </dgm:t>
    </dgm:pt>
    <dgm:pt modelId="{F91CAA99-804D-429D-8FD8-E57646EAE114}">
      <dgm:prSet custT="1"/>
      <dgm:spPr/>
      <dgm:t>
        <a:bodyPr/>
        <a:lstStyle/>
        <a:p>
          <a:r>
            <a:rPr lang="en-GB" sz="1700" dirty="0"/>
            <a:t>Emotional lability had a more significant impact on </a:t>
          </a:r>
          <a:r>
            <a:rPr lang="en-GB" sz="1700" b="1" dirty="0"/>
            <a:t>well-being</a:t>
          </a:r>
          <a:r>
            <a:rPr lang="en-GB" sz="1700" dirty="0"/>
            <a:t> and impairment than hyperactivity or inattention (Shaw et al., 2014)</a:t>
          </a:r>
        </a:p>
      </dgm:t>
    </dgm:pt>
    <dgm:pt modelId="{E7C61473-B59C-436B-B90D-B8064D8E34D5}" type="parTrans" cxnId="{EF00828D-BCC0-451F-9C38-490BAF7C4610}">
      <dgm:prSet/>
      <dgm:spPr/>
      <dgm:t>
        <a:bodyPr/>
        <a:lstStyle/>
        <a:p>
          <a:endParaRPr lang="en-GB"/>
        </a:p>
      </dgm:t>
    </dgm:pt>
    <dgm:pt modelId="{D4F3BD4A-3615-4B74-8A83-5009B099653D}" type="sibTrans" cxnId="{EF00828D-BCC0-451F-9C38-490BAF7C4610}">
      <dgm:prSet/>
      <dgm:spPr/>
      <dgm:t>
        <a:bodyPr/>
        <a:lstStyle/>
        <a:p>
          <a:endParaRPr lang="en-GB"/>
        </a:p>
      </dgm:t>
    </dgm:pt>
    <dgm:pt modelId="{875DF412-4D8A-4BFA-92C0-FE8D5A308AE5}" type="pres">
      <dgm:prSet presAssocID="{E5A8B643-142E-4FA7-BFF6-C55CE8B7253B}" presName="Name0" presStyleCnt="0">
        <dgm:presLayoutVars>
          <dgm:dir/>
          <dgm:animOne val="branch"/>
          <dgm:animLvl val="lvl"/>
        </dgm:presLayoutVars>
      </dgm:prSet>
      <dgm:spPr/>
    </dgm:pt>
    <dgm:pt modelId="{F1653DF3-D688-4DB8-A046-F8E615A6A825}" type="pres">
      <dgm:prSet presAssocID="{F1D74437-7767-44BD-B477-EA936A7BD43E}" presName="chaos" presStyleCnt="0"/>
      <dgm:spPr/>
    </dgm:pt>
    <dgm:pt modelId="{DB53381E-6396-46E7-9FE2-3DC5C8D3763F}" type="pres">
      <dgm:prSet presAssocID="{F1D74437-7767-44BD-B477-EA936A7BD43E}" presName="parTx1" presStyleLbl="revTx" presStyleIdx="0" presStyleCnt="1"/>
      <dgm:spPr/>
    </dgm:pt>
    <dgm:pt modelId="{D65A80C0-2D23-40A3-A919-377EC8C7111F}" type="pres">
      <dgm:prSet presAssocID="{F1D74437-7767-44BD-B477-EA936A7BD43E}" presName="c1" presStyleLbl="node1" presStyleIdx="0" presStyleCnt="19" custLinFactNeighborX="-36028" custLinFactNeighborY="-3603"/>
      <dgm:spPr/>
    </dgm:pt>
    <dgm:pt modelId="{EDAEEBC4-24F9-4FA5-9A07-EB17EBB506CB}" type="pres">
      <dgm:prSet presAssocID="{F1D74437-7767-44BD-B477-EA936A7BD43E}" presName="c2" presStyleLbl="node1" presStyleIdx="1" presStyleCnt="19"/>
      <dgm:spPr/>
    </dgm:pt>
    <dgm:pt modelId="{BF57DBD6-B790-4085-B8E9-409001DAB33A}" type="pres">
      <dgm:prSet presAssocID="{F1D74437-7767-44BD-B477-EA936A7BD43E}" presName="c3" presStyleLbl="node1" presStyleIdx="2" presStyleCnt="19"/>
      <dgm:spPr/>
    </dgm:pt>
    <dgm:pt modelId="{13B61C3B-027B-4F33-8E3F-A1AD144B542E}" type="pres">
      <dgm:prSet presAssocID="{F1D74437-7767-44BD-B477-EA936A7BD43E}" presName="c4" presStyleLbl="node1" presStyleIdx="3" presStyleCnt="19"/>
      <dgm:spPr/>
    </dgm:pt>
    <dgm:pt modelId="{AA777DD7-9001-4D9A-ABD6-DF5D1CEAD8EF}" type="pres">
      <dgm:prSet presAssocID="{F1D74437-7767-44BD-B477-EA936A7BD43E}" presName="c5" presStyleLbl="node1" presStyleIdx="4" presStyleCnt="19"/>
      <dgm:spPr/>
    </dgm:pt>
    <dgm:pt modelId="{864D4E59-B6E6-4D1B-818B-D973B829A5DE}" type="pres">
      <dgm:prSet presAssocID="{F1D74437-7767-44BD-B477-EA936A7BD43E}" presName="c6" presStyleLbl="node1" presStyleIdx="5" presStyleCnt="19"/>
      <dgm:spPr/>
    </dgm:pt>
    <dgm:pt modelId="{5626B439-1CF9-48F7-B86D-E67F8060CFC8}" type="pres">
      <dgm:prSet presAssocID="{F1D74437-7767-44BD-B477-EA936A7BD43E}" presName="c7" presStyleLbl="node1" presStyleIdx="6" presStyleCnt="19"/>
      <dgm:spPr/>
    </dgm:pt>
    <dgm:pt modelId="{53E83339-8A15-435F-B1EC-A8D1417D9A85}" type="pres">
      <dgm:prSet presAssocID="{F1D74437-7767-44BD-B477-EA936A7BD43E}" presName="c8" presStyleLbl="node1" presStyleIdx="7" presStyleCnt="19" custLinFactY="-15367" custLinFactNeighborX="38456" custLinFactNeighborY="-100000"/>
      <dgm:spPr/>
    </dgm:pt>
    <dgm:pt modelId="{F31D3B75-162C-465B-BB89-C4D4AFBF95B5}" type="pres">
      <dgm:prSet presAssocID="{F1D74437-7767-44BD-B477-EA936A7BD43E}" presName="c9" presStyleLbl="node1" presStyleIdx="8" presStyleCnt="19" custLinFactX="4880" custLinFactNeighborX="100000" custLinFactNeighborY="20976"/>
      <dgm:spPr/>
    </dgm:pt>
    <dgm:pt modelId="{DE5E27EF-358E-4A61-A999-4BCDA73A97E1}" type="pres">
      <dgm:prSet presAssocID="{F1D74437-7767-44BD-B477-EA936A7BD43E}" presName="c10" presStyleLbl="node1" presStyleIdx="9" presStyleCnt="19" custLinFactNeighborX="-7005" custLinFactNeighborY="-21372"/>
      <dgm:spPr/>
    </dgm:pt>
    <dgm:pt modelId="{49ECD2AF-7CFD-4932-876E-69118A224679}" type="pres">
      <dgm:prSet presAssocID="{F1D74437-7767-44BD-B477-EA936A7BD43E}" presName="c11" presStyleLbl="node1" presStyleIdx="10" presStyleCnt="19" custLinFactNeighborX="-57708" custLinFactNeighborY="19760"/>
      <dgm:spPr/>
    </dgm:pt>
    <dgm:pt modelId="{98E412E6-E68F-40C2-B38A-71047CB6DC59}" type="pres">
      <dgm:prSet presAssocID="{F1D74437-7767-44BD-B477-EA936A7BD43E}" presName="c12" presStyleLbl="node1" presStyleIdx="11" presStyleCnt="19" custLinFactNeighborY="66741"/>
      <dgm:spPr/>
    </dgm:pt>
    <dgm:pt modelId="{7B60F35D-B9F9-4831-99F0-5F269C0541B5}" type="pres">
      <dgm:prSet presAssocID="{F1D74437-7767-44BD-B477-EA936A7BD43E}" presName="c13" presStyleLbl="node1" presStyleIdx="12" presStyleCnt="19"/>
      <dgm:spPr/>
    </dgm:pt>
    <dgm:pt modelId="{68B0C4C1-728F-4C83-8057-6FD33CC769A0}" type="pres">
      <dgm:prSet presAssocID="{F1D74437-7767-44BD-B477-EA936A7BD43E}" presName="c14" presStyleLbl="node1" presStyleIdx="13" presStyleCnt="19"/>
      <dgm:spPr/>
    </dgm:pt>
    <dgm:pt modelId="{05029B1E-CB5C-465F-A26C-679FADC73489}" type="pres">
      <dgm:prSet presAssocID="{F1D74437-7767-44BD-B477-EA936A7BD43E}" presName="c15" presStyleLbl="node1" presStyleIdx="14" presStyleCnt="19"/>
      <dgm:spPr/>
    </dgm:pt>
    <dgm:pt modelId="{15D9D2F8-AC20-4796-A73B-A5D149C122C4}" type="pres">
      <dgm:prSet presAssocID="{F1D74437-7767-44BD-B477-EA936A7BD43E}" presName="c16" presStyleLbl="node1" presStyleIdx="15" presStyleCnt="19"/>
      <dgm:spPr/>
    </dgm:pt>
    <dgm:pt modelId="{9B453C0C-6F9A-4C36-A094-9377D2443B60}" type="pres">
      <dgm:prSet presAssocID="{F1D74437-7767-44BD-B477-EA936A7BD43E}" presName="c17" presStyleLbl="node1" presStyleIdx="16" presStyleCnt="19"/>
      <dgm:spPr/>
    </dgm:pt>
    <dgm:pt modelId="{C8430AED-06BD-42C1-85FF-02EDB98A1902}" type="pres">
      <dgm:prSet presAssocID="{F1D74437-7767-44BD-B477-EA936A7BD43E}" presName="c18" presStyleLbl="node1" presStyleIdx="17" presStyleCnt="19"/>
      <dgm:spPr/>
    </dgm:pt>
    <dgm:pt modelId="{4D12847E-E07D-474D-9247-3E9BED251B58}" type="pres">
      <dgm:prSet presAssocID="{894D85E8-6AA5-4C71-8B30-43102865B03E}" presName="chevronComposite1" presStyleCnt="0"/>
      <dgm:spPr/>
    </dgm:pt>
    <dgm:pt modelId="{5959946F-6DB1-4EB5-B50C-F7F60E0824C6}" type="pres">
      <dgm:prSet presAssocID="{894D85E8-6AA5-4C71-8B30-43102865B03E}" presName="chevron1" presStyleLbl="sibTrans2D1" presStyleIdx="0" presStyleCnt="2"/>
      <dgm:spPr/>
    </dgm:pt>
    <dgm:pt modelId="{9B764122-4965-4EF4-B7EF-8E80BA62CCF4}" type="pres">
      <dgm:prSet presAssocID="{894D85E8-6AA5-4C71-8B30-43102865B03E}" presName="spChevron1" presStyleCnt="0"/>
      <dgm:spPr/>
    </dgm:pt>
    <dgm:pt modelId="{A274F1F2-6166-4929-93EC-796979D810DF}" type="pres">
      <dgm:prSet presAssocID="{894D85E8-6AA5-4C71-8B30-43102865B03E}" presName="overlap" presStyleCnt="0"/>
      <dgm:spPr/>
    </dgm:pt>
    <dgm:pt modelId="{E5B3EB50-4794-49A2-A0AB-6F38DDFD2DC9}" type="pres">
      <dgm:prSet presAssocID="{894D85E8-6AA5-4C71-8B30-43102865B03E}" presName="chevronComposite2" presStyleCnt="0"/>
      <dgm:spPr/>
    </dgm:pt>
    <dgm:pt modelId="{97FE123E-0E14-43C7-852B-FFAE19663D10}" type="pres">
      <dgm:prSet presAssocID="{894D85E8-6AA5-4C71-8B30-43102865B03E}" presName="chevron2" presStyleLbl="sibTrans2D1" presStyleIdx="1" presStyleCnt="2"/>
      <dgm:spPr/>
    </dgm:pt>
    <dgm:pt modelId="{B332FD97-8C09-4761-8CC6-498962CF0DCF}" type="pres">
      <dgm:prSet presAssocID="{894D85E8-6AA5-4C71-8B30-43102865B03E}" presName="spChevron2" presStyleCnt="0"/>
      <dgm:spPr/>
    </dgm:pt>
    <dgm:pt modelId="{6AFF5DA3-884B-4644-BEAF-BBED924EFB75}" type="pres">
      <dgm:prSet presAssocID="{F91CAA99-804D-429D-8FD8-E57646EAE114}" presName="last" presStyleCnt="0"/>
      <dgm:spPr/>
    </dgm:pt>
    <dgm:pt modelId="{786EDBE7-8CB3-43BF-B358-C6B277710A3F}" type="pres">
      <dgm:prSet presAssocID="{F91CAA99-804D-429D-8FD8-E57646EAE114}" presName="circleTx" presStyleLbl="node1" presStyleIdx="18" presStyleCnt="19" custScaleX="115230" custScaleY="118493"/>
      <dgm:spPr/>
    </dgm:pt>
    <dgm:pt modelId="{1DA1E30F-A3B2-44FF-A728-A950CD09AF76}" type="pres">
      <dgm:prSet presAssocID="{F91CAA99-804D-429D-8FD8-E57646EAE114}" presName="spN" presStyleCnt="0"/>
      <dgm:spPr/>
    </dgm:pt>
  </dgm:ptLst>
  <dgm:cxnLst>
    <dgm:cxn modelId="{D48C5931-B2BB-4F4B-824C-B5BA41805082}" type="presOf" srcId="{E5A8B643-142E-4FA7-BFF6-C55CE8B7253B}" destId="{875DF412-4D8A-4BFA-92C0-FE8D5A308AE5}" srcOrd="0" destOrd="0" presId="urn:microsoft.com/office/officeart/2009/3/layout/RandomtoResultProcess"/>
    <dgm:cxn modelId="{E4D8EF47-BDFF-45FB-806D-47BEB1E9458F}" type="presOf" srcId="{F91CAA99-804D-429D-8FD8-E57646EAE114}" destId="{786EDBE7-8CB3-43BF-B358-C6B277710A3F}" srcOrd="0" destOrd="0" presId="urn:microsoft.com/office/officeart/2009/3/layout/RandomtoResultProcess"/>
    <dgm:cxn modelId="{EF00828D-BCC0-451F-9C38-490BAF7C4610}" srcId="{E5A8B643-142E-4FA7-BFF6-C55CE8B7253B}" destId="{F91CAA99-804D-429D-8FD8-E57646EAE114}" srcOrd="1" destOrd="0" parTransId="{E7C61473-B59C-436B-B90D-B8064D8E34D5}" sibTransId="{D4F3BD4A-3615-4B74-8A83-5009B099653D}"/>
    <dgm:cxn modelId="{601F22C9-25D0-480C-9C6D-14DAD9068CC2}" type="presOf" srcId="{F1D74437-7767-44BD-B477-EA936A7BD43E}" destId="{DB53381E-6396-46E7-9FE2-3DC5C8D3763F}" srcOrd="0" destOrd="0" presId="urn:microsoft.com/office/officeart/2009/3/layout/RandomtoResultProcess"/>
    <dgm:cxn modelId="{571870D6-7483-4C07-890A-D296CE7DAD8B}" srcId="{E5A8B643-142E-4FA7-BFF6-C55CE8B7253B}" destId="{F1D74437-7767-44BD-B477-EA936A7BD43E}" srcOrd="0" destOrd="0" parTransId="{A7092808-6810-47F2-858C-EFCE3E705990}" sibTransId="{894D85E8-6AA5-4C71-8B30-43102865B03E}"/>
    <dgm:cxn modelId="{741C95F8-69E2-481B-B812-27009AECE783}" type="presParOf" srcId="{875DF412-4D8A-4BFA-92C0-FE8D5A308AE5}" destId="{F1653DF3-D688-4DB8-A046-F8E615A6A825}" srcOrd="0" destOrd="0" presId="urn:microsoft.com/office/officeart/2009/3/layout/RandomtoResultProcess"/>
    <dgm:cxn modelId="{C810E60F-3F23-4792-8739-DC12E15868C1}" type="presParOf" srcId="{F1653DF3-D688-4DB8-A046-F8E615A6A825}" destId="{DB53381E-6396-46E7-9FE2-3DC5C8D3763F}" srcOrd="0" destOrd="0" presId="urn:microsoft.com/office/officeart/2009/3/layout/RandomtoResultProcess"/>
    <dgm:cxn modelId="{26D3765A-B67B-4B36-9265-5E843A4D27C2}" type="presParOf" srcId="{F1653DF3-D688-4DB8-A046-F8E615A6A825}" destId="{D65A80C0-2D23-40A3-A919-377EC8C7111F}" srcOrd="1" destOrd="0" presId="urn:microsoft.com/office/officeart/2009/3/layout/RandomtoResultProcess"/>
    <dgm:cxn modelId="{1195B047-9406-43F8-84B4-5C34BA18F9A1}" type="presParOf" srcId="{F1653DF3-D688-4DB8-A046-F8E615A6A825}" destId="{EDAEEBC4-24F9-4FA5-9A07-EB17EBB506CB}" srcOrd="2" destOrd="0" presId="urn:microsoft.com/office/officeart/2009/3/layout/RandomtoResultProcess"/>
    <dgm:cxn modelId="{A74B94D7-686F-49A8-B9AA-F9F646782269}" type="presParOf" srcId="{F1653DF3-D688-4DB8-A046-F8E615A6A825}" destId="{BF57DBD6-B790-4085-B8E9-409001DAB33A}" srcOrd="3" destOrd="0" presId="urn:microsoft.com/office/officeart/2009/3/layout/RandomtoResultProcess"/>
    <dgm:cxn modelId="{BC2778EF-EC6C-42EF-ADC8-A593B31C5C64}" type="presParOf" srcId="{F1653DF3-D688-4DB8-A046-F8E615A6A825}" destId="{13B61C3B-027B-4F33-8E3F-A1AD144B542E}" srcOrd="4" destOrd="0" presId="urn:microsoft.com/office/officeart/2009/3/layout/RandomtoResultProcess"/>
    <dgm:cxn modelId="{2FFA2B7E-1FBB-465A-A4B6-50AFB5616DD8}" type="presParOf" srcId="{F1653DF3-D688-4DB8-A046-F8E615A6A825}" destId="{AA777DD7-9001-4D9A-ABD6-DF5D1CEAD8EF}" srcOrd="5" destOrd="0" presId="urn:microsoft.com/office/officeart/2009/3/layout/RandomtoResultProcess"/>
    <dgm:cxn modelId="{1D72D820-AB28-4D17-90B3-60EAC8DB21DB}" type="presParOf" srcId="{F1653DF3-D688-4DB8-A046-F8E615A6A825}" destId="{864D4E59-B6E6-4D1B-818B-D973B829A5DE}" srcOrd="6" destOrd="0" presId="urn:microsoft.com/office/officeart/2009/3/layout/RandomtoResultProcess"/>
    <dgm:cxn modelId="{C580787B-0E4D-4C31-B573-DD1E4F43EEB7}" type="presParOf" srcId="{F1653DF3-D688-4DB8-A046-F8E615A6A825}" destId="{5626B439-1CF9-48F7-B86D-E67F8060CFC8}" srcOrd="7" destOrd="0" presId="urn:microsoft.com/office/officeart/2009/3/layout/RandomtoResultProcess"/>
    <dgm:cxn modelId="{4173E84A-ACE0-4C06-9168-459CCDCA79CA}" type="presParOf" srcId="{F1653DF3-D688-4DB8-A046-F8E615A6A825}" destId="{53E83339-8A15-435F-B1EC-A8D1417D9A85}" srcOrd="8" destOrd="0" presId="urn:microsoft.com/office/officeart/2009/3/layout/RandomtoResultProcess"/>
    <dgm:cxn modelId="{BD02344B-8480-4302-8E2D-BA6E9092A385}" type="presParOf" srcId="{F1653DF3-D688-4DB8-A046-F8E615A6A825}" destId="{F31D3B75-162C-465B-BB89-C4D4AFBF95B5}" srcOrd="9" destOrd="0" presId="urn:microsoft.com/office/officeart/2009/3/layout/RandomtoResultProcess"/>
    <dgm:cxn modelId="{3B885A80-0DA9-44AF-B863-51CF39B6C07C}" type="presParOf" srcId="{F1653DF3-D688-4DB8-A046-F8E615A6A825}" destId="{DE5E27EF-358E-4A61-A999-4BCDA73A97E1}" srcOrd="10" destOrd="0" presId="urn:microsoft.com/office/officeart/2009/3/layout/RandomtoResultProcess"/>
    <dgm:cxn modelId="{1353BF3D-7047-4B6F-83AB-F66D6BF2DA7C}" type="presParOf" srcId="{F1653DF3-D688-4DB8-A046-F8E615A6A825}" destId="{49ECD2AF-7CFD-4932-876E-69118A224679}" srcOrd="11" destOrd="0" presId="urn:microsoft.com/office/officeart/2009/3/layout/RandomtoResultProcess"/>
    <dgm:cxn modelId="{18D9B94D-9463-4DA1-A0A1-FAA53310922E}" type="presParOf" srcId="{F1653DF3-D688-4DB8-A046-F8E615A6A825}" destId="{98E412E6-E68F-40C2-B38A-71047CB6DC59}" srcOrd="12" destOrd="0" presId="urn:microsoft.com/office/officeart/2009/3/layout/RandomtoResultProcess"/>
    <dgm:cxn modelId="{EB52AA5E-0A57-4D44-A35B-BCD5172A81CE}" type="presParOf" srcId="{F1653DF3-D688-4DB8-A046-F8E615A6A825}" destId="{7B60F35D-B9F9-4831-99F0-5F269C0541B5}" srcOrd="13" destOrd="0" presId="urn:microsoft.com/office/officeart/2009/3/layout/RandomtoResultProcess"/>
    <dgm:cxn modelId="{B069295A-BE2C-46F2-87FD-AFD2B0B17F8D}" type="presParOf" srcId="{F1653DF3-D688-4DB8-A046-F8E615A6A825}" destId="{68B0C4C1-728F-4C83-8057-6FD33CC769A0}" srcOrd="14" destOrd="0" presId="urn:microsoft.com/office/officeart/2009/3/layout/RandomtoResultProcess"/>
    <dgm:cxn modelId="{C224F38B-166B-49E0-8223-5A18B636F116}" type="presParOf" srcId="{F1653DF3-D688-4DB8-A046-F8E615A6A825}" destId="{05029B1E-CB5C-465F-A26C-679FADC73489}" srcOrd="15" destOrd="0" presId="urn:microsoft.com/office/officeart/2009/3/layout/RandomtoResultProcess"/>
    <dgm:cxn modelId="{22A5804A-9CBB-4784-AAFE-1D397E3725E7}" type="presParOf" srcId="{F1653DF3-D688-4DB8-A046-F8E615A6A825}" destId="{15D9D2F8-AC20-4796-A73B-A5D149C122C4}" srcOrd="16" destOrd="0" presId="urn:microsoft.com/office/officeart/2009/3/layout/RandomtoResultProcess"/>
    <dgm:cxn modelId="{71CC222D-856B-46C1-8CA9-BDC4DFBAC848}" type="presParOf" srcId="{F1653DF3-D688-4DB8-A046-F8E615A6A825}" destId="{9B453C0C-6F9A-4C36-A094-9377D2443B60}" srcOrd="17" destOrd="0" presId="urn:microsoft.com/office/officeart/2009/3/layout/RandomtoResultProcess"/>
    <dgm:cxn modelId="{440023BD-2A35-4D90-84D9-C417F78A9BA7}" type="presParOf" srcId="{F1653DF3-D688-4DB8-A046-F8E615A6A825}" destId="{C8430AED-06BD-42C1-85FF-02EDB98A1902}" srcOrd="18" destOrd="0" presId="urn:microsoft.com/office/officeart/2009/3/layout/RandomtoResultProcess"/>
    <dgm:cxn modelId="{E5B641DD-8303-4500-8CB9-CF6E5256F4DE}" type="presParOf" srcId="{875DF412-4D8A-4BFA-92C0-FE8D5A308AE5}" destId="{4D12847E-E07D-474D-9247-3E9BED251B58}" srcOrd="1" destOrd="0" presId="urn:microsoft.com/office/officeart/2009/3/layout/RandomtoResultProcess"/>
    <dgm:cxn modelId="{BF61AA66-A9B6-4ABE-B9FF-6362E2A98073}" type="presParOf" srcId="{4D12847E-E07D-474D-9247-3E9BED251B58}" destId="{5959946F-6DB1-4EB5-B50C-F7F60E0824C6}" srcOrd="0" destOrd="0" presId="urn:microsoft.com/office/officeart/2009/3/layout/RandomtoResultProcess"/>
    <dgm:cxn modelId="{76C3EF87-6B64-4325-9630-4EFB33017BBA}" type="presParOf" srcId="{4D12847E-E07D-474D-9247-3E9BED251B58}" destId="{9B764122-4965-4EF4-B7EF-8E80BA62CCF4}" srcOrd="1" destOrd="0" presId="urn:microsoft.com/office/officeart/2009/3/layout/RandomtoResultProcess"/>
    <dgm:cxn modelId="{25FEE63C-34E0-4F33-8F7D-DEF10FC33E4D}" type="presParOf" srcId="{875DF412-4D8A-4BFA-92C0-FE8D5A308AE5}" destId="{A274F1F2-6166-4929-93EC-796979D810DF}" srcOrd="2" destOrd="0" presId="urn:microsoft.com/office/officeart/2009/3/layout/RandomtoResultProcess"/>
    <dgm:cxn modelId="{D23FE2DC-F3AC-4EB6-AEAD-F42DC6FAAAA6}" type="presParOf" srcId="{875DF412-4D8A-4BFA-92C0-FE8D5A308AE5}" destId="{E5B3EB50-4794-49A2-A0AB-6F38DDFD2DC9}" srcOrd="3" destOrd="0" presId="urn:microsoft.com/office/officeart/2009/3/layout/RandomtoResultProcess"/>
    <dgm:cxn modelId="{B6736C2B-C78F-4311-A373-97421D4F0379}" type="presParOf" srcId="{E5B3EB50-4794-49A2-A0AB-6F38DDFD2DC9}" destId="{97FE123E-0E14-43C7-852B-FFAE19663D10}" srcOrd="0" destOrd="0" presId="urn:microsoft.com/office/officeart/2009/3/layout/RandomtoResultProcess"/>
    <dgm:cxn modelId="{1C334BFD-455B-4358-BD89-9F1ACD337EAA}" type="presParOf" srcId="{E5B3EB50-4794-49A2-A0AB-6F38DDFD2DC9}" destId="{B332FD97-8C09-4761-8CC6-498962CF0DCF}" srcOrd="1" destOrd="0" presId="urn:microsoft.com/office/officeart/2009/3/layout/RandomtoResultProcess"/>
    <dgm:cxn modelId="{A5973925-8A69-4E17-A4B6-884BE70DFBD3}" type="presParOf" srcId="{875DF412-4D8A-4BFA-92C0-FE8D5A308AE5}" destId="{6AFF5DA3-884B-4644-BEAF-BBED924EFB75}" srcOrd="4" destOrd="0" presId="urn:microsoft.com/office/officeart/2009/3/layout/RandomtoResultProcess"/>
    <dgm:cxn modelId="{4A9DCB6D-3375-4B0E-9CEF-640EE1330B6E}" type="presParOf" srcId="{6AFF5DA3-884B-4644-BEAF-BBED924EFB75}" destId="{786EDBE7-8CB3-43BF-B358-C6B277710A3F}" srcOrd="0" destOrd="0" presId="urn:microsoft.com/office/officeart/2009/3/layout/RandomtoResultProcess"/>
    <dgm:cxn modelId="{E957F7FA-BAD3-4AE7-ACC9-790755F6BDD3}" type="presParOf" srcId="{6AFF5DA3-884B-4644-BEAF-BBED924EFB75}" destId="{1DA1E30F-A3B2-44FF-A728-A950CD09AF76}" srcOrd="1" destOrd="0" presId="urn:microsoft.com/office/officeart/2009/3/layout/RandomtoResultProces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52B6C260-1C9D-40E9-BD7D-04DE2E4E699C}"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0991D500-711A-4F17-9C4B-51CD8B7796A3}">
      <dgm:prSet/>
      <dgm:spPr/>
      <dgm:t>
        <a:bodyPr/>
        <a:lstStyle/>
        <a:p>
          <a:pPr rtl="0"/>
          <a:r>
            <a:rPr lang="en-US"/>
            <a:t>Peer problems</a:t>
          </a:r>
          <a:endParaRPr lang="en-GB"/>
        </a:p>
      </dgm:t>
    </dgm:pt>
    <dgm:pt modelId="{0E3F739A-1CA4-4A4A-B8B2-4EA35F4F163D}" type="parTrans" cxnId="{89FF77CC-E0A8-4BC8-A051-9CA6D8AF4DB0}">
      <dgm:prSet/>
      <dgm:spPr/>
      <dgm:t>
        <a:bodyPr/>
        <a:lstStyle/>
        <a:p>
          <a:endParaRPr lang="en-GB"/>
        </a:p>
      </dgm:t>
    </dgm:pt>
    <dgm:pt modelId="{E44E264D-DF8A-407B-ABC9-547645E50CC4}" type="sibTrans" cxnId="{89FF77CC-E0A8-4BC8-A051-9CA6D8AF4DB0}">
      <dgm:prSet/>
      <dgm:spPr/>
      <dgm:t>
        <a:bodyPr/>
        <a:lstStyle/>
        <a:p>
          <a:endParaRPr lang="en-GB"/>
        </a:p>
      </dgm:t>
    </dgm:pt>
    <dgm:pt modelId="{ACBDACF0-61ED-4C13-AD2D-DE19B7129055}">
      <dgm:prSet/>
      <dgm:spPr/>
      <dgm:t>
        <a:bodyPr/>
        <a:lstStyle/>
        <a:p>
          <a:pPr rtl="0"/>
          <a:r>
            <a:rPr lang="en-US"/>
            <a:t>Inattentive symptoms </a:t>
          </a:r>
          <a:r>
            <a:rPr lang="en-US">
              <a:sym typeface="Wingdings"/>
            </a:rPr>
            <a:t></a:t>
          </a:r>
          <a:r>
            <a:rPr lang="en-US"/>
            <a:t>  ignored</a:t>
          </a:r>
          <a:endParaRPr lang="en-GB"/>
        </a:p>
      </dgm:t>
    </dgm:pt>
    <dgm:pt modelId="{68259F53-6887-47DA-B7F6-C8C2EC689C84}" type="parTrans" cxnId="{D0E1BA30-3172-4AF8-AD37-89F787CA9DD8}">
      <dgm:prSet/>
      <dgm:spPr/>
      <dgm:t>
        <a:bodyPr/>
        <a:lstStyle/>
        <a:p>
          <a:endParaRPr lang="en-GB"/>
        </a:p>
      </dgm:t>
    </dgm:pt>
    <dgm:pt modelId="{84A01EB9-3DF5-4E4B-8EC6-B947A87CA598}" type="sibTrans" cxnId="{D0E1BA30-3172-4AF8-AD37-89F787CA9DD8}">
      <dgm:prSet/>
      <dgm:spPr/>
      <dgm:t>
        <a:bodyPr/>
        <a:lstStyle/>
        <a:p>
          <a:endParaRPr lang="en-GB"/>
        </a:p>
      </dgm:t>
    </dgm:pt>
    <dgm:pt modelId="{0EFDDBC2-52A0-44F1-A8B9-1D1BE49F526D}">
      <dgm:prSet/>
      <dgm:spPr/>
      <dgm:t>
        <a:bodyPr/>
        <a:lstStyle/>
        <a:p>
          <a:pPr rtl="0"/>
          <a:r>
            <a:rPr lang="en-US"/>
            <a:t>Hyperactive/impulsive symptoms </a:t>
          </a:r>
          <a:r>
            <a:rPr lang="en-US">
              <a:sym typeface="Wingdings"/>
            </a:rPr>
            <a:t></a:t>
          </a:r>
          <a:r>
            <a:rPr lang="en-US"/>
            <a:t>  actively rejected</a:t>
          </a:r>
          <a:endParaRPr lang="en-GB"/>
        </a:p>
      </dgm:t>
    </dgm:pt>
    <dgm:pt modelId="{E73A71F4-687F-4BF2-8F48-7F119B70F897}" type="parTrans" cxnId="{BB99F8A2-871B-48B9-B0C6-507EE429B07E}">
      <dgm:prSet/>
      <dgm:spPr/>
      <dgm:t>
        <a:bodyPr/>
        <a:lstStyle/>
        <a:p>
          <a:endParaRPr lang="en-GB"/>
        </a:p>
      </dgm:t>
    </dgm:pt>
    <dgm:pt modelId="{E72C2F09-8D39-423D-B39E-F1F6ACAC8D3A}" type="sibTrans" cxnId="{BB99F8A2-871B-48B9-B0C6-507EE429B07E}">
      <dgm:prSet/>
      <dgm:spPr/>
      <dgm:t>
        <a:bodyPr/>
        <a:lstStyle/>
        <a:p>
          <a:endParaRPr lang="en-GB"/>
        </a:p>
      </dgm:t>
    </dgm:pt>
    <dgm:pt modelId="{59764A67-B92A-456D-91B7-1EF815FCABCE}">
      <dgm:prSet/>
      <dgm:spPr/>
      <dgm:t>
        <a:bodyPr/>
        <a:lstStyle/>
        <a:p>
          <a:pPr rtl="0"/>
          <a:r>
            <a:rPr lang="en-US"/>
            <a:t>Not deficient in social reasoning/understanding, but rather the execution of appropriate social </a:t>
          </a:r>
          <a:r>
            <a:rPr lang="en-US" err="1"/>
            <a:t>behaviour</a:t>
          </a:r>
          <a:endParaRPr lang="en-GB"/>
        </a:p>
      </dgm:t>
    </dgm:pt>
    <dgm:pt modelId="{E432E89C-A1AC-4C38-BA1E-6787F57AAC2C}" type="parTrans" cxnId="{FAF1EA7C-4FCA-4AD5-A594-E1244ABF80D5}">
      <dgm:prSet/>
      <dgm:spPr/>
      <dgm:t>
        <a:bodyPr/>
        <a:lstStyle/>
        <a:p>
          <a:endParaRPr lang="en-GB"/>
        </a:p>
      </dgm:t>
    </dgm:pt>
    <dgm:pt modelId="{BA864218-B3EE-4686-91BB-C3042EE9024F}" type="sibTrans" cxnId="{FAF1EA7C-4FCA-4AD5-A594-E1244ABF80D5}">
      <dgm:prSet/>
      <dgm:spPr/>
      <dgm:t>
        <a:bodyPr/>
        <a:lstStyle/>
        <a:p>
          <a:endParaRPr lang="en-GB"/>
        </a:p>
      </dgm:t>
    </dgm:pt>
    <dgm:pt modelId="{91F960AC-BBD3-4F6B-9BAF-107E4A5C6ACB}">
      <dgm:prSet/>
      <dgm:spPr/>
      <dgm:t>
        <a:bodyPr/>
        <a:lstStyle/>
        <a:p>
          <a:pPr rtl="0"/>
          <a:r>
            <a:rPr lang="en-US"/>
            <a:t>Family dysfunction/parental issues</a:t>
          </a:r>
          <a:endParaRPr lang="en-GB"/>
        </a:p>
      </dgm:t>
    </dgm:pt>
    <dgm:pt modelId="{2066B07B-6276-4664-9DFF-4C679B96970D}" type="parTrans" cxnId="{B76A9F96-CBFE-49C8-8120-6F3876035158}">
      <dgm:prSet/>
      <dgm:spPr/>
      <dgm:t>
        <a:bodyPr/>
        <a:lstStyle/>
        <a:p>
          <a:endParaRPr lang="en-GB"/>
        </a:p>
      </dgm:t>
    </dgm:pt>
    <dgm:pt modelId="{5EE1508B-60C6-4814-9730-8F57C79B668A}" type="sibTrans" cxnId="{B76A9F96-CBFE-49C8-8120-6F3876035158}">
      <dgm:prSet/>
      <dgm:spPr/>
      <dgm:t>
        <a:bodyPr/>
        <a:lstStyle/>
        <a:p>
          <a:endParaRPr lang="en-GB"/>
        </a:p>
      </dgm:t>
    </dgm:pt>
    <dgm:pt modelId="{A02BE92C-AA97-4A16-A12A-6C49D833B77E}">
      <dgm:prSet/>
      <dgm:spPr/>
      <dgm:t>
        <a:bodyPr/>
        <a:lstStyle/>
        <a:p>
          <a:pPr rtl="0"/>
          <a:r>
            <a:rPr lang="en-US"/>
            <a:t>No clear causal relationship between family problems and ADHD</a:t>
          </a:r>
          <a:endParaRPr lang="en-GB"/>
        </a:p>
      </dgm:t>
    </dgm:pt>
    <dgm:pt modelId="{DF885247-6CD9-4EF8-AF38-DF9A40804D46}" type="parTrans" cxnId="{7D25CA6A-6652-4BA0-9ABB-D30DAC3D5F1D}">
      <dgm:prSet/>
      <dgm:spPr/>
      <dgm:t>
        <a:bodyPr/>
        <a:lstStyle/>
        <a:p>
          <a:endParaRPr lang="en-GB"/>
        </a:p>
      </dgm:t>
    </dgm:pt>
    <dgm:pt modelId="{C752FFEE-9A2A-424E-A628-22CC9FBE646B}" type="sibTrans" cxnId="{7D25CA6A-6652-4BA0-9ABB-D30DAC3D5F1D}">
      <dgm:prSet/>
      <dgm:spPr/>
      <dgm:t>
        <a:bodyPr/>
        <a:lstStyle/>
        <a:p>
          <a:endParaRPr lang="en-GB"/>
        </a:p>
      </dgm:t>
    </dgm:pt>
    <dgm:pt modelId="{CD321955-39BA-4939-8B2A-5AF20ED1078E}">
      <dgm:prSet/>
      <dgm:spPr/>
      <dgm:t>
        <a:bodyPr/>
        <a:lstStyle/>
        <a:p>
          <a:pPr rtl="0"/>
          <a:r>
            <a:rPr lang="en-US"/>
            <a:t>Family problems can impact the severity and developmental course/outcomes of ADHD</a:t>
          </a:r>
          <a:endParaRPr lang="en-GB"/>
        </a:p>
      </dgm:t>
    </dgm:pt>
    <dgm:pt modelId="{405A6C28-BD0D-437A-9B08-43F08CAD48ED}" type="parTrans" cxnId="{9080597B-37BA-4584-876F-4FF53E01146D}">
      <dgm:prSet/>
      <dgm:spPr/>
      <dgm:t>
        <a:bodyPr/>
        <a:lstStyle/>
        <a:p>
          <a:endParaRPr lang="en-GB"/>
        </a:p>
      </dgm:t>
    </dgm:pt>
    <dgm:pt modelId="{4489FAF8-2B9D-4864-A578-A78DDC81AD2A}" type="sibTrans" cxnId="{9080597B-37BA-4584-876F-4FF53E01146D}">
      <dgm:prSet/>
      <dgm:spPr/>
      <dgm:t>
        <a:bodyPr/>
        <a:lstStyle/>
        <a:p>
          <a:endParaRPr lang="en-GB"/>
        </a:p>
      </dgm:t>
    </dgm:pt>
    <dgm:pt modelId="{4D41CAFF-5BF9-43CF-9E45-73D700419022}">
      <dgm:prSet/>
      <dgm:spPr/>
      <dgm:t>
        <a:bodyPr/>
        <a:lstStyle/>
        <a:p>
          <a:pPr rtl="0"/>
          <a:r>
            <a:rPr lang="en-US"/>
            <a:t>Self-esteem</a:t>
          </a:r>
          <a:endParaRPr lang="en-GB"/>
        </a:p>
      </dgm:t>
    </dgm:pt>
    <dgm:pt modelId="{30E82DBA-095D-467F-BA36-A00CABA1E538}" type="parTrans" cxnId="{258A56D2-E78C-4515-B1A4-63F10C587715}">
      <dgm:prSet/>
      <dgm:spPr/>
      <dgm:t>
        <a:bodyPr/>
        <a:lstStyle/>
        <a:p>
          <a:endParaRPr lang="en-GB"/>
        </a:p>
      </dgm:t>
    </dgm:pt>
    <dgm:pt modelId="{3E4C5785-2513-48F0-B235-6AC2ECDFCC85}" type="sibTrans" cxnId="{258A56D2-E78C-4515-B1A4-63F10C587715}">
      <dgm:prSet/>
      <dgm:spPr/>
      <dgm:t>
        <a:bodyPr/>
        <a:lstStyle/>
        <a:p>
          <a:endParaRPr lang="en-GB"/>
        </a:p>
      </dgm:t>
    </dgm:pt>
    <dgm:pt modelId="{19B6D197-7980-43AF-8F27-B922F2C32C3E}">
      <dgm:prSet/>
      <dgm:spPr/>
      <dgm:t>
        <a:bodyPr/>
        <a:lstStyle/>
        <a:p>
          <a:pPr rtl="0"/>
          <a:r>
            <a:rPr lang="en-US"/>
            <a:t>Inflated: Positive illusory bias (Hoza)</a:t>
          </a:r>
          <a:endParaRPr lang="en-GB"/>
        </a:p>
      </dgm:t>
    </dgm:pt>
    <dgm:pt modelId="{78A39049-3FB8-484A-AC32-5FE6D89BB34A}" type="parTrans" cxnId="{531666AD-A30F-49F5-BA1F-C3FF9B34106A}">
      <dgm:prSet/>
      <dgm:spPr/>
      <dgm:t>
        <a:bodyPr/>
        <a:lstStyle/>
        <a:p>
          <a:endParaRPr lang="en-GB"/>
        </a:p>
      </dgm:t>
    </dgm:pt>
    <dgm:pt modelId="{AFE98724-681A-4B0A-935E-8332FAB5BAD3}" type="sibTrans" cxnId="{531666AD-A30F-49F5-BA1F-C3FF9B34106A}">
      <dgm:prSet/>
      <dgm:spPr/>
      <dgm:t>
        <a:bodyPr/>
        <a:lstStyle/>
        <a:p>
          <a:endParaRPr lang="en-GB"/>
        </a:p>
      </dgm:t>
    </dgm:pt>
    <dgm:pt modelId="{3DF98917-4A2A-462C-966B-55425E10D357}">
      <dgm:prSet/>
      <dgm:spPr/>
      <dgm:t>
        <a:bodyPr/>
        <a:lstStyle/>
        <a:p>
          <a:pPr rtl="0"/>
          <a:r>
            <a:rPr lang="en-US"/>
            <a:t>Low self esteem associated with comorbid depression</a:t>
          </a:r>
          <a:endParaRPr lang="en-GB"/>
        </a:p>
      </dgm:t>
    </dgm:pt>
    <dgm:pt modelId="{7A8E8493-6DE4-4E8B-BA7E-4A7F2F3DFE09}" type="parTrans" cxnId="{B6480239-B484-468D-9D5C-A7C99EE4A0AB}">
      <dgm:prSet/>
      <dgm:spPr/>
      <dgm:t>
        <a:bodyPr/>
        <a:lstStyle/>
        <a:p>
          <a:endParaRPr lang="en-GB"/>
        </a:p>
      </dgm:t>
    </dgm:pt>
    <dgm:pt modelId="{CB0DD04D-C896-4B39-ACBC-C4EA2A453DBD}" type="sibTrans" cxnId="{B6480239-B484-468D-9D5C-A7C99EE4A0AB}">
      <dgm:prSet/>
      <dgm:spPr/>
      <dgm:t>
        <a:bodyPr/>
        <a:lstStyle/>
        <a:p>
          <a:endParaRPr lang="en-GB"/>
        </a:p>
      </dgm:t>
    </dgm:pt>
    <dgm:pt modelId="{6C91859E-318C-4755-9CCD-6F6D63586B01}" type="pres">
      <dgm:prSet presAssocID="{52B6C260-1C9D-40E9-BD7D-04DE2E4E699C}" presName="linear" presStyleCnt="0">
        <dgm:presLayoutVars>
          <dgm:animLvl val="lvl"/>
          <dgm:resizeHandles val="exact"/>
        </dgm:presLayoutVars>
      </dgm:prSet>
      <dgm:spPr/>
    </dgm:pt>
    <dgm:pt modelId="{890283F1-366B-47FE-A223-A2D3A8D09BC3}" type="pres">
      <dgm:prSet presAssocID="{0991D500-711A-4F17-9C4B-51CD8B7796A3}" presName="parentText" presStyleLbl="node1" presStyleIdx="0" presStyleCnt="3">
        <dgm:presLayoutVars>
          <dgm:chMax val="0"/>
          <dgm:bulletEnabled val="1"/>
        </dgm:presLayoutVars>
      </dgm:prSet>
      <dgm:spPr/>
    </dgm:pt>
    <dgm:pt modelId="{F124679B-67C3-4FB6-88EB-909C32FB5930}" type="pres">
      <dgm:prSet presAssocID="{0991D500-711A-4F17-9C4B-51CD8B7796A3}" presName="childText" presStyleLbl="revTx" presStyleIdx="0" presStyleCnt="3">
        <dgm:presLayoutVars>
          <dgm:bulletEnabled val="1"/>
        </dgm:presLayoutVars>
      </dgm:prSet>
      <dgm:spPr/>
    </dgm:pt>
    <dgm:pt modelId="{7EE9A5F9-A3AB-45D1-98BC-5A9606BBBBE1}" type="pres">
      <dgm:prSet presAssocID="{91F960AC-BBD3-4F6B-9BAF-107E4A5C6ACB}" presName="parentText" presStyleLbl="node1" presStyleIdx="1" presStyleCnt="3">
        <dgm:presLayoutVars>
          <dgm:chMax val="0"/>
          <dgm:bulletEnabled val="1"/>
        </dgm:presLayoutVars>
      </dgm:prSet>
      <dgm:spPr/>
    </dgm:pt>
    <dgm:pt modelId="{2F42ACF8-6CDA-44BA-9179-C91F9CA6972F}" type="pres">
      <dgm:prSet presAssocID="{91F960AC-BBD3-4F6B-9BAF-107E4A5C6ACB}" presName="childText" presStyleLbl="revTx" presStyleIdx="1" presStyleCnt="3">
        <dgm:presLayoutVars>
          <dgm:bulletEnabled val="1"/>
        </dgm:presLayoutVars>
      </dgm:prSet>
      <dgm:spPr/>
    </dgm:pt>
    <dgm:pt modelId="{61B4BC30-4440-4FE9-84DD-0047C630C66D}" type="pres">
      <dgm:prSet presAssocID="{4D41CAFF-5BF9-43CF-9E45-73D700419022}" presName="parentText" presStyleLbl="node1" presStyleIdx="2" presStyleCnt="3">
        <dgm:presLayoutVars>
          <dgm:chMax val="0"/>
          <dgm:bulletEnabled val="1"/>
        </dgm:presLayoutVars>
      </dgm:prSet>
      <dgm:spPr/>
    </dgm:pt>
    <dgm:pt modelId="{F851A2D3-7193-491E-B962-87CAFF979BCF}" type="pres">
      <dgm:prSet presAssocID="{4D41CAFF-5BF9-43CF-9E45-73D700419022}" presName="childText" presStyleLbl="revTx" presStyleIdx="2" presStyleCnt="3">
        <dgm:presLayoutVars>
          <dgm:bulletEnabled val="1"/>
        </dgm:presLayoutVars>
      </dgm:prSet>
      <dgm:spPr/>
    </dgm:pt>
  </dgm:ptLst>
  <dgm:cxnLst>
    <dgm:cxn modelId="{263C2906-4DE5-4D22-8859-D669D7869BF8}" type="presOf" srcId="{4D41CAFF-5BF9-43CF-9E45-73D700419022}" destId="{61B4BC30-4440-4FE9-84DD-0047C630C66D}" srcOrd="0" destOrd="0" presId="urn:microsoft.com/office/officeart/2005/8/layout/vList2"/>
    <dgm:cxn modelId="{D0E1BA30-3172-4AF8-AD37-89F787CA9DD8}" srcId="{0991D500-711A-4F17-9C4B-51CD8B7796A3}" destId="{ACBDACF0-61ED-4C13-AD2D-DE19B7129055}" srcOrd="0" destOrd="0" parTransId="{68259F53-6887-47DA-B7F6-C8C2EC689C84}" sibTransId="{84A01EB9-3DF5-4E4B-8EC6-B947A87CA598}"/>
    <dgm:cxn modelId="{ABD51933-BC5D-41A7-A17C-3A85E46AF0DB}" type="presOf" srcId="{A02BE92C-AA97-4A16-A12A-6C49D833B77E}" destId="{2F42ACF8-6CDA-44BA-9179-C91F9CA6972F}" srcOrd="0" destOrd="0" presId="urn:microsoft.com/office/officeart/2005/8/layout/vList2"/>
    <dgm:cxn modelId="{B6480239-B484-468D-9D5C-A7C99EE4A0AB}" srcId="{4D41CAFF-5BF9-43CF-9E45-73D700419022}" destId="{3DF98917-4A2A-462C-966B-55425E10D357}" srcOrd="1" destOrd="0" parTransId="{7A8E8493-6DE4-4E8B-BA7E-4A7F2F3DFE09}" sibTransId="{CB0DD04D-C896-4B39-ACBC-C4EA2A453DBD}"/>
    <dgm:cxn modelId="{0F72153B-C831-457B-985C-2131D71C6AB9}" type="presOf" srcId="{91F960AC-BBD3-4F6B-9BAF-107E4A5C6ACB}" destId="{7EE9A5F9-A3AB-45D1-98BC-5A9606BBBBE1}" srcOrd="0" destOrd="0" presId="urn:microsoft.com/office/officeart/2005/8/layout/vList2"/>
    <dgm:cxn modelId="{006A0949-D866-46E5-B37E-294B9857EEA8}" type="presOf" srcId="{ACBDACF0-61ED-4C13-AD2D-DE19B7129055}" destId="{F124679B-67C3-4FB6-88EB-909C32FB5930}" srcOrd="0" destOrd="0" presId="urn:microsoft.com/office/officeart/2005/8/layout/vList2"/>
    <dgm:cxn modelId="{7D25CA6A-6652-4BA0-9ABB-D30DAC3D5F1D}" srcId="{91F960AC-BBD3-4F6B-9BAF-107E4A5C6ACB}" destId="{A02BE92C-AA97-4A16-A12A-6C49D833B77E}" srcOrd="0" destOrd="0" parTransId="{DF885247-6CD9-4EF8-AF38-DF9A40804D46}" sibTransId="{C752FFEE-9A2A-424E-A628-22CC9FBE646B}"/>
    <dgm:cxn modelId="{EAB0D56A-9401-4666-A162-FE952C38B984}" type="presOf" srcId="{19B6D197-7980-43AF-8F27-B922F2C32C3E}" destId="{F851A2D3-7193-491E-B962-87CAFF979BCF}" srcOrd="0" destOrd="0" presId="urn:microsoft.com/office/officeart/2005/8/layout/vList2"/>
    <dgm:cxn modelId="{A52F5658-ECA3-4638-8130-7B0EFF43A3D9}" type="presOf" srcId="{CD321955-39BA-4939-8B2A-5AF20ED1078E}" destId="{2F42ACF8-6CDA-44BA-9179-C91F9CA6972F}" srcOrd="0" destOrd="1" presId="urn:microsoft.com/office/officeart/2005/8/layout/vList2"/>
    <dgm:cxn modelId="{9080597B-37BA-4584-876F-4FF53E01146D}" srcId="{91F960AC-BBD3-4F6B-9BAF-107E4A5C6ACB}" destId="{CD321955-39BA-4939-8B2A-5AF20ED1078E}" srcOrd="1" destOrd="0" parTransId="{405A6C28-BD0D-437A-9B08-43F08CAD48ED}" sibTransId="{4489FAF8-2B9D-4864-A578-A78DDC81AD2A}"/>
    <dgm:cxn modelId="{FAF1EA7C-4FCA-4AD5-A594-E1244ABF80D5}" srcId="{0991D500-711A-4F17-9C4B-51CD8B7796A3}" destId="{59764A67-B92A-456D-91B7-1EF815FCABCE}" srcOrd="2" destOrd="0" parTransId="{E432E89C-A1AC-4C38-BA1E-6787F57AAC2C}" sibTransId="{BA864218-B3EE-4686-91BB-C3042EE9024F}"/>
    <dgm:cxn modelId="{356EDB8C-ECBA-4728-A13A-450261A2957D}" type="presOf" srcId="{0EFDDBC2-52A0-44F1-A8B9-1D1BE49F526D}" destId="{F124679B-67C3-4FB6-88EB-909C32FB5930}" srcOrd="0" destOrd="1" presId="urn:microsoft.com/office/officeart/2005/8/layout/vList2"/>
    <dgm:cxn modelId="{D9FCF093-3D84-46FA-94E3-5F220F0DBA11}" type="presOf" srcId="{52B6C260-1C9D-40E9-BD7D-04DE2E4E699C}" destId="{6C91859E-318C-4755-9CCD-6F6D63586B01}" srcOrd="0" destOrd="0" presId="urn:microsoft.com/office/officeart/2005/8/layout/vList2"/>
    <dgm:cxn modelId="{B76A9F96-CBFE-49C8-8120-6F3876035158}" srcId="{52B6C260-1C9D-40E9-BD7D-04DE2E4E699C}" destId="{91F960AC-BBD3-4F6B-9BAF-107E4A5C6ACB}" srcOrd="1" destOrd="0" parTransId="{2066B07B-6276-4664-9DFF-4C679B96970D}" sibTransId="{5EE1508B-60C6-4814-9730-8F57C79B668A}"/>
    <dgm:cxn modelId="{BB99F8A2-871B-48B9-B0C6-507EE429B07E}" srcId="{0991D500-711A-4F17-9C4B-51CD8B7796A3}" destId="{0EFDDBC2-52A0-44F1-A8B9-1D1BE49F526D}" srcOrd="1" destOrd="0" parTransId="{E73A71F4-687F-4BF2-8F48-7F119B70F897}" sibTransId="{E72C2F09-8D39-423D-B39E-F1F6ACAC8D3A}"/>
    <dgm:cxn modelId="{531666AD-A30F-49F5-BA1F-C3FF9B34106A}" srcId="{4D41CAFF-5BF9-43CF-9E45-73D700419022}" destId="{19B6D197-7980-43AF-8F27-B922F2C32C3E}" srcOrd="0" destOrd="0" parTransId="{78A39049-3FB8-484A-AC32-5FE6D89BB34A}" sibTransId="{AFE98724-681A-4B0A-935E-8332FAB5BAD3}"/>
    <dgm:cxn modelId="{11B645C6-6B7E-43A3-BF12-978DCBA4FD09}" type="presOf" srcId="{0991D500-711A-4F17-9C4B-51CD8B7796A3}" destId="{890283F1-366B-47FE-A223-A2D3A8D09BC3}" srcOrd="0" destOrd="0" presId="urn:microsoft.com/office/officeart/2005/8/layout/vList2"/>
    <dgm:cxn modelId="{89FF77CC-E0A8-4BC8-A051-9CA6D8AF4DB0}" srcId="{52B6C260-1C9D-40E9-BD7D-04DE2E4E699C}" destId="{0991D500-711A-4F17-9C4B-51CD8B7796A3}" srcOrd="0" destOrd="0" parTransId="{0E3F739A-1CA4-4A4A-B8B2-4EA35F4F163D}" sibTransId="{E44E264D-DF8A-407B-ABC9-547645E50CC4}"/>
    <dgm:cxn modelId="{258A56D2-E78C-4515-B1A4-63F10C587715}" srcId="{52B6C260-1C9D-40E9-BD7D-04DE2E4E699C}" destId="{4D41CAFF-5BF9-43CF-9E45-73D700419022}" srcOrd="2" destOrd="0" parTransId="{30E82DBA-095D-467F-BA36-A00CABA1E538}" sibTransId="{3E4C5785-2513-48F0-B235-6AC2ECDFCC85}"/>
    <dgm:cxn modelId="{F3F249E3-BA85-4CB0-AC9C-0A7DEB9C2860}" type="presOf" srcId="{59764A67-B92A-456D-91B7-1EF815FCABCE}" destId="{F124679B-67C3-4FB6-88EB-909C32FB5930}" srcOrd="0" destOrd="2" presId="urn:microsoft.com/office/officeart/2005/8/layout/vList2"/>
    <dgm:cxn modelId="{70C435FE-6494-48B2-8AD3-AD4508B41909}" type="presOf" srcId="{3DF98917-4A2A-462C-966B-55425E10D357}" destId="{F851A2D3-7193-491E-B962-87CAFF979BCF}" srcOrd="0" destOrd="1" presId="urn:microsoft.com/office/officeart/2005/8/layout/vList2"/>
    <dgm:cxn modelId="{C629CD8B-4270-44BD-A678-1A2CE711808A}" type="presParOf" srcId="{6C91859E-318C-4755-9CCD-6F6D63586B01}" destId="{890283F1-366B-47FE-A223-A2D3A8D09BC3}" srcOrd="0" destOrd="0" presId="urn:microsoft.com/office/officeart/2005/8/layout/vList2"/>
    <dgm:cxn modelId="{297A8736-41B3-40FA-BD9F-9E11E7DDB6D4}" type="presParOf" srcId="{6C91859E-318C-4755-9CCD-6F6D63586B01}" destId="{F124679B-67C3-4FB6-88EB-909C32FB5930}" srcOrd="1" destOrd="0" presId="urn:microsoft.com/office/officeart/2005/8/layout/vList2"/>
    <dgm:cxn modelId="{B222B360-5ACD-4763-9960-4A85332E7F76}" type="presParOf" srcId="{6C91859E-318C-4755-9CCD-6F6D63586B01}" destId="{7EE9A5F9-A3AB-45D1-98BC-5A9606BBBBE1}" srcOrd="2" destOrd="0" presId="urn:microsoft.com/office/officeart/2005/8/layout/vList2"/>
    <dgm:cxn modelId="{A737E2B8-0D79-4EAF-9282-9D3F9BAC7239}" type="presParOf" srcId="{6C91859E-318C-4755-9CCD-6F6D63586B01}" destId="{2F42ACF8-6CDA-44BA-9179-C91F9CA6972F}" srcOrd="3" destOrd="0" presId="urn:microsoft.com/office/officeart/2005/8/layout/vList2"/>
    <dgm:cxn modelId="{55FD348F-F286-47EC-8425-B5D2266C9B9F}" type="presParOf" srcId="{6C91859E-318C-4755-9CCD-6F6D63586B01}" destId="{61B4BC30-4440-4FE9-84DD-0047C630C66D}" srcOrd="4" destOrd="0" presId="urn:microsoft.com/office/officeart/2005/8/layout/vList2"/>
    <dgm:cxn modelId="{7E9AB176-C065-4E07-B21C-084356E9AB46}" type="presParOf" srcId="{6C91859E-318C-4755-9CCD-6F6D63586B01}" destId="{F851A2D3-7193-491E-B962-87CAFF979BCF}"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BCA6F059-108C-4C69-A212-E71FCA75343A}"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D8C7CF08-E98A-41A6-A53D-454B214703BD}">
      <dgm:prSet/>
      <dgm:spPr/>
      <dgm:t>
        <a:bodyPr/>
        <a:lstStyle/>
        <a:p>
          <a:r>
            <a:rPr lang="en-GB"/>
            <a:t>Those who have ADHD explain that they get lots of different thoughts at the same time. It’s confusing and they are always in trouble with someone. They feel unpopular and know that sometimes they are difficult to like.</a:t>
          </a:r>
        </a:p>
      </dgm:t>
    </dgm:pt>
    <dgm:pt modelId="{54396E55-5B6B-475E-8945-A8BC6003ECB1}" type="parTrans" cxnId="{56E870F5-40D9-491D-9E43-36198F230587}">
      <dgm:prSet/>
      <dgm:spPr/>
      <dgm:t>
        <a:bodyPr/>
        <a:lstStyle/>
        <a:p>
          <a:endParaRPr lang="en-GB"/>
        </a:p>
      </dgm:t>
    </dgm:pt>
    <dgm:pt modelId="{F6C803C2-DD91-402F-A45E-5F3F6B4ECB1B}" type="sibTrans" cxnId="{56E870F5-40D9-491D-9E43-36198F230587}">
      <dgm:prSet/>
      <dgm:spPr/>
      <dgm:t>
        <a:bodyPr/>
        <a:lstStyle/>
        <a:p>
          <a:endParaRPr lang="en-GB"/>
        </a:p>
      </dgm:t>
    </dgm:pt>
    <dgm:pt modelId="{30196B2A-2721-44F4-8C34-ED0204464826}" type="pres">
      <dgm:prSet presAssocID="{BCA6F059-108C-4C69-A212-E71FCA75343A}" presName="linear" presStyleCnt="0">
        <dgm:presLayoutVars>
          <dgm:animLvl val="lvl"/>
          <dgm:resizeHandles val="exact"/>
        </dgm:presLayoutVars>
      </dgm:prSet>
      <dgm:spPr/>
    </dgm:pt>
    <dgm:pt modelId="{6A8FF797-4BD6-4917-8276-70855F36CC7B}" type="pres">
      <dgm:prSet presAssocID="{D8C7CF08-E98A-41A6-A53D-454B214703BD}" presName="parentText" presStyleLbl="node1" presStyleIdx="0" presStyleCnt="1" custScaleX="95272" custScaleY="103597">
        <dgm:presLayoutVars>
          <dgm:chMax val="0"/>
          <dgm:bulletEnabled val="1"/>
        </dgm:presLayoutVars>
      </dgm:prSet>
      <dgm:spPr/>
    </dgm:pt>
  </dgm:ptLst>
  <dgm:cxnLst>
    <dgm:cxn modelId="{C655777F-B146-41EF-A563-C74F104DD1D2}" type="presOf" srcId="{BCA6F059-108C-4C69-A212-E71FCA75343A}" destId="{30196B2A-2721-44F4-8C34-ED0204464826}" srcOrd="0" destOrd="0" presId="urn:microsoft.com/office/officeart/2005/8/layout/vList2"/>
    <dgm:cxn modelId="{56E870F5-40D9-491D-9E43-36198F230587}" srcId="{BCA6F059-108C-4C69-A212-E71FCA75343A}" destId="{D8C7CF08-E98A-41A6-A53D-454B214703BD}" srcOrd="0" destOrd="0" parTransId="{54396E55-5B6B-475E-8945-A8BC6003ECB1}" sibTransId="{F6C803C2-DD91-402F-A45E-5F3F6B4ECB1B}"/>
    <dgm:cxn modelId="{3DC925F7-132E-4EB3-9D67-5F474A21C157}" type="presOf" srcId="{D8C7CF08-E98A-41A6-A53D-454B214703BD}" destId="{6A8FF797-4BD6-4917-8276-70855F36CC7B}" srcOrd="0" destOrd="0" presId="urn:microsoft.com/office/officeart/2005/8/layout/vList2"/>
    <dgm:cxn modelId="{181EC4A7-8369-4153-9781-9D203C68ECB4}" type="presParOf" srcId="{30196B2A-2721-44F4-8C34-ED0204464826}" destId="{6A8FF797-4BD6-4917-8276-70855F36CC7B}"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64195486-5D7D-40B9-A4C0-26E39D341BA5}" type="doc">
      <dgm:prSet loTypeId="urn:microsoft.com/office/officeart/2005/8/layout/process4" loCatId="process" qsTypeId="urn:microsoft.com/office/officeart/2005/8/quickstyle/simple1" qsCatId="simple" csTypeId="urn:microsoft.com/office/officeart/2005/8/colors/accent0_2" csCatId="mainScheme"/>
      <dgm:spPr/>
      <dgm:t>
        <a:bodyPr/>
        <a:lstStyle/>
        <a:p>
          <a:endParaRPr lang="en-GB"/>
        </a:p>
      </dgm:t>
    </dgm:pt>
    <dgm:pt modelId="{2A120FA3-9A44-4730-9B9E-02026F278126}">
      <dgm:prSet/>
      <dgm:spPr/>
      <dgm:t>
        <a:bodyPr/>
        <a:lstStyle/>
        <a:p>
          <a:r>
            <a:rPr lang="en-GB"/>
            <a:t>Think of the student who is easily distracted as having high levels of awareness and observation </a:t>
          </a:r>
        </a:p>
      </dgm:t>
    </dgm:pt>
    <dgm:pt modelId="{DB566A6B-9FDD-4593-BB9B-DEEC5B68A962}" type="parTrans" cxnId="{F7BCD401-7578-496E-A8D6-F94165DDA3C4}">
      <dgm:prSet/>
      <dgm:spPr/>
      <dgm:t>
        <a:bodyPr/>
        <a:lstStyle/>
        <a:p>
          <a:endParaRPr lang="en-GB"/>
        </a:p>
      </dgm:t>
    </dgm:pt>
    <dgm:pt modelId="{4473659E-BB4B-479B-8AA7-C27964FC42B1}" type="sibTrans" cxnId="{F7BCD401-7578-496E-A8D6-F94165DDA3C4}">
      <dgm:prSet/>
      <dgm:spPr/>
      <dgm:t>
        <a:bodyPr/>
        <a:lstStyle/>
        <a:p>
          <a:endParaRPr lang="en-GB"/>
        </a:p>
      </dgm:t>
    </dgm:pt>
    <dgm:pt modelId="{43A6C1B3-761D-4785-8F20-7E4EB8CDE93E}">
      <dgm:prSet/>
      <dgm:spPr/>
      <dgm:t>
        <a:bodyPr/>
        <a:lstStyle/>
        <a:p>
          <a:r>
            <a:rPr lang="en-GB"/>
            <a:t>Think of the restless student as being energetic and lively </a:t>
          </a:r>
        </a:p>
      </dgm:t>
    </dgm:pt>
    <dgm:pt modelId="{536F6872-93D4-409D-B800-E6E8B6E65DD5}" type="parTrans" cxnId="{49447B6E-DA3E-462B-835F-69FC3029BD22}">
      <dgm:prSet/>
      <dgm:spPr/>
      <dgm:t>
        <a:bodyPr/>
        <a:lstStyle/>
        <a:p>
          <a:endParaRPr lang="en-GB"/>
        </a:p>
      </dgm:t>
    </dgm:pt>
    <dgm:pt modelId="{52F2A65F-ABFE-4121-91A8-EA287515EB68}" type="sibTrans" cxnId="{49447B6E-DA3E-462B-835F-69FC3029BD22}">
      <dgm:prSet/>
      <dgm:spPr/>
      <dgm:t>
        <a:bodyPr/>
        <a:lstStyle/>
        <a:p>
          <a:endParaRPr lang="en-GB"/>
        </a:p>
      </dgm:t>
    </dgm:pt>
    <dgm:pt modelId="{A6AE6BDE-0406-4C9A-8F68-1921DEB188E3}">
      <dgm:prSet/>
      <dgm:spPr/>
      <dgm:t>
        <a:bodyPr/>
        <a:lstStyle/>
        <a:p>
          <a:r>
            <a:rPr lang="en-GB"/>
            <a:t>When the student with ADHD goes off at a tangent, see it as a sign of individualism and independence </a:t>
          </a:r>
        </a:p>
      </dgm:t>
    </dgm:pt>
    <dgm:pt modelId="{9BE8C0CF-4854-4807-AE52-C44FBA581A7D}" type="parTrans" cxnId="{9B1CC018-2088-418D-8C9C-B7D9F2CA2642}">
      <dgm:prSet/>
      <dgm:spPr/>
      <dgm:t>
        <a:bodyPr/>
        <a:lstStyle/>
        <a:p>
          <a:endParaRPr lang="en-GB"/>
        </a:p>
      </dgm:t>
    </dgm:pt>
    <dgm:pt modelId="{5C4167E0-C0B5-4779-990E-B2A7DBF58C97}" type="sibTrans" cxnId="{9B1CC018-2088-418D-8C9C-B7D9F2CA2642}">
      <dgm:prSet/>
      <dgm:spPr/>
      <dgm:t>
        <a:bodyPr/>
        <a:lstStyle/>
        <a:p>
          <a:endParaRPr lang="en-GB"/>
        </a:p>
      </dgm:t>
    </dgm:pt>
    <dgm:pt modelId="{9FA1A67C-B24D-47B6-8CF7-53B936F73AED}">
      <dgm:prSet/>
      <dgm:spPr/>
      <dgm:t>
        <a:bodyPr/>
        <a:lstStyle/>
        <a:p>
          <a:r>
            <a:rPr lang="en-GB"/>
            <a:t>If the student forgets things, consider that they’ve been absorbed in their own thoughts </a:t>
          </a:r>
        </a:p>
      </dgm:t>
    </dgm:pt>
    <dgm:pt modelId="{E87A10B3-EE41-48AC-A0D2-D265AB0C2880}" type="parTrans" cxnId="{B6A6E494-2463-4F10-884F-C191D71EDF59}">
      <dgm:prSet/>
      <dgm:spPr/>
      <dgm:t>
        <a:bodyPr/>
        <a:lstStyle/>
        <a:p>
          <a:endParaRPr lang="en-GB"/>
        </a:p>
      </dgm:t>
    </dgm:pt>
    <dgm:pt modelId="{552557DD-DE5D-4357-8E6D-E0763F82EBD7}" type="sibTrans" cxnId="{B6A6E494-2463-4F10-884F-C191D71EDF59}">
      <dgm:prSet/>
      <dgm:spPr/>
      <dgm:t>
        <a:bodyPr/>
        <a:lstStyle/>
        <a:p>
          <a:endParaRPr lang="en-GB"/>
        </a:p>
      </dgm:t>
    </dgm:pt>
    <dgm:pt modelId="{D0AC1C07-122F-4C3D-A357-9F87F9481DE0}">
      <dgm:prSet/>
      <dgm:spPr/>
      <dgm:t>
        <a:bodyPr/>
        <a:lstStyle/>
        <a:p>
          <a:r>
            <a:rPr lang="en-GB"/>
            <a:t>If the student starts interrupting, think of it as enthusiasm to contribute </a:t>
          </a:r>
        </a:p>
      </dgm:t>
    </dgm:pt>
    <dgm:pt modelId="{2237BCB6-273C-4B96-8BA6-D45910694FCF}" type="parTrans" cxnId="{67601E34-5E00-4DFE-83FF-47DF182A555D}">
      <dgm:prSet/>
      <dgm:spPr/>
      <dgm:t>
        <a:bodyPr/>
        <a:lstStyle/>
        <a:p>
          <a:endParaRPr lang="en-GB"/>
        </a:p>
      </dgm:t>
    </dgm:pt>
    <dgm:pt modelId="{CF2220C1-A0CE-49C0-B728-E0B12348E3B9}" type="sibTrans" cxnId="{67601E34-5E00-4DFE-83FF-47DF182A555D}">
      <dgm:prSet/>
      <dgm:spPr/>
      <dgm:t>
        <a:bodyPr/>
        <a:lstStyle/>
        <a:p>
          <a:endParaRPr lang="en-GB"/>
        </a:p>
      </dgm:t>
    </dgm:pt>
    <dgm:pt modelId="{9A983A75-2CEA-4411-AEE9-E9BF3DBDF4DE}">
      <dgm:prSet/>
      <dgm:spPr/>
      <dgm:t>
        <a:bodyPr/>
        <a:lstStyle/>
        <a:p>
          <a:r>
            <a:rPr lang="en-GB"/>
            <a:t>When work is sloppy, look for signs of effort despite difficulties</a:t>
          </a:r>
        </a:p>
      </dgm:t>
    </dgm:pt>
    <dgm:pt modelId="{9BB7E284-ED17-42F5-B818-E85C7AFB2085}" type="parTrans" cxnId="{19F61CA6-D389-49AB-AD88-3C998C67304F}">
      <dgm:prSet/>
      <dgm:spPr/>
      <dgm:t>
        <a:bodyPr/>
        <a:lstStyle/>
        <a:p>
          <a:endParaRPr lang="en-GB"/>
        </a:p>
      </dgm:t>
    </dgm:pt>
    <dgm:pt modelId="{A2F02EC8-E49F-4399-8345-2903A542A1D7}" type="sibTrans" cxnId="{19F61CA6-D389-49AB-AD88-3C998C67304F}">
      <dgm:prSet/>
      <dgm:spPr/>
      <dgm:t>
        <a:bodyPr/>
        <a:lstStyle/>
        <a:p>
          <a:endParaRPr lang="en-GB"/>
        </a:p>
      </dgm:t>
    </dgm:pt>
    <dgm:pt modelId="{D1E28863-3831-4FD0-A827-4E5393ED44BD}">
      <dgm:prSet/>
      <dgm:spPr/>
      <dgm:t>
        <a:bodyPr/>
        <a:lstStyle/>
        <a:p>
          <a:r>
            <a:rPr lang="en-GB"/>
            <a:t>Look on a student’s apparent selfishness as single-mindedness in pursuit of goals </a:t>
          </a:r>
        </a:p>
      </dgm:t>
    </dgm:pt>
    <dgm:pt modelId="{65183A25-E79F-4ECD-8470-A92A9F4C4141}" type="parTrans" cxnId="{6D8BD0D1-880F-4402-975F-A26D6D644DEE}">
      <dgm:prSet/>
      <dgm:spPr/>
      <dgm:t>
        <a:bodyPr/>
        <a:lstStyle/>
        <a:p>
          <a:endParaRPr lang="en-GB"/>
        </a:p>
      </dgm:t>
    </dgm:pt>
    <dgm:pt modelId="{325EFAA0-534F-4E0D-BE9F-067D60B4258E}" type="sibTrans" cxnId="{6D8BD0D1-880F-4402-975F-A26D6D644DEE}">
      <dgm:prSet/>
      <dgm:spPr/>
      <dgm:t>
        <a:bodyPr/>
        <a:lstStyle/>
        <a:p>
          <a:endParaRPr lang="en-GB"/>
        </a:p>
      </dgm:t>
    </dgm:pt>
    <dgm:pt modelId="{E8C22BF5-C59D-4AFC-AB7C-B220EDD31379}">
      <dgm:prSet/>
      <dgm:spPr/>
      <dgm:t>
        <a:bodyPr/>
        <a:lstStyle/>
        <a:p>
          <a:r>
            <a:rPr lang="en-GB"/>
            <a:t>Try to reward good development and ignore the development that you don’t want</a:t>
          </a:r>
        </a:p>
      </dgm:t>
    </dgm:pt>
    <dgm:pt modelId="{8CE8C79C-7E12-45C5-928A-F1859B6F97F3}" type="parTrans" cxnId="{90ABDC1F-740F-428E-AB23-29A1D1CA4D85}">
      <dgm:prSet/>
      <dgm:spPr/>
      <dgm:t>
        <a:bodyPr/>
        <a:lstStyle/>
        <a:p>
          <a:endParaRPr lang="en-GB"/>
        </a:p>
      </dgm:t>
    </dgm:pt>
    <dgm:pt modelId="{38C88EE3-5362-41EB-A03E-049A69761C7F}" type="sibTrans" cxnId="{90ABDC1F-740F-428E-AB23-29A1D1CA4D85}">
      <dgm:prSet/>
      <dgm:spPr/>
      <dgm:t>
        <a:bodyPr/>
        <a:lstStyle/>
        <a:p>
          <a:endParaRPr lang="en-GB"/>
        </a:p>
      </dgm:t>
    </dgm:pt>
    <dgm:pt modelId="{80A0B0AB-BBFE-47D5-9A38-D6B44BFAB9D8}" type="pres">
      <dgm:prSet presAssocID="{64195486-5D7D-40B9-A4C0-26E39D341BA5}" presName="Name0" presStyleCnt="0">
        <dgm:presLayoutVars>
          <dgm:dir/>
          <dgm:animLvl val="lvl"/>
          <dgm:resizeHandles val="exact"/>
        </dgm:presLayoutVars>
      </dgm:prSet>
      <dgm:spPr/>
    </dgm:pt>
    <dgm:pt modelId="{EFC92378-DE7C-4405-B2FE-C2E5E4695577}" type="pres">
      <dgm:prSet presAssocID="{E8C22BF5-C59D-4AFC-AB7C-B220EDD31379}" presName="boxAndChildren" presStyleCnt="0"/>
      <dgm:spPr/>
    </dgm:pt>
    <dgm:pt modelId="{3C95F136-0D0A-45E1-B6AD-294CB33A8421}" type="pres">
      <dgm:prSet presAssocID="{E8C22BF5-C59D-4AFC-AB7C-B220EDD31379}" presName="parentTextBox" presStyleLbl="node1" presStyleIdx="0" presStyleCnt="8"/>
      <dgm:spPr/>
    </dgm:pt>
    <dgm:pt modelId="{CA39B776-4D89-418B-A3BF-4EAADF2DC0FF}" type="pres">
      <dgm:prSet presAssocID="{325EFAA0-534F-4E0D-BE9F-067D60B4258E}" presName="sp" presStyleCnt="0"/>
      <dgm:spPr/>
    </dgm:pt>
    <dgm:pt modelId="{23C5F680-C520-4B06-8139-343B1E80E368}" type="pres">
      <dgm:prSet presAssocID="{D1E28863-3831-4FD0-A827-4E5393ED44BD}" presName="arrowAndChildren" presStyleCnt="0"/>
      <dgm:spPr/>
    </dgm:pt>
    <dgm:pt modelId="{C3C65728-3979-419C-B65A-A74EF3C5D24E}" type="pres">
      <dgm:prSet presAssocID="{D1E28863-3831-4FD0-A827-4E5393ED44BD}" presName="parentTextArrow" presStyleLbl="node1" presStyleIdx="1" presStyleCnt="8"/>
      <dgm:spPr/>
    </dgm:pt>
    <dgm:pt modelId="{5B68A1AF-5E0F-4C91-905A-11433AEBE0FC}" type="pres">
      <dgm:prSet presAssocID="{A2F02EC8-E49F-4399-8345-2903A542A1D7}" presName="sp" presStyleCnt="0"/>
      <dgm:spPr/>
    </dgm:pt>
    <dgm:pt modelId="{5C734FFF-F4F9-4147-ACE0-2CD7956CADFC}" type="pres">
      <dgm:prSet presAssocID="{9A983A75-2CEA-4411-AEE9-E9BF3DBDF4DE}" presName="arrowAndChildren" presStyleCnt="0"/>
      <dgm:spPr/>
    </dgm:pt>
    <dgm:pt modelId="{EEFB5DB0-1DCC-4131-88FD-2AA595EE5D81}" type="pres">
      <dgm:prSet presAssocID="{9A983A75-2CEA-4411-AEE9-E9BF3DBDF4DE}" presName="parentTextArrow" presStyleLbl="node1" presStyleIdx="2" presStyleCnt="8"/>
      <dgm:spPr/>
    </dgm:pt>
    <dgm:pt modelId="{18CC999F-9144-4C9A-AB04-F5F947410795}" type="pres">
      <dgm:prSet presAssocID="{CF2220C1-A0CE-49C0-B728-E0B12348E3B9}" presName="sp" presStyleCnt="0"/>
      <dgm:spPr/>
    </dgm:pt>
    <dgm:pt modelId="{1C027185-9505-4062-B265-2CA448387116}" type="pres">
      <dgm:prSet presAssocID="{D0AC1C07-122F-4C3D-A357-9F87F9481DE0}" presName="arrowAndChildren" presStyleCnt="0"/>
      <dgm:spPr/>
    </dgm:pt>
    <dgm:pt modelId="{50A6C101-7A54-4321-A74E-7FC5228F42B6}" type="pres">
      <dgm:prSet presAssocID="{D0AC1C07-122F-4C3D-A357-9F87F9481DE0}" presName="parentTextArrow" presStyleLbl="node1" presStyleIdx="3" presStyleCnt="8"/>
      <dgm:spPr/>
    </dgm:pt>
    <dgm:pt modelId="{515CDE06-EC03-422C-8C55-CB377E99DDC0}" type="pres">
      <dgm:prSet presAssocID="{552557DD-DE5D-4357-8E6D-E0763F82EBD7}" presName="sp" presStyleCnt="0"/>
      <dgm:spPr/>
    </dgm:pt>
    <dgm:pt modelId="{DD346240-23F0-422C-9D71-2C238A57BCA3}" type="pres">
      <dgm:prSet presAssocID="{9FA1A67C-B24D-47B6-8CF7-53B936F73AED}" presName="arrowAndChildren" presStyleCnt="0"/>
      <dgm:spPr/>
    </dgm:pt>
    <dgm:pt modelId="{49BE6F03-9288-429C-BABB-87BA51705062}" type="pres">
      <dgm:prSet presAssocID="{9FA1A67C-B24D-47B6-8CF7-53B936F73AED}" presName="parentTextArrow" presStyleLbl="node1" presStyleIdx="4" presStyleCnt="8"/>
      <dgm:spPr/>
    </dgm:pt>
    <dgm:pt modelId="{95B99673-BBA8-4A3E-8FAD-29DB4A5F6F81}" type="pres">
      <dgm:prSet presAssocID="{5C4167E0-C0B5-4779-990E-B2A7DBF58C97}" presName="sp" presStyleCnt="0"/>
      <dgm:spPr/>
    </dgm:pt>
    <dgm:pt modelId="{EF51D3D4-8057-4781-9B57-99D87F0249EB}" type="pres">
      <dgm:prSet presAssocID="{A6AE6BDE-0406-4C9A-8F68-1921DEB188E3}" presName="arrowAndChildren" presStyleCnt="0"/>
      <dgm:spPr/>
    </dgm:pt>
    <dgm:pt modelId="{782C605C-4257-4AFB-974F-B347E2D98B55}" type="pres">
      <dgm:prSet presAssocID="{A6AE6BDE-0406-4C9A-8F68-1921DEB188E3}" presName="parentTextArrow" presStyleLbl="node1" presStyleIdx="5" presStyleCnt="8"/>
      <dgm:spPr/>
    </dgm:pt>
    <dgm:pt modelId="{DE9CC487-CDC3-41CA-AB39-4F3281DB44C7}" type="pres">
      <dgm:prSet presAssocID="{52F2A65F-ABFE-4121-91A8-EA287515EB68}" presName="sp" presStyleCnt="0"/>
      <dgm:spPr/>
    </dgm:pt>
    <dgm:pt modelId="{D6FF9286-4333-4EBE-B2B9-33CD65E60E32}" type="pres">
      <dgm:prSet presAssocID="{43A6C1B3-761D-4785-8F20-7E4EB8CDE93E}" presName="arrowAndChildren" presStyleCnt="0"/>
      <dgm:spPr/>
    </dgm:pt>
    <dgm:pt modelId="{9397355F-3D13-4F08-BA4A-20A5802015C4}" type="pres">
      <dgm:prSet presAssocID="{43A6C1B3-761D-4785-8F20-7E4EB8CDE93E}" presName="parentTextArrow" presStyleLbl="node1" presStyleIdx="6" presStyleCnt="8"/>
      <dgm:spPr/>
    </dgm:pt>
    <dgm:pt modelId="{6EE4195F-19B9-4D7C-ACFD-BE97F90E6453}" type="pres">
      <dgm:prSet presAssocID="{4473659E-BB4B-479B-8AA7-C27964FC42B1}" presName="sp" presStyleCnt="0"/>
      <dgm:spPr/>
    </dgm:pt>
    <dgm:pt modelId="{3223420C-6135-47EA-AC69-A76215919DC7}" type="pres">
      <dgm:prSet presAssocID="{2A120FA3-9A44-4730-9B9E-02026F278126}" presName="arrowAndChildren" presStyleCnt="0"/>
      <dgm:spPr/>
    </dgm:pt>
    <dgm:pt modelId="{60CF9E4D-DCE7-4297-B260-ECF9DBDBD8C1}" type="pres">
      <dgm:prSet presAssocID="{2A120FA3-9A44-4730-9B9E-02026F278126}" presName="parentTextArrow" presStyleLbl="node1" presStyleIdx="7" presStyleCnt="8"/>
      <dgm:spPr/>
    </dgm:pt>
  </dgm:ptLst>
  <dgm:cxnLst>
    <dgm:cxn modelId="{F7BCD401-7578-496E-A8D6-F94165DDA3C4}" srcId="{64195486-5D7D-40B9-A4C0-26E39D341BA5}" destId="{2A120FA3-9A44-4730-9B9E-02026F278126}" srcOrd="0" destOrd="0" parTransId="{DB566A6B-9FDD-4593-BB9B-DEEC5B68A962}" sibTransId="{4473659E-BB4B-479B-8AA7-C27964FC42B1}"/>
    <dgm:cxn modelId="{9B1CC018-2088-418D-8C9C-B7D9F2CA2642}" srcId="{64195486-5D7D-40B9-A4C0-26E39D341BA5}" destId="{A6AE6BDE-0406-4C9A-8F68-1921DEB188E3}" srcOrd="2" destOrd="0" parTransId="{9BE8C0CF-4854-4807-AE52-C44FBA581A7D}" sibTransId="{5C4167E0-C0B5-4779-990E-B2A7DBF58C97}"/>
    <dgm:cxn modelId="{90ABDC1F-740F-428E-AB23-29A1D1CA4D85}" srcId="{64195486-5D7D-40B9-A4C0-26E39D341BA5}" destId="{E8C22BF5-C59D-4AFC-AB7C-B220EDD31379}" srcOrd="7" destOrd="0" parTransId="{8CE8C79C-7E12-45C5-928A-F1859B6F97F3}" sibTransId="{38C88EE3-5362-41EB-A03E-049A69761C7F}"/>
    <dgm:cxn modelId="{B419802B-E217-42F3-8D96-C255158B7866}" type="presOf" srcId="{64195486-5D7D-40B9-A4C0-26E39D341BA5}" destId="{80A0B0AB-BBFE-47D5-9A38-D6B44BFAB9D8}" srcOrd="0" destOrd="0" presId="urn:microsoft.com/office/officeart/2005/8/layout/process4"/>
    <dgm:cxn modelId="{67601E34-5E00-4DFE-83FF-47DF182A555D}" srcId="{64195486-5D7D-40B9-A4C0-26E39D341BA5}" destId="{D0AC1C07-122F-4C3D-A357-9F87F9481DE0}" srcOrd="4" destOrd="0" parTransId="{2237BCB6-273C-4B96-8BA6-D45910694FCF}" sibTransId="{CF2220C1-A0CE-49C0-B728-E0B12348E3B9}"/>
    <dgm:cxn modelId="{BEA38F3F-58D1-40B9-ADD3-3BBCED3C665B}" type="presOf" srcId="{9FA1A67C-B24D-47B6-8CF7-53B936F73AED}" destId="{49BE6F03-9288-429C-BABB-87BA51705062}" srcOrd="0" destOrd="0" presId="urn:microsoft.com/office/officeart/2005/8/layout/process4"/>
    <dgm:cxn modelId="{0BAB3B64-0689-4079-A4C8-AD29FC210E98}" type="presOf" srcId="{D1E28863-3831-4FD0-A827-4E5393ED44BD}" destId="{C3C65728-3979-419C-B65A-A74EF3C5D24E}" srcOrd="0" destOrd="0" presId="urn:microsoft.com/office/officeart/2005/8/layout/process4"/>
    <dgm:cxn modelId="{B584C66B-1304-4D4E-B749-0DE620F1DDFA}" type="presOf" srcId="{43A6C1B3-761D-4785-8F20-7E4EB8CDE93E}" destId="{9397355F-3D13-4F08-BA4A-20A5802015C4}" srcOrd="0" destOrd="0" presId="urn:microsoft.com/office/officeart/2005/8/layout/process4"/>
    <dgm:cxn modelId="{49447B6E-DA3E-462B-835F-69FC3029BD22}" srcId="{64195486-5D7D-40B9-A4C0-26E39D341BA5}" destId="{43A6C1B3-761D-4785-8F20-7E4EB8CDE93E}" srcOrd="1" destOrd="0" parTransId="{536F6872-93D4-409D-B800-E6E8B6E65DD5}" sibTransId="{52F2A65F-ABFE-4121-91A8-EA287515EB68}"/>
    <dgm:cxn modelId="{0724A055-C979-45D1-B957-3F2C7AF4A5EC}" type="presOf" srcId="{2A120FA3-9A44-4730-9B9E-02026F278126}" destId="{60CF9E4D-DCE7-4297-B260-ECF9DBDBD8C1}" srcOrd="0" destOrd="0" presId="urn:microsoft.com/office/officeart/2005/8/layout/process4"/>
    <dgm:cxn modelId="{AC461381-B6C8-4426-BF24-896A514C0F9F}" type="presOf" srcId="{A6AE6BDE-0406-4C9A-8F68-1921DEB188E3}" destId="{782C605C-4257-4AFB-974F-B347E2D98B55}" srcOrd="0" destOrd="0" presId="urn:microsoft.com/office/officeart/2005/8/layout/process4"/>
    <dgm:cxn modelId="{AE673381-A473-4C54-A54D-D9E3E61675CC}" type="presOf" srcId="{D0AC1C07-122F-4C3D-A357-9F87F9481DE0}" destId="{50A6C101-7A54-4321-A74E-7FC5228F42B6}" srcOrd="0" destOrd="0" presId="urn:microsoft.com/office/officeart/2005/8/layout/process4"/>
    <dgm:cxn modelId="{B6A6E494-2463-4F10-884F-C191D71EDF59}" srcId="{64195486-5D7D-40B9-A4C0-26E39D341BA5}" destId="{9FA1A67C-B24D-47B6-8CF7-53B936F73AED}" srcOrd="3" destOrd="0" parTransId="{E87A10B3-EE41-48AC-A0D2-D265AB0C2880}" sibTransId="{552557DD-DE5D-4357-8E6D-E0763F82EBD7}"/>
    <dgm:cxn modelId="{19F61CA6-D389-49AB-AD88-3C998C67304F}" srcId="{64195486-5D7D-40B9-A4C0-26E39D341BA5}" destId="{9A983A75-2CEA-4411-AEE9-E9BF3DBDF4DE}" srcOrd="5" destOrd="0" parTransId="{9BB7E284-ED17-42F5-B818-E85C7AFB2085}" sibTransId="{A2F02EC8-E49F-4399-8345-2903A542A1D7}"/>
    <dgm:cxn modelId="{BC7CD3C0-D09C-45A0-827C-1A0EA3238BBB}" type="presOf" srcId="{9A983A75-2CEA-4411-AEE9-E9BF3DBDF4DE}" destId="{EEFB5DB0-1DCC-4131-88FD-2AA595EE5D81}" srcOrd="0" destOrd="0" presId="urn:microsoft.com/office/officeart/2005/8/layout/process4"/>
    <dgm:cxn modelId="{6D8BD0D1-880F-4402-975F-A26D6D644DEE}" srcId="{64195486-5D7D-40B9-A4C0-26E39D341BA5}" destId="{D1E28863-3831-4FD0-A827-4E5393ED44BD}" srcOrd="6" destOrd="0" parTransId="{65183A25-E79F-4ECD-8470-A92A9F4C4141}" sibTransId="{325EFAA0-534F-4E0D-BE9F-067D60B4258E}"/>
    <dgm:cxn modelId="{634889F5-9CB8-4C43-BC20-61E021417D5D}" type="presOf" srcId="{E8C22BF5-C59D-4AFC-AB7C-B220EDD31379}" destId="{3C95F136-0D0A-45E1-B6AD-294CB33A8421}" srcOrd="0" destOrd="0" presId="urn:microsoft.com/office/officeart/2005/8/layout/process4"/>
    <dgm:cxn modelId="{87FFDE72-6A00-4ECB-85A8-C308F514CE58}" type="presParOf" srcId="{80A0B0AB-BBFE-47D5-9A38-D6B44BFAB9D8}" destId="{EFC92378-DE7C-4405-B2FE-C2E5E4695577}" srcOrd="0" destOrd="0" presId="urn:microsoft.com/office/officeart/2005/8/layout/process4"/>
    <dgm:cxn modelId="{E4608F81-5170-49D8-B343-3AF7FDBAE0DC}" type="presParOf" srcId="{EFC92378-DE7C-4405-B2FE-C2E5E4695577}" destId="{3C95F136-0D0A-45E1-B6AD-294CB33A8421}" srcOrd="0" destOrd="0" presId="urn:microsoft.com/office/officeart/2005/8/layout/process4"/>
    <dgm:cxn modelId="{5CFA5977-1331-4A33-A57E-F869C11DF949}" type="presParOf" srcId="{80A0B0AB-BBFE-47D5-9A38-D6B44BFAB9D8}" destId="{CA39B776-4D89-418B-A3BF-4EAADF2DC0FF}" srcOrd="1" destOrd="0" presId="urn:microsoft.com/office/officeart/2005/8/layout/process4"/>
    <dgm:cxn modelId="{307EBFFD-CD98-476C-85D4-76F9E29FCB72}" type="presParOf" srcId="{80A0B0AB-BBFE-47D5-9A38-D6B44BFAB9D8}" destId="{23C5F680-C520-4B06-8139-343B1E80E368}" srcOrd="2" destOrd="0" presId="urn:microsoft.com/office/officeart/2005/8/layout/process4"/>
    <dgm:cxn modelId="{B8884E5F-D618-4797-855F-704491E4FBB5}" type="presParOf" srcId="{23C5F680-C520-4B06-8139-343B1E80E368}" destId="{C3C65728-3979-419C-B65A-A74EF3C5D24E}" srcOrd="0" destOrd="0" presId="urn:microsoft.com/office/officeart/2005/8/layout/process4"/>
    <dgm:cxn modelId="{0FF04C8F-4DDC-45AE-90C9-E90731CE9477}" type="presParOf" srcId="{80A0B0AB-BBFE-47D5-9A38-D6B44BFAB9D8}" destId="{5B68A1AF-5E0F-4C91-905A-11433AEBE0FC}" srcOrd="3" destOrd="0" presId="urn:microsoft.com/office/officeart/2005/8/layout/process4"/>
    <dgm:cxn modelId="{2A8BF4DD-F490-4481-BD2E-4C20D6BC7410}" type="presParOf" srcId="{80A0B0AB-BBFE-47D5-9A38-D6B44BFAB9D8}" destId="{5C734FFF-F4F9-4147-ACE0-2CD7956CADFC}" srcOrd="4" destOrd="0" presId="urn:microsoft.com/office/officeart/2005/8/layout/process4"/>
    <dgm:cxn modelId="{550804C9-E6D8-44CE-99D9-A2412D1F0EA0}" type="presParOf" srcId="{5C734FFF-F4F9-4147-ACE0-2CD7956CADFC}" destId="{EEFB5DB0-1DCC-4131-88FD-2AA595EE5D81}" srcOrd="0" destOrd="0" presId="urn:microsoft.com/office/officeart/2005/8/layout/process4"/>
    <dgm:cxn modelId="{B7087E89-3F97-461C-926A-FAD3EA1AE708}" type="presParOf" srcId="{80A0B0AB-BBFE-47D5-9A38-D6B44BFAB9D8}" destId="{18CC999F-9144-4C9A-AB04-F5F947410795}" srcOrd="5" destOrd="0" presId="urn:microsoft.com/office/officeart/2005/8/layout/process4"/>
    <dgm:cxn modelId="{0997BAC9-6B12-4090-A141-F2B767796371}" type="presParOf" srcId="{80A0B0AB-BBFE-47D5-9A38-D6B44BFAB9D8}" destId="{1C027185-9505-4062-B265-2CA448387116}" srcOrd="6" destOrd="0" presId="urn:microsoft.com/office/officeart/2005/8/layout/process4"/>
    <dgm:cxn modelId="{21C89BA8-361C-41CC-B860-5AC831CD067C}" type="presParOf" srcId="{1C027185-9505-4062-B265-2CA448387116}" destId="{50A6C101-7A54-4321-A74E-7FC5228F42B6}" srcOrd="0" destOrd="0" presId="urn:microsoft.com/office/officeart/2005/8/layout/process4"/>
    <dgm:cxn modelId="{0112921A-48D4-46D3-BE05-CBDB8B4AD52E}" type="presParOf" srcId="{80A0B0AB-BBFE-47D5-9A38-D6B44BFAB9D8}" destId="{515CDE06-EC03-422C-8C55-CB377E99DDC0}" srcOrd="7" destOrd="0" presId="urn:microsoft.com/office/officeart/2005/8/layout/process4"/>
    <dgm:cxn modelId="{567285BE-0184-4083-9B52-6A0801A91C5C}" type="presParOf" srcId="{80A0B0AB-BBFE-47D5-9A38-D6B44BFAB9D8}" destId="{DD346240-23F0-422C-9D71-2C238A57BCA3}" srcOrd="8" destOrd="0" presId="urn:microsoft.com/office/officeart/2005/8/layout/process4"/>
    <dgm:cxn modelId="{0D2A8E5F-DAE1-4D92-BC80-F77695510FD0}" type="presParOf" srcId="{DD346240-23F0-422C-9D71-2C238A57BCA3}" destId="{49BE6F03-9288-429C-BABB-87BA51705062}" srcOrd="0" destOrd="0" presId="urn:microsoft.com/office/officeart/2005/8/layout/process4"/>
    <dgm:cxn modelId="{7DF3FEC0-2FC6-411F-9722-FFB0CBAA3215}" type="presParOf" srcId="{80A0B0AB-BBFE-47D5-9A38-D6B44BFAB9D8}" destId="{95B99673-BBA8-4A3E-8FAD-29DB4A5F6F81}" srcOrd="9" destOrd="0" presId="urn:microsoft.com/office/officeart/2005/8/layout/process4"/>
    <dgm:cxn modelId="{46FC1F70-9E5B-4D16-B635-6DCBD2A1AF34}" type="presParOf" srcId="{80A0B0AB-BBFE-47D5-9A38-D6B44BFAB9D8}" destId="{EF51D3D4-8057-4781-9B57-99D87F0249EB}" srcOrd="10" destOrd="0" presId="urn:microsoft.com/office/officeart/2005/8/layout/process4"/>
    <dgm:cxn modelId="{0FFCD558-4FBB-43C0-8A41-3BE55DD6476E}" type="presParOf" srcId="{EF51D3D4-8057-4781-9B57-99D87F0249EB}" destId="{782C605C-4257-4AFB-974F-B347E2D98B55}" srcOrd="0" destOrd="0" presId="urn:microsoft.com/office/officeart/2005/8/layout/process4"/>
    <dgm:cxn modelId="{BC0B7768-12DA-4666-ACE6-480528850E59}" type="presParOf" srcId="{80A0B0AB-BBFE-47D5-9A38-D6B44BFAB9D8}" destId="{DE9CC487-CDC3-41CA-AB39-4F3281DB44C7}" srcOrd="11" destOrd="0" presId="urn:microsoft.com/office/officeart/2005/8/layout/process4"/>
    <dgm:cxn modelId="{64AA8C49-53E9-4DE9-8561-1C52B4A84015}" type="presParOf" srcId="{80A0B0AB-BBFE-47D5-9A38-D6B44BFAB9D8}" destId="{D6FF9286-4333-4EBE-B2B9-33CD65E60E32}" srcOrd="12" destOrd="0" presId="urn:microsoft.com/office/officeart/2005/8/layout/process4"/>
    <dgm:cxn modelId="{504C30E1-CAD3-48C0-B49C-BC8137FDE7B2}" type="presParOf" srcId="{D6FF9286-4333-4EBE-B2B9-33CD65E60E32}" destId="{9397355F-3D13-4F08-BA4A-20A5802015C4}" srcOrd="0" destOrd="0" presId="urn:microsoft.com/office/officeart/2005/8/layout/process4"/>
    <dgm:cxn modelId="{BAF9881F-76A9-49FD-9101-73D7A7DC0B72}" type="presParOf" srcId="{80A0B0AB-BBFE-47D5-9A38-D6B44BFAB9D8}" destId="{6EE4195F-19B9-4D7C-ACFD-BE97F90E6453}" srcOrd="13" destOrd="0" presId="urn:microsoft.com/office/officeart/2005/8/layout/process4"/>
    <dgm:cxn modelId="{4CE60C8F-1EF1-4625-B256-88FCD1560F29}" type="presParOf" srcId="{80A0B0AB-BBFE-47D5-9A38-D6B44BFAB9D8}" destId="{3223420C-6135-47EA-AC69-A76215919DC7}" srcOrd="14" destOrd="0" presId="urn:microsoft.com/office/officeart/2005/8/layout/process4"/>
    <dgm:cxn modelId="{271F2B76-798B-4392-BF10-B503EA66D1A0}" type="presParOf" srcId="{3223420C-6135-47EA-AC69-A76215919DC7}" destId="{60CF9E4D-DCE7-4297-B260-ECF9DBDBD8C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0CED7277-98FD-4F5A-BEF0-78DDF0F8D2ED}" type="doc">
      <dgm:prSet loTypeId="urn:microsoft.com/office/officeart/2008/layout/VerticalCurvedList" loCatId="list" qsTypeId="urn:microsoft.com/office/officeart/2005/8/quickstyle/simple1" qsCatId="simple" csTypeId="urn:microsoft.com/office/officeart/2005/8/colors/accent1_3" csCatId="accent1"/>
      <dgm:spPr/>
      <dgm:t>
        <a:bodyPr/>
        <a:lstStyle/>
        <a:p>
          <a:endParaRPr lang="en-GB"/>
        </a:p>
      </dgm:t>
    </dgm:pt>
    <dgm:pt modelId="{A6AF1A80-DB25-4F78-A2A3-4764CFC472A0}">
      <dgm:prSet/>
      <dgm:spPr/>
      <dgm:t>
        <a:bodyPr/>
        <a:lstStyle/>
        <a:p>
          <a:r>
            <a:rPr lang="en-GB" baseline="0"/>
            <a:t>Teachers are recognised to play a significant role in children’s development, both </a:t>
          </a:r>
          <a:r>
            <a:rPr lang="en-GB" b="1" baseline="0"/>
            <a:t>academically and socially </a:t>
          </a:r>
          <a:r>
            <a:rPr lang="en-GB" baseline="0"/>
            <a:t>(Daley and Birchwood 2010). Yet they report a </a:t>
          </a:r>
          <a:r>
            <a:rPr lang="en-GB" b="1" baseline="0"/>
            <a:t>lack of training </a:t>
          </a:r>
          <a:r>
            <a:rPr lang="en-GB" baseline="0"/>
            <a:t>to support and teach children with ADHD (</a:t>
          </a:r>
          <a:r>
            <a:rPr lang="en-GB" baseline="0" err="1"/>
            <a:t>Martinussen</a:t>
          </a:r>
          <a:r>
            <a:rPr lang="en-GB" baseline="0"/>
            <a:t>, </a:t>
          </a:r>
          <a:r>
            <a:rPr lang="en-GB" baseline="0" err="1"/>
            <a:t>Tannock</a:t>
          </a:r>
          <a:r>
            <a:rPr lang="en-GB" baseline="0"/>
            <a:t>, and </a:t>
          </a:r>
          <a:r>
            <a:rPr lang="en-GB" baseline="0" err="1"/>
            <a:t>Chaban</a:t>
          </a:r>
          <a:r>
            <a:rPr lang="en-GB" baseline="0"/>
            <a:t> 2011). </a:t>
          </a:r>
          <a:endParaRPr lang="en-GB"/>
        </a:p>
      </dgm:t>
    </dgm:pt>
    <dgm:pt modelId="{1007042E-CD61-4BC7-96F5-56DACF6632E7}" type="parTrans" cxnId="{6CC9FA57-4561-4DDE-A1CD-AE84B4A5D5A1}">
      <dgm:prSet/>
      <dgm:spPr/>
      <dgm:t>
        <a:bodyPr/>
        <a:lstStyle/>
        <a:p>
          <a:endParaRPr lang="en-GB"/>
        </a:p>
      </dgm:t>
    </dgm:pt>
    <dgm:pt modelId="{A4DE653D-1B9C-4323-AEB5-098A9BC8D89C}" type="sibTrans" cxnId="{6CC9FA57-4561-4DDE-A1CD-AE84B4A5D5A1}">
      <dgm:prSet/>
      <dgm:spPr/>
      <dgm:t>
        <a:bodyPr/>
        <a:lstStyle/>
        <a:p>
          <a:endParaRPr lang="en-GB"/>
        </a:p>
      </dgm:t>
    </dgm:pt>
    <dgm:pt modelId="{3D497ABA-574A-4256-A7AA-1BCE547B1929}">
      <dgm:prSet/>
      <dgm:spPr/>
      <dgm:t>
        <a:bodyPr/>
        <a:lstStyle/>
        <a:p>
          <a:r>
            <a:rPr lang="en-GB" baseline="0" dirty="0"/>
            <a:t>A survey of 803 UK teachers found that 89% of staff reported currently or previously teaching pupils with ADHD but nearly two-thirds (63%) reported receiving </a:t>
          </a:r>
          <a:r>
            <a:rPr lang="en-GB" b="1" baseline="0" dirty="0"/>
            <a:t>inadequate training </a:t>
          </a:r>
          <a:r>
            <a:rPr lang="en-GB" baseline="0" dirty="0"/>
            <a:t>and support for pupils with ADHD (ComRes 2017). </a:t>
          </a:r>
          <a:endParaRPr lang="en-GB" dirty="0"/>
        </a:p>
      </dgm:t>
    </dgm:pt>
    <dgm:pt modelId="{1DCCC4C9-75F2-4CB2-B7F7-6DDD03FB4356}" type="parTrans" cxnId="{8E5EFEBC-FBD4-4732-9840-C483D5ED3760}">
      <dgm:prSet/>
      <dgm:spPr/>
      <dgm:t>
        <a:bodyPr/>
        <a:lstStyle/>
        <a:p>
          <a:endParaRPr lang="en-GB"/>
        </a:p>
      </dgm:t>
    </dgm:pt>
    <dgm:pt modelId="{9BC20A6A-57FE-4BFA-A7FA-7A2996C6EA3B}" type="sibTrans" cxnId="{8E5EFEBC-FBD4-4732-9840-C483D5ED3760}">
      <dgm:prSet/>
      <dgm:spPr/>
      <dgm:t>
        <a:bodyPr/>
        <a:lstStyle/>
        <a:p>
          <a:endParaRPr lang="en-GB"/>
        </a:p>
      </dgm:t>
    </dgm:pt>
    <dgm:pt modelId="{350AEE7C-870A-4ABF-BC75-8BCEE572712C}">
      <dgm:prSet/>
      <dgm:spPr/>
      <dgm:t>
        <a:bodyPr/>
        <a:lstStyle/>
        <a:p>
          <a:r>
            <a:rPr lang="en-GB" baseline="0"/>
            <a:t>Despite this perceived lack of training and support for ADHD, teachers are frequently involved in </a:t>
          </a:r>
          <a:r>
            <a:rPr lang="en-GB" b="1" baseline="0"/>
            <a:t>referrals and diagnostic questionnaires</a:t>
          </a:r>
          <a:r>
            <a:rPr lang="en-GB" baseline="0"/>
            <a:t> as they are viewed as reliable sources to recognise when a child is struggling with ADHD-type behaviours, have a key role in communicating with parents, and are often required to implement school-based interventions (Sciutto et al. 2016; </a:t>
          </a:r>
          <a:r>
            <a:rPr lang="en-GB" baseline="0" err="1"/>
            <a:t>Corkum</a:t>
          </a:r>
          <a:r>
            <a:rPr lang="en-GB" baseline="0"/>
            <a:t> et al. 2019; Sherman, Rasmussen, and </a:t>
          </a:r>
          <a:r>
            <a:rPr lang="en-GB" baseline="0" err="1"/>
            <a:t>Baydala</a:t>
          </a:r>
          <a:r>
            <a:rPr lang="en-GB" baseline="0"/>
            <a:t> 2008). </a:t>
          </a:r>
          <a:endParaRPr lang="en-GB"/>
        </a:p>
      </dgm:t>
    </dgm:pt>
    <dgm:pt modelId="{301A7CDB-E3B0-4087-A744-59EB4EB24385}" type="parTrans" cxnId="{AD6DF846-5482-47C5-83CC-D6041CC511A3}">
      <dgm:prSet/>
      <dgm:spPr/>
      <dgm:t>
        <a:bodyPr/>
        <a:lstStyle/>
        <a:p>
          <a:endParaRPr lang="en-GB"/>
        </a:p>
      </dgm:t>
    </dgm:pt>
    <dgm:pt modelId="{3D1B7F1E-51B5-4617-8BBF-30E3EF0EB1E8}" type="sibTrans" cxnId="{AD6DF846-5482-47C5-83CC-D6041CC511A3}">
      <dgm:prSet/>
      <dgm:spPr/>
      <dgm:t>
        <a:bodyPr/>
        <a:lstStyle/>
        <a:p>
          <a:endParaRPr lang="en-GB"/>
        </a:p>
      </dgm:t>
    </dgm:pt>
    <dgm:pt modelId="{D44D0EEC-B700-442D-B82F-ACD900803683}">
      <dgm:prSet/>
      <dgm:spPr/>
      <dgm:t>
        <a:bodyPr/>
        <a:lstStyle/>
        <a:p>
          <a:r>
            <a:rPr lang="en-GB" baseline="0"/>
            <a:t>Teachers report </a:t>
          </a:r>
          <a:r>
            <a:rPr lang="en-GB" b="1" baseline="0"/>
            <a:t>higher levels of stress </a:t>
          </a:r>
          <a:r>
            <a:rPr lang="en-GB" baseline="0"/>
            <a:t>when teaching children with ADHD, which can negatively affect teacher-student relationships and exacerbate conflict (Greene et al. 2002).</a:t>
          </a:r>
          <a:endParaRPr lang="en-GB"/>
        </a:p>
      </dgm:t>
    </dgm:pt>
    <dgm:pt modelId="{F3A2D5B2-A5A1-4218-8638-E74F5681B441}" type="parTrans" cxnId="{1A7A9FC5-1FD0-4110-B11A-0BD8E6DBABAB}">
      <dgm:prSet/>
      <dgm:spPr/>
      <dgm:t>
        <a:bodyPr/>
        <a:lstStyle/>
        <a:p>
          <a:endParaRPr lang="en-GB"/>
        </a:p>
      </dgm:t>
    </dgm:pt>
    <dgm:pt modelId="{D3917C56-C5D1-41E6-96DE-79FFD1102E9D}" type="sibTrans" cxnId="{1A7A9FC5-1FD0-4110-B11A-0BD8E6DBABAB}">
      <dgm:prSet/>
      <dgm:spPr/>
      <dgm:t>
        <a:bodyPr/>
        <a:lstStyle/>
        <a:p>
          <a:endParaRPr lang="en-GB"/>
        </a:p>
      </dgm:t>
    </dgm:pt>
    <dgm:pt modelId="{89289ADD-C278-4B8E-94D9-C834DF6B7008}" type="pres">
      <dgm:prSet presAssocID="{0CED7277-98FD-4F5A-BEF0-78DDF0F8D2ED}" presName="Name0" presStyleCnt="0">
        <dgm:presLayoutVars>
          <dgm:chMax val="7"/>
          <dgm:chPref val="7"/>
          <dgm:dir/>
        </dgm:presLayoutVars>
      </dgm:prSet>
      <dgm:spPr/>
    </dgm:pt>
    <dgm:pt modelId="{F4823E16-2B3F-4026-8483-9A073DB5F262}" type="pres">
      <dgm:prSet presAssocID="{0CED7277-98FD-4F5A-BEF0-78DDF0F8D2ED}" presName="Name1" presStyleCnt="0"/>
      <dgm:spPr/>
    </dgm:pt>
    <dgm:pt modelId="{8C92F9F3-40CB-4906-8BC7-3763AA2BD35F}" type="pres">
      <dgm:prSet presAssocID="{0CED7277-98FD-4F5A-BEF0-78DDF0F8D2ED}" presName="cycle" presStyleCnt="0"/>
      <dgm:spPr/>
    </dgm:pt>
    <dgm:pt modelId="{CBB66D71-2BB8-4C3B-961A-D58A3A728F58}" type="pres">
      <dgm:prSet presAssocID="{0CED7277-98FD-4F5A-BEF0-78DDF0F8D2ED}" presName="srcNode" presStyleLbl="node1" presStyleIdx="0" presStyleCnt="4"/>
      <dgm:spPr/>
    </dgm:pt>
    <dgm:pt modelId="{EF92E14D-B849-4651-9E9F-B23F649C3A47}" type="pres">
      <dgm:prSet presAssocID="{0CED7277-98FD-4F5A-BEF0-78DDF0F8D2ED}" presName="conn" presStyleLbl="parChTrans1D2" presStyleIdx="0" presStyleCnt="1"/>
      <dgm:spPr/>
    </dgm:pt>
    <dgm:pt modelId="{6A6B00BB-7BAA-4F20-8AB1-75A93632ECD7}" type="pres">
      <dgm:prSet presAssocID="{0CED7277-98FD-4F5A-BEF0-78DDF0F8D2ED}" presName="extraNode" presStyleLbl="node1" presStyleIdx="0" presStyleCnt="4"/>
      <dgm:spPr/>
    </dgm:pt>
    <dgm:pt modelId="{2F4E4E58-08CE-4E06-899C-6B0CE9279D85}" type="pres">
      <dgm:prSet presAssocID="{0CED7277-98FD-4F5A-BEF0-78DDF0F8D2ED}" presName="dstNode" presStyleLbl="node1" presStyleIdx="0" presStyleCnt="4"/>
      <dgm:spPr/>
    </dgm:pt>
    <dgm:pt modelId="{BA7091CA-7040-4A17-B25F-8116FCAD3D6C}" type="pres">
      <dgm:prSet presAssocID="{A6AF1A80-DB25-4F78-A2A3-4764CFC472A0}" presName="text_1" presStyleLbl="node1" presStyleIdx="0" presStyleCnt="4">
        <dgm:presLayoutVars>
          <dgm:bulletEnabled val="1"/>
        </dgm:presLayoutVars>
      </dgm:prSet>
      <dgm:spPr/>
    </dgm:pt>
    <dgm:pt modelId="{07DCDFCB-42E2-46F7-8C66-776F5D492E40}" type="pres">
      <dgm:prSet presAssocID="{A6AF1A80-DB25-4F78-A2A3-4764CFC472A0}" presName="accent_1" presStyleCnt="0"/>
      <dgm:spPr/>
    </dgm:pt>
    <dgm:pt modelId="{7B549BA6-AB21-45B0-ADB4-CA0391C4A716}" type="pres">
      <dgm:prSet presAssocID="{A6AF1A80-DB25-4F78-A2A3-4764CFC472A0}" presName="accentRepeatNode" presStyleLbl="solidFgAcc1" presStyleIdx="0" presStyleCnt="4"/>
      <dgm:spPr/>
    </dgm:pt>
    <dgm:pt modelId="{ABE91359-25FE-46C3-82AD-9C5C65BEFFAA}" type="pres">
      <dgm:prSet presAssocID="{3D497ABA-574A-4256-A7AA-1BCE547B1929}" presName="text_2" presStyleLbl="node1" presStyleIdx="1" presStyleCnt="4">
        <dgm:presLayoutVars>
          <dgm:bulletEnabled val="1"/>
        </dgm:presLayoutVars>
      </dgm:prSet>
      <dgm:spPr/>
    </dgm:pt>
    <dgm:pt modelId="{84341FD2-2715-4939-B983-4DDE885E0946}" type="pres">
      <dgm:prSet presAssocID="{3D497ABA-574A-4256-A7AA-1BCE547B1929}" presName="accent_2" presStyleCnt="0"/>
      <dgm:spPr/>
    </dgm:pt>
    <dgm:pt modelId="{4DB31F3A-E8CE-4955-838E-285698DA865E}" type="pres">
      <dgm:prSet presAssocID="{3D497ABA-574A-4256-A7AA-1BCE547B1929}" presName="accentRepeatNode" presStyleLbl="solidFgAcc1" presStyleIdx="1" presStyleCnt="4"/>
      <dgm:spPr/>
    </dgm:pt>
    <dgm:pt modelId="{F2DFFFF2-B7FE-4858-91C1-50FDFD6F876D}" type="pres">
      <dgm:prSet presAssocID="{350AEE7C-870A-4ABF-BC75-8BCEE572712C}" presName="text_3" presStyleLbl="node1" presStyleIdx="2" presStyleCnt="4">
        <dgm:presLayoutVars>
          <dgm:bulletEnabled val="1"/>
        </dgm:presLayoutVars>
      </dgm:prSet>
      <dgm:spPr/>
    </dgm:pt>
    <dgm:pt modelId="{E8479B2F-2A0A-45EC-9B2A-6FC33CB515F1}" type="pres">
      <dgm:prSet presAssocID="{350AEE7C-870A-4ABF-BC75-8BCEE572712C}" presName="accent_3" presStyleCnt="0"/>
      <dgm:spPr/>
    </dgm:pt>
    <dgm:pt modelId="{D9D73037-99A5-4F46-95A7-50F21DE5E8E0}" type="pres">
      <dgm:prSet presAssocID="{350AEE7C-870A-4ABF-BC75-8BCEE572712C}" presName="accentRepeatNode" presStyleLbl="solidFgAcc1" presStyleIdx="2" presStyleCnt="4"/>
      <dgm:spPr/>
    </dgm:pt>
    <dgm:pt modelId="{04A29B05-E36E-4569-8576-2BD005A3482F}" type="pres">
      <dgm:prSet presAssocID="{D44D0EEC-B700-442D-B82F-ACD900803683}" presName="text_4" presStyleLbl="node1" presStyleIdx="3" presStyleCnt="4">
        <dgm:presLayoutVars>
          <dgm:bulletEnabled val="1"/>
        </dgm:presLayoutVars>
      </dgm:prSet>
      <dgm:spPr/>
    </dgm:pt>
    <dgm:pt modelId="{9693BE3D-8D15-4B15-A78A-FD0CD75D5CDD}" type="pres">
      <dgm:prSet presAssocID="{D44D0EEC-B700-442D-B82F-ACD900803683}" presName="accent_4" presStyleCnt="0"/>
      <dgm:spPr/>
    </dgm:pt>
    <dgm:pt modelId="{3120A698-9854-4230-8EC0-843E4620D1A7}" type="pres">
      <dgm:prSet presAssocID="{D44D0EEC-B700-442D-B82F-ACD900803683}" presName="accentRepeatNode" presStyleLbl="solidFgAcc1" presStyleIdx="3" presStyleCnt="4"/>
      <dgm:spPr/>
    </dgm:pt>
  </dgm:ptLst>
  <dgm:cxnLst>
    <dgm:cxn modelId="{6717BC00-8C86-4127-8D39-BD8E63A0AAF9}" type="presOf" srcId="{A6AF1A80-DB25-4F78-A2A3-4764CFC472A0}" destId="{BA7091CA-7040-4A17-B25F-8116FCAD3D6C}" srcOrd="0" destOrd="0" presId="urn:microsoft.com/office/officeart/2008/layout/VerticalCurvedList"/>
    <dgm:cxn modelId="{AD6DF846-5482-47C5-83CC-D6041CC511A3}" srcId="{0CED7277-98FD-4F5A-BEF0-78DDF0F8D2ED}" destId="{350AEE7C-870A-4ABF-BC75-8BCEE572712C}" srcOrd="2" destOrd="0" parTransId="{301A7CDB-E3B0-4087-A744-59EB4EB24385}" sibTransId="{3D1B7F1E-51B5-4617-8BBF-30E3EF0EB1E8}"/>
    <dgm:cxn modelId="{9E70B550-3701-424D-B3EC-AA9C0BAD8D3B}" type="presOf" srcId="{3D497ABA-574A-4256-A7AA-1BCE547B1929}" destId="{ABE91359-25FE-46C3-82AD-9C5C65BEFFAA}" srcOrd="0" destOrd="0" presId="urn:microsoft.com/office/officeart/2008/layout/VerticalCurvedList"/>
    <dgm:cxn modelId="{6CC9FA57-4561-4DDE-A1CD-AE84B4A5D5A1}" srcId="{0CED7277-98FD-4F5A-BEF0-78DDF0F8D2ED}" destId="{A6AF1A80-DB25-4F78-A2A3-4764CFC472A0}" srcOrd="0" destOrd="0" parTransId="{1007042E-CD61-4BC7-96F5-56DACF6632E7}" sibTransId="{A4DE653D-1B9C-4323-AEB5-098A9BC8D89C}"/>
    <dgm:cxn modelId="{BDF01BA3-EC90-40D5-9594-27BDE64BB5C0}" type="presOf" srcId="{350AEE7C-870A-4ABF-BC75-8BCEE572712C}" destId="{F2DFFFF2-B7FE-4858-91C1-50FDFD6F876D}" srcOrd="0" destOrd="0" presId="urn:microsoft.com/office/officeart/2008/layout/VerticalCurvedList"/>
    <dgm:cxn modelId="{B2BB3FB1-7985-4329-8B8F-68AB7B93F75C}" type="presOf" srcId="{A4DE653D-1B9C-4323-AEB5-098A9BC8D89C}" destId="{EF92E14D-B849-4651-9E9F-B23F649C3A47}" srcOrd="0" destOrd="0" presId="urn:microsoft.com/office/officeart/2008/layout/VerticalCurvedList"/>
    <dgm:cxn modelId="{8E5EFEBC-FBD4-4732-9840-C483D5ED3760}" srcId="{0CED7277-98FD-4F5A-BEF0-78DDF0F8D2ED}" destId="{3D497ABA-574A-4256-A7AA-1BCE547B1929}" srcOrd="1" destOrd="0" parTransId="{1DCCC4C9-75F2-4CB2-B7F7-6DDD03FB4356}" sibTransId="{9BC20A6A-57FE-4BFA-A7FA-7A2996C6EA3B}"/>
    <dgm:cxn modelId="{C5A35DC2-768C-4150-8F33-D7E4BD0D41D6}" type="presOf" srcId="{D44D0EEC-B700-442D-B82F-ACD900803683}" destId="{04A29B05-E36E-4569-8576-2BD005A3482F}" srcOrd="0" destOrd="0" presId="urn:microsoft.com/office/officeart/2008/layout/VerticalCurvedList"/>
    <dgm:cxn modelId="{1A7A9FC5-1FD0-4110-B11A-0BD8E6DBABAB}" srcId="{0CED7277-98FD-4F5A-BEF0-78DDF0F8D2ED}" destId="{D44D0EEC-B700-442D-B82F-ACD900803683}" srcOrd="3" destOrd="0" parTransId="{F3A2D5B2-A5A1-4218-8638-E74F5681B441}" sibTransId="{D3917C56-C5D1-41E6-96DE-79FFD1102E9D}"/>
    <dgm:cxn modelId="{2E5B24C9-7587-41F1-8F0C-DA0AF2D97220}" type="presOf" srcId="{0CED7277-98FD-4F5A-BEF0-78DDF0F8D2ED}" destId="{89289ADD-C278-4B8E-94D9-C834DF6B7008}" srcOrd="0" destOrd="0" presId="urn:microsoft.com/office/officeart/2008/layout/VerticalCurvedList"/>
    <dgm:cxn modelId="{27A3054C-42C1-4113-9D62-AF3854759589}" type="presParOf" srcId="{89289ADD-C278-4B8E-94D9-C834DF6B7008}" destId="{F4823E16-2B3F-4026-8483-9A073DB5F262}" srcOrd="0" destOrd="0" presId="urn:microsoft.com/office/officeart/2008/layout/VerticalCurvedList"/>
    <dgm:cxn modelId="{0D2B8812-0E75-4C85-AA04-620A5562FC03}" type="presParOf" srcId="{F4823E16-2B3F-4026-8483-9A073DB5F262}" destId="{8C92F9F3-40CB-4906-8BC7-3763AA2BD35F}" srcOrd="0" destOrd="0" presId="urn:microsoft.com/office/officeart/2008/layout/VerticalCurvedList"/>
    <dgm:cxn modelId="{40755BAE-6635-44E5-B69F-46BB7E07B59E}" type="presParOf" srcId="{8C92F9F3-40CB-4906-8BC7-3763AA2BD35F}" destId="{CBB66D71-2BB8-4C3B-961A-D58A3A728F58}" srcOrd="0" destOrd="0" presId="urn:microsoft.com/office/officeart/2008/layout/VerticalCurvedList"/>
    <dgm:cxn modelId="{53F69A2C-FB4E-41AF-9D01-D2D7C165BBAA}" type="presParOf" srcId="{8C92F9F3-40CB-4906-8BC7-3763AA2BD35F}" destId="{EF92E14D-B849-4651-9E9F-B23F649C3A47}" srcOrd="1" destOrd="0" presId="urn:microsoft.com/office/officeart/2008/layout/VerticalCurvedList"/>
    <dgm:cxn modelId="{B6447E6A-39EC-404D-9E13-9ECC48FB31AB}" type="presParOf" srcId="{8C92F9F3-40CB-4906-8BC7-3763AA2BD35F}" destId="{6A6B00BB-7BAA-4F20-8AB1-75A93632ECD7}" srcOrd="2" destOrd="0" presId="urn:microsoft.com/office/officeart/2008/layout/VerticalCurvedList"/>
    <dgm:cxn modelId="{D4D7DAB4-C293-48D0-81D8-0287DF24A511}" type="presParOf" srcId="{8C92F9F3-40CB-4906-8BC7-3763AA2BD35F}" destId="{2F4E4E58-08CE-4E06-899C-6B0CE9279D85}" srcOrd="3" destOrd="0" presId="urn:microsoft.com/office/officeart/2008/layout/VerticalCurvedList"/>
    <dgm:cxn modelId="{205F61DD-F29B-4A50-B5F1-CCEEC160EB7E}" type="presParOf" srcId="{F4823E16-2B3F-4026-8483-9A073DB5F262}" destId="{BA7091CA-7040-4A17-B25F-8116FCAD3D6C}" srcOrd="1" destOrd="0" presId="urn:microsoft.com/office/officeart/2008/layout/VerticalCurvedList"/>
    <dgm:cxn modelId="{57ED877A-E9FD-42DA-A9BF-CFF007EF55E9}" type="presParOf" srcId="{F4823E16-2B3F-4026-8483-9A073DB5F262}" destId="{07DCDFCB-42E2-46F7-8C66-776F5D492E40}" srcOrd="2" destOrd="0" presId="urn:microsoft.com/office/officeart/2008/layout/VerticalCurvedList"/>
    <dgm:cxn modelId="{44335F60-F004-4F04-985E-DF3C9D7CCA42}" type="presParOf" srcId="{07DCDFCB-42E2-46F7-8C66-776F5D492E40}" destId="{7B549BA6-AB21-45B0-ADB4-CA0391C4A716}" srcOrd="0" destOrd="0" presId="urn:microsoft.com/office/officeart/2008/layout/VerticalCurvedList"/>
    <dgm:cxn modelId="{0C2B5A5F-AD86-4B8E-937F-D23775FDC171}" type="presParOf" srcId="{F4823E16-2B3F-4026-8483-9A073DB5F262}" destId="{ABE91359-25FE-46C3-82AD-9C5C65BEFFAA}" srcOrd="3" destOrd="0" presId="urn:microsoft.com/office/officeart/2008/layout/VerticalCurvedList"/>
    <dgm:cxn modelId="{B5CA6428-EF32-476C-B73E-AE63C02F64B2}" type="presParOf" srcId="{F4823E16-2B3F-4026-8483-9A073DB5F262}" destId="{84341FD2-2715-4939-B983-4DDE885E0946}" srcOrd="4" destOrd="0" presId="urn:microsoft.com/office/officeart/2008/layout/VerticalCurvedList"/>
    <dgm:cxn modelId="{4FE33F20-45C2-4CC3-9194-620352929054}" type="presParOf" srcId="{84341FD2-2715-4939-B983-4DDE885E0946}" destId="{4DB31F3A-E8CE-4955-838E-285698DA865E}" srcOrd="0" destOrd="0" presId="urn:microsoft.com/office/officeart/2008/layout/VerticalCurvedList"/>
    <dgm:cxn modelId="{1802BDBC-3095-4494-9729-7AA123FC0F08}" type="presParOf" srcId="{F4823E16-2B3F-4026-8483-9A073DB5F262}" destId="{F2DFFFF2-B7FE-4858-91C1-50FDFD6F876D}" srcOrd="5" destOrd="0" presId="urn:microsoft.com/office/officeart/2008/layout/VerticalCurvedList"/>
    <dgm:cxn modelId="{40E69548-F8FD-42C1-9F3B-913EE400E63D}" type="presParOf" srcId="{F4823E16-2B3F-4026-8483-9A073DB5F262}" destId="{E8479B2F-2A0A-45EC-9B2A-6FC33CB515F1}" srcOrd="6" destOrd="0" presId="urn:microsoft.com/office/officeart/2008/layout/VerticalCurvedList"/>
    <dgm:cxn modelId="{D7712360-AB10-4B06-B490-643C0D0990C1}" type="presParOf" srcId="{E8479B2F-2A0A-45EC-9B2A-6FC33CB515F1}" destId="{D9D73037-99A5-4F46-95A7-50F21DE5E8E0}" srcOrd="0" destOrd="0" presId="urn:microsoft.com/office/officeart/2008/layout/VerticalCurvedList"/>
    <dgm:cxn modelId="{8394CC4B-A0DE-4C77-BB2C-A25E2C271F77}" type="presParOf" srcId="{F4823E16-2B3F-4026-8483-9A073DB5F262}" destId="{04A29B05-E36E-4569-8576-2BD005A3482F}" srcOrd="7" destOrd="0" presId="urn:microsoft.com/office/officeart/2008/layout/VerticalCurvedList"/>
    <dgm:cxn modelId="{7393F90A-D605-4265-A4A9-CFB0D11F52D8}" type="presParOf" srcId="{F4823E16-2B3F-4026-8483-9A073DB5F262}" destId="{9693BE3D-8D15-4B15-A78A-FD0CD75D5CDD}" srcOrd="8" destOrd="0" presId="urn:microsoft.com/office/officeart/2008/layout/VerticalCurvedList"/>
    <dgm:cxn modelId="{90F49098-F237-47D2-BEEA-17D214C79564}" type="presParOf" srcId="{9693BE3D-8D15-4B15-A78A-FD0CD75D5CDD}" destId="{3120A698-9854-4230-8EC0-843E4620D1A7}"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F5C423-7924-45F4-9E9A-B07118A9683F}">
      <dsp:nvSpPr>
        <dsp:cNvPr id="0" name=""/>
        <dsp:cNvSpPr/>
      </dsp:nvSpPr>
      <dsp:spPr>
        <a:xfrm rot="5400000">
          <a:off x="2993497" y="-344641"/>
          <a:ext cx="2730427" cy="410231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a:t>unhealthy sleep practices (e.g., inconsistent bed and wake times, caffeine use, electronics in the bedroom, exposure to bright light on the computer late at night)</a:t>
          </a:r>
        </a:p>
        <a:p>
          <a:pPr marL="171450" lvl="1" indent="-171450" algn="l" defTabSz="844550">
            <a:lnSpc>
              <a:spcPct val="90000"/>
            </a:lnSpc>
            <a:spcBef>
              <a:spcPct val="0"/>
            </a:spcBef>
            <a:spcAft>
              <a:spcPct val="15000"/>
            </a:spcAft>
            <a:buChar char="•"/>
          </a:pPr>
          <a:r>
            <a:rPr lang="en-GB" sz="1900" kern="1200"/>
            <a:t>from comorbid conditions,</a:t>
          </a:r>
        </a:p>
        <a:p>
          <a:pPr marL="171450" lvl="1" indent="-171450" algn="l" defTabSz="844550">
            <a:lnSpc>
              <a:spcPct val="90000"/>
            </a:lnSpc>
            <a:spcBef>
              <a:spcPct val="0"/>
            </a:spcBef>
            <a:spcAft>
              <a:spcPct val="15000"/>
            </a:spcAft>
            <a:buChar char="•"/>
          </a:pPr>
          <a:r>
            <a:rPr lang="en-GB" sz="1900" kern="1200"/>
            <a:t>a shared biological component or as a side effect of stimulant treatment</a:t>
          </a:r>
        </a:p>
      </dsp:txBody>
      <dsp:txXfrm rot="-5400000">
        <a:off x="2307553" y="474591"/>
        <a:ext cx="3969028" cy="2463851"/>
      </dsp:txXfrm>
    </dsp:sp>
    <dsp:sp modelId="{310D457B-2912-4BDB-8ABE-0E296EA8CF64}">
      <dsp:nvSpPr>
        <dsp:cNvPr id="0" name=""/>
        <dsp:cNvSpPr/>
      </dsp:nvSpPr>
      <dsp:spPr>
        <a:xfrm>
          <a:off x="0" y="0"/>
          <a:ext cx="2307552" cy="34130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GB" sz="4400" kern="1200"/>
            <a:t>Causes:</a:t>
          </a:r>
        </a:p>
      </dsp:txBody>
      <dsp:txXfrm>
        <a:off x="112645" y="112645"/>
        <a:ext cx="2082262" cy="3187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0BF2CB-BC13-45A5-AD88-9856460A9024}">
      <dsp:nvSpPr>
        <dsp:cNvPr id="0" name=""/>
        <dsp:cNvSpPr/>
      </dsp:nvSpPr>
      <dsp:spPr>
        <a:xfrm>
          <a:off x="2266" y="0"/>
          <a:ext cx="4833066" cy="1268380"/>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Sleep disturbances and disorders are commonly comorbid with ADHD, with an overlap in symptoms and outcomes (Cortese et al., 2013). </a:t>
          </a:r>
        </a:p>
      </dsp:txBody>
      <dsp:txXfrm>
        <a:off x="39416" y="37150"/>
        <a:ext cx="4758766" cy="1194080"/>
      </dsp:txXfrm>
    </dsp:sp>
    <dsp:sp modelId="{5646E2A2-69D1-4A46-9AD4-3730295951A1}">
      <dsp:nvSpPr>
        <dsp:cNvPr id="0" name=""/>
        <dsp:cNvSpPr/>
      </dsp:nvSpPr>
      <dsp:spPr>
        <a:xfrm>
          <a:off x="5318639" y="34889"/>
          <a:ext cx="1024610" cy="119860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5318639" y="274609"/>
        <a:ext cx="717227" cy="719160"/>
      </dsp:txXfrm>
    </dsp:sp>
    <dsp:sp modelId="{D4FF9253-8BC9-4EE1-9E22-AC2A8DC67BBF}">
      <dsp:nvSpPr>
        <dsp:cNvPr id="0" name=""/>
        <dsp:cNvSpPr/>
      </dsp:nvSpPr>
      <dsp:spPr>
        <a:xfrm>
          <a:off x="6768559" y="0"/>
          <a:ext cx="4833066" cy="1268380"/>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Between 70% and 85% of children with ADHD will experience problems with sleep  (</a:t>
          </a:r>
          <a:r>
            <a:rPr lang="en-GB" sz="1900" kern="1200" err="1"/>
            <a:t>Yurumez</a:t>
          </a:r>
          <a:r>
            <a:rPr lang="en-GB" sz="1900" kern="1200"/>
            <a:t> &amp; </a:t>
          </a:r>
          <a:r>
            <a:rPr lang="en-GB" sz="1900" kern="1200" err="1"/>
            <a:t>Kilic</a:t>
          </a:r>
          <a:r>
            <a:rPr lang="en-GB" sz="1900" kern="1200"/>
            <a:t>, 2016).</a:t>
          </a:r>
        </a:p>
      </dsp:txBody>
      <dsp:txXfrm>
        <a:off x="6805709" y="37150"/>
        <a:ext cx="4758766" cy="11940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69A82-1AA6-4F1B-BCCC-D375293EACBB}">
      <dsp:nvSpPr>
        <dsp:cNvPr id="0" name=""/>
        <dsp:cNvSpPr/>
      </dsp:nvSpPr>
      <dsp:spPr>
        <a:xfrm>
          <a:off x="4236947" y="1077"/>
          <a:ext cx="1701735" cy="1701735"/>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bedtime refusal (e.g., resistance going to bed)</a:t>
          </a:r>
        </a:p>
      </dsp:txBody>
      <dsp:txXfrm>
        <a:off x="4486160" y="250290"/>
        <a:ext cx="1203309" cy="1203309"/>
      </dsp:txXfrm>
    </dsp:sp>
    <dsp:sp modelId="{8B34DBE8-805A-439D-BAD6-440DD5955BE8}">
      <dsp:nvSpPr>
        <dsp:cNvPr id="0" name=""/>
        <dsp:cNvSpPr/>
      </dsp:nvSpPr>
      <dsp:spPr>
        <a:xfrm rot="2160000">
          <a:off x="5884803" y="1308012"/>
          <a:ext cx="451975" cy="57433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897751" y="1383030"/>
        <a:ext cx="316383" cy="344601"/>
      </dsp:txXfrm>
    </dsp:sp>
    <dsp:sp modelId="{AAB7D09A-C9C0-4CDD-838C-73FA7930CFA6}">
      <dsp:nvSpPr>
        <dsp:cNvPr id="0" name=""/>
        <dsp:cNvSpPr/>
      </dsp:nvSpPr>
      <dsp:spPr>
        <a:xfrm>
          <a:off x="6303597" y="1502586"/>
          <a:ext cx="1701735" cy="1701735"/>
        </a:xfrm>
        <a:prstGeom prst="ellipse">
          <a:avLst/>
        </a:prstGeom>
        <a:solidFill>
          <a:schemeClr val="accent2">
            <a:hueOff val="-2587972"/>
            <a:satOff val="11465"/>
            <a:lumOff val="-421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trouble initiating sleep (e.g., insomnia)</a:t>
          </a:r>
        </a:p>
      </dsp:txBody>
      <dsp:txXfrm>
        <a:off x="6552810" y="1751799"/>
        <a:ext cx="1203309" cy="1203309"/>
      </dsp:txXfrm>
    </dsp:sp>
    <dsp:sp modelId="{C655674A-1D6B-4798-8652-5BCA45BF3BA7}">
      <dsp:nvSpPr>
        <dsp:cNvPr id="0" name=""/>
        <dsp:cNvSpPr/>
      </dsp:nvSpPr>
      <dsp:spPr>
        <a:xfrm rot="6480000">
          <a:off x="6537735" y="3268866"/>
          <a:ext cx="451975" cy="574335"/>
        </a:xfrm>
        <a:prstGeom prst="rightArrow">
          <a:avLst>
            <a:gd name="adj1" fmla="val 60000"/>
            <a:gd name="adj2" fmla="val 50000"/>
          </a:avLst>
        </a:prstGeom>
        <a:solidFill>
          <a:schemeClr val="accent2">
            <a:hueOff val="-2587972"/>
            <a:satOff val="11465"/>
            <a:lumOff val="-421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6626481" y="3319255"/>
        <a:ext cx="316383" cy="344601"/>
      </dsp:txXfrm>
    </dsp:sp>
    <dsp:sp modelId="{C804D5D1-755B-432E-96C1-AD0F16026F51}">
      <dsp:nvSpPr>
        <dsp:cNvPr id="0" name=""/>
        <dsp:cNvSpPr/>
      </dsp:nvSpPr>
      <dsp:spPr>
        <a:xfrm>
          <a:off x="5514207" y="3932078"/>
          <a:ext cx="1701735" cy="1701735"/>
        </a:xfrm>
        <a:prstGeom prst="ellipse">
          <a:avLst/>
        </a:prstGeom>
        <a:solidFill>
          <a:schemeClr val="accent2">
            <a:hueOff val="-5175944"/>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difficulty staying asleep (e.g., nighttime awakening)</a:t>
          </a:r>
        </a:p>
      </dsp:txBody>
      <dsp:txXfrm>
        <a:off x="5763420" y="4181291"/>
        <a:ext cx="1203309" cy="1203309"/>
      </dsp:txXfrm>
    </dsp:sp>
    <dsp:sp modelId="{1E524451-115B-4937-9040-9BED54151AC1}">
      <dsp:nvSpPr>
        <dsp:cNvPr id="0" name=""/>
        <dsp:cNvSpPr/>
      </dsp:nvSpPr>
      <dsp:spPr>
        <a:xfrm rot="10800000">
          <a:off x="4874619" y="4495778"/>
          <a:ext cx="451975" cy="574335"/>
        </a:xfrm>
        <a:prstGeom prst="rightArrow">
          <a:avLst>
            <a:gd name="adj1" fmla="val 60000"/>
            <a:gd name="adj2" fmla="val 50000"/>
          </a:avLst>
        </a:prstGeom>
        <a:solidFill>
          <a:schemeClr val="accent2">
            <a:hueOff val="-5175944"/>
            <a:satOff val="22930"/>
            <a:lumOff val="-843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5010211" y="4610645"/>
        <a:ext cx="316383" cy="344601"/>
      </dsp:txXfrm>
    </dsp:sp>
    <dsp:sp modelId="{89FC4664-8308-4248-B190-A2A6F5BC6E93}">
      <dsp:nvSpPr>
        <dsp:cNvPr id="0" name=""/>
        <dsp:cNvSpPr/>
      </dsp:nvSpPr>
      <dsp:spPr>
        <a:xfrm>
          <a:off x="2959688" y="3932078"/>
          <a:ext cx="1701735" cy="1701735"/>
        </a:xfrm>
        <a:prstGeom prst="ellipse">
          <a:avLst/>
        </a:prstGeom>
        <a:solidFill>
          <a:schemeClr val="accent2">
            <a:hueOff val="-7763915"/>
            <a:satOff val="34394"/>
            <a:lumOff val="-1264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excessive daytime sleepiness (EDS)</a:t>
          </a:r>
        </a:p>
      </dsp:txBody>
      <dsp:txXfrm>
        <a:off x="3208901" y="4181291"/>
        <a:ext cx="1203309" cy="1203309"/>
      </dsp:txXfrm>
    </dsp:sp>
    <dsp:sp modelId="{190E37C2-74F3-4AD3-AF89-99DAAF61E18F}">
      <dsp:nvSpPr>
        <dsp:cNvPr id="0" name=""/>
        <dsp:cNvSpPr/>
      </dsp:nvSpPr>
      <dsp:spPr>
        <a:xfrm rot="15120000">
          <a:off x="3193825" y="3293197"/>
          <a:ext cx="451975" cy="574335"/>
        </a:xfrm>
        <a:prstGeom prst="rightArrow">
          <a:avLst>
            <a:gd name="adj1" fmla="val 60000"/>
            <a:gd name="adj2" fmla="val 50000"/>
          </a:avLst>
        </a:prstGeom>
        <a:solidFill>
          <a:schemeClr val="accent2">
            <a:hueOff val="-7763915"/>
            <a:satOff val="34394"/>
            <a:lumOff val="-1264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3282571" y="3472542"/>
        <a:ext cx="316383" cy="344601"/>
      </dsp:txXfrm>
    </dsp:sp>
    <dsp:sp modelId="{A857B357-210A-426E-86E8-72766508E406}">
      <dsp:nvSpPr>
        <dsp:cNvPr id="0" name=""/>
        <dsp:cNvSpPr/>
      </dsp:nvSpPr>
      <dsp:spPr>
        <a:xfrm>
          <a:off x="2170298" y="1502586"/>
          <a:ext cx="1701735" cy="1701735"/>
        </a:xfrm>
        <a:prstGeom prst="ellipse">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fractured sleep (Yoon, Jain, &amp; Shapiro, 2012). </a:t>
          </a:r>
        </a:p>
      </dsp:txBody>
      <dsp:txXfrm>
        <a:off x="2419511" y="1751799"/>
        <a:ext cx="1203309" cy="1203309"/>
      </dsp:txXfrm>
    </dsp:sp>
    <dsp:sp modelId="{9D442E73-7206-4741-A4EA-A88BD1E9FD18}">
      <dsp:nvSpPr>
        <dsp:cNvPr id="0" name=""/>
        <dsp:cNvSpPr/>
      </dsp:nvSpPr>
      <dsp:spPr>
        <a:xfrm rot="19440000">
          <a:off x="3818154" y="1323050"/>
          <a:ext cx="451975" cy="574335"/>
        </a:xfrm>
        <a:prstGeom prst="rightArrow">
          <a:avLst>
            <a:gd name="adj1" fmla="val 60000"/>
            <a:gd name="adj2" fmla="val 50000"/>
          </a:avLst>
        </a:prstGeom>
        <a:solidFill>
          <a:schemeClr val="accent2">
            <a:hueOff val="-10351888"/>
            <a:satOff val="45859"/>
            <a:lumOff val="-1686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831102" y="1477766"/>
        <a:ext cx="316383" cy="3446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95D1A-0FB1-4D44-AE94-5A8A0A8EF9F4}">
      <dsp:nvSpPr>
        <dsp:cNvPr id="0" name=""/>
        <dsp:cNvSpPr/>
      </dsp:nvSpPr>
      <dsp:spPr>
        <a:xfrm>
          <a:off x="1207568" y="2673"/>
          <a:ext cx="3309632" cy="132385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GB" sz="1900" kern="1200"/>
            <a:t>Higher prevalence of medically based sleep concerns</a:t>
          </a:r>
        </a:p>
      </dsp:txBody>
      <dsp:txXfrm>
        <a:off x="1869494" y="2673"/>
        <a:ext cx="1985780" cy="1323852"/>
      </dsp:txXfrm>
    </dsp:sp>
    <dsp:sp modelId="{0DCF4BC7-BB08-4C96-B794-327FC7C6944F}">
      <dsp:nvSpPr>
        <dsp:cNvPr id="0" name=""/>
        <dsp:cNvSpPr/>
      </dsp:nvSpPr>
      <dsp:spPr>
        <a:xfrm>
          <a:off x="1207568" y="1511865"/>
          <a:ext cx="3309632" cy="1323852"/>
        </a:xfrm>
        <a:prstGeom prst="chevron">
          <a:avLst/>
        </a:prstGeom>
        <a:solidFill>
          <a:schemeClr val="accent3">
            <a:hueOff val="1554279"/>
            <a:satOff val="-22994"/>
            <a:lumOff val="4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GB" sz="1900" kern="1200"/>
            <a:t>sleep-related breathing disorder (SRBD; sleep apnea including apnea–hypopnea) </a:t>
          </a:r>
        </a:p>
      </dsp:txBody>
      <dsp:txXfrm>
        <a:off x="1869494" y="1511865"/>
        <a:ext cx="1985780" cy="1323852"/>
      </dsp:txXfrm>
    </dsp:sp>
    <dsp:sp modelId="{D5373006-F408-4319-AA64-0C3B410135F4}">
      <dsp:nvSpPr>
        <dsp:cNvPr id="0" name=""/>
        <dsp:cNvSpPr/>
      </dsp:nvSpPr>
      <dsp:spPr>
        <a:xfrm>
          <a:off x="1207568" y="3021057"/>
          <a:ext cx="3309632" cy="1323852"/>
        </a:xfrm>
        <a:prstGeom prst="chevron">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GB" sz="1900" kern="1200"/>
            <a:t>periodic limb movements in sleep (PLMS) disorder (i.e., repetitive jerking of the legs). </a:t>
          </a:r>
        </a:p>
      </dsp:txBody>
      <dsp:txXfrm>
        <a:off x="1869494" y="3021057"/>
        <a:ext cx="1985780" cy="13238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598BBA-2033-40E6-B872-8B638C2EEE5F}">
      <dsp:nvSpPr>
        <dsp:cNvPr id="0" name=""/>
        <dsp:cNvSpPr/>
      </dsp:nvSpPr>
      <dsp:spPr>
        <a:xfrm>
          <a:off x="4821129" y="399"/>
          <a:ext cx="2354356" cy="1307975"/>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More caregiver deficits </a:t>
          </a:r>
        </a:p>
      </dsp:txBody>
      <dsp:txXfrm>
        <a:off x="4859438" y="38708"/>
        <a:ext cx="2277738" cy="1231357"/>
      </dsp:txXfrm>
    </dsp:sp>
    <dsp:sp modelId="{2293E1F5-F6EE-439F-A396-4CA06AB98A9D}">
      <dsp:nvSpPr>
        <dsp:cNvPr id="0" name=""/>
        <dsp:cNvSpPr/>
      </dsp:nvSpPr>
      <dsp:spPr>
        <a:xfrm rot="5400000">
          <a:off x="5753062" y="1341074"/>
          <a:ext cx="490490" cy="588589"/>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5400000">
        <a:off x="5821731" y="1390124"/>
        <a:ext cx="353153" cy="343343"/>
      </dsp:txXfrm>
    </dsp:sp>
    <dsp:sp modelId="{DA277D2D-420A-404D-B833-B2CFD49373E3}">
      <dsp:nvSpPr>
        <dsp:cNvPr id="0" name=""/>
        <dsp:cNvSpPr/>
      </dsp:nvSpPr>
      <dsp:spPr>
        <a:xfrm>
          <a:off x="4821129" y="1962362"/>
          <a:ext cx="2354356" cy="1307975"/>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Poorer QoL, family functioning, and school attendance (Sung et al., 2008).</a:t>
          </a:r>
        </a:p>
      </dsp:txBody>
      <dsp:txXfrm>
        <a:off x="4859438" y="2000671"/>
        <a:ext cx="2277738" cy="12313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5518DF-D262-4545-BAB2-7FF4933D03AC}">
      <dsp:nvSpPr>
        <dsp:cNvPr id="0" name=""/>
        <dsp:cNvSpPr/>
      </dsp:nvSpPr>
      <dsp:spPr>
        <a:xfrm>
          <a:off x="0" y="399"/>
          <a:ext cx="11684000"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FBBB6C-9F12-4974-91A6-46AAD7388528}">
      <dsp:nvSpPr>
        <dsp:cNvPr id="0" name=""/>
        <dsp:cNvSpPr/>
      </dsp:nvSpPr>
      <dsp:spPr>
        <a:xfrm>
          <a:off x="0" y="399"/>
          <a:ext cx="11684000" cy="653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Wang (2022): children with insufficient sleep at the start of the study had </a:t>
          </a:r>
          <a:r>
            <a:rPr lang="en-GB" sz="1500" b="1" i="0" kern="1200" dirty="0"/>
            <a:t>more mental health and behavioural challenges </a:t>
          </a:r>
          <a:r>
            <a:rPr lang="en-GB" sz="1500" b="0" i="0" kern="1200" dirty="0"/>
            <a:t>than those with sufficient sleep</a:t>
          </a:r>
          <a:r>
            <a:rPr lang="en-GB" sz="1500" kern="1200" dirty="0"/>
            <a:t> (</a:t>
          </a:r>
          <a:r>
            <a:rPr lang="en-GB" sz="1500" b="0" i="0" kern="1200" dirty="0"/>
            <a:t>impulsivity, stress, depression, anxiety, aggressive behaviour, and thinking problems</a:t>
          </a:r>
          <a:r>
            <a:rPr lang="en-GB" sz="1500" kern="1200" dirty="0"/>
            <a:t>).</a:t>
          </a:r>
        </a:p>
      </dsp:txBody>
      <dsp:txXfrm>
        <a:off x="0" y="399"/>
        <a:ext cx="11684000" cy="653987"/>
      </dsp:txXfrm>
    </dsp:sp>
    <dsp:sp modelId="{9740A183-554B-4142-A322-B85D1904E97B}">
      <dsp:nvSpPr>
        <dsp:cNvPr id="0" name=""/>
        <dsp:cNvSpPr/>
      </dsp:nvSpPr>
      <dsp:spPr>
        <a:xfrm>
          <a:off x="0" y="654386"/>
          <a:ext cx="11684000"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74DF6A-DF91-4E17-9272-834E353200F5}">
      <dsp:nvSpPr>
        <dsp:cNvPr id="0" name=""/>
        <dsp:cNvSpPr/>
      </dsp:nvSpPr>
      <dsp:spPr>
        <a:xfrm>
          <a:off x="0" y="654386"/>
          <a:ext cx="11684000" cy="653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The children with insufficient sleep also had </a:t>
          </a:r>
          <a:r>
            <a:rPr lang="en-GB" sz="1500" b="1" i="0" kern="1200" dirty="0"/>
            <a:t>impaired cognitive functions </a:t>
          </a:r>
          <a:r>
            <a:rPr lang="en-GB" sz="1500" b="0" i="0" kern="1200" dirty="0"/>
            <a:t>such as decision-making, conflict-solving, working memory, and learning. </a:t>
          </a:r>
          <a:endParaRPr lang="en-GB" sz="1500" kern="1200" dirty="0"/>
        </a:p>
      </dsp:txBody>
      <dsp:txXfrm>
        <a:off x="0" y="654386"/>
        <a:ext cx="11684000" cy="653987"/>
      </dsp:txXfrm>
    </dsp:sp>
    <dsp:sp modelId="{CFC19B09-5080-4D16-BF97-568F69F6FCEB}">
      <dsp:nvSpPr>
        <dsp:cNvPr id="0" name=""/>
        <dsp:cNvSpPr/>
      </dsp:nvSpPr>
      <dsp:spPr>
        <a:xfrm>
          <a:off x="0" y="1308374"/>
          <a:ext cx="11684000"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FF391E-5030-4E29-8639-B25AF1836D44}">
      <dsp:nvSpPr>
        <dsp:cNvPr id="0" name=""/>
        <dsp:cNvSpPr/>
      </dsp:nvSpPr>
      <dsp:spPr>
        <a:xfrm>
          <a:off x="0" y="1308374"/>
          <a:ext cx="11684000" cy="653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a:t>Differences between the groups persisted at the two-year follow-up.</a:t>
          </a:r>
          <a:endParaRPr lang="en-GB" sz="1500" kern="1200"/>
        </a:p>
      </dsp:txBody>
      <dsp:txXfrm>
        <a:off x="0" y="1308374"/>
        <a:ext cx="11684000" cy="653987"/>
      </dsp:txXfrm>
    </dsp:sp>
    <dsp:sp modelId="{B1D342E0-C711-45CB-A6B3-29F8AFCD09CF}">
      <dsp:nvSpPr>
        <dsp:cNvPr id="0" name=""/>
        <dsp:cNvSpPr/>
      </dsp:nvSpPr>
      <dsp:spPr>
        <a:xfrm>
          <a:off x="0" y="1962362"/>
          <a:ext cx="11684000"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8C7893-A289-4C33-8220-297EEEE84E3B}">
      <dsp:nvSpPr>
        <dsp:cNvPr id="0" name=""/>
        <dsp:cNvSpPr/>
      </dsp:nvSpPr>
      <dsp:spPr>
        <a:xfrm>
          <a:off x="0" y="1962362"/>
          <a:ext cx="11684000" cy="653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Brain imaging at the start of the study and two years later showed </a:t>
          </a:r>
          <a:r>
            <a:rPr lang="en-GB" sz="1500" b="1" i="0" kern="1200" dirty="0"/>
            <a:t>differences in brain structure and function </a:t>
          </a:r>
          <a:r>
            <a:rPr lang="en-GB" sz="1500" b="0" i="0" kern="1200" dirty="0"/>
            <a:t>in the insufficient sleep group compared to the sufficient sleep group. The findings suggest that </a:t>
          </a:r>
          <a:r>
            <a:rPr lang="en-GB" sz="1500" b="1" i="0" kern="1200" dirty="0"/>
            <a:t>sleep affects learning and behaviour through specific brain changes</a:t>
          </a:r>
          <a:r>
            <a:rPr lang="en-GB" sz="1500" b="0" i="0" kern="1200" dirty="0"/>
            <a:t>.</a:t>
          </a:r>
          <a:endParaRPr lang="en-GB" sz="1500" kern="1200" dirty="0"/>
        </a:p>
      </dsp:txBody>
      <dsp:txXfrm>
        <a:off x="0" y="1962362"/>
        <a:ext cx="11684000" cy="653987"/>
      </dsp:txXfrm>
    </dsp:sp>
    <dsp:sp modelId="{3173D14D-6BCE-48E4-B841-7CC465931010}">
      <dsp:nvSpPr>
        <dsp:cNvPr id="0" name=""/>
        <dsp:cNvSpPr/>
      </dsp:nvSpPr>
      <dsp:spPr>
        <a:xfrm>
          <a:off x="0" y="2616350"/>
          <a:ext cx="11684000"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F3AB10-CA59-4078-BA20-53736003E33D}">
      <dsp:nvSpPr>
        <dsp:cNvPr id="0" name=""/>
        <dsp:cNvSpPr/>
      </dsp:nvSpPr>
      <dsp:spPr>
        <a:xfrm>
          <a:off x="0" y="2616350"/>
          <a:ext cx="11684000" cy="653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kern="1200" dirty="0"/>
            <a:t>Children who had insufficient sleep—less than nine hours per night—at the beginning of the study had </a:t>
          </a:r>
          <a:r>
            <a:rPr lang="en-GB" sz="1500" b="1" i="0" kern="1200" dirty="0"/>
            <a:t>less grey matter or smaller volume </a:t>
          </a:r>
          <a:r>
            <a:rPr lang="en-GB" sz="1500" b="0" i="0" kern="1200" dirty="0"/>
            <a:t>in some regions of the brain responsible for attention, memory, and inhibition control compared to those with healthy sleep habits.</a:t>
          </a:r>
          <a:endParaRPr lang="en-GB" sz="1500" kern="1200" dirty="0"/>
        </a:p>
      </dsp:txBody>
      <dsp:txXfrm>
        <a:off x="0" y="2616350"/>
        <a:ext cx="11684000" cy="65398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F50C6-09FA-4C41-B49A-5066B18E29BA}">
      <dsp:nvSpPr>
        <dsp:cNvPr id="0" name=""/>
        <dsp:cNvSpPr/>
      </dsp:nvSpPr>
      <dsp:spPr>
        <a:xfrm>
          <a:off x="0" y="192561"/>
          <a:ext cx="11640091" cy="117503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kern="1200" dirty="0"/>
            <a:t>Progressive muscle relaxation is an exercise that reduces stress and anxiety in your body by having you slowly tense and then relax each muscle.</a:t>
          </a:r>
        </a:p>
      </dsp:txBody>
      <dsp:txXfrm>
        <a:off x="57361" y="249922"/>
        <a:ext cx="11525369" cy="106031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82137-C71D-487E-9F5A-09B0A14BAF30}">
      <dsp:nvSpPr>
        <dsp:cNvPr id="0" name=""/>
        <dsp:cNvSpPr/>
      </dsp:nvSpPr>
      <dsp:spPr>
        <a:xfrm>
          <a:off x="0" y="560738"/>
          <a:ext cx="5991302" cy="1346211"/>
        </a:xfrm>
        <a:prstGeom prst="roundRect">
          <a:avLst>
            <a:gd name="adj" fmla="val 10000"/>
          </a:avLst>
        </a:prstGeom>
        <a:solidFill>
          <a:srgbClr val="66CCFF"/>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915" tIns="54610" rIns="81915" bIns="54610" numCol="1" spcCol="1270" anchor="ctr" anchorCtr="0">
          <a:noAutofit/>
        </a:bodyPr>
        <a:lstStyle/>
        <a:p>
          <a:pPr marL="0" lvl="0" indent="0" algn="ctr" defTabSz="1911350" rtl="0">
            <a:lnSpc>
              <a:spcPct val="90000"/>
            </a:lnSpc>
            <a:spcBef>
              <a:spcPct val="0"/>
            </a:spcBef>
            <a:spcAft>
              <a:spcPct val="35000"/>
            </a:spcAft>
            <a:buNone/>
          </a:pPr>
          <a:r>
            <a:rPr lang="en-GB" sz="4300" kern="1200"/>
            <a:t>European Lifetime Impairment Survey </a:t>
          </a:r>
        </a:p>
      </dsp:txBody>
      <dsp:txXfrm>
        <a:off x="39429" y="600167"/>
        <a:ext cx="5912444" cy="1267353"/>
      </dsp:txXfrm>
    </dsp:sp>
    <dsp:sp modelId="{6EFE9B67-BFF8-493C-B10D-B7B3D79C6AD1}">
      <dsp:nvSpPr>
        <dsp:cNvPr id="0" name=""/>
        <dsp:cNvSpPr/>
      </dsp:nvSpPr>
      <dsp:spPr>
        <a:xfrm>
          <a:off x="0" y="2168235"/>
          <a:ext cx="1451582" cy="1451582"/>
        </a:xfrm>
        <a:prstGeom prst="roundRect">
          <a:avLst>
            <a:gd name="adj" fmla="val 1667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9086EB-0484-4721-973F-8A1EA62E82C3}">
      <dsp:nvSpPr>
        <dsp:cNvPr id="0" name=""/>
        <dsp:cNvSpPr/>
      </dsp:nvSpPr>
      <dsp:spPr>
        <a:xfrm>
          <a:off x="1538677" y="2168235"/>
          <a:ext cx="4452625" cy="1451582"/>
        </a:xfrm>
        <a:prstGeom prst="roundRect">
          <a:avLst>
            <a:gd name="adj" fmla="val 16670"/>
          </a:avLst>
        </a:prstGeom>
        <a:solidFill>
          <a:srgbClr val="7030A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t>Assessed the </a:t>
          </a:r>
          <a:r>
            <a:rPr lang="en-GB" sz="2000" b="1" kern="1200"/>
            <a:t>impairment and symptoms </a:t>
          </a:r>
          <a:r>
            <a:rPr lang="en-GB" sz="2000" kern="1200"/>
            <a:t>of ADHD in children and adolescents from </a:t>
          </a:r>
          <a:r>
            <a:rPr lang="en-GB" sz="2000" b="1" kern="1200"/>
            <a:t>six European countries </a:t>
          </a:r>
          <a:r>
            <a:rPr lang="en-GB" sz="2000" kern="1200"/>
            <a:t>(France, Germany, Italy, Spain, the Netherlands and the UK). </a:t>
          </a:r>
        </a:p>
      </dsp:txBody>
      <dsp:txXfrm>
        <a:off x="1609550" y="2239108"/>
        <a:ext cx="4310879" cy="1309836"/>
      </dsp:txXfrm>
    </dsp:sp>
    <dsp:sp modelId="{5540692E-B175-47E4-8A36-AFD451E17852}">
      <dsp:nvSpPr>
        <dsp:cNvPr id="0" name=""/>
        <dsp:cNvSpPr/>
      </dsp:nvSpPr>
      <dsp:spPr>
        <a:xfrm>
          <a:off x="0" y="3731488"/>
          <a:ext cx="1451582" cy="1451582"/>
        </a:xfrm>
        <a:prstGeom prst="roundRect">
          <a:avLst>
            <a:gd name="adj" fmla="val 1667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445E81-8AD3-462F-85D4-137B9483BB39}">
      <dsp:nvSpPr>
        <dsp:cNvPr id="0" name=""/>
        <dsp:cNvSpPr/>
      </dsp:nvSpPr>
      <dsp:spPr>
        <a:xfrm>
          <a:off x="1538677" y="3794007"/>
          <a:ext cx="4452625" cy="1451582"/>
        </a:xfrm>
        <a:prstGeom prst="roundRect">
          <a:avLst>
            <a:gd name="adj" fmla="val 16670"/>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t>Parents/caregivers of children and adolescents with ADHD (n=535) and without ADHD (n=424) participated in the online survey </a:t>
          </a:r>
        </a:p>
      </dsp:txBody>
      <dsp:txXfrm>
        <a:off x="1609550" y="3864880"/>
        <a:ext cx="4310879" cy="13098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43B67-2AE4-481A-AAA1-EFC5588C905A}">
      <dsp:nvSpPr>
        <dsp:cNvPr id="0" name=""/>
        <dsp:cNvSpPr/>
      </dsp:nvSpPr>
      <dsp:spPr>
        <a:xfrm>
          <a:off x="0" y="0"/>
          <a:ext cx="5899478" cy="98186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Poor classroom behaviour</a:t>
          </a:r>
        </a:p>
      </dsp:txBody>
      <dsp:txXfrm>
        <a:off x="1278081" y="0"/>
        <a:ext cx="4621396" cy="981862"/>
      </dsp:txXfrm>
    </dsp:sp>
    <dsp:sp modelId="{9D271939-15E1-431C-9903-48BBDB7CA52F}">
      <dsp:nvSpPr>
        <dsp:cNvPr id="0" name=""/>
        <dsp:cNvSpPr/>
      </dsp:nvSpPr>
      <dsp:spPr>
        <a:xfrm>
          <a:off x="98186" y="98186"/>
          <a:ext cx="1179895" cy="785490"/>
        </a:xfrm>
        <a:prstGeom prst="roundRect">
          <a:avLst>
            <a:gd name="adj" fmla="val 10000"/>
          </a:avLst>
        </a:prstGeom>
        <a:blipFill rotWithShape="1">
          <a:blip xmlns:r="http://schemas.openxmlformats.org/officeDocument/2006/relationships" r:embed="rId1"/>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C9CD3D-EECF-4E42-922E-795A9CB39AEC}">
      <dsp:nvSpPr>
        <dsp:cNvPr id="0" name=""/>
        <dsp:cNvSpPr/>
      </dsp:nvSpPr>
      <dsp:spPr>
        <a:xfrm>
          <a:off x="0" y="1080048"/>
          <a:ext cx="5899478" cy="981862"/>
        </a:xfrm>
        <a:prstGeom prst="roundRect">
          <a:avLst>
            <a:gd name="adj" fmla="val 10000"/>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Poor academic achievement</a:t>
          </a:r>
        </a:p>
      </dsp:txBody>
      <dsp:txXfrm>
        <a:off x="1278081" y="1080048"/>
        <a:ext cx="4621396" cy="981862"/>
      </dsp:txXfrm>
    </dsp:sp>
    <dsp:sp modelId="{EB5559D2-9B34-4B97-BE76-11C1EA989DCF}">
      <dsp:nvSpPr>
        <dsp:cNvPr id="0" name=""/>
        <dsp:cNvSpPr/>
      </dsp:nvSpPr>
      <dsp:spPr>
        <a:xfrm>
          <a:off x="98186" y="1178235"/>
          <a:ext cx="1179895" cy="785490"/>
        </a:xfrm>
        <a:prstGeom prst="roundRect">
          <a:avLst>
            <a:gd name="adj" fmla="val 10000"/>
          </a:avLst>
        </a:prstGeom>
        <a:blipFill rotWithShape="1">
          <a:blip xmlns:r="http://schemas.openxmlformats.org/officeDocument/2006/relationships" r:embed="rId2"/>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FF280-3525-4D0E-8A18-D20B1C50A8E3}">
      <dsp:nvSpPr>
        <dsp:cNvPr id="0" name=""/>
        <dsp:cNvSpPr/>
      </dsp:nvSpPr>
      <dsp:spPr>
        <a:xfrm>
          <a:off x="0" y="2160097"/>
          <a:ext cx="5899478" cy="981862"/>
        </a:xfrm>
        <a:prstGeom prst="roundRect">
          <a:avLst>
            <a:gd name="adj" fmla="val 10000"/>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Special education requirements (tutoring and special educational programmes)</a:t>
          </a:r>
        </a:p>
      </dsp:txBody>
      <dsp:txXfrm>
        <a:off x="1278081" y="2160097"/>
        <a:ext cx="4621396" cy="981862"/>
      </dsp:txXfrm>
    </dsp:sp>
    <dsp:sp modelId="{BAACFB4C-23AF-4060-976E-0308B1076381}">
      <dsp:nvSpPr>
        <dsp:cNvPr id="0" name=""/>
        <dsp:cNvSpPr/>
      </dsp:nvSpPr>
      <dsp:spPr>
        <a:xfrm>
          <a:off x="98186" y="2258283"/>
          <a:ext cx="1179895" cy="785490"/>
        </a:xfrm>
        <a:prstGeom prst="roundRect">
          <a:avLst>
            <a:gd name="adj" fmla="val 10000"/>
          </a:avLst>
        </a:prstGeom>
        <a:blipFill rotWithShape="1">
          <a:blip xmlns:r="http://schemas.openxmlformats.org/officeDocument/2006/relationships" r:embed="rId3"/>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F50E0-93F3-46E0-8A52-491C613116FA}">
      <dsp:nvSpPr>
        <dsp:cNvPr id="0" name=""/>
        <dsp:cNvSpPr/>
      </dsp:nvSpPr>
      <dsp:spPr>
        <a:xfrm>
          <a:off x="-239516" y="83679"/>
          <a:ext cx="2210232" cy="2210232"/>
        </a:xfrm>
        <a:prstGeom prst="pie">
          <a:avLst>
            <a:gd name="adj1" fmla="val 5400000"/>
            <a:gd name="adj2" fmla="val 1620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9AD263-BBC4-43CE-A111-D4CC739709A7}">
      <dsp:nvSpPr>
        <dsp:cNvPr id="0" name=""/>
        <dsp:cNvSpPr/>
      </dsp:nvSpPr>
      <dsp:spPr>
        <a:xfrm>
          <a:off x="642358" y="0"/>
          <a:ext cx="3916571" cy="2210232"/>
        </a:xfrm>
        <a:prstGeom prst="rect">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t>Adolescents and adults with ADHD have been found to be </a:t>
          </a:r>
          <a:r>
            <a:rPr lang="en-GB" sz="2300" b="1" kern="1200"/>
            <a:t>less likely to have achieved a further education degree </a:t>
          </a:r>
          <a:r>
            <a:rPr lang="en-GB" sz="2300" kern="1200"/>
            <a:t>(</a:t>
          </a:r>
          <a:r>
            <a:rPr lang="fr-FR" sz="2300" kern="1200"/>
            <a:t>Davis, Claudius, </a:t>
          </a:r>
          <a:r>
            <a:rPr lang="fr-FR" sz="2300" kern="1200" err="1"/>
            <a:t>Palinkas</a:t>
          </a:r>
          <a:r>
            <a:rPr lang="fr-FR" sz="2300" kern="1200"/>
            <a:t>, et al. 2012)</a:t>
          </a:r>
          <a:endParaRPr lang="en-GB" sz="2300" kern="1200"/>
        </a:p>
      </dsp:txBody>
      <dsp:txXfrm>
        <a:off x="642358" y="0"/>
        <a:ext cx="3916571" cy="22102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01BF8-73B7-460A-9374-CE24565811F5}">
      <dsp:nvSpPr>
        <dsp:cNvPr id="0" name=""/>
        <dsp:cNvSpPr/>
      </dsp:nvSpPr>
      <dsp:spPr>
        <a:xfrm>
          <a:off x="370659" y="0"/>
          <a:ext cx="4200810" cy="3316706"/>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C070EA-4FE9-4197-8BB7-3B3FDEC31889}">
      <dsp:nvSpPr>
        <dsp:cNvPr id="0" name=""/>
        <dsp:cNvSpPr/>
      </dsp:nvSpPr>
      <dsp:spPr>
        <a:xfrm>
          <a:off x="54054" y="995011"/>
          <a:ext cx="4834020" cy="1326682"/>
        </a:xfrm>
        <a:prstGeom prst="roundRect">
          <a:avLst/>
        </a:prstGeom>
        <a:solidFill>
          <a:schemeClr val="accent3">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solidFill>
                <a:schemeClr val="accent3">
                  <a:lumMod val="50000"/>
                </a:schemeClr>
              </a:solidFill>
            </a:rPr>
            <a:t>Association between symptoms of </a:t>
          </a:r>
          <a:r>
            <a:rPr lang="en-GB" sz="1600" b="1" kern="1200">
              <a:solidFill>
                <a:schemeClr val="accent3">
                  <a:lumMod val="50000"/>
                </a:schemeClr>
              </a:solidFill>
            </a:rPr>
            <a:t>inattentiveness</a:t>
          </a:r>
          <a:r>
            <a:rPr lang="en-GB" sz="1600" kern="1200">
              <a:solidFill>
                <a:schemeClr val="accent3">
                  <a:lumMod val="50000"/>
                </a:schemeClr>
              </a:solidFill>
            </a:rPr>
            <a:t> (as measured by the </a:t>
          </a:r>
          <a:r>
            <a:rPr lang="en-GB" sz="1600" kern="1200" err="1">
              <a:solidFill>
                <a:schemeClr val="accent3">
                  <a:lumMod val="50000"/>
                </a:schemeClr>
              </a:solidFill>
            </a:rPr>
            <a:t>Conners</a:t>
          </a:r>
          <a:r>
            <a:rPr lang="en-GB" sz="1600" kern="1200">
              <a:solidFill>
                <a:schemeClr val="accent3">
                  <a:lumMod val="50000"/>
                </a:schemeClr>
              </a:solidFill>
            </a:rPr>
            <a:t> 10-item scale) in children aged 7 and 10 years and academic </a:t>
          </a:r>
          <a:r>
            <a:rPr lang="en-GB" sz="1600" b="1" kern="1200">
              <a:solidFill>
                <a:schemeClr val="accent3">
                  <a:lumMod val="50000"/>
                </a:schemeClr>
              </a:solidFill>
            </a:rPr>
            <a:t>underachievement</a:t>
          </a:r>
          <a:r>
            <a:rPr lang="en-GB" sz="1600" kern="1200">
              <a:solidFill>
                <a:schemeClr val="accent3">
                  <a:lumMod val="50000"/>
                </a:schemeClr>
              </a:solidFill>
            </a:rPr>
            <a:t> at age 16 years (APA, 2013)</a:t>
          </a:r>
        </a:p>
      </dsp:txBody>
      <dsp:txXfrm>
        <a:off x="118817" y="1059774"/>
        <a:ext cx="4704494" cy="119715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5F628-C628-49C2-ADE0-66EF81DFC54C}">
      <dsp:nvSpPr>
        <dsp:cNvPr id="0" name=""/>
        <dsp:cNvSpPr/>
      </dsp:nvSpPr>
      <dsp:spPr>
        <a:xfrm>
          <a:off x="417629" y="57285"/>
          <a:ext cx="6183576" cy="6183576"/>
        </a:xfrm>
        <a:prstGeom prst="circularArrow">
          <a:avLst>
            <a:gd name="adj1" fmla="val 5544"/>
            <a:gd name="adj2" fmla="val 330680"/>
            <a:gd name="adj3" fmla="val 14651008"/>
            <a:gd name="adj4" fmla="val 16873238"/>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1828DF-9D07-4BF5-9197-850947C7522B}">
      <dsp:nvSpPr>
        <dsp:cNvPr id="0" name=""/>
        <dsp:cNvSpPr/>
      </dsp:nvSpPr>
      <dsp:spPr>
        <a:xfrm>
          <a:off x="2639774" y="113395"/>
          <a:ext cx="1739286" cy="86964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Manage time</a:t>
          </a:r>
        </a:p>
      </dsp:txBody>
      <dsp:txXfrm>
        <a:off x="2682226" y="155847"/>
        <a:ext cx="1654382" cy="784739"/>
      </dsp:txXfrm>
    </dsp:sp>
    <dsp:sp modelId="{1626830C-5810-4B05-A458-0C93C1A07749}">
      <dsp:nvSpPr>
        <dsp:cNvPr id="0" name=""/>
        <dsp:cNvSpPr/>
      </dsp:nvSpPr>
      <dsp:spPr>
        <a:xfrm>
          <a:off x="4504358" y="885731"/>
          <a:ext cx="1739286" cy="869643"/>
        </a:xfrm>
        <a:prstGeom prst="roundRect">
          <a:avLst/>
        </a:prstGeom>
        <a:solidFill>
          <a:schemeClr val="accent5">
            <a:hueOff val="-1736021"/>
            <a:satOff val="-118"/>
            <a:lumOff val="2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Pay attention</a:t>
          </a:r>
        </a:p>
      </dsp:txBody>
      <dsp:txXfrm>
        <a:off x="4546810" y="928183"/>
        <a:ext cx="1654382" cy="784739"/>
      </dsp:txXfrm>
    </dsp:sp>
    <dsp:sp modelId="{A95236E2-080E-4FC9-99E5-C280EDECEA05}">
      <dsp:nvSpPr>
        <dsp:cNvPr id="0" name=""/>
        <dsp:cNvSpPr/>
      </dsp:nvSpPr>
      <dsp:spPr>
        <a:xfrm>
          <a:off x="4896378" y="2759452"/>
          <a:ext cx="1739286" cy="869643"/>
        </a:xfrm>
        <a:prstGeom prst="roundRect">
          <a:avLst/>
        </a:prstGeom>
        <a:solidFill>
          <a:schemeClr val="accent5">
            <a:hueOff val="-3472043"/>
            <a:satOff val="-236"/>
            <a:lumOff val="5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Switch focus</a:t>
          </a:r>
        </a:p>
      </dsp:txBody>
      <dsp:txXfrm>
        <a:off x="4938830" y="2801904"/>
        <a:ext cx="1654382" cy="784739"/>
      </dsp:txXfrm>
    </dsp:sp>
    <dsp:sp modelId="{6C27AE0A-DE9F-4D70-8111-F9046671BEED}">
      <dsp:nvSpPr>
        <dsp:cNvPr id="0" name=""/>
        <dsp:cNvSpPr/>
      </dsp:nvSpPr>
      <dsp:spPr>
        <a:xfrm>
          <a:off x="4504358" y="4614898"/>
          <a:ext cx="1739286" cy="869643"/>
        </a:xfrm>
        <a:prstGeom prst="roundRect">
          <a:avLst/>
        </a:prstGeom>
        <a:solidFill>
          <a:schemeClr val="accent5">
            <a:hueOff val="-5208064"/>
            <a:satOff val="-354"/>
            <a:lumOff val="8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Plan and organize</a:t>
          </a:r>
        </a:p>
      </dsp:txBody>
      <dsp:txXfrm>
        <a:off x="4546810" y="4657350"/>
        <a:ext cx="1654382" cy="784739"/>
      </dsp:txXfrm>
    </dsp:sp>
    <dsp:sp modelId="{A84861B4-0F68-421F-A482-43D90357BED8}">
      <dsp:nvSpPr>
        <dsp:cNvPr id="0" name=""/>
        <dsp:cNvSpPr/>
      </dsp:nvSpPr>
      <dsp:spPr>
        <a:xfrm>
          <a:off x="2639774" y="5387234"/>
          <a:ext cx="1739286" cy="869643"/>
        </a:xfrm>
        <a:prstGeom prst="roundRect">
          <a:avLst/>
        </a:prstGeom>
        <a:solidFill>
          <a:schemeClr val="accent5">
            <a:hueOff val="-6944086"/>
            <a:satOff val="-472"/>
            <a:lumOff val="1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Remember details</a:t>
          </a:r>
        </a:p>
      </dsp:txBody>
      <dsp:txXfrm>
        <a:off x="2682226" y="5429686"/>
        <a:ext cx="1654382" cy="784739"/>
      </dsp:txXfrm>
    </dsp:sp>
    <dsp:sp modelId="{7CD2241A-E5DA-46DD-917F-C2BD0C121993}">
      <dsp:nvSpPr>
        <dsp:cNvPr id="0" name=""/>
        <dsp:cNvSpPr/>
      </dsp:nvSpPr>
      <dsp:spPr>
        <a:xfrm>
          <a:off x="775190" y="4614898"/>
          <a:ext cx="1739286" cy="869643"/>
        </a:xfrm>
        <a:prstGeom prst="roundRect">
          <a:avLst/>
        </a:prstGeom>
        <a:solidFill>
          <a:schemeClr val="accent5">
            <a:hueOff val="-8680107"/>
            <a:satOff val="-590"/>
            <a:lumOff val="14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Avoid saying or doing the wrong thing</a:t>
          </a:r>
        </a:p>
      </dsp:txBody>
      <dsp:txXfrm>
        <a:off x="817642" y="4657350"/>
        <a:ext cx="1654382" cy="784739"/>
      </dsp:txXfrm>
    </dsp:sp>
    <dsp:sp modelId="{FB6F8419-9858-4A6E-961B-BAC21EB380B8}">
      <dsp:nvSpPr>
        <dsp:cNvPr id="0" name=""/>
        <dsp:cNvSpPr/>
      </dsp:nvSpPr>
      <dsp:spPr>
        <a:xfrm>
          <a:off x="585385" y="2800623"/>
          <a:ext cx="1739286" cy="869643"/>
        </a:xfrm>
        <a:prstGeom prst="roundRect">
          <a:avLst/>
        </a:prstGeom>
        <a:solidFill>
          <a:schemeClr val="accent5">
            <a:hueOff val="-10416129"/>
            <a:satOff val="-708"/>
            <a:lumOff val="16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Do things based on your experience</a:t>
          </a:r>
        </a:p>
      </dsp:txBody>
      <dsp:txXfrm>
        <a:off x="627837" y="2843075"/>
        <a:ext cx="1654382" cy="784739"/>
      </dsp:txXfrm>
    </dsp:sp>
    <dsp:sp modelId="{4330BED3-8A4C-42EB-89A2-F7FD4B4E012F}">
      <dsp:nvSpPr>
        <dsp:cNvPr id="0" name=""/>
        <dsp:cNvSpPr/>
      </dsp:nvSpPr>
      <dsp:spPr>
        <a:xfrm>
          <a:off x="775190" y="885731"/>
          <a:ext cx="1739286" cy="869643"/>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Multitask</a:t>
          </a:r>
        </a:p>
      </dsp:txBody>
      <dsp:txXfrm>
        <a:off x="817642" y="928183"/>
        <a:ext cx="1654382" cy="78473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25E6DB-8210-47DA-93CD-B918F495CE12}">
      <dsp:nvSpPr>
        <dsp:cNvPr id="0" name=""/>
        <dsp:cNvSpPr/>
      </dsp:nvSpPr>
      <dsp:spPr>
        <a:xfrm>
          <a:off x="159949" y="184"/>
          <a:ext cx="1727455" cy="86372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rtl="0">
            <a:lnSpc>
              <a:spcPct val="90000"/>
            </a:lnSpc>
            <a:spcBef>
              <a:spcPct val="0"/>
            </a:spcBef>
            <a:spcAft>
              <a:spcPct val="35000"/>
            </a:spcAft>
            <a:buNone/>
          </a:pPr>
          <a:r>
            <a:rPr lang="en-GB" sz="2600" kern="1200"/>
            <a:t>EF allows you to…</a:t>
          </a:r>
        </a:p>
      </dsp:txBody>
      <dsp:txXfrm>
        <a:off x="185247" y="25482"/>
        <a:ext cx="1676859" cy="81313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CCE6B0-57A7-4794-BD92-0457B06FF104}">
      <dsp:nvSpPr>
        <dsp:cNvPr id="0" name=""/>
        <dsp:cNvSpPr/>
      </dsp:nvSpPr>
      <dsp:spPr>
        <a:xfrm>
          <a:off x="0" y="0"/>
          <a:ext cx="11676185" cy="1040517"/>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This stems from an inability to inhibit present behaviour so that demands for the future can be met (Barkley, 2000)</a:t>
          </a:r>
        </a:p>
      </dsp:txBody>
      <dsp:txXfrm>
        <a:off x="50794" y="50794"/>
        <a:ext cx="11574597" cy="93892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B5397-5258-46F2-8754-56199509DA38}">
      <dsp:nvSpPr>
        <dsp:cNvPr id="0" name=""/>
        <dsp:cNvSpPr/>
      </dsp:nvSpPr>
      <dsp:spPr>
        <a:xfrm>
          <a:off x="26552" y="0"/>
          <a:ext cx="1836180" cy="1803182"/>
        </a:xfrm>
        <a:prstGeom prst="roundRect">
          <a:avLst>
            <a:gd name="adj" fmla="val 10000"/>
          </a:avLst>
        </a:prstGeom>
        <a:solidFill>
          <a:schemeClr val="tx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t>Humans fortunately have the option to modulate behaviour</a:t>
          </a:r>
        </a:p>
      </dsp:txBody>
      <dsp:txXfrm>
        <a:off x="79365" y="52813"/>
        <a:ext cx="1730554" cy="169755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66314-F3BF-4380-A5F1-532042F27FF2}">
      <dsp:nvSpPr>
        <dsp:cNvPr id="0" name=""/>
        <dsp:cNvSpPr/>
      </dsp:nvSpPr>
      <dsp:spPr>
        <a:xfrm>
          <a:off x="757977" y="0"/>
          <a:ext cx="6444970" cy="2577988"/>
        </a:xfrm>
        <a:prstGeom prst="leftRightRibbon">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1F5041-5C2C-4B6D-86F1-8A1BC71A537B}">
      <dsp:nvSpPr>
        <dsp:cNvPr id="0" name=""/>
        <dsp:cNvSpPr/>
      </dsp:nvSpPr>
      <dsp:spPr>
        <a:xfrm>
          <a:off x="1531373" y="451147"/>
          <a:ext cx="2126840" cy="126321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6896" rIns="0" bIns="60960" numCol="1" spcCol="1270" anchor="ctr" anchorCtr="0">
          <a:noAutofit/>
        </a:bodyPr>
        <a:lstStyle/>
        <a:p>
          <a:pPr marL="0" lvl="0" indent="0" algn="ctr" defTabSz="711200" rtl="0">
            <a:lnSpc>
              <a:spcPct val="90000"/>
            </a:lnSpc>
            <a:spcBef>
              <a:spcPct val="0"/>
            </a:spcBef>
            <a:spcAft>
              <a:spcPct val="35000"/>
            </a:spcAft>
            <a:buNone/>
          </a:pPr>
          <a:r>
            <a:rPr lang="en-GB" sz="1600" kern="1200"/>
            <a:t>Frontal and pre-frontal lobes play a large role in this </a:t>
          </a:r>
          <a:r>
            <a:rPr lang="en-GB" sz="1600" b="1" kern="1200"/>
            <a:t>self control and planning.</a:t>
          </a:r>
        </a:p>
      </dsp:txBody>
      <dsp:txXfrm>
        <a:off x="1531373" y="451147"/>
        <a:ext cx="2126840" cy="1263214"/>
      </dsp:txXfrm>
    </dsp:sp>
    <dsp:sp modelId="{881CBB71-3B00-47FB-9569-5ED1B62E8371}">
      <dsp:nvSpPr>
        <dsp:cNvPr id="0" name=""/>
        <dsp:cNvSpPr/>
      </dsp:nvSpPr>
      <dsp:spPr>
        <a:xfrm>
          <a:off x="3980462" y="863625"/>
          <a:ext cx="2513538" cy="126321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6896" rIns="0" bIns="60960" numCol="1" spcCol="1270" anchor="ctr" anchorCtr="0">
          <a:noAutofit/>
        </a:bodyPr>
        <a:lstStyle/>
        <a:p>
          <a:pPr marL="0" lvl="0" indent="0" algn="ctr" defTabSz="711200" rtl="0">
            <a:lnSpc>
              <a:spcPct val="90000"/>
            </a:lnSpc>
            <a:spcBef>
              <a:spcPct val="0"/>
            </a:spcBef>
            <a:spcAft>
              <a:spcPct val="35000"/>
            </a:spcAft>
            <a:buNone/>
          </a:pPr>
          <a:r>
            <a:rPr lang="en-GB" sz="1600" kern="1200"/>
            <a:t>Where we came from, where we want to go, and how to </a:t>
          </a:r>
          <a:r>
            <a:rPr lang="en-GB" sz="1600" b="1" kern="1200"/>
            <a:t>flexibly control ourselves </a:t>
          </a:r>
          <a:r>
            <a:rPr lang="en-GB" sz="1600" kern="1200"/>
            <a:t>in order to actually execute the plan = EF</a:t>
          </a:r>
        </a:p>
      </dsp:txBody>
      <dsp:txXfrm>
        <a:off x="3980462" y="863625"/>
        <a:ext cx="2513538" cy="126321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C0C11-3DBA-4FAD-8D45-FF1272D20462}">
      <dsp:nvSpPr>
        <dsp:cNvPr id="0" name=""/>
        <dsp:cNvSpPr/>
      </dsp:nvSpPr>
      <dsp:spPr>
        <a:xfrm>
          <a:off x="109738" y="2639582"/>
          <a:ext cx="8964488" cy="0"/>
        </a:xfrm>
        <a:prstGeom prst="line">
          <a:avLst/>
        </a:pr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2301283-C4F2-4CBA-88DD-C51BCCC88B5C}">
      <dsp:nvSpPr>
        <dsp:cNvPr id="0" name=""/>
        <dsp:cNvSpPr/>
      </dsp:nvSpPr>
      <dsp:spPr>
        <a:xfrm>
          <a:off x="2440505" y="794619"/>
          <a:ext cx="6633721" cy="1318725"/>
        </a:xfrm>
        <a:prstGeom prst="rect">
          <a:avLst/>
        </a:prstGeom>
        <a:noFill/>
        <a:ln>
          <a:noFill/>
        </a:ln>
        <a:effectLst/>
      </dsp:spPr>
      <dsp:style>
        <a:lnRef idx="0">
          <a:scrgbClr r="0" g="0" b="0"/>
        </a:lnRef>
        <a:fillRef idx="0">
          <a:scrgbClr r="0" g="0" b="0"/>
        </a:fillRef>
        <a:effectRef idx="0">
          <a:scrgbClr r="0" g="0" b="0"/>
        </a:effectRef>
        <a:fontRef idx="minor"/>
      </dsp:style>
    </dsp:sp>
    <dsp:sp modelId="{0757FCAC-5319-4B5A-9337-6962BBAA741A}">
      <dsp:nvSpPr>
        <dsp:cNvPr id="0" name=""/>
        <dsp:cNvSpPr/>
      </dsp:nvSpPr>
      <dsp:spPr>
        <a:xfrm>
          <a:off x="-109738" y="38132"/>
          <a:ext cx="2769720" cy="2697242"/>
        </a:xfrm>
        <a:prstGeom prst="round2SameRect">
          <a:avLst>
            <a:gd name="adj1" fmla="val 16670"/>
            <a:gd name="adj2" fmla="val 0"/>
          </a:avLst>
        </a:prstGeom>
        <a:solidFill>
          <a:schemeClr val="accent1">
            <a:alpha val="90000"/>
            <a:hueOff val="0"/>
            <a:satOff val="0"/>
            <a:lumOff val="0"/>
            <a:alphaOff val="0"/>
          </a:schemeClr>
        </a:solidFill>
        <a:ln w="1905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rtl="0">
            <a:lnSpc>
              <a:spcPct val="90000"/>
            </a:lnSpc>
            <a:spcBef>
              <a:spcPct val="0"/>
            </a:spcBef>
            <a:spcAft>
              <a:spcPct val="35000"/>
            </a:spcAft>
            <a:buNone/>
          </a:pPr>
          <a:r>
            <a:rPr lang="en-GB" sz="1900" kern="1200"/>
            <a:t>Inhibition - putting brakes on your behaviour – to plan involves putting on the brakes on distracting activities – allows us to stop and think to consider our actions before we act.</a:t>
          </a:r>
        </a:p>
      </dsp:txBody>
      <dsp:txXfrm>
        <a:off x="21954" y="169824"/>
        <a:ext cx="2506336" cy="256555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CB15F-7C32-4D57-8240-BCABA72FA37A}">
      <dsp:nvSpPr>
        <dsp:cNvPr id="0" name=""/>
        <dsp:cNvSpPr/>
      </dsp:nvSpPr>
      <dsp:spPr>
        <a:xfrm rot="487095">
          <a:off x="-81074" y="423"/>
          <a:ext cx="2011048" cy="1005524"/>
        </a:xfrm>
        <a:prstGeom prst="rect">
          <a:avLst/>
        </a:prstGeom>
        <a:solidFill>
          <a:schemeClr val="accent4">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GB" sz="2500" kern="1200"/>
            <a:t>Initiation – getting started</a:t>
          </a:r>
        </a:p>
      </dsp:txBody>
      <dsp:txXfrm>
        <a:off x="-81074" y="423"/>
        <a:ext cx="2011048" cy="100552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FB9CF0-793E-48BC-B65B-598D6198B7B6}">
      <dsp:nvSpPr>
        <dsp:cNvPr id="0" name=""/>
        <dsp:cNvSpPr/>
      </dsp:nvSpPr>
      <dsp:spPr>
        <a:xfrm>
          <a:off x="29473" y="0"/>
          <a:ext cx="1340767" cy="1340767"/>
        </a:xfrm>
        <a:prstGeom prst="triangle">
          <a:avLst/>
        </a:prstGeom>
        <a:solidFill>
          <a:schemeClr val="accent5">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498F36-AA0A-4980-A4D1-DCB83C00982B}">
      <dsp:nvSpPr>
        <dsp:cNvPr id="0" name=""/>
        <dsp:cNvSpPr/>
      </dsp:nvSpPr>
      <dsp:spPr>
        <a:xfrm>
          <a:off x="699857" y="134207"/>
          <a:ext cx="871499" cy="95320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t>Self- talk</a:t>
          </a:r>
        </a:p>
      </dsp:txBody>
      <dsp:txXfrm>
        <a:off x="742400" y="176750"/>
        <a:ext cx="786413" cy="86811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23DAD8-31AC-4647-B886-BFC8DABB74CA}">
      <dsp:nvSpPr>
        <dsp:cNvPr id="0" name=""/>
        <dsp:cNvSpPr/>
      </dsp:nvSpPr>
      <dsp:spPr>
        <a:xfrm>
          <a:off x="0" y="184383"/>
          <a:ext cx="1981633" cy="792653"/>
        </a:xfrm>
        <a:prstGeom prst="chevron">
          <a:avLst/>
        </a:prstGeom>
        <a:solidFill>
          <a:srgbClr val="00206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15875" rIns="0" bIns="15875" numCol="1" spcCol="1270" anchor="ctr" anchorCtr="0">
          <a:noAutofit/>
        </a:bodyPr>
        <a:lstStyle/>
        <a:p>
          <a:pPr marL="0" lvl="0" indent="0" algn="ctr" defTabSz="1111250" rtl="0">
            <a:lnSpc>
              <a:spcPct val="90000"/>
            </a:lnSpc>
            <a:spcBef>
              <a:spcPct val="0"/>
            </a:spcBef>
            <a:spcAft>
              <a:spcPct val="35000"/>
            </a:spcAft>
            <a:buNone/>
          </a:pPr>
          <a:r>
            <a:rPr lang="en-GB" sz="2500" kern="1200"/>
            <a:t>Working memory</a:t>
          </a:r>
        </a:p>
      </dsp:txBody>
      <dsp:txXfrm>
        <a:off x="396327" y="184383"/>
        <a:ext cx="1188980" cy="79265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326818-C039-4D98-8751-E77D1676AA8B}">
      <dsp:nvSpPr>
        <dsp:cNvPr id="0" name=""/>
        <dsp:cNvSpPr/>
      </dsp:nvSpPr>
      <dsp:spPr>
        <a:xfrm>
          <a:off x="1162446" y="695236"/>
          <a:ext cx="1898844" cy="625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a:t>Foresight (predicting and planning for the future</a:t>
          </a:r>
        </a:p>
      </dsp:txBody>
      <dsp:txXfrm>
        <a:off x="1162446" y="695236"/>
        <a:ext cx="1898844" cy="625755"/>
      </dsp:txXfrm>
    </dsp:sp>
    <dsp:sp modelId="{ED67B7EE-0481-47CF-84DE-402EF5349478}">
      <dsp:nvSpPr>
        <dsp:cNvPr id="0" name=""/>
        <dsp:cNvSpPr/>
      </dsp:nvSpPr>
      <dsp:spPr>
        <a:xfrm>
          <a:off x="1160288" y="504920"/>
          <a:ext cx="151044" cy="151044"/>
        </a:xfrm>
        <a:prstGeom prst="ellipse">
          <a:avLst/>
        </a:prstGeom>
        <a:solidFill>
          <a:schemeClr val="accent6">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2F5C51-105C-4749-9276-041339FFE61E}">
      <dsp:nvSpPr>
        <dsp:cNvPr id="0" name=""/>
        <dsp:cNvSpPr/>
      </dsp:nvSpPr>
      <dsp:spPr>
        <a:xfrm>
          <a:off x="1266019" y="293458"/>
          <a:ext cx="151044" cy="151044"/>
        </a:xfrm>
        <a:prstGeom prst="ellipse">
          <a:avLst/>
        </a:prstGeom>
        <a:solidFill>
          <a:schemeClr val="accent6">
            <a:alpha val="90000"/>
            <a:hueOff val="0"/>
            <a:satOff val="0"/>
            <a:lumOff val="0"/>
            <a:alphaOff val="-235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0FB785-B4BF-49EE-BF4A-715D08D1825C}">
      <dsp:nvSpPr>
        <dsp:cNvPr id="0" name=""/>
        <dsp:cNvSpPr/>
      </dsp:nvSpPr>
      <dsp:spPr>
        <a:xfrm>
          <a:off x="1519774" y="335750"/>
          <a:ext cx="237355" cy="237355"/>
        </a:xfrm>
        <a:prstGeom prst="ellipse">
          <a:avLst/>
        </a:prstGeom>
        <a:solidFill>
          <a:schemeClr val="accent6">
            <a:alpha val="90000"/>
            <a:hueOff val="0"/>
            <a:satOff val="0"/>
            <a:lumOff val="0"/>
            <a:alphaOff val="-4706"/>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D1E974-E825-4F76-841E-B02ED26B1274}">
      <dsp:nvSpPr>
        <dsp:cNvPr id="0" name=""/>
        <dsp:cNvSpPr/>
      </dsp:nvSpPr>
      <dsp:spPr>
        <a:xfrm>
          <a:off x="1731236" y="103142"/>
          <a:ext cx="151044" cy="151044"/>
        </a:xfrm>
        <a:prstGeom prst="ellipse">
          <a:avLst/>
        </a:prstGeom>
        <a:solidFill>
          <a:schemeClr val="accent6">
            <a:alpha val="90000"/>
            <a:hueOff val="0"/>
            <a:satOff val="0"/>
            <a:lumOff val="0"/>
            <a:alphaOff val="-7059"/>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7F5A5E-515A-4C88-807C-585246BE0988}">
      <dsp:nvSpPr>
        <dsp:cNvPr id="0" name=""/>
        <dsp:cNvSpPr/>
      </dsp:nvSpPr>
      <dsp:spPr>
        <a:xfrm>
          <a:off x="2006137" y="18557"/>
          <a:ext cx="151044" cy="151044"/>
        </a:xfrm>
        <a:prstGeom prst="ellipse">
          <a:avLst/>
        </a:prstGeom>
        <a:solidFill>
          <a:schemeClr val="accent6">
            <a:alpha val="90000"/>
            <a:hueOff val="0"/>
            <a:satOff val="0"/>
            <a:lumOff val="0"/>
            <a:alphaOff val="-9412"/>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EC10E5-9A53-4854-B44A-EC6672D77842}">
      <dsp:nvSpPr>
        <dsp:cNvPr id="0" name=""/>
        <dsp:cNvSpPr/>
      </dsp:nvSpPr>
      <dsp:spPr>
        <a:xfrm>
          <a:off x="2344477" y="166580"/>
          <a:ext cx="151044" cy="151044"/>
        </a:xfrm>
        <a:prstGeom prst="ellipse">
          <a:avLst/>
        </a:prstGeom>
        <a:solidFill>
          <a:schemeClr val="accent6">
            <a:alpha val="90000"/>
            <a:hueOff val="0"/>
            <a:satOff val="0"/>
            <a:lumOff val="0"/>
            <a:alphaOff val="-11765"/>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04C105-B373-45E5-937E-0453B38C54A7}">
      <dsp:nvSpPr>
        <dsp:cNvPr id="0" name=""/>
        <dsp:cNvSpPr/>
      </dsp:nvSpPr>
      <dsp:spPr>
        <a:xfrm>
          <a:off x="2555939" y="272311"/>
          <a:ext cx="237355" cy="237355"/>
        </a:xfrm>
        <a:prstGeom prst="ellipse">
          <a:avLst/>
        </a:prstGeom>
        <a:solidFill>
          <a:schemeClr val="accent6">
            <a:alpha val="90000"/>
            <a:hueOff val="0"/>
            <a:satOff val="0"/>
            <a:lumOff val="0"/>
            <a:alphaOff val="-14118"/>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081DC0-33E0-414C-8D69-F73DF789C679}">
      <dsp:nvSpPr>
        <dsp:cNvPr id="0" name=""/>
        <dsp:cNvSpPr/>
      </dsp:nvSpPr>
      <dsp:spPr>
        <a:xfrm>
          <a:off x="2851986" y="504920"/>
          <a:ext cx="151044" cy="151044"/>
        </a:xfrm>
        <a:prstGeom prst="ellipse">
          <a:avLst/>
        </a:prstGeom>
        <a:solidFill>
          <a:schemeClr val="accent6">
            <a:alpha val="90000"/>
            <a:hueOff val="0"/>
            <a:satOff val="0"/>
            <a:lumOff val="0"/>
            <a:alphaOff val="-16471"/>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A3C827-81C4-4E73-A117-9EA0203A2C4D}">
      <dsp:nvSpPr>
        <dsp:cNvPr id="0" name=""/>
        <dsp:cNvSpPr/>
      </dsp:nvSpPr>
      <dsp:spPr>
        <a:xfrm>
          <a:off x="2978863" y="737528"/>
          <a:ext cx="151044" cy="151044"/>
        </a:xfrm>
        <a:prstGeom prst="ellipse">
          <a:avLst/>
        </a:prstGeom>
        <a:solidFill>
          <a:schemeClr val="accent6">
            <a:alpha val="90000"/>
            <a:hueOff val="0"/>
            <a:satOff val="0"/>
            <a:lumOff val="0"/>
            <a:alphaOff val="-18824"/>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30D46B-5E99-4C07-9056-D542FA52409A}">
      <dsp:nvSpPr>
        <dsp:cNvPr id="0" name=""/>
        <dsp:cNvSpPr/>
      </dsp:nvSpPr>
      <dsp:spPr>
        <a:xfrm>
          <a:off x="1879260" y="293458"/>
          <a:ext cx="388399" cy="388399"/>
        </a:xfrm>
        <a:prstGeom prst="ellipse">
          <a:avLst/>
        </a:prstGeom>
        <a:solidFill>
          <a:schemeClr val="accent6">
            <a:alpha val="90000"/>
            <a:hueOff val="0"/>
            <a:satOff val="0"/>
            <a:lumOff val="0"/>
            <a:alphaOff val="-21176"/>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9F1A4-A177-4A57-8747-C68086AB0996}">
      <dsp:nvSpPr>
        <dsp:cNvPr id="0" name=""/>
        <dsp:cNvSpPr/>
      </dsp:nvSpPr>
      <dsp:spPr>
        <a:xfrm>
          <a:off x="1054557" y="1097014"/>
          <a:ext cx="151044" cy="151044"/>
        </a:xfrm>
        <a:prstGeom prst="ellipse">
          <a:avLst/>
        </a:prstGeom>
        <a:solidFill>
          <a:schemeClr val="accent6">
            <a:alpha val="90000"/>
            <a:hueOff val="0"/>
            <a:satOff val="0"/>
            <a:lumOff val="0"/>
            <a:alphaOff val="-23529"/>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F8460B-5C2C-44BA-B58D-E002415540EB}">
      <dsp:nvSpPr>
        <dsp:cNvPr id="0" name=""/>
        <dsp:cNvSpPr/>
      </dsp:nvSpPr>
      <dsp:spPr>
        <a:xfrm>
          <a:off x="1181435" y="1287330"/>
          <a:ext cx="237355" cy="237355"/>
        </a:xfrm>
        <a:prstGeom prst="ellipse">
          <a:avLst/>
        </a:prstGeom>
        <a:solidFill>
          <a:schemeClr val="accent6">
            <a:alpha val="90000"/>
            <a:hueOff val="0"/>
            <a:satOff val="0"/>
            <a:lumOff val="0"/>
            <a:alphaOff val="-25882"/>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8E6CC5-4A37-4C0A-87D9-1965966860DF}">
      <dsp:nvSpPr>
        <dsp:cNvPr id="0" name=""/>
        <dsp:cNvSpPr/>
      </dsp:nvSpPr>
      <dsp:spPr>
        <a:xfrm>
          <a:off x="1498628" y="1456500"/>
          <a:ext cx="345244" cy="345244"/>
        </a:xfrm>
        <a:prstGeom prst="ellipse">
          <a:avLst/>
        </a:prstGeom>
        <a:solidFill>
          <a:schemeClr val="accent6">
            <a:alpha val="90000"/>
            <a:hueOff val="0"/>
            <a:satOff val="0"/>
            <a:lumOff val="0"/>
            <a:alphaOff val="-28235"/>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29DF00-B063-49A7-8774-86EFAF713260}">
      <dsp:nvSpPr>
        <dsp:cNvPr id="0" name=""/>
        <dsp:cNvSpPr/>
      </dsp:nvSpPr>
      <dsp:spPr>
        <a:xfrm>
          <a:off x="1942698" y="1731401"/>
          <a:ext cx="151044" cy="151044"/>
        </a:xfrm>
        <a:prstGeom prst="ellipse">
          <a:avLst/>
        </a:prstGeom>
        <a:solidFill>
          <a:schemeClr val="accent6">
            <a:alpha val="90000"/>
            <a:hueOff val="0"/>
            <a:satOff val="0"/>
            <a:lumOff val="0"/>
            <a:alphaOff val="-30588"/>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37254C-863B-4014-9ECD-0AFCF5C4E1DF}">
      <dsp:nvSpPr>
        <dsp:cNvPr id="0" name=""/>
        <dsp:cNvSpPr/>
      </dsp:nvSpPr>
      <dsp:spPr>
        <a:xfrm>
          <a:off x="2027283" y="1456500"/>
          <a:ext cx="237355" cy="237355"/>
        </a:xfrm>
        <a:prstGeom prst="ellipse">
          <a:avLst/>
        </a:prstGeom>
        <a:solidFill>
          <a:schemeClr val="accent6">
            <a:alpha val="90000"/>
            <a:hueOff val="0"/>
            <a:satOff val="0"/>
            <a:lumOff val="0"/>
            <a:alphaOff val="-32941"/>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797EA1-F541-4062-9A99-87EE636110F3}">
      <dsp:nvSpPr>
        <dsp:cNvPr id="0" name=""/>
        <dsp:cNvSpPr/>
      </dsp:nvSpPr>
      <dsp:spPr>
        <a:xfrm>
          <a:off x="2238745" y="1752547"/>
          <a:ext cx="151044" cy="151044"/>
        </a:xfrm>
        <a:prstGeom prst="ellipse">
          <a:avLst/>
        </a:prstGeom>
        <a:solidFill>
          <a:schemeClr val="accent6">
            <a:alpha val="90000"/>
            <a:hueOff val="0"/>
            <a:satOff val="0"/>
            <a:lumOff val="0"/>
            <a:alphaOff val="-35294"/>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4D3A2-4756-448F-AB92-FBDD81255BB5}">
      <dsp:nvSpPr>
        <dsp:cNvPr id="0" name=""/>
        <dsp:cNvSpPr/>
      </dsp:nvSpPr>
      <dsp:spPr>
        <a:xfrm>
          <a:off x="2429061" y="1414207"/>
          <a:ext cx="345244" cy="345244"/>
        </a:xfrm>
        <a:prstGeom prst="ellipse">
          <a:avLst/>
        </a:prstGeom>
        <a:solidFill>
          <a:schemeClr val="accent6">
            <a:alpha val="90000"/>
            <a:hueOff val="0"/>
            <a:satOff val="0"/>
            <a:lumOff val="0"/>
            <a:alphaOff val="-3764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A2E89B-118E-4F31-A0B6-6DBEA0948E3D}">
      <dsp:nvSpPr>
        <dsp:cNvPr id="0" name=""/>
        <dsp:cNvSpPr/>
      </dsp:nvSpPr>
      <dsp:spPr>
        <a:xfrm>
          <a:off x="2894278" y="1329622"/>
          <a:ext cx="237355" cy="237355"/>
        </a:xfrm>
        <a:prstGeom prst="ellipse">
          <a:avLst/>
        </a:prstGeom>
        <a:solidFill>
          <a:schemeClr val="accent6">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A66C5-4A7C-4BBC-B479-099FC8D6F71A}">
      <dsp:nvSpPr>
        <dsp:cNvPr id="0" name=""/>
        <dsp:cNvSpPr/>
      </dsp:nvSpPr>
      <dsp:spPr>
        <a:xfrm>
          <a:off x="576071" y="164134"/>
          <a:ext cx="3168337" cy="498599"/>
        </a:xfrm>
        <a:prstGeom prst="roundRect">
          <a:avLst/>
        </a:prstGeom>
        <a:solidFill>
          <a:schemeClr val="accent2">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Hindsight (remembering past experience)</a:t>
          </a:r>
        </a:p>
      </dsp:txBody>
      <dsp:txXfrm>
        <a:off x="600411" y="188474"/>
        <a:ext cx="3119657" cy="44991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51B0A-0C7D-4B25-BA87-3CBCA2FB2691}">
      <dsp:nvSpPr>
        <dsp:cNvPr id="0" name=""/>
        <dsp:cNvSpPr/>
      </dsp:nvSpPr>
      <dsp:spPr>
        <a:xfrm>
          <a:off x="216026" y="0"/>
          <a:ext cx="3024330" cy="1008112"/>
        </a:xfrm>
        <a:prstGeom prst="rightArrow">
          <a:avLst/>
        </a:prstGeom>
        <a:solidFill>
          <a:schemeClr val="accent3">
            <a:lumMod val="60000"/>
            <a:lumOff val="40000"/>
          </a:schemeClr>
        </a:solidFill>
        <a:ln>
          <a:noFill/>
        </a:ln>
        <a:effectLst/>
      </dsp:spPr>
      <dsp:style>
        <a:lnRef idx="0">
          <a:scrgbClr r="0" g="0" b="0"/>
        </a:lnRef>
        <a:fillRef idx="1">
          <a:scrgbClr r="0" g="0" b="0"/>
        </a:fillRef>
        <a:effectRef idx="0">
          <a:scrgbClr r="0" g="0" b="0"/>
        </a:effectRef>
        <a:fontRef idx="minor"/>
      </dsp:style>
    </dsp:sp>
    <dsp:sp modelId="{6B33BA1D-3C49-469F-B965-B6B0105A7A5E}">
      <dsp:nvSpPr>
        <dsp:cNvPr id="0" name=""/>
        <dsp:cNvSpPr/>
      </dsp:nvSpPr>
      <dsp:spPr>
        <a:xfrm>
          <a:off x="907927" y="292421"/>
          <a:ext cx="1414957" cy="403244"/>
        </a:xfrm>
        <a:prstGeom prst="roundRect">
          <a:avLst/>
        </a:prstGeom>
        <a:solidFill>
          <a:schemeClr val="accent3">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Sense of time</a:t>
          </a:r>
        </a:p>
      </dsp:txBody>
      <dsp:txXfrm>
        <a:off x="927612" y="312106"/>
        <a:ext cx="1375587" cy="36387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DFF4A-6AF2-4D0A-A902-0E6ECE8A59A3}">
      <dsp:nvSpPr>
        <dsp:cNvPr id="0" name=""/>
        <dsp:cNvSpPr/>
      </dsp:nvSpPr>
      <dsp:spPr>
        <a:xfrm>
          <a:off x="2814741" y="892901"/>
          <a:ext cx="136300" cy="136346"/>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B0C713-6EA5-4722-A322-822D1E782D60}">
      <dsp:nvSpPr>
        <dsp:cNvPr id="0" name=""/>
        <dsp:cNvSpPr/>
      </dsp:nvSpPr>
      <dsp:spPr>
        <a:xfrm>
          <a:off x="2583117" y="892901"/>
          <a:ext cx="136300" cy="136346"/>
        </a:xfrm>
        <a:prstGeom prst="ellipse">
          <a:avLst/>
        </a:prstGeom>
        <a:solidFill>
          <a:schemeClr val="accent4">
            <a:hueOff val="659994"/>
            <a:satOff val="-2920"/>
            <a:lumOff val="-490"/>
            <a:alphaOff val="0"/>
          </a:schemeClr>
        </a:solidFill>
        <a:ln w="19050" cap="flat" cmpd="sng" algn="ctr">
          <a:solidFill>
            <a:schemeClr val="accent4">
              <a:hueOff val="659994"/>
              <a:satOff val="-2920"/>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F7B8B3-7E21-4601-8FA5-433A920D5B92}">
      <dsp:nvSpPr>
        <dsp:cNvPr id="0" name=""/>
        <dsp:cNvSpPr/>
      </dsp:nvSpPr>
      <dsp:spPr>
        <a:xfrm>
          <a:off x="2351493" y="892901"/>
          <a:ext cx="136300" cy="136346"/>
        </a:xfrm>
        <a:prstGeom prst="ellipse">
          <a:avLst/>
        </a:prstGeom>
        <a:solidFill>
          <a:schemeClr val="accent4">
            <a:hueOff val="1319987"/>
            <a:satOff val="-5840"/>
            <a:lumOff val="-981"/>
            <a:alphaOff val="0"/>
          </a:schemeClr>
        </a:solidFill>
        <a:ln w="19050" cap="flat" cmpd="sng" algn="ctr">
          <a:solidFill>
            <a:schemeClr val="accent4">
              <a:hueOff val="1319987"/>
              <a:satOff val="-5840"/>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D87166-7E7D-4D9C-8DD9-11402FDCEFF6}">
      <dsp:nvSpPr>
        <dsp:cNvPr id="0" name=""/>
        <dsp:cNvSpPr/>
      </dsp:nvSpPr>
      <dsp:spPr>
        <a:xfrm>
          <a:off x="2119869" y="892901"/>
          <a:ext cx="136300" cy="136346"/>
        </a:xfrm>
        <a:prstGeom prst="ellipse">
          <a:avLst/>
        </a:prstGeom>
        <a:solidFill>
          <a:schemeClr val="accent4">
            <a:hueOff val="1979981"/>
            <a:satOff val="-8761"/>
            <a:lumOff val="-1471"/>
            <a:alphaOff val="0"/>
          </a:schemeClr>
        </a:solidFill>
        <a:ln w="19050" cap="flat" cmpd="sng" algn="ctr">
          <a:solidFill>
            <a:schemeClr val="accent4">
              <a:hueOff val="1979981"/>
              <a:satOff val="-8761"/>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D0F8CD-5D59-497C-8907-568390A86037}">
      <dsp:nvSpPr>
        <dsp:cNvPr id="0" name=""/>
        <dsp:cNvSpPr/>
      </dsp:nvSpPr>
      <dsp:spPr>
        <a:xfrm>
          <a:off x="1888245" y="892901"/>
          <a:ext cx="136300" cy="136346"/>
        </a:xfrm>
        <a:prstGeom prst="ellipse">
          <a:avLst/>
        </a:prstGeom>
        <a:solidFill>
          <a:schemeClr val="accent4">
            <a:hueOff val="2639975"/>
            <a:satOff val="-11681"/>
            <a:lumOff val="-1961"/>
            <a:alphaOff val="0"/>
          </a:schemeClr>
        </a:solidFill>
        <a:ln w="19050" cap="flat" cmpd="sng" algn="ctr">
          <a:solidFill>
            <a:schemeClr val="accent4">
              <a:hueOff val="2639975"/>
              <a:satOff val="-11681"/>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E202F5-5BC9-44A5-B05D-0E3290AA65A8}">
      <dsp:nvSpPr>
        <dsp:cNvPr id="0" name=""/>
        <dsp:cNvSpPr/>
      </dsp:nvSpPr>
      <dsp:spPr>
        <a:xfrm>
          <a:off x="1520029" y="824728"/>
          <a:ext cx="272891" cy="272693"/>
        </a:xfrm>
        <a:prstGeom prst="ellipse">
          <a:avLst/>
        </a:prstGeom>
        <a:solidFill>
          <a:schemeClr val="accent4">
            <a:hueOff val="3299968"/>
            <a:satOff val="-14601"/>
            <a:lumOff val="-2452"/>
            <a:alphaOff val="0"/>
          </a:schemeClr>
        </a:solidFill>
        <a:ln w="19050" cap="flat" cmpd="sng" algn="ctr">
          <a:solidFill>
            <a:schemeClr val="accent4">
              <a:hueOff val="3299968"/>
              <a:satOff val="-14601"/>
              <a:lumOff val="-24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EEDC08-D545-4A94-935B-101881B023DB}">
      <dsp:nvSpPr>
        <dsp:cNvPr id="0" name=""/>
        <dsp:cNvSpPr/>
      </dsp:nvSpPr>
      <dsp:spPr>
        <a:xfrm>
          <a:off x="2592416" y="611238"/>
          <a:ext cx="136300" cy="136346"/>
        </a:xfrm>
        <a:prstGeom prst="ellipse">
          <a:avLst/>
        </a:prstGeom>
        <a:solidFill>
          <a:schemeClr val="accent4">
            <a:hueOff val="3959962"/>
            <a:satOff val="-17521"/>
            <a:lumOff val="-2942"/>
            <a:alphaOff val="0"/>
          </a:schemeClr>
        </a:solidFill>
        <a:ln w="19050" cap="flat" cmpd="sng" algn="ctr">
          <a:solidFill>
            <a:schemeClr val="accent4">
              <a:hueOff val="3959962"/>
              <a:satOff val="-17521"/>
              <a:lumOff val="-29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31A6AD-11BB-4F65-9BB5-791ED8B60CF0}">
      <dsp:nvSpPr>
        <dsp:cNvPr id="0" name=""/>
        <dsp:cNvSpPr/>
      </dsp:nvSpPr>
      <dsp:spPr>
        <a:xfrm>
          <a:off x="2592416" y="1176635"/>
          <a:ext cx="136300" cy="136346"/>
        </a:xfrm>
        <a:prstGeom prst="ellipse">
          <a:avLst/>
        </a:prstGeom>
        <a:solidFill>
          <a:schemeClr val="accent4">
            <a:hueOff val="4619956"/>
            <a:satOff val="-20441"/>
            <a:lumOff val="-3432"/>
            <a:alphaOff val="0"/>
          </a:schemeClr>
        </a:solidFill>
        <a:ln w="19050" cap="flat" cmpd="sng" algn="ctr">
          <a:solidFill>
            <a:schemeClr val="accent4">
              <a:hueOff val="4619956"/>
              <a:satOff val="-20441"/>
              <a:lumOff val="-343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D47FFD-D901-4FC0-81FE-FA685E984C22}">
      <dsp:nvSpPr>
        <dsp:cNvPr id="0" name=""/>
        <dsp:cNvSpPr/>
      </dsp:nvSpPr>
      <dsp:spPr>
        <a:xfrm>
          <a:off x="2714186" y="733784"/>
          <a:ext cx="136300" cy="136346"/>
        </a:xfrm>
        <a:prstGeom prst="ellipse">
          <a:avLst/>
        </a:prstGeom>
        <a:solidFill>
          <a:schemeClr val="accent4">
            <a:hueOff val="5279950"/>
            <a:satOff val="-23362"/>
            <a:lumOff val="-3922"/>
            <a:alphaOff val="0"/>
          </a:schemeClr>
        </a:solidFill>
        <a:ln w="19050" cap="flat" cmpd="sng" algn="ctr">
          <a:solidFill>
            <a:schemeClr val="accent4">
              <a:hueOff val="5279950"/>
              <a:satOff val="-23362"/>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0632EE-91D5-4517-AC13-619611F2B3CE}">
      <dsp:nvSpPr>
        <dsp:cNvPr id="0" name=""/>
        <dsp:cNvSpPr/>
      </dsp:nvSpPr>
      <dsp:spPr>
        <a:xfrm>
          <a:off x="2722323" y="1054778"/>
          <a:ext cx="136300" cy="136346"/>
        </a:xfrm>
        <a:prstGeom prst="ellipse">
          <a:avLst/>
        </a:prstGeom>
        <a:solidFill>
          <a:schemeClr val="accent4">
            <a:hueOff val="5939943"/>
            <a:satOff val="-26282"/>
            <a:lumOff val="-4413"/>
            <a:alphaOff val="0"/>
          </a:schemeClr>
        </a:solidFill>
        <a:ln w="19050" cap="flat" cmpd="sng" algn="ctr">
          <a:solidFill>
            <a:schemeClr val="accent4">
              <a:hueOff val="5939943"/>
              <a:satOff val="-26282"/>
              <a:lumOff val="-44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170382-126A-40F4-AA24-79BFB5E11534}">
      <dsp:nvSpPr>
        <dsp:cNvPr id="0" name=""/>
        <dsp:cNvSpPr/>
      </dsp:nvSpPr>
      <dsp:spPr>
        <a:xfrm>
          <a:off x="0" y="216026"/>
          <a:ext cx="1467268" cy="1434123"/>
        </a:xfrm>
        <a:prstGeom prst="ellipse">
          <a:avLst/>
        </a:prstGeom>
        <a:solidFill>
          <a:schemeClr val="accent4">
            <a:hueOff val="6599937"/>
            <a:satOff val="-29202"/>
            <a:lumOff val="-4903"/>
            <a:alphaOff val="0"/>
          </a:schemeClr>
        </a:solidFill>
        <a:ln w="19050" cap="flat" cmpd="sng" algn="ctr">
          <a:solidFill>
            <a:schemeClr val="accent4">
              <a:hueOff val="6599937"/>
              <a:satOff val="-29202"/>
              <a:lumOff val="-49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a:t>Organisation </a:t>
          </a:r>
        </a:p>
      </dsp:txBody>
      <dsp:txXfrm>
        <a:off x="214876" y="426048"/>
        <a:ext cx="1037516" cy="101407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ECEEE6-9F6F-4601-A69A-EB5CA5A6823C}">
      <dsp:nvSpPr>
        <dsp:cNvPr id="0" name=""/>
        <dsp:cNvSpPr/>
      </dsp:nvSpPr>
      <dsp:spPr>
        <a:xfrm rot="20883406">
          <a:off x="0" y="23450"/>
          <a:ext cx="1824278" cy="491400"/>
        </a:xfrm>
        <a:prstGeom prst="roundRect">
          <a:avLst/>
        </a:prstGeom>
        <a:solidFill>
          <a:schemeClr val="accent6">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t>Flexibility </a:t>
          </a:r>
        </a:p>
      </dsp:txBody>
      <dsp:txXfrm>
        <a:off x="23988" y="47438"/>
        <a:ext cx="1776302" cy="44342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A2FAD-F8C6-4223-A750-E727F5B25345}">
      <dsp:nvSpPr>
        <dsp:cNvPr id="0" name=""/>
        <dsp:cNvSpPr/>
      </dsp:nvSpPr>
      <dsp:spPr>
        <a:xfrm>
          <a:off x="408468" y="66952"/>
          <a:ext cx="1418154" cy="1418469"/>
        </a:xfrm>
        <a:prstGeom prst="circularArrow">
          <a:avLst>
            <a:gd name="adj1" fmla="val 10980"/>
            <a:gd name="adj2" fmla="val 1142322"/>
            <a:gd name="adj3" fmla="val 9000000"/>
            <a:gd name="adj4" fmla="val 10800000"/>
            <a:gd name="adj5" fmla="val 125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29B716-F039-474B-A79E-E264F6C0C376}">
      <dsp:nvSpPr>
        <dsp:cNvPr id="0" name=""/>
        <dsp:cNvSpPr/>
      </dsp:nvSpPr>
      <dsp:spPr>
        <a:xfrm>
          <a:off x="738806" y="571147"/>
          <a:ext cx="791343" cy="395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t>Shifting agenda </a:t>
          </a:r>
        </a:p>
      </dsp:txBody>
      <dsp:txXfrm>
        <a:off x="738806" y="571147"/>
        <a:ext cx="791343" cy="395611"/>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5CF55-E52E-4035-B27E-FE4A628DA5AF}">
      <dsp:nvSpPr>
        <dsp:cNvPr id="0" name=""/>
        <dsp:cNvSpPr/>
      </dsp:nvSpPr>
      <dsp:spPr>
        <a:xfrm>
          <a:off x="538647" y="0"/>
          <a:ext cx="1925875" cy="1351955"/>
        </a:xfrm>
        <a:prstGeom prst="hexagon">
          <a:avLst>
            <a:gd name="adj" fmla="val 28570"/>
            <a:gd name="vf" fmla="val 11547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GB" sz="2200" kern="1200"/>
            <a:t>Emotional regulation </a:t>
          </a:r>
        </a:p>
      </dsp:txBody>
      <dsp:txXfrm>
        <a:off x="827888" y="203046"/>
        <a:ext cx="1347393" cy="945863"/>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7B819-DB9B-403E-93FC-EE0466AB6B62}">
      <dsp:nvSpPr>
        <dsp:cNvPr id="0" name=""/>
        <dsp:cNvSpPr/>
      </dsp:nvSpPr>
      <dsp:spPr>
        <a:xfrm>
          <a:off x="2383691" y="0"/>
          <a:ext cx="5345724" cy="5345724"/>
        </a:xfrm>
        <a:prstGeom prst="ellipse">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Executive Functions  </a:t>
          </a:r>
        </a:p>
      </dsp:txBody>
      <dsp:txXfrm>
        <a:off x="4054229" y="267286"/>
        <a:ext cx="2004646" cy="534572"/>
      </dsp:txXfrm>
    </dsp:sp>
    <dsp:sp modelId="{914D9560-463D-4DF7-9CA9-98848EC5205F}">
      <dsp:nvSpPr>
        <dsp:cNvPr id="0" name=""/>
        <dsp:cNvSpPr/>
      </dsp:nvSpPr>
      <dsp:spPr>
        <a:xfrm>
          <a:off x="2784620" y="801858"/>
          <a:ext cx="4543865" cy="4543865"/>
        </a:xfrm>
        <a:prstGeom prst="ellipse">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Skills &amp; Strategies </a:t>
          </a:r>
        </a:p>
      </dsp:txBody>
      <dsp:txXfrm>
        <a:off x="4076782" y="1063130"/>
        <a:ext cx="1959541" cy="522544"/>
      </dsp:txXfrm>
    </dsp:sp>
    <dsp:sp modelId="{B5AE657F-940A-450F-8ABB-95982D863134}">
      <dsp:nvSpPr>
        <dsp:cNvPr id="0" name=""/>
        <dsp:cNvSpPr/>
      </dsp:nvSpPr>
      <dsp:spPr>
        <a:xfrm>
          <a:off x="3185549" y="1603717"/>
          <a:ext cx="3742006" cy="3742006"/>
        </a:xfrm>
        <a:prstGeom prst="ellipse">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Motivation </a:t>
          </a:r>
        </a:p>
      </dsp:txBody>
      <dsp:txXfrm>
        <a:off x="4088308" y="1861915"/>
        <a:ext cx="1936488" cy="516396"/>
      </dsp:txXfrm>
    </dsp:sp>
    <dsp:sp modelId="{6812841F-27BE-44AD-9EC9-03DDED245C1E}">
      <dsp:nvSpPr>
        <dsp:cNvPr id="0" name=""/>
        <dsp:cNvSpPr/>
      </dsp:nvSpPr>
      <dsp:spPr>
        <a:xfrm>
          <a:off x="3586478" y="2405575"/>
          <a:ext cx="2940148" cy="2940148"/>
        </a:xfrm>
        <a:prstGeom prst="ellipse">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Caregiver Support </a:t>
          </a:r>
        </a:p>
      </dsp:txBody>
      <dsp:txXfrm>
        <a:off x="4262712" y="2670189"/>
        <a:ext cx="1587680" cy="529226"/>
      </dsp:txXfrm>
    </dsp:sp>
    <dsp:sp modelId="{A57BDF00-EC49-4162-BC5C-E4A10E284070}">
      <dsp:nvSpPr>
        <dsp:cNvPr id="0" name=""/>
        <dsp:cNvSpPr/>
      </dsp:nvSpPr>
      <dsp:spPr>
        <a:xfrm>
          <a:off x="3987408" y="3207434"/>
          <a:ext cx="2138289" cy="2138289"/>
        </a:xfrm>
        <a:prstGeom prst="ellipse">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Environment</a:t>
          </a:r>
        </a:p>
      </dsp:txBody>
      <dsp:txXfrm>
        <a:off x="4300553" y="3742006"/>
        <a:ext cx="1511999" cy="106914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35843E-4BDA-4AB9-A50E-94A8B99932AF}">
      <dsp:nvSpPr>
        <dsp:cNvPr id="0" name=""/>
        <dsp:cNvSpPr/>
      </dsp:nvSpPr>
      <dsp:spPr>
        <a:xfrm>
          <a:off x="5669" y="0"/>
          <a:ext cx="11617953" cy="1557102"/>
        </a:xfrm>
        <a:prstGeom prst="roundRect">
          <a:avLst>
            <a:gd name="adj" fmla="val 10000"/>
          </a:avLst>
        </a:prstGeom>
        <a:solidFill>
          <a:schemeClr val="accent2">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Children with ADHD demonstrate </a:t>
          </a:r>
          <a:r>
            <a:rPr lang="en-GB" sz="2300" b="1" kern="1200" dirty="0"/>
            <a:t>more intense reactions </a:t>
          </a:r>
          <a:r>
            <a:rPr lang="en-GB" sz="2300" kern="1200" dirty="0"/>
            <a:t>to emotionally evoking stimuli (Jensen and Rosen 2004), </a:t>
          </a:r>
          <a:r>
            <a:rPr lang="en-GB" sz="2300" b="1" kern="1200" dirty="0"/>
            <a:t>more difficulty inhibiting negative emotional reactivity </a:t>
          </a:r>
          <a:r>
            <a:rPr lang="en-GB" sz="2300" kern="1200" dirty="0"/>
            <a:t>(Walcott and Landau 2004), </a:t>
          </a:r>
          <a:r>
            <a:rPr lang="en-GB" sz="2300" b="1" kern="1200" dirty="0"/>
            <a:t>more emotional variability </a:t>
          </a:r>
          <a:r>
            <a:rPr lang="en-GB" sz="2300" kern="1200" dirty="0"/>
            <a:t>(</a:t>
          </a:r>
          <a:r>
            <a:rPr lang="en-GB" sz="2300" kern="1200" dirty="0" err="1"/>
            <a:t>Anastopolous</a:t>
          </a:r>
          <a:r>
            <a:rPr lang="en-GB" sz="2300" kern="1200" dirty="0"/>
            <a:t> et al. 2011), and </a:t>
          </a:r>
          <a:r>
            <a:rPr lang="en-GB" sz="2300" b="1" kern="1200" dirty="0"/>
            <a:t>more intense shifts in emotion </a:t>
          </a:r>
          <a:r>
            <a:rPr lang="en-GB" sz="2300" kern="1200" dirty="0"/>
            <a:t>(</a:t>
          </a:r>
          <a:r>
            <a:rPr lang="en-GB" sz="2300" kern="1200" dirty="0" err="1"/>
            <a:t>Norvilitis</a:t>
          </a:r>
          <a:r>
            <a:rPr lang="en-GB" sz="2300" kern="1200" dirty="0"/>
            <a:t> et al. 2000) than do children without ADHD.</a:t>
          </a:r>
        </a:p>
      </dsp:txBody>
      <dsp:txXfrm>
        <a:off x="51275" y="45606"/>
        <a:ext cx="11526741" cy="146589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3381E-6396-46E7-9FE2-3DC5C8D3763F}">
      <dsp:nvSpPr>
        <dsp:cNvPr id="0" name=""/>
        <dsp:cNvSpPr/>
      </dsp:nvSpPr>
      <dsp:spPr>
        <a:xfrm>
          <a:off x="191958" y="2161355"/>
          <a:ext cx="2875027" cy="947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Emotional lability and other patterns of </a:t>
          </a:r>
          <a:r>
            <a:rPr lang="en-GB" sz="1300" b="1" kern="1200" dirty="0"/>
            <a:t>emotion dysregulation may account for the substantial rates of comorbid behaviour, mood, and anxiety disorders </a:t>
          </a:r>
          <a:r>
            <a:rPr lang="en-GB" sz="1300" kern="1200" dirty="0"/>
            <a:t>among children with ADHD </a:t>
          </a:r>
          <a:r>
            <a:rPr lang="en-GB" sz="1100" kern="1200" dirty="0"/>
            <a:t>(Barkley 2010; Martel 2009) </a:t>
          </a:r>
          <a:endParaRPr lang="en-GB" sz="1200" kern="1200" dirty="0"/>
        </a:p>
      </dsp:txBody>
      <dsp:txXfrm>
        <a:off x="191958" y="2161355"/>
        <a:ext cx="2875027" cy="947452"/>
      </dsp:txXfrm>
    </dsp:sp>
    <dsp:sp modelId="{D65A80C0-2D23-40A3-A919-377EC8C7111F}">
      <dsp:nvSpPr>
        <dsp:cNvPr id="0" name=""/>
        <dsp:cNvSpPr/>
      </dsp:nvSpPr>
      <dsp:spPr>
        <a:xfrm>
          <a:off x="106297" y="1864959"/>
          <a:ext cx="228695" cy="228695"/>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AEEBC4-24F9-4FA5-9A07-EB17EBB506CB}">
      <dsp:nvSpPr>
        <dsp:cNvPr id="0" name=""/>
        <dsp:cNvSpPr/>
      </dsp:nvSpPr>
      <dsp:spPr>
        <a:xfrm>
          <a:off x="348778" y="1553025"/>
          <a:ext cx="228695" cy="228695"/>
        </a:xfrm>
        <a:prstGeom prst="ellipse">
          <a:avLst/>
        </a:prstGeom>
        <a:solidFill>
          <a:schemeClr val="accent2">
            <a:hueOff val="357979"/>
            <a:satOff val="-1027"/>
            <a:lumOff val="-16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57DBD6-B790-4085-B8E9-409001DAB33A}">
      <dsp:nvSpPr>
        <dsp:cNvPr id="0" name=""/>
        <dsp:cNvSpPr/>
      </dsp:nvSpPr>
      <dsp:spPr>
        <a:xfrm>
          <a:off x="732986" y="1617060"/>
          <a:ext cx="359378" cy="359378"/>
        </a:xfrm>
        <a:prstGeom prst="ellipse">
          <a:avLst/>
        </a:prstGeom>
        <a:solidFill>
          <a:schemeClr val="accent2">
            <a:hueOff val="715957"/>
            <a:satOff val="-2055"/>
            <a:lumOff val="-32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B61C3B-027B-4F33-8E3F-A1AD144B542E}">
      <dsp:nvSpPr>
        <dsp:cNvPr id="0" name=""/>
        <dsp:cNvSpPr/>
      </dsp:nvSpPr>
      <dsp:spPr>
        <a:xfrm>
          <a:off x="1053160" y="1264869"/>
          <a:ext cx="228695" cy="228695"/>
        </a:xfrm>
        <a:prstGeom prst="ellipse">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77DD7-9001-4D9A-ABD6-DF5D1CEAD8EF}">
      <dsp:nvSpPr>
        <dsp:cNvPr id="0" name=""/>
        <dsp:cNvSpPr/>
      </dsp:nvSpPr>
      <dsp:spPr>
        <a:xfrm>
          <a:off x="1469385" y="1136800"/>
          <a:ext cx="228695" cy="228695"/>
        </a:xfrm>
        <a:prstGeom prst="ellipse">
          <a:avLst/>
        </a:prstGeom>
        <a:solidFill>
          <a:schemeClr val="accent2">
            <a:hueOff val="1431914"/>
            <a:satOff val="-4110"/>
            <a:lumOff val="-65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4D4E59-B6E6-4D1B-818B-D973B829A5DE}">
      <dsp:nvSpPr>
        <dsp:cNvPr id="0" name=""/>
        <dsp:cNvSpPr/>
      </dsp:nvSpPr>
      <dsp:spPr>
        <a:xfrm>
          <a:off x="1981663" y="1360921"/>
          <a:ext cx="228695" cy="228695"/>
        </a:xfrm>
        <a:prstGeom prst="ellipse">
          <a:avLst/>
        </a:prstGeom>
        <a:solidFill>
          <a:schemeClr val="accent2">
            <a:hueOff val="1789893"/>
            <a:satOff val="-5137"/>
            <a:lumOff val="-82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26B439-1CF9-48F7-B86D-E67F8060CFC8}">
      <dsp:nvSpPr>
        <dsp:cNvPr id="0" name=""/>
        <dsp:cNvSpPr/>
      </dsp:nvSpPr>
      <dsp:spPr>
        <a:xfrm>
          <a:off x="2301837" y="1521008"/>
          <a:ext cx="359378" cy="359378"/>
        </a:xfrm>
        <a:prstGeom prst="ellipse">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E83339-8A15-435F-B1EC-A8D1417D9A85}">
      <dsp:nvSpPr>
        <dsp:cNvPr id="0" name=""/>
        <dsp:cNvSpPr/>
      </dsp:nvSpPr>
      <dsp:spPr>
        <a:xfrm>
          <a:off x="2838027" y="1609360"/>
          <a:ext cx="228695" cy="228695"/>
        </a:xfrm>
        <a:prstGeom prst="ellipse">
          <a:avLst/>
        </a:prstGeom>
        <a:solidFill>
          <a:schemeClr val="accent2">
            <a:hueOff val="2505850"/>
            <a:satOff val="-7192"/>
            <a:lumOff val="-1151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1D3B75-162C-465B-BB89-C4D4AFBF95B5}">
      <dsp:nvSpPr>
        <dsp:cNvPr id="0" name=""/>
        <dsp:cNvSpPr/>
      </dsp:nvSpPr>
      <dsp:spPr>
        <a:xfrm>
          <a:off x="3182040" y="2273361"/>
          <a:ext cx="228695" cy="228695"/>
        </a:xfrm>
        <a:prstGeom prst="ellipse">
          <a:avLst/>
        </a:prstGeom>
        <a:solidFill>
          <a:schemeClr val="accent2">
            <a:hueOff val="2863828"/>
            <a:satOff val="-8219"/>
            <a:lumOff val="-131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5E27EF-358E-4A61-A999-4BCDA73A97E1}">
      <dsp:nvSpPr>
        <dsp:cNvPr id="0" name=""/>
        <dsp:cNvSpPr/>
      </dsp:nvSpPr>
      <dsp:spPr>
        <a:xfrm>
          <a:off x="1236087" y="1427342"/>
          <a:ext cx="588073" cy="588073"/>
        </a:xfrm>
        <a:prstGeom prst="ellipse">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ECD2AF-7CFD-4932-876E-69118A224679}">
      <dsp:nvSpPr>
        <dsp:cNvPr id="0" name=""/>
        <dsp:cNvSpPr/>
      </dsp:nvSpPr>
      <dsp:spPr>
        <a:xfrm>
          <a:off x="0" y="2814875"/>
          <a:ext cx="228695" cy="228695"/>
        </a:xfrm>
        <a:prstGeom prst="ellipse">
          <a:avLst/>
        </a:prstGeom>
        <a:solidFill>
          <a:schemeClr val="accent2">
            <a:hueOff val="3579786"/>
            <a:satOff val="-10274"/>
            <a:lumOff val="-164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E412E6-E68F-40C2-B38A-71047CB6DC59}">
      <dsp:nvSpPr>
        <dsp:cNvPr id="0" name=""/>
        <dsp:cNvSpPr/>
      </dsp:nvSpPr>
      <dsp:spPr>
        <a:xfrm>
          <a:off x="220709" y="3297694"/>
          <a:ext cx="359378" cy="359378"/>
        </a:xfrm>
        <a:prstGeom prst="ellipse">
          <a:avLst/>
        </a:prstGeom>
        <a:solidFill>
          <a:schemeClr val="accent2">
            <a:hueOff val="3937764"/>
            <a:satOff val="-11301"/>
            <a:lumOff val="-1809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60F35D-B9F9-4831-99F0-5F269C0541B5}">
      <dsp:nvSpPr>
        <dsp:cNvPr id="0" name=""/>
        <dsp:cNvSpPr/>
      </dsp:nvSpPr>
      <dsp:spPr>
        <a:xfrm>
          <a:off x="700969" y="3313980"/>
          <a:ext cx="522732" cy="522732"/>
        </a:xfrm>
        <a:prstGeom prst="ellipse">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B0C4C1-728F-4C83-8057-6FD33CC769A0}">
      <dsp:nvSpPr>
        <dsp:cNvPr id="0" name=""/>
        <dsp:cNvSpPr/>
      </dsp:nvSpPr>
      <dsp:spPr>
        <a:xfrm>
          <a:off x="1373333" y="3730206"/>
          <a:ext cx="228695" cy="228695"/>
        </a:xfrm>
        <a:prstGeom prst="ellipse">
          <a:avLst/>
        </a:prstGeom>
        <a:solidFill>
          <a:schemeClr val="accent2">
            <a:hueOff val="4653721"/>
            <a:satOff val="-13356"/>
            <a:lumOff val="-213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029B1E-CB5C-465F-A26C-679FADC73489}">
      <dsp:nvSpPr>
        <dsp:cNvPr id="0" name=""/>
        <dsp:cNvSpPr/>
      </dsp:nvSpPr>
      <dsp:spPr>
        <a:xfrm>
          <a:off x="1501403" y="3313980"/>
          <a:ext cx="359378" cy="359378"/>
        </a:xfrm>
        <a:prstGeom prst="ellipse">
          <a:avLst/>
        </a:prstGeom>
        <a:solidFill>
          <a:schemeClr val="accent2">
            <a:hueOff val="5011700"/>
            <a:satOff val="-14383"/>
            <a:lumOff val="-230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D9D2F8-AC20-4796-A73B-A5D149C122C4}">
      <dsp:nvSpPr>
        <dsp:cNvPr id="0" name=""/>
        <dsp:cNvSpPr/>
      </dsp:nvSpPr>
      <dsp:spPr>
        <a:xfrm>
          <a:off x="1821576" y="3762223"/>
          <a:ext cx="228695" cy="228695"/>
        </a:xfrm>
        <a:prstGeom prst="ellipse">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453C0C-6F9A-4C36-A094-9377D2443B60}">
      <dsp:nvSpPr>
        <dsp:cNvPr id="0" name=""/>
        <dsp:cNvSpPr/>
      </dsp:nvSpPr>
      <dsp:spPr>
        <a:xfrm>
          <a:off x="2109733" y="3249945"/>
          <a:ext cx="522732" cy="522732"/>
        </a:xfrm>
        <a:prstGeom prst="ellipse">
          <a:avLst/>
        </a:prstGeom>
        <a:solidFill>
          <a:schemeClr val="accent2">
            <a:hueOff val="5727657"/>
            <a:satOff val="-16438"/>
            <a:lumOff val="-263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430AED-06BD-42C1-85FF-02EDB98A1902}">
      <dsp:nvSpPr>
        <dsp:cNvPr id="0" name=""/>
        <dsp:cNvSpPr/>
      </dsp:nvSpPr>
      <dsp:spPr>
        <a:xfrm>
          <a:off x="2814114" y="3121876"/>
          <a:ext cx="359378" cy="359378"/>
        </a:xfrm>
        <a:prstGeom prst="ellipse">
          <a:avLst/>
        </a:prstGeom>
        <a:solidFill>
          <a:schemeClr val="accent2">
            <a:hueOff val="6085635"/>
            <a:satOff val="-17466"/>
            <a:lumOff val="-2796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59946F-6DB1-4EB5-B50C-F7F60E0824C6}">
      <dsp:nvSpPr>
        <dsp:cNvPr id="0" name=""/>
        <dsp:cNvSpPr/>
      </dsp:nvSpPr>
      <dsp:spPr>
        <a:xfrm>
          <a:off x="3173493" y="1616528"/>
          <a:ext cx="1055443" cy="2014956"/>
        </a:xfrm>
        <a:prstGeom prst="chevron">
          <a:avLst>
            <a:gd name="adj" fmla="val 6231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7FE123E-0E14-43C7-852B-FFAE19663D10}">
      <dsp:nvSpPr>
        <dsp:cNvPr id="0" name=""/>
        <dsp:cNvSpPr/>
      </dsp:nvSpPr>
      <dsp:spPr>
        <a:xfrm>
          <a:off x="4037038" y="1616528"/>
          <a:ext cx="1055443" cy="2014956"/>
        </a:xfrm>
        <a:prstGeom prst="chevron">
          <a:avLst>
            <a:gd name="adj" fmla="val 62310"/>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86EDBE7-8CB3-43BF-B358-C6B277710A3F}">
      <dsp:nvSpPr>
        <dsp:cNvPr id="0" name=""/>
        <dsp:cNvSpPr/>
      </dsp:nvSpPr>
      <dsp:spPr>
        <a:xfrm>
          <a:off x="5092481" y="1223772"/>
          <a:ext cx="2819343" cy="2899179"/>
        </a:xfrm>
        <a:prstGeom prst="ellipse">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GB" sz="1700" kern="1200" dirty="0"/>
            <a:t>Emotional lability had a more significant impact on </a:t>
          </a:r>
          <a:r>
            <a:rPr lang="en-GB" sz="1700" b="1" kern="1200" dirty="0"/>
            <a:t>well-being</a:t>
          </a:r>
          <a:r>
            <a:rPr lang="en-GB" sz="1700" kern="1200" dirty="0"/>
            <a:t> and impairment than hyperactivity or inattention (Shaw et al., 2014)</a:t>
          </a:r>
        </a:p>
      </dsp:txBody>
      <dsp:txXfrm>
        <a:off x="5505364" y="1648347"/>
        <a:ext cx="1993577" cy="2050029"/>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283F1-366B-47FE-A223-A2D3A8D09BC3}">
      <dsp:nvSpPr>
        <dsp:cNvPr id="0" name=""/>
        <dsp:cNvSpPr/>
      </dsp:nvSpPr>
      <dsp:spPr>
        <a:xfrm>
          <a:off x="0" y="36397"/>
          <a:ext cx="11465170" cy="63882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Peer problems</a:t>
          </a:r>
          <a:endParaRPr lang="en-GB" sz="2600" kern="1200"/>
        </a:p>
      </dsp:txBody>
      <dsp:txXfrm>
        <a:off x="31185" y="67582"/>
        <a:ext cx="11402800" cy="576450"/>
      </dsp:txXfrm>
    </dsp:sp>
    <dsp:sp modelId="{F124679B-67C3-4FB6-88EB-909C32FB5930}">
      <dsp:nvSpPr>
        <dsp:cNvPr id="0" name=""/>
        <dsp:cNvSpPr/>
      </dsp:nvSpPr>
      <dsp:spPr>
        <a:xfrm>
          <a:off x="0" y="675217"/>
          <a:ext cx="11465170" cy="131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019"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US" sz="2000" kern="1200"/>
            <a:t>Inattentive symptoms </a:t>
          </a:r>
          <a:r>
            <a:rPr lang="en-US" sz="2000" kern="1200">
              <a:sym typeface="Wingdings"/>
            </a:rPr>
            <a:t></a:t>
          </a:r>
          <a:r>
            <a:rPr lang="en-US" sz="2000" kern="1200"/>
            <a:t>  ignored</a:t>
          </a:r>
          <a:endParaRPr lang="en-GB" sz="2000" kern="1200"/>
        </a:p>
        <a:p>
          <a:pPr marL="228600" lvl="1" indent="-228600" algn="l" defTabSz="889000" rtl="0">
            <a:lnSpc>
              <a:spcPct val="90000"/>
            </a:lnSpc>
            <a:spcBef>
              <a:spcPct val="0"/>
            </a:spcBef>
            <a:spcAft>
              <a:spcPct val="20000"/>
            </a:spcAft>
            <a:buChar char="•"/>
          </a:pPr>
          <a:r>
            <a:rPr lang="en-US" sz="2000" kern="1200"/>
            <a:t>Hyperactive/impulsive symptoms </a:t>
          </a:r>
          <a:r>
            <a:rPr lang="en-US" sz="2000" kern="1200">
              <a:sym typeface="Wingdings"/>
            </a:rPr>
            <a:t></a:t>
          </a:r>
          <a:r>
            <a:rPr lang="en-US" sz="2000" kern="1200"/>
            <a:t>  actively rejected</a:t>
          </a:r>
          <a:endParaRPr lang="en-GB" sz="2000" kern="1200"/>
        </a:p>
        <a:p>
          <a:pPr marL="228600" lvl="1" indent="-228600" algn="l" defTabSz="889000" rtl="0">
            <a:lnSpc>
              <a:spcPct val="90000"/>
            </a:lnSpc>
            <a:spcBef>
              <a:spcPct val="0"/>
            </a:spcBef>
            <a:spcAft>
              <a:spcPct val="20000"/>
            </a:spcAft>
            <a:buChar char="•"/>
          </a:pPr>
          <a:r>
            <a:rPr lang="en-US" sz="2000" kern="1200"/>
            <a:t>Not deficient in social reasoning/understanding, but rather the execution of appropriate social </a:t>
          </a:r>
          <a:r>
            <a:rPr lang="en-US" sz="2000" kern="1200" err="1"/>
            <a:t>behaviour</a:t>
          </a:r>
          <a:endParaRPr lang="en-GB" sz="2000" kern="1200"/>
        </a:p>
      </dsp:txBody>
      <dsp:txXfrm>
        <a:off x="0" y="675217"/>
        <a:ext cx="11465170" cy="1318590"/>
      </dsp:txXfrm>
    </dsp:sp>
    <dsp:sp modelId="{7EE9A5F9-A3AB-45D1-98BC-5A9606BBBBE1}">
      <dsp:nvSpPr>
        <dsp:cNvPr id="0" name=""/>
        <dsp:cNvSpPr/>
      </dsp:nvSpPr>
      <dsp:spPr>
        <a:xfrm>
          <a:off x="0" y="1993807"/>
          <a:ext cx="11465170" cy="638820"/>
        </a:xfrm>
        <a:prstGeom prst="round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Family dysfunction/parental issues</a:t>
          </a:r>
          <a:endParaRPr lang="en-GB" sz="2600" kern="1200"/>
        </a:p>
      </dsp:txBody>
      <dsp:txXfrm>
        <a:off x="31185" y="2024992"/>
        <a:ext cx="11402800" cy="576450"/>
      </dsp:txXfrm>
    </dsp:sp>
    <dsp:sp modelId="{2F42ACF8-6CDA-44BA-9179-C91F9CA6972F}">
      <dsp:nvSpPr>
        <dsp:cNvPr id="0" name=""/>
        <dsp:cNvSpPr/>
      </dsp:nvSpPr>
      <dsp:spPr>
        <a:xfrm>
          <a:off x="0" y="2632628"/>
          <a:ext cx="11465170" cy="69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019"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US" sz="2000" kern="1200"/>
            <a:t>No clear causal relationship between family problems and ADHD</a:t>
          </a:r>
          <a:endParaRPr lang="en-GB" sz="2000" kern="1200"/>
        </a:p>
        <a:p>
          <a:pPr marL="228600" lvl="1" indent="-228600" algn="l" defTabSz="889000" rtl="0">
            <a:lnSpc>
              <a:spcPct val="90000"/>
            </a:lnSpc>
            <a:spcBef>
              <a:spcPct val="0"/>
            </a:spcBef>
            <a:spcAft>
              <a:spcPct val="20000"/>
            </a:spcAft>
            <a:buChar char="•"/>
          </a:pPr>
          <a:r>
            <a:rPr lang="en-US" sz="2000" kern="1200"/>
            <a:t>Family problems can impact the severity and developmental course/outcomes of ADHD</a:t>
          </a:r>
          <a:endParaRPr lang="en-GB" sz="2000" kern="1200"/>
        </a:p>
      </dsp:txBody>
      <dsp:txXfrm>
        <a:off x="0" y="2632628"/>
        <a:ext cx="11465170" cy="699660"/>
      </dsp:txXfrm>
    </dsp:sp>
    <dsp:sp modelId="{61B4BC30-4440-4FE9-84DD-0047C630C66D}">
      <dsp:nvSpPr>
        <dsp:cNvPr id="0" name=""/>
        <dsp:cNvSpPr/>
      </dsp:nvSpPr>
      <dsp:spPr>
        <a:xfrm>
          <a:off x="0" y="3332288"/>
          <a:ext cx="11465170" cy="638820"/>
        </a:xfrm>
        <a:prstGeom prst="round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t>Self-esteem</a:t>
          </a:r>
          <a:endParaRPr lang="en-GB" sz="2600" kern="1200"/>
        </a:p>
      </dsp:txBody>
      <dsp:txXfrm>
        <a:off x="31185" y="3363473"/>
        <a:ext cx="11402800" cy="576450"/>
      </dsp:txXfrm>
    </dsp:sp>
    <dsp:sp modelId="{F851A2D3-7193-491E-B962-87CAFF979BCF}">
      <dsp:nvSpPr>
        <dsp:cNvPr id="0" name=""/>
        <dsp:cNvSpPr/>
      </dsp:nvSpPr>
      <dsp:spPr>
        <a:xfrm>
          <a:off x="0" y="3971108"/>
          <a:ext cx="11465170" cy="69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019"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US" sz="2000" kern="1200"/>
            <a:t>Inflated: Positive illusory bias (Hoza)</a:t>
          </a:r>
          <a:endParaRPr lang="en-GB" sz="2000" kern="1200"/>
        </a:p>
        <a:p>
          <a:pPr marL="228600" lvl="1" indent="-228600" algn="l" defTabSz="889000" rtl="0">
            <a:lnSpc>
              <a:spcPct val="90000"/>
            </a:lnSpc>
            <a:spcBef>
              <a:spcPct val="0"/>
            </a:spcBef>
            <a:spcAft>
              <a:spcPct val="20000"/>
            </a:spcAft>
            <a:buChar char="•"/>
          </a:pPr>
          <a:r>
            <a:rPr lang="en-US" sz="2000" kern="1200"/>
            <a:t>Low self esteem associated with comorbid depression</a:t>
          </a:r>
          <a:endParaRPr lang="en-GB" sz="2000" kern="1200"/>
        </a:p>
      </dsp:txBody>
      <dsp:txXfrm>
        <a:off x="0" y="3971108"/>
        <a:ext cx="11465170" cy="699660"/>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FF797-4BD6-4917-8276-70855F36CC7B}">
      <dsp:nvSpPr>
        <dsp:cNvPr id="0" name=""/>
        <dsp:cNvSpPr/>
      </dsp:nvSpPr>
      <dsp:spPr>
        <a:xfrm>
          <a:off x="72010" y="99398"/>
          <a:ext cx="2902091" cy="4373202"/>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Those who have ADHD explain that they get lots of different thoughts at the same time. It’s confusing and they are always in trouble with someone. They feel unpopular and know that sometimes they are difficult to like.</a:t>
          </a:r>
        </a:p>
      </dsp:txBody>
      <dsp:txXfrm>
        <a:off x="213678" y="241066"/>
        <a:ext cx="2618755" cy="4089866"/>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95F136-0D0A-45E1-B6AD-294CB33A8421}">
      <dsp:nvSpPr>
        <dsp:cNvPr id="0" name=""/>
        <dsp:cNvSpPr/>
      </dsp:nvSpPr>
      <dsp:spPr>
        <a:xfrm>
          <a:off x="0" y="5051749"/>
          <a:ext cx="11793414" cy="473664"/>
        </a:xfrm>
        <a:prstGeom prst="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Try to reward good development and ignore the development that you don’t want</a:t>
          </a:r>
        </a:p>
      </dsp:txBody>
      <dsp:txXfrm>
        <a:off x="0" y="5051749"/>
        <a:ext cx="11793414" cy="473664"/>
      </dsp:txXfrm>
    </dsp:sp>
    <dsp:sp modelId="{C3C65728-3979-419C-B65A-A74EF3C5D24E}">
      <dsp:nvSpPr>
        <dsp:cNvPr id="0" name=""/>
        <dsp:cNvSpPr/>
      </dsp:nvSpPr>
      <dsp:spPr>
        <a:xfrm rot="10800000">
          <a:off x="0" y="4330358"/>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Look on a student’s apparent selfishness as single-mindedness in pursuit of goals </a:t>
          </a:r>
        </a:p>
      </dsp:txBody>
      <dsp:txXfrm rot="10800000">
        <a:off x="0" y="4330358"/>
        <a:ext cx="11793414" cy="473354"/>
      </dsp:txXfrm>
    </dsp:sp>
    <dsp:sp modelId="{EEFB5DB0-1DCC-4131-88FD-2AA595EE5D81}">
      <dsp:nvSpPr>
        <dsp:cNvPr id="0" name=""/>
        <dsp:cNvSpPr/>
      </dsp:nvSpPr>
      <dsp:spPr>
        <a:xfrm rot="10800000">
          <a:off x="0" y="3608968"/>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When work is sloppy, look for signs of effort despite difficulties</a:t>
          </a:r>
        </a:p>
      </dsp:txBody>
      <dsp:txXfrm rot="10800000">
        <a:off x="0" y="3608968"/>
        <a:ext cx="11793414" cy="473354"/>
      </dsp:txXfrm>
    </dsp:sp>
    <dsp:sp modelId="{50A6C101-7A54-4321-A74E-7FC5228F42B6}">
      <dsp:nvSpPr>
        <dsp:cNvPr id="0" name=""/>
        <dsp:cNvSpPr/>
      </dsp:nvSpPr>
      <dsp:spPr>
        <a:xfrm rot="10800000">
          <a:off x="0" y="2887578"/>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If the student starts interrupting, think of it as enthusiasm to contribute </a:t>
          </a:r>
        </a:p>
      </dsp:txBody>
      <dsp:txXfrm rot="10800000">
        <a:off x="0" y="2887578"/>
        <a:ext cx="11793414" cy="473354"/>
      </dsp:txXfrm>
    </dsp:sp>
    <dsp:sp modelId="{49BE6F03-9288-429C-BABB-87BA51705062}">
      <dsp:nvSpPr>
        <dsp:cNvPr id="0" name=""/>
        <dsp:cNvSpPr/>
      </dsp:nvSpPr>
      <dsp:spPr>
        <a:xfrm rot="10800000">
          <a:off x="0" y="2166187"/>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If the student forgets things, consider that they’ve been absorbed in their own thoughts </a:t>
          </a:r>
        </a:p>
      </dsp:txBody>
      <dsp:txXfrm rot="10800000">
        <a:off x="0" y="2166187"/>
        <a:ext cx="11793414" cy="473354"/>
      </dsp:txXfrm>
    </dsp:sp>
    <dsp:sp modelId="{782C605C-4257-4AFB-974F-B347E2D98B55}">
      <dsp:nvSpPr>
        <dsp:cNvPr id="0" name=""/>
        <dsp:cNvSpPr/>
      </dsp:nvSpPr>
      <dsp:spPr>
        <a:xfrm rot="10800000">
          <a:off x="0" y="1444797"/>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When the student with ADHD goes off at a tangent, see it as a sign of individualism and independence </a:t>
          </a:r>
        </a:p>
      </dsp:txBody>
      <dsp:txXfrm rot="10800000">
        <a:off x="0" y="1444797"/>
        <a:ext cx="11793414" cy="473354"/>
      </dsp:txXfrm>
    </dsp:sp>
    <dsp:sp modelId="{9397355F-3D13-4F08-BA4A-20A5802015C4}">
      <dsp:nvSpPr>
        <dsp:cNvPr id="0" name=""/>
        <dsp:cNvSpPr/>
      </dsp:nvSpPr>
      <dsp:spPr>
        <a:xfrm rot="10800000">
          <a:off x="0" y="723407"/>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Think of the restless student as being energetic and lively </a:t>
          </a:r>
        </a:p>
      </dsp:txBody>
      <dsp:txXfrm rot="10800000">
        <a:off x="0" y="723407"/>
        <a:ext cx="11793414" cy="473354"/>
      </dsp:txXfrm>
    </dsp:sp>
    <dsp:sp modelId="{60CF9E4D-DCE7-4297-B260-ECF9DBDBD8C1}">
      <dsp:nvSpPr>
        <dsp:cNvPr id="0" name=""/>
        <dsp:cNvSpPr/>
      </dsp:nvSpPr>
      <dsp:spPr>
        <a:xfrm rot="10800000">
          <a:off x="0" y="2016"/>
          <a:ext cx="11793414" cy="728495"/>
        </a:xfrm>
        <a:prstGeom prst="upArrowCallou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Think of the student who is easily distracted as having high levels of awareness and observation </a:t>
          </a:r>
        </a:p>
      </dsp:txBody>
      <dsp:txXfrm rot="10800000">
        <a:off x="0" y="2016"/>
        <a:ext cx="11793414" cy="473354"/>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2E14D-B849-4651-9E9F-B23F649C3A47}">
      <dsp:nvSpPr>
        <dsp:cNvPr id="0" name=""/>
        <dsp:cNvSpPr/>
      </dsp:nvSpPr>
      <dsp:spPr>
        <a:xfrm>
          <a:off x="-7470559" y="-1141670"/>
          <a:ext cx="8889562" cy="8889562"/>
        </a:xfrm>
        <a:prstGeom prst="blockArc">
          <a:avLst>
            <a:gd name="adj1" fmla="val 18900000"/>
            <a:gd name="adj2" fmla="val 2700000"/>
            <a:gd name="adj3" fmla="val 243"/>
          </a:avLst>
        </a:prstGeom>
        <a:noFill/>
        <a:ln w="19050" cap="flat" cmpd="sng" algn="ctr">
          <a:solidFill>
            <a:schemeClr val="accent1">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A7091CA-7040-4A17-B25F-8116FCAD3D6C}">
      <dsp:nvSpPr>
        <dsp:cNvPr id="0" name=""/>
        <dsp:cNvSpPr/>
      </dsp:nvSpPr>
      <dsp:spPr>
        <a:xfrm>
          <a:off x="742330" y="507886"/>
          <a:ext cx="10625859" cy="1016301"/>
        </a:xfrm>
        <a:prstGeom prst="rect">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6689"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baseline="0"/>
            <a:t>Teachers are recognised to play a significant role in children’s development, both </a:t>
          </a:r>
          <a:r>
            <a:rPr lang="en-GB" sz="1500" b="1" kern="1200" baseline="0"/>
            <a:t>academically and socially </a:t>
          </a:r>
          <a:r>
            <a:rPr lang="en-GB" sz="1500" kern="1200" baseline="0"/>
            <a:t>(Daley and Birchwood 2010). Yet they report a </a:t>
          </a:r>
          <a:r>
            <a:rPr lang="en-GB" sz="1500" b="1" kern="1200" baseline="0"/>
            <a:t>lack of training </a:t>
          </a:r>
          <a:r>
            <a:rPr lang="en-GB" sz="1500" kern="1200" baseline="0"/>
            <a:t>to support and teach children with ADHD (</a:t>
          </a:r>
          <a:r>
            <a:rPr lang="en-GB" sz="1500" kern="1200" baseline="0" err="1"/>
            <a:t>Martinussen</a:t>
          </a:r>
          <a:r>
            <a:rPr lang="en-GB" sz="1500" kern="1200" baseline="0"/>
            <a:t>, </a:t>
          </a:r>
          <a:r>
            <a:rPr lang="en-GB" sz="1500" kern="1200" baseline="0" err="1"/>
            <a:t>Tannock</a:t>
          </a:r>
          <a:r>
            <a:rPr lang="en-GB" sz="1500" kern="1200" baseline="0"/>
            <a:t>, and </a:t>
          </a:r>
          <a:r>
            <a:rPr lang="en-GB" sz="1500" kern="1200" baseline="0" err="1"/>
            <a:t>Chaban</a:t>
          </a:r>
          <a:r>
            <a:rPr lang="en-GB" sz="1500" kern="1200" baseline="0"/>
            <a:t> 2011). </a:t>
          </a:r>
          <a:endParaRPr lang="en-GB" sz="1500" kern="1200"/>
        </a:p>
      </dsp:txBody>
      <dsp:txXfrm>
        <a:off x="742330" y="507886"/>
        <a:ext cx="10625859" cy="1016301"/>
      </dsp:txXfrm>
    </dsp:sp>
    <dsp:sp modelId="{7B549BA6-AB21-45B0-ADB4-CA0391C4A716}">
      <dsp:nvSpPr>
        <dsp:cNvPr id="0" name=""/>
        <dsp:cNvSpPr/>
      </dsp:nvSpPr>
      <dsp:spPr>
        <a:xfrm>
          <a:off x="107142" y="380848"/>
          <a:ext cx="1270376" cy="1270376"/>
        </a:xfrm>
        <a:prstGeom prst="ellipse">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E91359-25FE-46C3-82AD-9C5C65BEFFAA}">
      <dsp:nvSpPr>
        <dsp:cNvPr id="0" name=""/>
        <dsp:cNvSpPr/>
      </dsp:nvSpPr>
      <dsp:spPr>
        <a:xfrm>
          <a:off x="1324999" y="2032602"/>
          <a:ext cx="10043190" cy="1016301"/>
        </a:xfrm>
        <a:prstGeom prst="rect">
          <a:avLst/>
        </a:prstGeom>
        <a:solidFill>
          <a:schemeClr val="accent1">
            <a:shade val="80000"/>
            <a:hueOff val="181866"/>
            <a:satOff val="-18964"/>
            <a:lumOff val="127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6689"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baseline="0" dirty="0"/>
            <a:t>A survey of 803 UK teachers found that 89% of staff reported currently or previously teaching pupils with ADHD but nearly two-thirds (63%) reported receiving </a:t>
          </a:r>
          <a:r>
            <a:rPr lang="en-GB" sz="1500" b="1" kern="1200" baseline="0" dirty="0"/>
            <a:t>inadequate training </a:t>
          </a:r>
          <a:r>
            <a:rPr lang="en-GB" sz="1500" kern="1200" baseline="0" dirty="0"/>
            <a:t>and support for pupils with ADHD (ComRes 2017). </a:t>
          </a:r>
          <a:endParaRPr lang="en-GB" sz="1500" kern="1200" dirty="0"/>
        </a:p>
      </dsp:txBody>
      <dsp:txXfrm>
        <a:off x="1324999" y="2032602"/>
        <a:ext cx="10043190" cy="1016301"/>
      </dsp:txXfrm>
    </dsp:sp>
    <dsp:sp modelId="{4DB31F3A-E8CE-4955-838E-285698DA865E}">
      <dsp:nvSpPr>
        <dsp:cNvPr id="0" name=""/>
        <dsp:cNvSpPr/>
      </dsp:nvSpPr>
      <dsp:spPr>
        <a:xfrm>
          <a:off x="689811" y="1905564"/>
          <a:ext cx="1270376" cy="1270376"/>
        </a:xfrm>
        <a:prstGeom prst="ellipse">
          <a:avLst/>
        </a:prstGeom>
        <a:solidFill>
          <a:schemeClr val="lt1">
            <a:hueOff val="0"/>
            <a:satOff val="0"/>
            <a:lumOff val="0"/>
            <a:alphaOff val="0"/>
          </a:schemeClr>
        </a:solidFill>
        <a:ln w="19050" cap="flat" cmpd="sng" algn="ctr">
          <a:solidFill>
            <a:schemeClr val="accent1">
              <a:shade val="80000"/>
              <a:hueOff val="181866"/>
              <a:satOff val="-18964"/>
              <a:lumOff val="1274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DFFFF2-B7FE-4858-91C1-50FDFD6F876D}">
      <dsp:nvSpPr>
        <dsp:cNvPr id="0" name=""/>
        <dsp:cNvSpPr/>
      </dsp:nvSpPr>
      <dsp:spPr>
        <a:xfrm>
          <a:off x="1324999" y="3557318"/>
          <a:ext cx="10043190" cy="1016301"/>
        </a:xfrm>
        <a:prstGeom prst="rect">
          <a:avLst/>
        </a:prstGeom>
        <a:solidFill>
          <a:schemeClr val="accent1">
            <a:shade val="80000"/>
            <a:hueOff val="363732"/>
            <a:satOff val="-37928"/>
            <a:lumOff val="254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6689"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baseline="0"/>
            <a:t>Despite this perceived lack of training and support for ADHD, teachers are frequently involved in </a:t>
          </a:r>
          <a:r>
            <a:rPr lang="en-GB" sz="1500" b="1" kern="1200" baseline="0"/>
            <a:t>referrals and diagnostic questionnaires</a:t>
          </a:r>
          <a:r>
            <a:rPr lang="en-GB" sz="1500" kern="1200" baseline="0"/>
            <a:t> as they are viewed as reliable sources to recognise when a child is struggling with ADHD-type behaviours, have a key role in communicating with parents, and are often required to implement school-based interventions (Sciutto et al. 2016; </a:t>
          </a:r>
          <a:r>
            <a:rPr lang="en-GB" sz="1500" kern="1200" baseline="0" err="1"/>
            <a:t>Corkum</a:t>
          </a:r>
          <a:r>
            <a:rPr lang="en-GB" sz="1500" kern="1200" baseline="0"/>
            <a:t> et al. 2019; Sherman, Rasmussen, and </a:t>
          </a:r>
          <a:r>
            <a:rPr lang="en-GB" sz="1500" kern="1200" baseline="0" err="1"/>
            <a:t>Baydala</a:t>
          </a:r>
          <a:r>
            <a:rPr lang="en-GB" sz="1500" kern="1200" baseline="0"/>
            <a:t> 2008). </a:t>
          </a:r>
          <a:endParaRPr lang="en-GB" sz="1500" kern="1200"/>
        </a:p>
      </dsp:txBody>
      <dsp:txXfrm>
        <a:off x="1324999" y="3557318"/>
        <a:ext cx="10043190" cy="1016301"/>
      </dsp:txXfrm>
    </dsp:sp>
    <dsp:sp modelId="{D9D73037-99A5-4F46-95A7-50F21DE5E8E0}">
      <dsp:nvSpPr>
        <dsp:cNvPr id="0" name=""/>
        <dsp:cNvSpPr/>
      </dsp:nvSpPr>
      <dsp:spPr>
        <a:xfrm>
          <a:off x="689811" y="3430280"/>
          <a:ext cx="1270376" cy="1270376"/>
        </a:xfrm>
        <a:prstGeom prst="ellipse">
          <a:avLst/>
        </a:prstGeom>
        <a:solidFill>
          <a:schemeClr val="lt1">
            <a:hueOff val="0"/>
            <a:satOff val="0"/>
            <a:lumOff val="0"/>
            <a:alphaOff val="0"/>
          </a:schemeClr>
        </a:solidFill>
        <a:ln w="19050" cap="flat" cmpd="sng" algn="ctr">
          <a:solidFill>
            <a:schemeClr val="accent1">
              <a:shade val="80000"/>
              <a:hueOff val="363732"/>
              <a:satOff val="-37928"/>
              <a:lumOff val="25481"/>
              <a:alphaOff val="0"/>
            </a:schemeClr>
          </a:solidFill>
          <a:prstDash val="solid"/>
          <a:miter lim="800000"/>
        </a:ln>
        <a:effectLst/>
      </dsp:spPr>
      <dsp:style>
        <a:lnRef idx="2">
          <a:scrgbClr r="0" g="0" b="0"/>
        </a:lnRef>
        <a:fillRef idx="1">
          <a:scrgbClr r="0" g="0" b="0"/>
        </a:fillRef>
        <a:effectRef idx="0">
          <a:scrgbClr r="0" g="0" b="0"/>
        </a:effectRef>
        <a:fontRef idx="minor"/>
      </dsp:style>
    </dsp:sp>
    <dsp:sp modelId="{04A29B05-E36E-4569-8576-2BD005A3482F}">
      <dsp:nvSpPr>
        <dsp:cNvPr id="0" name=""/>
        <dsp:cNvSpPr/>
      </dsp:nvSpPr>
      <dsp:spPr>
        <a:xfrm>
          <a:off x="742330" y="5082034"/>
          <a:ext cx="10625859" cy="1016301"/>
        </a:xfrm>
        <a:prstGeom prst="rect">
          <a:avLst/>
        </a:prstGeom>
        <a:solidFill>
          <a:schemeClr val="accent1">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6689"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baseline="0"/>
            <a:t>Teachers report </a:t>
          </a:r>
          <a:r>
            <a:rPr lang="en-GB" sz="1500" b="1" kern="1200" baseline="0"/>
            <a:t>higher levels of stress </a:t>
          </a:r>
          <a:r>
            <a:rPr lang="en-GB" sz="1500" kern="1200" baseline="0"/>
            <a:t>when teaching children with ADHD, which can negatively affect teacher-student relationships and exacerbate conflict (Greene et al. 2002).</a:t>
          </a:r>
          <a:endParaRPr lang="en-GB" sz="1500" kern="1200"/>
        </a:p>
      </dsp:txBody>
      <dsp:txXfrm>
        <a:off x="742330" y="5082034"/>
        <a:ext cx="10625859" cy="1016301"/>
      </dsp:txXfrm>
    </dsp:sp>
    <dsp:sp modelId="{3120A698-9854-4230-8EC0-843E4620D1A7}">
      <dsp:nvSpPr>
        <dsp:cNvPr id="0" name=""/>
        <dsp:cNvSpPr/>
      </dsp:nvSpPr>
      <dsp:spPr>
        <a:xfrm>
          <a:off x="107142" y="4954996"/>
          <a:ext cx="1270376" cy="1270376"/>
        </a:xfrm>
        <a:prstGeom prst="ellipse">
          <a:avLst/>
        </a:prstGeom>
        <a:solidFill>
          <a:schemeClr val="lt1">
            <a:hueOff val="0"/>
            <a:satOff val="0"/>
            <a:lumOff val="0"/>
            <a:alphaOff val="0"/>
          </a:schemeClr>
        </a:solidFill>
        <a:ln w="19050" cap="flat" cmpd="sng" algn="ctr">
          <a:solidFill>
            <a:schemeClr val="accent1">
              <a:shade val="80000"/>
              <a:hueOff val="545598"/>
              <a:satOff val="-56892"/>
              <a:lumOff val="38221"/>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16.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17.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0.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1.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4.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27.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8.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2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073464-DABB-4356-AD56-58CDD8C0986E}"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2C1063-849D-47EA-A6B9-82C687299685}" type="slidenum">
              <a:rPr lang="en-GB" smtClean="0"/>
              <a:t>‹#›</a:t>
            </a:fld>
            <a:endParaRPr lang="en-GB"/>
          </a:p>
        </p:txBody>
      </p:sp>
    </p:spTree>
    <p:extLst>
      <p:ext uri="{BB962C8B-B14F-4D97-AF65-F5344CB8AC3E}">
        <p14:creationId xmlns:p14="http://schemas.microsoft.com/office/powerpoint/2010/main" val="3462891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link-springer-com.ezproxy.uwtsd.ac.uk/article/10.1007/s12402-015-0175-0#ref-CR2"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link-springer-com.ezproxy.uwtsd.ac.uk/article/10.1007/s12402-015-0175-0#ref-CR14"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02124"/>
                </a:solidFill>
                <a:effectLst/>
                <a:latin typeface="Google Sans"/>
              </a:rPr>
              <a:t>Polysomnography records your brain waves, the oxygen level in your blood, and your heart rate and breathing during sleep. It also measures eye and leg movements. </a:t>
            </a:r>
            <a:endParaRPr lang="en-GB"/>
          </a:p>
        </p:txBody>
      </p:sp>
      <p:sp>
        <p:nvSpPr>
          <p:cNvPr id="4" name="Slide Number Placeholder 3"/>
          <p:cNvSpPr>
            <a:spLocks noGrp="1"/>
          </p:cNvSpPr>
          <p:nvPr>
            <p:ph type="sldNum" sz="quarter" idx="5"/>
          </p:nvPr>
        </p:nvSpPr>
        <p:spPr/>
        <p:txBody>
          <a:bodyPr/>
          <a:lstStyle/>
          <a:p>
            <a:fld id="{2F2C1063-849D-47EA-A6B9-82C687299685}" type="slidenum">
              <a:rPr lang="en-GB" smtClean="0"/>
              <a:t>2</a:t>
            </a:fld>
            <a:endParaRPr lang="en-GB"/>
          </a:p>
        </p:txBody>
      </p:sp>
    </p:spTree>
    <p:extLst>
      <p:ext uri="{BB962C8B-B14F-4D97-AF65-F5344CB8AC3E}">
        <p14:creationId xmlns:p14="http://schemas.microsoft.com/office/powerpoint/2010/main" val="15667401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fact, various sleep phenotypes, such as hypo-arousal, delayed sleep onset, sleep-disordered breathing (SDB), and restless legs syndrome, have been described as ADHD/sleep phenotypes (Miano, Parisi, &amp; Villa, 2012). Despite considerable research on the complex relationship between sleep and ADHD, a recent expert review noted that the actual nature of sleep problems in ADHD, and the resulting impact, is still not well understood (Kirov &amp; Brand, 2014).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higher </a:t>
            </a:r>
            <a:r>
              <a:rPr lang="en-GB" sz="1200" b="0" i="0" kern="1200" dirty="0" err="1">
                <a:solidFill>
                  <a:schemeClr val="tx1"/>
                </a:solidFill>
                <a:effectLst/>
                <a:latin typeface="+mn-lt"/>
                <a:ea typeface="+mn-ea"/>
                <a:cs typeface="+mn-cs"/>
              </a:rPr>
              <a:t>apnea</a:t>
            </a:r>
            <a:r>
              <a:rPr lang="en-GB" sz="1200" b="0" i="0" kern="1200" dirty="0">
                <a:solidFill>
                  <a:schemeClr val="tx1"/>
                </a:solidFill>
                <a:effectLst/>
                <a:latin typeface="+mn-lt"/>
                <a:ea typeface="+mn-ea"/>
                <a:cs typeface="+mn-cs"/>
              </a:rPr>
              <a:t>–hypopnea index (AHI) </a:t>
            </a:r>
            <a:r>
              <a:rPr lang="en-GB" dirty="0"/>
              <a:t>indicates more frequent breathing pauses (</a:t>
            </a:r>
            <a:r>
              <a:rPr lang="en-GB" dirty="0" err="1"/>
              <a:t>apneas</a:t>
            </a:r>
            <a:r>
              <a:rPr lang="en-GB" dirty="0"/>
              <a:t>) and shallow breathing events (hypopneas) per hour of sleep, signifying severe obstructive sleep </a:t>
            </a:r>
            <a:r>
              <a:rPr lang="en-GB" dirty="0" err="1"/>
              <a:t>apnea</a:t>
            </a:r>
            <a:r>
              <a:rPr lang="en-GB" dirty="0"/>
              <a:t> (OSA)</a:t>
            </a:r>
            <a:endParaRPr lang="en-GB" sz="1200" dirty="0"/>
          </a:p>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3</a:t>
            </a:fld>
            <a:endParaRPr lang="en-GB"/>
          </a:p>
        </p:txBody>
      </p:sp>
    </p:spTree>
    <p:extLst>
      <p:ext uri="{BB962C8B-B14F-4D97-AF65-F5344CB8AC3E}">
        <p14:creationId xmlns:p14="http://schemas.microsoft.com/office/powerpoint/2010/main" val="2348913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Contradictory evidence – parental reports</a:t>
            </a:r>
          </a:p>
        </p:txBody>
      </p:sp>
      <p:sp>
        <p:nvSpPr>
          <p:cNvPr id="4" name="Slide Number Placeholder 3"/>
          <p:cNvSpPr>
            <a:spLocks noGrp="1"/>
          </p:cNvSpPr>
          <p:nvPr>
            <p:ph type="sldNum" sz="quarter" idx="5"/>
          </p:nvPr>
        </p:nvSpPr>
        <p:spPr/>
        <p:txBody>
          <a:bodyPr/>
          <a:lstStyle/>
          <a:p>
            <a:fld id="{2F2C1063-849D-47EA-A6B9-82C687299685}" type="slidenum">
              <a:rPr lang="en-GB" smtClean="0"/>
              <a:t>4</a:t>
            </a:fld>
            <a:endParaRPr lang="en-GB"/>
          </a:p>
        </p:txBody>
      </p:sp>
    </p:spTree>
    <p:extLst>
      <p:ext uri="{BB962C8B-B14F-4D97-AF65-F5344CB8AC3E}">
        <p14:creationId xmlns:p14="http://schemas.microsoft.com/office/powerpoint/2010/main" val="1446143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474747"/>
                </a:solidFill>
                <a:effectLst/>
                <a:highlight>
                  <a:srgbClr val="FFFFFF"/>
                </a:highlight>
                <a:latin typeface="Google Sans"/>
              </a:rPr>
              <a:t>The grey matter has a large number of neurons present, which allows it to process information and release new information through axon </a:t>
            </a:r>
            <a:r>
              <a:rPr lang="en-GB" b="0" i="0" err="1">
                <a:solidFill>
                  <a:srgbClr val="474747"/>
                </a:solidFill>
                <a:effectLst/>
                <a:highlight>
                  <a:srgbClr val="FFFFFF"/>
                </a:highlight>
                <a:latin typeface="Google Sans"/>
              </a:rPr>
              <a:t>signaling</a:t>
            </a:r>
            <a:r>
              <a:rPr lang="en-GB" b="0" i="0">
                <a:solidFill>
                  <a:srgbClr val="474747"/>
                </a:solidFill>
                <a:effectLst/>
                <a:highlight>
                  <a:srgbClr val="FFFFFF"/>
                </a:highlight>
                <a:latin typeface="Google Sans"/>
              </a:rPr>
              <a:t> found in the white matter.[6] The grey matter throughout the central nervous system allows </a:t>
            </a:r>
            <a:r>
              <a:rPr lang="en-GB" b="0" i="0">
                <a:solidFill>
                  <a:srgbClr val="040C28"/>
                </a:solidFill>
                <a:effectLst/>
                <a:highlight>
                  <a:srgbClr val="D3E3FD"/>
                </a:highlight>
                <a:latin typeface="Google Sans"/>
              </a:rPr>
              <a:t>enables individuals to control movement, memory, and emotions</a:t>
            </a:r>
            <a:r>
              <a:rPr lang="en-GB" b="0" i="0">
                <a:solidFill>
                  <a:srgbClr val="474747"/>
                </a:solidFill>
                <a:effectLst/>
                <a:highlight>
                  <a:srgbClr val="FFFFFF"/>
                </a:highlight>
                <a:latin typeface="Google Sans"/>
              </a:rPr>
              <a:t>.</a:t>
            </a:r>
            <a:endParaRPr lang="en-GB"/>
          </a:p>
        </p:txBody>
      </p:sp>
      <p:sp>
        <p:nvSpPr>
          <p:cNvPr id="4" name="Slide Number Placeholder 3"/>
          <p:cNvSpPr>
            <a:spLocks noGrp="1"/>
          </p:cNvSpPr>
          <p:nvPr>
            <p:ph type="sldNum" sz="quarter" idx="5"/>
          </p:nvPr>
        </p:nvSpPr>
        <p:spPr/>
        <p:txBody>
          <a:bodyPr/>
          <a:lstStyle/>
          <a:p>
            <a:fld id="{2F2C1063-849D-47EA-A6B9-82C687299685}" type="slidenum">
              <a:rPr lang="en-GB" smtClean="0"/>
              <a:t>5</a:t>
            </a:fld>
            <a:endParaRPr lang="en-GB"/>
          </a:p>
        </p:txBody>
      </p:sp>
    </p:spTree>
    <p:extLst>
      <p:ext uri="{BB962C8B-B14F-4D97-AF65-F5344CB8AC3E}">
        <p14:creationId xmlns:p14="http://schemas.microsoft.com/office/powerpoint/2010/main" val="3447488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6</a:t>
            </a:fld>
            <a:endParaRPr lang="en-GB"/>
          </a:p>
        </p:txBody>
      </p:sp>
    </p:spTree>
    <p:extLst>
      <p:ext uri="{BB962C8B-B14F-4D97-AF65-F5344CB8AC3E}">
        <p14:creationId xmlns:p14="http://schemas.microsoft.com/office/powerpoint/2010/main" val="2871879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7</a:t>
            </a:fld>
            <a:endParaRPr lang="en-GB"/>
          </a:p>
        </p:txBody>
      </p:sp>
    </p:spTree>
    <p:extLst>
      <p:ext uri="{BB962C8B-B14F-4D97-AF65-F5344CB8AC3E}">
        <p14:creationId xmlns:p14="http://schemas.microsoft.com/office/powerpoint/2010/main" val="3120946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Sleep hygiene</a:t>
            </a:r>
            <a:r>
              <a:rPr lang="en-GB" dirty="0"/>
              <a:t> = “what to do every day to create the right conditions for sleep.”</a:t>
            </a:r>
          </a:p>
          <a:p>
            <a:r>
              <a:rPr lang="en-GB" b="1" dirty="0"/>
              <a:t>Behavioural sleep interventions</a:t>
            </a:r>
            <a:r>
              <a:rPr lang="en-GB" dirty="0"/>
              <a:t> = “structured programmes to teach children and families how to change unhelpful sleep behaviours and establish lasting routines.”</a:t>
            </a:r>
          </a:p>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8</a:t>
            </a:fld>
            <a:endParaRPr lang="en-GB"/>
          </a:p>
        </p:txBody>
      </p:sp>
    </p:spTree>
    <p:extLst>
      <p:ext uri="{BB962C8B-B14F-4D97-AF65-F5344CB8AC3E}">
        <p14:creationId xmlns:p14="http://schemas.microsoft.com/office/powerpoint/2010/main" val="1443311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10</a:t>
            </a:fld>
            <a:endParaRPr lang="en-GB"/>
          </a:p>
        </p:txBody>
      </p:sp>
    </p:spTree>
    <p:extLst>
      <p:ext uri="{BB962C8B-B14F-4D97-AF65-F5344CB8AC3E}">
        <p14:creationId xmlns:p14="http://schemas.microsoft.com/office/powerpoint/2010/main" val="2272233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2C1063-849D-47EA-A6B9-82C687299685}" type="slidenum">
              <a:rPr lang="en-GB" smtClean="0"/>
              <a:t>11</a:t>
            </a:fld>
            <a:endParaRPr lang="en-GB"/>
          </a:p>
        </p:txBody>
      </p:sp>
    </p:spTree>
    <p:extLst>
      <p:ext uri="{BB962C8B-B14F-4D97-AF65-F5344CB8AC3E}">
        <p14:creationId xmlns:p14="http://schemas.microsoft.com/office/powerpoint/2010/main" val="36993281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2C1063-849D-47EA-A6B9-82C687299685}" type="slidenum">
              <a:rPr lang="en-GB" smtClean="0"/>
              <a:t>12</a:t>
            </a:fld>
            <a:endParaRPr lang="en-GB"/>
          </a:p>
        </p:txBody>
      </p:sp>
    </p:spTree>
    <p:extLst>
      <p:ext uri="{BB962C8B-B14F-4D97-AF65-F5344CB8AC3E}">
        <p14:creationId xmlns:p14="http://schemas.microsoft.com/office/powerpoint/2010/main" val="625687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160639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6497D7-6B0F-454E-AC73-BC09707E86E0}"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a:xfrm>
            <a:off x="906357" y="4715153"/>
            <a:ext cx="4984962" cy="4466987"/>
          </a:xfrm>
        </p:spPr>
        <p:txBody>
          <a:bodyPr/>
          <a:lstStyle/>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So what is the impact of ADHD on school performance?  There is lots of research on how ADHD contributes to poor classroom behaviour, poor academic achievement and special educational requirements – or I should say additional learning needs requirements – so the need for a one-to-one or specialised programmes. High levels of school exclusion, repetition of grades and failure to gain external qualifications such as GCSEs or A Levels.  Low self-esteem, Social clumsiness, Inflexibility, Defiant behaviour.  So the outlook isn’t great for those with ADHD. </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As you can see with this one research example - inattentiveness at aged 7 and 10 leads to academic underachievement at 16. Also – when asked adolescents and adults with ADHD were less likely to have achieved a further or higher education degree. </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Next – we will look at why those with ADHD have poor behaviour, academic achievement and require assistance with learning.</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 </a:t>
            </a:r>
          </a:p>
        </p:txBody>
      </p:sp>
    </p:spTree>
    <p:extLst>
      <p:ext uri="{BB962C8B-B14F-4D97-AF65-F5344CB8AC3E}">
        <p14:creationId xmlns:p14="http://schemas.microsoft.com/office/powerpoint/2010/main" val="3493024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One key area in our understanding of ADHD – is executive functioning. So what do we mean by this - Executive function is a set of mental skills that help us to get things done. These include working memory, flexible thinking, problem solving, judgement and decision making. As you can appreciate these are skills that we need to function in our daily lives.  </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Deficits in our executive functioning  makes it hard to focus, follow direction, multitask, handle emotions, plan and organise – and many more as you can see on the screen.  All these are important in the classroom. </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These skills are controlled by the frontal lobe – and as we mentioned earlier if the front right side of the brain has not developed properly in children with ADHD then these key skills will be affected – and they will display deficits in these executive functions. </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 </a:t>
            </a: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01028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So lets briefly talk about why the executive functions are affected in children with ADHD – especially in the impulsive type. Basically, it stems from an inability to inhibit (or prevent) present behaviour so that demands for the future can be met. So, in other words, children with ADHD are so drawn to the present, that the future doesn’t even show up on their radar.  So for a child with ADHD there is no future or past.  They live for here and now.  </a:t>
            </a: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I’ll give you an example of how inhibition works, and how it explains ADHD.  When you step on a snake, it bites you.  There is no verbal discussion within the snakes brain, or whether if striking back worked in the past, no thought about where this action will lead in the future – there is no inhibition – you stepped on it – it bites you! Fortunately, humans have the ability to modulate their behaviour  - humans don’t bite back. They stop and think about that behaviour – they inhibit that behaviour (the bite back) – they think it through – they reason, use judgement – think about past experiences how they dealt with a similar situation and its outcome – they think about the future – the consequences of the behaviour if they were to bite back. </a:t>
            </a: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So – a child with ADHD lacks inhibition – they react like a snake – no thought of what happened before or what might happen in the future. So in reality – what does this mean – if you keep saying to a child with ADHD – I’ve told you this before, why do you keep doing this, making the same mistakes, repeating the same bad behaviour. Well – they can’t help it – they cannot inhibit, they cannot think about the past or the future – they are in the here and now. So they have difficulty with foresight (future) and hindsight (past) – so how can they modulate their behaviours? How can they learn from their mistakes, previous behaviours – often they can’t.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601279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Inhibition can also explain inattentive behaviour. Because in essence, inhibition is analogous to putting brakes on your behaviour. For example, to plan is putting on the brakes to distracting activities because that then allows you to stop and think, to consider what you are going to do or how you are going to behave or react. </a:t>
            </a:r>
          </a:p>
          <a:p>
            <a:pPr>
              <a:lnSpc>
                <a:spcPct val="107000"/>
              </a:lnSpc>
              <a:spcAft>
                <a:spcPts val="800"/>
              </a:spcAft>
            </a:pPr>
            <a:endParaRPr lang="en-GB" sz="12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So without these brakes, children with ADHD are unable to inhibit the distractions around them, unable to inhibit instant reactions or inhibit physically acting upon stimuli. Inhibition is related to all elements of ADHD – and thus causes deficits in Executive functions.  As you can see on the screen such inhibition affects all of these things…as you can see executive dysfunction is a major issue for children with ADHD.</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680896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23</a:t>
            </a:fld>
            <a:endParaRPr lang="en-GB"/>
          </a:p>
        </p:txBody>
      </p:sp>
    </p:spTree>
    <p:extLst>
      <p:ext uri="{BB962C8B-B14F-4D97-AF65-F5344CB8AC3E}">
        <p14:creationId xmlns:p14="http://schemas.microsoft.com/office/powerpoint/2010/main" val="15869504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33333"/>
                </a:solidFill>
                <a:effectLst/>
                <a:latin typeface="Georgia" panose="02040502050405020303" pitchFamily="18" charset="0"/>
              </a:rPr>
              <a:t>Emotional lability may be particularly impairing for children with ADHD given the high levels of </a:t>
            </a:r>
            <a:r>
              <a:rPr lang="en-GB" b="0" i="0" err="1">
                <a:solidFill>
                  <a:srgbClr val="333333"/>
                </a:solidFill>
                <a:effectLst/>
                <a:latin typeface="Georgia" panose="02040502050405020303" pitchFamily="18" charset="0"/>
              </a:rPr>
              <a:t>behavioral</a:t>
            </a:r>
            <a:r>
              <a:rPr lang="en-GB" b="0" i="0">
                <a:solidFill>
                  <a:srgbClr val="333333"/>
                </a:solidFill>
                <a:effectLst/>
                <a:latin typeface="Georgia" panose="02040502050405020303" pitchFamily="18" charset="0"/>
              </a:rPr>
              <a:t> and attentional impulsivity inherent to ADHD (APA </a:t>
            </a:r>
            <a:r>
              <a:rPr lang="en-GB" b="0" i="0">
                <a:solidFill>
                  <a:srgbClr val="004B83"/>
                </a:solidFill>
                <a:effectLst/>
                <a:latin typeface="Georgia" panose="02040502050405020303" pitchFamily="18" charset="0"/>
                <a:hlinkClick r:id="rId3" tooltip="American Psychiatric Association (2013) Diagnostic and statistical manual of mental disorders, 5th edn. American Psychiatric Publishing, Arlington"/>
              </a:rPr>
              <a:t>2013</a:t>
            </a:r>
            <a:r>
              <a:rPr lang="en-GB" b="0" i="0">
                <a:solidFill>
                  <a:srgbClr val="333333"/>
                </a:solidFill>
                <a:effectLst/>
                <a:latin typeface="Georgia" panose="02040502050405020303" pitchFamily="18" charset="0"/>
              </a:rPr>
              <a:t>). Models of effective emotion regulation illustrate the importance of selectively directing attention, inhibiting emotional responding, and engaging in active strategies (i.e., cognitive reappraisal) to regulate emotions (i.e., Gross </a:t>
            </a:r>
            <a:r>
              <a:rPr lang="en-GB" b="0" i="0">
                <a:solidFill>
                  <a:srgbClr val="004B83"/>
                </a:solidFill>
                <a:effectLst/>
                <a:latin typeface="Georgia" panose="02040502050405020303" pitchFamily="18" charset="0"/>
                <a:hlinkClick r:id="rId4" tooltip="Gross JJ (2002) Emotion regulation: affective, cognitive, and social consequences. Psychophysiology 39(3):281–291"/>
              </a:rPr>
              <a:t>2002</a:t>
            </a:r>
            <a:r>
              <a:rPr lang="en-GB" b="0" i="0">
                <a:solidFill>
                  <a:srgbClr val="333333"/>
                </a:solidFill>
                <a:effectLst/>
                <a:latin typeface="Georgia" panose="02040502050405020303" pitchFamily="18" charset="0"/>
              </a:rPr>
              <a:t>). Children who are prone to emotional lability as well as attentional and/or </a:t>
            </a:r>
            <a:r>
              <a:rPr lang="en-GB" b="0" i="0" err="1">
                <a:solidFill>
                  <a:srgbClr val="333333"/>
                </a:solidFill>
                <a:effectLst/>
                <a:latin typeface="Georgia" panose="02040502050405020303" pitchFamily="18" charset="0"/>
              </a:rPr>
              <a:t>behavioral</a:t>
            </a:r>
            <a:r>
              <a:rPr lang="en-GB" b="0" i="0">
                <a:solidFill>
                  <a:srgbClr val="333333"/>
                </a:solidFill>
                <a:effectLst/>
                <a:latin typeface="Georgia" panose="02040502050405020303" pitchFamily="18" charset="0"/>
              </a:rPr>
              <a:t> impulsivity may be likely to demonstrate both increased impulsive emotional reactivity and decreased ability to inhibit and modulate this reactivity.</a:t>
            </a:r>
            <a:endParaRPr lang="en-GB"/>
          </a:p>
        </p:txBody>
      </p:sp>
      <p:sp>
        <p:nvSpPr>
          <p:cNvPr id="4" name="Slide Number Placeholder 3"/>
          <p:cNvSpPr>
            <a:spLocks noGrp="1"/>
          </p:cNvSpPr>
          <p:nvPr>
            <p:ph type="sldNum" sz="quarter" idx="5"/>
          </p:nvPr>
        </p:nvSpPr>
        <p:spPr/>
        <p:txBody>
          <a:bodyPr/>
          <a:lstStyle/>
          <a:p>
            <a:fld id="{2F2C1063-849D-47EA-A6B9-82C687299685}" type="slidenum">
              <a:rPr lang="en-GB" smtClean="0"/>
              <a:t>24</a:t>
            </a:fld>
            <a:endParaRPr lang="en-GB"/>
          </a:p>
        </p:txBody>
      </p:sp>
    </p:spTree>
    <p:extLst>
      <p:ext uri="{BB962C8B-B14F-4D97-AF65-F5344CB8AC3E}">
        <p14:creationId xmlns:p14="http://schemas.microsoft.com/office/powerpoint/2010/main" val="39919392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25</a:t>
            </a:fld>
            <a:endParaRPr lang="en-GB"/>
          </a:p>
        </p:txBody>
      </p:sp>
    </p:spTree>
    <p:extLst>
      <p:ext uri="{BB962C8B-B14F-4D97-AF65-F5344CB8AC3E}">
        <p14:creationId xmlns:p14="http://schemas.microsoft.com/office/powerpoint/2010/main" val="29835702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t>Scan pages 55-60</a:t>
            </a:r>
          </a:p>
          <a:p>
            <a:endParaRPr lang="en-GB"/>
          </a:p>
          <a:p>
            <a:r>
              <a:rPr lang="en-GB" sz="1200"/>
              <a:t>Pages 109-138</a:t>
            </a:r>
          </a:p>
          <a:p>
            <a:endParaRPr lang="en-GB"/>
          </a:p>
          <a:p>
            <a:r>
              <a:rPr lang="en-GB" sz="1200"/>
              <a:t>Maybe 37-54</a:t>
            </a:r>
          </a:p>
          <a:p>
            <a:endParaRPr lang="en-GB" sz="1200"/>
          </a:p>
          <a:p>
            <a:r>
              <a:rPr lang="en-GB" sz="1200"/>
              <a:t>Look at card games</a:t>
            </a:r>
          </a:p>
          <a:p>
            <a:endParaRPr lang="en-GB"/>
          </a:p>
        </p:txBody>
      </p:sp>
      <p:sp>
        <p:nvSpPr>
          <p:cNvPr id="4" name="Slide Number Placeholder 3"/>
          <p:cNvSpPr>
            <a:spLocks noGrp="1"/>
          </p:cNvSpPr>
          <p:nvPr>
            <p:ph type="sldNum" sz="quarter" idx="5"/>
          </p:nvPr>
        </p:nvSpPr>
        <p:spPr/>
        <p:txBody>
          <a:bodyPr/>
          <a:lstStyle/>
          <a:p>
            <a:fld id="{2F2C1063-849D-47EA-A6B9-82C687299685}" type="slidenum">
              <a:rPr lang="en-GB" smtClean="0"/>
              <a:t>26</a:t>
            </a:fld>
            <a:endParaRPr lang="en-GB"/>
          </a:p>
        </p:txBody>
      </p:sp>
    </p:spTree>
    <p:extLst>
      <p:ext uri="{BB962C8B-B14F-4D97-AF65-F5344CB8AC3E}">
        <p14:creationId xmlns:p14="http://schemas.microsoft.com/office/powerpoint/2010/main" val="38065557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2C1063-849D-47EA-A6B9-82C687299685}" type="slidenum">
              <a:rPr lang="en-GB" smtClean="0"/>
              <a:t>28</a:t>
            </a:fld>
            <a:endParaRPr lang="en-GB"/>
          </a:p>
        </p:txBody>
      </p:sp>
    </p:spTree>
    <p:extLst>
      <p:ext uri="{BB962C8B-B14F-4D97-AF65-F5344CB8AC3E}">
        <p14:creationId xmlns:p14="http://schemas.microsoft.com/office/powerpoint/2010/main" val="22032681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2C1063-849D-47EA-A6B9-82C687299685}" type="slidenum">
              <a:rPr lang="en-GB" smtClean="0"/>
              <a:t>29</a:t>
            </a:fld>
            <a:endParaRPr lang="en-GB"/>
          </a:p>
        </p:txBody>
      </p:sp>
    </p:spTree>
    <p:extLst>
      <p:ext uri="{BB962C8B-B14F-4D97-AF65-F5344CB8AC3E}">
        <p14:creationId xmlns:p14="http://schemas.microsoft.com/office/powerpoint/2010/main" val="12936349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Georgia" pitchFamily="18" charset="0"/>
              </a:defRPr>
            </a:lvl1pPr>
            <a:lvl2pPr marL="742950" indent="-285750" eaLnBrk="0" hangingPunct="0">
              <a:defRPr>
                <a:solidFill>
                  <a:schemeClr val="tx1"/>
                </a:solidFill>
                <a:latin typeface="Georgia" pitchFamily="18" charset="0"/>
              </a:defRPr>
            </a:lvl2pPr>
            <a:lvl3pPr marL="1143000" indent="-228600" eaLnBrk="0" hangingPunct="0">
              <a:defRPr>
                <a:solidFill>
                  <a:schemeClr val="tx1"/>
                </a:solidFill>
                <a:latin typeface="Georgia" pitchFamily="18" charset="0"/>
              </a:defRPr>
            </a:lvl3pPr>
            <a:lvl4pPr marL="1600200" indent="-228600" eaLnBrk="0" hangingPunct="0">
              <a:defRPr>
                <a:solidFill>
                  <a:schemeClr val="tx1"/>
                </a:solidFill>
                <a:latin typeface="Georgia" pitchFamily="18" charset="0"/>
              </a:defRPr>
            </a:lvl4pPr>
            <a:lvl5pPr marL="2057400" indent="-228600" eaLnBrk="0" hangingPunct="0">
              <a:defRPr>
                <a:solidFill>
                  <a:schemeClr val="tx1"/>
                </a:solidFill>
                <a:latin typeface="Georgia" pitchFamily="18" charset="0"/>
              </a:defRPr>
            </a:lvl5pPr>
            <a:lvl6pPr marL="2514600" indent="-228600" eaLnBrk="0" fontAlgn="base" hangingPunct="0">
              <a:spcBef>
                <a:spcPct val="0"/>
              </a:spcBef>
              <a:spcAft>
                <a:spcPct val="0"/>
              </a:spcAft>
              <a:defRPr>
                <a:solidFill>
                  <a:schemeClr val="tx1"/>
                </a:solidFill>
                <a:latin typeface="Georgia" pitchFamily="18" charset="0"/>
              </a:defRPr>
            </a:lvl6pPr>
            <a:lvl7pPr marL="2971800" indent="-228600" eaLnBrk="0" fontAlgn="base" hangingPunct="0">
              <a:spcBef>
                <a:spcPct val="0"/>
              </a:spcBef>
              <a:spcAft>
                <a:spcPct val="0"/>
              </a:spcAft>
              <a:defRPr>
                <a:solidFill>
                  <a:schemeClr val="tx1"/>
                </a:solidFill>
                <a:latin typeface="Georgia" pitchFamily="18" charset="0"/>
              </a:defRPr>
            </a:lvl7pPr>
            <a:lvl8pPr marL="3429000" indent="-228600" eaLnBrk="0" fontAlgn="base" hangingPunct="0">
              <a:spcBef>
                <a:spcPct val="0"/>
              </a:spcBef>
              <a:spcAft>
                <a:spcPct val="0"/>
              </a:spcAft>
              <a:defRPr>
                <a:solidFill>
                  <a:schemeClr val="tx1"/>
                </a:solidFill>
                <a:latin typeface="Georgia" pitchFamily="18" charset="0"/>
              </a:defRPr>
            </a:lvl8pPr>
            <a:lvl9pPr marL="3886200" indent="-228600" eaLnBrk="0" fontAlgn="base" hangingPunct="0">
              <a:spcBef>
                <a:spcPct val="0"/>
              </a:spcBef>
              <a:spcAft>
                <a:spcPct val="0"/>
              </a:spcAft>
              <a:defRPr>
                <a:solidFill>
                  <a:schemeClr val="tx1"/>
                </a:solidFill>
                <a:latin typeface="Georgia"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DC78EA4-CF0B-4AA2-9FEE-6C62FC3D3131}" type="slidenum">
              <a:rPr kumimoji="0" lang="en-US"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There are some other problems that are associated with (but not caused by ADHD). Also, every child with ADHD is different and may have any combination of these difficulties or none of them. As I just mentioned, they may have difficulties making and keeping friends. This is particularly important as peer relationships are an important predictor of relationships with adults. Children with poor peer relationships are more likely to have poor relationships as adults.  Children with ADHD often come from families where there is more stress or parents may have ADHD themselves. Due to the impairment caused by their symptoms, children with ADHD often don’t feel very good about themselves. I work part-time at Children’s National Medical Center and just last week I heard a child being tested in the room next door to where I was testing a child. This child was yelling, “I can’t do it. I always fail.” These thoughts are not uncommon in children with ADHD. Fifty percent of children with ADHD also have oppositional or aggressive difficulties. They may be arguing with adults often or misinterpreting something a peer does as hostile and impulsively hitting them when they feel threatened. </a:t>
            </a:r>
          </a:p>
        </p:txBody>
      </p:sp>
    </p:spTree>
    <p:extLst>
      <p:ext uri="{BB962C8B-B14F-4D97-AF65-F5344CB8AC3E}">
        <p14:creationId xmlns:p14="http://schemas.microsoft.com/office/powerpoint/2010/main" val="34330959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Arial" panose="020B0604020202020204" pitchFamily="34" charset="0"/>
              </a:rPr>
              <a:t>This is all well and good to know how ADHD occurs and how it impacts on the child’s learning and behaviour. But how do they feel about it? it can’t be much fun for them. Students who have ADHD explain that they get lots of different thoughts at the same time. It’s confusing and they are always in trouble with someone. They feel unpopular and know that sometimes they are difficult to like. As you can see from the slides…they feel stupid, blamed, misunderstood. So it is important in research – not to forget the individual – how do they feel? How can we improve the lives of those with ADHD?</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31</a:t>
            </a:fld>
            <a:endParaRPr lang="en-GB"/>
          </a:p>
        </p:txBody>
      </p:sp>
    </p:spTree>
    <p:extLst>
      <p:ext uri="{BB962C8B-B14F-4D97-AF65-F5344CB8AC3E}">
        <p14:creationId xmlns:p14="http://schemas.microsoft.com/office/powerpoint/2010/main" val="15086271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Arial" panose="020B0604020202020204" pitchFamily="34" charset="0"/>
              </a:rPr>
              <a:t>Similarly – teachers – how do they feel about having children with ADHD in their classrooms? We have already said that the classroom is difficult for children with ADHD – a lot of the skills required for success in learning and behaviour are not present or are deficient in those with ADHD. so teachers are often the first to recognise symptoms – they often have to deal with these behaviours and learning difficulties alongside teaching a class of 30 children. So how do they feel about it? again – have a look at the screen – they often feel frustrated, out of their depth because of a lack of understanding. They feel a sense of unfairness that other children are being disadvantaged because of the disruption caused by ADHD behaviours. </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32</a:t>
            </a:fld>
            <a:endParaRPr lang="en-GB"/>
          </a:p>
        </p:txBody>
      </p:sp>
    </p:spTree>
    <p:extLst>
      <p:ext uri="{BB962C8B-B14F-4D97-AF65-F5344CB8AC3E}">
        <p14:creationId xmlns:p14="http://schemas.microsoft.com/office/powerpoint/2010/main" val="32155204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 them in groups/clusters to think about how they can reframe the above  - some answers are on the next slide. </a:t>
            </a:r>
          </a:p>
          <a:p>
            <a:endParaRPr lang="en-GB"/>
          </a:p>
          <a:p>
            <a:r>
              <a:rPr lang="en-GB" b="0" i="0">
                <a:solidFill>
                  <a:srgbClr val="212121"/>
                </a:solidFill>
                <a:effectLst/>
                <a:latin typeface="Merriweather" panose="00000500000000000000" pitchFamily="2" charset="0"/>
              </a:rPr>
              <a:t>Cognitive reframing is a technique used to shift your mindset, so you're able to look at a situation or person from a different perspective.</a:t>
            </a:r>
          </a:p>
          <a:p>
            <a:r>
              <a:rPr lang="en-GB" b="0" i="0">
                <a:solidFill>
                  <a:srgbClr val="212121"/>
                </a:solidFill>
                <a:effectLst/>
                <a:latin typeface="Merriweather" panose="00000500000000000000" pitchFamily="2" charset="0"/>
              </a:rPr>
              <a:t>Reframing can be used to change the way people think, feel, and behave towards ADHD.</a:t>
            </a:r>
          </a:p>
          <a:p>
            <a:endParaRPr lang="en-GB" b="0" i="0">
              <a:solidFill>
                <a:srgbClr val="212121"/>
              </a:solidFill>
              <a:effectLst/>
              <a:latin typeface="Merriweather" panose="000005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t>Think of the student who is easily distracted as having </a:t>
            </a:r>
            <a:r>
              <a:rPr lang="en-GB" b="1"/>
              <a:t>high levels of awareness and observation </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33</a:t>
            </a:fld>
            <a:endParaRPr lang="en-GB"/>
          </a:p>
        </p:txBody>
      </p:sp>
    </p:spTree>
    <p:extLst>
      <p:ext uri="{BB962C8B-B14F-4D97-AF65-F5344CB8AC3E}">
        <p14:creationId xmlns:p14="http://schemas.microsoft.com/office/powerpoint/2010/main" val="4474357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34</a:t>
            </a:fld>
            <a:endParaRPr lang="en-GB"/>
          </a:p>
        </p:txBody>
      </p:sp>
    </p:spTree>
    <p:extLst>
      <p:ext uri="{BB962C8B-B14F-4D97-AF65-F5344CB8AC3E}">
        <p14:creationId xmlns:p14="http://schemas.microsoft.com/office/powerpoint/2010/main" val="12742112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book is an excellent resource for helping children with ADHD in your classrooms. Show them a few of these – if time!</a:t>
            </a:r>
          </a:p>
        </p:txBody>
      </p:sp>
      <p:sp>
        <p:nvSpPr>
          <p:cNvPr id="4" name="Slide Number Placeholder 3"/>
          <p:cNvSpPr>
            <a:spLocks noGrp="1"/>
          </p:cNvSpPr>
          <p:nvPr>
            <p:ph type="sldNum" sz="quarter" idx="5"/>
          </p:nvPr>
        </p:nvSpPr>
        <p:spPr/>
        <p:txBody>
          <a:bodyPr/>
          <a:lstStyle/>
          <a:p>
            <a:fld id="{89E68284-4F4D-4B1F-8034-85B7FE564E9E}" type="slidenum">
              <a:rPr lang="en-GB" smtClean="0"/>
              <a:t>35</a:t>
            </a:fld>
            <a:endParaRPr lang="en-GB"/>
          </a:p>
        </p:txBody>
      </p:sp>
    </p:spTree>
    <p:extLst>
      <p:ext uri="{BB962C8B-B14F-4D97-AF65-F5344CB8AC3E}">
        <p14:creationId xmlns:p14="http://schemas.microsoft.com/office/powerpoint/2010/main" val="2685391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Some easy activities you can use in your practice (without buying the book)</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36</a:t>
            </a:fld>
            <a:endParaRPr lang="en-GB"/>
          </a:p>
        </p:txBody>
      </p:sp>
    </p:spTree>
    <p:extLst>
      <p:ext uri="{BB962C8B-B14F-4D97-AF65-F5344CB8AC3E}">
        <p14:creationId xmlns:p14="http://schemas.microsoft.com/office/powerpoint/2010/main" val="1363287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Some easy activities you can use in your practice (without buying the book)</a:t>
            </a:r>
          </a:p>
        </p:txBody>
      </p:sp>
      <p:sp>
        <p:nvSpPr>
          <p:cNvPr id="4" name="Slide Number Placeholder 3"/>
          <p:cNvSpPr>
            <a:spLocks noGrp="1"/>
          </p:cNvSpPr>
          <p:nvPr>
            <p:ph type="sldNum" sz="quarter" idx="5"/>
          </p:nvPr>
        </p:nvSpPr>
        <p:spPr/>
        <p:txBody>
          <a:bodyPr/>
          <a:lstStyle/>
          <a:p>
            <a:fld id="{89E68284-4F4D-4B1F-8034-85B7FE564E9E}" type="slidenum">
              <a:rPr lang="en-GB" smtClean="0"/>
              <a:t>37</a:t>
            </a:fld>
            <a:endParaRPr lang="en-GB"/>
          </a:p>
        </p:txBody>
      </p:sp>
    </p:spTree>
    <p:extLst>
      <p:ext uri="{BB962C8B-B14F-4D97-AF65-F5344CB8AC3E}">
        <p14:creationId xmlns:p14="http://schemas.microsoft.com/office/powerpoint/2010/main" val="29337851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2C1063-849D-47EA-A6B9-82C687299685}" type="slidenum">
              <a:rPr lang="en-GB" smtClean="0"/>
              <a:t>40</a:t>
            </a:fld>
            <a:endParaRPr lang="en-GB"/>
          </a:p>
        </p:txBody>
      </p:sp>
    </p:spTree>
    <p:extLst>
      <p:ext uri="{BB962C8B-B14F-4D97-AF65-F5344CB8AC3E}">
        <p14:creationId xmlns:p14="http://schemas.microsoft.com/office/powerpoint/2010/main" val="37981119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52</a:t>
            </a:fld>
            <a:endParaRPr lang="en-GB"/>
          </a:p>
        </p:txBody>
      </p:sp>
    </p:spTree>
    <p:extLst>
      <p:ext uri="{BB962C8B-B14F-4D97-AF65-F5344CB8AC3E}">
        <p14:creationId xmlns:p14="http://schemas.microsoft.com/office/powerpoint/2010/main" val="20240181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Arial" panose="020B0604020202020204" pitchFamily="34" charset="0"/>
              </a:rPr>
              <a:t>The research out there currently – including our own (our stuff) research expresses these frustrations and schools need help to frame those frustrations – and here are a few ways in which we can do this. Yes we need more training and understanding – but this is a good start! (Go through a few of them on screen).</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53</a:t>
            </a:fld>
            <a:endParaRPr lang="en-GB"/>
          </a:p>
        </p:txBody>
      </p:sp>
    </p:spTree>
    <p:extLst>
      <p:ext uri="{BB962C8B-B14F-4D97-AF65-F5344CB8AC3E}">
        <p14:creationId xmlns:p14="http://schemas.microsoft.com/office/powerpoint/2010/main" val="18012819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8C3A1168-ED58-4C96-979D-B4E128440FCB}" type="datetimeFigureOut">
              <a:rPr lang="en-GB" smtClean="0"/>
              <a:t>06/10/2025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417592357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3A1168-ED58-4C96-979D-B4E128440FCB}" type="datetimeFigureOut">
              <a:rPr lang="en-GB" smtClean="0"/>
              <a:t>06/10/2025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2819250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8C3A1168-ED58-4C96-979D-B4E128440FCB}" type="datetimeFigureOut">
              <a:rPr lang="en-GB" smtClean="0"/>
              <a:t>06/10/2025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20258492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8C3A1168-ED58-4C96-979D-B4E128440FCB}" type="datetimeFigureOut">
              <a:rPr lang="en-GB" smtClean="0"/>
              <a:t>06/10/2025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2186030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8C3A1168-ED58-4C96-979D-B4E128440FCB}" type="datetimeFigureOut">
              <a:rPr lang="en-GB" smtClean="0"/>
              <a:t>06/10/2025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FBC1ED-23DD-456C-9A33-D37E4F2B489C}"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06828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3A1168-ED58-4C96-979D-B4E128440FCB}" type="datetimeFigureOut">
              <a:rPr lang="en-GB" smtClean="0"/>
              <a:t>06/10/2025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1058226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3A1168-ED58-4C96-979D-B4E128440FCB}" type="datetimeFigureOut">
              <a:rPr lang="en-GB" smtClean="0"/>
              <a:t>06/10/2025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772374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8C3A1168-ED58-4C96-979D-B4E128440FCB}" type="datetimeFigureOut">
              <a:rPr lang="en-GB" smtClean="0"/>
              <a:t>06/10/2025</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1432804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C3A1168-ED58-4C96-979D-B4E128440FCB}" type="datetimeFigureOut">
              <a:rPr lang="en-GB" smtClean="0"/>
              <a:t>06/10/2025</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2189462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3A1168-ED58-4C96-979D-B4E128440FCB}"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1717793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3A1168-ED58-4C96-979D-B4E128440FCB}"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BC1ED-23DD-456C-9A33-D37E4F2B489C}" type="slidenum">
              <a:rPr lang="en-GB" smtClean="0"/>
              <a:t>‹#›</a:t>
            </a:fld>
            <a:endParaRPr lang="en-GB"/>
          </a:p>
        </p:txBody>
      </p:sp>
    </p:spTree>
    <p:extLst>
      <p:ext uri="{BB962C8B-B14F-4D97-AF65-F5344CB8AC3E}">
        <p14:creationId xmlns:p14="http://schemas.microsoft.com/office/powerpoint/2010/main" val="12043663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2D42E-244C-EEDF-A21E-43E5A5B256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A78DC6-AC5B-A32F-CCED-07BE6A9569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D7A763-C08B-967A-1B32-00BA863A7E00}"/>
              </a:ext>
            </a:extLst>
          </p:cNvPr>
          <p:cNvSpPr>
            <a:spLocks noGrp="1"/>
          </p:cNvSpPr>
          <p:nvPr>
            <p:ph type="dt" sz="half" idx="10"/>
          </p:nvPr>
        </p:nvSpPr>
        <p:spPr/>
        <p:txBody>
          <a:bodyPr/>
          <a:lstStyle/>
          <a:p>
            <a:fld id="{8DBBC5B7-B376-4AE8-A9C0-6A4751DECD82}" type="datetimeFigureOut">
              <a:rPr lang="en-GB" smtClean="0"/>
              <a:t>06/10/2025</a:t>
            </a:fld>
            <a:endParaRPr lang="en-GB"/>
          </a:p>
        </p:txBody>
      </p:sp>
      <p:sp>
        <p:nvSpPr>
          <p:cNvPr id="5" name="Footer Placeholder 4">
            <a:extLst>
              <a:ext uri="{FF2B5EF4-FFF2-40B4-BE49-F238E27FC236}">
                <a16:creationId xmlns:a16="http://schemas.microsoft.com/office/drawing/2014/main" id="{6F4C9F45-AD21-535F-98D0-E4C1BE8491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49BEC-6DD3-2201-E19B-AC9F1DE80E3A}"/>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20652566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C9E2C-7785-1019-CF5D-3C488B2250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66704C-1BC5-265B-5E8C-299704DE26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002FDA-3218-21C5-92F2-A9EAD541C24B}"/>
              </a:ext>
            </a:extLst>
          </p:cNvPr>
          <p:cNvSpPr>
            <a:spLocks noGrp="1"/>
          </p:cNvSpPr>
          <p:nvPr>
            <p:ph type="dt" sz="half" idx="10"/>
          </p:nvPr>
        </p:nvSpPr>
        <p:spPr/>
        <p:txBody>
          <a:bodyPr/>
          <a:lstStyle/>
          <a:p>
            <a:fld id="{8DBBC5B7-B376-4AE8-A9C0-6A4751DECD82}" type="datetimeFigureOut">
              <a:rPr lang="en-GB" smtClean="0"/>
              <a:t>06/10/2025</a:t>
            </a:fld>
            <a:endParaRPr lang="en-GB"/>
          </a:p>
        </p:txBody>
      </p:sp>
      <p:sp>
        <p:nvSpPr>
          <p:cNvPr id="5" name="Footer Placeholder 4">
            <a:extLst>
              <a:ext uri="{FF2B5EF4-FFF2-40B4-BE49-F238E27FC236}">
                <a16:creationId xmlns:a16="http://schemas.microsoft.com/office/drawing/2014/main" id="{6E3A0751-6DF9-BADC-D1DD-1091D9055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319055-7CE0-8181-6E0C-793182F743FA}"/>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22320218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7E423-3303-DBF5-766B-BCCD3A5501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CDF39B-4F23-5B7D-9C70-E77ACF1CF4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1D446AD-B03F-73A1-EF29-77DD18DC3647}"/>
              </a:ext>
            </a:extLst>
          </p:cNvPr>
          <p:cNvSpPr>
            <a:spLocks noGrp="1"/>
          </p:cNvSpPr>
          <p:nvPr>
            <p:ph type="dt" sz="half" idx="10"/>
          </p:nvPr>
        </p:nvSpPr>
        <p:spPr/>
        <p:txBody>
          <a:bodyPr/>
          <a:lstStyle/>
          <a:p>
            <a:fld id="{8DBBC5B7-B376-4AE8-A9C0-6A4751DECD82}" type="datetimeFigureOut">
              <a:rPr lang="en-GB" smtClean="0"/>
              <a:t>06/10/2025</a:t>
            </a:fld>
            <a:endParaRPr lang="en-GB"/>
          </a:p>
        </p:txBody>
      </p:sp>
      <p:sp>
        <p:nvSpPr>
          <p:cNvPr id="5" name="Footer Placeholder 4">
            <a:extLst>
              <a:ext uri="{FF2B5EF4-FFF2-40B4-BE49-F238E27FC236}">
                <a16:creationId xmlns:a16="http://schemas.microsoft.com/office/drawing/2014/main" id="{576E5DCD-7E9F-E932-0A1B-7AC37E05EA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7A4C07-0894-3B2C-8EF5-8EE87EF3C0D8}"/>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10054602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2DF6F-8B6E-D54C-85EF-5AD1B25658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5A1451-6CA8-E6DD-A209-E5E14E522C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729CF5-2299-7E83-51C4-ED358FD7A7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327BF5-4A29-37EA-2AC3-52D8E6844F78}"/>
              </a:ext>
            </a:extLst>
          </p:cNvPr>
          <p:cNvSpPr>
            <a:spLocks noGrp="1"/>
          </p:cNvSpPr>
          <p:nvPr>
            <p:ph type="dt" sz="half" idx="10"/>
          </p:nvPr>
        </p:nvSpPr>
        <p:spPr/>
        <p:txBody>
          <a:bodyPr/>
          <a:lstStyle/>
          <a:p>
            <a:fld id="{8DBBC5B7-B376-4AE8-A9C0-6A4751DECD82}" type="datetimeFigureOut">
              <a:rPr lang="en-GB" smtClean="0"/>
              <a:t>06/10/2025</a:t>
            </a:fld>
            <a:endParaRPr lang="en-GB"/>
          </a:p>
        </p:txBody>
      </p:sp>
      <p:sp>
        <p:nvSpPr>
          <p:cNvPr id="6" name="Footer Placeholder 5">
            <a:extLst>
              <a:ext uri="{FF2B5EF4-FFF2-40B4-BE49-F238E27FC236}">
                <a16:creationId xmlns:a16="http://schemas.microsoft.com/office/drawing/2014/main" id="{80F0DD6F-5A33-DF47-A849-A79B1D7AD7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63EA1C-ACCE-794F-ADBD-A500D43E188F}"/>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583019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FA471-35F5-8DBF-1439-9D712F8C45A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CC0DB4-5268-2B22-F654-B90A1DEC9B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D00ACA-7F0B-E62B-B0CC-243C6CC0EA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59D08D-AC60-3A5A-B074-180B1EDB7D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1E68E0-FEAB-7C09-7132-D4EC4E2E1C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2E778B8-F889-E369-8161-D30E66136C34}"/>
              </a:ext>
            </a:extLst>
          </p:cNvPr>
          <p:cNvSpPr>
            <a:spLocks noGrp="1"/>
          </p:cNvSpPr>
          <p:nvPr>
            <p:ph type="dt" sz="half" idx="10"/>
          </p:nvPr>
        </p:nvSpPr>
        <p:spPr/>
        <p:txBody>
          <a:bodyPr/>
          <a:lstStyle/>
          <a:p>
            <a:fld id="{8DBBC5B7-B376-4AE8-A9C0-6A4751DECD82}" type="datetimeFigureOut">
              <a:rPr lang="en-GB" smtClean="0"/>
              <a:t>06/10/2025</a:t>
            </a:fld>
            <a:endParaRPr lang="en-GB"/>
          </a:p>
        </p:txBody>
      </p:sp>
      <p:sp>
        <p:nvSpPr>
          <p:cNvPr id="8" name="Footer Placeholder 7">
            <a:extLst>
              <a:ext uri="{FF2B5EF4-FFF2-40B4-BE49-F238E27FC236}">
                <a16:creationId xmlns:a16="http://schemas.microsoft.com/office/drawing/2014/main" id="{C2D76D7D-B2CB-BCDD-75B5-E172419E5D2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B9C375-5155-56F6-9A9F-329123F476E9}"/>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5830137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025D0-223D-1CC4-5A09-CB538157B6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283741-E977-E108-AC66-B6616DEA84F8}"/>
              </a:ext>
            </a:extLst>
          </p:cNvPr>
          <p:cNvSpPr>
            <a:spLocks noGrp="1"/>
          </p:cNvSpPr>
          <p:nvPr>
            <p:ph type="dt" sz="half" idx="10"/>
          </p:nvPr>
        </p:nvSpPr>
        <p:spPr/>
        <p:txBody>
          <a:bodyPr/>
          <a:lstStyle/>
          <a:p>
            <a:fld id="{8DBBC5B7-B376-4AE8-A9C0-6A4751DECD82}" type="datetimeFigureOut">
              <a:rPr lang="en-GB" smtClean="0"/>
              <a:t>06/10/2025</a:t>
            </a:fld>
            <a:endParaRPr lang="en-GB"/>
          </a:p>
        </p:txBody>
      </p:sp>
      <p:sp>
        <p:nvSpPr>
          <p:cNvPr id="4" name="Footer Placeholder 3">
            <a:extLst>
              <a:ext uri="{FF2B5EF4-FFF2-40B4-BE49-F238E27FC236}">
                <a16:creationId xmlns:a16="http://schemas.microsoft.com/office/drawing/2014/main" id="{D936286B-D0D3-114E-21BF-0AE9F68EA5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5C947C-7BAE-DA9E-2264-740D0BF48228}"/>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1475548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9C2149-3205-2AEA-4C81-6252E322915B}"/>
              </a:ext>
            </a:extLst>
          </p:cNvPr>
          <p:cNvSpPr>
            <a:spLocks noGrp="1"/>
          </p:cNvSpPr>
          <p:nvPr>
            <p:ph type="dt" sz="half" idx="10"/>
          </p:nvPr>
        </p:nvSpPr>
        <p:spPr/>
        <p:txBody>
          <a:bodyPr/>
          <a:lstStyle/>
          <a:p>
            <a:fld id="{8DBBC5B7-B376-4AE8-A9C0-6A4751DECD82}" type="datetimeFigureOut">
              <a:rPr lang="en-GB" smtClean="0"/>
              <a:t>06/10/2025</a:t>
            </a:fld>
            <a:endParaRPr lang="en-GB"/>
          </a:p>
        </p:txBody>
      </p:sp>
      <p:sp>
        <p:nvSpPr>
          <p:cNvPr id="3" name="Footer Placeholder 2">
            <a:extLst>
              <a:ext uri="{FF2B5EF4-FFF2-40B4-BE49-F238E27FC236}">
                <a16:creationId xmlns:a16="http://schemas.microsoft.com/office/drawing/2014/main" id="{F607381C-AF22-DD44-828C-CBCF274735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040BED-9DE2-C3B8-596B-E5B960CE0FEC}"/>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10975326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A06BF-B19B-C164-5F0F-2BDED90F0A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D64F08-D44E-BE39-F285-53F23000D4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4C0355-0929-2AC9-9DEB-C6BFE628D5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4459F5-875A-38A6-59BF-EE82D6918457}"/>
              </a:ext>
            </a:extLst>
          </p:cNvPr>
          <p:cNvSpPr>
            <a:spLocks noGrp="1"/>
          </p:cNvSpPr>
          <p:nvPr>
            <p:ph type="dt" sz="half" idx="10"/>
          </p:nvPr>
        </p:nvSpPr>
        <p:spPr/>
        <p:txBody>
          <a:bodyPr/>
          <a:lstStyle/>
          <a:p>
            <a:fld id="{8DBBC5B7-B376-4AE8-A9C0-6A4751DECD82}" type="datetimeFigureOut">
              <a:rPr lang="en-GB" smtClean="0"/>
              <a:t>06/10/2025</a:t>
            </a:fld>
            <a:endParaRPr lang="en-GB"/>
          </a:p>
        </p:txBody>
      </p:sp>
      <p:sp>
        <p:nvSpPr>
          <p:cNvPr id="6" name="Footer Placeholder 5">
            <a:extLst>
              <a:ext uri="{FF2B5EF4-FFF2-40B4-BE49-F238E27FC236}">
                <a16:creationId xmlns:a16="http://schemas.microsoft.com/office/drawing/2014/main" id="{3CF0CFEE-E84A-5980-2AE2-2F30A1F233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172F6D-5F04-0D41-7CC8-C1B29B21AC97}"/>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28177620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FEF11-D30A-D441-6784-4456102A5E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DA05167-EFCF-8E56-0D8F-DB4A715E39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ABC476-0302-D3FC-F3AD-113D06A8D8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9BB02F-1A9C-A16E-CCD3-06F6BA707162}"/>
              </a:ext>
            </a:extLst>
          </p:cNvPr>
          <p:cNvSpPr>
            <a:spLocks noGrp="1"/>
          </p:cNvSpPr>
          <p:nvPr>
            <p:ph type="dt" sz="half" idx="10"/>
          </p:nvPr>
        </p:nvSpPr>
        <p:spPr/>
        <p:txBody>
          <a:bodyPr/>
          <a:lstStyle/>
          <a:p>
            <a:fld id="{8DBBC5B7-B376-4AE8-A9C0-6A4751DECD82}" type="datetimeFigureOut">
              <a:rPr lang="en-GB" smtClean="0"/>
              <a:t>06/10/2025</a:t>
            </a:fld>
            <a:endParaRPr lang="en-GB"/>
          </a:p>
        </p:txBody>
      </p:sp>
      <p:sp>
        <p:nvSpPr>
          <p:cNvPr id="6" name="Footer Placeholder 5">
            <a:extLst>
              <a:ext uri="{FF2B5EF4-FFF2-40B4-BE49-F238E27FC236}">
                <a16:creationId xmlns:a16="http://schemas.microsoft.com/office/drawing/2014/main" id="{B677922D-9A39-257F-D26C-B56E63102E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5BC137-D5A2-D0D3-5ED7-63F25A004BA4}"/>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10661047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BD1C7-B0F7-57CC-B098-07BCF0C45C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CE7F7A-44D2-9E90-8BCD-C6848290BD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22700F-DAC3-0B9D-F261-A2F2CDE246D5}"/>
              </a:ext>
            </a:extLst>
          </p:cNvPr>
          <p:cNvSpPr>
            <a:spLocks noGrp="1"/>
          </p:cNvSpPr>
          <p:nvPr>
            <p:ph type="dt" sz="half" idx="10"/>
          </p:nvPr>
        </p:nvSpPr>
        <p:spPr/>
        <p:txBody>
          <a:bodyPr/>
          <a:lstStyle/>
          <a:p>
            <a:fld id="{8DBBC5B7-B376-4AE8-A9C0-6A4751DECD82}" type="datetimeFigureOut">
              <a:rPr lang="en-GB" smtClean="0"/>
              <a:t>06/10/2025</a:t>
            </a:fld>
            <a:endParaRPr lang="en-GB"/>
          </a:p>
        </p:txBody>
      </p:sp>
      <p:sp>
        <p:nvSpPr>
          <p:cNvPr id="5" name="Footer Placeholder 4">
            <a:extLst>
              <a:ext uri="{FF2B5EF4-FFF2-40B4-BE49-F238E27FC236}">
                <a16:creationId xmlns:a16="http://schemas.microsoft.com/office/drawing/2014/main" id="{CFFF23F8-9CFB-6DF0-182B-4311E3509B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265176-4A2E-EC1A-303C-4015A03F04DB}"/>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30305092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D90887-D780-1CF5-C325-E969AB369C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B85273-9552-9975-7780-5918CCD299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E4EE97-9092-AE0C-EA30-3262B1A0A2EE}"/>
              </a:ext>
            </a:extLst>
          </p:cNvPr>
          <p:cNvSpPr>
            <a:spLocks noGrp="1"/>
          </p:cNvSpPr>
          <p:nvPr>
            <p:ph type="dt" sz="half" idx="10"/>
          </p:nvPr>
        </p:nvSpPr>
        <p:spPr/>
        <p:txBody>
          <a:bodyPr/>
          <a:lstStyle/>
          <a:p>
            <a:fld id="{8DBBC5B7-B376-4AE8-A9C0-6A4751DECD82}" type="datetimeFigureOut">
              <a:rPr lang="en-GB" smtClean="0"/>
              <a:t>06/10/2025</a:t>
            </a:fld>
            <a:endParaRPr lang="en-GB"/>
          </a:p>
        </p:txBody>
      </p:sp>
      <p:sp>
        <p:nvSpPr>
          <p:cNvPr id="5" name="Footer Placeholder 4">
            <a:extLst>
              <a:ext uri="{FF2B5EF4-FFF2-40B4-BE49-F238E27FC236}">
                <a16:creationId xmlns:a16="http://schemas.microsoft.com/office/drawing/2014/main" id="{D23C2681-A273-705E-349B-E76C0FB797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C850ED-8017-0CBE-0F13-72D48199E739}"/>
              </a:ext>
            </a:extLst>
          </p:cNvPr>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1370357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alpha val="71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C3A1168-ED58-4C96-979D-B4E128440FCB}" type="datetimeFigureOut">
              <a:rPr lang="en-GB" smtClean="0"/>
              <a:t>06/10/2025</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0FBC1ED-23DD-456C-9A33-D37E4F2B489C}" type="slidenum">
              <a:rPr lang="en-GB" smtClean="0"/>
              <a:t>‹#›</a:t>
            </a:fld>
            <a:endParaRPr lang="en-GB"/>
          </a:p>
        </p:txBody>
      </p:sp>
    </p:spTree>
    <p:extLst>
      <p:ext uri="{BB962C8B-B14F-4D97-AF65-F5344CB8AC3E}">
        <p14:creationId xmlns:p14="http://schemas.microsoft.com/office/powerpoint/2010/main" val="14734571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alpha val="71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E4E0EF-7D97-37AF-6DD2-834F47C4EF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849A90-75C3-18D6-83AD-24633ED51A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9CDC54-53D0-D7A4-C999-BDB9300663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DBBC5B7-B376-4AE8-A9C0-6A4751DECD82}" type="datetimeFigureOut">
              <a:rPr lang="en-GB" smtClean="0"/>
              <a:t>06/10/2025</a:t>
            </a:fld>
            <a:endParaRPr lang="en-GB"/>
          </a:p>
        </p:txBody>
      </p:sp>
      <p:sp>
        <p:nvSpPr>
          <p:cNvPr id="5" name="Footer Placeholder 4">
            <a:extLst>
              <a:ext uri="{FF2B5EF4-FFF2-40B4-BE49-F238E27FC236}">
                <a16:creationId xmlns:a16="http://schemas.microsoft.com/office/drawing/2014/main" id="{14FCFD48-853B-12CB-79C0-F01A2771DC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1B9E43-343E-53B6-47C6-73DC392580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D3D5373-7D1E-4F1C-9A81-C868B6336D25}" type="slidenum">
              <a:rPr lang="en-GB" smtClean="0"/>
              <a:t>‹#›</a:t>
            </a:fld>
            <a:endParaRPr lang="en-GB"/>
          </a:p>
        </p:txBody>
      </p:sp>
    </p:spTree>
    <p:extLst>
      <p:ext uri="{BB962C8B-B14F-4D97-AF65-F5344CB8AC3E}">
        <p14:creationId xmlns:p14="http://schemas.microsoft.com/office/powerpoint/2010/main" val="428002075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7.xml"/><Relationship Id="rId13" Type="http://schemas.openxmlformats.org/officeDocument/2006/relationships/image" Target="../media/image6.png"/><Relationship Id="rId3" Type="http://schemas.microsoft.com/office/2007/relationships/media" Target="../media/media1.mp4"/><Relationship Id="rId7" Type="http://schemas.openxmlformats.org/officeDocument/2006/relationships/diagramData" Target="../diagrams/data7.xml"/><Relationship Id="rId12" Type="http://schemas.openxmlformats.org/officeDocument/2006/relationships/image" Target="../media/image5.png"/><Relationship Id="rId2" Type="http://schemas.openxmlformats.org/officeDocument/2006/relationships/tags" Target="../tags/tag1.xml"/><Relationship Id="rId1" Type="http://schemas.openxmlformats.org/officeDocument/2006/relationships/video" Target="NULL" TargetMode="External"/><Relationship Id="rId6" Type="http://schemas.openxmlformats.org/officeDocument/2006/relationships/image" Target="../media/image4.png"/><Relationship Id="rId11" Type="http://schemas.microsoft.com/office/2007/relationships/diagramDrawing" Target="../diagrams/drawing7.xml"/><Relationship Id="rId5" Type="http://schemas.openxmlformats.org/officeDocument/2006/relationships/notesSlide" Target="../notesSlides/notesSlide8.xml"/><Relationship Id="rId15" Type="http://schemas.openxmlformats.org/officeDocument/2006/relationships/hyperlink" Target="https://uowtsd-my.sharepoint.com/:b:/g/personal/c_greenway_uwtsd_ac_uk/EQXd3hIB-X1Gou5lS62MgxUBFerq2L4n4EVuRSQJJoemwQ?e=jwpSc8" TargetMode="External"/><Relationship Id="rId10" Type="http://schemas.openxmlformats.org/officeDocument/2006/relationships/diagramColors" Target="../diagrams/colors7.xml"/><Relationship Id="rId4" Type="http://schemas.openxmlformats.org/officeDocument/2006/relationships/slideLayout" Target="../slideLayouts/slideLayout2.xml"/><Relationship Id="rId9" Type="http://schemas.openxmlformats.org/officeDocument/2006/relationships/diagramQuickStyle" Target="../diagrams/quickStyle7.xml"/><Relationship Id="rId14" Type="http://schemas.openxmlformats.org/officeDocument/2006/relationships/hyperlink" Target="https://uowtsd-my.sharepoint.com/personal/c_greenway_uwtsd_ac_uk/Documents/Mental%20Health%20MA/ADHD%20module/Lecture%204/family-mindfulness-schedule.pdf"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2" Type="http://schemas.openxmlformats.org/officeDocument/2006/relationships/hyperlink" Target="https://uowtsd-my.sharepoint.com/:w:/g/personal/c_greenway_uwtsd_ac_uk/EfAW0nKyb8NBjy-RjCmW43MBrxTO4ELqfa-czNeuxGqrAg?e=X34M4t"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10.xml"/><Relationship Id="rId13" Type="http://schemas.openxmlformats.org/officeDocument/2006/relationships/diagramData" Target="../diagrams/data11.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17" Type="http://schemas.microsoft.com/office/2007/relationships/diagramDrawing" Target="../diagrams/drawing11.xml"/><Relationship Id="rId2" Type="http://schemas.openxmlformats.org/officeDocument/2006/relationships/notesSlide" Target="../notesSlides/notesSlide12.xml"/><Relationship Id="rId16" Type="http://schemas.openxmlformats.org/officeDocument/2006/relationships/diagramColors" Target="../diagrams/colors11.xml"/><Relationship Id="rId1" Type="http://schemas.openxmlformats.org/officeDocument/2006/relationships/slideLayout" Target="../slideLayouts/slideLayout13.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5" Type="http://schemas.openxmlformats.org/officeDocument/2006/relationships/diagramQuickStyle" Target="../diagrams/quickStyle11.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 Id="rId1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13.xml"/><Relationship Id="rId13" Type="http://schemas.openxmlformats.org/officeDocument/2006/relationships/image" Target="../media/image19.png"/><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s>
</file>

<file path=ppt/slides/_rels/slide18.xml.rels><?xml version="1.0" encoding="UTF-8" standalone="yes"?>
<Relationships xmlns="http://schemas.openxmlformats.org/package/2006/relationships"><Relationship Id="rId8" Type="http://schemas.microsoft.com/office/2007/relationships/diagramDrawing" Target="../diagrams/drawing14.xml"/><Relationship Id="rId13" Type="http://schemas.microsoft.com/office/2007/relationships/diagramDrawing" Target="../diagrams/drawing15.xml"/><Relationship Id="rId18" Type="http://schemas.microsoft.com/office/2007/relationships/diagramDrawing" Target="../diagrams/drawing16.xml"/><Relationship Id="rId3" Type="http://schemas.openxmlformats.org/officeDocument/2006/relationships/image" Target="../media/image20.png"/><Relationship Id="rId7" Type="http://schemas.openxmlformats.org/officeDocument/2006/relationships/diagramColors" Target="../diagrams/colors14.xml"/><Relationship Id="rId12" Type="http://schemas.openxmlformats.org/officeDocument/2006/relationships/diagramColors" Target="../diagrams/colors15.xml"/><Relationship Id="rId17" Type="http://schemas.openxmlformats.org/officeDocument/2006/relationships/diagramColors" Target="../diagrams/colors16.xml"/><Relationship Id="rId2" Type="http://schemas.openxmlformats.org/officeDocument/2006/relationships/notesSlide" Target="../notesSlides/notesSlide14.xml"/><Relationship Id="rId16" Type="http://schemas.openxmlformats.org/officeDocument/2006/relationships/diagramQuickStyle" Target="../diagrams/quickStyle16.xml"/><Relationship Id="rId1" Type="http://schemas.openxmlformats.org/officeDocument/2006/relationships/slideLayout" Target="../slideLayouts/slideLayout13.xml"/><Relationship Id="rId6" Type="http://schemas.openxmlformats.org/officeDocument/2006/relationships/diagramQuickStyle" Target="../diagrams/quickStyle14.xml"/><Relationship Id="rId11" Type="http://schemas.openxmlformats.org/officeDocument/2006/relationships/diagramQuickStyle" Target="../diagrams/quickStyle15.xml"/><Relationship Id="rId5" Type="http://schemas.openxmlformats.org/officeDocument/2006/relationships/diagramLayout" Target="../diagrams/layout14.xml"/><Relationship Id="rId15" Type="http://schemas.openxmlformats.org/officeDocument/2006/relationships/diagramLayout" Target="../diagrams/layout16.xml"/><Relationship Id="rId10" Type="http://schemas.openxmlformats.org/officeDocument/2006/relationships/diagramLayout" Target="../diagrams/layout15.xml"/><Relationship Id="rId4" Type="http://schemas.openxmlformats.org/officeDocument/2006/relationships/diagramData" Target="../diagrams/data14.xml"/><Relationship Id="rId9" Type="http://schemas.openxmlformats.org/officeDocument/2006/relationships/diagramData" Target="../diagrams/data15.xml"/><Relationship Id="rId14" Type="http://schemas.openxmlformats.org/officeDocument/2006/relationships/diagramData" Target="../diagrams/data16.xml"/></Relationships>
</file>

<file path=ppt/slides/_rels/slide19.xml.rels><?xml version="1.0" encoding="UTF-8" standalone="yes"?>
<Relationships xmlns="http://schemas.openxmlformats.org/package/2006/relationships"><Relationship Id="rId13" Type="http://schemas.openxmlformats.org/officeDocument/2006/relationships/diagramData" Target="../diagrams/data19.xml"/><Relationship Id="rId18" Type="http://schemas.openxmlformats.org/officeDocument/2006/relationships/diagramData" Target="../diagrams/data20.xml"/><Relationship Id="rId26" Type="http://schemas.openxmlformats.org/officeDocument/2006/relationships/diagramColors" Target="../diagrams/colors21.xml"/><Relationship Id="rId39" Type="http://schemas.openxmlformats.org/officeDocument/2006/relationships/diagramLayout" Target="../diagrams/layout24.xml"/><Relationship Id="rId21" Type="http://schemas.openxmlformats.org/officeDocument/2006/relationships/diagramColors" Target="../diagrams/colors20.xml"/><Relationship Id="rId34" Type="http://schemas.openxmlformats.org/officeDocument/2006/relationships/diagramLayout" Target="../diagrams/layout23.xml"/><Relationship Id="rId42" Type="http://schemas.microsoft.com/office/2007/relationships/diagramDrawing" Target="../diagrams/drawing24.xml"/><Relationship Id="rId47" Type="http://schemas.microsoft.com/office/2007/relationships/diagramDrawing" Target="../diagrams/drawing25.xml"/><Relationship Id="rId50" Type="http://schemas.openxmlformats.org/officeDocument/2006/relationships/diagramQuickStyle" Target="../diagrams/quickStyle26.xml"/><Relationship Id="rId55" Type="http://schemas.openxmlformats.org/officeDocument/2006/relationships/diagramQuickStyle" Target="../diagrams/quickStyle27.xml"/><Relationship Id="rId7" Type="http://schemas.microsoft.com/office/2007/relationships/diagramDrawing" Target="../diagrams/drawing17.xml"/><Relationship Id="rId2" Type="http://schemas.openxmlformats.org/officeDocument/2006/relationships/notesSlide" Target="../notesSlides/notesSlide15.xml"/><Relationship Id="rId16" Type="http://schemas.openxmlformats.org/officeDocument/2006/relationships/diagramColors" Target="../diagrams/colors19.xml"/><Relationship Id="rId29" Type="http://schemas.openxmlformats.org/officeDocument/2006/relationships/diagramLayout" Target="../diagrams/layout22.xml"/><Relationship Id="rId11" Type="http://schemas.openxmlformats.org/officeDocument/2006/relationships/diagramColors" Target="../diagrams/colors18.xml"/><Relationship Id="rId24" Type="http://schemas.openxmlformats.org/officeDocument/2006/relationships/diagramLayout" Target="../diagrams/layout21.xml"/><Relationship Id="rId32" Type="http://schemas.microsoft.com/office/2007/relationships/diagramDrawing" Target="../diagrams/drawing22.xml"/><Relationship Id="rId37" Type="http://schemas.microsoft.com/office/2007/relationships/diagramDrawing" Target="../diagrams/drawing23.xml"/><Relationship Id="rId40" Type="http://schemas.openxmlformats.org/officeDocument/2006/relationships/diagramQuickStyle" Target="../diagrams/quickStyle24.xml"/><Relationship Id="rId45" Type="http://schemas.openxmlformats.org/officeDocument/2006/relationships/diagramQuickStyle" Target="../diagrams/quickStyle25.xml"/><Relationship Id="rId53" Type="http://schemas.openxmlformats.org/officeDocument/2006/relationships/diagramData" Target="../diagrams/data27.xml"/><Relationship Id="rId58" Type="http://schemas.openxmlformats.org/officeDocument/2006/relationships/image" Target="../media/image21.gif"/><Relationship Id="rId5" Type="http://schemas.openxmlformats.org/officeDocument/2006/relationships/diagramQuickStyle" Target="../diagrams/quickStyle17.xml"/><Relationship Id="rId19" Type="http://schemas.openxmlformats.org/officeDocument/2006/relationships/diagramLayout" Target="../diagrams/layout20.xml"/><Relationship Id="rId4" Type="http://schemas.openxmlformats.org/officeDocument/2006/relationships/diagramLayout" Target="../diagrams/layout17.xml"/><Relationship Id="rId9" Type="http://schemas.openxmlformats.org/officeDocument/2006/relationships/diagramLayout" Target="../diagrams/layout18.xml"/><Relationship Id="rId14" Type="http://schemas.openxmlformats.org/officeDocument/2006/relationships/diagramLayout" Target="../diagrams/layout19.xml"/><Relationship Id="rId22" Type="http://schemas.microsoft.com/office/2007/relationships/diagramDrawing" Target="../diagrams/drawing20.xml"/><Relationship Id="rId27" Type="http://schemas.microsoft.com/office/2007/relationships/diagramDrawing" Target="../diagrams/drawing21.xml"/><Relationship Id="rId30" Type="http://schemas.openxmlformats.org/officeDocument/2006/relationships/diagramQuickStyle" Target="../diagrams/quickStyle22.xml"/><Relationship Id="rId35" Type="http://schemas.openxmlformats.org/officeDocument/2006/relationships/diagramQuickStyle" Target="../diagrams/quickStyle23.xml"/><Relationship Id="rId43" Type="http://schemas.openxmlformats.org/officeDocument/2006/relationships/diagramData" Target="../diagrams/data25.xml"/><Relationship Id="rId48" Type="http://schemas.openxmlformats.org/officeDocument/2006/relationships/diagramData" Target="../diagrams/data26.xml"/><Relationship Id="rId56" Type="http://schemas.openxmlformats.org/officeDocument/2006/relationships/diagramColors" Target="../diagrams/colors27.xml"/><Relationship Id="rId8" Type="http://schemas.openxmlformats.org/officeDocument/2006/relationships/diagramData" Target="../diagrams/data18.xml"/><Relationship Id="rId51" Type="http://schemas.openxmlformats.org/officeDocument/2006/relationships/diagramColors" Target="../diagrams/colors26.xml"/><Relationship Id="rId3" Type="http://schemas.openxmlformats.org/officeDocument/2006/relationships/diagramData" Target="../diagrams/data17.xml"/><Relationship Id="rId12" Type="http://schemas.microsoft.com/office/2007/relationships/diagramDrawing" Target="../diagrams/drawing18.xml"/><Relationship Id="rId17" Type="http://schemas.microsoft.com/office/2007/relationships/diagramDrawing" Target="../diagrams/drawing19.xml"/><Relationship Id="rId25" Type="http://schemas.openxmlformats.org/officeDocument/2006/relationships/diagramQuickStyle" Target="../diagrams/quickStyle21.xml"/><Relationship Id="rId33" Type="http://schemas.openxmlformats.org/officeDocument/2006/relationships/diagramData" Target="../diagrams/data23.xml"/><Relationship Id="rId38" Type="http://schemas.openxmlformats.org/officeDocument/2006/relationships/diagramData" Target="../diagrams/data24.xml"/><Relationship Id="rId46" Type="http://schemas.openxmlformats.org/officeDocument/2006/relationships/diagramColors" Target="../diagrams/colors25.xml"/><Relationship Id="rId20" Type="http://schemas.openxmlformats.org/officeDocument/2006/relationships/diagramQuickStyle" Target="../diagrams/quickStyle20.xml"/><Relationship Id="rId41" Type="http://schemas.openxmlformats.org/officeDocument/2006/relationships/diagramColors" Target="../diagrams/colors24.xml"/><Relationship Id="rId54" Type="http://schemas.openxmlformats.org/officeDocument/2006/relationships/diagramLayout" Target="../diagrams/layout27.xml"/><Relationship Id="rId1" Type="http://schemas.openxmlformats.org/officeDocument/2006/relationships/slideLayout" Target="../slideLayouts/slideLayout17.xml"/><Relationship Id="rId6" Type="http://schemas.openxmlformats.org/officeDocument/2006/relationships/diagramColors" Target="../diagrams/colors17.xml"/><Relationship Id="rId15" Type="http://schemas.openxmlformats.org/officeDocument/2006/relationships/diagramQuickStyle" Target="../diagrams/quickStyle19.xml"/><Relationship Id="rId23" Type="http://schemas.openxmlformats.org/officeDocument/2006/relationships/diagramData" Target="../diagrams/data21.xml"/><Relationship Id="rId28" Type="http://schemas.openxmlformats.org/officeDocument/2006/relationships/diagramData" Target="../diagrams/data22.xml"/><Relationship Id="rId36" Type="http://schemas.openxmlformats.org/officeDocument/2006/relationships/diagramColors" Target="../diagrams/colors23.xml"/><Relationship Id="rId49" Type="http://schemas.openxmlformats.org/officeDocument/2006/relationships/diagramLayout" Target="../diagrams/layout26.xml"/><Relationship Id="rId57" Type="http://schemas.microsoft.com/office/2007/relationships/diagramDrawing" Target="../diagrams/drawing27.xml"/><Relationship Id="rId10" Type="http://schemas.openxmlformats.org/officeDocument/2006/relationships/diagramQuickStyle" Target="../diagrams/quickStyle18.xml"/><Relationship Id="rId31" Type="http://schemas.openxmlformats.org/officeDocument/2006/relationships/diagramColors" Target="../diagrams/colors22.xml"/><Relationship Id="rId44" Type="http://schemas.openxmlformats.org/officeDocument/2006/relationships/diagramLayout" Target="../diagrams/layout25.xml"/><Relationship Id="rId52" Type="http://schemas.microsoft.com/office/2007/relationships/diagramDrawing" Target="../diagrams/drawing2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hyperlink" Target="https://uowtsd-my.sharepoint.com/:w:/g/personal/c_greenway_uwtsd_ac_uk/EVys28EdgvNKlxSQlRlVwXMB1livE98FKalKzrKhRjgKfQ?e=Pp6QzH" TargetMode="Externa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24.xml.rels><?xml version="1.0" encoding="UTF-8" standalone="yes"?>
<Relationships xmlns="http://schemas.openxmlformats.org/package/2006/relationships"><Relationship Id="rId8" Type="http://schemas.openxmlformats.org/officeDocument/2006/relationships/diagramData" Target="../diagrams/data30.xml"/><Relationship Id="rId3" Type="http://schemas.openxmlformats.org/officeDocument/2006/relationships/diagramData" Target="../diagrams/data29.xml"/><Relationship Id="rId7" Type="http://schemas.microsoft.com/office/2007/relationships/diagramDrawing" Target="../diagrams/drawing29.xml"/><Relationship Id="rId12" Type="http://schemas.microsoft.com/office/2007/relationships/diagramDrawing" Target="../diagrams/drawing30.xml"/><Relationship Id="rId2" Type="http://schemas.openxmlformats.org/officeDocument/2006/relationships/notesSlide" Target="../notesSlides/notesSlide17.xml"/><Relationship Id="rId1" Type="http://schemas.openxmlformats.org/officeDocument/2006/relationships/slideLayout" Target="../slideLayouts/slideLayout18.xml"/><Relationship Id="rId6" Type="http://schemas.openxmlformats.org/officeDocument/2006/relationships/diagramColors" Target="../diagrams/colors29.xml"/><Relationship Id="rId11" Type="http://schemas.openxmlformats.org/officeDocument/2006/relationships/diagramColors" Target="../diagrams/colors30.xml"/><Relationship Id="rId5" Type="http://schemas.openxmlformats.org/officeDocument/2006/relationships/diagramQuickStyle" Target="../diagrams/quickStyle29.xml"/><Relationship Id="rId10" Type="http://schemas.openxmlformats.org/officeDocument/2006/relationships/diagramQuickStyle" Target="../diagrams/quickStyle30.xml"/><Relationship Id="rId4" Type="http://schemas.openxmlformats.org/officeDocument/2006/relationships/diagramLayout" Target="../diagrams/layout29.xml"/><Relationship Id="rId9" Type="http://schemas.openxmlformats.org/officeDocument/2006/relationships/diagramLayout" Target="../diagrams/layout3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7.xml"/><Relationship Id="rId1" Type="http://schemas.openxmlformats.org/officeDocument/2006/relationships/video" Target="https://www.youtube.com/embed/m4UGDaCgo_s?feature=oembed" TargetMode="External"/><Relationship Id="rId6" Type="http://schemas.openxmlformats.org/officeDocument/2006/relationships/image" Target="../media/image24.jpeg"/><Relationship Id="rId5" Type="http://schemas.openxmlformats.org/officeDocument/2006/relationships/image" Target="../media/image23.png"/><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8" Type="http://schemas.openxmlformats.org/officeDocument/2006/relationships/hyperlink" Target="https://pubmed.ncbi.nlm.nih.gov/36065486/" TargetMode="External"/><Relationship Id="rId3" Type="http://schemas.openxmlformats.org/officeDocument/2006/relationships/hyperlink" Target="https://pubmed.ncbi.nlm.nih.gov/34762251/" TargetMode="External"/><Relationship Id="rId7" Type="http://schemas.openxmlformats.org/officeDocument/2006/relationships/hyperlink" Target="https://bmcpsychology.biomedcentral.com/articles/10.1186/s40359-024-01539-6" TargetMode="External"/><Relationship Id="rId2" Type="http://schemas.openxmlformats.org/officeDocument/2006/relationships/hyperlink" Target="https://link.springer.com/article/10.1007/s00787-025-02647-3" TargetMode="External"/><Relationship Id="rId1" Type="http://schemas.openxmlformats.org/officeDocument/2006/relationships/slideLayout" Target="../slideLayouts/slideLayout17.xml"/><Relationship Id="rId6" Type="http://schemas.openxmlformats.org/officeDocument/2006/relationships/hyperlink" Target="https://link.springer.com/article/10.1186/s40479-024-00268-x" TargetMode="External"/><Relationship Id="rId5" Type="http://schemas.openxmlformats.org/officeDocument/2006/relationships/hyperlink" Target="https://mental.jmir.org/2025/1/e56066/" TargetMode="External"/><Relationship Id="rId4" Type="http://schemas.openxmlformats.org/officeDocument/2006/relationships/hyperlink" Target="https://pubmed.ncbi.nlm.nih.gov/39821692/"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13.xml"/><Relationship Id="rId4" Type="http://schemas.openxmlformats.org/officeDocument/2006/relationships/hyperlink" Target="https://uowtsd-my.sharepoint.com/:w:/g/personal/c_greenway_uwtsd_ac_uk/EZeEuUsh-jhApqaZzuyyr78BdQuln5EYnt2Vn3eqfulBuA?e=R9HXTR" TargetMode="Externa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22.xml"/><Relationship Id="rId1" Type="http://schemas.openxmlformats.org/officeDocument/2006/relationships/slideLayout" Target="../slideLayouts/slideLayout13.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3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23.xml"/><Relationship Id="rId1" Type="http://schemas.openxmlformats.org/officeDocument/2006/relationships/slideLayout" Target="../slideLayouts/slideLayout13.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26.xml"/><Relationship Id="rId1" Type="http://schemas.openxmlformats.org/officeDocument/2006/relationships/slideLayout" Target="../slideLayouts/slideLayout13.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35.xml.rels><?xml version="1.0" encoding="UTF-8" standalone="yes"?>
<Relationships xmlns="http://schemas.openxmlformats.org/package/2006/relationships"><Relationship Id="rId3" Type="http://schemas.openxmlformats.org/officeDocument/2006/relationships/hyperlink" Target="https://www.amazon.co.uk/ADHD-Non-Medication-Treatments-Clinicians-Techniques/dp/1559570334" TargetMode="External"/><Relationship Id="rId2" Type="http://schemas.openxmlformats.org/officeDocument/2006/relationships/notesSlide" Target="../notesSlides/notesSlide27.xml"/><Relationship Id="rId1" Type="http://schemas.openxmlformats.org/officeDocument/2006/relationships/slideLayout" Target="../slideLayouts/slideLayout13.xml"/><Relationship Id="rId4" Type="http://schemas.openxmlformats.org/officeDocument/2006/relationships/image" Target="../media/image30.jpeg"/></Relationships>
</file>

<file path=ppt/slides/_rels/slide36.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28.xml"/><Relationship Id="rId1" Type="http://schemas.openxmlformats.org/officeDocument/2006/relationships/slideLayout" Target="../slideLayouts/slideLayout18.xml"/><Relationship Id="rId5" Type="http://schemas.openxmlformats.org/officeDocument/2006/relationships/image" Target="../media/image33.emf"/><Relationship Id="rId4" Type="http://schemas.openxmlformats.org/officeDocument/2006/relationships/image" Target="../media/image32.emf"/></Relationships>
</file>

<file path=ppt/slides/_rels/slide37.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29.xml"/><Relationship Id="rId1" Type="http://schemas.openxmlformats.org/officeDocument/2006/relationships/slideLayout" Target="../slideLayouts/slideLayout18.xml"/><Relationship Id="rId6" Type="http://schemas.openxmlformats.org/officeDocument/2006/relationships/image" Target="../media/image37.png"/><Relationship Id="rId5" Type="http://schemas.openxmlformats.org/officeDocument/2006/relationships/image" Target="../media/image36.emf"/><Relationship Id="rId4" Type="http://schemas.openxmlformats.org/officeDocument/2006/relationships/image" Target="../media/image35.emf"/></Relationships>
</file>

<file path=ppt/slides/_rels/slide38.xml.rels><?xml version="1.0" encoding="UTF-8" standalone="yes"?>
<Relationships xmlns="http://schemas.openxmlformats.org/package/2006/relationships"><Relationship Id="rId8" Type="http://schemas.openxmlformats.org/officeDocument/2006/relationships/hyperlink" Target="https://journals.sagepub.com/doi/10.1177/2158244015626767#bibr25-2158244015626767" TargetMode="External"/><Relationship Id="rId3" Type="http://schemas.openxmlformats.org/officeDocument/2006/relationships/hyperlink" Target="https://journals.sagepub.com/doi/10.1177/2158244015626767#bibr9-2158244015626767" TargetMode="External"/><Relationship Id="rId7" Type="http://schemas.openxmlformats.org/officeDocument/2006/relationships/hyperlink" Target="https://journals.sagepub.com/doi/10.1177/2158244015626767#bibr14-2158244015626767" TargetMode="External"/><Relationship Id="rId2" Type="http://schemas.openxmlformats.org/officeDocument/2006/relationships/hyperlink" Target="https://journals.sagepub.com/doi/10.1177/2158244015626767#bibr32-2158244015626767" TargetMode="External"/><Relationship Id="rId1" Type="http://schemas.openxmlformats.org/officeDocument/2006/relationships/slideLayout" Target="../slideLayouts/slideLayout13.xml"/><Relationship Id="rId6" Type="http://schemas.openxmlformats.org/officeDocument/2006/relationships/hyperlink" Target="https://journals.sagepub.com/doi/10.1177/2158244015626767#bibr20-2158244015626767" TargetMode="External"/><Relationship Id="rId5" Type="http://schemas.openxmlformats.org/officeDocument/2006/relationships/hyperlink" Target="https://journals.sagepub.com/doi/10.1177/2158244015626767#bibr10-2158244015626767" TargetMode="External"/><Relationship Id="rId4" Type="http://schemas.openxmlformats.org/officeDocument/2006/relationships/hyperlink" Target="https://journals.sagepub.com/doi/10.1177/2158244015626767#bibr24-2158244015626767" TargetMode="External"/><Relationship Id="rId9" Type="http://schemas.openxmlformats.org/officeDocument/2006/relationships/hyperlink" Target="https://journals.sagepub.com/doi/10.1177/2158244015626767#bibr34-2158244015626767"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0.xml"/><Relationship Id="rId1" Type="http://schemas.openxmlformats.org/officeDocument/2006/relationships/slideLayout" Target="../slideLayouts/slideLayout13.xml"/><Relationship Id="rId5" Type="http://schemas.openxmlformats.org/officeDocument/2006/relationships/image" Target="../media/image40.png"/><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3.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43.xml.rels><?xml version="1.0" encoding="UTF-8" standalone="yes"?>
<Relationships xmlns="http://schemas.openxmlformats.org/package/2006/relationships"><Relationship Id="rId8" Type="http://schemas.openxmlformats.org/officeDocument/2006/relationships/hyperlink" Target="https://onlinelibrary.wiley.com/doi/full/10.1002/pits.23004#pits23004-bib-0017" TargetMode="External"/><Relationship Id="rId13" Type="http://schemas.openxmlformats.org/officeDocument/2006/relationships/hyperlink" Target="https://onlinelibrary.wiley.com/doi/full/10.1002/pits.23004#pits23004-bib-0028" TargetMode="External"/><Relationship Id="rId18" Type="http://schemas.openxmlformats.org/officeDocument/2006/relationships/hyperlink" Target="https://onlinelibrary.wiley.com/doi/full/10.1002/pits.23004#pits23004-bib-0046" TargetMode="External"/><Relationship Id="rId3" Type="http://schemas.openxmlformats.org/officeDocument/2006/relationships/hyperlink" Target="https://onlinelibrary.wiley.com/doi/full/10.1002/pits.23004#pits23004-bib-0004" TargetMode="External"/><Relationship Id="rId7" Type="http://schemas.openxmlformats.org/officeDocument/2006/relationships/hyperlink" Target="https://onlinelibrary.wiley.com/doi/full/10.1002/pits.23004#pits23004-bib-0045" TargetMode="External"/><Relationship Id="rId12" Type="http://schemas.openxmlformats.org/officeDocument/2006/relationships/hyperlink" Target="https://onlinelibrary.wiley.com/doi/full/10.1002/pits.23004#pits23004-bib-0006" TargetMode="External"/><Relationship Id="rId17" Type="http://schemas.openxmlformats.org/officeDocument/2006/relationships/hyperlink" Target="https://onlinelibrary.wiley.com/doi/full/10.1002/pits.23004#pits23004-bib-0031" TargetMode="External"/><Relationship Id="rId2" Type="http://schemas.openxmlformats.org/officeDocument/2006/relationships/hyperlink" Target="https://onlinelibrary.wiley.com/doi/full/10.1002/pits.23004#pits23004-bib-0035" TargetMode="External"/><Relationship Id="rId16" Type="http://schemas.openxmlformats.org/officeDocument/2006/relationships/hyperlink" Target="https://onlinelibrary.wiley.com/doi/full/10.1002/pits.23004#pits23004-bib-0021" TargetMode="External"/><Relationship Id="rId1" Type="http://schemas.openxmlformats.org/officeDocument/2006/relationships/slideLayout" Target="../slideLayouts/slideLayout13.xml"/><Relationship Id="rId6" Type="http://schemas.openxmlformats.org/officeDocument/2006/relationships/hyperlink" Target="https://onlinelibrary.wiley.com/doi/full/10.1002/pits.23004#pits23004-bib-0044" TargetMode="External"/><Relationship Id="rId11" Type="http://schemas.openxmlformats.org/officeDocument/2006/relationships/hyperlink" Target="https://onlinelibrary.wiley.com/doi/full/10.1002/pits.23004#pits23004-bib-0005" TargetMode="External"/><Relationship Id="rId5" Type="http://schemas.openxmlformats.org/officeDocument/2006/relationships/hyperlink" Target="https://onlinelibrary.wiley.com/doi/full/10.1002/pits.23004#pits23004-bib-0037" TargetMode="External"/><Relationship Id="rId15" Type="http://schemas.openxmlformats.org/officeDocument/2006/relationships/hyperlink" Target="https://onlinelibrary.wiley.com/doi/full/10.1002/pits.23004#pits23004-bib-0040" TargetMode="External"/><Relationship Id="rId10" Type="http://schemas.openxmlformats.org/officeDocument/2006/relationships/hyperlink" Target="https://onlinelibrary.wiley.com/doi/full/10.1002/pits.23004#pits23004-bib-0016" TargetMode="External"/><Relationship Id="rId4" Type="http://schemas.openxmlformats.org/officeDocument/2006/relationships/hyperlink" Target="https://onlinelibrary.wiley.com/doi/full/10.1002/pits.23004#pits23004-bib-0030" TargetMode="External"/><Relationship Id="rId9" Type="http://schemas.openxmlformats.org/officeDocument/2006/relationships/hyperlink" Target="https://onlinelibrary.wiley.com/doi/full/10.1002/pits.23004#pits23004-bib-0038" TargetMode="External"/><Relationship Id="rId14" Type="http://schemas.openxmlformats.org/officeDocument/2006/relationships/hyperlink" Target="https://onlinelibrary.wiley.com/doi/full/10.1002/pits.23004#pits23004-bib-0032"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3.xml"/><Relationship Id="rId6" Type="http://schemas.openxmlformats.org/officeDocument/2006/relationships/image" Target="../media/image53.png"/><Relationship Id="rId5" Type="http://schemas.openxmlformats.org/officeDocument/2006/relationships/hyperlink" Target="file:///C:\Users\C.Greenway\OneDrive%20-%20University%20of%20Wales%20Trinity%20Saint%20David\Mental%20Health%20MA\ADHD%20module\Lecture%205\ADHD_FOUND_Takeda_ParentBooklet_May22_2.pdf" TargetMode="External"/><Relationship Id="rId4" Type="http://schemas.openxmlformats.org/officeDocument/2006/relationships/image" Target="../media/image52.jpeg"/></Relationships>
</file>

<file path=ppt/slides/_rels/slide4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13.xml"/><Relationship Id="rId4" Type="http://schemas.openxmlformats.org/officeDocument/2006/relationships/hyperlink" Target="https://www.adhdfoundation.org.uk/wp-content/uploads/2023/04/ADHD-Developing-and-Supporting-Social-Skills.pdf"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play.google.com/store/apps/details?hl=en_US&amp;id=inflow.adhd.productivity" TargetMode="External"/><Relationship Id="rId2" Type="http://schemas.openxmlformats.org/officeDocument/2006/relationships/hyperlink" Target="https://cypf.berkshirehealthcare.nhs.uk/mental-and-emotional-health/general-advice/apps-to-help-with-children-and-young-peoples-mental-wellbeing/" TargetMode="Externa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13.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50.xml.rels><?xml version="1.0" encoding="UTF-8" standalone="yes"?>
<Relationships xmlns="http://schemas.openxmlformats.org/package/2006/relationships"><Relationship Id="rId3" Type="http://schemas.openxmlformats.org/officeDocument/2006/relationships/hyperlink" Target="https://librarysearch.uwtsd.ac.uk/permalink/44WHELF_UWTSD/1ir6fgh/cdi_proquest_journals_2580794335" TargetMode="External"/><Relationship Id="rId2" Type="http://schemas.openxmlformats.org/officeDocument/2006/relationships/hyperlink" Target="https://librarysearch.uwtsd.ac.uk/permalink/44WHELF_UWTSD/1ir6fgh/cdi_crossref_primary_10_1080_19404158_2019_1709875" TargetMode="External"/><Relationship Id="rId1" Type="http://schemas.openxmlformats.org/officeDocument/2006/relationships/slideLayout" Target="../slideLayouts/slideLayout13.xml"/><Relationship Id="rId4" Type="http://schemas.openxmlformats.org/officeDocument/2006/relationships/hyperlink" Target="https://librarysearch.uwtsd.ac.uk/permalink/44WHELF_UWTSD/1ir6fgh/cdi_proquest_journals_2881640458"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adhdfoundation.org.uk/wp-content/uploads/2023/04/ADHD-Developing-and-Supporting-Social-Skills.pdf" TargetMode="External"/><Relationship Id="rId2" Type="http://schemas.openxmlformats.org/officeDocument/2006/relationships/hyperlink" Target="https://www.additudemag.com/slideshows/educational-apps-for-kids-with-adhd-social-skills/" TargetMode="External"/><Relationship Id="rId1" Type="http://schemas.openxmlformats.org/officeDocument/2006/relationships/slideLayout" Target="../slideLayouts/slideLayout13.xml"/><Relationship Id="rId4" Type="http://schemas.openxmlformats.org/officeDocument/2006/relationships/hyperlink" Target="https://www.adhdfoundation.org.uk/wp-content/uploads/2022/05/ADHD_FOUND_Takeda_ParentBooklet_May22_2.pdf" TargetMode="Externa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8" Type="http://schemas.openxmlformats.org/officeDocument/2006/relationships/hyperlink" Target="https://www.scirp.org/pdf/PSYCH_2019013116102628.pdf" TargetMode="External"/><Relationship Id="rId3" Type="http://schemas.openxmlformats.org/officeDocument/2006/relationships/hyperlink" Target="https://www.gavinpublishers.com/article/view/an-exploration-of-adolescents-perceptions-of-their-attention-deficithyperactivity-disorder-a-qualitative-pilot-study" TargetMode="External"/><Relationship Id="rId7" Type="http://schemas.openxmlformats.org/officeDocument/2006/relationships/hyperlink" Target="https://librarysearch.uwtsd.ac.uk/permalink/44WHELF_UWTSD/1ir6fgh/cdi_gale_infotracacademiconefile_A646813898" TargetMode="External"/><Relationship Id="rId2" Type="http://schemas.openxmlformats.org/officeDocument/2006/relationships/notesSlide" Target="../notesSlides/notesSlide32.xml"/><Relationship Id="rId1" Type="http://schemas.openxmlformats.org/officeDocument/2006/relationships/slideLayout" Target="../slideLayouts/slideLayout13.xml"/><Relationship Id="rId6" Type="http://schemas.openxmlformats.org/officeDocument/2006/relationships/hyperlink" Target="https://www.tandfonline.com/doi/abs/10.1080/19404158.2019.1709875" TargetMode="External"/><Relationship Id="rId5" Type="http://schemas.openxmlformats.org/officeDocument/2006/relationships/hyperlink" Target="https://librarysearch.uwtsd.ac.uk/permalink/44WHELF_UWTSD/1ir6fgh/cdi_gale_infotracacademiconefile_A678672547" TargetMode="External"/><Relationship Id="rId4" Type="http://schemas.openxmlformats.org/officeDocument/2006/relationships/hyperlink" Target="http://www.gwerddon.cymru/en/media/main/gwerddon/rhifynnau/erthyglau/Gwerddon32_e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D70A984-A271-838D-2367-DE59E2CB7399}"/>
              </a:ext>
            </a:extLst>
          </p:cNvPr>
          <p:cNvSpPr txBox="1"/>
          <p:nvPr/>
        </p:nvSpPr>
        <p:spPr>
          <a:xfrm>
            <a:off x="545814" y="260716"/>
            <a:ext cx="3415288" cy="2608990"/>
          </a:xfrm>
          <a:prstGeom prst="rect">
            <a:avLst/>
          </a:prstGeom>
          <a:noFill/>
          <a:ln>
            <a:solidFill>
              <a:schemeClr val="bg1"/>
            </a:solidFill>
          </a:ln>
        </p:spPr>
        <p:txBody>
          <a:bodyPr vert="horz" lIns="274320" tIns="182880" rIns="274320" bIns="182880" rtlCol="0" anchor="ctr" anchorCtr="1">
            <a:normAutofit/>
          </a:bodyPr>
          <a:lstStyle/>
          <a:p>
            <a:pPr algn="ctr">
              <a:lnSpc>
                <a:spcPct val="90000"/>
              </a:lnSpc>
              <a:spcBef>
                <a:spcPct val="0"/>
              </a:spcBef>
              <a:spcAft>
                <a:spcPts val="600"/>
              </a:spcAft>
            </a:pPr>
            <a:r>
              <a:rPr lang="en-US" sz="2800" b="1" cap="all" spc="200">
                <a:solidFill>
                  <a:schemeClr val="bg1"/>
                </a:solidFill>
                <a:effectLst/>
                <a:latin typeface="+mj-lt"/>
                <a:ea typeface="+mj-ea"/>
                <a:cs typeface="+mj-cs"/>
              </a:rPr>
              <a:t>ADHD: Impact and education</a:t>
            </a:r>
            <a:endParaRPr lang="en-US" sz="2800" cap="all" spc="200">
              <a:solidFill>
                <a:schemeClr val="bg1"/>
              </a:solidFill>
              <a:latin typeface="+mj-lt"/>
              <a:ea typeface="+mj-ea"/>
              <a:cs typeface="+mj-cs"/>
            </a:endParaRPr>
          </a:p>
        </p:txBody>
      </p:sp>
      <p:sp>
        <p:nvSpPr>
          <p:cNvPr id="3" name="Subtitle 2">
            <a:extLst>
              <a:ext uri="{FF2B5EF4-FFF2-40B4-BE49-F238E27FC236}">
                <a16:creationId xmlns:a16="http://schemas.microsoft.com/office/drawing/2014/main" id="{C98619DE-84AC-5719-0923-801A3BCD11F1}"/>
              </a:ext>
            </a:extLst>
          </p:cNvPr>
          <p:cNvSpPr>
            <a:spLocks noGrp="1"/>
          </p:cNvSpPr>
          <p:nvPr>
            <p:ph type="subTitle" idx="1"/>
          </p:nvPr>
        </p:nvSpPr>
        <p:spPr>
          <a:xfrm>
            <a:off x="452761" y="3130422"/>
            <a:ext cx="4127845" cy="3602247"/>
          </a:xfrm>
        </p:spPr>
        <p:txBody>
          <a:bodyPr vert="horz" lIns="91440" tIns="45720" rIns="91440" bIns="45720" rtlCol="0">
            <a:normAutofit/>
          </a:bodyPr>
          <a:lstStyle/>
          <a:p>
            <a:pPr algn="l">
              <a:spcBef>
                <a:spcPts val="400"/>
              </a:spcBef>
            </a:pPr>
            <a:r>
              <a:rPr lang="en-US" sz="2400">
                <a:solidFill>
                  <a:schemeClr val="bg1"/>
                </a:solidFill>
              </a:rPr>
              <a:t>Sleep and Emotional regulation</a:t>
            </a:r>
            <a:br>
              <a:rPr lang="en-US" sz="2400">
                <a:solidFill>
                  <a:schemeClr val="bg1"/>
                </a:solidFill>
              </a:rPr>
            </a:br>
            <a:r>
              <a:rPr lang="en-US" sz="2400">
                <a:solidFill>
                  <a:schemeClr val="bg1"/>
                </a:solidFill>
              </a:rPr>
              <a:t> </a:t>
            </a:r>
            <a:br>
              <a:rPr lang="en-US" sz="2400">
                <a:solidFill>
                  <a:schemeClr val="bg1"/>
                </a:solidFill>
              </a:rPr>
            </a:br>
            <a:r>
              <a:rPr lang="en-US" sz="2400">
                <a:solidFill>
                  <a:schemeClr val="bg1"/>
                </a:solidFill>
              </a:rPr>
              <a:t>Academic performance</a:t>
            </a:r>
            <a:br>
              <a:rPr lang="en-US" sz="2400">
                <a:solidFill>
                  <a:schemeClr val="bg1"/>
                </a:solidFill>
              </a:rPr>
            </a:br>
            <a:r>
              <a:rPr lang="en-US" sz="2400">
                <a:solidFill>
                  <a:schemeClr val="bg1"/>
                </a:solidFill>
              </a:rPr>
              <a:t>Executive Functions and Inhibition </a:t>
            </a:r>
          </a:p>
          <a:p>
            <a:pPr algn="l">
              <a:spcBef>
                <a:spcPts val="400"/>
              </a:spcBef>
            </a:pPr>
            <a:endParaRPr lang="en-US" sz="2400">
              <a:solidFill>
                <a:schemeClr val="bg1"/>
              </a:solidFill>
            </a:endParaRPr>
          </a:p>
          <a:p>
            <a:pPr algn="l">
              <a:spcBef>
                <a:spcPts val="400"/>
              </a:spcBef>
            </a:pPr>
            <a:r>
              <a:rPr lang="en-GB" sz="2400">
                <a:solidFill>
                  <a:schemeClr val="bg1"/>
                </a:solidFill>
              </a:rPr>
              <a:t>Family, peers and friendships </a:t>
            </a:r>
          </a:p>
          <a:p>
            <a:pPr algn="l">
              <a:spcBef>
                <a:spcPts val="400"/>
              </a:spcBef>
            </a:pPr>
            <a:r>
              <a:rPr lang="en-GB" sz="2400">
                <a:solidFill>
                  <a:schemeClr val="bg1"/>
                </a:solidFill>
              </a:rPr>
              <a:t>Teacher knowledge/attitudes </a:t>
            </a:r>
          </a:p>
          <a:p>
            <a:pPr algn="l">
              <a:lnSpc>
                <a:spcPct val="90000"/>
              </a:lnSpc>
            </a:pPr>
            <a:endParaRPr lang="en-US" sz="1800">
              <a:solidFill>
                <a:schemeClr val="bg1"/>
              </a:solidFill>
            </a:endParaRPr>
          </a:p>
        </p:txBody>
      </p:sp>
      <p:pic>
        <p:nvPicPr>
          <p:cNvPr id="8" name="Picture 6" descr="Scribbles on a notebook">
            <a:extLst>
              <a:ext uri="{FF2B5EF4-FFF2-40B4-BE49-F238E27FC236}">
                <a16:creationId xmlns:a16="http://schemas.microsoft.com/office/drawing/2014/main" id="{5C08A035-A4AC-2596-796B-EFFC316130CB}"/>
              </a:ext>
            </a:extLst>
          </p:cNvPr>
          <p:cNvPicPr>
            <a:picLocks noChangeAspect="1"/>
          </p:cNvPicPr>
          <p:nvPr/>
        </p:nvPicPr>
        <p:blipFill rotWithShape="1">
          <a:blip r:embed="rId2"/>
          <a:srcRect l="6949" r="17761" b="-1"/>
          <a:stretch/>
        </p:blipFill>
        <p:spPr>
          <a:xfrm>
            <a:off x="4654297" y="10"/>
            <a:ext cx="7537702" cy="6857989"/>
          </a:xfrm>
          <a:prstGeom prst="rect">
            <a:avLst/>
          </a:prstGeom>
        </p:spPr>
      </p:pic>
    </p:spTree>
    <p:extLst>
      <p:ext uri="{BB962C8B-B14F-4D97-AF65-F5344CB8AC3E}">
        <p14:creationId xmlns:p14="http://schemas.microsoft.com/office/powerpoint/2010/main" val="314708098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618A5-4699-8CC3-E98B-D3D420BF2DC2}"/>
              </a:ext>
            </a:extLst>
          </p:cNvPr>
          <p:cNvSpPr>
            <a:spLocks noGrp="1"/>
          </p:cNvSpPr>
          <p:nvPr>
            <p:ph type="title"/>
          </p:nvPr>
        </p:nvSpPr>
        <p:spPr>
          <a:xfrm>
            <a:off x="294053" y="162052"/>
            <a:ext cx="11603893" cy="1188720"/>
          </a:xfrm>
        </p:spPr>
        <p:txBody>
          <a:bodyPr>
            <a:normAutofit/>
          </a:bodyPr>
          <a:lstStyle/>
          <a:p>
            <a:r>
              <a:rPr lang="en-GB" sz="3200"/>
              <a:t>Sleep</a:t>
            </a:r>
          </a:p>
        </p:txBody>
      </p:sp>
      <p:graphicFrame>
        <p:nvGraphicFramePr>
          <p:cNvPr id="9" name="Content Placeholder 8">
            <a:extLst>
              <a:ext uri="{FF2B5EF4-FFF2-40B4-BE49-F238E27FC236}">
                <a16:creationId xmlns:a16="http://schemas.microsoft.com/office/drawing/2014/main" id="{7E6D14E0-2F9A-7BF5-34D9-34A83EE6E025}"/>
              </a:ext>
            </a:extLst>
          </p:cNvPr>
          <p:cNvGraphicFramePr>
            <a:graphicFrameLocks noGrp="1"/>
          </p:cNvGraphicFramePr>
          <p:nvPr>
            <p:ph idx="1"/>
            <p:extLst>
              <p:ext uri="{D42A27DB-BD31-4B8C-83A1-F6EECF244321}">
                <p14:modId xmlns:p14="http://schemas.microsoft.com/office/powerpoint/2010/main" val="3219996879"/>
              </p:ext>
            </p:extLst>
          </p:nvPr>
        </p:nvGraphicFramePr>
        <p:xfrm>
          <a:off x="209761" y="3120627"/>
          <a:ext cx="6409869" cy="3413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8A9379EB-6784-5528-73F6-196003A442C6}"/>
              </a:ext>
            </a:extLst>
          </p:cNvPr>
          <p:cNvGraphicFramePr/>
          <p:nvPr>
            <p:extLst>
              <p:ext uri="{D42A27DB-BD31-4B8C-83A1-F6EECF244321}">
                <p14:modId xmlns:p14="http://schemas.microsoft.com/office/powerpoint/2010/main" val="3137108935"/>
              </p:ext>
            </p:extLst>
          </p:nvPr>
        </p:nvGraphicFramePr>
        <p:xfrm>
          <a:off x="294053" y="1484924"/>
          <a:ext cx="11603893" cy="12683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TextBox 7">
            <a:extLst>
              <a:ext uri="{FF2B5EF4-FFF2-40B4-BE49-F238E27FC236}">
                <a16:creationId xmlns:a16="http://schemas.microsoft.com/office/drawing/2014/main" id="{B2FB2120-6E7B-4E6B-AA9B-0F6CE68B7357}"/>
              </a:ext>
            </a:extLst>
          </p:cNvPr>
          <p:cNvSpPr txBox="1"/>
          <p:nvPr/>
        </p:nvSpPr>
        <p:spPr>
          <a:xfrm>
            <a:off x="6963507" y="3091879"/>
            <a:ext cx="4892432" cy="3416320"/>
          </a:xfrm>
          <a:prstGeom prst="rect">
            <a:avLst/>
          </a:prstGeom>
          <a:solidFill>
            <a:schemeClr val="bg2">
              <a:lumMod val="90000"/>
            </a:schemeClr>
          </a:solidFill>
        </p:spPr>
        <p:txBody>
          <a:bodyPr wrap="square">
            <a:spAutoFit/>
          </a:bodyPr>
          <a:lstStyle/>
          <a:p>
            <a:pPr lvl="1"/>
            <a:r>
              <a:rPr lang="en-GB" dirty="0"/>
              <a:t>Children with ADHD who also have </a:t>
            </a:r>
            <a:r>
              <a:rPr lang="en-GB" b="1" dirty="0"/>
              <a:t>internalizing and/or externalizing disorders </a:t>
            </a:r>
            <a:r>
              <a:rPr lang="en-GB" dirty="0"/>
              <a:t>may be at increased risk of sleep problems (Lycett, Sciberras, Mensah, &amp; Hiscock, 2015;; Virring, Lambek, Jennum, Moller, &amp; Thomsen, 2014). </a:t>
            </a:r>
          </a:p>
          <a:p>
            <a:pPr lvl="1"/>
            <a:r>
              <a:rPr lang="en-GB" dirty="0"/>
              <a:t>There is also objective evidence from polysomnography (PSG) that children with ADHD have more </a:t>
            </a:r>
            <a:r>
              <a:rPr lang="en-GB" b="1" dirty="0"/>
              <a:t>fragmented and less effective sleep</a:t>
            </a:r>
            <a:r>
              <a:rPr lang="en-GB" dirty="0"/>
              <a:t> than controls (Diaz-Roman, Hita-Yanez, &amp; Buela-Casal, 2016; Vigliano et al., 2016).</a:t>
            </a:r>
          </a:p>
        </p:txBody>
      </p:sp>
      <p:pic>
        <p:nvPicPr>
          <p:cNvPr id="10" name="Picture 9">
            <a:extLst>
              <a:ext uri="{FF2B5EF4-FFF2-40B4-BE49-F238E27FC236}">
                <a16:creationId xmlns:a16="http://schemas.microsoft.com/office/drawing/2014/main" id="{AC34EC8D-8FCF-61E4-E4A6-A4CAB4DC26A3}"/>
              </a:ext>
            </a:extLst>
          </p:cNvPr>
          <p:cNvPicPr>
            <a:picLocks noChangeAspect="1"/>
          </p:cNvPicPr>
          <p:nvPr/>
        </p:nvPicPr>
        <p:blipFill>
          <a:blip r:embed="rId13"/>
          <a:stretch>
            <a:fillRect/>
          </a:stretch>
        </p:blipFill>
        <p:spPr>
          <a:xfrm>
            <a:off x="945033" y="171228"/>
            <a:ext cx="2829170" cy="1100098"/>
          </a:xfrm>
          <a:prstGeom prst="rect">
            <a:avLst/>
          </a:prstGeom>
        </p:spPr>
      </p:pic>
      <p:pic>
        <p:nvPicPr>
          <p:cNvPr id="11" name="Picture 10">
            <a:extLst>
              <a:ext uri="{FF2B5EF4-FFF2-40B4-BE49-F238E27FC236}">
                <a16:creationId xmlns:a16="http://schemas.microsoft.com/office/drawing/2014/main" id="{DA5984C9-F517-C84F-CC7D-AEDC1C47C0D6}"/>
              </a:ext>
            </a:extLst>
          </p:cNvPr>
          <p:cNvPicPr>
            <a:picLocks noChangeAspect="1"/>
          </p:cNvPicPr>
          <p:nvPr/>
        </p:nvPicPr>
        <p:blipFill>
          <a:blip r:embed="rId14"/>
          <a:stretch>
            <a:fillRect/>
          </a:stretch>
        </p:blipFill>
        <p:spPr>
          <a:xfrm>
            <a:off x="7666892" y="-42370"/>
            <a:ext cx="4314825" cy="1313696"/>
          </a:xfrm>
          <a:prstGeom prst="rect">
            <a:avLst/>
          </a:prstGeom>
        </p:spPr>
      </p:pic>
    </p:spTree>
    <p:extLst>
      <p:ext uri="{BB962C8B-B14F-4D97-AF65-F5344CB8AC3E}">
        <p14:creationId xmlns:p14="http://schemas.microsoft.com/office/powerpoint/2010/main" val="2115521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E9247-7893-7BC8-F4BB-6305592A2FD2}"/>
              </a:ext>
            </a:extLst>
          </p:cNvPr>
          <p:cNvSpPr>
            <a:spLocks noGrp="1"/>
          </p:cNvSpPr>
          <p:nvPr>
            <p:ph type="title"/>
          </p:nvPr>
        </p:nvSpPr>
        <p:spPr>
          <a:xfrm>
            <a:off x="160215" y="146262"/>
            <a:ext cx="11871570" cy="789354"/>
          </a:xfrm>
        </p:spPr>
        <p:txBody>
          <a:bodyPr>
            <a:normAutofit/>
          </a:bodyPr>
          <a:lstStyle/>
          <a:p>
            <a:r>
              <a:rPr lang="en-GB"/>
              <a:t>Common sleep problems in children with ADHD </a:t>
            </a:r>
          </a:p>
        </p:txBody>
      </p:sp>
      <p:graphicFrame>
        <p:nvGraphicFramePr>
          <p:cNvPr id="8" name="Diagram 7">
            <a:extLst>
              <a:ext uri="{FF2B5EF4-FFF2-40B4-BE49-F238E27FC236}">
                <a16:creationId xmlns:a16="http://schemas.microsoft.com/office/drawing/2014/main" id="{66C29033-6F13-0E42-B34E-9FD8A01A5FC9}"/>
              </a:ext>
            </a:extLst>
          </p:cNvPr>
          <p:cNvGraphicFramePr/>
          <p:nvPr>
            <p:extLst>
              <p:ext uri="{D42A27DB-BD31-4B8C-83A1-F6EECF244321}">
                <p14:modId xmlns:p14="http://schemas.microsoft.com/office/powerpoint/2010/main" val="4032600000"/>
              </p:ext>
            </p:extLst>
          </p:nvPr>
        </p:nvGraphicFramePr>
        <p:xfrm>
          <a:off x="3870569" y="1037770"/>
          <a:ext cx="10175631" cy="5634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EC4796A6-96F7-421A-F738-8F1F8C03B059}"/>
              </a:ext>
            </a:extLst>
          </p:cNvPr>
          <p:cNvSpPr txBox="1"/>
          <p:nvPr/>
        </p:nvSpPr>
        <p:spPr>
          <a:xfrm>
            <a:off x="294054" y="5545350"/>
            <a:ext cx="5966069" cy="1292662"/>
          </a:xfrm>
          <a:prstGeom prst="rect">
            <a:avLst/>
          </a:prstGeom>
          <a:solidFill>
            <a:schemeClr val="accent5">
              <a:lumMod val="60000"/>
              <a:lumOff val="40000"/>
            </a:schemeClr>
          </a:solidFill>
        </p:spPr>
        <p:txBody>
          <a:bodyPr wrap="square">
            <a:spAutoFit/>
          </a:bodyPr>
          <a:lstStyle/>
          <a:p>
            <a:r>
              <a:rPr lang="en-GB" sz="2000" dirty="0"/>
              <a:t>A systematic review - higher daytime sleepiness, more movements during sleep, and higher </a:t>
            </a:r>
            <a:r>
              <a:rPr lang="en-GB" sz="2000" dirty="0" err="1"/>
              <a:t>apnea</a:t>
            </a:r>
            <a:r>
              <a:rPr lang="en-GB" sz="2000" dirty="0"/>
              <a:t>–hypopnea indices </a:t>
            </a:r>
            <a:r>
              <a:rPr lang="en-GB" dirty="0"/>
              <a:t>(Cortese, </a:t>
            </a:r>
            <a:r>
              <a:rPr lang="en-GB" dirty="0" err="1"/>
              <a:t>Konofal</a:t>
            </a:r>
            <a:r>
              <a:rPr lang="en-GB" dirty="0"/>
              <a:t>, </a:t>
            </a:r>
            <a:r>
              <a:rPr lang="en-GB" dirty="0" err="1"/>
              <a:t>Yateman</a:t>
            </a:r>
            <a:r>
              <a:rPr lang="en-GB" dirty="0"/>
              <a:t>, </a:t>
            </a:r>
            <a:r>
              <a:rPr lang="en-GB" dirty="0" err="1"/>
              <a:t>Mouren</a:t>
            </a:r>
            <a:r>
              <a:rPr lang="en-GB" dirty="0"/>
              <a:t>, &amp; </a:t>
            </a:r>
            <a:r>
              <a:rPr lang="en-GB" dirty="0" err="1"/>
              <a:t>Lecendreux</a:t>
            </a:r>
            <a:r>
              <a:rPr lang="en-GB" dirty="0"/>
              <a:t>, 2006). </a:t>
            </a:r>
          </a:p>
        </p:txBody>
      </p:sp>
      <p:graphicFrame>
        <p:nvGraphicFramePr>
          <p:cNvPr id="11" name="Diagram 10">
            <a:extLst>
              <a:ext uri="{FF2B5EF4-FFF2-40B4-BE49-F238E27FC236}">
                <a16:creationId xmlns:a16="http://schemas.microsoft.com/office/drawing/2014/main" id="{1DF578ED-7F6D-E812-DB08-D2AC084DE8FC}"/>
              </a:ext>
            </a:extLst>
          </p:cNvPr>
          <p:cNvGraphicFramePr/>
          <p:nvPr>
            <p:extLst>
              <p:ext uri="{D42A27DB-BD31-4B8C-83A1-F6EECF244321}">
                <p14:modId xmlns:p14="http://schemas.microsoft.com/office/powerpoint/2010/main" val="1791230947"/>
              </p:ext>
            </p:extLst>
          </p:nvPr>
        </p:nvGraphicFramePr>
        <p:xfrm>
          <a:off x="301869" y="1066691"/>
          <a:ext cx="5724769" cy="43475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27935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A2BE9C0-756A-1163-6A53-05BCEDF93BB1}"/>
              </a:ext>
            </a:extLst>
          </p:cNvPr>
          <p:cNvSpPr txBox="1"/>
          <p:nvPr/>
        </p:nvSpPr>
        <p:spPr>
          <a:xfrm>
            <a:off x="531446" y="1273908"/>
            <a:ext cx="11269785" cy="2862322"/>
          </a:xfrm>
          <a:prstGeom prst="rect">
            <a:avLst/>
          </a:prstGeom>
          <a:solidFill>
            <a:schemeClr val="accent1">
              <a:lumMod val="20000"/>
              <a:lumOff val="80000"/>
            </a:schemeClr>
          </a:solidFill>
        </p:spPr>
        <p:txBody>
          <a:bodyPr wrap="square">
            <a:spAutoFit/>
          </a:bodyPr>
          <a:lstStyle/>
          <a:p>
            <a:r>
              <a:rPr lang="en-GB" sz="2800"/>
              <a:t>Inattentive subtype - fewer nighttime sleep problems than those with the combined subtype; however, the inattentive subtype was related to daytime sleepiness </a:t>
            </a:r>
            <a:r>
              <a:rPr lang="en-GB" sz="1600"/>
              <a:t>(LeBourgeois, Avis, Mixon, </a:t>
            </a:r>
            <a:r>
              <a:rPr lang="en-GB" sz="1600" err="1"/>
              <a:t>Olmi</a:t>
            </a:r>
            <a:r>
              <a:rPr lang="en-GB" sz="1600"/>
              <a:t>, &amp; Harsh, 2004; Mayes, Calhoun, Bixler, &amp; </a:t>
            </a:r>
            <a:r>
              <a:rPr lang="en-GB" sz="1600" err="1"/>
              <a:t>Vgontzas</a:t>
            </a:r>
            <a:r>
              <a:rPr lang="en-GB" sz="1600"/>
              <a:t>, 2008). </a:t>
            </a:r>
            <a:endParaRPr lang="en-GB" sz="2800"/>
          </a:p>
          <a:p>
            <a:endParaRPr lang="en-GB" sz="1200"/>
          </a:p>
          <a:p>
            <a:r>
              <a:rPr lang="en-GB" sz="2000" err="1"/>
              <a:t>Virring</a:t>
            </a:r>
            <a:r>
              <a:rPr lang="en-GB" sz="2000"/>
              <a:t>, </a:t>
            </a:r>
            <a:r>
              <a:rPr lang="en-GB" sz="2000" err="1"/>
              <a:t>Lambek</a:t>
            </a:r>
            <a:r>
              <a:rPr lang="en-GB" sz="2000"/>
              <a:t>, </a:t>
            </a:r>
            <a:r>
              <a:rPr lang="en-GB" sz="2000" err="1"/>
              <a:t>Jennum</a:t>
            </a:r>
            <a:r>
              <a:rPr lang="en-GB" sz="2000"/>
              <a:t>, Moller, and Thomsen (2014)</a:t>
            </a:r>
            <a:r>
              <a:rPr lang="en-GB" sz="2800"/>
              <a:t> found that children with the inattentive presentation had more sleep problems than those with the combined presentation.</a:t>
            </a:r>
          </a:p>
        </p:txBody>
      </p:sp>
      <p:sp>
        <p:nvSpPr>
          <p:cNvPr id="7" name="Title 1">
            <a:extLst>
              <a:ext uri="{FF2B5EF4-FFF2-40B4-BE49-F238E27FC236}">
                <a16:creationId xmlns:a16="http://schemas.microsoft.com/office/drawing/2014/main" id="{F95FBBBE-2949-6B82-3FEE-47E67C1A8B30}"/>
              </a:ext>
            </a:extLst>
          </p:cNvPr>
          <p:cNvSpPr txBox="1">
            <a:spLocks/>
          </p:cNvSpPr>
          <p:nvPr/>
        </p:nvSpPr>
        <p:spPr>
          <a:xfrm>
            <a:off x="160215" y="211016"/>
            <a:ext cx="11871570" cy="935616"/>
          </a:xfrm>
          <a:prstGeom prst="rect">
            <a:avLst/>
          </a:prstGeom>
          <a:solidFill>
            <a:schemeClr val="bg1"/>
          </a:solidFill>
        </p:spPr>
        <p:txBody>
          <a:bodyPr>
            <a:normAutofit fontScale="925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endParaRPr lang="en-GB"/>
          </a:p>
          <a:p>
            <a:r>
              <a:rPr lang="en-GB"/>
              <a:t>The relationship between the ADHD symptom domains</a:t>
            </a:r>
          </a:p>
          <a:p>
            <a:r>
              <a:rPr lang="en-GB"/>
              <a:t>(inattention, hyperactive) and sleep is complex. </a:t>
            </a:r>
          </a:p>
          <a:p>
            <a:endParaRPr lang="en-GB"/>
          </a:p>
        </p:txBody>
      </p:sp>
      <p:sp>
        <p:nvSpPr>
          <p:cNvPr id="9" name="TextBox 8">
            <a:extLst>
              <a:ext uri="{FF2B5EF4-FFF2-40B4-BE49-F238E27FC236}">
                <a16:creationId xmlns:a16="http://schemas.microsoft.com/office/drawing/2014/main" id="{1CB5DBDC-9194-B207-319B-C9078CDF072B}"/>
              </a:ext>
            </a:extLst>
          </p:cNvPr>
          <p:cNvSpPr txBox="1"/>
          <p:nvPr/>
        </p:nvSpPr>
        <p:spPr>
          <a:xfrm>
            <a:off x="531446" y="4303455"/>
            <a:ext cx="11269785" cy="2431435"/>
          </a:xfrm>
          <a:prstGeom prst="rect">
            <a:avLst/>
          </a:prstGeom>
          <a:solidFill>
            <a:schemeClr val="accent3">
              <a:lumMod val="40000"/>
              <a:lumOff val="60000"/>
            </a:schemeClr>
          </a:solidFill>
        </p:spPr>
        <p:txBody>
          <a:bodyPr wrap="square">
            <a:spAutoFit/>
          </a:bodyPr>
          <a:lstStyle/>
          <a:p>
            <a:r>
              <a:rPr lang="en-GB" sz="2000" b="1"/>
              <a:t>Inconsistencies</a:t>
            </a:r>
            <a:r>
              <a:rPr lang="en-GB" sz="2000"/>
              <a:t> </a:t>
            </a:r>
          </a:p>
          <a:p>
            <a:r>
              <a:rPr lang="en-GB" sz="2000"/>
              <a:t>Parent reports found that children with ADHD slept less and had more night waking than same-aged peers (Scott et al., 2013). Still, when parents report that their child has problems with sleep, they may be reporting on intermittent nights in which the child does not sleep, referred to as sleep variability (Cohen-Zion &amp; </a:t>
            </a:r>
            <a:r>
              <a:rPr lang="en-GB" sz="2000" err="1"/>
              <a:t>Ancoli</a:t>
            </a:r>
            <a:r>
              <a:rPr lang="en-GB" sz="2000"/>
              <a:t>-Israel, 2004; Gruber, </a:t>
            </a:r>
            <a:r>
              <a:rPr lang="en-GB" sz="2000" err="1"/>
              <a:t>Sadeh</a:t>
            </a:r>
            <a:r>
              <a:rPr lang="en-GB" sz="2000"/>
              <a:t>, &amp; </a:t>
            </a:r>
            <a:r>
              <a:rPr lang="en-GB" sz="2000" err="1"/>
              <a:t>Raviv</a:t>
            </a:r>
            <a:r>
              <a:rPr lang="en-GB" sz="2000"/>
              <a:t>, 2000). </a:t>
            </a:r>
          </a:p>
          <a:p>
            <a:endParaRPr lang="en-GB" sz="900"/>
          </a:p>
          <a:p>
            <a:r>
              <a:rPr lang="en-GB" sz="2000"/>
              <a:t>As such, more information is needed to understand how sleep problems may differ based on ADHD subtype, symptom levels and impact in other areas of functioning.</a:t>
            </a:r>
          </a:p>
        </p:txBody>
      </p:sp>
    </p:spTree>
    <p:extLst>
      <p:ext uri="{BB962C8B-B14F-4D97-AF65-F5344CB8AC3E}">
        <p14:creationId xmlns:p14="http://schemas.microsoft.com/office/powerpoint/2010/main" val="844272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A318E0-E22B-02F5-523D-A40BD5D79283}"/>
              </a:ext>
            </a:extLst>
          </p:cNvPr>
          <p:cNvSpPr txBox="1"/>
          <p:nvPr/>
        </p:nvSpPr>
        <p:spPr>
          <a:xfrm>
            <a:off x="257908" y="224637"/>
            <a:ext cx="7229232" cy="646331"/>
          </a:xfrm>
          <a:prstGeom prst="rect">
            <a:avLst/>
          </a:prstGeom>
          <a:solidFill>
            <a:schemeClr val="bg1"/>
          </a:solidFill>
        </p:spPr>
        <p:txBody>
          <a:bodyPr wrap="square">
            <a:spAutoFit/>
          </a:bodyPr>
          <a:lstStyle/>
          <a:p>
            <a:r>
              <a:rPr lang="en-GB" sz="3600"/>
              <a:t>Sleep, ADHD, and Impairment</a:t>
            </a:r>
          </a:p>
        </p:txBody>
      </p:sp>
      <p:graphicFrame>
        <p:nvGraphicFramePr>
          <p:cNvPr id="9" name="Diagram 8">
            <a:extLst>
              <a:ext uri="{FF2B5EF4-FFF2-40B4-BE49-F238E27FC236}">
                <a16:creationId xmlns:a16="http://schemas.microsoft.com/office/drawing/2014/main" id="{26FF7F2B-B427-65DE-BD4F-D16B1D1C7C6E}"/>
              </a:ext>
            </a:extLst>
          </p:cNvPr>
          <p:cNvGraphicFramePr/>
          <p:nvPr>
            <p:extLst>
              <p:ext uri="{D42A27DB-BD31-4B8C-83A1-F6EECF244321}">
                <p14:modId xmlns:p14="http://schemas.microsoft.com/office/powerpoint/2010/main" val="319866030"/>
              </p:ext>
            </p:extLst>
          </p:nvPr>
        </p:nvGraphicFramePr>
        <p:xfrm>
          <a:off x="4630614" y="158262"/>
          <a:ext cx="11996616" cy="3270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2545A5A4-CAA5-576E-889F-5968F6BD5779}"/>
              </a:ext>
            </a:extLst>
          </p:cNvPr>
          <p:cNvSpPr txBox="1"/>
          <p:nvPr/>
        </p:nvSpPr>
        <p:spPr>
          <a:xfrm>
            <a:off x="257908" y="1088145"/>
            <a:ext cx="8995507" cy="2246769"/>
          </a:xfrm>
          <a:prstGeom prst="rect">
            <a:avLst/>
          </a:prstGeom>
          <a:solidFill>
            <a:schemeClr val="accent2">
              <a:lumMod val="75000"/>
            </a:schemeClr>
          </a:solidFill>
        </p:spPr>
        <p:txBody>
          <a:bodyPr wrap="square">
            <a:spAutoFit/>
          </a:bodyPr>
          <a:lstStyle/>
          <a:p>
            <a:r>
              <a:rPr lang="en-GB" sz="2100" dirty="0">
                <a:solidFill>
                  <a:schemeClr val="bg1"/>
                </a:solidFill>
              </a:rPr>
              <a:t>Impairment in multidimensional outcomes, such as family functioning and QoL, remained present even after adjusting for ADHD symptom severity, medication, and comorbidity. </a:t>
            </a:r>
          </a:p>
          <a:p>
            <a:endParaRPr lang="en-GB" sz="1050" dirty="0">
              <a:solidFill>
                <a:schemeClr val="bg1"/>
              </a:solidFill>
            </a:endParaRPr>
          </a:p>
          <a:p>
            <a:r>
              <a:rPr lang="en-GB" sz="2100" dirty="0">
                <a:solidFill>
                  <a:schemeClr val="bg1"/>
                </a:solidFill>
              </a:rPr>
              <a:t>Lycett, Sciberras, Hiscock, and Mensah (2016) found that children with </a:t>
            </a:r>
            <a:r>
              <a:rPr lang="en-GB" sz="2100" b="1" dirty="0">
                <a:solidFill>
                  <a:schemeClr val="bg1"/>
                </a:solidFill>
              </a:rPr>
              <a:t>ADHD and both transient and persistent sleep problems </a:t>
            </a:r>
            <a:r>
              <a:rPr lang="en-GB" sz="2100" dirty="0">
                <a:solidFill>
                  <a:schemeClr val="bg1"/>
                </a:solidFill>
              </a:rPr>
              <a:t>had worse family and psychosocial QoL. </a:t>
            </a:r>
          </a:p>
        </p:txBody>
      </p:sp>
      <p:graphicFrame>
        <p:nvGraphicFramePr>
          <p:cNvPr id="12" name="Diagram 11">
            <a:extLst>
              <a:ext uri="{FF2B5EF4-FFF2-40B4-BE49-F238E27FC236}">
                <a16:creationId xmlns:a16="http://schemas.microsoft.com/office/drawing/2014/main" id="{4294884E-D582-C706-CFE7-677242717858}"/>
              </a:ext>
            </a:extLst>
          </p:cNvPr>
          <p:cNvGraphicFramePr/>
          <p:nvPr>
            <p:extLst>
              <p:ext uri="{D42A27DB-BD31-4B8C-83A1-F6EECF244321}">
                <p14:modId xmlns:p14="http://schemas.microsoft.com/office/powerpoint/2010/main" val="299057428"/>
              </p:ext>
            </p:extLst>
          </p:nvPr>
        </p:nvGraphicFramePr>
        <p:xfrm>
          <a:off x="257908" y="3587262"/>
          <a:ext cx="11684000" cy="327073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662795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ECD88460-DA83-641F-5A10-DAED46DABF96}"/>
              </a:ext>
            </a:extLst>
          </p:cNvPr>
          <p:cNvGraphicFramePr>
            <a:graphicFrameLocks noGrp="1"/>
          </p:cNvGraphicFramePr>
          <p:nvPr>
            <p:extLst>
              <p:ext uri="{D42A27DB-BD31-4B8C-83A1-F6EECF244321}">
                <p14:modId xmlns:p14="http://schemas.microsoft.com/office/powerpoint/2010/main" val="462604011"/>
              </p:ext>
            </p:extLst>
          </p:nvPr>
        </p:nvGraphicFramePr>
        <p:xfrm>
          <a:off x="275208" y="330693"/>
          <a:ext cx="11487704" cy="6196613"/>
        </p:xfrm>
        <a:graphic>
          <a:graphicData uri="http://schemas.openxmlformats.org/drawingml/2006/table">
            <a:tbl>
              <a:tblPr firstRow="1" firstCol="1" bandRow="1">
                <a:noFill/>
                <a:tableStyleId>{5C22544A-7EE6-4342-B048-85BDC9FD1C3A}</a:tableStyleId>
              </a:tblPr>
              <a:tblGrid>
                <a:gridCol w="5540905">
                  <a:extLst>
                    <a:ext uri="{9D8B030D-6E8A-4147-A177-3AD203B41FA5}">
                      <a16:colId xmlns:a16="http://schemas.microsoft.com/office/drawing/2014/main" val="569670799"/>
                    </a:ext>
                  </a:extLst>
                </a:gridCol>
                <a:gridCol w="5946799">
                  <a:extLst>
                    <a:ext uri="{9D8B030D-6E8A-4147-A177-3AD203B41FA5}">
                      <a16:colId xmlns:a16="http://schemas.microsoft.com/office/drawing/2014/main" val="1931565226"/>
                    </a:ext>
                  </a:extLst>
                </a:gridCol>
              </a:tblGrid>
              <a:tr h="749413">
                <a:tc>
                  <a:txBody>
                    <a:bodyPr/>
                    <a:lstStyle/>
                    <a:p>
                      <a:pPr algn="ctr">
                        <a:lnSpc>
                          <a:spcPct val="115000"/>
                        </a:lnSpc>
                        <a:spcAft>
                          <a:spcPts val="800"/>
                        </a:spcAft>
                        <a:buNone/>
                      </a:pPr>
                      <a:r>
                        <a:rPr lang="en-GB" sz="2000" b="1" kern="0" cap="none" spc="0">
                          <a:solidFill>
                            <a:schemeClr val="bg1"/>
                          </a:solidFill>
                          <a:effectLst/>
                        </a:rPr>
                        <a:t>Intervention Type</a:t>
                      </a:r>
                      <a:endParaRPr lang="en-GB" sz="2000" b="1" kern="100" cap="none" spc="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28776" marB="128776" anchor="ctr">
                    <a:lnL w="12700" cmpd="sng">
                      <a:noFill/>
                    </a:lnL>
                    <a:lnR w="12700" cmpd="sng">
                      <a:noFill/>
                    </a:lnR>
                    <a:lnT w="19050" cap="flat" cmpd="sng" algn="ctr">
                      <a:noFill/>
                      <a:prstDash val="solid"/>
                    </a:lnT>
                    <a:lnB w="38100" cmpd="sng">
                      <a:noFill/>
                    </a:lnB>
                    <a:solidFill>
                      <a:schemeClr val="tx1"/>
                    </a:solidFill>
                  </a:tcPr>
                </a:tc>
                <a:tc>
                  <a:txBody>
                    <a:bodyPr/>
                    <a:lstStyle/>
                    <a:p>
                      <a:pPr algn="ctr">
                        <a:lnSpc>
                          <a:spcPct val="115000"/>
                        </a:lnSpc>
                        <a:spcAft>
                          <a:spcPts val="800"/>
                        </a:spcAft>
                        <a:buNone/>
                      </a:pPr>
                      <a:r>
                        <a:rPr lang="en-GB" sz="2000" b="1" kern="0" cap="none" spc="0" dirty="0">
                          <a:solidFill>
                            <a:schemeClr val="bg1"/>
                          </a:solidFill>
                          <a:effectLst/>
                        </a:rPr>
                        <a:t>Evidence Base &amp; Key Findings</a:t>
                      </a:r>
                      <a:endParaRPr lang="en-GB" sz="2000" b="1" kern="100" cap="none" spc="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28776" marB="128776"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3864836134"/>
                  </a:ext>
                </a:extLst>
              </a:tr>
              <a:tr h="1257500">
                <a:tc>
                  <a:txBody>
                    <a:bodyPr/>
                    <a:lstStyle/>
                    <a:p>
                      <a:pPr>
                        <a:lnSpc>
                          <a:spcPct val="115000"/>
                        </a:lnSpc>
                        <a:spcAft>
                          <a:spcPts val="800"/>
                        </a:spcAft>
                        <a:buNone/>
                      </a:pPr>
                      <a:r>
                        <a:rPr lang="en-GB" sz="2000" b="1" kern="0" cap="none" spc="0">
                          <a:solidFill>
                            <a:schemeClr val="tx1"/>
                          </a:solidFill>
                          <a:effectLst/>
                        </a:rPr>
                        <a:t>Behavioural Sleep Programs</a:t>
                      </a:r>
                      <a:endParaRPr lang="en-GB" sz="2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pPr>
                        <a:lnSpc>
                          <a:spcPct val="115000"/>
                        </a:lnSpc>
                        <a:spcAft>
                          <a:spcPts val="800"/>
                        </a:spcAft>
                        <a:buNone/>
                      </a:pPr>
                      <a:r>
                        <a:rPr lang="en-GB" sz="2000" kern="0" cap="none" spc="0">
                          <a:solidFill>
                            <a:schemeClr val="tx1"/>
                          </a:solidFill>
                          <a:effectLst/>
                        </a:rPr>
                        <a:t>Strong support (meta-analysis, RCTs); brief or extended programs are effective; extended programs are better for broader outcomes</a:t>
                      </a:r>
                      <a:endParaRPr lang="en-GB" sz="20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38100" cmpd="sng">
                      <a:noFill/>
                    </a:lnT>
                    <a:lnB w="12700" cap="flat" cmpd="sng" algn="ctr">
                      <a:solidFill>
                        <a:schemeClr val="tx1"/>
                      </a:solidFill>
                      <a:prstDash val="solid"/>
                    </a:lnB>
                    <a:noFill/>
                  </a:tcPr>
                </a:tc>
                <a:extLst>
                  <a:ext uri="{0D108BD9-81ED-4DB2-BD59-A6C34878D82A}">
                    <a16:rowId xmlns:a16="http://schemas.microsoft.com/office/drawing/2014/main" val="3673773523"/>
                  </a:ext>
                </a:extLst>
              </a:tr>
              <a:tr h="907867">
                <a:tc>
                  <a:txBody>
                    <a:bodyPr/>
                    <a:lstStyle/>
                    <a:p>
                      <a:pPr>
                        <a:lnSpc>
                          <a:spcPct val="115000"/>
                        </a:lnSpc>
                        <a:spcAft>
                          <a:spcPts val="800"/>
                        </a:spcAft>
                        <a:buNone/>
                      </a:pPr>
                      <a:r>
                        <a:rPr lang="en-GB" sz="2000" b="1" kern="0" cap="none" spc="0">
                          <a:solidFill>
                            <a:schemeClr val="tx1"/>
                          </a:solidFill>
                          <a:effectLst/>
                        </a:rPr>
                        <a:t>Sleep Hygiene + PMR</a:t>
                      </a:r>
                      <a:endParaRPr lang="en-GB" sz="2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2000" kern="0" cap="none" spc="0">
                          <a:solidFill>
                            <a:schemeClr val="tx1"/>
                          </a:solidFill>
                          <a:effectLst/>
                        </a:rPr>
                        <a:t>RCT shows added improvements (attention, anxiety) when PMR is added to SH</a:t>
                      </a:r>
                      <a:endParaRPr lang="en-GB" sz="20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98756534"/>
                  </a:ext>
                </a:extLst>
              </a:tr>
              <a:tr h="907867">
                <a:tc>
                  <a:txBody>
                    <a:bodyPr/>
                    <a:lstStyle/>
                    <a:p>
                      <a:pPr>
                        <a:lnSpc>
                          <a:spcPct val="115000"/>
                        </a:lnSpc>
                        <a:spcAft>
                          <a:spcPts val="800"/>
                        </a:spcAft>
                        <a:buNone/>
                      </a:pPr>
                      <a:r>
                        <a:rPr lang="en-GB" sz="2000" b="1" kern="0" cap="none" spc="0">
                          <a:solidFill>
                            <a:schemeClr val="tx1"/>
                          </a:solidFill>
                          <a:effectLst/>
                        </a:rPr>
                        <a:t>CBT-I</a:t>
                      </a:r>
                      <a:endParaRPr lang="en-GB" sz="2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nSpc>
                          <a:spcPct val="115000"/>
                        </a:lnSpc>
                        <a:spcAft>
                          <a:spcPts val="800"/>
                        </a:spcAft>
                        <a:buNone/>
                      </a:pPr>
                      <a:r>
                        <a:rPr lang="en-GB" sz="2000" kern="0" cap="none" spc="0">
                          <a:solidFill>
                            <a:schemeClr val="tx1"/>
                          </a:solidFill>
                          <a:effectLst/>
                        </a:rPr>
                        <a:t>Well-established for insomnia; promising for ADHD with co-occurring sleep issues</a:t>
                      </a:r>
                      <a:endParaRPr lang="en-GB" sz="20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261894496"/>
                  </a:ext>
                </a:extLst>
              </a:tr>
              <a:tr h="907867">
                <a:tc>
                  <a:txBody>
                    <a:bodyPr/>
                    <a:lstStyle/>
                    <a:p>
                      <a:pPr>
                        <a:lnSpc>
                          <a:spcPct val="115000"/>
                        </a:lnSpc>
                        <a:spcAft>
                          <a:spcPts val="800"/>
                        </a:spcAft>
                        <a:buNone/>
                      </a:pPr>
                      <a:r>
                        <a:rPr lang="en-GB" sz="2000" b="1" kern="0" cap="none" spc="0">
                          <a:solidFill>
                            <a:schemeClr val="tx1"/>
                          </a:solidFill>
                          <a:effectLst/>
                        </a:rPr>
                        <a:t>Weighted Blankets &amp; Aids</a:t>
                      </a:r>
                      <a:endParaRPr lang="en-GB" sz="2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2000" kern="0" cap="none" spc="0">
                          <a:solidFill>
                            <a:schemeClr val="tx1"/>
                          </a:solidFill>
                          <a:effectLst/>
                        </a:rPr>
                        <a:t>Sensory tools show potential; more research needed, but low-risk and child-friendly</a:t>
                      </a:r>
                      <a:endParaRPr lang="en-GB" sz="20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694824145"/>
                  </a:ext>
                </a:extLst>
              </a:tr>
              <a:tr h="558232">
                <a:tc>
                  <a:txBody>
                    <a:bodyPr/>
                    <a:lstStyle/>
                    <a:p>
                      <a:pPr>
                        <a:lnSpc>
                          <a:spcPct val="115000"/>
                        </a:lnSpc>
                        <a:spcAft>
                          <a:spcPts val="800"/>
                        </a:spcAft>
                        <a:buNone/>
                      </a:pPr>
                      <a:r>
                        <a:rPr lang="en-GB" sz="2000" b="1" kern="0" cap="none" spc="0">
                          <a:solidFill>
                            <a:schemeClr val="tx1"/>
                          </a:solidFill>
                          <a:effectLst/>
                        </a:rPr>
                        <a:t>Mindfulness / Relaxation</a:t>
                      </a:r>
                      <a:endParaRPr lang="en-GB" sz="2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nSpc>
                          <a:spcPct val="115000"/>
                        </a:lnSpc>
                        <a:spcAft>
                          <a:spcPts val="800"/>
                        </a:spcAft>
                        <a:buNone/>
                      </a:pPr>
                      <a:r>
                        <a:rPr lang="en-GB" sz="2000" kern="0" cap="none" spc="0">
                          <a:solidFill>
                            <a:schemeClr val="tx1"/>
                          </a:solidFill>
                          <a:effectLst/>
                        </a:rPr>
                        <a:t>Helpful adjuncts for sleep onset; evidence still emerging</a:t>
                      </a:r>
                      <a:endParaRPr lang="en-GB" sz="20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1795016137"/>
                  </a:ext>
                </a:extLst>
              </a:tr>
              <a:tr h="907867">
                <a:tc>
                  <a:txBody>
                    <a:bodyPr/>
                    <a:lstStyle/>
                    <a:p>
                      <a:pPr>
                        <a:lnSpc>
                          <a:spcPct val="115000"/>
                        </a:lnSpc>
                        <a:spcAft>
                          <a:spcPts val="800"/>
                        </a:spcAft>
                        <a:buNone/>
                      </a:pPr>
                      <a:r>
                        <a:rPr lang="en-GB" sz="2000" b="1" kern="0" cap="none" spc="0">
                          <a:solidFill>
                            <a:schemeClr val="tx1"/>
                          </a:solidFill>
                          <a:effectLst/>
                        </a:rPr>
                        <a:t>Exercise and Diet</a:t>
                      </a:r>
                      <a:endParaRPr lang="en-GB" sz="2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nSpc>
                          <a:spcPct val="115000"/>
                        </a:lnSpc>
                        <a:spcAft>
                          <a:spcPts val="800"/>
                        </a:spcAft>
                        <a:buNone/>
                      </a:pPr>
                      <a:r>
                        <a:rPr lang="en-GB" sz="2000" kern="0" cap="none" spc="0" dirty="0">
                          <a:solidFill>
                            <a:schemeClr val="tx1"/>
                          </a:solidFill>
                          <a:effectLst/>
                        </a:rPr>
                        <a:t>Supportive role; positive trends, but best when combined with structured interventions</a:t>
                      </a:r>
                      <a:endParaRPr lang="en-GB" sz="20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90143" marR="64388" marT="13414" marB="128776" anchor="ctr">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620647706"/>
                  </a:ext>
                </a:extLst>
              </a:tr>
            </a:tbl>
          </a:graphicData>
        </a:graphic>
      </p:graphicFrame>
    </p:spTree>
    <p:extLst>
      <p:ext uri="{BB962C8B-B14F-4D97-AF65-F5344CB8AC3E}">
        <p14:creationId xmlns:p14="http://schemas.microsoft.com/office/powerpoint/2010/main" val="3413065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A72A5C-E270-79FC-43BC-E5AAA8B37D7F}"/>
              </a:ext>
            </a:extLst>
          </p:cNvPr>
          <p:cNvSpPr txBox="1"/>
          <p:nvPr/>
        </p:nvSpPr>
        <p:spPr>
          <a:xfrm>
            <a:off x="243348" y="287592"/>
            <a:ext cx="11717595" cy="6303329"/>
          </a:xfrm>
          <a:prstGeom prst="rect">
            <a:avLst/>
          </a:prstGeom>
          <a:solidFill>
            <a:schemeClr val="tx2">
              <a:lumMod val="40000"/>
              <a:lumOff val="60000"/>
            </a:schemeClr>
          </a:solid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1. Behavioural Sleep Interventions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These are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structured strategies that use behaviour change techniques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to help children (and families) develop healthier sleep patterns. They are usually short, goal-focused programmes led by clinicians, psychologists, or trained practitioners.</a:t>
            </a:r>
          </a:p>
          <a:p>
            <a:pPr>
              <a:lnSpc>
                <a:spcPct val="115000"/>
              </a:lnSpc>
              <a:spcAft>
                <a:spcPts val="800"/>
              </a:spcAft>
              <a:buNone/>
            </a:pP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Bedtime fading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gradually shifting bedtime later or earlier to reset the body clock.</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Graduated extinction / “controlled comforting”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parents briefly check in but don’t stay until the child falls asleep, helping them learn to self-settle.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Positive bedtime routines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creating a predictable sequence of calming activities (bath, story, quiet time).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Sleep restriction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(more for older children/adolescents) – limiting time in bed to only actual sleep time, then extending gradually.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Parental guidance &amp; coaching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teaching parents to reinforce consistent routines, avoid unhelpful patterns (e.g. child sleeping in parents’ bed if that prevents independent settling).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Follow-up support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monitoring progress, problem-solving setbacks, and adjusting the plan.</a:t>
            </a:r>
          </a:p>
          <a:p>
            <a:pPr marL="342900" lvl="0" indent="-342900">
              <a:lnSpc>
                <a:spcPct val="115000"/>
              </a:lnSpc>
              <a:spcAft>
                <a:spcPts val="800"/>
              </a:spcAft>
              <a:buSzPts val="1000"/>
              <a:buFont typeface="Symbol" panose="05050102010706020507" pitchFamily="18" charset="2"/>
              <a:buChar char=""/>
              <a:tabLst>
                <a:tab pos="457200" algn="l"/>
              </a:tabLs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Evidence: Systematic reviews and RCTs in children with ADHD show behavioural interventions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improve sleep onset, reduce night-wakings, and enhance daytime functioning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(including attention and behaviour).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112579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E2EB900-3907-8FF9-C853-ECB00A771B49}"/>
              </a:ext>
            </a:extLst>
          </p:cNvPr>
          <p:cNvSpPr txBox="1"/>
          <p:nvPr/>
        </p:nvSpPr>
        <p:spPr>
          <a:xfrm>
            <a:off x="191729" y="258097"/>
            <a:ext cx="11798710" cy="6260753"/>
          </a:xfrm>
          <a:prstGeom prst="rect">
            <a:avLst/>
          </a:prstGeom>
          <a:solidFill>
            <a:schemeClr val="accent2">
              <a:lumMod val="40000"/>
              <a:lumOff val="60000"/>
            </a:schemeClr>
          </a:solid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2. Sleep Hygiene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This is about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everyday habits, routines, and environmental factors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that support healthy sleep. It’s broader than behavioural programmes and can be applied by families independently.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endParaRPr lang="en-GB" sz="1800" b="1" kern="0" dirty="0">
              <a:effectLst/>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Consistent sleep schedule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same bedtime and wake-time every day (including weekends).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Wind-down routine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calming activities (reading, music, relaxation) 30–60 minutes before bed.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Bedroom environment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cool, dark, quiet; bed only for sleep (not homework, gaming, or scrolling).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Screen limits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avoid phones, tablets, and TV at least 1 hour before bed (blue light delays melatonin).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Avoid stimulants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no caffeine (energy drinks, cola, tea, chocolate) in the afternoon/evening.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Exercise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regular physical activity in the day, but not vigorous exercise right before bed.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Dietary considerations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avoid heavy meals close to bedtime; light snacks (e.g., warm milk, banana) may help.</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Daylight exposure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 getting natural light in the morning helps regulate circadian rhythm.</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endParaRPr lang="en-GB" sz="800" kern="0" dirty="0">
              <a:latin typeface="Segoe UI Emoji" panose="020B0502040204020203" pitchFamily="34" charset="0"/>
              <a:ea typeface="Times New Roman" panose="02020603050405020304" pitchFamily="18"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Evidence: Good sleep hygiene alone often improves sleep quality, but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works best when combined with behavioural interventions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especially for children with ADHD who may struggle with routines and self-regulation.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268982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6A5BB3D-31F1-7D36-6D9B-3389D69B7915}"/>
              </a:ext>
            </a:extLst>
          </p:cNvPr>
          <p:cNvSpPr txBox="1"/>
          <p:nvPr/>
        </p:nvSpPr>
        <p:spPr>
          <a:xfrm>
            <a:off x="280219" y="206477"/>
            <a:ext cx="11643852" cy="6291979"/>
          </a:xfrm>
          <a:prstGeom prst="rect">
            <a:avLst/>
          </a:prstGeom>
          <a:solidFill>
            <a:schemeClr val="accent2">
              <a:lumMod val="40000"/>
              <a:lumOff val="60000"/>
            </a:schemeClr>
          </a:solid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3. Cognitive-Behavioural Therapy for Insomnia (CBT-I)</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buNone/>
            </a:pPr>
            <a:r>
              <a:rPr lang="en-GB" sz="1800" kern="0" dirty="0">
                <a:effectLst/>
                <a:latin typeface="Times New Roman" panose="02020603050405020304" pitchFamily="18" charset="0"/>
                <a:ea typeface="Times New Roman" panose="02020603050405020304" pitchFamily="18" charset="0"/>
              </a:rPr>
              <a:t>CBT-I is a therapeutic framework targeting unhelpful thoughts and behaviours around sleep. Key components include stimulus control, sleep restriction, relaxation, and sleep scheduling </a:t>
            </a:r>
          </a:p>
          <a:p>
            <a:pPr>
              <a:buNone/>
            </a:pPr>
            <a:endParaRPr lang="en-GB" kern="0" dirty="0">
              <a:latin typeface="Times New Roman" panose="02020603050405020304" pitchFamily="18" charset="0"/>
            </a:endParaRPr>
          </a:p>
          <a:p>
            <a:pPr>
              <a:buNone/>
            </a:pPr>
            <a:endParaRPr lang="en-GB" sz="2800" b="1" kern="0" dirty="0">
              <a:latin typeface="Times New Roman" panose="02020603050405020304" pitchFamily="18" charset="0"/>
            </a:endParaRPr>
          </a:p>
          <a:p>
            <a:pPr>
              <a:buNone/>
            </a:pPr>
            <a:r>
              <a:rPr lang="en-GB" sz="2800" b="1" kern="0" dirty="0">
                <a:latin typeface="Times New Roman" panose="02020603050405020304" pitchFamily="18" charset="0"/>
              </a:rPr>
              <a:t>4. </a:t>
            </a:r>
            <a:r>
              <a:rPr lang="en-GB" sz="2800" b="1" dirty="0">
                <a:latin typeface="Times New Roman" panose="02020603050405020304" pitchFamily="18" charset="0"/>
                <a:cs typeface="Times New Roman" panose="02020603050405020304" pitchFamily="18" charset="0"/>
              </a:rPr>
              <a:t>PMR - Progressive Muscle Relaxation.</a:t>
            </a:r>
          </a:p>
          <a:p>
            <a:r>
              <a:rPr lang="en-GB" dirty="0">
                <a:latin typeface="Times New Roman" panose="02020603050405020304" pitchFamily="18" charset="0"/>
                <a:cs typeface="Times New Roman" panose="02020603050405020304" pitchFamily="18" charset="0"/>
              </a:rPr>
              <a:t>A structured relaxation technique that involves </a:t>
            </a:r>
            <a:r>
              <a:rPr lang="en-GB" b="1" dirty="0">
                <a:latin typeface="Times New Roman" panose="02020603050405020304" pitchFamily="18" charset="0"/>
                <a:cs typeface="Times New Roman" panose="02020603050405020304" pitchFamily="18" charset="0"/>
              </a:rPr>
              <a:t>tensing and then slowly releasing different muscle groups in sequence</a:t>
            </a:r>
            <a:r>
              <a:rPr lang="en-GB" dirty="0">
                <a:latin typeface="Times New Roman" panose="02020603050405020304" pitchFamily="18" charset="0"/>
                <a:cs typeface="Times New Roman" panose="02020603050405020304" pitchFamily="18" charset="0"/>
              </a:rPr>
              <a:t> (e.g., feet, legs, hands, shoulders, face). The contrast between tension and relaxation helps the body learn what true relaxation feels like.</a:t>
            </a:r>
          </a:p>
          <a:p>
            <a:endParaRPr lang="en-GB" sz="2800" dirty="0">
              <a:latin typeface="Times New Roman" panose="02020603050405020304" pitchFamily="18" charset="0"/>
              <a:cs typeface="Times New Roman" panose="02020603050405020304" pitchFamily="18" charset="0"/>
            </a:endParaRPr>
          </a:p>
          <a:p>
            <a:r>
              <a:rPr lang="en-GB" sz="2800" b="1" dirty="0">
                <a:latin typeface="Times New Roman" panose="02020603050405020304" pitchFamily="18" charset="0"/>
                <a:cs typeface="Times New Roman" panose="02020603050405020304" pitchFamily="18" charset="0"/>
              </a:rPr>
              <a:t>Why It Helps Sleep (esp. in ADHD)</a:t>
            </a:r>
          </a:p>
          <a:p>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Reduces physical restlessness</a:t>
            </a:r>
            <a:r>
              <a:rPr lang="en-GB" dirty="0">
                <a:latin typeface="Times New Roman" panose="02020603050405020304" pitchFamily="18" charset="0"/>
                <a:cs typeface="Times New Roman" panose="02020603050405020304" pitchFamily="18" charset="0"/>
              </a:rPr>
              <a:t> by calming the body.</a:t>
            </a:r>
          </a:p>
          <a:p>
            <a:r>
              <a:rPr lang="en-GB" b="1" dirty="0">
                <a:latin typeface="Times New Roman" panose="02020603050405020304" pitchFamily="18" charset="0"/>
                <a:cs typeface="Times New Roman" panose="02020603050405020304" pitchFamily="18" charset="0"/>
              </a:rPr>
              <a:t>Interrupts racing thoughts</a:t>
            </a:r>
            <a:r>
              <a:rPr lang="en-GB" dirty="0">
                <a:latin typeface="Times New Roman" panose="02020603050405020304" pitchFamily="18" charset="0"/>
                <a:cs typeface="Times New Roman" panose="02020603050405020304" pitchFamily="18" charset="0"/>
              </a:rPr>
              <a:t> with a focus on bodily sensations.</a:t>
            </a:r>
          </a:p>
          <a:p>
            <a:r>
              <a:rPr lang="en-GB" b="1" dirty="0">
                <a:latin typeface="Times New Roman" panose="02020603050405020304" pitchFamily="18" charset="0"/>
                <a:cs typeface="Times New Roman" panose="02020603050405020304" pitchFamily="18" charset="0"/>
              </a:rPr>
              <a:t>Triggers the parasympathetic nervous system</a:t>
            </a:r>
            <a:r>
              <a:rPr lang="en-GB" dirty="0">
                <a:latin typeface="Times New Roman" panose="02020603050405020304" pitchFamily="18" charset="0"/>
                <a:cs typeface="Times New Roman" panose="02020603050405020304" pitchFamily="18" charset="0"/>
              </a:rPr>
              <a:t> (the body’s “rest and digest” mode).</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Evidence in children with ADHD: Adding PMR to standard </a:t>
            </a:r>
            <a:r>
              <a:rPr lang="en-GB" b="1" dirty="0">
                <a:latin typeface="Times New Roman" panose="02020603050405020304" pitchFamily="18" charset="0"/>
                <a:cs typeface="Times New Roman" panose="02020603050405020304" pitchFamily="18" charset="0"/>
              </a:rPr>
              <a:t>sleep hygiene training</a:t>
            </a:r>
            <a:r>
              <a:rPr lang="en-GB" dirty="0">
                <a:latin typeface="Times New Roman" panose="02020603050405020304" pitchFamily="18" charset="0"/>
                <a:cs typeface="Times New Roman" panose="02020603050405020304" pitchFamily="18" charset="0"/>
              </a:rPr>
              <a:t> led to </a:t>
            </a:r>
            <a:r>
              <a:rPr lang="en-GB" b="1" dirty="0">
                <a:latin typeface="Times New Roman" panose="02020603050405020304" pitchFamily="18" charset="0"/>
                <a:cs typeface="Times New Roman" panose="02020603050405020304" pitchFamily="18" charset="0"/>
              </a:rPr>
              <a:t>better improvements in attention, peer problems, and anxiety</a:t>
            </a:r>
            <a:r>
              <a:rPr lang="en-GB" dirty="0">
                <a:latin typeface="Times New Roman" panose="02020603050405020304" pitchFamily="18" charset="0"/>
                <a:cs typeface="Times New Roman" panose="02020603050405020304" pitchFamily="18" charset="0"/>
              </a:rPr>
              <a:t> than hygiene training alone.</a:t>
            </a:r>
          </a:p>
          <a:p>
            <a:pPr>
              <a:buNone/>
            </a:pPr>
            <a:endParaRPr lang="en-GB" dirty="0"/>
          </a:p>
        </p:txBody>
      </p:sp>
    </p:spTree>
    <p:extLst>
      <p:ext uri="{BB962C8B-B14F-4D97-AF65-F5344CB8AC3E}">
        <p14:creationId xmlns:p14="http://schemas.microsoft.com/office/powerpoint/2010/main" val="2754749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8379" y="101600"/>
            <a:ext cx="7729728" cy="1188720"/>
          </a:xfrm>
        </p:spPr>
        <p:txBody>
          <a:bodyPr/>
          <a:lstStyle/>
          <a:p>
            <a:r>
              <a:rPr lang="en-GB" b="1" dirty="0"/>
              <a:t>Progressive Muscle Relaxation</a:t>
            </a:r>
            <a:endParaRPr lang="en-GB" dirty="0"/>
          </a:p>
        </p:txBody>
      </p:sp>
      <p:pic>
        <p:nvPicPr>
          <p:cNvPr id="4" name="Content Placeholder 3"/>
          <p:cNvPicPr>
            <a:picLocks noGrp="1" noChangeAspect="1"/>
          </p:cNvPicPr>
          <p:nvPr>
            <p:ph idx="1"/>
          </p:nvPr>
        </p:nvPicPr>
        <p:blipFill>
          <a:blip r:embed="rId6"/>
          <a:stretch>
            <a:fillRect/>
          </a:stretch>
        </p:blipFill>
        <p:spPr>
          <a:xfrm>
            <a:off x="221708" y="1419159"/>
            <a:ext cx="6805613" cy="3402807"/>
          </a:xfrm>
          <a:prstGeom prst="rect">
            <a:avLst/>
          </a:prstGeom>
        </p:spPr>
      </p:pic>
      <p:graphicFrame>
        <p:nvGraphicFramePr>
          <p:cNvPr id="6" name="Diagram 5"/>
          <p:cNvGraphicFramePr/>
          <p:nvPr/>
        </p:nvGraphicFramePr>
        <p:xfrm>
          <a:off x="221708" y="5261802"/>
          <a:ext cx="11640091" cy="136759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8" name="tmp74EC">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7.6077"/>
                </p14:media>
              </p:ext>
              <p:ext uri="{42D2F446-02D8-4167-A562-619A0277C38B}">
                <p15:isNarration xmlns:p15="http://schemas.microsoft.com/office/powerpoint/2012/main" val="1"/>
              </p:ext>
            </p:extLst>
          </p:nvPr>
        </p:nvPicPr>
        <p:blipFill>
          <a:blip r:embed="rId12"/>
          <a:stretch>
            <a:fillRect/>
          </a:stretch>
        </p:blipFill>
        <p:spPr>
          <a:xfrm>
            <a:off x="11861800" y="101600"/>
            <a:ext cx="228600" cy="228600"/>
          </a:xfrm>
          <a:prstGeom prst="rect">
            <a:avLst/>
          </a:prstGeom>
        </p:spPr>
      </p:pic>
      <p:pic>
        <p:nvPicPr>
          <p:cNvPr id="3" name="Picture 2">
            <a:extLst>
              <a:ext uri="{FF2B5EF4-FFF2-40B4-BE49-F238E27FC236}">
                <a16:creationId xmlns:a16="http://schemas.microsoft.com/office/drawing/2014/main" id="{5DBF1E95-8FB4-3E4D-69DC-6B303FB172A3}"/>
              </a:ext>
            </a:extLst>
          </p:cNvPr>
          <p:cNvPicPr>
            <a:picLocks noChangeAspect="1"/>
          </p:cNvPicPr>
          <p:nvPr/>
        </p:nvPicPr>
        <p:blipFill>
          <a:blip r:embed="rId13"/>
          <a:stretch>
            <a:fillRect/>
          </a:stretch>
        </p:blipFill>
        <p:spPr>
          <a:xfrm>
            <a:off x="7312895" y="1419159"/>
            <a:ext cx="4548904" cy="3402807"/>
          </a:xfrm>
          <a:prstGeom prst="rect">
            <a:avLst/>
          </a:prstGeom>
        </p:spPr>
      </p:pic>
      <p:sp>
        <p:nvSpPr>
          <p:cNvPr id="5" name="TextBox 4">
            <a:hlinkClick r:id="rId14"/>
            <a:extLst>
              <a:ext uri="{FF2B5EF4-FFF2-40B4-BE49-F238E27FC236}">
                <a16:creationId xmlns:a16="http://schemas.microsoft.com/office/drawing/2014/main" id="{0370C99D-0D7C-211F-368A-CD88BFFC0F16}"/>
              </a:ext>
            </a:extLst>
          </p:cNvPr>
          <p:cNvSpPr txBox="1"/>
          <p:nvPr/>
        </p:nvSpPr>
        <p:spPr>
          <a:xfrm flipH="1">
            <a:off x="330201" y="4994772"/>
            <a:ext cx="4160521" cy="400110"/>
          </a:xfrm>
          <a:prstGeom prst="rect">
            <a:avLst/>
          </a:prstGeom>
          <a:solidFill>
            <a:schemeClr val="accent5">
              <a:lumMod val="20000"/>
              <a:lumOff val="80000"/>
            </a:schemeClr>
          </a:solidFill>
        </p:spPr>
        <p:txBody>
          <a:bodyPr wrap="square" rtlCol="0">
            <a:spAutoFit/>
          </a:bodyPr>
          <a:lstStyle/>
          <a:p>
            <a:r>
              <a:rPr lang="en-GB" sz="2000" dirty="0">
                <a:hlinkClick r:id="rId15"/>
              </a:rPr>
              <a:t>Family Mindfulness schedule</a:t>
            </a:r>
            <a:endParaRPr lang="en-GB" sz="2000" dirty="0"/>
          </a:p>
        </p:txBody>
      </p:sp>
    </p:spTree>
    <p:extLst>
      <p:ext uri="{BB962C8B-B14F-4D97-AF65-F5344CB8AC3E}">
        <p14:creationId xmlns:p14="http://schemas.microsoft.com/office/powerpoint/2010/main" val="1014795012"/>
      </p:ext>
    </p:extLst>
  </p:cSld>
  <p:clrMapOvr>
    <a:masterClrMapping/>
  </p:clrMapOvr>
  <mc:AlternateContent xmlns:mc="http://schemas.openxmlformats.org/markup-compatibility/2006" xmlns:p14="http://schemas.microsoft.com/office/powerpoint/2010/main">
    <mc:Choice Requires="p14">
      <p:transition spd="slow" p14:dur="2000" advTm="312653"/>
    </mc:Choice>
    <mc:Fallback xmlns="">
      <p:transition spd="slow" advTm="3126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15BAEA7-A316-0F66-65BB-192FFA891A28}"/>
              </a:ext>
            </a:extLst>
          </p:cNvPr>
          <p:cNvPicPr>
            <a:picLocks noChangeAspect="1"/>
          </p:cNvPicPr>
          <p:nvPr/>
        </p:nvPicPr>
        <p:blipFill>
          <a:blip r:embed="rId3"/>
          <a:stretch>
            <a:fillRect/>
          </a:stretch>
        </p:blipFill>
        <p:spPr>
          <a:xfrm>
            <a:off x="445480" y="144768"/>
            <a:ext cx="5392612" cy="6576461"/>
          </a:xfrm>
          <a:prstGeom prst="rect">
            <a:avLst/>
          </a:prstGeom>
        </p:spPr>
      </p:pic>
      <p:cxnSp>
        <p:nvCxnSpPr>
          <p:cNvPr id="10" name="Straight Connector 9">
            <a:extLst>
              <a:ext uri="{FF2B5EF4-FFF2-40B4-BE49-F238E27FC236}">
                <a16:creationId xmlns:a16="http://schemas.microsoft.com/office/drawing/2014/main" id="{516F97B9-23C6-4EF1-AED7-D5E3C26A64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096000" y="1142999"/>
            <a:ext cx="0" cy="45720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874037C6-1193-30F6-DA57-35AB272BA120}"/>
              </a:ext>
            </a:extLst>
          </p:cNvPr>
          <p:cNvPicPr>
            <a:picLocks noChangeAspect="1"/>
          </p:cNvPicPr>
          <p:nvPr/>
        </p:nvPicPr>
        <p:blipFill>
          <a:blip r:embed="rId4"/>
          <a:stretch>
            <a:fillRect/>
          </a:stretch>
        </p:blipFill>
        <p:spPr>
          <a:xfrm>
            <a:off x="6417733" y="291229"/>
            <a:ext cx="5500727" cy="6332073"/>
          </a:xfrm>
          <a:prstGeom prst="rect">
            <a:avLst/>
          </a:prstGeom>
        </p:spPr>
      </p:pic>
    </p:spTree>
    <p:extLst>
      <p:ext uri="{BB962C8B-B14F-4D97-AF65-F5344CB8AC3E}">
        <p14:creationId xmlns:p14="http://schemas.microsoft.com/office/powerpoint/2010/main" val="393475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7D99EF5-7E04-9F8B-A4A0-4C891F45E867}"/>
              </a:ext>
            </a:extLst>
          </p:cNvPr>
          <p:cNvPicPr>
            <a:picLocks noChangeAspect="1"/>
          </p:cNvPicPr>
          <p:nvPr/>
        </p:nvPicPr>
        <p:blipFill>
          <a:blip r:embed="rId3"/>
          <a:stretch>
            <a:fillRect/>
          </a:stretch>
        </p:blipFill>
        <p:spPr>
          <a:xfrm>
            <a:off x="226646" y="351089"/>
            <a:ext cx="5666152" cy="6155822"/>
          </a:xfrm>
          <a:prstGeom prst="rect">
            <a:avLst/>
          </a:prstGeom>
        </p:spPr>
      </p:pic>
      <p:cxnSp>
        <p:nvCxnSpPr>
          <p:cNvPr id="12" name="Straight Connector 11">
            <a:extLst>
              <a:ext uri="{FF2B5EF4-FFF2-40B4-BE49-F238E27FC236}">
                <a16:creationId xmlns:a16="http://schemas.microsoft.com/office/drawing/2014/main" id="{516F97B9-23C6-4EF1-AED7-D5E3C26A64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096000" y="1142999"/>
            <a:ext cx="0" cy="45720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26E38D2B-76E8-209A-1C6A-F95465FE31ED}"/>
              </a:ext>
            </a:extLst>
          </p:cNvPr>
          <p:cNvPicPr>
            <a:picLocks noChangeAspect="1"/>
          </p:cNvPicPr>
          <p:nvPr/>
        </p:nvPicPr>
        <p:blipFill>
          <a:blip r:embed="rId4"/>
          <a:stretch>
            <a:fillRect/>
          </a:stretch>
        </p:blipFill>
        <p:spPr>
          <a:xfrm>
            <a:off x="6417733" y="351089"/>
            <a:ext cx="5651867" cy="6155822"/>
          </a:xfrm>
          <a:prstGeom prst="rect">
            <a:avLst/>
          </a:prstGeom>
        </p:spPr>
      </p:pic>
    </p:spTree>
    <p:extLst>
      <p:ext uri="{BB962C8B-B14F-4D97-AF65-F5344CB8AC3E}">
        <p14:creationId xmlns:p14="http://schemas.microsoft.com/office/powerpoint/2010/main" val="1036405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939F49-EF4B-FF9E-6B94-0D8B04CC75C9}"/>
              </a:ext>
            </a:extLst>
          </p:cNvPr>
          <p:cNvSpPr txBox="1"/>
          <p:nvPr/>
        </p:nvSpPr>
        <p:spPr>
          <a:xfrm>
            <a:off x="634181" y="759541"/>
            <a:ext cx="11304638" cy="4796185"/>
          </a:xfrm>
          <a:prstGeom prst="rect">
            <a:avLst/>
          </a:prstGeom>
          <a:noFill/>
        </p:spPr>
        <p:txBody>
          <a:bodyPr wrap="square">
            <a:spAutoFit/>
          </a:bodyPr>
          <a:lstStyle/>
          <a:p>
            <a:pPr>
              <a:lnSpc>
                <a:spcPct val="115000"/>
              </a:lnSpc>
              <a:spcAft>
                <a:spcPts val="800"/>
              </a:spcAft>
              <a:buNone/>
            </a:pPr>
            <a:r>
              <a:rPr lang="en-GB" sz="3200" b="1" kern="0" dirty="0">
                <a:effectLst/>
                <a:latin typeface="Times New Roman" panose="02020603050405020304" pitchFamily="18" charset="0"/>
                <a:ea typeface="Times New Roman" panose="02020603050405020304" pitchFamily="18" charset="0"/>
                <a:cs typeface="Arial" panose="020B0604020202020204" pitchFamily="34" charset="0"/>
                <a:hlinkClick r:id="rId2"/>
              </a:rPr>
              <a:t>Task: Exploring the Impact of Poor Sleep on ADHD</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endParaRPr lang="en-GB" sz="3200" kern="0" dirty="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15000"/>
              </a:lnSpc>
              <a:spcAft>
                <a:spcPts val="800"/>
              </a:spcAft>
              <a:buNone/>
            </a:pPr>
            <a:br>
              <a:rPr lang="en-GB" sz="32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3200" kern="0" dirty="0">
                <a:effectLst/>
                <a:latin typeface="Times New Roman" panose="02020603050405020304" pitchFamily="18" charset="0"/>
                <a:ea typeface="Times New Roman" panose="02020603050405020304" pitchFamily="18" charset="0"/>
                <a:cs typeface="Arial" panose="020B0604020202020204" pitchFamily="34" charset="0"/>
              </a:rPr>
              <a:t>This task aims to develop your ability to independently search for, identify, and critically evaluate peer-reviewed research papers that examine the relationship between sleep disturbance and ADHD. You will also consider the implications of poor sleep for cognitive, emotional, and behavioural functioning in individuals with ADHD.</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225209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401" y="63676"/>
            <a:ext cx="5619262" cy="1007032"/>
          </a:xfrm>
        </p:spPr>
        <p:txBody>
          <a:bodyPr>
            <a:noAutofit/>
          </a:bodyPr>
          <a:lstStyle/>
          <a:p>
            <a:br>
              <a:rPr lang="en-GB" sz="2400"/>
            </a:br>
            <a:r>
              <a:rPr lang="en-GB" sz="2400"/>
              <a:t>Impact of ADHD on the life of a child</a:t>
            </a:r>
            <a:br>
              <a:rPr lang="en-GB" sz="2400"/>
            </a:br>
            <a:endParaRPr lang="en-GB" sz="240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57734475"/>
              </p:ext>
            </p:extLst>
          </p:nvPr>
        </p:nvGraphicFramePr>
        <p:xfrm>
          <a:off x="253189" y="716818"/>
          <a:ext cx="5991303" cy="5806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868220" y="6314845"/>
            <a:ext cx="4761240" cy="369332"/>
          </a:xfrm>
          <a:prstGeom prst="rect">
            <a:avLst/>
          </a:prstGeom>
        </p:spPr>
        <p:txBody>
          <a:bodyPr wrap="none">
            <a:spAutoFit/>
          </a:bodyPr>
          <a:lstStyle/>
          <a:p>
            <a:pPr>
              <a:defRPr/>
            </a:pPr>
            <a:r>
              <a:rPr lang="en-GB" err="1">
                <a:solidFill>
                  <a:prstClr val="black"/>
                </a:solidFill>
                <a:latin typeface="Georgia"/>
              </a:rPr>
              <a:t>Caci</a:t>
            </a:r>
            <a:r>
              <a:rPr lang="en-GB">
                <a:solidFill>
                  <a:prstClr val="black"/>
                </a:solidFill>
                <a:latin typeface="Georgia"/>
              </a:rPr>
              <a:t> H, </a:t>
            </a:r>
            <a:r>
              <a:rPr lang="en-GB" err="1">
                <a:solidFill>
                  <a:prstClr val="black"/>
                </a:solidFill>
                <a:latin typeface="Georgia"/>
              </a:rPr>
              <a:t>Doepfner</a:t>
            </a:r>
            <a:r>
              <a:rPr lang="en-GB">
                <a:solidFill>
                  <a:prstClr val="black"/>
                </a:solidFill>
                <a:latin typeface="Georgia"/>
              </a:rPr>
              <a:t> M, </a:t>
            </a:r>
            <a:r>
              <a:rPr lang="en-GB" err="1">
                <a:solidFill>
                  <a:prstClr val="black"/>
                </a:solidFill>
                <a:latin typeface="Georgia"/>
              </a:rPr>
              <a:t>Asherson</a:t>
            </a:r>
            <a:r>
              <a:rPr lang="en-GB">
                <a:solidFill>
                  <a:prstClr val="black"/>
                </a:solidFill>
                <a:latin typeface="Georgia"/>
              </a:rPr>
              <a:t> P, et al (2013)</a:t>
            </a:r>
          </a:p>
        </p:txBody>
      </p:sp>
      <p:pic>
        <p:nvPicPr>
          <p:cNvPr id="6" name="Picture 2">
            <a:extLst>
              <a:ext uri="{FF2B5EF4-FFF2-40B4-BE49-F238E27FC236}">
                <a16:creationId xmlns:a16="http://schemas.microsoft.com/office/drawing/2014/main" id="{E51E8D4C-098A-73B4-690E-07FBFC1A8E3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45717" y="63676"/>
            <a:ext cx="5728866" cy="47037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7" name="Group 6">
            <a:extLst>
              <a:ext uri="{FF2B5EF4-FFF2-40B4-BE49-F238E27FC236}">
                <a16:creationId xmlns:a16="http://schemas.microsoft.com/office/drawing/2014/main" id="{A568E3E5-1FE9-59B7-620F-9F9EE1B6E5C5}"/>
              </a:ext>
            </a:extLst>
          </p:cNvPr>
          <p:cNvGrpSpPr/>
          <p:nvPr/>
        </p:nvGrpSpPr>
        <p:grpSpPr>
          <a:xfrm>
            <a:off x="6392985" y="4986215"/>
            <a:ext cx="5650524" cy="1697962"/>
            <a:chOff x="0" y="0"/>
            <a:chExt cx="8524107" cy="1440158"/>
          </a:xfrm>
        </p:grpSpPr>
        <p:sp>
          <p:nvSpPr>
            <p:cNvPr id="8" name="Rounded Rectangle 3">
              <a:extLst>
                <a:ext uri="{FF2B5EF4-FFF2-40B4-BE49-F238E27FC236}">
                  <a16:creationId xmlns:a16="http://schemas.microsoft.com/office/drawing/2014/main" id="{9EEDA545-1DCE-1EC7-66F4-C8226C28145B}"/>
                </a:ext>
              </a:extLst>
            </p:cNvPr>
            <p:cNvSpPr/>
            <p:nvPr/>
          </p:nvSpPr>
          <p:spPr>
            <a:xfrm>
              <a:off x="0" y="0"/>
              <a:ext cx="8524107" cy="1440158"/>
            </a:xfrm>
            <a:prstGeom prst="roundRect">
              <a:avLst>
                <a:gd name="adj" fmla="val 10000"/>
              </a:avLst>
            </a:pr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a:lstStyle/>
            <a:p>
              <a:endParaRPr lang="en-GB"/>
            </a:p>
          </p:txBody>
        </p:sp>
        <p:sp>
          <p:nvSpPr>
            <p:cNvPr id="9" name="Rounded Rectangle 4">
              <a:extLst>
                <a:ext uri="{FF2B5EF4-FFF2-40B4-BE49-F238E27FC236}">
                  <a16:creationId xmlns:a16="http://schemas.microsoft.com/office/drawing/2014/main" id="{31DC68F2-6F7D-F31B-CBD9-E9836118F741}"/>
                </a:ext>
              </a:extLst>
            </p:cNvPr>
            <p:cNvSpPr/>
            <p:nvPr/>
          </p:nvSpPr>
          <p:spPr>
            <a:xfrm>
              <a:off x="42181" y="42181"/>
              <a:ext cx="8439745" cy="1355796"/>
            </a:xfrm>
            <a:prstGeom prst="rect">
              <a:avLst/>
            </a:prstGeom>
            <a:solidFill>
              <a:srgbClr val="002060"/>
            </a:solidFill>
          </p:spPr>
          <p:style>
            <a:lnRef idx="0">
              <a:scrgbClr r="0" g="0" b="0"/>
            </a:lnRef>
            <a:fillRef idx="0">
              <a:scrgbClr r="0" g="0" b="0"/>
            </a:fillRef>
            <a:effectRef idx="0">
              <a:scrgbClr r="0" g="0" b="0"/>
            </a:effectRef>
            <a:fontRef idx="minor">
              <a:schemeClr val="lt1"/>
            </a:fontRef>
          </p:style>
          <p:txBody>
            <a:bodyPr spcFirstLastPara="0" vert="horz" wrap="square" lIns="83820" tIns="83820" rIns="83820" bIns="83820" numCol="1" spcCol="1270" anchor="ctr" anchorCtr="0">
              <a:noAutofit/>
            </a:bodyPr>
            <a:lstStyle/>
            <a:p>
              <a:pPr algn="ctr" defTabSz="977900">
                <a:lnSpc>
                  <a:spcPct val="90000"/>
                </a:lnSpc>
                <a:spcBef>
                  <a:spcPct val="0"/>
                </a:spcBef>
                <a:spcAft>
                  <a:spcPct val="35000"/>
                </a:spcAft>
                <a:defRPr/>
              </a:pPr>
              <a:r>
                <a:rPr lang="en-GB" sz="2000">
                  <a:solidFill>
                    <a:prstClr val="white"/>
                  </a:solidFill>
                  <a:latin typeface="Georgia"/>
                </a:rPr>
                <a:t>Parents/caregivers reported a </a:t>
              </a:r>
              <a:r>
                <a:rPr lang="en-GB" sz="2000" b="1">
                  <a:solidFill>
                    <a:prstClr val="white"/>
                  </a:solidFill>
                  <a:latin typeface="Georgia"/>
                </a:rPr>
                <a:t>perceived negative impact </a:t>
              </a:r>
              <a:r>
                <a:rPr lang="en-GB" sz="2000">
                  <a:solidFill>
                    <a:prstClr val="white"/>
                  </a:solidFill>
                  <a:latin typeface="Georgia"/>
                </a:rPr>
                <a:t>on various aspects of their child’s life, including life at school (45%), daily life and activities (35%) and social life (34%)</a:t>
              </a:r>
            </a:p>
          </p:txBody>
        </p:sp>
      </p:grpSp>
    </p:spTree>
    <p:extLst>
      <p:ext uri="{BB962C8B-B14F-4D97-AF65-F5344CB8AC3E}">
        <p14:creationId xmlns:p14="http://schemas.microsoft.com/office/powerpoint/2010/main" val="3608803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519" y="44230"/>
            <a:ext cx="6510215" cy="6682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1681591" y="3337693"/>
            <a:ext cx="6750496" cy="307777"/>
          </a:xfrm>
          <a:prstGeom prst="rect">
            <a:avLst/>
          </a:prstGeom>
        </p:spPr>
        <p:txBody>
          <a:bodyPr wrap="square">
            <a:spAutoFit/>
          </a:bodyPr>
          <a:lstStyle/>
          <a:p>
            <a:pPr>
              <a:defRPr/>
            </a:pPr>
            <a:r>
              <a:rPr lang="en-GB" sz="1400">
                <a:solidFill>
                  <a:prstClr val="black"/>
                </a:solidFill>
                <a:latin typeface="Georgia"/>
              </a:rPr>
              <a:t>Figure developed from Adamou et al. 2013</a:t>
            </a:r>
          </a:p>
        </p:txBody>
      </p:sp>
      <p:pic>
        <p:nvPicPr>
          <p:cNvPr id="6" name="Picture 2">
            <a:extLst>
              <a:ext uri="{FF2B5EF4-FFF2-40B4-BE49-F238E27FC236}">
                <a16:creationId xmlns:a16="http://schemas.microsoft.com/office/drawing/2014/main" id="{88DF0820-FC48-DDB6-4A55-F2F1036483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7081" y="87923"/>
            <a:ext cx="4790831" cy="39624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7" name="Group 6">
            <a:extLst>
              <a:ext uri="{FF2B5EF4-FFF2-40B4-BE49-F238E27FC236}">
                <a16:creationId xmlns:a16="http://schemas.microsoft.com/office/drawing/2014/main" id="{F5D897C3-90B7-8910-EC47-444C86D12308}"/>
              </a:ext>
            </a:extLst>
          </p:cNvPr>
          <p:cNvGrpSpPr/>
          <p:nvPr/>
        </p:nvGrpSpPr>
        <p:grpSpPr>
          <a:xfrm>
            <a:off x="6897452" y="5353537"/>
            <a:ext cx="5122610" cy="1416539"/>
            <a:chOff x="0" y="144222"/>
            <a:chExt cx="2664295" cy="3032640"/>
          </a:xfrm>
        </p:grpSpPr>
        <p:sp>
          <p:nvSpPr>
            <p:cNvPr id="8" name="Rectangle: Rounded Corners 7">
              <a:extLst>
                <a:ext uri="{FF2B5EF4-FFF2-40B4-BE49-F238E27FC236}">
                  <a16:creationId xmlns:a16="http://schemas.microsoft.com/office/drawing/2014/main" id="{D4E7FF8D-C3F5-36E1-BC33-26C29206B1E5}"/>
                </a:ext>
              </a:extLst>
            </p:cNvPr>
            <p:cNvSpPr/>
            <p:nvPr/>
          </p:nvSpPr>
          <p:spPr>
            <a:xfrm>
              <a:off x="0" y="144222"/>
              <a:ext cx="2664295" cy="3032640"/>
            </a:xfrm>
            <a:prstGeom prst="roundRect">
              <a:avLst/>
            </a:prstGeom>
            <a:solidFill>
              <a:schemeClr val="bg2">
                <a:lumMod val="75000"/>
                <a:alpha val="90000"/>
              </a:schemeClr>
            </a:solidFill>
          </p:spPr>
          <p:style>
            <a:lnRef idx="2">
              <a:schemeClr val="lt1">
                <a:hueOff val="0"/>
                <a:satOff val="0"/>
                <a:lumOff val="0"/>
                <a:alphaOff val="0"/>
              </a:schemeClr>
            </a:lnRef>
            <a:fillRef idx="1">
              <a:scrgbClr r="0" g="0" b="0"/>
            </a:fillRef>
            <a:effectRef idx="0">
              <a:schemeClr val="accent5">
                <a:alpha val="90000"/>
                <a:hueOff val="0"/>
                <a:satOff val="0"/>
                <a:lumOff val="0"/>
                <a:alphaOff val="0"/>
              </a:schemeClr>
            </a:effectRef>
            <a:fontRef idx="minor">
              <a:schemeClr val="lt1"/>
            </a:fontRef>
          </p:style>
          <p:txBody>
            <a:bodyPr/>
            <a:lstStyle/>
            <a:p>
              <a:endParaRPr lang="en-GB"/>
            </a:p>
          </p:txBody>
        </p:sp>
        <p:sp>
          <p:nvSpPr>
            <p:cNvPr id="9" name="Rectangle: Rounded Corners 4">
              <a:extLst>
                <a:ext uri="{FF2B5EF4-FFF2-40B4-BE49-F238E27FC236}">
                  <a16:creationId xmlns:a16="http://schemas.microsoft.com/office/drawing/2014/main" id="{BBF3D245-8F30-3BA2-AE52-F1C763911AFA}"/>
                </a:ext>
              </a:extLst>
            </p:cNvPr>
            <p:cNvSpPr txBox="1"/>
            <p:nvPr/>
          </p:nvSpPr>
          <p:spPr>
            <a:xfrm>
              <a:off x="130060" y="274282"/>
              <a:ext cx="2404175" cy="27725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600" kern="1200"/>
                <a:t>Adults with ADHD recalled </a:t>
              </a:r>
              <a:r>
                <a:rPr lang="en-GB" sz="1600" b="1" kern="1200"/>
                <a:t>similar impact from their childhood</a:t>
              </a:r>
              <a:r>
                <a:rPr lang="en-GB" sz="1600" kern="1200"/>
                <a:t>, as indicated by a lower degree of agreement with </a:t>
              </a:r>
              <a:r>
                <a:rPr lang="en-GB" sz="1600" b="1" kern="1200"/>
                <a:t>positive statements </a:t>
              </a:r>
              <a:r>
                <a:rPr lang="en-GB" sz="1600" kern="1200"/>
                <a:t>related to daily life and relationships compared with adults without ADHD</a:t>
              </a:r>
            </a:p>
          </p:txBody>
        </p:sp>
      </p:grpSp>
      <p:grpSp>
        <p:nvGrpSpPr>
          <p:cNvPr id="10" name="Group 9">
            <a:extLst>
              <a:ext uri="{FF2B5EF4-FFF2-40B4-BE49-F238E27FC236}">
                <a16:creationId xmlns:a16="http://schemas.microsoft.com/office/drawing/2014/main" id="{7CC1A08F-692B-6779-2569-7B9250016B02}"/>
              </a:ext>
            </a:extLst>
          </p:cNvPr>
          <p:cNvGrpSpPr/>
          <p:nvPr/>
        </p:nvGrpSpPr>
        <p:grpSpPr>
          <a:xfrm>
            <a:off x="7492626" y="4184114"/>
            <a:ext cx="4191402" cy="1035632"/>
            <a:chOff x="0" y="41053"/>
            <a:chExt cx="3096014" cy="895050"/>
          </a:xfrm>
        </p:grpSpPr>
        <p:sp>
          <p:nvSpPr>
            <p:cNvPr id="11" name="Rectangle: Rounded Corners 10">
              <a:extLst>
                <a:ext uri="{FF2B5EF4-FFF2-40B4-BE49-F238E27FC236}">
                  <a16:creationId xmlns:a16="http://schemas.microsoft.com/office/drawing/2014/main" id="{BF87B0E1-AC42-2878-AB81-27AC204D6B04}"/>
                </a:ext>
              </a:extLst>
            </p:cNvPr>
            <p:cNvSpPr/>
            <p:nvPr/>
          </p:nvSpPr>
          <p:spPr>
            <a:xfrm>
              <a:off x="0" y="41053"/>
              <a:ext cx="3068285" cy="895050"/>
            </a:xfrm>
            <a:prstGeom prst="roundRect">
              <a:avLst/>
            </a:pr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a:lstStyle/>
            <a:p>
              <a:endParaRPr lang="en-GB"/>
            </a:p>
          </p:txBody>
        </p:sp>
        <p:sp>
          <p:nvSpPr>
            <p:cNvPr id="12" name="Rectangle: Rounded Corners 4">
              <a:extLst>
                <a:ext uri="{FF2B5EF4-FFF2-40B4-BE49-F238E27FC236}">
                  <a16:creationId xmlns:a16="http://schemas.microsoft.com/office/drawing/2014/main" id="{9039A87A-86B7-A998-EDA9-F1F5FA4829B9}"/>
                </a:ext>
              </a:extLst>
            </p:cNvPr>
            <p:cNvSpPr txBox="1"/>
            <p:nvPr/>
          </p:nvSpPr>
          <p:spPr>
            <a:xfrm>
              <a:off x="115115" y="41053"/>
              <a:ext cx="2980899" cy="80766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Impact as recalled by adults with ADHD (n=588) compared with adults without ADHD (n=736). </a:t>
              </a:r>
            </a:p>
          </p:txBody>
        </p:sp>
      </p:grpSp>
      <p:sp>
        <p:nvSpPr>
          <p:cNvPr id="14" name="TextBox 13">
            <a:extLst>
              <a:ext uri="{FF2B5EF4-FFF2-40B4-BE49-F238E27FC236}">
                <a16:creationId xmlns:a16="http://schemas.microsoft.com/office/drawing/2014/main" id="{40745AAD-FF2D-A194-98D1-40D58B8804C1}"/>
              </a:ext>
            </a:extLst>
          </p:cNvPr>
          <p:cNvSpPr txBox="1"/>
          <p:nvPr/>
        </p:nvSpPr>
        <p:spPr>
          <a:xfrm rot="16200000">
            <a:off x="3848907" y="1589426"/>
            <a:ext cx="6096000" cy="369332"/>
          </a:xfrm>
          <a:prstGeom prst="rect">
            <a:avLst/>
          </a:prstGeom>
          <a:noFill/>
        </p:spPr>
        <p:txBody>
          <a:bodyPr wrap="square">
            <a:spAutoFit/>
          </a:bodyPr>
          <a:lstStyle/>
          <a:p>
            <a:r>
              <a:rPr lang="en-GB"/>
              <a:t>(</a:t>
            </a:r>
            <a:r>
              <a:rPr lang="en-GB" err="1"/>
              <a:t>Caci</a:t>
            </a:r>
            <a:r>
              <a:rPr lang="en-GB"/>
              <a:t>, </a:t>
            </a:r>
            <a:r>
              <a:rPr lang="en-GB" err="1"/>
              <a:t>Asherson</a:t>
            </a:r>
            <a:r>
              <a:rPr lang="en-GB"/>
              <a:t>, </a:t>
            </a:r>
            <a:r>
              <a:rPr lang="en-GB" err="1"/>
              <a:t>Donfrancesco</a:t>
            </a:r>
            <a:r>
              <a:rPr lang="en-GB"/>
              <a:t> et al. 2015)</a:t>
            </a:r>
          </a:p>
        </p:txBody>
      </p:sp>
    </p:spTree>
    <p:extLst>
      <p:ext uri="{BB962C8B-B14F-4D97-AF65-F5344CB8AC3E}">
        <p14:creationId xmlns:p14="http://schemas.microsoft.com/office/powerpoint/2010/main" val="1595398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43877" y="0"/>
            <a:ext cx="10496871" cy="1431925"/>
          </a:xfrm>
          <a:noFill/>
        </p:spPr>
        <p:txBody>
          <a:bodyPr>
            <a:normAutofit/>
          </a:bodyPr>
          <a:lstStyle/>
          <a:p>
            <a:r>
              <a:rPr lang="en-GB"/>
              <a:t>Impact of ADHD on School Performance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76229652"/>
              </p:ext>
            </p:extLst>
          </p:nvPr>
        </p:nvGraphicFramePr>
        <p:xfrm>
          <a:off x="484554" y="1727200"/>
          <a:ext cx="5899478" cy="314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484554" y="5013176"/>
            <a:ext cx="3864874" cy="1323439"/>
          </a:xfrm>
          <a:prstGeom prst="rect">
            <a:avLst/>
          </a:prstGeom>
          <a:solidFill>
            <a:schemeClr val="bg2">
              <a:lumMod val="50000"/>
            </a:schemeClr>
          </a:solidFill>
          <a:ln>
            <a:solidFill>
              <a:schemeClr val="bg2">
                <a:lumMod val="25000"/>
              </a:schemeClr>
            </a:solidFill>
          </a:ln>
        </p:spPr>
        <p:txBody>
          <a:bodyPr wrap="square">
            <a:spAutoFit/>
          </a:bodyPr>
          <a:lstStyle/>
          <a:p>
            <a:pPr>
              <a:defRPr/>
            </a:pPr>
            <a:r>
              <a:rPr lang="en-GB" sz="2000">
                <a:solidFill>
                  <a:prstClr val="white">
                    <a:lumMod val="85000"/>
                  </a:prstClr>
                </a:solidFill>
                <a:latin typeface="Georgia"/>
              </a:rPr>
              <a:t>School exclusion </a:t>
            </a:r>
          </a:p>
          <a:p>
            <a:pPr>
              <a:defRPr/>
            </a:pPr>
            <a:r>
              <a:rPr lang="en-GB" sz="2000">
                <a:solidFill>
                  <a:prstClr val="white">
                    <a:lumMod val="85000"/>
                  </a:prstClr>
                </a:solidFill>
                <a:latin typeface="Georgia"/>
              </a:rPr>
              <a:t>Repetition of grades</a:t>
            </a:r>
          </a:p>
          <a:p>
            <a:pPr>
              <a:defRPr/>
            </a:pPr>
            <a:r>
              <a:rPr lang="en-GB" sz="2000">
                <a:solidFill>
                  <a:prstClr val="white">
                    <a:lumMod val="85000"/>
                  </a:prstClr>
                </a:solidFill>
                <a:latin typeface="Georgia"/>
              </a:rPr>
              <a:t>Failure to gain external qualifications</a:t>
            </a:r>
          </a:p>
        </p:txBody>
      </p:sp>
      <p:sp>
        <p:nvSpPr>
          <p:cNvPr id="9" name="Rectangle 8"/>
          <p:cNvSpPr/>
          <p:nvPr/>
        </p:nvSpPr>
        <p:spPr>
          <a:xfrm>
            <a:off x="3946769" y="4844052"/>
            <a:ext cx="2825815" cy="1631216"/>
          </a:xfrm>
          <a:prstGeom prst="rect">
            <a:avLst/>
          </a:prstGeom>
          <a:solidFill>
            <a:schemeClr val="bg2">
              <a:lumMod val="50000"/>
            </a:schemeClr>
          </a:solidFill>
          <a:ln>
            <a:solidFill>
              <a:schemeClr val="bg2">
                <a:lumMod val="25000"/>
              </a:schemeClr>
            </a:solidFill>
          </a:ln>
        </p:spPr>
        <p:txBody>
          <a:bodyPr wrap="square">
            <a:spAutoFit/>
          </a:bodyPr>
          <a:lstStyle/>
          <a:p>
            <a:pPr>
              <a:defRPr/>
            </a:pPr>
            <a:r>
              <a:rPr lang="en-GB" sz="2000">
                <a:solidFill>
                  <a:prstClr val="white">
                    <a:lumMod val="85000"/>
                  </a:prstClr>
                </a:solidFill>
                <a:latin typeface="Georgia"/>
              </a:rPr>
              <a:t>Low self-esteem</a:t>
            </a:r>
          </a:p>
          <a:p>
            <a:pPr>
              <a:defRPr/>
            </a:pPr>
            <a:r>
              <a:rPr lang="en-GB" sz="2000">
                <a:solidFill>
                  <a:prstClr val="white">
                    <a:lumMod val="85000"/>
                  </a:prstClr>
                </a:solidFill>
                <a:latin typeface="Georgia"/>
              </a:rPr>
              <a:t>Social clumsiness</a:t>
            </a:r>
          </a:p>
          <a:p>
            <a:pPr>
              <a:defRPr/>
            </a:pPr>
            <a:r>
              <a:rPr lang="en-GB" sz="2000">
                <a:solidFill>
                  <a:prstClr val="white">
                    <a:lumMod val="85000"/>
                  </a:prstClr>
                </a:solidFill>
                <a:latin typeface="Georgia"/>
              </a:rPr>
              <a:t>Inflexibility </a:t>
            </a:r>
          </a:p>
          <a:p>
            <a:pPr>
              <a:defRPr/>
            </a:pPr>
            <a:r>
              <a:rPr lang="en-GB" sz="2000">
                <a:solidFill>
                  <a:prstClr val="white">
                    <a:lumMod val="85000"/>
                  </a:prstClr>
                </a:solidFill>
                <a:latin typeface="Georgia"/>
              </a:rPr>
              <a:t>Defiant behaviour</a:t>
            </a:r>
          </a:p>
          <a:p>
            <a:pPr>
              <a:defRPr/>
            </a:pPr>
            <a:endParaRPr lang="en-GB" sz="2000">
              <a:solidFill>
                <a:prstClr val="white">
                  <a:lumMod val="85000"/>
                </a:prstClr>
              </a:solidFill>
              <a:latin typeface="Georgia"/>
            </a:endParaRPr>
          </a:p>
        </p:txBody>
      </p:sp>
      <p:graphicFrame>
        <p:nvGraphicFramePr>
          <p:cNvPr id="5" name="Diagram 4"/>
          <p:cNvGraphicFramePr/>
          <p:nvPr>
            <p:extLst>
              <p:ext uri="{D42A27DB-BD31-4B8C-83A1-F6EECF244321}">
                <p14:modId xmlns:p14="http://schemas.microsoft.com/office/powerpoint/2010/main" val="4091593570"/>
              </p:ext>
            </p:extLst>
          </p:nvPr>
        </p:nvGraphicFramePr>
        <p:xfrm>
          <a:off x="7032104" y="4434160"/>
          <a:ext cx="4495588" cy="221023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p:cNvGraphicFramePr/>
          <p:nvPr>
            <p:extLst>
              <p:ext uri="{D42A27DB-BD31-4B8C-83A1-F6EECF244321}">
                <p14:modId xmlns:p14="http://schemas.microsoft.com/office/powerpoint/2010/main" val="3456266779"/>
              </p:ext>
            </p:extLst>
          </p:nvPr>
        </p:nvGraphicFramePr>
        <p:xfrm>
          <a:off x="6905993" y="1297354"/>
          <a:ext cx="4942130" cy="3316706"/>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688986926"/>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3206" y="-101522"/>
            <a:ext cx="12780577" cy="758952"/>
          </a:xfrm>
        </p:spPr>
        <p:txBody>
          <a:bodyPr>
            <a:normAutofit/>
          </a:bodyPr>
          <a:lstStyle/>
          <a:p>
            <a:r>
              <a:rPr lang="en-GB" sz="3200"/>
              <a:t>Executive function</a:t>
            </a:r>
          </a:p>
        </p:txBody>
      </p:sp>
      <p:graphicFrame>
        <p:nvGraphicFramePr>
          <p:cNvPr id="9" name="Diagram 8"/>
          <p:cNvGraphicFramePr/>
          <p:nvPr>
            <p:extLst>
              <p:ext uri="{D42A27DB-BD31-4B8C-83A1-F6EECF244321}">
                <p14:modId xmlns:p14="http://schemas.microsoft.com/office/powerpoint/2010/main" val="1003489249"/>
              </p:ext>
            </p:extLst>
          </p:nvPr>
        </p:nvGraphicFramePr>
        <p:xfrm>
          <a:off x="-318081" y="234461"/>
          <a:ext cx="7018835" cy="63702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p:cNvGraphicFramePr/>
          <p:nvPr>
            <p:extLst>
              <p:ext uri="{D42A27DB-BD31-4B8C-83A1-F6EECF244321}">
                <p14:modId xmlns:p14="http://schemas.microsoft.com/office/powerpoint/2010/main" val="3175540634"/>
              </p:ext>
            </p:extLst>
          </p:nvPr>
        </p:nvGraphicFramePr>
        <p:xfrm>
          <a:off x="2275599" y="3058277"/>
          <a:ext cx="2047355" cy="8640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TextBox 5">
            <a:extLst>
              <a:ext uri="{FF2B5EF4-FFF2-40B4-BE49-F238E27FC236}">
                <a16:creationId xmlns:a16="http://schemas.microsoft.com/office/drawing/2014/main" id="{EE687B7F-31BA-1255-F9BF-559E8D8F9DCB}"/>
              </a:ext>
            </a:extLst>
          </p:cNvPr>
          <p:cNvSpPr txBox="1"/>
          <p:nvPr/>
        </p:nvSpPr>
        <p:spPr>
          <a:xfrm>
            <a:off x="6478953" y="657430"/>
            <a:ext cx="5502030" cy="646331"/>
          </a:xfrm>
          <a:prstGeom prst="rect">
            <a:avLst/>
          </a:prstGeom>
          <a:solidFill>
            <a:schemeClr val="bg1"/>
          </a:solidFill>
        </p:spPr>
        <p:txBody>
          <a:bodyPr wrap="square">
            <a:spAutoFit/>
          </a:bodyPr>
          <a:lstStyle/>
          <a:p>
            <a:pPr lvl="0" rtl="0"/>
            <a:r>
              <a:rPr lang="en-GB"/>
              <a:t>Executive function is a set of mental skills that help you get things done. </a:t>
            </a:r>
          </a:p>
        </p:txBody>
      </p:sp>
      <p:sp>
        <p:nvSpPr>
          <p:cNvPr id="8" name="TextBox 7">
            <a:extLst>
              <a:ext uri="{FF2B5EF4-FFF2-40B4-BE49-F238E27FC236}">
                <a16:creationId xmlns:a16="http://schemas.microsoft.com/office/drawing/2014/main" id="{3B45EE1F-0949-032B-FBE5-AF7B7AD07541}"/>
              </a:ext>
            </a:extLst>
          </p:cNvPr>
          <p:cNvSpPr txBox="1"/>
          <p:nvPr/>
        </p:nvSpPr>
        <p:spPr>
          <a:xfrm>
            <a:off x="1881199" y="2194737"/>
            <a:ext cx="6822830" cy="369332"/>
          </a:xfrm>
          <a:prstGeom prst="rect">
            <a:avLst/>
          </a:prstGeom>
          <a:noFill/>
        </p:spPr>
        <p:txBody>
          <a:bodyPr wrap="square">
            <a:spAutoFit/>
          </a:bodyPr>
          <a:lstStyle/>
          <a:p>
            <a:r>
              <a:rPr lang="en-GB"/>
              <a:t>Controlled by the frontal lobe </a:t>
            </a:r>
          </a:p>
        </p:txBody>
      </p:sp>
      <p:pic>
        <p:nvPicPr>
          <p:cNvPr id="13" name="Picture 12">
            <a:extLst>
              <a:ext uri="{FF2B5EF4-FFF2-40B4-BE49-F238E27FC236}">
                <a16:creationId xmlns:a16="http://schemas.microsoft.com/office/drawing/2014/main" id="{4D4425A6-C7CF-54ED-9D46-193BA96D552C}"/>
              </a:ext>
            </a:extLst>
          </p:cNvPr>
          <p:cNvPicPr>
            <a:picLocks noChangeAspect="1"/>
          </p:cNvPicPr>
          <p:nvPr/>
        </p:nvPicPr>
        <p:blipFill>
          <a:blip r:embed="rId13"/>
          <a:stretch>
            <a:fillRect/>
          </a:stretch>
        </p:blipFill>
        <p:spPr>
          <a:xfrm>
            <a:off x="6564922" y="1385309"/>
            <a:ext cx="5416061" cy="5335922"/>
          </a:xfrm>
          <a:prstGeom prst="rect">
            <a:avLst/>
          </a:prstGeom>
        </p:spPr>
      </p:pic>
    </p:spTree>
    <p:extLst>
      <p:ext uri="{BB962C8B-B14F-4D97-AF65-F5344CB8AC3E}">
        <p14:creationId xmlns:p14="http://schemas.microsoft.com/office/powerpoint/2010/main" val="3951120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0"/>
            <a:ext cx="8534400" cy="758952"/>
          </a:xfrm>
        </p:spPr>
        <p:txBody>
          <a:bodyPr/>
          <a:lstStyle/>
          <a:p>
            <a:r>
              <a:rPr lang="en-GB"/>
              <a:t>Executive dysfunction</a:t>
            </a:r>
          </a:p>
        </p:txBody>
      </p:sp>
      <p:sp>
        <p:nvSpPr>
          <p:cNvPr id="3" name="Content Placeholder 2"/>
          <p:cNvSpPr>
            <a:spLocks noGrp="1"/>
          </p:cNvSpPr>
          <p:nvPr>
            <p:ph idx="1"/>
          </p:nvPr>
        </p:nvSpPr>
        <p:spPr>
          <a:xfrm>
            <a:off x="1898046" y="1952836"/>
            <a:ext cx="8503920" cy="2088232"/>
          </a:xfrm>
          <a:solidFill>
            <a:schemeClr val="bg2">
              <a:lumMod val="75000"/>
            </a:schemeClr>
          </a:solidFill>
          <a:ln>
            <a:solidFill>
              <a:schemeClr val="bg2">
                <a:lumMod val="25000"/>
              </a:schemeClr>
            </a:solidFill>
          </a:ln>
        </p:spPr>
        <p:txBody>
          <a:bodyPr/>
          <a:lstStyle/>
          <a:p>
            <a:pPr marL="0" indent="0">
              <a:buNone/>
            </a:pPr>
            <a:endParaRPr lang="en-GB" sz="800"/>
          </a:p>
          <a:p>
            <a:pPr marL="0" indent="0">
              <a:buNone/>
            </a:pPr>
            <a:r>
              <a:rPr lang="en-GB"/>
              <a:t>Executive functions</a:t>
            </a:r>
          </a:p>
          <a:p>
            <a:r>
              <a:rPr lang="en-GB"/>
              <a:t>Snake bite – no plan…</a:t>
            </a:r>
          </a:p>
          <a:p>
            <a:r>
              <a:rPr lang="en-GB"/>
              <a:t>Stepped on = bite back</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0516" y="2276872"/>
            <a:ext cx="3168352" cy="1584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5" name="Diagram 4"/>
          <p:cNvGraphicFramePr/>
          <p:nvPr>
            <p:extLst>
              <p:ext uri="{D42A27DB-BD31-4B8C-83A1-F6EECF244321}">
                <p14:modId xmlns:p14="http://schemas.microsoft.com/office/powerpoint/2010/main" val="8811962"/>
              </p:ext>
            </p:extLst>
          </p:nvPr>
        </p:nvGraphicFramePr>
        <p:xfrm>
          <a:off x="265723" y="1082988"/>
          <a:ext cx="11676185" cy="10498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Diagram 6"/>
          <p:cNvGraphicFramePr/>
          <p:nvPr>
            <p:extLst>
              <p:ext uri="{D42A27DB-BD31-4B8C-83A1-F6EECF244321}">
                <p14:modId xmlns:p14="http://schemas.microsoft.com/office/powerpoint/2010/main" val="1456807595"/>
              </p:ext>
            </p:extLst>
          </p:nvPr>
        </p:nvGraphicFramePr>
        <p:xfrm>
          <a:off x="773725" y="4365104"/>
          <a:ext cx="6902204" cy="180318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13" name="Diagram 12"/>
          <p:cNvGraphicFramePr/>
          <p:nvPr>
            <p:extLst>
              <p:ext uri="{D42A27DB-BD31-4B8C-83A1-F6EECF244321}">
                <p14:modId xmlns:p14="http://schemas.microsoft.com/office/powerpoint/2010/main" val="3550764720"/>
              </p:ext>
            </p:extLst>
          </p:nvPr>
        </p:nvGraphicFramePr>
        <p:xfrm>
          <a:off x="3863751" y="4185084"/>
          <a:ext cx="7960925" cy="2577988"/>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extLst>
      <p:ext uri="{BB962C8B-B14F-4D97-AF65-F5344CB8AC3E}">
        <p14:creationId xmlns:p14="http://schemas.microsoft.com/office/powerpoint/2010/main" val="9751832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a:spLocks noGrp="1"/>
          </p:cNvSpPr>
          <p:nvPr>
            <p:ph type="title"/>
          </p:nvPr>
        </p:nvSpPr>
        <p:spPr>
          <a:xfrm>
            <a:off x="3828256" y="304004"/>
            <a:ext cx="8534400" cy="758952"/>
          </a:xfrm>
        </p:spPr>
        <p:txBody>
          <a:bodyPr/>
          <a:lstStyle/>
          <a:p>
            <a:r>
              <a:rPr lang="en-GB"/>
              <a:t>Executive dysfunction</a:t>
            </a:r>
          </a:p>
        </p:txBody>
      </p:sp>
      <p:sp>
        <p:nvSpPr>
          <p:cNvPr id="4" name="TextBox 3"/>
          <p:cNvSpPr txBox="1"/>
          <p:nvPr/>
        </p:nvSpPr>
        <p:spPr>
          <a:xfrm>
            <a:off x="4439816" y="1196753"/>
            <a:ext cx="6228184" cy="2354491"/>
          </a:xfrm>
          <a:prstGeom prst="rect">
            <a:avLst/>
          </a:prstGeom>
          <a:noFill/>
        </p:spPr>
        <p:txBody>
          <a:bodyPr wrap="square" rtlCol="0">
            <a:spAutoFit/>
          </a:bodyPr>
          <a:lstStyle/>
          <a:p>
            <a:pPr>
              <a:defRPr/>
            </a:pPr>
            <a:endParaRPr lang="en-GB" sz="2100">
              <a:solidFill>
                <a:prstClr val="black"/>
              </a:solidFill>
              <a:latin typeface="Georgia"/>
            </a:endParaRPr>
          </a:p>
          <a:p>
            <a:pPr>
              <a:defRPr/>
            </a:pPr>
            <a:r>
              <a:rPr lang="en-GB" sz="2100">
                <a:solidFill>
                  <a:prstClr val="black"/>
                </a:solidFill>
                <a:latin typeface="Georgia"/>
              </a:rPr>
              <a:t>Without these brakes – unable to inhibit distractions (inattentive), unable to inhibit instant reactions (impulsive), or unable to inhibit physically acting upon these stimuli (hyperactive).</a:t>
            </a:r>
          </a:p>
          <a:p>
            <a:pPr>
              <a:defRPr/>
            </a:pPr>
            <a:endParaRPr lang="en-GB" sz="2100">
              <a:solidFill>
                <a:prstClr val="black"/>
              </a:solidFill>
              <a:latin typeface="Georgia"/>
            </a:endParaRPr>
          </a:p>
          <a:p>
            <a:pPr>
              <a:defRPr/>
            </a:pPr>
            <a:endParaRPr lang="en-GB" sz="2100">
              <a:solidFill>
                <a:prstClr val="black"/>
              </a:solidFill>
              <a:latin typeface="Georgia"/>
            </a:endParaRPr>
          </a:p>
        </p:txBody>
      </p:sp>
      <p:graphicFrame>
        <p:nvGraphicFramePr>
          <p:cNvPr id="6" name="Diagram 5"/>
          <p:cNvGraphicFramePr/>
          <p:nvPr>
            <p:extLst>
              <p:ext uri="{D42A27DB-BD31-4B8C-83A1-F6EECF244321}">
                <p14:modId xmlns:p14="http://schemas.microsoft.com/office/powerpoint/2010/main" val="1534600798"/>
              </p:ext>
            </p:extLst>
          </p:nvPr>
        </p:nvGraphicFramePr>
        <p:xfrm>
          <a:off x="731912" y="357774"/>
          <a:ext cx="8964488"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1" name="Diagram 20"/>
          <p:cNvGraphicFramePr/>
          <p:nvPr>
            <p:extLst>
              <p:ext uri="{D42A27DB-BD31-4B8C-83A1-F6EECF244321}">
                <p14:modId xmlns:p14="http://schemas.microsoft.com/office/powerpoint/2010/main" val="1516240855"/>
              </p:ext>
            </p:extLst>
          </p:nvPr>
        </p:nvGraphicFramePr>
        <p:xfrm>
          <a:off x="1138192" y="3360290"/>
          <a:ext cx="2895344" cy="100637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20" name="Diagram 19"/>
          <p:cNvGraphicFramePr/>
          <p:nvPr>
            <p:extLst>
              <p:ext uri="{D42A27DB-BD31-4B8C-83A1-F6EECF244321}">
                <p14:modId xmlns:p14="http://schemas.microsoft.com/office/powerpoint/2010/main" val="2379116834"/>
              </p:ext>
            </p:extLst>
          </p:nvPr>
        </p:nvGraphicFramePr>
        <p:xfrm>
          <a:off x="3700072" y="5290759"/>
          <a:ext cx="1600831" cy="134076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22" name="Diagram 21"/>
          <p:cNvGraphicFramePr/>
          <p:nvPr>
            <p:extLst>
              <p:ext uri="{D42A27DB-BD31-4B8C-83A1-F6EECF244321}">
                <p14:modId xmlns:p14="http://schemas.microsoft.com/office/powerpoint/2010/main" val="3933983721"/>
              </p:ext>
            </p:extLst>
          </p:nvPr>
        </p:nvGraphicFramePr>
        <p:xfrm>
          <a:off x="8238487" y="4756871"/>
          <a:ext cx="1981633" cy="1161420"/>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18" name="Diagram 17"/>
          <p:cNvGraphicFramePr/>
          <p:nvPr>
            <p:extLst>
              <p:ext uri="{D42A27DB-BD31-4B8C-83A1-F6EECF244321}">
                <p14:modId xmlns:p14="http://schemas.microsoft.com/office/powerpoint/2010/main" val="1499377295"/>
              </p:ext>
            </p:extLst>
          </p:nvPr>
        </p:nvGraphicFramePr>
        <p:xfrm>
          <a:off x="8063844" y="2853084"/>
          <a:ext cx="4186192" cy="1922149"/>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graphicFrame>
        <p:nvGraphicFramePr>
          <p:cNvPr id="19" name="Diagram 18"/>
          <p:cNvGraphicFramePr/>
          <p:nvPr/>
        </p:nvGraphicFramePr>
        <p:xfrm>
          <a:off x="4295800" y="4581129"/>
          <a:ext cx="4320480" cy="826869"/>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graphicFrame>
        <p:nvGraphicFramePr>
          <p:cNvPr id="25" name="Diagram 24"/>
          <p:cNvGraphicFramePr/>
          <p:nvPr>
            <p:extLst>
              <p:ext uri="{D42A27DB-BD31-4B8C-83A1-F6EECF244321}">
                <p14:modId xmlns:p14="http://schemas.microsoft.com/office/powerpoint/2010/main" val="1775913562"/>
              </p:ext>
            </p:extLst>
          </p:nvPr>
        </p:nvGraphicFramePr>
        <p:xfrm>
          <a:off x="5294580" y="5457087"/>
          <a:ext cx="3456384" cy="1008112"/>
        </p:xfrm>
        <a:graphic>
          <a:graphicData uri="http://schemas.openxmlformats.org/drawingml/2006/diagram">
            <dgm:relIds xmlns:dgm="http://schemas.openxmlformats.org/drawingml/2006/diagram" xmlns:r="http://schemas.openxmlformats.org/officeDocument/2006/relationships" r:dm="rId33" r:lo="rId34" r:qs="rId35" r:cs="rId36"/>
          </a:graphicData>
        </a:graphic>
      </p:graphicFrame>
      <p:graphicFrame>
        <p:nvGraphicFramePr>
          <p:cNvPr id="24" name="Diagram 23"/>
          <p:cNvGraphicFramePr/>
          <p:nvPr>
            <p:extLst>
              <p:ext uri="{D42A27DB-BD31-4B8C-83A1-F6EECF244321}">
                <p14:modId xmlns:p14="http://schemas.microsoft.com/office/powerpoint/2010/main" val="78306158"/>
              </p:ext>
            </p:extLst>
          </p:nvPr>
        </p:nvGraphicFramePr>
        <p:xfrm>
          <a:off x="5355448" y="2803995"/>
          <a:ext cx="2952328" cy="1922150"/>
        </p:xfrm>
        <a:graphic>
          <a:graphicData uri="http://schemas.openxmlformats.org/drawingml/2006/diagram">
            <dgm:relIds xmlns:dgm="http://schemas.openxmlformats.org/drawingml/2006/diagram" xmlns:r="http://schemas.openxmlformats.org/officeDocument/2006/relationships" r:dm="rId38" r:lo="rId39" r:qs="rId40" r:cs="rId41"/>
          </a:graphicData>
        </a:graphic>
      </p:graphicFrame>
      <p:graphicFrame>
        <p:nvGraphicFramePr>
          <p:cNvPr id="17" name="Diagram 16"/>
          <p:cNvGraphicFramePr/>
          <p:nvPr>
            <p:extLst>
              <p:ext uri="{D42A27DB-BD31-4B8C-83A1-F6EECF244321}">
                <p14:modId xmlns:p14="http://schemas.microsoft.com/office/powerpoint/2010/main" val="1830116925"/>
              </p:ext>
            </p:extLst>
          </p:nvPr>
        </p:nvGraphicFramePr>
        <p:xfrm>
          <a:off x="1847528" y="5517232"/>
          <a:ext cx="1824278" cy="513348"/>
        </p:xfrm>
        <a:graphic>
          <a:graphicData uri="http://schemas.openxmlformats.org/drawingml/2006/diagram">
            <dgm:relIds xmlns:dgm="http://schemas.openxmlformats.org/drawingml/2006/diagram" xmlns:r="http://schemas.openxmlformats.org/officeDocument/2006/relationships" r:dm="rId43" r:lo="rId44" r:qs="rId45" r:cs="rId46"/>
          </a:graphicData>
        </a:graphic>
      </p:graphicFrame>
      <p:graphicFrame>
        <p:nvGraphicFramePr>
          <p:cNvPr id="23" name="Diagram 22"/>
          <p:cNvGraphicFramePr/>
          <p:nvPr>
            <p:extLst>
              <p:ext uri="{D42A27DB-BD31-4B8C-83A1-F6EECF244321}">
                <p14:modId xmlns:p14="http://schemas.microsoft.com/office/powerpoint/2010/main" val="189315464"/>
              </p:ext>
            </p:extLst>
          </p:nvPr>
        </p:nvGraphicFramePr>
        <p:xfrm>
          <a:off x="9698310" y="4897772"/>
          <a:ext cx="2269410" cy="1533792"/>
        </p:xfrm>
        <a:graphic>
          <a:graphicData uri="http://schemas.openxmlformats.org/drawingml/2006/diagram">
            <dgm:relIds xmlns:dgm="http://schemas.openxmlformats.org/drawingml/2006/diagram" xmlns:r="http://schemas.openxmlformats.org/officeDocument/2006/relationships" r:dm="rId48" r:lo="rId49" r:qs="rId50" r:cs="rId51"/>
          </a:graphicData>
        </a:graphic>
      </p:graphicFrame>
      <p:graphicFrame>
        <p:nvGraphicFramePr>
          <p:cNvPr id="26" name="Diagram 25"/>
          <p:cNvGraphicFramePr/>
          <p:nvPr>
            <p:extLst>
              <p:ext uri="{D42A27DB-BD31-4B8C-83A1-F6EECF244321}">
                <p14:modId xmlns:p14="http://schemas.microsoft.com/office/powerpoint/2010/main" val="2718207028"/>
              </p:ext>
            </p:extLst>
          </p:nvPr>
        </p:nvGraphicFramePr>
        <p:xfrm>
          <a:off x="2460104" y="3985626"/>
          <a:ext cx="2736304" cy="1351955"/>
        </p:xfrm>
        <a:graphic>
          <a:graphicData uri="http://schemas.openxmlformats.org/drawingml/2006/diagram">
            <dgm:relIds xmlns:dgm="http://schemas.openxmlformats.org/drawingml/2006/diagram" xmlns:r="http://schemas.openxmlformats.org/officeDocument/2006/relationships" r:dm="rId53" r:lo="rId54" r:qs="rId55" r:cs="rId56"/>
          </a:graphicData>
        </a:graphic>
      </p:graphicFrame>
      <p:pic>
        <p:nvPicPr>
          <p:cNvPr id="28" name="Picture 2" descr="C:\Users\c.greenway\Pictures\brain_neurons_firing_sm_wm.gif"/>
          <p:cNvPicPr>
            <a:picLocks noChangeAspect="1" noChangeArrowheads="1" noCrop="1"/>
          </p:cNvPicPr>
          <p:nvPr/>
        </p:nvPicPr>
        <p:blipFill>
          <a:blip r:embed="rId58">
            <a:extLst>
              <a:ext uri="{28A0092B-C50C-407E-A947-70E740481C1C}">
                <a14:useLocalDpi xmlns:a14="http://schemas.microsoft.com/office/drawing/2010/main" val="0"/>
              </a:ext>
            </a:extLst>
          </a:blip>
          <a:srcRect/>
          <a:stretch>
            <a:fillRect/>
          </a:stretch>
        </p:blipFill>
        <p:spPr bwMode="auto">
          <a:xfrm>
            <a:off x="10156940" y="311131"/>
            <a:ext cx="1619672" cy="1395462"/>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p:cNvSpPr txBox="1"/>
          <p:nvPr/>
        </p:nvSpPr>
        <p:spPr>
          <a:xfrm>
            <a:off x="1631505" y="6356913"/>
            <a:ext cx="2169795" cy="338554"/>
          </a:xfrm>
          <a:prstGeom prst="rect">
            <a:avLst/>
          </a:prstGeom>
          <a:noFill/>
        </p:spPr>
        <p:txBody>
          <a:bodyPr wrap="square" rtlCol="0">
            <a:spAutoFit/>
          </a:bodyPr>
          <a:lstStyle/>
          <a:p>
            <a:pPr>
              <a:defRPr/>
            </a:pPr>
            <a:r>
              <a:rPr lang="en-GB" sz="1600">
                <a:solidFill>
                  <a:srgbClr val="C5D1D7">
                    <a:lumMod val="10000"/>
                  </a:srgbClr>
                </a:solidFill>
                <a:latin typeface="Georgia"/>
              </a:rPr>
              <a:t>Barkley, (2000)</a:t>
            </a:r>
          </a:p>
        </p:txBody>
      </p:sp>
    </p:spTree>
    <p:extLst>
      <p:ext uri="{BB962C8B-B14F-4D97-AF65-F5344CB8AC3E}">
        <p14:creationId xmlns:p14="http://schemas.microsoft.com/office/powerpoint/2010/main" val="14596232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68819" y="218830"/>
            <a:ext cx="5709949" cy="832031"/>
          </a:xfrm>
          <a:solidFill>
            <a:schemeClr val="accent3">
              <a:lumMod val="75000"/>
            </a:schemeClr>
          </a:solidFill>
          <a:ln>
            <a:solidFill>
              <a:schemeClr val="accent3">
                <a:lumMod val="50000"/>
              </a:schemeClr>
            </a:solidFill>
          </a:ln>
        </p:spPr>
        <p:txBody>
          <a:bodyPr>
            <a:normAutofit/>
          </a:bodyPr>
          <a:lstStyle/>
          <a:p>
            <a:r>
              <a:rPr lang="en-GB" sz="2800">
                <a:solidFill>
                  <a:schemeClr val="bg1"/>
                </a:solidFill>
              </a:rPr>
              <a:t>EF-  Attention deficit</a:t>
            </a:r>
          </a:p>
        </p:txBody>
      </p:sp>
      <p:sp>
        <p:nvSpPr>
          <p:cNvPr id="3" name="Content Placeholder 2"/>
          <p:cNvSpPr>
            <a:spLocks noGrp="1"/>
          </p:cNvSpPr>
          <p:nvPr>
            <p:ph sz="half" idx="1"/>
          </p:nvPr>
        </p:nvSpPr>
        <p:spPr>
          <a:xfrm>
            <a:off x="346974" y="1477108"/>
            <a:ext cx="5631794" cy="2133600"/>
          </a:xfrm>
          <a:solidFill>
            <a:schemeClr val="accent1">
              <a:lumMod val="75000"/>
            </a:schemeClr>
          </a:solidFill>
          <a:ln>
            <a:solidFill>
              <a:schemeClr val="accent3">
                <a:lumMod val="50000"/>
              </a:schemeClr>
            </a:solidFill>
          </a:ln>
        </p:spPr>
        <p:txBody>
          <a:bodyPr>
            <a:normAutofit fontScale="70000" lnSpcReduction="20000"/>
          </a:bodyPr>
          <a:lstStyle/>
          <a:p>
            <a:r>
              <a:rPr lang="en-GB" i="1">
                <a:solidFill>
                  <a:schemeClr val="bg1"/>
                </a:solidFill>
              </a:rPr>
              <a:t>Poor concentration </a:t>
            </a:r>
          </a:p>
          <a:p>
            <a:pPr lvl="1"/>
            <a:r>
              <a:rPr lang="en-GB">
                <a:solidFill>
                  <a:schemeClr val="bg1">
                    <a:lumMod val="85000"/>
                  </a:schemeClr>
                </a:solidFill>
              </a:rPr>
              <a:t>Inefficient </a:t>
            </a:r>
            <a:r>
              <a:rPr lang="en-GB" err="1">
                <a:solidFill>
                  <a:schemeClr val="bg1">
                    <a:lumMod val="85000"/>
                  </a:schemeClr>
                </a:solidFill>
              </a:rPr>
              <a:t>attentional</a:t>
            </a:r>
            <a:r>
              <a:rPr lang="en-GB">
                <a:solidFill>
                  <a:schemeClr val="bg1">
                    <a:lumMod val="85000"/>
                  </a:schemeClr>
                </a:solidFill>
              </a:rPr>
              <a:t> mechanisms</a:t>
            </a:r>
          </a:p>
          <a:p>
            <a:pPr lvl="1"/>
            <a:r>
              <a:rPr lang="en-GB">
                <a:solidFill>
                  <a:schemeClr val="bg1">
                    <a:lumMod val="85000"/>
                  </a:schemeClr>
                </a:solidFill>
              </a:rPr>
              <a:t>Difficulty concentrating on tedious tasks</a:t>
            </a:r>
          </a:p>
          <a:p>
            <a:pPr lvl="1"/>
            <a:r>
              <a:rPr lang="en-GB">
                <a:solidFill>
                  <a:schemeClr val="bg1">
                    <a:lumMod val="85000"/>
                  </a:schemeClr>
                </a:solidFill>
              </a:rPr>
              <a:t>Careless errors, lack of precision and attention to detail </a:t>
            </a:r>
          </a:p>
          <a:p>
            <a:pPr lvl="1"/>
            <a:r>
              <a:rPr lang="en-GB">
                <a:solidFill>
                  <a:schemeClr val="bg1">
                    <a:lumMod val="85000"/>
                  </a:schemeClr>
                </a:solidFill>
              </a:rPr>
              <a:t>More difficulty with listening than looking – learning style</a:t>
            </a:r>
          </a:p>
          <a:p>
            <a:pPr lvl="1"/>
            <a:r>
              <a:rPr lang="en-GB" err="1">
                <a:solidFill>
                  <a:schemeClr val="bg1">
                    <a:lumMod val="85000"/>
                  </a:schemeClr>
                </a:solidFill>
              </a:rPr>
              <a:t>Attentional</a:t>
            </a:r>
            <a:r>
              <a:rPr lang="en-GB">
                <a:solidFill>
                  <a:schemeClr val="bg1">
                    <a:lumMod val="85000"/>
                  </a:schemeClr>
                </a:solidFill>
              </a:rPr>
              <a:t> mechanisms tire more quickly</a:t>
            </a:r>
          </a:p>
          <a:p>
            <a:endParaRPr lang="en-GB">
              <a:solidFill>
                <a:schemeClr val="bg1"/>
              </a:solidFill>
            </a:endParaRPr>
          </a:p>
        </p:txBody>
      </p:sp>
      <p:sp>
        <p:nvSpPr>
          <p:cNvPr id="4" name="Content Placeholder 3"/>
          <p:cNvSpPr>
            <a:spLocks noGrp="1"/>
          </p:cNvSpPr>
          <p:nvPr>
            <p:ph sz="half" idx="2"/>
          </p:nvPr>
        </p:nvSpPr>
        <p:spPr>
          <a:xfrm>
            <a:off x="346973" y="3733378"/>
            <a:ext cx="5631793" cy="2604899"/>
          </a:xfrm>
          <a:solidFill>
            <a:schemeClr val="bg2">
              <a:lumMod val="50000"/>
            </a:schemeClr>
          </a:solidFill>
          <a:ln>
            <a:solidFill>
              <a:schemeClr val="accent3">
                <a:lumMod val="50000"/>
              </a:schemeClr>
            </a:solidFill>
          </a:ln>
        </p:spPr>
        <p:txBody>
          <a:bodyPr>
            <a:normAutofit fontScale="70000" lnSpcReduction="20000"/>
          </a:bodyPr>
          <a:lstStyle/>
          <a:p>
            <a:r>
              <a:rPr lang="en-GB" i="1">
                <a:solidFill>
                  <a:schemeClr val="bg1"/>
                </a:solidFill>
              </a:rPr>
              <a:t>Task </a:t>
            </a:r>
            <a:r>
              <a:rPr lang="en-GB" i="1" err="1">
                <a:solidFill>
                  <a:schemeClr val="bg1"/>
                </a:solidFill>
              </a:rPr>
              <a:t>Impersisitence</a:t>
            </a:r>
            <a:endParaRPr lang="en-GB" i="1">
              <a:solidFill>
                <a:schemeClr val="bg1"/>
              </a:solidFill>
            </a:endParaRPr>
          </a:p>
          <a:p>
            <a:pPr lvl="1"/>
            <a:r>
              <a:rPr lang="en-GB">
                <a:solidFill>
                  <a:schemeClr val="bg1">
                    <a:lumMod val="85000"/>
                  </a:schemeClr>
                </a:solidFill>
              </a:rPr>
              <a:t>Failure to complete tasks</a:t>
            </a:r>
          </a:p>
          <a:p>
            <a:endParaRPr lang="en-GB" sz="1500">
              <a:solidFill>
                <a:schemeClr val="bg1">
                  <a:lumMod val="85000"/>
                </a:schemeClr>
              </a:solidFill>
            </a:endParaRPr>
          </a:p>
          <a:p>
            <a:r>
              <a:rPr lang="en-GB" i="1">
                <a:solidFill>
                  <a:schemeClr val="bg1"/>
                </a:solidFill>
              </a:rPr>
              <a:t>Disorganisation</a:t>
            </a:r>
          </a:p>
          <a:p>
            <a:pPr lvl="1"/>
            <a:r>
              <a:rPr lang="en-GB">
                <a:solidFill>
                  <a:schemeClr val="bg1">
                    <a:lumMod val="85000"/>
                  </a:schemeClr>
                </a:solidFill>
              </a:rPr>
              <a:t>Difficulty following sequences with supervision</a:t>
            </a:r>
          </a:p>
          <a:p>
            <a:pPr lvl="1"/>
            <a:endParaRPr lang="en-GB" sz="1800">
              <a:solidFill>
                <a:schemeClr val="bg1"/>
              </a:solidFill>
            </a:endParaRPr>
          </a:p>
          <a:p>
            <a:r>
              <a:rPr lang="en-GB" i="1">
                <a:solidFill>
                  <a:schemeClr val="bg1"/>
                </a:solidFill>
              </a:rPr>
              <a:t>Forgetfulness</a:t>
            </a:r>
          </a:p>
          <a:p>
            <a:pPr lvl="1"/>
            <a:r>
              <a:rPr lang="en-GB">
                <a:solidFill>
                  <a:schemeClr val="bg1">
                    <a:lumMod val="85000"/>
                  </a:schemeClr>
                </a:solidFill>
              </a:rPr>
              <a:t>LTM better than STM</a:t>
            </a:r>
          </a:p>
          <a:p>
            <a:pPr lvl="1"/>
            <a:r>
              <a:rPr lang="en-GB">
                <a:solidFill>
                  <a:schemeClr val="bg1">
                    <a:lumMod val="85000"/>
                  </a:schemeClr>
                </a:solidFill>
              </a:rPr>
              <a:t>Difficulty following instructions</a:t>
            </a:r>
          </a:p>
          <a:p>
            <a:endParaRPr lang="en-GB">
              <a:solidFill>
                <a:schemeClr val="bg1"/>
              </a:solidFill>
            </a:endParaRPr>
          </a:p>
        </p:txBody>
      </p:sp>
      <p:sp>
        <p:nvSpPr>
          <p:cNvPr id="6" name="Title 1">
            <a:extLst>
              <a:ext uri="{FF2B5EF4-FFF2-40B4-BE49-F238E27FC236}">
                <a16:creationId xmlns:a16="http://schemas.microsoft.com/office/drawing/2014/main" id="{23558B01-B24D-E5B6-57F4-677C40165C2A}"/>
              </a:ext>
            </a:extLst>
          </p:cNvPr>
          <p:cNvSpPr txBox="1">
            <a:spLocks/>
          </p:cNvSpPr>
          <p:nvPr/>
        </p:nvSpPr>
        <p:spPr>
          <a:xfrm>
            <a:off x="6314831" y="218829"/>
            <a:ext cx="5608350" cy="832031"/>
          </a:xfrm>
          <a:prstGeom prst="rect">
            <a:avLst/>
          </a:prstGeom>
          <a:solidFill>
            <a:schemeClr val="accent5">
              <a:lumMod val="50000"/>
            </a:schemeClr>
          </a:solidFill>
          <a:ln>
            <a:solidFill>
              <a:schemeClr val="accent3">
                <a:lumMod val="50000"/>
              </a:schemeClr>
            </a:solidFill>
          </a:ln>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a:solidFill>
                  <a:schemeClr val="bg1"/>
                </a:solidFill>
              </a:rPr>
              <a:t>EF-  Impulsivity</a:t>
            </a:r>
          </a:p>
        </p:txBody>
      </p:sp>
      <p:sp>
        <p:nvSpPr>
          <p:cNvPr id="7" name="Content Placeholder 2">
            <a:extLst>
              <a:ext uri="{FF2B5EF4-FFF2-40B4-BE49-F238E27FC236}">
                <a16:creationId xmlns:a16="http://schemas.microsoft.com/office/drawing/2014/main" id="{1C6C28D8-21D2-7A8E-BA8A-C36A0842D64B}"/>
              </a:ext>
            </a:extLst>
          </p:cNvPr>
          <p:cNvSpPr txBox="1">
            <a:spLocks/>
          </p:cNvSpPr>
          <p:nvPr/>
        </p:nvSpPr>
        <p:spPr>
          <a:xfrm>
            <a:off x="6213234" y="1477108"/>
            <a:ext cx="5631792" cy="2133600"/>
          </a:xfrm>
          <a:prstGeom prst="rect">
            <a:avLst/>
          </a:prstGeom>
          <a:solidFill>
            <a:schemeClr val="accent5">
              <a:lumMod val="75000"/>
            </a:schemeClr>
          </a:solidFill>
          <a:ln>
            <a:solidFill>
              <a:schemeClr val="accent3">
                <a:lumMod val="50000"/>
              </a:schemeClr>
            </a:solidFill>
          </a:ln>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i="1">
                <a:solidFill>
                  <a:schemeClr val="bg1"/>
                </a:solidFill>
              </a:rPr>
              <a:t>Stop and think</a:t>
            </a:r>
          </a:p>
          <a:p>
            <a:pPr lvl="1"/>
            <a:r>
              <a:rPr lang="en-GB">
                <a:solidFill>
                  <a:schemeClr val="bg1">
                    <a:lumMod val="85000"/>
                  </a:schemeClr>
                </a:solidFill>
              </a:rPr>
              <a:t>Difficulty with this before they act</a:t>
            </a:r>
          </a:p>
          <a:p>
            <a:pPr lvl="1"/>
            <a:r>
              <a:rPr lang="en-GB">
                <a:solidFill>
                  <a:schemeClr val="bg1">
                    <a:lumMod val="85000"/>
                  </a:schemeClr>
                </a:solidFill>
              </a:rPr>
              <a:t>Often say the first thing that comes to mind</a:t>
            </a:r>
          </a:p>
          <a:p>
            <a:pPr lvl="1"/>
            <a:r>
              <a:rPr lang="en-GB">
                <a:solidFill>
                  <a:schemeClr val="bg1">
                    <a:lumMod val="85000"/>
                  </a:schemeClr>
                </a:solidFill>
              </a:rPr>
              <a:t>Blurt out answers</a:t>
            </a:r>
          </a:p>
          <a:p>
            <a:pPr lvl="1"/>
            <a:r>
              <a:rPr lang="en-GB">
                <a:solidFill>
                  <a:schemeClr val="bg1">
                    <a:lumMod val="85000"/>
                  </a:schemeClr>
                </a:solidFill>
              </a:rPr>
              <a:t>Tactless</a:t>
            </a:r>
          </a:p>
          <a:p>
            <a:pPr lvl="1"/>
            <a:r>
              <a:rPr lang="en-GB">
                <a:solidFill>
                  <a:schemeClr val="bg1">
                    <a:lumMod val="85000"/>
                  </a:schemeClr>
                </a:solidFill>
              </a:rPr>
              <a:t>Risk taking</a:t>
            </a:r>
          </a:p>
          <a:p>
            <a:pPr lvl="1"/>
            <a:r>
              <a:rPr lang="en-GB">
                <a:solidFill>
                  <a:schemeClr val="bg1">
                    <a:lumMod val="85000"/>
                  </a:schemeClr>
                </a:solidFill>
              </a:rPr>
              <a:t>Can’t wait their turn</a:t>
            </a:r>
          </a:p>
          <a:p>
            <a:endParaRPr lang="en-GB">
              <a:solidFill>
                <a:schemeClr val="bg1"/>
              </a:solidFill>
            </a:endParaRPr>
          </a:p>
        </p:txBody>
      </p:sp>
      <p:sp>
        <p:nvSpPr>
          <p:cNvPr id="8" name="Content Placeholder 3">
            <a:extLst>
              <a:ext uri="{FF2B5EF4-FFF2-40B4-BE49-F238E27FC236}">
                <a16:creationId xmlns:a16="http://schemas.microsoft.com/office/drawing/2014/main" id="{E382D939-BC41-736C-2CDA-B7DC1EF5A002}"/>
              </a:ext>
            </a:extLst>
          </p:cNvPr>
          <p:cNvSpPr txBox="1">
            <a:spLocks/>
          </p:cNvSpPr>
          <p:nvPr/>
        </p:nvSpPr>
        <p:spPr>
          <a:xfrm>
            <a:off x="6213234" y="3733378"/>
            <a:ext cx="5631792" cy="2505142"/>
          </a:xfrm>
          <a:prstGeom prst="rect">
            <a:avLst/>
          </a:prstGeom>
          <a:solidFill>
            <a:schemeClr val="accent4">
              <a:lumMod val="75000"/>
            </a:schemeClr>
          </a:solidFill>
          <a:ln>
            <a:solidFill>
              <a:schemeClr val="accent3">
                <a:lumMod val="50000"/>
              </a:schemeClr>
            </a:solidFill>
          </a:ln>
        </p:spPr>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i="1">
                <a:solidFill>
                  <a:schemeClr val="bg1"/>
                </a:solidFill>
              </a:rPr>
              <a:t>Do not learn from mistakes</a:t>
            </a:r>
          </a:p>
          <a:p>
            <a:endParaRPr lang="en-GB">
              <a:solidFill>
                <a:schemeClr val="bg1"/>
              </a:solidFill>
            </a:endParaRPr>
          </a:p>
          <a:p>
            <a:r>
              <a:rPr lang="en-GB" i="1">
                <a:solidFill>
                  <a:schemeClr val="bg1"/>
                </a:solidFill>
              </a:rPr>
              <a:t>The problem isn’t that they don’t know the correct thing to do or that they don’t want to do the righ</a:t>
            </a:r>
            <a:r>
              <a:rPr lang="en-GB">
                <a:solidFill>
                  <a:schemeClr val="bg1"/>
                </a:solidFill>
              </a:rPr>
              <a:t>t thing!</a:t>
            </a:r>
          </a:p>
          <a:p>
            <a:endParaRPr lang="en-GB">
              <a:solidFill>
                <a:schemeClr val="bg1"/>
              </a:solidFill>
            </a:endParaRPr>
          </a:p>
          <a:p>
            <a:r>
              <a:rPr lang="en-GB" i="1">
                <a:solidFill>
                  <a:schemeClr val="bg1"/>
                </a:solidFill>
              </a:rPr>
              <a:t>It’s their lack of SELF CONTROL</a:t>
            </a:r>
            <a:endParaRPr lang="en-GB">
              <a:solidFill>
                <a:schemeClr val="bg1"/>
              </a:solidFill>
            </a:endParaRPr>
          </a:p>
          <a:p>
            <a:endParaRPr lang="en-GB">
              <a:solidFill>
                <a:schemeClr val="bg1"/>
              </a:solidFill>
            </a:endParaRPr>
          </a:p>
        </p:txBody>
      </p:sp>
    </p:spTree>
    <p:extLst>
      <p:ext uri="{BB962C8B-B14F-4D97-AF65-F5344CB8AC3E}">
        <p14:creationId xmlns:p14="http://schemas.microsoft.com/office/powerpoint/2010/main" val="718043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68820" y="296984"/>
            <a:ext cx="5695458" cy="839846"/>
          </a:xfrm>
          <a:solidFill>
            <a:schemeClr val="accent1">
              <a:lumMod val="75000"/>
            </a:schemeClr>
          </a:solidFill>
          <a:ln>
            <a:solidFill>
              <a:schemeClr val="accent3">
                <a:lumMod val="50000"/>
              </a:schemeClr>
            </a:solidFill>
          </a:ln>
        </p:spPr>
        <p:txBody>
          <a:bodyPr>
            <a:normAutofit/>
          </a:bodyPr>
          <a:lstStyle/>
          <a:p>
            <a:r>
              <a:rPr lang="en-GB">
                <a:solidFill>
                  <a:schemeClr val="bg1"/>
                </a:solidFill>
              </a:rPr>
              <a:t>Why?  Impulsivity deficit</a:t>
            </a:r>
          </a:p>
        </p:txBody>
      </p:sp>
      <p:sp>
        <p:nvSpPr>
          <p:cNvPr id="3" name="Content Placeholder 2"/>
          <p:cNvSpPr>
            <a:spLocks noGrp="1"/>
          </p:cNvSpPr>
          <p:nvPr>
            <p:ph sz="half" idx="1"/>
          </p:nvPr>
        </p:nvSpPr>
        <p:spPr>
          <a:xfrm>
            <a:off x="268819" y="1291068"/>
            <a:ext cx="5695459" cy="2632255"/>
          </a:xfrm>
          <a:solidFill>
            <a:schemeClr val="accent4">
              <a:lumMod val="75000"/>
            </a:schemeClr>
          </a:solidFill>
          <a:ln>
            <a:solidFill>
              <a:schemeClr val="accent3">
                <a:lumMod val="50000"/>
              </a:schemeClr>
            </a:solidFill>
          </a:ln>
        </p:spPr>
        <p:txBody>
          <a:bodyPr>
            <a:noAutofit/>
          </a:bodyPr>
          <a:lstStyle/>
          <a:p>
            <a:r>
              <a:rPr lang="en-GB" sz="1600">
                <a:solidFill>
                  <a:schemeClr val="bg1"/>
                </a:solidFill>
              </a:rPr>
              <a:t>The mechanisms that control behaviour in the brain seem unreliable</a:t>
            </a:r>
          </a:p>
          <a:p>
            <a:endParaRPr lang="en-GB" sz="300" i="1">
              <a:solidFill>
                <a:schemeClr val="bg1"/>
              </a:solidFill>
            </a:endParaRPr>
          </a:p>
          <a:p>
            <a:r>
              <a:rPr lang="en-GB" sz="1600" i="1">
                <a:solidFill>
                  <a:schemeClr val="bg1"/>
                </a:solidFill>
              </a:rPr>
              <a:t>ADHD is a problem of performance, not of knowledge. </a:t>
            </a:r>
          </a:p>
          <a:p>
            <a:endParaRPr lang="en-GB" sz="400">
              <a:solidFill>
                <a:schemeClr val="bg1"/>
              </a:solidFill>
            </a:endParaRPr>
          </a:p>
          <a:p>
            <a:r>
              <a:rPr lang="en-GB" sz="1600">
                <a:solidFill>
                  <a:schemeClr val="bg1"/>
                </a:solidFill>
              </a:rPr>
              <a:t>Barkley – it’s not a matter of not knowing what to do, but of not being able to do what you know.</a:t>
            </a:r>
            <a:r>
              <a:rPr lang="en-GB" sz="1600" i="1">
                <a:solidFill>
                  <a:schemeClr val="bg1"/>
                </a:solidFill>
              </a:rPr>
              <a:t> </a:t>
            </a:r>
          </a:p>
          <a:p>
            <a:endParaRPr lang="en-GB" sz="300" i="1">
              <a:solidFill>
                <a:schemeClr val="bg1"/>
              </a:solidFill>
            </a:endParaRPr>
          </a:p>
          <a:p>
            <a:r>
              <a:rPr lang="en-GB" sz="1600" i="1">
                <a:solidFill>
                  <a:schemeClr val="bg1"/>
                </a:solidFill>
              </a:rPr>
              <a:t>Difficult delaying gratification</a:t>
            </a:r>
          </a:p>
          <a:p>
            <a:pPr lvl="1"/>
            <a:r>
              <a:rPr lang="en-GB" sz="1600">
                <a:solidFill>
                  <a:schemeClr val="bg1">
                    <a:lumMod val="85000"/>
                  </a:schemeClr>
                </a:solidFill>
              </a:rPr>
              <a:t>LT goals difficult</a:t>
            </a:r>
          </a:p>
          <a:p>
            <a:pPr lvl="1"/>
            <a:r>
              <a:rPr lang="en-GB" sz="1600">
                <a:solidFill>
                  <a:schemeClr val="bg1">
                    <a:lumMod val="85000"/>
                  </a:schemeClr>
                </a:solidFill>
              </a:rPr>
              <a:t>Reward driven – immediate</a:t>
            </a:r>
          </a:p>
          <a:p>
            <a:endParaRPr lang="en-GB" sz="1600">
              <a:solidFill>
                <a:schemeClr val="bg1"/>
              </a:solidFill>
            </a:endParaRPr>
          </a:p>
        </p:txBody>
      </p:sp>
      <p:sp>
        <p:nvSpPr>
          <p:cNvPr id="4" name="Content Placeholder 3"/>
          <p:cNvSpPr>
            <a:spLocks noGrp="1"/>
          </p:cNvSpPr>
          <p:nvPr>
            <p:ph sz="half" idx="2"/>
          </p:nvPr>
        </p:nvSpPr>
        <p:spPr>
          <a:xfrm>
            <a:off x="268819" y="4042084"/>
            <a:ext cx="5695459" cy="2632255"/>
          </a:xfrm>
          <a:solidFill>
            <a:schemeClr val="accent5">
              <a:lumMod val="75000"/>
            </a:schemeClr>
          </a:solidFill>
          <a:ln>
            <a:solidFill>
              <a:schemeClr val="accent3">
                <a:lumMod val="50000"/>
              </a:schemeClr>
            </a:solidFill>
          </a:ln>
        </p:spPr>
        <p:txBody>
          <a:bodyPr>
            <a:normAutofit fontScale="92500" lnSpcReduction="20000"/>
          </a:bodyPr>
          <a:lstStyle/>
          <a:p>
            <a:r>
              <a:rPr lang="en-GB" sz="2000" i="1">
                <a:solidFill>
                  <a:schemeClr val="bg1"/>
                </a:solidFill>
              </a:rPr>
              <a:t>So teaching a child to consider the consequences of their actions does not solve impulsivity</a:t>
            </a:r>
            <a:r>
              <a:rPr lang="en-GB" sz="2200" i="1">
                <a:solidFill>
                  <a:schemeClr val="bg1"/>
                </a:solidFill>
              </a:rPr>
              <a:t>.</a:t>
            </a:r>
          </a:p>
          <a:p>
            <a:pPr lvl="1"/>
            <a:r>
              <a:rPr lang="en-GB" sz="1800">
                <a:solidFill>
                  <a:schemeClr val="bg1">
                    <a:lumMod val="85000"/>
                  </a:schemeClr>
                </a:solidFill>
              </a:rPr>
              <a:t>They lack the reflective and behavioural inhibition mechanisms to apply this to their everyday lives.</a:t>
            </a:r>
          </a:p>
          <a:p>
            <a:endParaRPr lang="en-GB" sz="800" i="1">
              <a:solidFill>
                <a:schemeClr val="bg1"/>
              </a:solidFill>
            </a:endParaRPr>
          </a:p>
          <a:p>
            <a:r>
              <a:rPr lang="en-GB" sz="1800" i="1">
                <a:solidFill>
                  <a:schemeClr val="bg1"/>
                </a:solidFill>
              </a:rPr>
              <a:t>Act without thinking</a:t>
            </a:r>
          </a:p>
          <a:p>
            <a:pPr lvl="1"/>
            <a:r>
              <a:rPr lang="en-GB" sz="1600">
                <a:solidFill>
                  <a:schemeClr val="bg1">
                    <a:lumMod val="85000"/>
                  </a:schemeClr>
                </a:solidFill>
              </a:rPr>
              <a:t>Risk taking</a:t>
            </a:r>
          </a:p>
          <a:p>
            <a:pPr lvl="1"/>
            <a:r>
              <a:rPr lang="en-GB" sz="1600">
                <a:solidFill>
                  <a:schemeClr val="bg1">
                    <a:lumMod val="85000"/>
                  </a:schemeClr>
                </a:solidFill>
              </a:rPr>
              <a:t>Accident prone</a:t>
            </a:r>
          </a:p>
          <a:p>
            <a:pPr lvl="1"/>
            <a:endParaRPr lang="en-GB" sz="1400">
              <a:solidFill>
                <a:schemeClr val="bg1">
                  <a:lumMod val="85000"/>
                </a:schemeClr>
              </a:solidFill>
            </a:endParaRPr>
          </a:p>
          <a:p>
            <a:r>
              <a:rPr lang="en-GB" sz="1800" i="1">
                <a:solidFill>
                  <a:schemeClr val="bg1"/>
                </a:solidFill>
              </a:rPr>
              <a:t>Difficulty sharing and cooperating - groups</a:t>
            </a:r>
          </a:p>
          <a:p>
            <a:pPr lvl="1"/>
            <a:endParaRPr lang="en-GB" sz="1600">
              <a:solidFill>
                <a:schemeClr val="bg1">
                  <a:lumMod val="85000"/>
                </a:schemeClr>
              </a:solidFill>
            </a:endParaRPr>
          </a:p>
          <a:p>
            <a:pPr lvl="1"/>
            <a:endParaRPr lang="en-GB">
              <a:solidFill>
                <a:schemeClr val="bg1">
                  <a:lumMod val="85000"/>
                </a:schemeClr>
              </a:solidFill>
            </a:endParaRPr>
          </a:p>
        </p:txBody>
      </p:sp>
      <p:sp>
        <p:nvSpPr>
          <p:cNvPr id="8" name="Title 1">
            <a:extLst>
              <a:ext uri="{FF2B5EF4-FFF2-40B4-BE49-F238E27FC236}">
                <a16:creationId xmlns:a16="http://schemas.microsoft.com/office/drawing/2014/main" id="{CFA39305-04F7-8375-A886-A6B419234793}"/>
              </a:ext>
            </a:extLst>
          </p:cNvPr>
          <p:cNvSpPr txBox="1">
            <a:spLocks/>
          </p:cNvSpPr>
          <p:nvPr/>
        </p:nvSpPr>
        <p:spPr>
          <a:xfrm>
            <a:off x="6227724" y="296984"/>
            <a:ext cx="5695456" cy="839845"/>
          </a:xfrm>
          <a:prstGeom prst="rect">
            <a:avLst/>
          </a:prstGeom>
          <a:solidFill>
            <a:schemeClr val="accent5">
              <a:lumMod val="75000"/>
            </a:schemeClr>
          </a:solidFill>
          <a:ln>
            <a:solidFill>
              <a:schemeClr val="accent3">
                <a:lumMod val="50000"/>
              </a:schemeClr>
            </a:solidFill>
          </a:ln>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a:solidFill>
                  <a:schemeClr val="bg1"/>
                </a:solidFill>
              </a:rPr>
              <a:t>EF-  Hyperactivity</a:t>
            </a:r>
          </a:p>
        </p:txBody>
      </p:sp>
      <p:sp>
        <p:nvSpPr>
          <p:cNvPr id="9" name="Content Placeholder 2">
            <a:extLst>
              <a:ext uri="{FF2B5EF4-FFF2-40B4-BE49-F238E27FC236}">
                <a16:creationId xmlns:a16="http://schemas.microsoft.com/office/drawing/2014/main" id="{4A3E6A8F-5492-51A0-D3BB-FD26E4345053}"/>
              </a:ext>
            </a:extLst>
          </p:cNvPr>
          <p:cNvSpPr txBox="1">
            <a:spLocks/>
          </p:cNvSpPr>
          <p:nvPr/>
        </p:nvSpPr>
        <p:spPr>
          <a:xfrm>
            <a:off x="6227725" y="1291069"/>
            <a:ext cx="5695456" cy="2632254"/>
          </a:xfrm>
          <a:prstGeom prst="rect">
            <a:avLst/>
          </a:prstGeom>
          <a:solidFill>
            <a:schemeClr val="accent2">
              <a:lumMod val="75000"/>
            </a:schemeClr>
          </a:solidFill>
          <a:ln>
            <a:solidFill>
              <a:schemeClr val="accent3">
                <a:lumMod val="50000"/>
              </a:schemeClr>
            </a:solidFill>
          </a:ln>
        </p:spPr>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i="1">
                <a:solidFill>
                  <a:schemeClr val="bg1"/>
                </a:solidFill>
              </a:rPr>
              <a:t>On the go</a:t>
            </a:r>
          </a:p>
          <a:p>
            <a:pPr lvl="1"/>
            <a:r>
              <a:rPr lang="en-GB">
                <a:solidFill>
                  <a:schemeClr val="bg1">
                    <a:lumMod val="85000"/>
                  </a:schemeClr>
                </a:solidFill>
              </a:rPr>
              <a:t>Restless</a:t>
            </a:r>
          </a:p>
          <a:p>
            <a:pPr lvl="1"/>
            <a:r>
              <a:rPr lang="en-GB">
                <a:solidFill>
                  <a:schemeClr val="bg1">
                    <a:lumMod val="85000"/>
                  </a:schemeClr>
                </a:solidFill>
              </a:rPr>
              <a:t>Overactive</a:t>
            </a:r>
          </a:p>
          <a:p>
            <a:pPr lvl="1"/>
            <a:r>
              <a:rPr lang="en-GB">
                <a:solidFill>
                  <a:schemeClr val="bg1">
                    <a:lumMod val="85000"/>
                  </a:schemeClr>
                </a:solidFill>
              </a:rPr>
              <a:t>Fidgeting</a:t>
            </a:r>
          </a:p>
          <a:p>
            <a:pPr lvl="1"/>
            <a:endParaRPr lang="en-GB" sz="1400">
              <a:solidFill>
                <a:schemeClr val="bg1">
                  <a:lumMod val="85000"/>
                </a:schemeClr>
              </a:solidFill>
            </a:endParaRPr>
          </a:p>
          <a:p>
            <a:r>
              <a:rPr lang="en-GB" i="1">
                <a:solidFill>
                  <a:schemeClr val="bg1"/>
                </a:solidFill>
              </a:rPr>
              <a:t>Difficulty remaining seated</a:t>
            </a:r>
          </a:p>
          <a:p>
            <a:pPr lvl="1"/>
            <a:r>
              <a:rPr lang="en-GB">
                <a:solidFill>
                  <a:schemeClr val="bg1">
                    <a:lumMod val="85000"/>
                  </a:schemeClr>
                </a:solidFill>
              </a:rPr>
              <a:t>Walk about the classroom</a:t>
            </a:r>
          </a:p>
          <a:p>
            <a:pPr lvl="1"/>
            <a:endParaRPr lang="en-GB" sz="1300">
              <a:solidFill>
                <a:schemeClr val="bg1">
                  <a:lumMod val="85000"/>
                </a:schemeClr>
              </a:solidFill>
            </a:endParaRPr>
          </a:p>
          <a:p>
            <a:pPr lvl="1"/>
            <a:endParaRPr lang="en-GB" i="1">
              <a:solidFill>
                <a:schemeClr val="bg1"/>
              </a:solidFill>
            </a:endParaRPr>
          </a:p>
          <a:p>
            <a:endParaRPr lang="en-GB">
              <a:solidFill>
                <a:schemeClr val="bg1"/>
              </a:solidFill>
            </a:endParaRPr>
          </a:p>
        </p:txBody>
      </p:sp>
      <p:sp>
        <p:nvSpPr>
          <p:cNvPr id="10" name="Content Placeholder 3">
            <a:extLst>
              <a:ext uri="{FF2B5EF4-FFF2-40B4-BE49-F238E27FC236}">
                <a16:creationId xmlns:a16="http://schemas.microsoft.com/office/drawing/2014/main" id="{40DA4AF8-506B-230D-2E21-3F5B0F34F6E5}"/>
              </a:ext>
            </a:extLst>
          </p:cNvPr>
          <p:cNvSpPr txBox="1">
            <a:spLocks/>
          </p:cNvSpPr>
          <p:nvPr/>
        </p:nvSpPr>
        <p:spPr>
          <a:xfrm>
            <a:off x="6227724" y="4077563"/>
            <a:ext cx="5695455" cy="2632255"/>
          </a:xfrm>
          <a:prstGeom prst="rect">
            <a:avLst/>
          </a:prstGeom>
          <a:solidFill>
            <a:schemeClr val="accent6">
              <a:lumMod val="75000"/>
            </a:schemeClr>
          </a:solidFill>
          <a:ln>
            <a:solidFill>
              <a:schemeClr val="accent3">
                <a:lumMod val="50000"/>
              </a:schemeClr>
            </a:solidFill>
          </a:ln>
        </p:spPr>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i="1">
                <a:solidFill>
                  <a:schemeClr val="bg1"/>
                </a:solidFill>
              </a:rPr>
              <a:t>Boisterous and loud</a:t>
            </a:r>
          </a:p>
          <a:p>
            <a:pPr lvl="1"/>
            <a:r>
              <a:rPr lang="en-GB">
                <a:solidFill>
                  <a:schemeClr val="bg1">
                    <a:lumMod val="85000"/>
                  </a:schemeClr>
                </a:solidFill>
              </a:rPr>
              <a:t>Difficulty engaging in quiet activities</a:t>
            </a:r>
          </a:p>
          <a:p>
            <a:endParaRPr lang="en-GB" sz="400">
              <a:solidFill>
                <a:schemeClr val="bg1">
                  <a:lumMod val="85000"/>
                </a:schemeClr>
              </a:solidFill>
            </a:endParaRPr>
          </a:p>
          <a:p>
            <a:r>
              <a:rPr lang="en-GB" i="1">
                <a:solidFill>
                  <a:schemeClr val="bg1"/>
                </a:solidFill>
              </a:rPr>
              <a:t>Talk excessively</a:t>
            </a:r>
          </a:p>
          <a:p>
            <a:pPr lvl="1"/>
            <a:r>
              <a:rPr lang="en-GB">
                <a:solidFill>
                  <a:schemeClr val="bg1">
                    <a:lumMod val="85000"/>
                  </a:schemeClr>
                </a:solidFill>
              </a:rPr>
              <a:t>Disruptive</a:t>
            </a:r>
          </a:p>
          <a:p>
            <a:pPr lvl="1"/>
            <a:endParaRPr lang="en-GB" sz="400">
              <a:solidFill>
                <a:schemeClr val="bg1"/>
              </a:solidFill>
            </a:endParaRPr>
          </a:p>
          <a:p>
            <a:r>
              <a:rPr lang="en-GB" i="1">
                <a:solidFill>
                  <a:schemeClr val="bg1"/>
                </a:solidFill>
              </a:rPr>
              <a:t>Repetitive sounds</a:t>
            </a:r>
            <a:endParaRPr lang="en-GB">
              <a:solidFill>
                <a:schemeClr val="bg1"/>
              </a:solidFill>
            </a:endParaRPr>
          </a:p>
          <a:p>
            <a:pPr lvl="1"/>
            <a:r>
              <a:rPr lang="en-GB">
                <a:solidFill>
                  <a:schemeClr val="bg1">
                    <a:lumMod val="85000"/>
                  </a:schemeClr>
                </a:solidFill>
              </a:rPr>
              <a:t>Disruptive</a:t>
            </a:r>
            <a:r>
              <a:rPr lang="en-GB" i="1">
                <a:solidFill>
                  <a:schemeClr val="bg1"/>
                </a:solidFill>
              </a:rPr>
              <a:t> </a:t>
            </a:r>
          </a:p>
        </p:txBody>
      </p:sp>
      <p:sp>
        <p:nvSpPr>
          <p:cNvPr id="12" name="TextBox 11">
            <a:extLst>
              <a:ext uri="{FF2B5EF4-FFF2-40B4-BE49-F238E27FC236}">
                <a16:creationId xmlns:a16="http://schemas.microsoft.com/office/drawing/2014/main" id="{DFE5FE0D-6DB1-CCD8-2926-FC6121652EA0}"/>
              </a:ext>
            </a:extLst>
          </p:cNvPr>
          <p:cNvSpPr txBox="1"/>
          <p:nvPr/>
        </p:nvSpPr>
        <p:spPr>
          <a:xfrm>
            <a:off x="8432800" y="1291068"/>
            <a:ext cx="6096000" cy="1077218"/>
          </a:xfrm>
          <a:prstGeom prst="rect">
            <a:avLst/>
          </a:prstGeom>
          <a:noFill/>
        </p:spPr>
        <p:txBody>
          <a:bodyPr wrap="square">
            <a:spAutoFit/>
          </a:bodyPr>
          <a:lstStyle/>
          <a:p>
            <a:r>
              <a:rPr lang="en-GB" sz="2400" i="1">
                <a:solidFill>
                  <a:schemeClr val="bg1"/>
                </a:solidFill>
              </a:rPr>
              <a:t>Running and climbing</a:t>
            </a:r>
          </a:p>
          <a:p>
            <a:pPr lvl="1"/>
            <a:r>
              <a:rPr lang="en-GB" sz="2000">
                <a:solidFill>
                  <a:schemeClr val="bg1">
                    <a:lumMod val="85000"/>
                  </a:schemeClr>
                </a:solidFill>
              </a:rPr>
              <a:t>Slips and trips</a:t>
            </a:r>
          </a:p>
          <a:p>
            <a:pPr lvl="1"/>
            <a:r>
              <a:rPr lang="en-GB" sz="2000">
                <a:solidFill>
                  <a:schemeClr val="bg1">
                    <a:lumMod val="85000"/>
                  </a:schemeClr>
                </a:solidFill>
              </a:rPr>
              <a:t>Injuries</a:t>
            </a:r>
          </a:p>
        </p:txBody>
      </p:sp>
    </p:spTree>
    <p:extLst>
      <p:ext uri="{BB962C8B-B14F-4D97-AF65-F5344CB8AC3E}">
        <p14:creationId xmlns:p14="http://schemas.microsoft.com/office/powerpoint/2010/main" val="61729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Isosceles Triangle 2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7012074A-EA1D-A998-0E04-B4F9A2562FB4}"/>
              </a:ext>
            </a:extLst>
          </p:cNvPr>
          <p:cNvGraphicFramePr>
            <a:graphicFrameLocks noGrp="1"/>
          </p:cNvGraphicFramePr>
          <p:nvPr>
            <p:ph sz="half" idx="1"/>
            <p:extLst>
              <p:ext uri="{D42A27DB-BD31-4B8C-83A1-F6EECF244321}">
                <p14:modId xmlns:p14="http://schemas.microsoft.com/office/powerpoint/2010/main" val="1863880357"/>
              </p:ext>
            </p:extLst>
          </p:nvPr>
        </p:nvGraphicFramePr>
        <p:xfrm>
          <a:off x="0" y="1"/>
          <a:ext cx="12191999" cy="6858001"/>
        </p:xfrm>
        <a:graphic>
          <a:graphicData uri="http://schemas.openxmlformats.org/drawingml/2006/table">
            <a:tbl>
              <a:tblPr firstRow="1" firstCol="1" bandRow="1">
                <a:tableStyleId>{5C22544A-7EE6-4342-B048-85BDC9FD1C3A}</a:tableStyleId>
              </a:tblPr>
              <a:tblGrid>
                <a:gridCol w="4449035">
                  <a:extLst>
                    <a:ext uri="{9D8B030D-6E8A-4147-A177-3AD203B41FA5}">
                      <a16:colId xmlns:a16="http://schemas.microsoft.com/office/drawing/2014/main" val="1128396201"/>
                    </a:ext>
                  </a:extLst>
                </a:gridCol>
                <a:gridCol w="7742964">
                  <a:extLst>
                    <a:ext uri="{9D8B030D-6E8A-4147-A177-3AD203B41FA5}">
                      <a16:colId xmlns:a16="http://schemas.microsoft.com/office/drawing/2014/main" val="2873501955"/>
                    </a:ext>
                  </a:extLst>
                </a:gridCol>
              </a:tblGrid>
              <a:tr h="572491">
                <a:tc>
                  <a:txBody>
                    <a:bodyPr/>
                    <a:lstStyle/>
                    <a:p>
                      <a:pPr algn="ctr">
                        <a:lnSpc>
                          <a:spcPct val="115000"/>
                        </a:lnSpc>
                        <a:spcAft>
                          <a:spcPts val="800"/>
                        </a:spcAft>
                        <a:buNone/>
                      </a:pPr>
                      <a:r>
                        <a:rPr lang="en-GB" sz="2200" kern="0">
                          <a:effectLst/>
                        </a:rPr>
                        <a:t>Challenge</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tc>
                  <a:txBody>
                    <a:bodyPr/>
                    <a:lstStyle/>
                    <a:p>
                      <a:pPr algn="ctr">
                        <a:lnSpc>
                          <a:spcPct val="115000"/>
                        </a:lnSpc>
                        <a:spcAft>
                          <a:spcPts val="800"/>
                        </a:spcAft>
                        <a:buNone/>
                      </a:pPr>
                      <a:r>
                        <a:rPr lang="en-GB" sz="2200" kern="0">
                          <a:effectLst/>
                        </a:rPr>
                        <a:t>Interventions &amp; Strategies</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extLst>
                  <a:ext uri="{0D108BD9-81ED-4DB2-BD59-A6C34878D82A}">
                    <a16:rowId xmlns:a16="http://schemas.microsoft.com/office/drawing/2014/main" val="4038183369"/>
                  </a:ext>
                </a:extLst>
              </a:tr>
              <a:tr h="1047585">
                <a:tc>
                  <a:txBody>
                    <a:bodyPr/>
                    <a:lstStyle/>
                    <a:p>
                      <a:pPr>
                        <a:lnSpc>
                          <a:spcPct val="115000"/>
                        </a:lnSpc>
                        <a:spcAft>
                          <a:spcPts val="800"/>
                        </a:spcAft>
                        <a:buNone/>
                      </a:pPr>
                      <a:r>
                        <a:rPr lang="en-GB" sz="2200" kern="0" dirty="0">
                          <a:effectLst/>
                        </a:rPr>
                        <a:t>Inattention / Off-task</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tc>
                  <a:txBody>
                    <a:bodyPr/>
                    <a:lstStyle/>
                    <a:p>
                      <a:pPr>
                        <a:lnSpc>
                          <a:spcPct val="115000"/>
                        </a:lnSpc>
                        <a:spcAft>
                          <a:spcPts val="800"/>
                        </a:spcAft>
                        <a:buNone/>
                      </a:pPr>
                      <a:r>
                        <a:rPr lang="en-GB" sz="2200" kern="0">
                          <a:effectLst/>
                        </a:rPr>
                        <a:t>CBT, neurofeedback, EndeavorRx, task/strategy training, physical exercise</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extLst>
                  <a:ext uri="{0D108BD9-81ED-4DB2-BD59-A6C34878D82A}">
                    <a16:rowId xmlns:a16="http://schemas.microsoft.com/office/drawing/2014/main" val="3027504413"/>
                  </a:ext>
                </a:extLst>
              </a:tr>
              <a:tr h="1047585">
                <a:tc>
                  <a:txBody>
                    <a:bodyPr/>
                    <a:lstStyle/>
                    <a:p>
                      <a:pPr>
                        <a:lnSpc>
                          <a:spcPct val="115000"/>
                        </a:lnSpc>
                        <a:spcAft>
                          <a:spcPts val="800"/>
                        </a:spcAft>
                        <a:buNone/>
                      </a:pPr>
                      <a:r>
                        <a:rPr lang="en-GB" sz="2200" kern="0">
                          <a:effectLst/>
                        </a:rPr>
                        <a:t>Concentration / Focus</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tc>
                  <a:txBody>
                    <a:bodyPr/>
                    <a:lstStyle/>
                    <a:p>
                      <a:pPr>
                        <a:lnSpc>
                          <a:spcPct val="115000"/>
                        </a:lnSpc>
                        <a:spcAft>
                          <a:spcPts val="800"/>
                        </a:spcAft>
                        <a:buNone/>
                      </a:pPr>
                      <a:r>
                        <a:rPr lang="en-GB" sz="2200" kern="0">
                          <a:effectLst/>
                        </a:rPr>
                        <a:t>Choice-making, structured routines, visual schedules, First/Then boards</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extLst>
                  <a:ext uri="{0D108BD9-81ED-4DB2-BD59-A6C34878D82A}">
                    <a16:rowId xmlns:a16="http://schemas.microsoft.com/office/drawing/2014/main" val="2486800471"/>
                  </a:ext>
                </a:extLst>
              </a:tr>
              <a:tr h="1047585">
                <a:tc>
                  <a:txBody>
                    <a:bodyPr/>
                    <a:lstStyle/>
                    <a:p>
                      <a:pPr>
                        <a:lnSpc>
                          <a:spcPct val="115000"/>
                        </a:lnSpc>
                        <a:spcAft>
                          <a:spcPts val="800"/>
                        </a:spcAft>
                        <a:buNone/>
                      </a:pPr>
                      <a:r>
                        <a:rPr lang="en-GB" sz="2200" kern="0">
                          <a:effectLst/>
                        </a:rPr>
                        <a:t>Forgetfulness / Disorganization</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tc>
                  <a:txBody>
                    <a:bodyPr/>
                    <a:lstStyle/>
                    <a:p>
                      <a:pPr>
                        <a:lnSpc>
                          <a:spcPct val="115000"/>
                        </a:lnSpc>
                        <a:spcAft>
                          <a:spcPts val="800"/>
                        </a:spcAft>
                        <a:buNone/>
                      </a:pPr>
                      <a:r>
                        <a:rPr lang="en-GB" sz="2200" kern="0">
                          <a:effectLst/>
                        </a:rPr>
                        <a:t>Strategy training, goal setting, psychoeducation, IEP accommodations</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extLst>
                  <a:ext uri="{0D108BD9-81ED-4DB2-BD59-A6C34878D82A}">
                    <a16:rowId xmlns:a16="http://schemas.microsoft.com/office/drawing/2014/main" val="3540758902"/>
                  </a:ext>
                </a:extLst>
              </a:tr>
              <a:tr h="1047585">
                <a:tc>
                  <a:txBody>
                    <a:bodyPr/>
                    <a:lstStyle/>
                    <a:p>
                      <a:pPr>
                        <a:lnSpc>
                          <a:spcPct val="115000"/>
                        </a:lnSpc>
                        <a:spcAft>
                          <a:spcPts val="800"/>
                        </a:spcAft>
                        <a:buNone/>
                      </a:pPr>
                      <a:r>
                        <a:rPr lang="en-GB" sz="2200" kern="0">
                          <a:effectLst/>
                        </a:rPr>
                        <a:t>Hyperactivity / Impulsivity</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tc>
                  <a:txBody>
                    <a:bodyPr/>
                    <a:lstStyle/>
                    <a:p>
                      <a:pPr>
                        <a:lnSpc>
                          <a:spcPct val="115000"/>
                        </a:lnSpc>
                        <a:spcAft>
                          <a:spcPts val="800"/>
                        </a:spcAft>
                        <a:buNone/>
                      </a:pPr>
                      <a:r>
                        <a:rPr lang="en-GB" sz="2200" kern="0">
                          <a:effectLst/>
                        </a:rPr>
                        <a:t>PMT, psychoeducation, behavioral contracts, classroom modifications</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extLst>
                  <a:ext uri="{0D108BD9-81ED-4DB2-BD59-A6C34878D82A}">
                    <a16:rowId xmlns:a16="http://schemas.microsoft.com/office/drawing/2014/main" val="1187396269"/>
                  </a:ext>
                </a:extLst>
              </a:tr>
              <a:tr h="1047585">
                <a:tc>
                  <a:txBody>
                    <a:bodyPr/>
                    <a:lstStyle/>
                    <a:p>
                      <a:pPr>
                        <a:lnSpc>
                          <a:spcPct val="115000"/>
                        </a:lnSpc>
                        <a:spcAft>
                          <a:spcPts val="800"/>
                        </a:spcAft>
                        <a:buNone/>
                      </a:pPr>
                      <a:r>
                        <a:rPr lang="en-GB" sz="2200" kern="0">
                          <a:effectLst/>
                        </a:rPr>
                        <a:t>Executive Function Deficits</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tc>
                  <a:txBody>
                    <a:bodyPr/>
                    <a:lstStyle/>
                    <a:p>
                      <a:pPr>
                        <a:lnSpc>
                          <a:spcPct val="115000"/>
                        </a:lnSpc>
                        <a:spcAft>
                          <a:spcPts val="800"/>
                        </a:spcAft>
                        <a:buNone/>
                      </a:pPr>
                      <a:r>
                        <a:rPr lang="en-GB" sz="2200" kern="0">
                          <a:effectLst/>
                        </a:rPr>
                        <a:t>Physical skill training, homework routines, school–home partnerships</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extLst>
                  <a:ext uri="{0D108BD9-81ED-4DB2-BD59-A6C34878D82A}">
                    <a16:rowId xmlns:a16="http://schemas.microsoft.com/office/drawing/2014/main" val="4057980113"/>
                  </a:ext>
                </a:extLst>
              </a:tr>
              <a:tr h="1047585">
                <a:tc>
                  <a:txBody>
                    <a:bodyPr/>
                    <a:lstStyle/>
                    <a:p>
                      <a:pPr>
                        <a:lnSpc>
                          <a:spcPct val="115000"/>
                        </a:lnSpc>
                        <a:spcAft>
                          <a:spcPts val="800"/>
                        </a:spcAft>
                        <a:buNone/>
                      </a:pPr>
                      <a:r>
                        <a:rPr lang="en-GB" sz="2200" kern="0">
                          <a:effectLst/>
                        </a:rPr>
                        <a:t>General symptom management</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tc>
                  <a:txBody>
                    <a:bodyPr/>
                    <a:lstStyle/>
                    <a:p>
                      <a:pPr>
                        <a:lnSpc>
                          <a:spcPct val="115000"/>
                        </a:lnSpc>
                        <a:spcAft>
                          <a:spcPts val="800"/>
                        </a:spcAft>
                        <a:buNone/>
                      </a:pPr>
                      <a:r>
                        <a:rPr lang="en-GB" sz="2200" kern="0" dirty="0">
                          <a:effectLst/>
                        </a:rPr>
                        <a:t>Multi-modal approaches combining therapy, parent training, school support  (</a:t>
                      </a:r>
                      <a:r>
                        <a:rPr lang="en-GB" sz="2200" kern="0" dirty="0">
                          <a:effectLst/>
                          <a:hlinkClick r:id="rId2"/>
                        </a:rPr>
                        <a:t>link to papers and evidence</a:t>
                      </a:r>
                      <a:r>
                        <a:rPr lang="en-GB" sz="2200" kern="0" dirty="0">
                          <a:effectLst/>
                        </a:rPr>
                        <a:t>)</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txBody>
                  <a:tcPr marL="10334" marR="10334" marT="10334" marB="10334" anchor="ctr"/>
                </a:tc>
                <a:extLst>
                  <a:ext uri="{0D108BD9-81ED-4DB2-BD59-A6C34878D82A}">
                    <a16:rowId xmlns:a16="http://schemas.microsoft.com/office/drawing/2014/main" val="1318672201"/>
                  </a:ext>
                </a:extLst>
              </a:tr>
            </a:tbl>
          </a:graphicData>
        </a:graphic>
      </p:graphicFrame>
    </p:spTree>
    <p:extLst>
      <p:ext uri="{BB962C8B-B14F-4D97-AF65-F5344CB8AC3E}">
        <p14:creationId xmlns:p14="http://schemas.microsoft.com/office/powerpoint/2010/main" val="3578130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30603D9-96B8-0CD9-C7B2-13BB53F1FA43}"/>
              </a:ext>
            </a:extLst>
          </p:cNvPr>
          <p:cNvSpPr txBox="1">
            <a:spLocks/>
          </p:cNvSpPr>
          <p:nvPr/>
        </p:nvSpPr>
        <p:spPr>
          <a:xfrm>
            <a:off x="332156" y="342974"/>
            <a:ext cx="5619262" cy="801078"/>
          </a:xfrm>
          <a:prstGeom prst="rect">
            <a:avLst/>
          </a:prstGeom>
          <a:solidFill>
            <a:schemeClr val="bg2">
              <a:lumMod val="90000"/>
            </a:schemeClr>
          </a:solidFill>
        </p:spPr>
        <p:txBody>
          <a:bodyP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br>
              <a:rPr lang="en-GB" sz="2400" dirty="0"/>
            </a:br>
            <a:r>
              <a:rPr lang="en-GB" sz="2400" dirty="0"/>
              <a:t>Emotional regulation</a:t>
            </a:r>
            <a:br>
              <a:rPr lang="en-GB" sz="2400" dirty="0"/>
            </a:br>
            <a:endParaRPr lang="en-GB" sz="2400" dirty="0"/>
          </a:p>
        </p:txBody>
      </p:sp>
      <p:sp>
        <p:nvSpPr>
          <p:cNvPr id="7" name="TextBox 6">
            <a:extLst>
              <a:ext uri="{FF2B5EF4-FFF2-40B4-BE49-F238E27FC236}">
                <a16:creationId xmlns:a16="http://schemas.microsoft.com/office/drawing/2014/main" id="{45D2070F-9060-648F-BD1F-0ED71369E38C}"/>
              </a:ext>
            </a:extLst>
          </p:cNvPr>
          <p:cNvSpPr txBox="1"/>
          <p:nvPr/>
        </p:nvSpPr>
        <p:spPr>
          <a:xfrm>
            <a:off x="339972" y="1302047"/>
            <a:ext cx="5539153" cy="1754326"/>
          </a:xfrm>
          <a:prstGeom prst="rect">
            <a:avLst/>
          </a:prstGeom>
          <a:noFill/>
        </p:spPr>
        <p:txBody>
          <a:bodyPr wrap="square">
            <a:spAutoFit/>
          </a:bodyPr>
          <a:lstStyle/>
          <a:p>
            <a:endParaRPr lang="en-GB" dirty="0"/>
          </a:p>
          <a:p>
            <a:r>
              <a:rPr lang="en-GB" dirty="0"/>
              <a:t>The ability to select, </a:t>
            </a:r>
            <a:r>
              <a:rPr lang="en-GB" b="1" dirty="0"/>
              <a:t>attend to and appraise an emotionally arousing situation </a:t>
            </a:r>
            <a:r>
              <a:rPr lang="en-GB" dirty="0"/>
              <a:t>and to flexibly modulate one’s thoughts, words and actions in a way that enables you to adapt and function, achieve your goals and maintain your social standing </a:t>
            </a:r>
          </a:p>
        </p:txBody>
      </p:sp>
      <p:graphicFrame>
        <p:nvGraphicFramePr>
          <p:cNvPr id="10" name="Diagram 9">
            <a:extLst>
              <a:ext uri="{FF2B5EF4-FFF2-40B4-BE49-F238E27FC236}">
                <a16:creationId xmlns:a16="http://schemas.microsoft.com/office/drawing/2014/main" id="{6BCE20DA-7247-EE74-9B0B-15139154A069}"/>
              </a:ext>
            </a:extLst>
          </p:cNvPr>
          <p:cNvGraphicFramePr/>
          <p:nvPr>
            <p:extLst>
              <p:ext uri="{D42A27DB-BD31-4B8C-83A1-F6EECF244321}">
                <p14:modId xmlns:p14="http://schemas.microsoft.com/office/powerpoint/2010/main" val="1584308478"/>
              </p:ext>
            </p:extLst>
          </p:nvPr>
        </p:nvGraphicFramePr>
        <p:xfrm>
          <a:off x="4228124" y="1156677"/>
          <a:ext cx="10113106" cy="53457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7A6AD565-2504-B7E1-F342-102BB7BA5C2A}"/>
              </a:ext>
            </a:extLst>
          </p:cNvPr>
          <p:cNvSpPr txBox="1"/>
          <p:nvPr/>
        </p:nvSpPr>
        <p:spPr>
          <a:xfrm rot="16200000">
            <a:off x="3763799" y="3040872"/>
            <a:ext cx="5009662" cy="584775"/>
          </a:xfrm>
          <a:prstGeom prst="rect">
            <a:avLst/>
          </a:prstGeom>
          <a:noFill/>
        </p:spPr>
        <p:txBody>
          <a:bodyPr wrap="square">
            <a:spAutoFit/>
          </a:bodyPr>
          <a:lstStyle/>
          <a:p>
            <a:r>
              <a:rPr lang="en-GB" sz="3200">
                <a:solidFill>
                  <a:schemeClr val="tx1">
                    <a:lumMod val="65000"/>
                    <a:lumOff val="35000"/>
                  </a:schemeClr>
                </a:solidFill>
              </a:rPr>
              <a:t>Contributing factors </a:t>
            </a:r>
          </a:p>
        </p:txBody>
      </p:sp>
      <p:sp>
        <p:nvSpPr>
          <p:cNvPr id="14" name="TextBox 13">
            <a:extLst>
              <a:ext uri="{FF2B5EF4-FFF2-40B4-BE49-F238E27FC236}">
                <a16:creationId xmlns:a16="http://schemas.microsoft.com/office/drawing/2014/main" id="{304DFAE3-CD62-FDAC-7D84-E8F672D96F46}"/>
              </a:ext>
            </a:extLst>
          </p:cNvPr>
          <p:cNvSpPr txBox="1"/>
          <p:nvPr/>
        </p:nvSpPr>
        <p:spPr>
          <a:xfrm>
            <a:off x="394678" y="3220497"/>
            <a:ext cx="5539154" cy="3170099"/>
          </a:xfrm>
          <a:prstGeom prst="rect">
            <a:avLst/>
          </a:prstGeom>
          <a:solidFill>
            <a:schemeClr val="accent5">
              <a:lumMod val="75000"/>
            </a:schemeClr>
          </a:solidFill>
        </p:spPr>
        <p:txBody>
          <a:bodyPr wrap="square">
            <a:spAutoFit/>
          </a:bodyPr>
          <a:lstStyle/>
          <a:p>
            <a:r>
              <a:rPr lang="en-GB" sz="2000" dirty="0">
                <a:solidFill>
                  <a:schemeClr val="bg1"/>
                </a:solidFill>
              </a:rPr>
              <a:t>Emotional lability - a specific </a:t>
            </a:r>
            <a:r>
              <a:rPr lang="en-GB" sz="2000" b="1" dirty="0">
                <a:solidFill>
                  <a:schemeClr val="bg1"/>
                </a:solidFill>
              </a:rPr>
              <a:t>maladaptive pattern of emotion regulation </a:t>
            </a:r>
            <a:r>
              <a:rPr lang="en-GB" sz="2000" dirty="0">
                <a:solidFill>
                  <a:schemeClr val="bg1"/>
                </a:solidFill>
              </a:rPr>
              <a:t>leading to excessively rapid and/or intense emotional variability that results in an inability to maintain a consistent emotional state (i.e., emotional “homeostasis”) over time.</a:t>
            </a:r>
          </a:p>
          <a:p>
            <a:r>
              <a:rPr lang="en-GB" sz="2000" dirty="0">
                <a:solidFill>
                  <a:schemeClr val="bg1"/>
                </a:solidFill>
              </a:rPr>
              <a:t> </a:t>
            </a:r>
            <a:endParaRPr lang="en-GB" sz="1200" dirty="0">
              <a:solidFill>
                <a:schemeClr val="bg1"/>
              </a:solidFill>
            </a:endParaRPr>
          </a:p>
          <a:p>
            <a:r>
              <a:rPr lang="en-GB" sz="2000" dirty="0">
                <a:solidFill>
                  <a:schemeClr val="bg1"/>
                </a:solidFill>
              </a:rPr>
              <a:t>Emotional lability - a mechanism linking ADHD to emotional and behavioural distress (Rosen and Factor 2012)</a:t>
            </a:r>
          </a:p>
        </p:txBody>
      </p:sp>
      <p:sp>
        <p:nvSpPr>
          <p:cNvPr id="3" name="TextBox 2">
            <a:extLst>
              <a:ext uri="{FF2B5EF4-FFF2-40B4-BE49-F238E27FC236}">
                <a16:creationId xmlns:a16="http://schemas.microsoft.com/office/drawing/2014/main" id="{FAFC5A26-5B4B-DC8C-AD4E-B73C2DD09759}"/>
              </a:ext>
            </a:extLst>
          </p:cNvPr>
          <p:cNvSpPr txBox="1"/>
          <p:nvPr/>
        </p:nvSpPr>
        <p:spPr>
          <a:xfrm>
            <a:off x="6268629" y="342974"/>
            <a:ext cx="5259063" cy="646331"/>
          </a:xfrm>
          <a:prstGeom prst="rect">
            <a:avLst/>
          </a:prstGeom>
          <a:noFill/>
        </p:spPr>
        <p:txBody>
          <a:bodyPr wrap="square">
            <a:spAutoFit/>
          </a:bodyPr>
          <a:lstStyle/>
          <a:p>
            <a:r>
              <a:rPr lang="en-GB"/>
              <a:t>The ability to control the experience and expression of emotions.</a:t>
            </a:r>
          </a:p>
        </p:txBody>
      </p:sp>
    </p:spTree>
    <p:extLst>
      <p:ext uri="{BB962C8B-B14F-4D97-AF65-F5344CB8AC3E}">
        <p14:creationId xmlns:p14="http://schemas.microsoft.com/office/powerpoint/2010/main" val="11776690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ED801313-7BCD-970A-5645-3D54735E9047}"/>
              </a:ext>
            </a:extLst>
          </p:cNvPr>
          <p:cNvGraphicFramePr/>
          <p:nvPr>
            <p:extLst>
              <p:ext uri="{D42A27DB-BD31-4B8C-83A1-F6EECF244321}">
                <p14:modId xmlns:p14="http://schemas.microsoft.com/office/powerpoint/2010/main" val="1281215328"/>
              </p:ext>
            </p:extLst>
          </p:nvPr>
        </p:nvGraphicFramePr>
        <p:xfrm>
          <a:off x="281353" y="193545"/>
          <a:ext cx="11629293" cy="15571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8D2A5A3A-7DD3-4A15-ACE0-5B26E65B11BB}"/>
              </a:ext>
            </a:extLst>
          </p:cNvPr>
          <p:cNvGraphicFramePr/>
          <p:nvPr>
            <p:extLst>
              <p:ext uri="{D42A27DB-BD31-4B8C-83A1-F6EECF244321}">
                <p14:modId xmlns:p14="http://schemas.microsoft.com/office/powerpoint/2010/main" val="911855865"/>
              </p:ext>
            </p:extLst>
          </p:nvPr>
        </p:nvGraphicFramePr>
        <p:xfrm>
          <a:off x="367324" y="1828800"/>
          <a:ext cx="7940430" cy="525975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9" name="TextBox 8">
            <a:extLst>
              <a:ext uri="{FF2B5EF4-FFF2-40B4-BE49-F238E27FC236}">
                <a16:creationId xmlns:a16="http://schemas.microsoft.com/office/drawing/2014/main" id="{17E55247-3EB8-6983-4274-3C6CE1CEF195}"/>
              </a:ext>
            </a:extLst>
          </p:cNvPr>
          <p:cNvSpPr txBox="1"/>
          <p:nvPr/>
        </p:nvSpPr>
        <p:spPr>
          <a:xfrm>
            <a:off x="8378091" y="2850327"/>
            <a:ext cx="3446585" cy="2554545"/>
          </a:xfrm>
          <a:prstGeom prst="rect">
            <a:avLst/>
          </a:prstGeom>
          <a:solidFill>
            <a:schemeClr val="accent1">
              <a:lumMod val="75000"/>
            </a:schemeClr>
          </a:solidFill>
        </p:spPr>
        <p:txBody>
          <a:bodyPr wrap="square">
            <a:spAutoFit/>
          </a:bodyPr>
          <a:lstStyle/>
          <a:p>
            <a:r>
              <a:rPr lang="en-GB" sz="2000" dirty="0">
                <a:solidFill>
                  <a:schemeClr val="bg1"/>
                </a:solidFill>
              </a:rPr>
              <a:t>It’s not that the person with ADHD’s emotions are wrong; it’s more so that when they feel, they do so </a:t>
            </a:r>
            <a:r>
              <a:rPr lang="en-GB" sz="2000" b="1" dirty="0">
                <a:solidFill>
                  <a:schemeClr val="bg1"/>
                </a:solidFill>
              </a:rPr>
              <a:t>quickly and deeply</a:t>
            </a:r>
            <a:r>
              <a:rPr lang="en-GB" sz="2000" dirty="0">
                <a:solidFill>
                  <a:schemeClr val="bg1"/>
                </a:solidFill>
              </a:rPr>
              <a:t>, and are more prone to express intense feelings publicly than someone without ADHD.</a:t>
            </a:r>
          </a:p>
        </p:txBody>
      </p:sp>
    </p:spTree>
    <p:extLst>
      <p:ext uri="{BB962C8B-B14F-4D97-AF65-F5344CB8AC3E}">
        <p14:creationId xmlns:p14="http://schemas.microsoft.com/office/powerpoint/2010/main" val="3891604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F77F0-F41C-3833-CBD2-E45DDBDFF98A}"/>
              </a:ext>
            </a:extLst>
          </p:cNvPr>
          <p:cNvSpPr>
            <a:spLocks noGrp="1"/>
          </p:cNvSpPr>
          <p:nvPr>
            <p:ph type="title"/>
          </p:nvPr>
        </p:nvSpPr>
        <p:spPr>
          <a:xfrm>
            <a:off x="406400" y="549031"/>
            <a:ext cx="11379200" cy="758952"/>
          </a:xfrm>
        </p:spPr>
        <p:txBody>
          <a:bodyPr>
            <a:noAutofit/>
          </a:bodyPr>
          <a:lstStyle/>
          <a:p>
            <a:r>
              <a:rPr lang="en-GB" sz="1800" b="1" i="0">
                <a:solidFill>
                  <a:schemeClr val="tx2"/>
                </a:solidFill>
                <a:effectLst/>
                <a:latin typeface="verdana" panose="020B0604030504040204" pitchFamily="34" charset="0"/>
              </a:rPr>
              <a:t>ADHD-related emotional dysregulation results from poor executive function control, which contributes to an individual having (Barkley, 2015):</a:t>
            </a:r>
            <a:br>
              <a:rPr lang="en-GB" sz="1800" b="1" i="0">
                <a:solidFill>
                  <a:schemeClr val="tx2"/>
                </a:solidFill>
                <a:effectLst/>
                <a:latin typeface="verdana" panose="020B0604030504040204" pitchFamily="34" charset="0"/>
              </a:rPr>
            </a:br>
            <a:endParaRPr lang="en-GB" sz="1800">
              <a:solidFill>
                <a:schemeClr val="tx2"/>
              </a:solidFill>
            </a:endParaRPr>
          </a:p>
        </p:txBody>
      </p:sp>
      <p:sp>
        <p:nvSpPr>
          <p:cNvPr id="4" name="TextBox 3">
            <a:extLst>
              <a:ext uri="{FF2B5EF4-FFF2-40B4-BE49-F238E27FC236}">
                <a16:creationId xmlns:a16="http://schemas.microsoft.com/office/drawing/2014/main" id="{5062A052-DDE5-C62B-C458-B32DEAC20C10}"/>
              </a:ext>
            </a:extLst>
          </p:cNvPr>
          <p:cNvSpPr txBox="1"/>
          <p:nvPr/>
        </p:nvSpPr>
        <p:spPr>
          <a:xfrm>
            <a:off x="351692" y="1516184"/>
            <a:ext cx="11558954" cy="4862870"/>
          </a:xfrm>
          <a:prstGeom prst="rect">
            <a:avLst/>
          </a:prstGeom>
          <a:noFill/>
        </p:spPr>
        <p:txBody>
          <a:bodyPr wrap="square">
            <a:spAutoFit/>
          </a:bodyPr>
          <a:lstStyle/>
          <a:p>
            <a:r>
              <a:rPr lang="en-GB" b="1" dirty="0"/>
              <a:t>Highly volatile emotional trigger sensitivity and emotional impulsivity due to poor self-restraint</a:t>
            </a:r>
            <a:r>
              <a:rPr lang="en-GB" dirty="0"/>
              <a:t>. Emotional impulsivity contributes to ADHD symptoms such as </a:t>
            </a:r>
            <a:r>
              <a:rPr lang="en-GB" b="1" dirty="0"/>
              <a:t>impatience and low frustration tolerance</a:t>
            </a:r>
            <a:r>
              <a:rPr lang="en-GB" dirty="0"/>
              <a:t>, quickness to anger/reactive aggression/temper outbursts, and emotional liability.</a:t>
            </a:r>
          </a:p>
          <a:p>
            <a:endParaRPr lang="en-GB" sz="1400" dirty="0"/>
          </a:p>
          <a:p>
            <a:r>
              <a:rPr lang="en-GB" b="1" dirty="0"/>
              <a:t>Problems self-regulating </a:t>
            </a:r>
            <a:r>
              <a:rPr lang="en-GB" dirty="0"/>
              <a:t>their primary emotional response. Individuals with ADHD can experience such intense, overwhelming primary emotional reactions that they </a:t>
            </a:r>
            <a:r>
              <a:rPr lang="en-GB" b="1" dirty="0"/>
              <a:t>find it difficult to inhibit the expression of this emotion</a:t>
            </a:r>
            <a:r>
              <a:rPr lang="en-GB" dirty="0"/>
              <a:t> or to moderate it and replace it with a secondary emotional reaction.</a:t>
            </a:r>
          </a:p>
          <a:p>
            <a:endParaRPr lang="en-GB" sz="1400" dirty="0"/>
          </a:p>
          <a:p>
            <a:r>
              <a:rPr lang="en-GB" b="1" dirty="0"/>
              <a:t>Problems refocusing their attention away from strong emotions</a:t>
            </a:r>
            <a:r>
              <a:rPr lang="en-GB" dirty="0"/>
              <a:t>. An inability to refocus attention away from strong emotions can make it difficult to reduce or moderate a primary emotional response. </a:t>
            </a:r>
            <a:r>
              <a:rPr lang="en-GB" b="1" dirty="0"/>
              <a:t>Refocusing problems can also contribute to thought rumination.</a:t>
            </a:r>
          </a:p>
          <a:p>
            <a:endParaRPr lang="en-GB" sz="1400" dirty="0"/>
          </a:p>
          <a:p>
            <a:r>
              <a:rPr lang="en-GB" b="1" dirty="0"/>
              <a:t>Difficulties with self-soothing to moderate their primary emotional response due to poor working memory </a:t>
            </a:r>
            <a:r>
              <a:rPr lang="en-GB" dirty="0"/>
              <a:t>(i.e. reduced ability to use self-speech and visual imagery).</a:t>
            </a:r>
          </a:p>
          <a:p>
            <a:endParaRPr lang="en-GB" sz="1400" dirty="0"/>
          </a:p>
          <a:p>
            <a:r>
              <a:rPr lang="en-GB" dirty="0"/>
              <a:t>Difficulties organising and executing an appropriate secondary response due to difficulties appraising, flexibly manipulating and organising information; generating and appraising alternative responses and their possible outcomes; and planning an appropriate response.</a:t>
            </a:r>
          </a:p>
        </p:txBody>
      </p:sp>
    </p:spTree>
    <p:extLst>
      <p:ext uri="{BB962C8B-B14F-4D97-AF65-F5344CB8AC3E}">
        <p14:creationId xmlns:p14="http://schemas.microsoft.com/office/powerpoint/2010/main" val="7464791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CE460-4BF4-E7E5-3220-2E66D4316185}"/>
              </a:ext>
            </a:extLst>
          </p:cNvPr>
          <p:cNvSpPr>
            <a:spLocks noGrp="1"/>
          </p:cNvSpPr>
          <p:nvPr>
            <p:ph type="title"/>
          </p:nvPr>
        </p:nvSpPr>
        <p:spPr>
          <a:xfrm>
            <a:off x="328246" y="619369"/>
            <a:ext cx="9347200" cy="596782"/>
          </a:xfrm>
        </p:spPr>
        <p:txBody>
          <a:bodyPr>
            <a:noAutofit/>
          </a:bodyPr>
          <a:lstStyle/>
          <a:p>
            <a:pPr algn="l"/>
            <a:r>
              <a:rPr lang="en-GB" sz="2400" b="1" i="0">
                <a:solidFill>
                  <a:schemeClr val="tx2"/>
                </a:solidFill>
                <a:effectLst/>
                <a:latin typeface="verdana" panose="020B0604030504040204" pitchFamily="34" charset="0"/>
              </a:rPr>
              <a:t>As a result, individuals with ADHD are more likely to:</a:t>
            </a:r>
            <a:br>
              <a:rPr lang="en-GB" sz="2400" b="1" i="0">
                <a:solidFill>
                  <a:schemeClr val="tx2"/>
                </a:solidFill>
                <a:effectLst/>
                <a:latin typeface="verdana" panose="020B0604030504040204" pitchFamily="34" charset="0"/>
              </a:rPr>
            </a:br>
            <a:endParaRPr lang="en-GB" sz="2400">
              <a:solidFill>
                <a:schemeClr val="tx2"/>
              </a:solidFill>
            </a:endParaRPr>
          </a:p>
        </p:txBody>
      </p:sp>
      <p:sp>
        <p:nvSpPr>
          <p:cNvPr id="6" name="TextBox 5">
            <a:extLst>
              <a:ext uri="{FF2B5EF4-FFF2-40B4-BE49-F238E27FC236}">
                <a16:creationId xmlns:a16="http://schemas.microsoft.com/office/drawing/2014/main" id="{A415F6AB-4949-8447-51A1-727CB3884687}"/>
              </a:ext>
            </a:extLst>
          </p:cNvPr>
          <p:cNvSpPr txBox="1"/>
          <p:nvPr/>
        </p:nvSpPr>
        <p:spPr>
          <a:xfrm>
            <a:off x="328246" y="1379577"/>
            <a:ext cx="7487139" cy="5016758"/>
          </a:xfrm>
          <a:prstGeom prst="rect">
            <a:avLst/>
          </a:prstGeom>
          <a:noFill/>
        </p:spPr>
        <p:txBody>
          <a:bodyPr wrap="square">
            <a:spAutoFit/>
          </a:bodyPr>
          <a:lstStyle/>
          <a:p>
            <a:r>
              <a:rPr lang="en-GB" sz="1600" dirty="0"/>
              <a:t>experience and </a:t>
            </a:r>
            <a:r>
              <a:rPr lang="en-GB" sz="1600" b="1" dirty="0"/>
              <a:t>display emotions more intensely</a:t>
            </a:r>
            <a:r>
              <a:rPr lang="en-GB" sz="1600" dirty="0"/>
              <a:t>, particularly during interpersonal interactions  – possibly due to being overwhelmed by the emotion</a:t>
            </a:r>
          </a:p>
          <a:p>
            <a:endParaRPr lang="en-GB" sz="1600" dirty="0"/>
          </a:p>
          <a:p>
            <a:r>
              <a:rPr lang="en-GB" sz="1600" dirty="0"/>
              <a:t>become </a:t>
            </a:r>
            <a:r>
              <a:rPr lang="en-GB" sz="1600" b="1" dirty="0"/>
              <a:t>overly excited</a:t>
            </a:r>
          </a:p>
          <a:p>
            <a:endParaRPr lang="en-GB" sz="1600" dirty="0"/>
          </a:p>
          <a:p>
            <a:r>
              <a:rPr lang="en-GB" sz="1600" dirty="0"/>
              <a:t>focus on the more </a:t>
            </a:r>
            <a:r>
              <a:rPr lang="en-GB" sz="1600" b="1" dirty="0"/>
              <a:t>negative aspects </a:t>
            </a:r>
            <a:r>
              <a:rPr lang="en-GB" sz="1600" dirty="0"/>
              <a:t>of a task or situation</a:t>
            </a:r>
          </a:p>
          <a:p>
            <a:endParaRPr lang="en-GB" sz="1600" dirty="0"/>
          </a:p>
          <a:p>
            <a:r>
              <a:rPr lang="en-GB" sz="1600" dirty="0"/>
              <a:t>express </a:t>
            </a:r>
            <a:r>
              <a:rPr lang="en-GB" sz="1600" b="1" dirty="0"/>
              <a:t>frustration or anger </a:t>
            </a:r>
            <a:r>
              <a:rPr lang="en-GB" sz="1600" dirty="0"/>
              <a:t>and become verbally or physically aggressive</a:t>
            </a:r>
          </a:p>
          <a:p>
            <a:r>
              <a:rPr lang="en-GB" sz="1600" dirty="0"/>
              <a:t>experience problems in social relationships, including social rejection, bullying, and isolation</a:t>
            </a:r>
          </a:p>
          <a:p>
            <a:endParaRPr lang="en-GB" sz="1600" dirty="0"/>
          </a:p>
          <a:p>
            <a:r>
              <a:rPr lang="en-GB" sz="1600" b="1" dirty="0"/>
              <a:t>experience relationship and marital problems</a:t>
            </a:r>
            <a:r>
              <a:rPr lang="en-GB" sz="1600" dirty="0"/>
              <a:t>, relationship breakup and divorce</a:t>
            </a:r>
          </a:p>
          <a:p>
            <a:endParaRPr lang="en-GB" sz="1600" dirty="0"/>
          </a:p>
          <a:p>
            <a:r>
              <a:rPr lang="en-GB" sz="1600" b="1" dirty="0"/>
              <a:t>have difficulties achieving work or academic goals/requirements</a:t>
            </a:r>
            <a:r>
              <a:rPr lang="en-GB" sz="1600" dirty="0"/>
              <a:t>, receive a school suspension or expulsion, lose their job or fail to be promoted</a:t>
            </a:r>
          </a:p>
          <a:p>
            <a:endParaRPr lang="en-GB" sz="1600" dirty="0"/>
          </a:p>
          <a:p>
            <a:r>
              <a:rPr lang="en-GB" sz="1600" dirty="0"/>
              <a:t>report </a:t>
            </a:r>
            <a:r>
              <a:rPr lang="en-GB" sz="1600" b="1" dirty="0"/>
              <a:t>increased psychological distress </a:t>
            </a:r>
            <a:r>
              <a:rPr lang="en-GB" sz="1600" dirty="0"/>
              <a:t>from their emotional experience</a:t>
            </a:r>
          </a:p>
          <a:p>
            <a:endParaRPr lang="en-GB" sz="1600" dirty="0"/>
          </a:p>
          <a:p>
            <a:r>
              <a:rPr lang="en-GB" sz="1600" dirty="0"/>
              <a:t>develop anxiety and/or depression,  have conduct problems, be involved in</a:t>
            </a:r>
          </a:p>
          <a:p>
            <a:r>
              <a:rPr lang="en-GB" sz="1600" dirty="0"/>
              <a:t>crime and be institutionalised.</a:t>
            </a:r>
          </a:p>
        </p:txBody>
      </p:sp>
      <p:pic>
        <p:nvPicPr>
          <p:cNvPr id="7" name="Picture 6">
            <a:extLst>
              <a:ext uri="{FF2B5EF4-FFF2-40B4-BE49-F238E27FC236}">
                <a16:creationId xmlns:a16="http://schemas.microsoft.com/office/drawing/2014/main" id="{992863AB-40BF-6987-C9FC-B40D0B2A3F0B}"/>
              </a:ext>
            </a:extLst>
          </p:cNvPr>
          <p:cNvPicPr>
            <a:picLocks noChangeAspect="1"/>
          </p:cNvPicPr>
          <p:nvPr/>
        </p:nvPicPr>
        <p:blipFill>
          <a:blip r:embed="rId4"/>
          <a:stretch>
            <a:fillRect/>
          </a:stretch>
        </p:blipFill>
        <p:spPr>
          <a:xfrm>
            <a:off x="10020363" y="156308"/>
            <a:ext cx="1956871" cy="2328984"/>
          </a:xfrm>
          <a:prstGeom prst="rect">
            <a:avLst/>
          </a:prstGeom>
        </p:spPr>
      </p:pic>
      <p:pic>
        <p:nvPicPr>
          <p:cNvPr id="8" name="Picture 7">
            <a:extLst>
              <a:ext uri="{FF2B5EF4-FFF2-40B4-BE49-F238E27FC236}">
                <a16:creationId xmlns:a16="http://schemas.microsoft.com/office/drawing/2014/main" id="{E0581BC2-A48B-CEDE-DA8D-F7FED63A6E55}"/>
              </a:ext>
            </a:extLst>
          </p:cNvPr>
          <p:cNvPicPr>
            <a:picLocks noChangeAspect="1"/>
          </p:cNvPicPr>
          <p:nvPr/>
        </p:nvPicPr>
        <p:blipFill>
          <a:blip r:embed="rId5"/>
          <a:stretch>
            <a:fillRect/>
          </a:stretch>
        </p:blipFill>
        <p:spPr>
          <a:xfrm>
            <a:off x="10020363" y="2757444"/>
            <a:ext cx="3142761" cy="1582049"/>
          </a:xfrm>
          <a:prstGeom prst="rect">
            <a:avLst/>
          </a:prstGeom>
        </p:spPr>
      </p:pic>
      <p:sp>
        <p:nvSpPr>
          <p:cNvPr id="9" name="Title 1">
            <a:extLst>
              <a:ext uri="{FF2B5EF4-FFF2-40B4-BE49-F238E27FC236}">
                <a16:creationId xmlns:a16="http://schemas.microsoft.com/office/drawing/2014/main" id="{F9C6FC43-5B35-483B-3501-386CEAE4B41E}"/>
              </a:ext>
            </a:extLst>
          </p:cNvPr>
          <p:cNvSpPr txBox="1">
            <a:spLocks/>
          </p:cNvSpPr>
          <p:nvPr/>
        </p:nvSpPr>
        <p:spPr>
          <a:xfrm rot="5400000">
            <a:off x="9690179" y="3103969"/>
            <a:ext cx="3685110" cy="889000"/>
          </a:xfrm>
          <a:prstGeom prst="rect">
            <a:avLst/>
          </a:prstGeom>
        </p:spPr>
        <p:txBody>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sz="1400"/>
              <a:t>The 5 c’s</a:t>
            </a:r>
          </a:p>
        </p:txBody>
      </p:sp>
      <p:pic>
        <p:nvPicPr>
          <p:cNvPr id="4" name="Online Media 1" title="Self-Regulation Skills: Why They Are Fundamental">
            <a:hlinkClick r:id="" action="ppaction://media"/>
            <a:extLst>
              <a:ext uri="{FF2B5EF4-FFF2-40B4-BE49-F238E27FC236}">
                <a16:creationId xmlns:a16="http://schemas.microsoft.com/office/drawing/2014/main" id="{1E9DB3F5-4B3F-30EA-FAEC-C4FF5D1CE434}"/>
              </a:ext>
            </a:extLst>
          </p:cNvPr>
          <p:cNvPicPr>
            <a:picLocks noRot="1" noChangeAspect="1"/>
          </p:cNvPicPr>
          <p:nvPr>
            <a:videoFile r:link="rId1"/>
          </p:nvPr>
        </p:nvPicPr>
        <p:blipFill>
          <a:blip r:embed="rId6"/>
          <a:stretch>
            <a:fillRect/>
          </a:stretch>
        </p:blipFill>
        <p:spPr>
          <a:xfrm>
            <a:off x="8269877" y="4607035"/>
            <a:ext cx="3707357" cy="2094657"/>
          </a:xfrm>
          <a:prstGeom prst="rect">
            <a:avLst/>
          </a:prstGeom>
        </p:spPr>
      </p:pic>
      <p:sp>
        <p:nvSpPr>
          <p:cNvPr id="5" name="TextBox 4">
            <a:extLst>
              <a:ext uri="{FF2B5EF4-FFF2-40B4-BE49-F238E27FC236}">
                <a16:creationId xmlns:a16="http://schemas.microsoft.com/office/drawing/2014/main" id="{773CEDCD-3F90-8D8D-CA3A-CBF455486CE2}"/>
              </a:ext>
            </a:extLst>
          </p:cNvPr>
          <p:cNvSpPr txBox="1"/>
          <p:nvPr/>
        </p:nvSpPr>
        <p:spPr>
          <a:xfrm>
            <a:off x="7673888" y="1757431"/>
            <a:ext cx="2321169" cy="2308324"/>
          </a:xfrm>
          <a:prstGeom prst="rect">
            <a:avLst/>
          </a:prstGeom>
          <a:solidFill>
            <a:schemeClr val="accent4">
              <a:lumMod val="60000"/>
              <a:lumOff val="40000"/>
            </a:schemeClr>
          </a:solidFill>
        </p:spPr>
        <p:txBody>
          <a:bodyPr wrap="square">
            <a:spAutoFit/>
          </a:bodyPr>
          <a:lstStyle/>
          <a:p>
            <a:pPr algn="l">
              <a:buFont typeface="Arial" panose="020B0604020202020204" pitchFamily="34" charset="0"/>
              <a:buChar char="•"/>
            </a:pPr>
            <a:r>
              <a:rPr lang="en-GB" b="0" i="0">
                <a:solidFill>
                  <a:srgbClr val="282828"/>
                </a:solidFill>
                <a:effectLst/>
                <a:latin typeface="Georgia" panose="02040502050405020303" pitchFamily="18" charset="0"/>
              </a:rPr>
              <a:t>Which emotions someone has</a:t>
            </a:r>
          </a:p>
          <a:p>
            <a:pPr algn="l">
              <a:buFont typeface="Arial" panose="020B0604020202020204" pitchFamily="34" charset="0"/>
              <a:buChar char="•"/>
            </a:pPr>
            <a:r>
              <a:rPr lang="en-GB" b="0" i="0">
                <a:solidFill>
                  <a:srgbClr val="282828"/>
                </a:solidFill>
                <a:effectLst/>
                <a:latin typeface="Georgia" panose="02040502050405020303" pitchFamily="18" charset="0"/>
              </a:rPr>
              <a:t>When they have these emotions</a:t>
            </a:r>
          </a:p>
          <a:p>
            <a:pPr algn="l">
              <a:buFont typeface="Arial" panose="020B0604020202020204" pitchFamily="34" charset="0"/>
              <a:buChar char="•"/>
            </a:pPr>
            <a:r>
              <a:rPr lang="en-GB" b="0" i="0">
                <a:solidFill>
                  <a:srgbClr val="282828"/>
                </a:solidFill>
                <a:effectLst/>
                <a:latin typeface="Georgia" panose="02040502050405020303" pitchFamily="18" charset="0"/>
              </a:rPr>
              <a:t>How they experience and express these emotions</a:t>
            </a:r>
          </a:p>
        </p:txBody>
      </p:sp>
    </p:spTree>
    <p:extLst>
      <p:ext uri="{BB962C8B-B14F-4D97-AF65-F5344CB8AC3E}">
        <p14:creationId xmlns:p14="http://schemas.microsoft.com/office/powerpoint/2010/main" val="36921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6E1C6-51D3-E47F-608B-3FEDF34EE48D}"/>
              </a:ext>
            </a:extLst>
          </p:cNvPr>
          <p:cNvSpPr>
            <a:spLocks noGrp="1"/>
          </p:cNvSpPr>
          <p:nvPr>
            <p:ph type="title"/>
          </p:nvPr>
        </p:nvSpPr>
        <p:spPr>
          <a:xfrm>
            <a:off x="90461" y="3487358"/>
            <a:ext cx="5296137" cy="3370007"/>
          </a:xfrm>
        </p:spPr>
        <p:txBody>
          <a:bodyPr vert="horz" lIns="91440" tIns="45720" rIns="91440" bIns="45720" rtlCol="0" anchor="b">
            <a:noAutofit/>
          </a:bodyPr>
          <a:lstStyle/>
          <a:p>
            <a:r>
              <a:rPr lang="en-GB" sz="2200" b="1" dirty="0"/>
              <a:t>Quick Access to Peer-Reviewed</a:t>
            </a:r>
            <a:br>
              <a:rPr lang="en-GB" sz="2200" b="1" dirty="0"/>
            </a:br>
            <a:br>
              <a:rPr lang="en-GB" sz="2200" b="1" dirty="0"/>
            </a:br>
            <a:r>
              <a:rPr lang="en-GB" sz="2200" dirty="0"/>
              <a:t>Meta-analysis of emotion processing deficits: 2025 </a:t>
            </a:r>
            <a:r>
              <a:rPr lang="en-GB" sz="2200" dirty="0">
                <a:hlinkClick r:id="rId2"/>
              </a:rPr>
              <a:t>SpringerLink</a:t>
            </a:r>
            <a:br>
              <a:rPr lang="en-GB" sz="2200" dirty="0"/>
            </a:br>
            <a:br>
              <a:rPr lang="en-GB" sz="2200" dirty="0"/>
            </a:br>
            <a:r>
              <a:rPr lang="en-GB" sz="2200" dirty="0"/>
              <a:t>Executive function and emotion regulation in children: 2021 </a:t>
            </a:r>
            <a:r>
              <a:rPr lang="en-GB" sz="2200" dirty="0">
                <a:hlinkClick r:id="rId3"/>
              </a:rPr>
              <a:t>PubMed</a:t>
            </a:r>
            <a:br>
              <a:rPr lang="en-GB" sz="2200" dirty="0"/>
            </a:br>
            <a:br>
              <a:rPr lang="en-GB" sz="2200" dirty="0"/>
            </a:br>
            <a:r>
              <a:rPr lang="en-GB" sz="2200" dirty="0"/>
              <a:t>Emotion regulation strategies and brain findings: 2023 </a:t>
            </a:r>
            <a:r>
              <a:rPr lang="en-GB" sz="2200" dirty="0">
                <a:hlinkClick r:id="rId4"/>
              </a:rPr>
              <a:t>PubMed</a:t>
            </a:r>
            <a:br>
              <a:rPr lang="en-GB" sz="2200" dirty="0"/>
            </a:br>
            <a:br>
              <a:rPr lang="en-GB" sz="2200" dirty="0"/>
            </a:br>
            <a:r>
              <a:rPr lang="en-GB" sz="2200" dirty="0"/>
              <a:t>Digital health interventions for emotion regulation: 2025 </a:t>
            </a:r>
            <a:r>
              <a:rPr lang="en-GB" sz="2200" dirty="0">
                <a:hlinkClick r:id="rId5"/>
              </a:rPr>
              <a:t>Mental Health Journal</a:t>
            </a:r>
            <a:br>
              <a:rPr lang="en-GB" sz="2200" dirty="0"/>
            </a:br>
            <a:br>
              <a:rPr lang="en-GB" sz="2200" dirty="0"/>
            </a:br>
            <a:r>
              <a:rPr lang="en-GB" sz="2200" dirty="0"/>
              <a:t>Medication’s impact on emotional regulation: 2025 </a:t>
            </a:r>
            <a:r>
              <a:rPr lang="en-GB" sz="2200" dirty="0">
                <a:hlinkClick r:id="rId6"/>
              </a:rPr>
              <a:t>SpringerLink</a:t>
            </a:r>
            <a:br>
              <a:rPr lang="en-GB" sz="2200" dirty="0"/>
            </a:br>
            <a:br>
              <a:rPr lang="en-GB" sz="2200" dirty="0"/>
            </a:br>
            <a:r>
              <a:rPr lang="en-GB" sz="2200" dirty="0"/>
              <a:t>Working memory training effects: 2024 </a:t>
            </a:r>
            <a:r>
              <a:rPr lang="en-GB" sz="2200" dirty="0">
                <a:hlinkClick r:id="rId7"/>
              </a:rPr>
              <a:t>BioMed Central</a:t>
            </a:r>
            <a:br>
              <a:rPr lang="en-GB" sz="2200" dirty="0"/>
            </a:br>
            <a:br>
              <a:rPr lang="en-GB" sz="2200" dirty="0"/>
            </a:br>
            <a:r>
              <a:rPr lang="en-GB" sz="2200" dirty="0"/>
              <a:t>fMRI connectivity review in youth ADHD: &gt;=2023 </a:t>
            </a:r>
            <a:r>
              <a:rPr lang="en-GB" sz="2200" dirty="0">
                <a:hlinkClick r:id="rId8"/>
              </a:rPr>
              <a:t>PubMed</a:t>
            </a:r>
            <a:endParaRPr lang="en-GB" sz="2200" dirty="0"/>
          </a:p>
        </p:txBody>
      </p:sp>
      <p:grpSp>
        <p:nvGrpSpPr>
          <p:cNvPr id="15" name="Group 14">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6" name="Straight Connector 15">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B522F543-B675-204E-BF9A-EF6B60098612}"/>
              </a:ext>
            </a:extLst>
          </p:cNvPr>
          <p:cNvGraphicFramePr>
            <a:graphicFrameLocks noGrp="1"/>
          </p:cNvGraphicFramePr>
          <p:nvPr>
            <p:extLst>
              <p:ext uri="{D42A27DB-BD31-4B8C-83A1-F6EECF244321}">
                <p14:modId xmlns:p14="http://schemas.microsoft.com/office/powerpoint/2010/main" val="3947902149"/>
              </p:ext>
            </p:extLst>
          </p:nvPr>
        </p:nvGraphicFramePr>
        <p:xfrm>
          <a:off x="5640572" y="1350069"/>
          <a:ext cx="5608831" cy="4047289"/>
        </p:xfrm>
        <a:graphic>
          <a:graphicData uri="http://schemas.openxmlformats.org/drawingml/2006/table">
            <a:tbl>
              <a:tblPr>
                <a:solidFill>
                  <a:srgbClr val="F2F2F2">
                    <a:alpha val="30196"/>
                  </a:srgbClr>
                </a:solidFill>
              </a:tblPr>
              <a:tblGrid>
                <a:gridCol w="2600579">
                  <a:extLst>
                    <a:ext uri="{9D8B030D-6E8A-4147-A177-3AD203B41FA5}">
                      <a16:colId xmlns:a16="http://schemas.microsoft.com/office/drawing/2014/main" val="111601409"/>
                    </a:ext>
                  </a:extLst>
                </a:gridCol>
                <a:gridCol w="3008252">
                  <a:extLst>
                    <a:ext uri="{9D8B030D-6E8A-4147-A177-3AD203B41FA5}">
                      <a16:colId xmlns:a16="http://schemas.microsoft.com/office/drawing/2014/main" val="579893826"/>
                    </a:ext>
                  </a:extLst>
                </a:gridCol>
              </a:tblGrid>
              <a:tr h="387275">
                <a:tc>
                  <a:txBody>
                    <a:bodyPr/>
                    <a:lstStyle/>
                    <a:p>
                      <a:pPr>
                        <a:buNone/>
                      </a:pPr>
                      <a:r>
                        <a:rPr lang="en-GB" sz="1300" cap="none" spc="0">
                          <a:solidFill>
                            <a:schemeClr val="tx1"/>
                          </a:solidFill>
                        </a:rPr>
                        <a:t>Focus Area</a:t>
                      </a: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n-GB" sz="1300" cap="none" spc="0">
                          <a:solidFill>
                            <a:schemeClr val="tx1"/>
                          </a:solidFill>
                        </a:rPr>
                        <a:t>Key Insights</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641862193"/>
                  </a:ext>
                </a:extLst>
              </a:tr>
              <a:tr h="578184">
                <a:tc>
                  <a:txBody>
                    <a:bodyPr/>
                    <a:lstStyle/>
                    <a:p>
                      <a:pPr>
                        <a:buNone/>
                      </a:pPr>
                      <a:r>
                        <a:rPr lang="en-GB" sz="1300" b="1" cap="none" spc="0">
                          <a:solidFill>
                            <a:schemeClr val="tx1"/>
                          </a:solidFill>
                        </a:rPr>
                        <a:t>Emotion Processing Deficits</a:t>
                      </a:r>
                      <a:endParaRPr lang="en-GB" sz="1300" cap="none" spc="0">
                        <a:solidFill>
                          <a:schemeClr val="tx1"/>
                        </a:solidFill>
                      </a:endParaRP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n-GB" sz="1300" cap="none" spc="0">
                          <a:solidFill>
                            <a:schemeClr val="tx1"/>
                          </a:solidFill>
                        </a:rPr>
                        <a:t>Significant impairments across various emotional categories in ADHD.</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3375061288"/>
                  </a:ext>
                </a:extLst>
              </a:tr>
              <a:tr h="578184">
                <a:tc>
                  <a:txBody>
                    <a:bodyPr/>
                    <a:lstStyle/>
                    <a:p>
                      <a:pPr>
                        <a:buNone/>
                      </a:pPr>
                      <a:r>
                        <a:rPr lang="en-GB" sz="1300" b="1" cap="none" spc="0">
                          <a:solidFill>
                            <a:schemeClr val="tx1"/>
                          </a:solidFill>
                        </a:rPr>
                        <a:t>Role of Executive Function</a:t>
                      </a:r>
                      <a:endParaRPr lang="en-GB" sz="1300" cap="none" spc="0">
                        <a:solidFill>
                          <a:schemeClr val="tx1"/>
                        </a:solidFill>
                      </a:endParaRP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n-GB" sz="1300" cap="none" spc="0">
                          <a:solidFill>
                            <a:schemeClr val="tx1"/>
                          </a:solidFill>
                        </a:rPr>
                        <a:t>Working memory plays a critical role in emotional regulation.</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2506863121"/>
                  </a:ext>
                </a:extLst>
              </a:tr>
              <a:tr h="578184">
                <a:tc>
                  <a:txBody>
                    <a:bodyPr/>
                    <a:lstStyle/>
                    <a:p>
                      <a:pPr>
                        <a:buNone/>
                      </a:pPr>
                      <a:r>
                        <a:rPr lang="en-GB" sz="1300" b="1" cap="none" spc="0">
                          <a:solidFill>
                            <a:schemeClr val="tx1"/>
                          </a:solidFill>
                        </a:rPr>
                        <a:t>Emotion Regulation Strategies</a:t>
                      </a:r>
                      <a:endParaRPr lang="en-GB" sz="1300" cap="none" spc="0">
                        <a:solidFill>
                          <a:schemeClr val="tx1"/>
                        </a:solidFill>
                      </a:endParaRP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n-GB" sz="1300" cap="none" spc="0">
                          <a:solidFill>
                            <a:schemeClr val="tx1"/>
                          </a:solidFill>
                        </a:rPr>
                        <a:t>Children with ADHD use fewer adaptive strategies (e.g., reappraisal).</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636114481"/>
                  </a:ext>
                </a:extLst>
              </a:tr>
              <a:tr h="769094">
                <a:tc>
                  <a:txBody>
                    <a:bodyPr/>
                    <a:lstStyle/>
                    <a:p>
                      <a:pPr>
                        <a:buNone/>
                      </a:pPr>
                      <a:r>
                        <a:rPr lang="en-GB" sz="1300" b="1" cap="none" spc="0" dirty="0">
                          <a:solidFill>
                            <a:schemeClr val="tx1"/>
                          </a:solidFill>
                        </a:rPr>
                        <a:t>Intervention Approaches</a:t>
                      </a:r>
                      <a:endParaRPr lang="en-GB" sz="1300" cap="none" spc="0" dirty="0">
                        <a:solidFill>
                          <a:schemeClr val="tx1"/>
                        </a:solidFill>
                      </a:endParaRP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n-GB" sz="1300" cap="none" spc="0">
                          <a:solidFill>
                            <a:schemeClr val="tx1"/>
                          </a:solidFill>
                        </a:rPr>
                        <a:t>DHIs and pharmacotherapy show promise for emotional regulation improvement.</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1336886959"/>
                  </a:ext>
                </a:extLst>
              </a:tr>
              <a:tr h="578184">
                <a:tc>
                  <a:txBody>
                    <a:bodyPr/>
                    <a:lstStyle/>
                    <a:p>
                      <a:pPr>
                        <a:buNone/>
                      </a:pPr>
                      <a:r>
                        <a:rPr lang="en-GB" sz="1300" b="1" cap="none" spc="0">
                          <a:solidFill>
                            <a:schemeClr val="tx1"/>
                          </a:solidFill>
                        </a:rPr>
                        <a:t>Training Effects</a:t>
                      </a:r>
                      <a:endParaRPr lang="en-GB" sz="1300" cap="none" spc="0">
                        <a:solidFill>
                          <a:schemeClr val="tx1"/>
                        </a:solidFill>
                      </a:endParaRP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n-GB" sz="1300" cap="none" spc="0">
                          <a:solidFill>
                            <a:schemeClr val="tx1"/>
                          </a:solidFill>
                        </a:rPr>
                        <a:t>Working memory training improves emotion regulation abilities.</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606677046"/>
                  </a:ext>
                </a:extLst>
              </a:tr>
              <a:tr h="578184">
                <a:tc>
                  <a:txBody>
                    <a:bodyPr/>
                    <a:lstStyle/>
                    <a:p>
                      <a:pPr>
                        <a:buNone/>
                      </a:pPr>
                      <a:r>
                        <a:rPr lang="en-GB" sz="1300" b="1" cap="none" spc="0">
                          <a:solidFill>
                            <a:schemeClr val="tx1"/>
                          </a:solidFill>
                        </a:rPr>
                        <a:t>Brain Connectivity</a:t>
                      </a:r>
                      <a:endParaRPr lang="en-GB" sz="1300" cap="none" spc="0">
                        <a:solidFill>
                          <a:schemeClr val="tx1"/>
                        </a:solidFill>
                      </a:endParaRPr>
                    </a:p>
                  </a:txBody>
                  <a:tcPr marL="106364" marR="80570" marT="81818" marB="81818"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a:buNone/>
                      </a:pPr>
                      <a:r>
                        <a:rPr lang="en-GB" sz="1300" cap="none" spc="0" dirty="0">
                          <a:solidFill>
                            <a:schemeClr val="tx1"/>
                          </a:solidFill>
                        </a:rPr>
                        <a:t>Emotion dysregulation in ADHD linked to altered neural network connectivity.</a:t>
                      </a:r>
                    </a:p>
                  </a:txBody>
                  <a:tcPr marL="106364" marR="80570" marT="81818" marB="81818"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3285203681"/>
                  </a:ext>
                </a:extLst>
              </a:tr>
            </a:tbl>
          </a:graphicData>
        </a:graphic>
      </p:graphicFrame>
    </p:spTree>
    <p:extLst>
      <p:ext uri="{BB962C8B-B14F-4D97-AF65-F5344CB8AC3E}">
        <p14:creationId xmlns:p14="http://schemas.microsoft.com/office/powerpoint/2010/main" val="11846289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C4D57-C412-8922-F468-3023B0C10A27}"/>
              </a:ext>
            </a:extLst>
          </p:cNvPr>
          <p:cNvSpPr>
            <a:spLocks noGrp="1"/>
          </p:cNvSpPr>
          <p:nvPr>
            <p:ph type="title"/>
          </p:nvPr>
        </p:nvSpPr>
        <p:spPr/>
        <p:txBody>
          <a:bodyPr/>
          <a:lstStyle/>
          <a:p>
            <a:endParaRPr lang="en-GB"/>
          </a:p>
        </p:txBody>
      </p:sp>
      <p:sp>
        <p:nvSpPr>
          <p:cNvPr id="9" name="Content Placeholder 8">
            <a:extLst>
              <a:ext uri="{FF2B5EF4-FFF2-40B4-BE49-F238E27FC236}">
                <a16:creationId xmlns:a16="http://schemas.microsoft.com/office/drawing/2014/main" id="{FD716E51-8E69-07B7-06CF-2AE1247E395E}"/>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274C6E48-110A-B87F-35E5-CC3127A4FFD1}"/>
              </a:ext>
            </a:extLst>
          </p:cNvPr>
          <p:cNvPicPr>
            <a:picLocks noChangeAspect="1"/>
          </p:cNvPicPr>
          <p:nvPr/>
        </p:nvPicPr>
        <p:blipFill>
          <a:blip r:embed="rId3"/>
          <a:stretch>
            <a:fillRect/>
          </a:stretch>
        </p:blipFill>
        <p:spPr>
          <a:xfrm>
            <a:off x="6447692" y="29074"/>
            <a:ext cx="5744308" cy="6828926"/>
          </a:xfrm>
          <a:prstGeom prst="rect">
            <a:avLst/>
          </a:prstGeom>
        </p:spPr>
      </p:pic>
      <p:pic>
        <p:nvPicPr>
          <p:cNvPr id="10" name="Picture 9">
            <a:extLst>
              <a:ext uri="{FF2B5EF4-FFF2-40B4-BE49-F238E27FC236}">
                <a16:creationId xmlns:a16="http://schemas.microsoft.com/office/drawing/2014/main" id="{6D085B3E-1611-6F23-D900-8AB3B4E7276D}"/>
              </a:ext>
            </a:extLst>
          </p:cNvPr>
          <p:cNvPicPr>
            <a:picLocks noChangeAspect="1"/>
          </p:cNvPicPr>
          <p:nvPr/>
        </p:nvPicPr>
        <p:blipFill>
          <a:blip r:embed="rId4"/>
          <a:stretch>
            <a:fillRect/>
          </a:stretch>
        </p:blipFill>
        <p:spPr>
          <a:xfrm>
            <a:off x="-1" y="29074"/>
            <a:ext cx="6510215" cy="6918803"/>
          </a:xfrm>
          <a:prstGeom prst="rect">
            <a:avLst/>
          </a:prstGeom>
        </p:spPr>
      </p:pic>
    </p:spTree>
    <p:extLst>
      <p:ext uri="{BB962C8B-B14F-4D97-AF65-F5344CB8AC3E}">
        <p14:creationId xmlns:p14="http://schemas.microsoft.com/office/powerpoint/2010/main" val="16997907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961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omputer&#10;&#10;AI-generated content may be incorrect.">
            <a:extLst>
              <a:ext uri="{FF2B5EF4-FFF2-40B4-BE49-F238E27FC236}">
                <a16:creationId xmlns:a16="http://schemas.microsoft.com/office/drawing/2014/main" id="{7B57E069-2C86-31BE-E49C-1C654F89E5F3}"/>
              </a:ext>
            </a:extLst>
          </p:cNvPr>
          <p:cNvPicPr>
            <a:picLocks noGrp="1" noChangeAspect="1"/>
          </p:cNvPicPr>
          <p:nvPr>
            <p:ph idx="1"/>
          </p:nvPr>
        </p:nvPicPr>
        <p:blipFill>
          <a:blip r:embed="rId3"/>
          <a:stretch>
            <a:fillRect/>
          </a:stretch>
        </p:blipFill>
        <p:spPr>
          <a:xfrm>
            <a:off x="643467" y="1108160"/>
            <a:ext cx="10905066" cy="5056666"/>
          </a:xfrm>
          <a:prstGeom prst="rect">
            <a:avLst/>
          </a:prstGeom>
        </p:spPr>
      </p:pic>
      <p:sp>
        <p:nvSpPr>
          <p:cNvPr id="7" name="TextBox 6">
            <a:extLst>
              <a:ext uri="{FF2B5EF4-FFF2-40B4-BE49-F238E27FC236}">
                <a16:creationId xmlns:a16="http://schemas.microsoft.com/office/drawing/2014/main" id="{B28AE928-7E7A-2B3E-D658-C56CDEE88230}"/>
              </a:ext>
            </a:extLst>
          </p:cNvPr>
          <p:cNvSpPr txBox="1"/>
          <p:nvPr/>
        </p:nvSpPr>
        <p:spPr>
          <a:xfrm>
            <a:off x="740571" y="584940"/>
            <a:ext cx="7378416" cy="523220"/>
          </a:xfrm>
          <a:prstGeom prst="rect">
            <a:avLst/>
          </a:prstGeom>
          <a:noFill/>
        </p:spPr>
        <p:txBody>
          <a:bodyPr wrap="square">
            <a:spAutoFit/>
          </a:bodyPr>
          <a:lstStyle/>
          <a:p>
            <a:r>
              <a:rPr lang="en-GB" sz="2800" dirty="0">
                <a:hlinkClick r:id="rId4"/>
              </a:rPr>
              <a:t>Emotional Regulation Strategies for ADHD</a:t>
            </a:r>
            <a:endParaRPr lang="en-GB" sz="2800" dirty="0"/>
          </a:p>
        </p:txBody>
      </p:sp>
    </p:spTree>
    <p:extLst>
      <p:ext uri="{BB962C8B-B14F-4D97-AF65-F5344CB8AC3E}">
        <p14:creationId xmlns:p14="http://schemas.microsoft.com/office/powerpoint/2010/main" val="17623027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438400" y="0"/>
            <a:ext cx="7772400" cy="1143000"/>
          </a:xfrm>
        </p:spPr>
        <p:txBody>
          <a:bodyPr/>
          <a:lstStyle/>
          <a:p>
            <a:pPr eaLnBrk="1" hangingPunct="1"/>
            <a:r>
              <a:rPr lang="en-US" altLang="en-US" b="1"/>
              <a:t>Associated Problems</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377560849"/>
              </p:ext>
            </p:extLst>
          </p:nvPr>
        </p:nvGraphicFramePr>
        <p:xfrm>
          <a:off x="351692" y="1602154"/>
          <a:ext cx="11465170" cy="4707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8733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A1EEF-C1EA-4E14-9383-A9A9E41602A8}"/>
              </a:ext>
            </a:extLst>
          </p:cNvPr>
          <p:cNvSpPr>
            <a:spLocks noGrp="1"/>
          </p:cNvSpPr>
          <p:nvPr>
            <p:ph type="title"/>
          </p:nvPr>
        </p:nvSpPr>
        <p:spPr>
          <a:xfrm>
            <a:off x="1775520" y="277724"/>
            <a:ext cx="8534400" cy="758952"/>
          </a:xfrm>
        </p:spPr>
        <p:txBody>
          <a:bodyPr/>
          <a:lstStyle/>
          <a:p>
            <a:r>
              <a:rPr lang="en-GB"/>
              <a:t>How does a child with ADHD feel?</a:t>
            </a:r>
          </a:p>
        </p:txBody>
      </p:sp>
      <p:graphicFrame>
        <p:nvGraphicFramePr>
          <p:cNvPr id="4" name="Content Placeholder 3">
            <a:extLst>
              <a:ext uri="{FF2B5EF4-FFF2-40B4-BE49-F238E27FC236}">
                <a16:creationId xmlns:a16="http://schemas.microsoft.com/office/drawing/2014/main" id="{C0771876-C769-49FD-8F9D-09978E786BB2}"/>
              </a:ext>
            </a:extLst>
          </p:cNvPr>
          <p:cNvGraphicFramePr>
            <a:graphicFrameLocks noGrp="1"/>
          </p:cNvGraphicFramePr>
          <p:nvPr>
            <p:ph idx="1"/>
          </p:nvPr>
        </p:nvGraphicFramePr>
        <p:xfrm>
          <a:off x="1812101" y="1628800"/>
          <a:ext cx="3046112"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Speech Bubble: Oval 6">
            <a:extLst>
              <a:ext uri="{FF2B5EF4-FFF2-40B4-BE49-F238E27FC236}">
                <a16:creationId xmlns:a16="http://schemas.microsoft.com/office/drawing/2014/main" id="{F8D1CF93-FFD5-40D7-BC8B-B3FE4D77F172}"/>
              </a:ext>
            </a:extLst>
          </p:cNvPr>
          <p:cNvSpPr/>
          <p:nvPr/>
        </p:nvSpPr>
        <p:spPr>
          <a:xfrm rot="701845">
            <a:off x="8088281" y="1271606"/>
            <a:ext cx="1580728" cy="134640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a:p>
            <a:pPr algn="ctr"/>
            <a:r>
              <a:rPr lang="en-GB" sz="1050"/>
              <a:t>You seem to get the blame for everything. It’s miserable and unfair</a:t>
            </a:r>
          </a:p>
          <a:p>
            <a:pPr algn="ctr"/>
            <a:endParaRPr lang="en-GB"/>
          </a:p>
        </p:txBody>
      </p:sp>
      <p:sp>
        <p:nvSpPr>
          <p:cNvPr id="8" name="Speech Bubble: Oval 7">
            <a:extLst>
              <a:ext uri="{FF2B5EF4-FFF2-40B4-BE49-F238E27FC236}">
                <a16:creationId xmlns:a16="http://schemas.microsoft.com/office/drawing/2014/main" id="{4D41CE25-156D-4107-AA5D-AFB181260810}"/>
              </a:ext>
            </a:extLst>
          </p:cNvPr>
          <p:cNvSpPr/>
          <p:nvPr/>
        </p:nvSpPr>
        <p:spPr>
          <a:xfrm rot="20533729">
            <a:off x="5717161" y="1501511"/>
            <a:ext cx="1926596" cy="1656184"/>
          </a:xfrm>
          <a:prstGeom prst="wedgeEllipseCallout">
            <a:avLst/>
          </a:prstGeom>
          <a:solidFill>
            <a:schemeClr val="accent5">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a:p>
          <a:p>
            <a:pPr algn="ctr"/>
            <a:r>
              <a:rPr lang="en-GB" sz="1000"/>
              <a:t>Adults are always annoyed because you’ve forgotten something or done something silly. They spend ages telling you off and making you feel stupid.</a:t>
            </a:r>
          </a:p>
        </p:txBody>
      </p:sp>
      <p:sp>
        <p:nvSpPr>
          <p:cNvPr id="11" name="Speech Bubble: Oval 10">
            <a:extLst>
              <a:ext uri="{FF2B5EF4-FFF2-40B4-BE49-F238E27FC236}">
                <a16:creationId xmlns:a16="http://schemas.microsoft.com/office/drawing/2014/main" id="{313408F7-3698-408A-92DA-C78D620166B0}"/>
              </a:ext>
            </a:extLst>
          </p:cNvPr>
          <p:cNvSpPr/>
          <p:nvPr/>
        </p:nvSpPr>
        <p:spPr>
          <a:xfrm rot="1370493">
            <a:off x="8106531" y="2852936"/>
            <a:ext cx="2595736" cy="2483768"/>
          </a:xfrm>
          <a:prstGeom prst="wedgeEllipseCallout">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a:t>If you had some type</a:t>
            </a:r>
          </a:p>
          <a:p>
            <a:r>
              <a:rPr lang="en-GB" sz="1050"/>
              <a:t>of physical disability that</a:t>
            </a:r>
          </a:p>
          <a:p>
            <a:r>
              <a:rPr lang="en-GB" sz="1050"/>
              <a:t>people could see, they’d</a:t>
            </a:r>
          </a:p>
          <a:p>
            <a:r>
              <a:rPr lang="en-GB" sz="1050"/>
              <a:t>understand, but as they can’t see</a:t>
            </a:r>
          </a:p>
          <a:p>
            <a:r>
              <a:rPr lang="en-GB" sz="1050"/>
              <a:t>that your brain isn’t receiving a</a:t>
            </a:r>
          </a:p>
          <a:p>
            <a:r>
              <a:rPr lang="en-GB" sz="1050"/>
              <a:t>perfect signal, you don’t get</a:t>
            </a:r>
          </a:p>
          <a:p>
            <a:r>
              <a:rPr lang="en-GB" sz="1050"/>
              <a:t>any sympathy at all.</a:t>
            </a:r>
          </a:p>
        </p:txBody>
      </p:sp>
      <p:sp>
        <p:nvSpPr>
          <p:cNvPr id="12" name="Speech Bubble: Oval 11">
            <a:extLst>
              <a:ext uri="{FF2B5EF4-FFF2-40B4-BE49-F238E27FC236}">
                <a16:creationId xmlns:a16="http://schemas.microsoft.com/office/drawing/2014/main" id="{345878E4-E1DD-492C-B8F3-F6862B16B981}"/>
              </a:ext>
            </a:extLst>
          </p:cNvPr>
          <p:cNvSpPr/>
          <p:nvPr/>
        </p:nvSpPr>
        <p:spPr>
          <a:xfrm rot="20367921">
            <a:off x="4823774" y="3616519"/>
            <a:ext cx="1536314" cy="1469340"/>
          </a:xfrm>
          <a:prstGeom prst="wedgeEllipseCallout">
            <a:avLst/>
          </a:prstGeom>
          <a:solidFill>
            <a:schemeClr val="accent3">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a:p>
          <a:p>
            <a:pPr algn="ctr"/>
            <a:r>
              <a:rPr lang="en-GB" sz="1100"/>
              <a:t>“I get picked on every day. I just get treated weird, like an alien.” </a:t>
            </a:r>
          </a:p>
        </p:txBody>
      </p:sp>
      <p:pic>
        <p:nvPicPr>
          <p:cNvPr id="14" name="Picture 13">
            <a:extLst>
              <a:ext uri="{FF2B5EF4-FFF2-40B4-BE49-F238E27FC236}">
                <a16:creationId xmlns:a16="http://schemas.microsoft.com/office/drawing/2014/main" id="{42975AFD-AB2E-45B8-8EBF-59309158656C}"/>
              </a:ext>
            </a:extLst>
          </p:cNvPr>
          <p:cNvPicPr>
            <a:picLocks noChangeAspect="1"/>
          </p:cNvPicPr>
          <p:nvPr/>
        </p:nvPicPr>
        <p:blipFill>
          <a:blip r:embed="rId8"/>
          <a:stretch>
            <a:fillRect/>
          </a:stretch>
        </p:blipFill>
        <p:spPr>
          <a:xfrm>
            <a:off x="6430131" y="3501009"/>
            <a:ext cx="1676400" cy="2733675"/>
          </a:xfrm>
          <a:prstGeom prst="rect">
            <a:avLst/>
          </a:prstGeom>
        </p:spPr>
      </p:pic>
    </p:spTree>
    <p:extLst>
      <p:ext uri="{BB962C8B-B14F-4D97-AF65-F5344CB8AC3E}">
        <p14:creationId xmlns:p14="http://schemas.microsoft.com/office/powerpoint/2010/main" val="40754310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A4673-083F-46C5-8160-FFAE3DD4194F}"/>
              </a:ext>
            </a:extLst>
          </p:cNvPr>
          <p:cNvSpPr>
            <a:spLocks noGrp="1"/>
          </p:cNvSpPr>
          <p:nvPr>
            <p:ph type="title"/>
          </p:nvPr>
        </p:nvSpPr>
        <p:spPr>
          <a:xfrm>
            <a:off x="1839109" y="471744"/>
            <a:ext cx="8534400" cy="758952"/>
          </a:xfrm>
        </p:spPr>
        <p:txBody>
          <a:bodyPr>
            <a:normAutofit fontScale="90000"/>
          </a:bodyPr>
          <a:lstStyle/>
          <a:p>
            <a:r>
              <a:rPr lang="en-GB"/>
              <a:t>How does the teacher feel about having children with ADHD in their classroom?</a:t>
            </a:r>
          </a:p>
        </p:txBody>
      </p:sp>
      <p:pic>
        <p:nvPicPr>
          <p:cNvPr id="4" name="Content Placeholder 3">
            <a:extLst>
              <a:ext uri="{FF2B5EF4-FFF2-40B4-BE49-F238E27FC236}">
                <a16:creationId xmlns:a16="http://schemas.microsoft.com/office/drawing/2014/main" id="{02650760-F3BD-4DD1-B900-F5E88CCA855F}"/>
              </a:ext>
            </a:extLst>
          </p:cNvPr>
          <p:cNvPicPr>
            <a:picLocks noGrp="1" noChangeAspect="1"/>
          </p:cNvPicPr>
          <p:nvPr>
            <p:ph idx="1"/>
          </p:nvPr>
        </p:nvPicPr>
        <p:blipFill>
          <a:blip r:embed="rId3"/>
          <a:stretch>
            <a:fillRect/>
          </a:stretch>
        </p:blipFill>
        <p:spPr>
          <a:xfrm>
            <a:off x="1703513" y="3962963"/>
            <a:ext cx="1724025" cy="2657475"/>
          </a:xfrm>
          <a:prstGeom prst="rect">
            <a:avLst/>
          </a:prstGeom>
        </p:spPr>
      </p:pic>
      <p:sp>
        <p:nvSpPr>
          <p:cNvPr id="5" name="Speech Bubble: Oval 4">
            <a:extLst>
              <a:ext uri="{FF2B5EF4-FFF2-40B4-BE49-F238E27FC236}">
                <a16:creationId xmlns:a16="http://schemas.microsoft.com/office/drawing/2014/main" id="{43DD0786-4E3C-41A6-8AE5-B4541D31279A}"/>
              </a:ext>
            </a:extLst>
          </p:cNvPr>
          <p:cNvSpPr/>
          <p:nvPr/>
        </p:nvSpPr>
        <p:spPr>
          <a:xfrm rot="192311">
            <a:off x="1964369" y="1753372"/>
            <a:ext cx="1926596" cy="1656184"/>
          </a:xfrm>
          <a:prstGeom prst="wedgeEllipseCallout">
            <a:avLst/>
          </a:prstGeom>
          <a:solidFill>
            <a:schemeClr val="accent5">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a:t>I’m spending most of the class time every single day with one student; it’s just not fair on the others.</a:t>
            </a:r>
          </a:p>
          <a:p>
            <a:pPr algn="ctr"/>
            <a:endParaRPr lang="en-GB" sz="1000"/>
          </a:p>
        </p:txBody>
      </p:sp>
      <p:sp>
        <p:nvSpPr>
          <p:cNvPr id="14" name="Speech Bubble: Oval 13">
            <a:extLst>
              <a:ext uri="{FF2B5EF4-FFF2-40B4-BE49-F238E27FC236}">
                <a16:creationId xmlns:a16="http://schemas.microsoft.com/office/drawing/2014/main" id="{EF99B04D-DC72-4BE9-8F95-18E86A1CF300}"/>
              </a:ext>
            </a:extLst>
          </p:cNvPr>
          <p:cNvSpPr/>
          <p:nvPr/>
        </p:nvSpPr>
        <p:spPr>
          <a:xfrm rot="1694796">
            <a:off x="4022375" y="2327897"/>
            <a:ext cx="2449029" cy="2072796"/>
          </a:xfrm>
          <a:prstGeom prst="wedgeEllipseCallout">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a:t>Frustrated when they are constantly fidgeting, jumping up from their seat, interrupting and disrupting the whole class. </a:t>
            </a:r>
          </a:p>
        </p:txBody>
      </p:sp>
      <p:sp>
        <p:nvSpPr>
          <p:cNvPr id="15" name="Speech Bubble: Oval 14">
            <a:extLst>
              <a:ext uri="{FF2B5EF4-FFF2-40B4-BE49-F238E27FC236}">
                <a16:creationId xmlns:a16="http://schemas.microsoft.com/office/drawing/2014/main" id="{F09C515B-2F12-436B-A698-B5F2550320C4}"/>
              </a:ext>
            </a:extLst>
          </p:cNvPr>
          <p:cNvSpPr/>
          <p:nvPr/>
        </p:nvSpPr>
        <p:spPr>
          <a:xfrm rot="2682630">
            <a:off x="4019703" y="4730695"/>
            <a:ext cx="1659831" cy="138327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a:p>
            <a:pPr algn="ctr"/>
            <a:r>
              <a:rPr lang="en-GB" sz="1050"/>
              <a:t>I don’t understand enough about ADHD </a:t>
            </a:r>
          </a:p>
          <a:p>
            <a:pPr algn="ctr"/>
            <a:endParaRPr lang="en-GB"/>
          </a:p>
        </p:txBody>
      </p:sp>
      <p:sp>
        <p:nvSpPr>
          <p:cNvPr id="16" name="Speech Bubble: Oval 15">
            <a:extLst>
              <a:ext uri="{FF2B5EF4-FFF2-40B4-BE49-F238E27FC236}">
                <a16:creationId xmlns:a16="http://schemas.microsoft.com/office/drawing/2014/main" id="{585D91C1-3966-44B2-88FD-1DE295D29CB8}"/>
              </a:ext>
            </a:extLst>
          </p:cNvPr>
          <p:cNvSpPr/>
          <p:nvPr/>
        </p:nvSpPr>
        <p:spPr>
          <a:xfrm rot="1970847">
            <a:off x="6401592" y="1530223"/>
            <a:ext cx="1641716" cy="1572713"/>
          </a:xfrm>
          <a:prstGeom prst="wedgeEllipseCallout">
            <a:avLst/>
          </a:prstGeom>
          <a:solidFill>
            <a:schemeClr val="accent3">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a:p>
          <a:p>
            <a:pPr algn="ctr"/>
            <a:r>
              <a:rPr lang="en-GB" sz="1100"/>
              <a:t>I need ADHD training to help improve classroom behavioural strategies</a:t>
            </a:r>
          </a:p>
        </p:txBody>
      </p:sp>
      <p:sp>
        <p:nvSpPr>
          <p:cNvPr id="18" name="Speech Bubble: Oval 17">
            <a:extLst>
              <a:ext uri="{FF2B5EF4-FFF2-40B4-BE49-F238E27FC236}">
                <a16:creationId xmlns:a16="http://schemas.microsoft.com/office/drawing/2014/main" id="{44AA8DCE-800C-4870-86BF-5F259AC76AB2}"/>
              </a:ext>
            </a:extLst>
          </p:cNvPr>
          <p:cNvSpPr/>
          <p:nvPr/>
        </p:nvSpPr>
        <p:spPr>
          <a:xfrm rot="2307165">
            <a:off x="6282217" y="4385006"/>
            <a:ext cx="1659850" cy="1285556"/>
          </a:xfrm>
          <a:prstGeom prst="wedgeEllipseCallout">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a:t>Children with ADHD are just plain naughty!</a:t>
            </a:r>
          </a:p>
        </p:txBody>
      </p:sp>
      <p:sp>
        <p:nvSpPr>
          <p:cNvPr id="19" name="Speech Bubble: Oval 18">
            <a:extLst>
              <a:ext uri="{FF2B5EF4-FFF2-40B4-BE49-F238E27FC236}">
                <a16:creationId xmlns:a16="http://schemas.microsoft.com/office/drawing/2014/main" id="{CD678AB7-6D68-4399-A128-209CF18ECC81}"/>
              </a:ext>
            </a:extLst>
          </p:cNvPr>
          <p:cNvSpPr/>
          <p:nvPr/>
        </p:nvSpPr>
        <p:spPr>
          <a:xfrm rot="2225702">
            <a:off x="8093608" y="2948135"/>
            <a:ext cx="2167532" cy="1961040"/>
          </a:xfrm>
          <a:prstGeom prst="wedgeEllipseCallout">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a:t>They never do the work I set them. This holds back others in the classroom </a:t>
            </a:r>
          </a:p>
        </p:txBody>
      </p:sp>
    </p:spTree>
    <p:extLst>
      <p:ext uri="{BB962C8B-B14F-4D97-AF65-F5344CB8AC3E}">
        <p14:creationId xmlns:p14="http://schemas.microsoft.com/office/powerpoint/2010/main" val="22584604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776CA40-4DD9-2890-D7FE-1E934284B9F3}"/>
              </a:ext>
            </a:extLst>
          </p:cNvPr>
          <p:cNvSpPr>
            <a:spLocks noGrp="1"/>
          </p:cNvSpPr>
          <p:nvPr>
            <p:ph type="title"/>
          </p:nvPr>
        </p:nvSpPr>
        <p:spPr>
          <a:xfrm>
            <a:off x="1825625" y="228601"/>
            <a:ext cx="8534400" cy="758825"/>
          </a:xfrm>
        </p:spPr>
        <p:txBody>
          <a:bodyPr/>
          <a:lstStyle/>
          <a:p>
            <a:r>
              <a:rPr lang="en-GB"/>
              <a:t>TASK - Reframing those frustrations</a:t>
            </a:r>
          </a:p>
        </p:txBody>
      </p:sp>
      <p:sp>
        <p:nvSpPr>
          <p:cNvPr id="7" name="Content Placeholder 6">
            <a:extLst>
              <a:ext uri="{FF2B5EF4-FFF2-40B4-BE49-F238E27FC236}">
                <a16:creationId xmlns:a16="http://schemas.microsoft.com/office/drawing/2014/main" id="{BEA06999-9095-6CAE-7AC8-E19795CB5C49}"/>
              </a:ext>
            </a:extLst>
          </p:cNvPr>
          <p:cNvSpPr>
            <a:spLocks noGrp="1"/>
          </p:cNvSpPr>
          <p:nvPr>
            <p:ph idx="1"/>
          </p:nvPr>
        </p:nvSpPr>
        <p:spPr>
          <a:xfrm>
            <a:off x="914400" y="1789722"/>
            <a:ext cx="10652370" cy="4839677"/>
          </a:xfrm>
        </p:spPr>
        <p:txBody>
          <a:bodyPr>
            <a:normAutofit/>
          </a:bodyPr>
          <a:lstStyle/>
          <a:p>
            <a:r>
              <a:rPr lang="en-GB" sz="2800"/>
              <a:t>Think of the student who is easily distracted as…</a:t>
            </a:r>
          </a:p>
          <a:p>
            <a:r>
              <a:rPr lang="en-GB" sz="2800"/>
              <a:t>Think of the restless student as…</a:t>
            </a:r>
          </a:p>
          <a:p>
            <a:r>
              <a:rPr lang="en-GB" sz="2800"/>
              <a:t>When the student with ADHD goes off on a tangent…</a:t>
            </a:r>
          </a:p>
          <a:p>
            <a:r>
              <a:rPr lang="en-GB" sz="2800"/>
              <a:t>If the student forgets things, consider that…</a:t>
            </a:r>
          </a:p>
          <a:p>
            <a:r>
              <a:rPr lang="en-GB" sz="2800"/>
              <a:t> If the student starts interrupting, think of it as… </a:t>
            </a:r>
          </a:p>
          <a:p>
            <a:r>
              <a:rPr lang="en-GB" sz="2800"/>
              <a:t>When work is sloppy, look for signs of…</a:t>
            </a:r>
          </a:p>
          <a:p>
            <a:r>
              <a:rPr lang="en-GB" sz="2800"/>
              <a:t>Look on a student’s apparent selfishness as…</a:t>
            </a:r>
          </a:p>
          <a:p>
            <a:r>
              <a:rPr lang="en-GB" sz="2800"/>
              <a:t>Try to reward good development and ignore…</a:t>
            </a:r>
          </a:p>
          <a:p>
            <a:endParaRPr lang="en-GB" sz="2800"/>
          </a:p>
          <a:p>
            <a:endParaRPr lang="en-GB" sz="2800"/>
          </a:p>
          <a:p>
            <a:endParaRPr lang="en-GB" sz="2800"/>
          </a:p>
          <a:p>
            <a:endParaRPr lang="en-GB" sz="2800"/>
          </a:p>
          <a:p>
            <a:endParaRPr lang="en-GB" sz="2800"/>
          </a:p>
          <a:p>
            <a:endParaRPr lang="en-GB" sz="2800"/>
          </a:p>
        </p:txBody>
      </p:sp>
    </p:spTree>
    <p:extLst>
      <p:ext uri="{BB962C8B-B14F-4D97-AF65-F5344CB8AC3E}">
        <p14:creationId xmlns:p14="http://schemas.microsoft.com/office/powerpoint/2010/main" val="36322501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0FCDB-0EA7-43B2-A940-29E12625CF04}"/>
              </a:ext>
            </a:extLst>
          </p:cNvPr>
          <p:cNvSpPr>
            <a:spLocks noGrp="1"/>
          </p:cNvSpPr>
          <p:nvPr>
            <p:ph type="title"/>
          </p:nvPr>
        </p:nvSpPr>
        <p:spPr>
          <a:xfrm>
            <a:off x="1828800" y="228600"/>
            <a:ext cx="8534400" cy="667296"/>
          </a:xfrm>
        </p:spPr>
        <p:txBody>
          <a:bodyPr>
            <a:normAutofit/>
          </a:bodyPr>
          <a:lstStyle/>
          <a:p>
            <a:r>
              <a:rPr lang="en-GB" sz="3200"/>
              <a:t>Reframing those frustrations</a:t>
            </a:r>
          </a:p>
        </p:txBody>
      </p:sp>
      <p:graphicFrame>
        <p:nvGraphicFramePr>
          <p:cNvPr id="4" name="Content Placeholder 3">
            <a:extLst>
              <a:ext uri="{FF2B5EF4-FFF2-40B4-BE49-F238E27FC236}">
                <a16:creationId xmlns:a16="http://schemas.microsoft.com/office/drawing/2014/main" id="{9E8B97BF-B05E-4FC3-A58A-CE89903AC0C9}"/>
              </a:ext>
            </a:extLst>
          </p:cNvPr>
          <p:cNvGraphicFramePr>
            <a:graphicFrameLocks noGrp="1"/>
          </p:cNvGraphicFramePr>
          <p:nvPr>
            <p:ph idx="1"/>
            <p:extLst>
              <p:ext uri="{D42A27DB-BD31-4B8C-83A1-F6EECF244321}">
                <p14:modId xmlns:p14="http://schemas.microsoft.com/office/powerpoint/2010/main" val="325563641"/>
              </p:ext>
            </p:extLst>
          </p:nvPr>
        </p:nvGraphicFramePr>
        <p:xfrm>
          <a:off x="179755" y="1305169"/>
          <a:ext cx="11793414" cy="55274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61352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E8C2-6AA3-02A2-FF3E-C927ED796155}"/>
              </a:ext>
            </a:extLst>
          </p:cNvPr>
          <p:cNvSpPr>
            <a:spLocks noGrp="1"/>
          </p:cNvSpPr>
          <p:nvPr>
            <p:ph type="title"/>
          </p:nvPr>
        </p:nvSpPr>
        <p:spPr>
          <a:xfrm>
            <a:off x="524580" y="6155"/>
            <a:ext cx="10213200" cy="1112836"/>
          </a:xfrm>
        </p:spPr>
        <p:txBody>
          <a:bodyPr>
            <a:normAutofit/>
          </a:bodyPr>
          <a:lstStyle/>
          <a:p>
            <a:r>
              <a:rPr lang="en-GB"/>
              <a:t>Easy tasks to help children with ADHD</a:t>
            </a:r>
          </a:p>
        </p:txBody>
      </p:sp>
      <p:sp>
        <p:nvSpPr>
          <p:cNvPr id="3" name="Content Placeholder 2">
            <a:extLst>
              <a:ext uri="{FF2B5EF4-FFF2-40B4-BE49-F238E27FC236}">
                <a16:creationId xmlns:a16="http://schemas.microsoft.com/office/drawing/2014/main" id="{69DA3CA8-BDDF-0E54-4780-0D8BC1FEE0CF}"/>
              </a:ext>
            </a:extLst>
          </p:cNvPr>
          <p:cNvSpPr>
            <a:spLocks noGrp="1"/>
          </p:cNvSpPr>
          <p:nvPr>
            <p:ph idx="1"/>
          </p:nvPr>
        </p:nvSpPr>
        <p:spPr>
          <a:xfrm>
            <a:off x="354623" y="1715598"/>
            <a:ext cx="7266823" cy="4457287"/>
          </a:xfrm>
          <a:solidFill>
            <a:schemeClr val="tx2">
              <a:lumMod val="10000"/>
              <a:lumOff val="90000"/>
            </a:schemeClr>
          </a:solidFill>
        </p:spPr>
        <p:txBody>
          <a:bodyPr>
            <a:normAutofit/>
          </a:bodyPr>
          <a:lstStyle/>
          <a:p>
            <a:r>
              <a:rPr lang="en-GB" sz="3200"/>
              <a:t>Species of Automatic negative thoughts </a:t>
            </a:r>
            <a:r>
              <a:rPr lang="en-GB" sz="2000"/>
              <a:t>(pages 58-59)</a:t>
            </a:r>
            <a:endParaRPr lang="en-GB" sz="3200"/>
          </a:p>
          <a:p>
            <a:r>
              <a:rPr lang="en-GB" sz="3200"/>
              <a:t>Mindfulness of inattention for ADHD </a:t>
            </a:r>
            <a:r>
              <a:rPr lang="en-GB" sz="2000"/>
              <a:t>(pages 114-136)</a:t>
            </a:r>
          </a:p>
          <a:p>
            <a:r>
              <a:rPr lang="en-GB" sz="3200"/>
              <a:t>Dots concentration game </a:t>
            </a:r>
            <a:r>
              <a:rPr lang="en-GB" sz="2000"/>
              <a:t>(page 121)</a:t>
            </a:r>
          </a:p>
          <a:p>
            <a:r>
              <a:rPr lang="en-GB" sz="3200"/>
              <a:t>Get the sleep you need </a:t>
            </a:r>
            <a:r>
              <a:rPr lang="en-GB" sz="2000"/>
              <a:t>(pages 198- 203)</a:t>
            </a:r>
            <a:endParaRPr lang="en-GB" sz="3200"/>
          </a:p>
        </p:txBody>
      </p:sp>
      <p:sp>
        <p:nvSpPr>
          <p:cNvPr id="5" name="TextBox 4">
            <a:extLst>
              <a:ext uri="{FF2B5EF4-FFF2-40B4-BE49-F238E27FC236}">
                <a16:creationId xmlns:a16="http://schemas.microsoft.com/office/drawing/2014/main" id="{9300FB06-D9FD-5D95-9F39-C9666DC62191}"/>
              </a:ext>
            </a:extLst>
          </p:cNvPr>
          <p:cNvSpPr txBox="1"/>
          <p:nvPr/>
        </p:nvSpPr>
        <p:spPr>
          <a:xfrm>
            <a:off x="414456" y="6508945"/>
            <a:ext cx="8534400" cy="307777"/>
          </a:xfrm>
          <a:prstGeom prst="rect">
            <a:avLst/>
          </a:prstGeom>
          <a:noFill/>
        </p:spPr>
        <p:txBody>
          <a:bodyPr wrap="square">
            <a:spAutoFit/>
          </a:bodyPr>
          <a:lstStyle/>
          <a:p>
            <a:r>
              <a:rPr lang="en-GB" sz="1400">
                <a:hlinkClick r:id="rId3"/>
              </a:rPr>
              <a:t>https://www.amazon.co.uk/ADHD-Non-Medication-Treatments-Clinicians-Techniques/dp/1559570334</a:t>
            </a:r>
            <a:r>
              <a:rPr lang="en-GB" sz="1400"/>
              <a:t> </a:t>
            </a:r>
          </a:p>
        </p:txBody>
      </p:sp>
      <p:pic>
        <p:nvPicPr>
          <p:cNvPr id="7" name="Picture 6" descr="A picture containing text&#10;&#10;Description automatically generated">
            <a:extLst>
              <a:ext uri="{FF2B5EF4-FFF2-40B4-BE49-F238E27FC236}">
                <a16:creationId xmlns:a16="http://schemas.microsoft.com/office/drawing/2014/main" id="{DBF8D35E-3723-0550-B1F1-4133E457A6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54004" y="1715598"/>
            <a:ext cx="2881646" cy="3744639"/>
          </a:xfrm>
          <a:prstGeom prst="rect">
            <a:avLst/>
          </a:prstGeom>
        </p:spPr>
      </p:pic>
    </p:spTree>
    <p:extLst>
      <p:ext uri="{BB962C8B-B14F-4D97-AF65-F5344CB8AC3E}">
        <p14:creationId xmlns:p14="http://schemas.microsoft.com/office/powerpoint/2010/main" val="9633245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5CEC057-679E-04F7-4DEE-650F24EED926}"/>
              </a:ext>
            </a:extLst>
          </p:cNvPr>
          <p:cNvPicPr>
            <a:picLocks noChangeAspect="1"/>
          </p:cNvPicPr>
          <p:nvPr/>
        </p:nvPicPr>
        <p:blipFill>
          <a:blip r:embed="rId3"/>
          <a:stretch>
            <a:fillRect/>
          </a:stretch>
        </p:blipFill>
        <p:spPr>
          <a:xfrm>
            <a:off x="203201" y="124755"/>
            <a:ext cx="11707445" cy="3079553"/>
          </a:xfrm>
          <a:prstGeom prst="rect">
            <a:avLst/>
          </a:prstGeom>
          <a:solidFill>
            <a:schemeClr val="bg2"/>
          </a:solidFill>
        </p:spPr>
      </p:pic>
      <p:pic>
        <p:nvPicPr>
          <p:cNvPr id="15" name="Picture 14">
            <a:extLst>
              <a:ext uri="{FF2B5EF4-FFF2-40B4-BE49-F238E27FC236}">
                <a16:creationId xmlns:a16="http://schemas.microsoft.com/office/drawing/2014/main" id="{24FA02DA-2C88-4A26-9686-BB7CFBF1F487}"/>
              </a:ext>
            </a:extLst>
          </p:cNvPr>
          <p:cNvPicPr>
            <a:picLocks noChangeAspect="1"/>
          </p:cNvPicPr>
          <p:nvPr/>
        </p:nvPicPr>
        <p:blipFill>
          <a:blip r:embed="rId4"/>
          <a:stretch>
            <a:fillRect/>
          </a:stretch>
        </p:blipFill>
        <p:spPr>
          <a:xfrm>
            <a:off x="203201" y="3395785"/>
            <a:ext cx="11793414" cy="3490028"/>
          </a:xfrm>
          <a:prstGeom prst="rect">
            <a:avLst/>
          </a:prstGeom>
          <a:solidFill>
            <a:schemeClr val="bg2"/>
          </a:solidFill>
        </p:spPr>
      </p:pic>
      <p:pic>
        <p:nvPicPr>
          <p:cNvPr id="11" name="Picture 10">
            <a:extLst>
              <a:ext uri="{FF2B5EF4-FFF2-40B4-BE49-F238E27FC236}">
                <a16:creationId xmlns:a16="http://schemas.microsoft.com/office/drawing/2014/main" id="{73A87751-5001-05F2-B219-C1E7432F6EA4}"/>
              </a:ext>
            </a:extLst>
          </p:cNvPr>
          <p:cNvPicPr>
            <a:picLocks noChangeAspect="1"/>
          </p:cNvPicPr>
          <p:nvPr/>
        </p:nvPicPr>
        <p:blipFill>
          <a:blip r:embed="rId5"/>
          <a:stretch>
            <a:fillRect/>
          </a:stretch>
        </p:blipFill>
        <p:spPr>
          <a:xfrm>
            <a:off x="4751755" y="1896607"/>
            <a:ext cx="7002584" cy="2737916"/>
          </a:xfrm>
          <a:prstGeom prst="rect">
            <a:avLst/>
          </a:prstGeom>
        </p:spPr>
      </p:pic>
    </p:spTree>
    <p:extLst>
      <p:ext uri="{BB962C8B-B14F-4D97-AF65-F5344CB8AC3E}">
        <p14:creationId xmlns:p14="http://schemas.microsoft.com/office/powerpoint/2010/main" val="10417913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372568-7064-8D68-388F-6B8F8A26AF0F}"/>
              </a:ext>
            </a:extLst>
          </p:cNvPr>
          <p:cNvPicPr>
            <a:picLocks noChangeAspect="1"/>
          </p:cNvPicPr>
          <p:nvPr/>
        </p:nvPicPr>
        <p:blipFill>
          <a:blip r:embed="rId3"/>
          <a:stretch>
            <a:fillRect/>
          </a:stretch>
        </p:blipFill>
        <p:spPr>
          <a:xfrm>
            <a:off x="7608168" y="3356325"/>
            <a:ext cx="6264696" cy="2952446"/>
          </a:xfrm>
          <a:prstGeom prst="rect">
            <a:avLst/>
          </a:prstGeom>
        </p:spPr>
      </p:pic>
      <p:pic>
        <p:nvPicPr>
          <p:cNvPr id="6" name="Picture 5">
            <a:extLst>
              <a:ext uri="{FF2B5EF4-FFF2-40B4-BE49-F238E27FC236}">
                <a16:creationId xmlns:a16="http://schemas.microsoft.com/office/drawing/2014/main" id="{097C524E-EDE8-AB50-BFBA-26CF229048FD}"/>
              </a:ext>
            </a:extLst>
          </p:cNvPr>
          <p:cNvPicPr>
            <a:picLocks noChangeAspect="1"/>
          </p:cNvPicPr>
          <p:nvPr/>
        </p:nvPicPr>
        <p:blipFill>
          <a:blip r:embed="rId4"/>
          <a:stretch>
            <a:fillRect/>
          </a:stretch>
        </p:blipFill>
        <p:spPr>
          <a:xfrm>
            <a:off x="7272108" y="191981"/>
            <a:ext cx="4701062" cy="2798048"/>
          </a:xfrm>
          <a:prstGeom prst="rect">
            <a:avLst/>
          </a:prstGeom>
          <a:solidFill>
            <a:schemeClr val="bg2"/>
          </a:solidFill>
        </p:spPr>
      </p:pic>
      <p:pic>
        <p:nvPicPr>
          <p:cNvPr id="7" name="Picture 6">
            <a:extLst>
              <a:ext uri="{FF2B5EF4-FFF2-40B4-BE49-F238E27FC236}">
                <a16:creationId xmlns:a16="http://schemas.microsoft.com/office/drawing/2014/main" id="{F8E37630-7520-504D-07A7-C2B9A8FDC5F2}"/>
              </a:ext>
            </a:extLst>
          </p:cNvPr>
          <p:cNvPicPr>
            <a:picLocks noChangeAspect="1"/>
          </p:cNvPicPr>
          <p:nvPr/>
        </p:nvPicPr>
        <p:blipFill>
          <a:blip r:embed="rId5"/>
          <a:stretch>
            <a:fillRect/>
          </a:stretch>
        </p:blipFill>
        <p:spPr>
          <a:xfrm>
            <a:off x="218831" y="191979"/>
            <a:ext cx="7053276" cy="3020143"/>
          </a:xfrm>
          <a:prstGeom prst="rect">
            <a:avLst/>
          </a:prstGeom>
          <a:solidFill>
            <a:schemeClr val="bg2"/>
          </a:solidFill>
        </p:spPr>
      </p:pic>
      <p:pic>
        <p:nvPicPr>
          <p:cNvPr id="8" name="Picture 7">
            <a:extLst>
              <a:ext uri="{FF2B5EF4-FFF2-40B4-BE49-F238E27FC236}">
                <a16:creationId xmlns:a16="http://schemas.microsoft.com/office/drawing/2014/main" id="{D8015182-D483-8297-060C-CC6C912763DF}"/>
              </a:ext>
            </a:extLst>
          </p:cNvPr>
          <p:cNvPicPr>
            <a:picLocks noChangeAspect="1"/>
          </p:cNvPicPr>
          <p:nvPr/>
        </p:nvPicPr>
        <p:blipFill>
          <a:blip r:embed="rId6"/>
          <a:stretch>
            <a:fillRect/>
          </a:stretch>
        </p:blipFill>
        <p:spPr>
          <a:xfrm>
            <a:off x="445476" y="3453662"/>
            <a:ext cx="7162692" cy="2757772"/>
          </a:xfrm>
          <a:prstGeom prst="rect">
            <a:avLst/>
          </a:prstGeom>
        </p:spPr>
      </p:pic>
    </p:spTree>
    <p:extLst>
      <p:ext uri="{BB962C8B-B14F-4D97-AF65-F5344CB8AC3E}">
        <p14:creationId xmlns:p14="http://schemas.microsoft.com/office/powerpoint/2010/main" val="47602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6A0D6-C5DB-5F5D-45E4-2660E383D715}"/>
              </a:ext>
            </a:extLst>
          </p:cNvPr>
          <p:cNvSpPr>
            <a:spLocks noGrp="1"/>
          </p:cNvSpPr>
          <p:nvPr>
            <p:ph type="title"/>
          </p:nvPr>
        </p:nvSpPr>
        <p:spPr>
          <a:xfrm>
            <a:off x="416052" y="0"/>
            <a:ext cx="9692640" cy="1325562"/>
          </a:xfrm>
        </p:spPr>
        <p:txBody>
          <a:bodyPr>
            <a:normAutofit/>
          </a:bodyPr>
          <a:lstStyle/>
          <a:p>
            <a:r>
              <a:rPr lang="en-GB" sz="3600" b="0" i="0">
                <a:solidFill>
                  <a:srgbClr val="000000"/>
                </a:solidFill>
                <a:effectLst/>
                <a:latin typeface="Open Sans" panose="020B0606030504020204" pitchFamily="34" charset="0"/>
              </a:rPr>
              <a:t>The impact on families</a:t>
            </a:r>
            <a:br>
              <a:rPr lang="en-GB" sz="3600" b="0" i="0">
                <a:solidFill>
                  <a:srgbClr val="000000"/>
                </a:solidFill>
                <a:effectLst/>
                <a:latin typeface="Open Sans" panose="020B0606030504020204" pitchFamily="34" charset="0"/>
              </a:rPr>
            </a:br>
            <a:endParaRPr lang="en-GB" sz="3600"/>
          </a:p>
        </p:txBody>
      </p:sp>
      <p:sp>
        <p:nvSpPr>
          <p:cNvPr id="3" name="Content Placeholder 2">
            <a:extLst>
              <a:ext uri="{FF2B5EF4-FFF2-40B4-BE49-F238E27FC236}">
                <a16:creationId xmlns:a16="http://schemas.microsoft.com/office/drawing/2014/main" id="{FDCC8A72-DA44-7C0A-1D21-CA3E66D61880}"/>
              </a:ext>
            </a:extLst>
          </p:cNvPr>
          <p:cNvSpPr>
            <a:spLocks noGrp="1"/>
          </p:cNvSpPr>
          <p:nvPr>
            <p:ph idx="1"/>
          </p:nvPr>
        </p:nvSpPr>
        <p:spPr>
          <a:xfrm>
            <a:off x="234503" y="899434"/>
            <a:ext cx="11172111" cy="5768340"/>
          </a:xfrm>
          <a:solidFill>
            <a:schemeClr val="tx2">
              <a:lumMod val="20000"/>
              <a:lumOff val="80000"/>
            </a:schemeClr>
          </a:solidFill>
        </p:spPr>
        <p:txBody>
          <a:bodyPr>
            <a:normAutofit/>
          </a:bodyPr>
          <a:lstStyle/>
          <a:p>
            <a:pPr marL="252000">
              <a:lnSpc>
                <a:spcPct val="120000"/>
              </a:lnSpc>
            </a:pPr>
            <a:r>
              <a:rPr lang="en-GB" sz="1600" b="0" i="0" dirty="0">
                <a:effectLst/>
                <a:latin typeface="Times New Roman" panose="02020603050405020304" pitchFamily="18" charset="0"/>
                <a:cs typeface="Times New Roman" panose="02020603050405020304" pitchFamily="18" charset="0"/>
              </a:rPr>
              <a:t>Mothers have described their caregiver role to a child with ADHD as </a:t>
            </a:r>
            <a:r>
              <a:rPr lang="en-GB" sz="1600" b="1" i="0" dirty="0">
                <a:effectLst/>
                <a:latin typeface="Times New Roman" panose="02020603050405020304" pitchFamily="18" charset="0"/>
                <a:cs typeface="Times New Roman" panose="02020603050405020304" pitchFamily="18" charset="0"/>
              </a:rPr>
              <a:t>demanding and stressful</a:t>
            </a:r>
            <a:r>
              <a:rPr lang="en-GB" sz="1600" b="0" i="0" dirty="0">
                <a:effectLst/>
                <a:latin typeface="Times New Roman" panose="02020603050405020304" pitchFamily="18" charset="0"/>
                <a:cs typeface="Times New Roman" panose="02020603050405020304" pitchFamily="18" charset="0"/>
              </a:rPr>
              <a:t> (</a:t>
            </a:r>
            <a:r>
              <a:rPr lang="en-GB" sz="1600" b="0" i="0" dirty="0">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Peters &amp; Jackson, 2009</a:t>
            </a:r>
            <a:r>
              <a:rPr lang="en-GB" sz="1600" b="0" i="0" dirty="0">
                <a:effectLst/>
                <a:latin typeface="Times New Roman" panose="02020603050405020304" pitchFamily="18" charset="0"/>
                <a:cs typeface="Times New Roman" panose="02020603050405020304" pitchFamily="18" charset="0"/>
              </a:rPr>
              <a:t>). </a:t>
            </a:r>
          </a:p>
          <a:p>
            <a:pPr marL="252000">
              <a:lnSpc>
                <a:spcPct val="120000"/>
              </a:lnSpc>
            </a:pPr>
            <a:r>
              <a:rPr lang="en-GB" sz="1600" b="1" i="0" dirty="0">
                <a:effectLst/>
                <a:latin typeface="Times New Roman" panose="02020603050405020304" pitchFamily="18" charset="0"/>
                <a:cs typeface="Times New Roman" panose="02020603050405020304" pitchFamily="18" charset="0"/>
              </a:rPr>
              <a:t>Mother–teen conflicts </a:t>
            </a:r>
            <a:r>
              <a:rPr lang="en-GB" sz="1600" b="0" i="0" dirty="0">
                <a:effectLst/>
                <a:latin typeface="Times New Roman" panose="02020603050405020304" pitchFamily="18" charset="0"/>
                <a:cs typeface="Times New Roman" panose="02020603050405020304" pitchFamily="18" charset="0"/>
              </a:rPr>
              <a:t>and a greater degree of stress and conflicts within the family have also been reported with adolescents diagnosed with ADHD (</a:t>
            </a:r>
            <a:r>
              <a:rPr lang="en-GB" sz="1600" b="0" i="0" dirty="0">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Edwards, Barkley, Laneri, Fletcher, &amp; Metevia, 2001</a:t>
            </a:r>
            <a:r>
              <a:rPr lang="en-GB" sz="1600" b="0" i="0" dirty="0">
                <a:effectLst/>
                <a:latin typeface="Times New Roman" panose="02020603050405020304" pitchFamily="18" charset="0"/>
                <a:cs typeface="Times New Roman" panose="02020603050405020304" pitchFamily="18" charset="0"/>
              </a:rPr>
              <a:t>). </a:t>
            </a:r>
          </a:p>
          <a:p>
            <a:pPr marL="252000">
              <a:lnSpc>
                <a:spcPct val="120000"/>
              </a:lnSpc>
            </a:pPr>
            <a:r>
              <a:rPr lang="en-GB" sz="1600" b="0" i="0" dirty="0">
                <a:effectLst/>
                <a:latin typeface="Times New Roman" panose="02020603050405020304" pitchFamily="18" charset="0"/>
                <a:cs typeface="Times New Roman" panose="02020603050405020304" pitchFamily="18" charset="0"/>
              </a:rPr>
              <a:t>The psychological distress of having a child with ADHD has been found, with more </a:t>
            </a:r>
            <a:r>
              <a:rPr lang="en-GB" sz="1600" b="1" i="0" dirty="0">
                <a:effectLst/>
                <a:latin typeface="Times New Roman" panose="02020603050405020304" pitchFamily="18" charset="0"/>
                <a:cs typeface="Times New Roman" panose="02020603050405020304" pitchFamily="18" charset="0"/>
              </a:rPr>
              <a:t>symptoms of anxiety and depression in mothers, </a:t>
            </a:r>
            <a:r>
              <a:rPr lang="en-GB" sz="1600" b="0" i="0" dirty="0">
                <a:effectLst/>
                <a:latin typeface="Times New Roman" panose="02020603050405020304" pitchFamily="18" charset="0"/>
                <a:cs typeface="Times New Roman" panose="02020603050405020304" pitchFamily="18" charset="0"/>
              </a:rPr>
              <a:t>and mothers of a child with ADHD are </a:t>
            </a:r>
            <a:r>
              <a:rPr lang="en-GB" sz="1600" b="1" i="0" dirty="0">
                <a:effectLst/>
                <a:latin typeface="Times New Roman" panose="02020603050405020304" pitchFamily="18" charset="0"/>
                <a:cs typeface="Times New Roman" panose="02020603050405020304" pitchFamily="18" charset="0"/>
              </a:rPr>
              <a:t>twice as likely to have a psychiatric diagnosis </a:t>
            </a:r>
            <a:r>
              <a:rPr lang="en-GB" sz="1600" b="0" i="0" dirty="0">
                <a:effectLst/>
                <a:latin typeface="Times New Roman" panose="02020603050405020304" pitchFamily="18" charset="0"/>
                <a:cs typeface="Times New Roman" panose="02020603050405020304" pitchFamily="18" charset="0"/>
              </a:rPr>
              <a:t>than other mothers. </a:t>
            </a:r>
          </a:p>
          <a:p>
            <a:pPr marL="252000">
              <a:lnSpc>
                <a:spcPct val="120000"/>
              </a:lnSpc>
            </a:pPr>
            <a:r>
              <a:rPr lang="en-GB" sz="1600" b="0" i="0" dirty="0">
                <a:effectLst/>
                <a:latin typeface="Times New Roman" panose="02020603050405020304" pitchFamily="18" charset="0"/>
                <a:cs typeface="Times New Roman" panose="02020603050405020304" pitchFamily="18" charset="0"/>
              </a:rPr>
              <a:t>The difference between fathers of a child with ADHD and other fathers is lower but significant (</a:t>
            </a:r>
            <a:r>
              <a:rPr lang="en-GB" sz="1600" b="0" i="0" dirty="0">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Kvist, Nielsen, &amp; Simonsen, 2013</a:t>
            </a:r>
            <a:r>
              <a:rPr lang="en-GB" sz="1600" i="0" dirty="0">
                <a:effectLst/>
                <a:latin typeface="Times New Roman" panose="02020603050405020304" pitchFamily="18" charset="0"/>
                <a:cs typeface="Times New Roman" panose="02020603050405020304" pitchFamily="18" charset="0"/>
              </a:rPr>
              <a:t>).</a:t>
            </a:r>
            <a:r>
              <a:rPr lang="en-GB" sz="1600" b="1" i="0" dirty="0">
                <a:effectLst/>
                <a:latin typeface="Times New Roman" panose="02020603050405020304" pitchFamily="18" charset="0"/>
                <a:cs typeface="Times New Roman" panose="02020603050405020304" pitchFamily="18" charset="0"/>
              </a:rPr>
              <a:t> Inconsistency in paternal discipline and the father’s low involvement have been associated with ADHD and may add more maternal stress</a:t>
            </a:r>
            <a:r>
              <a:rPr lang="en-GB" sz="1600" b="0" i="0" dirty="0">
                <a:effectLst/>
                <a:latin typeface="Times New Roman" panose="02020603050405020304" pitchFamily="18" charset="0"/>
                <a:cs typeface="Times New Roman" panose="02020603050405020304" pitchFamily="18" charset="0"/>
              </a:rPr>
              <a:t>, thereby highlighting the need for the involvement of fathers in the treatment of ADHD (</a:t>
            </a:r>
            <a:r>
              <a:rPr lang="en-GB" sz="1600" b="0" i="0" dirty="0">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Ellis &amp; Nigg, 2009</a:t>
            </a:r>
            <a:r>
              <a:rPr lang="en-GB" sz="1600" b="0" i="0" dirty="0">
                <a:effectLst/>
                <a:latin typeface="Times New Roman" panose="02020603050405020304" pitchFamily="18" charset="0"/>
                <a:cs typeface="Times New Roman" panose="02020603050405020304" pitchFamily="18" charset="0"/>
              </a:rPr>
              <a:t>). </a:t>
            </a:r>
          </a:p>
          <a:p>
            <a:pPr marL="252000">
              <a:lnSpc>
                <a:spcPct val="120000"/>
              </a:lnSpc>
            </a:pPr>
            <a:r>
              <a:rPr lang="en-GB" sz="1600" b="0" i="0" dirty="0">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Humphreys, Mehta, and Lee (2012)</a:t>
            </a:r>
            <a:r>
              <a:rPr lang="en-GB" sz="1600" b="0" i="0" dirty="0">
                <a:effectLst/>
                <a:latin typeface="Times New Roman" panose="02020603050405020304" pitchFamily="18" charset="0"/>
                <a:cs typeface="Times New Roman" panose="02020603050405020304" pitchFamily="18" charset="0"/>
              </a:rPr>
              <a:t> found an association between ADHD in children and </a:t>
            </a:r>
            <a:r>
              <a:rPr lang="en-GB" sz="1600" b="1" i="0" dirty="0">
                <a:effectLst/>
                <a:latin typeface="Times New Roman" panose="02020603050405020304" pitchFamily="18" charset="0"/>
                <a:cs typeface="Times New Roman" panose="02020603050405020304" pitchFamily="18" charset="0"/>
              </a:rPr>
              <a:t>depression in their parents. </a:t>
            </a:r>
          </a:p>
          <a:p>
            <a:pPr marL="252000">
              <a:lnSpc>
                <a:spcPct val="120000"/>
              </a:lnSpc>
            </a:pPr>
            <a:r>
              <a:rPr lang="en-GB" sz="1600" b="0" i="0" dirty="0">
                <a:effectLst/>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Foley (2011)</a:t>
            </a:r>
            <a:r>
              <a:rPr lang="en-GB" sz="1600" b="0" i="0" dirty="0">
                <a:effectLst/>
                <a:latin typeface="Times New Roman" panose="02020603050405020304" pitchFamily="18" charset="0"/>
                <a:cs typeface="Times New Roman" panose="02020603050405020304" pitchFamily="18" charset="0"/>
              </a:rPr>
              <a:t> described a higher level of </a:t>
            </a:r>
            <a:r>
              <a:rPr lang="en-GB" sz="1600" b="1" i="0" dirty="0">
                <a:effectLst/>
                <a:latin typeface="Times New Roman" panose="02020603050405020304" pitchFamily="18" charset="0"/>
                <a:cs typeface="Times New Roman" panose="02020603050405020304" pitchFamily="18" charset="0"/>
              </a:rPr>
              <a:t>family dysfunction </a:t>
            </a:r>
            <a:r>
              <a:rPr lang="en-GB" sz="1600" b="0" i="0" dirty="0">
                <a:effectLst/>
                <a:latin typeface="Times New Roman" panose="02020603050405020304" pitchFamily="18" charset="0"/>
                <a:cs typeface="Times New Roman" panose="02020603050405020304" pitchFamily="18" charset="0"/>
              </a:rPr>
              <a:t>in families with children having ADHD. Family functioning is important in managing everyday life. It can be described as a dimension that influences the family in relation to problem-solving, communication, roles, behavioural control, as well as affective responsiveness and involvement (</a:t>
            </a:r>
            <a:r>
              <a:rPr lang="en-GB" sz="1600" b="0" i="0" dirty="0">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Miller, Ryan, Keitner, Bishop, &amp; Epstein, 2000</a:t>
            </a:r>
            <a:r>
              <a:rPr lang="en-GB" sz="1600" b="0" i="0" dirty="0">
                <a:effectLst/>
                <a:latin typeface="Times New Roman" panose="02020603050405020304" pitchFamily="18" charset="0"/>
                <a:cs typeface="Times New Roman" panose="02020603050405020304" pitchFamily="18" charset="0"/>
              </a:rPr>
              <a:t>). </a:t>
            </a:r>
          </a:p>
          <a:p>
            <a:pPr marL="252000">
              <a:lnSpc>
                <a:spcPct val="120000"/>
              </a:lnSpc>
            </a:pPr>
            <a:r>
              <a:rPr lang="en-GB" sz="1600" b="0" i="0" dirty="0">
                <a:effectLst/>
                <a:latin typeface="Times New Roman" panose="02020603050405020304" pitchFamily="18" charset="0"/>
                <a:cs typeface="Times New Roman" panose="02020603050405020304" pitchFamily="18" charset="0"/>
              </a:rPr>
              <a:t>Family functioning has been found to be the </a:t>
            </a:r>
            <a:r>
              <a:rPr lang="en-GB" sz="1600" b="1" i="0" dirty="0">
                <a:effectLst/>
                <a:latin typeface="Times New Roman" panose="02020603050405020304" pitchFamily="18" charset="0"/>
                <a:cs typeface="Times New Roman" panose="02020603050405020304" pitchFamily="18" charset="0"/>
              </a:rPr>
              <a:t>strongest association for the referral </a:t>
            </a:r>
            <a:r>
              <a:rPr lang="en-GB" sz="1600" b="0" i="0" dirty="0">
                <a:effectLst/>
                <a:latin typeface="Times New Roman" panose="02020603050405020304" pitchFamily="18" charset="0"/>
                <a:cs typeface="Times New Roman" panose="02020603050405020304" pitchFamily="18" charset="0"/>
              </a:rPr>
              <a:t>of children to the specialist mental-health service (</a:t>
            </a:r>
            <a:r>
              <a:rPr lang="en-GB" sz="1600" b="0" i="0" dirty="0">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Reigstad, Jørgensen, Sund, &amp; </a:t>
            </a:r>
            <a:r>
              <a:rPr lang="en-GB" sz="1600" b="0" i="0" dirty="0" err="1">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Wichstrøm</a:t>
            </a:r>
            <a:r>
              <a:rPr lang="en-GB" sz="1600" b="0" i="0" dirty="0">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 2006</a:t>
            </a:r>
            <a:r>
              <a:rPr lang="en-GB" sz="1600" b="0" i="0" dirty="0">
                <a:effectLst/>
                <a:latin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635EABE-020F-2A76-84C0-E64D6C176E3F}"/>
              </a:ext>
            </a:extLst>
          </p:cNvPr>
          <p:cNvSpPr txBox="1"/>
          <p:nvPr/>
        </p:nvSpPr>
        <p:spPr>
          <a:xfrm rot="5400000">
            <a:off x="8219311" y="3187304"/>
            <a:ext cx="7113273" cy="738664"/>
          </a:xfrm>
          <a:prstGeom prst="rect">
            <a:avLst/>
          </a:prstGeom>
          <a:solidFill>
            <a:schemeClr val="bg1"/>
          </a:solidFill>
        </p:spPr>
        <p:txBody>
          <a:bodyPr wrap="square">
            <a:spAutoFit/>
          </a:bodyPr>
          <a:lstStyle/>
          <a:p>
            <a:r>
              <a:rPr lang="en-GB" sz="1400" b="0" i="0">
                <a:effectLst/>
                <a:latin typeface="Arial" panose="020B0604020202020204" pitchFamily="34" charset="0"/>
              </a:rPr>
              <a:t>Moen, Ø. L., </a:t>
            </a:r>
            <a:r>
              <a:rPr lang="en-GB" sz="1400" b="0" i="0" err="1">
                <a:effectLst/>
                <a:latin typeface="Arial" panose="020B0604020202020204" pitchFamily="34" charset="0"/>
              </a:rPr>
              <a:t>Hedelin</a:t>
            </a:r>
            <a:r>
              <a:rPr lang="en-GB" sz="1400" b="0" i="0">
                <a:effectLst/>
                <a:latin typeface="Arial" panose="020B0604020202020204" pitchFamily="34" charset="0"/>
              </a:rPr>
              <a:t>, B., &amp; Hall-Lord, M. L. (2016). Family functioning, psychological distress, and well-being in parents with a child having ADHD. </a:t>
            </a:r>
            <a:r>
              <a:rPr lang="en-GB" sz="1400" b="0" i="1">
                <a:effectLst/>
                <a:latin typeface="Arial" panose="020B0604020202020204" pitchFamily="34" charset="0"/>
              </a:rPr>
              <a:t>SAGE Open</a:t>
            </a:r>
            <a:r>
              <a:rPr lang="en-GB" sz="1400" b="0" i="0">
                <a:effectLst/>
                <a:latin typeface="Arial" panose="020B0604020202020204" pitchFamily="34" charset="0"/>
              </a:rPr>
              <a:t>, </a:t>
            </a:r>
            <a:r>
              <a:rPr lang="en-GB" sz="1400" b="0" i="1">
                <a:effectLst/>
                <a:latin typeface="Arial" panose="020B0604020202020204" pitchFamily="34" charset="0"/>
              </a:rPr>
              <a:t>6</a:t>
            </a:r>
            <a:r>
              <a:rPr lang="en-GB" sz="1400" b="0" i="0">
                <a:effectLst/>
                <a:latin typeface="Arial" panose="020B0604020202020204" pitchFamily="34" charset="0"/>
              </a:rPr>
              <a:t>(1), 2158244015626767.</a:t>
            </a:r>
            <a:endParaRPr lang="en-GB" sz="1400"/>
          </a:p>
        </p:txBody>
      </p:sp>
    </p:spTree>
    <p:extLst>
      <p:ext uri="{BB962C8B-B14F-4D97-AF65-F5344CB8AC3E}">
        <p14:creationId xmlns:p14="http://schemas.microsoft.com/office/powerpoint/2010/main" val="37543798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4338A9-B80F-B481-78F5-7EE7D741D967}"/>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dirty="0">
                <a:solidFill>
                  <a:srgbClr val="FFFFFF"/>
                </a:solidFill>
                <a:latin typeface="+mj-lt"/>
                <a:ea typeface="+mj-ea"/>
                <a:cs typeface="+mj-cs"/>
              </a:rPr>
              <a:t>Working with your child to understand the positives of ADHD</a:t>
            </a:r>
          </a:p>
        </p:txBody>
      </p:sp>
      <p:sp>
        <p:nvSpPr>
          <p:cNvPr id="3" name="Content Placeholder 2">
            <a:extLst>
              <a:ext uri="{FF2B5EF4-FFF2-40B4-BE49-F238E27FC236}">
                <a16:creationId xmlns:a16="http://schemas.microsoft.com/office/drawing/2014/main" id="{C1D20F04-F9C9-7784-DFAD-8575DD0D933D}"/>
              </a:ext>
            </a:extLst>
          </p:cNvPr>
          <p:cNvSpPr>
            <a:spLocks noGrp="1"/>
          </p:cNvSpPr>
          <p:nvPr>
            <p:ph idx="1"/>
          </p:nvPr>
        </p:nvSpPr>
        <p:spPr>
          <a:xfrm>
            <a:off x="4380855" y="1412489"/>
            <a:ext cx="3427283" cy="4363844"/>
          </a:xfrm>
        </p:spPr>
        <p:txBody>
          <a:bodyPr vert="horz" lIns="91440" tIns="45720" rIns="91440" bIns="45720" rtlCol="0">
            <a:normAutofit/>
          </a:bodyPr>
          <a:lstStyle/>
          <a:p>
            <a:pPr marL="0"/>
            <a:r>
              <a:rPr lang="en-US" sz="1700" dirty="0"/>
              <a:t>Communicate to your child that ADHD is also </a:t>
            </a:r>
            <a:r>
              <a:rPr lang="en-US" sz="1700" dirty="0" err="1"/>
              <a:t>characterised</a:t>
            </a:r>
            <a:r>
              <a:rPr lang="en-US" sz="1700" dirty="0"/>
              <a:t> by lots of strengths and positives. These positive traits are not despite of ADHD, they are because of it! </a:t>
            </a:r>
          </a:p>
          <a:p>
            <a:r>
              <a:rPr lang="en-US" sz="1700" dirty="0"/>
              <a:t>Ability to hyper-focus     </a:t>
            </a:r>
          </a:p>
          <a:p>
            <a:r>
              <a:rPr lang="en-US" sz="1700" dirty="0"/>
              <a:t>Creativity</a:t>
            </a:r>
          </a:p>
          <a:p>
            <a:r>
              <a:rPr lang="en-US" sz="1700" dirty="0"/>
              <a:t>Curiosity       </a:t>
            </a:r>
          </a:p>
          <a:p>
            <a:r>
              <a:rPr lang="en-US" sz="1700" dirty="0"/>
              <a:t>Quick wit and </a:t>
            </a:r>
            <a:r>
              <a:rPr lang="en-US" sz="1700" dirty="0" err="1"/>
              <a:t>humour</a:t>
            </a:r>
            <a:r>
              <a:rPr lang="en-US" sz="1700" dirty="0"/>
              <a:t> </a:t>
            </a:r>
          </a:p>
          <a:p>
            <a:r>
              <a:rPr lang="en-US" sz="1700" dirty="0"/>
              <a:t>Lateral thinking      </a:t>
            </a:r>
          </a:p>
          <a:p>
            <a:r>
              <a:rPr lang="en-US" sz="1700" dirty="0"/>
              <a:t>Determination </a:t>
            </a:r>
          </a:p>
          <a:p>
            <a:r>
              <a:rPr lang="en-US" sz="1700" dirty="0"/>
              <a:t>Visual memory and the ability to think in pictures and see patterns in complex information </a:t>
            </a: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A0B5D62-A893-1A9B-7215-1C9191DD3EEA}"/>
              </a:ext>
            </a:extLst>
          </p:cNvPr>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a:t>Without ADHD brains, it is unlikely we would have many explorers,  entertainers, pioneers, inventors, entrepreneurs, athletes, musicians,  computer engineers and creatives. You will find people with ADHD in EVERY walk of life and in EVERY profession. </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ADHD does not mean low ability or low intelligence. The way we talk to our child or teenager about ADHD will influence how they see themselves for the rest of their lives. </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The use of positive language and accurate explanation will help to empower them with confidence about how to manage their ADHD and how to play to their strengths and talents.</a:t>
            </a:r>
          </a:p>
        </p:txBody>
      </p:sp>
    </p:spTree>
    <p:extLst>
      <p:ext uri="{BB962C8B-B14F-4D97-AF65-F5344CB8AC3E}">
        <p14:creationId xmlns:p14="http://schemas.microsoft.com/office/powerpoint/2010/main" val="14843624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E4BBD7E-696B-DA46-3BF1-3C0AED912359}"/>
              </a:ext>
            </a:extLst>
          </p:cNvPr>
          <p:cNvPicPr>
            <a:picLocks noGrp="1" noChangeAspect="1"/>
          </p:cNvPicPr>
          <p:nvPr>
            <p:ph idx="1"/>
          </p:nvPr>
        </p:nvPicPr>
        <p:blipFill>
          <a:blip r:embed="rId3"/>
          <a:stretch>
            <a:fillRect/>
          </a:stretch>
        </p:blipFill>
        <p:spPr>
          <a:xfrm>
            <a:off x="167640" y="754380"/>
            <a:ext cx="6941820" cy="1747088"/>
          </a:xfrm>
        </p:spPr>
      </p:pic>
      <p:sp>
        <p:nvSpPr>
          <p:cNvPr id="7" name="TextBox 6">
            <a:extLst>
              <a:ext uri="{FF2B5EF4-FFF2-40B4-BE49-F238E27FC236}">
                <a16:creationId xmlns:a16="http://schemas.microsoft.com/office/drawing/2014/main" id="{63597AF4-EFA8-7BAF-73D7-577CFF3232D1}"/>
              </a:ext>
            </a:extLst>
          </p:cNvPr>
          <p:cNvSpPr txBox="1"/>
          <p:nvPr/>
        </p:nvSpPr>
        <p:spPr>
          <a:xfrm>
            <a:off x="76200" y="76051"/>
            <a:ext cx="11864340" cy="538609"/>
          </a:xfrm>
          <a:prstGeom prst="rect">
            <a:avLst/>
          </a:prstGeom>
          <a:solidFill>
            <a:schemeClr val="accent1">
              <a:lumMod val="60000"/>
              <a:lumOff val="40000"/>
            </a:schemeClr>
          </a:solidFill>
        </p:spPr>
        <p:txBody>
          <a:bodyPr wrap="square">
            <a:spAutoFit/>
          </a:bodyPr>
          <a:lstStyle/>
          <a:p>
            <a:r>
              <a:rPr lang="en-GB" sz="2900"/>
              <a:t>Understanding the language and words used by professionals</a:t>
            </a:r>
          </a:p>
        </p:txBody>
      </p:sp>
      <p:pic>
        <p:nvPicPr>
          <p:cNvPr id="9" name="Picture 8">
            <a:extLst>
              <a:ext uri="{FF2B5EF4-FFF2-40B4-BE49-F238E27FC236}">
                <a16:creationId xmlns:a16="http://schemas.microsoft.com/office/drawing/2014/main" id="{7382EC92-1DC5-62B4-181D-3364D7B78C93}"/>
              </a:ext>
            </a:extLst>
          </p:cNvPr>
          <p:cNvPicPr>
            <a:picLocks noChangeAspect="1"/>
          </p:cNvPicPr>
          <p:nvPr/>
        </p:nvPicPr>
        <p:blipFill>
          <a:blip r:embed="rId4"/>
          <a:stretch>
            <a:fillRect/>
          </a:stretch>
        </p:blipFill>
        <p:spPr>
          <a:xfrm>
            <a:off x="7242810" y="137309"/>
            <a:ext cx="7757160" cy="6644640"/>
          </a:xfrm>
          <a:prstGeom prst="rect">
            <a:avLst/>
          </a:prstGeom>
        </p:spPr>
      </p:pic>
      <p:pic>
        <p:nvPicPr>
          <p:cNvPr id="11" name="Picture 10">
            <a:extLst>
              <a:ext uri="{FF2B5EF4-FFF2-40B4-BE49-F238E27FC236}">
                <a16:creationId xmlns:a16="http://schemas.microsoft.com/office/drawing/2014/main" id="{84CCCD39-5D21-820A-87E8-0C136066AADE}"/>
              </a:ext>
            </a:extLst>
          </p:cNvPr>
          <p:cNvPicPr>
            <a:picLocks noChangeAspect="1"/>
          </p:cNvPicPr>
          <p:nvPr/>
        </p:nvPicPr>
        <p:blipFill>
          <a:blip r:embed="rId5"/>
          <a:stretch>
            <a:fillRect/>
          </a:stretch>
        </p:blipFill>
        <p:spPr>
          <a:xfrm>
            <a:off x="167640" y="2641188"/>
            <a:ext cx="6941820" cy="4020110"/>
          </a:xfrm>
          <a:prstGeom prst="rect">
            <a:avLst/>
          </a:prstGeom>
        </p:spPr>
      </p:pic>
    </p:spTree>
    <p:extLst>
      <p:ext uri="{BB962C8B-B14F-4D97-AF65-F5344CB8AC3E}">
        <p14:creationId xmlns:p14="http://schemas.microsoft.com/office/powerpoint/2010/main" val="7074143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3225CD0-81A7-D3F5-B617-CB3008FE126E}"/>
              </a:ext>
            </a:extLst>
          </p:cNvPr>
          <p:cNvPicPr>
            <a:picLocks noGrp="1" noChangeAspect="1"/>
          </p:cNvPicPr>
          <p:nvPr>
            <p:ph idx="1"/>
          </p:nvPr>
        </p:nvPicPr>
        <p:blipFill>
          <a:blip r:embed="rId2"/>
          <a:stretch>
            <a:fillRect/>
          </a:stretch>
        </p:blipFill>
        <p:spPr>
          <a:xfrm>
            <a:off x="0" y="0"/>
            <a:ext cx="6189652" cy="6858000"/>
          </a:xfrm>
        </p:spPr>
      </p:pic>
      <p:pic>
        <p:nvPicPr>
          <p:cNvPr id="7" name="Picture 6">
            <a:extLst>
              <a:ext uri="{FF2B5EF4-FFF2-40B4-BE49-F238E27FC236}">
                <a16:creationId xmlns:a16="http://schemas.microsoft.com/office/drawing/2014/main" id="{1986A7CF-D5E2-3D82-668A-3DC07E4F564A}"/>
              </a:ext>
            </a:extLst>
          </p:cNvPr>
          <p:cNvPicPr>
            <a:picLocks noChangeAspect="1"/>
          </p:cNvPicPr>
          <p:nvPr/>
        </p:nvPicPr>
        <p:blipFill>
          <a:blip r:embed="rId3"/>
          <a:stretch>
            <a:fillRect/>
          </a:stretch>
        </p:blipFill>
        <p:spPr>
          <a:xfrm>
            <a:off x="6189652" y="1754326"/>
            <a:ext cx="5996940" cy="5103674"/>
          </a:xfrm>
          <a:prstGeom prst="rect">
            <a:avLst/>
          </a:prstGeom>
        </p:spPr>
      </p:pic>
      <p:sp>
        <p:nvSpPr>
          <p:cNvPr id="11" name="TextBox 10">
            <a:extLst>
              <a:ext uri="{FF2B5EF4-FFF2-40B4-BE49-F238E27FC236}">
                <a16:creationId xmlns:a16="http://schemas.microsoft.com/office/drawing/2014/main" id="{D6F9D619-F925-EF6F-B122-4A77444CB145}"/>
              </a:ext>
            </a:extLst>
          </p:cNvPr>
          <p:cNvSpPr txBox="1"/>
          <p:nvPr/>
        </p:nvSpPr>
        <p:spPr>
          <a:xfrm>
            <a:off x="6189652" y="0"/>
            <a:ext cx="5996940" cy="1754326"/>
          </a:xfrm>
          <a:prstGeom prst="rect">
            <a:avLst/>
          </a:prstGeom>
          <a:solidFill>
            <a:schemeClr val="tx2">
              <a:lumMod val="60000"/>
              <a:lumOff val="40000"/>
            </a:schemeClr>
          </a:solidFill>
        </p:spPr>
        <p:txBody>
          <a:bodyPr wrap="square">
            <a:spAutoFit/>
          </a:bodyPr>
          <a:lstStyle/>
          <a:p>
            <a:r>
              <a:rPr lang="en-GB" dirty="0">
                <a:solidFill>
                  <a:schemeClr val="bg1"/>
                </a:solidFill>
              </a:rPr>
              <a:t>Executive functioning challenges in ADHD can make it difficult to start tasks and see them through.  Supporting your child to set their own goals, will increase the likelihood of the goals being achieved. </a:t>
            </a:r>
          </a:p>
          <a:p>
            <a:r>
              <a:rPr lang="en-GB" dirty="0">
                <a:solidFill>
                  <a:schemeClr val="bg1"/>
                </a:solidFill>
              </a:rPr>
              <a:t>Goals are most effective when they are SMART - Specific, Measurable, Achievable, Relevant and Time bound.</a:t>
            </a:r>
          </a:p>
        </p:txBody>
      </p:sp>
    </p:spTree>
    <p:extLst>
      <p:ext uri="{BB962C8B-B14F-4D97-AF65-F5344CB8AC3E}">
        <p14:creationId xmlns:p14="http://schemas.microsoft.com/office/powerpoint/2010/main" val="15546930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C3CFD92-1ABC-7122-4B08-F8E22930C141}"/>
              </a:ext>
            </a:extLst>
          </p:cNvPr>
          <p:cNvPicPr>
            <a:picLocks noGrp="1" noChangeAspect="1"/>
          </p:cNvPicPr>
          <p:nvPr>
            <p:ph idx="1"/>
          </p:nvPr>
        </p:nvPicPr>
        <p:blipFill>
          <a:blip r:embed="rId2"/>
          <a:stretch>
            <a:fillRect/>
          </a:stretch>
        </p:blipFill>
        <p:spPr>
          <a:xfrm>
            <a:off x="6164580" y="-60959"/>
            <a:ext cx="6027420" cy="2072640"/>
          </a:xfrm>
        </p:spPr>
      </p:pic>
      <p:sp>
        <p:nvSpPr>
          <p:cNvPr id="7" name="TextBox 6">
            <a:extLst>
              <a:ext uri="{FF2B5EF4-FFF2-40B4-BE49-F238E27FC236}">
                <a16:creationId xmlns:a16="http://schemas.microsoft.com/office/drawing/2014/main" id="{593A8096-7AAC-2719-DC8D-AB51A8FB95E7}"/>
              </a:ext>
            </a:extLst>
          </p:cNvPr>
          <p:cNvSpPr txBox="1"/>
          <p:nvPr/>
        </p:nvSpPr>
        <p:spPr>
          <a:xfrm>
            <a:off x="0" y="-10558"/>
            <a:ext cx="6156960" cy="1815882"/>
          </a:xfrm>
          <a:prstGeom prst="rect">
            <a:avLst/>
          </a:prstGeom>
          <a:solidFill>
            <a:schemeClr val="accent4">
              <a:lumMod val="20000"/>
              <a:lumOff val="80000"/>
            </a:schemeClr>
          </a:solidFill>
        </p:spPr>
        <p:txBody>
          <a:bodyPr wrap="square">
            <a:spAutoFit/>
          </a:bodyPr>
          <a:lstStyle/>
          <a:p>
            <a:r>
              <a:rPr lang="en-GB" sz="1600"/>
              <a:t>Often, when we see challenging behaviour from our children, it results from anxiety. Some children are more sensitive than others and will need more help learning how to regulate their feelings.  </a:t>
            </a:r>
          </a:p>
          <a:p>
            <a:r>
              <a:rPr lang="en-GB" sz="1600"/>
              <a:t>Strategies to teach your child how to self-calm and self-soothe will reduce their anxiety and give them more control over their behaviour. </a:t>
            </a:r>
          </a:p>
        </p:txBody>
      </p:sp>
      <p:pic>
        <p:nvPicPr>
          <p:cNvPr id="11" name="Picture 10">
            <a:extLst>
              <a:ext uri="{FF2B5EF4-FFF2-40B4-BE49-F238E27FC236}">
                <a16:creationId xmlns:a16="http://schemas.microsoft.com/office/drawing/2014/main" id="{B42F4C13-0C7A-9FCF-D3C6-F669A8A06E86}"/>
              </a:ext>
            </a:extLst>
          </p:cNvPr>
          <p:cNvPicPr>
            <a:picLocks noChangeAspect="1"/>
          </p:cNvPicPr>
          <p:nvPr/>
        </p:nvPicPr>
        <p:blipFill>
          <a:blip r:embed="rId3"/>
          <a:stretch>
            <a:fillRect/>
          </a:stretch>
        </p:blipFill>
        <p:spPr>
          <a:xfrm>
            <a:off x="-7620" y="1401098"/>
            <a:ext cx="6164580" cy="2275438"/>
          </a:xfrm>
          <a:prstGeom prst="rect">
            <a:avLst/>
          </a:prstGeom>
        </p:spPr>
      </p:pic>
      <p:pic>
        <p:nvPicPr>
          <p:cNvPr id="15" name="Picture 14">
            <a:extLst>
              <a:ext uri="{FF2B5EF4-FFF2-40B4-BE49-F238E27FC236}">
                <a16:creationId xmlns:a16="http://schemas.microsoft.com/office/drawing/2014/main" id="{F074EED5-F565-5B92-5ADD-A37F0F564224}"/>
              </a:ext>
            </a:extLst>
          </p:cNvPr>
          <p:cNvPicPr>
            <a:picLocks noChangeAspect="1"/>
          </p:cNvPicPr>
          <p:nvPr/>
        </p:nvPicPr>
        <p:blipFill>
          <a:blip r:embed="rId4"/>
          <a:stretch>
            <a:fillRect/>
          </a:stretch>
        </p:blipFill>
        <p:spPr>
          <a:xfrm rot="5400000">
            <a:off x="8865870" y="3531871"/>
            <a:ext cx="4846319" cy="1805940"/>
          </a:xfrm>
          <a:prstGeom prst="rect">
            <a:avLst/>
          </a:prstGeom>
        </p:spPr>
      </p:pic>
      <p:pic>
        <p:nvPicPr>
          <p:cNvPr id="13" name="Picture 12">
            <a:extLst>
              <a:ext uri="{FF2B5EF4-FFF2-40B4-BE49-F238E27FC236}">
                <a16:creationId xmlns:a16="http://schemas.microsoft.com/office/drawing/2014/main" id="{A65DBEDD-41AA-DED1-CDD2-AE52F42E4560}"/>
              </a:ext>
            </a:extLst>
          </p:cNvPr>
          <p:cNvPicPr>
            <a:picLocks noChangeAspect="1"/>
          </p:cNvPicPr>
          <p:nvPr/>
        </p:nvPicPr>
        <p:blipFill>
          <a:blip r:embed="rId5"/>
          <a:stretch>
            <a:fillRect/>
          </a:stretch>
        </p:blipFill>
        <p:spPr>
          <a:xfrm>
            <a:off x="6156960" y="2011681"/>
            <a:ext cx="4221480" cy="4846318"/>
          </a:xfrm>
          <a:prstGeom prst="rect">
            <a:avLst/>
          </a:prstGeom>
        </p:spPr>
      </p:pic>
      <p:pic>
        <p:nvPicPr>
          <p:cNvPr id="17" name="Picture 16">
            <a:extLst>
              <a:ext uri="{FF2B5EF4-FFF2-40B4-BE49-F238E27FC236}">
                <a16:creationId xmlns:a16="http://schemas.microsoft.com/office/drawing/2014/main" id="{2B4AC0AA-98B1-67BB-0E91-C4AD4ED96E75}"/>
              </a:ext>
            </a:extLst>
          </p:cNvPr>
          <p:cNvPicPr>
            <a:picLocks noChangeAspect="1"/>
          </p:cNvPicPr>
          <p:nvPr/>
        </p:nvPicPr>
        <p:blipFill>
          <a:blip r:embed="rId6"/>
          <a:stretch>
            <a:fillRect/>
          </a:stretch>
        </p:blipFill>
        <p:spPr>
          <a:xfrm>
            <a:off x="-7620" y="3621206"/>
            <a:ext cx="6124745" cy="3236793"/>
          </a:xfrm>
          <a:prstGeom prst="rect">
            <a:avLst/>
          </a:prstGeom>
        </p:spPr>
      </p:pic>
    </p:spTree>
    <p:extLst>
      <p:ext uri="{BB962C8B-B14F-4D97-AF65-F5344CB8AC3E}">
        <p14:creationId xmlns:p14="http://schemas.microsoft.com/office/powerpoint/2010/main" val="41570077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B0060-AEBB-21EE-0A9E-D4D7BDAD8EC7}"/>
              </a:ext>
            </a:extLst>
          </p:cNvPr>
          <p:cNvSpPr>
            <a:spLocks noGrp="1"/>
          </p:cNvSpPr>
          <p:nvPr>
            <p:ph type="title"/>
          </p:nvPr>
        </p:nvSpPr>
        <p:spPr>
          <a:xfrm>
            <a:off x="175260" y="0"/>
            <a:ext cx="4620768" cy="1173162"/>
          </a:xfrm>
          <a:solidFill>
            <a:schemeClr val="accent1">
              <a:lumMod val="60000"/>
              <a:lumOff val="40000"/>
            </a:schemeClr>
          </a:solidFill>
        </p:spPr>
        <p:txBody>
          <a:bodyPr>
            <a:normAutofit fontScale="90000"/>
          </a:bodyPr>
          <a:lstStyle/>
          <a:p>
            <a:r>
              <a:rPr lang="en-GB" sz="4000">
                <a:effectLst/>
                <a:latin typeface="Calibri" panose="020F0502020204030204" pitchFamily="34" charset="0"/>
                <a:ea typeface="Arial" panose="020B0604020202020204" pitchFamily="34" charset="0"/>
                <a:cs typeface="Calibri" panose="020F0502020204030204" pitchFamily="34" charset="0"/>
              </a:rPr>
              <a:t>Peers and friendships </a:t>
            </a:r>
            <a:br>
              <a:rPr lang="en-GB" sz="4000">
                <a:effectLst/>
                <a:latin typeface="Calibri" panose="020F0502020204030204" pitchFamily="34" charset="0"/>
                <a:ea typeface="Calibri" panose="020F0502020204030204" pitchFamily="34" charset="0"/>
                <a:cs typeface="Arial" panose="020B0604020202020204" pitchFamily="34" charset="0"/>
              </a:rPr>
            </a:br>
            <a:endParaRPr lang="en-GB" sz="4000"/>
          </a:p>
        </p:txBody>
      </p:sp>
      <p:sp>
        <p:nvSpPr>
          <p:cNvPr id="3" name="Content Placeholder 2">
            <a:extLst>
              <a:ext uri="{FF2B5EF4-FFF2-40B4-BE49-F238E27FC236}">
                <a16:creationId xmlns:a16="http://schemas.microsoft.com/office/drawing/2014/main" id="{8CFC1D94-A6D3-C7F5-1BD2-1A646E0E70E6}"/>
              </a:ext>
            </a:extLst>
          </p:cNvPr>
          <p:cNvSpPr>
            <a:spLocks noGrp="1"/>
          </p:cNvSpPr>
          <p:nvPr>
            <p:ph idx="1"/>
          </p:nvPr>
        </p:nvSpPr>
        <p:spPr>
          <a:xfrm>
            <a:off x="220980" y="685800"/>
            <a:ext cx="11955780" cy="6341806"/>
          </a:xfrm>
          <a:solidFill>
            <a:schemeClr val="accent1">
              <a:lumMod val="20000"/>
              <a:lumOff val="80000"/>
            </a:schemeClr>
          </a:solidFill>
        </p:spPr>
        <p:txBody>
          <a:bodyPr>
            <a:normAutofit fontScale="70000" lnSpcReduction="20000"/>
          </a:bodyPr>
          <a:lstStyle/>
          <a:p>
            <a:endParaRPr lang="en-GB" sz="100" b="0" i="0" dirty="0">
              <a:solidFill>
                <a:srgbClr val="000000"/>
              </a:solidFill>
              <a:effectLst/>
              <a:latin typeface="+mj-lt"/>
            </a:endParaRPr>
          </a:p>
          <a:p>
            <a:pPr>
              <a:lnSpc>
                <a:spcPct val="120000"/>
              </a:lnSpc>
            </a:pPr>
            <a:r>
              <a:rPr lang="en-GB" sz="2400" b="0" i="0" dirty="0">
                <a:solidFill>
                  <a:srgbClr val="000000"/>
                </a:solidFill>
                <a:effectLst/>
                <a:latin typeface="Times New Roman" panose="02020603050405020304" pitchFamily="18" charset="0"/>
                <a:cs typeface="Times New Roman" panose="02020603050405020304" pitchFamily="18" charset="0"/>
              </a:rPr>
              <a:t>The symptoms of ADHD not only interfere with a child's ability to learn, but due to difficulty in waiting their turn and excessive talking, the behaviours associated with ADHD are often </a:t>
            </a:r>
            <a:r>
              <a:rPr lang="en-GB" sz="2400" b="1" i="0" dirty="0">
                <a:solidFill>
                  <a:srgbClr val="000000"/>
                </a:solidFill>
                <a:effectLst/>
                <a:latin typeface="Times New Roman" panose="02020603050405020304" pitchFamily="18" charset="0"/>
                <a:cs typeface="Times New Roman" panose="02020603050405020304" pitchFamily="18" charset="0"/>
              </a:rPr>
              <a:t>challenging to peers </a:t>
            </a:r>
            <a:r>
              <a:rPr lang="en-GB" sz="2400" b="0" i="0" dirty="0">
                <a:solidFill>
                  <a:srgbClr val="000000"/>
                </a:solidFill>
                <a:effectLst/>
                <a:latin typeface="Times New Roman" panose="02020603050405020304" pitchFamily="18" charset="0"/>
                <a:cs typeface="Times New Roman" panose="02020603050405020304" pitchFamily="18" charset="0"/>
              </a:rPr>
              <a:t>(Mrug et al., </a:t>
            </a:r>
            <a:r>
              <a:rPr lang="en-GB" sz="2400" b="0" i="0" dirty="0">
                <a:solidFill>
                  <a:srgbClr val="000000"/>
                </a:solidFill>
                <a:effectLst/>
                <a:latin typeface="Times New Roman" panose="02020603050405020304" pitchFamily="18" charset="0"/>
                <a:cs typeface="Times New Roman" panose="02020603050405020304" pitchFamily="18" charset="0"/>
                <a:hlinkClick r:id="rId2"/>
              </a:rPr>
              <a:t>2012</a:t>
            </a:r>
            <a:r>
              <a:rPr lang="en-GB" sz="2400" b="0" i="0" dirty="0">
                <a:solidFill>
                  <a:srgbClr val="000000"/>
                </a:solidFill>
                <a:effectLst/>
                <a:latin typeface="Times New Roman" panose="02020603050405020304" pitchFamily="18" charset="0"/>
                <a:cs typeface="Times New Roman" panose="02020603050405020304" pitchFamily="18" charset="0"/>
              </a:rPr>
              <a:t>).</a:t>
            </a:r>
          </a:p>
          <a:p>
            <a:pPr>
              <a:lnSpc>
                <a:spcPct val="120000"/>
              </a:lnSpc>
            </a:pPr>
            <a:r>
              <a:rPr lang="en-GB" sz="2400" b="0" i="0" dirty="0">
                <a:solidFill>
                  <a:srgbClr val="000000"/>
                </a:solidFill>
                <a:effectLst/>
                <a:latin typeface="Times New Roman" panose="02020603050405020304" pitchFamily="18" charset="0"/>
                <a:cs typeface="Times New Roman" panose="02020603050405020304" pitchFamily="18" charset="0"/>
              </a:rPr>
              <a:t>Behaviours such as infringing on personal space and interrupting others can lead to </a:t>
            </a:r>
            <a:r>
              <a:rPr lang="en-GB" sz="2400" b="1" i="0" dirty="0">
                <a:solidFill>
                  <a:srgbClr val="000000"/>
                </a:solidFill>
                <a:effectLst/>
                <a:latin typeface="Times New Roman" panose="02020603050405020304" pitchFamily="18" charset="0"/>
                <a:cs typeface="Times New Roman" panose="02020603050405020304" pitchFamily="18" charset="0"/>
              </a:rPr>
              <a:t>bullying, social exclusion, and peer rejection </a:t>
            </a:r>
            <a:r>
              <a:rPr lang="en-GB" sz="2400" b="0" i="0" dirty="0">
                <a:solidFill>
                  <a:srgbClr val="000000"/>
                </a:solidFill>
                <a:effectLst/>
                <a:latin typeface="Times New Roman" panose="02020603050405020304" pitchFamily="18" charset="0"/>
                <a:cs typeface="Times New Roman" panose="02020603050405020304" pitchFamily="18" charset="0"/>
              </a:rPr>
              <a:t>(Barkley, </a:t>
            </a:r>
            <a:r>
              <a:rPr lang="en-GB" sz="2400" b="0" i="0" dirty="0">
                <a:solidFill>
                  <a:srgbClr val="000000"/>
                </a:solidFill>
                <a:effectLst/>
                <a:latin typeface="Times New Roman" panose="02020603050405020304" pitchFamily="18" charset="0"/>
                <a:cs typeface="Times New Roman" panose="02020603050405020304" pitchFamily="18" charset="0"/>
                <a:hlinkClick r:id="rId3"/>
              </a:rPr>
              <a:t>2018</a:t>
            </a:r>
            <a:r>
              <a:rPr lang="en-GB" sz="2400" b="0" i="0" dirty="0">
                <a:solidFill>
                  <a:srgbClr val="000000"/>
                </a:solidFill>
                <a:effectLst/>
                <a:latin typeface="Times New Roman" panose="02020603050405020304" pitchFamily="18" charset="0"/>
                <a:cs typeface="Times New Roman" panose="02020603050405020304" pitchFamily="18" charset="0"/>
              </a:rPr>
              <a:t>; McQuade &amp; Hoza, </a:t>
            </a:r>
            <a:r>
              <a:rPr lang="en-GB" sz="2400" b="0" i="0" dirty="0">
                <a:solidFill>
                  <a:srgbClr val="000000"/>
                </a:solidFill>
                <a:effectLst/>
                <a:latin typeface="Times New Roman" panose="02020603050405020304" pitchFamily="18" charset="0"/>
                <a:cs typeface="Times New Roman" panose="02020603050405020304" pitchFamily="18" charset="0"/>
                <a:hlinkClick r:id="rId4"/>
              </a:rPr>
              <a:t>2015</a:t>
            </a:r>
            <a:r>
              <a:rPr lang="en-GB" sz="2400" b="0" i="0" dirty="0">
                <a:solidFill>
                  <a:srgbClr val="000000"/>
                </a:solidFill>
                <a:effectLst/>
                <a:latin typeface="Times New Roman" panose="02020603050405020304" pitchFamily="18" charset="0"/>
                <a:cs typeface="Times New Roman" panose="02020603050405020304" pitchFamily="18" charset="0"/>
              </a:rPr>
              <a:t>; Nguyen &amp; Hinshaw, </a:t>
            </a:r>
            <a:r>
              <a:rPr lang="en-GB" sz="2400" b="0" i="0" dirty="0">
                <a:solidFill>
                  <a:srgbClr val="000000"/>
                </a:solidFill>
                <a:effectLst/>
                <a:latin typeface="Times New Roman" panose="02020603050405020304" pitchFamily="18" charset="0"/>
                <a:cs typeface="Times New Roman" panose="02020603050405020304" pitchFamily="18" charset="0"/>
                <a:hlinkClick r:id="rId5"/>
              </a:rPr>
              <a:t>2020</a:t>
            </a:r>
            <a:r>
              <a:rPr lang="en-GB" sz="2400" b="0" i="0" dirty="0">
                <a:solidFill>
                  <a:srgbClr val="000000"/>
                </a:solidFill>
                <a:effectLst/>
                <a:latin typeface="Times New Roman" panose="02020603050405020304" pitchFamily="18" charset="0"/>
                <a:cs typeface="Times New Roman" panose="02020603050405020304" pitchFamily="18" charset="0"/>
              </a:rPr>
              <a:t>). </a:t>
            </a:r>
          </a:p>
          <a:p>
            <a:pPr>
              <a:lnSpc>
                <a:spcPct val="120000"/>
              </a:lnSpc>
            </a:pPr>
            <a:r>
              <a:rPr lang="en-GB" sz="2400" b="0" i="0" dirty="0">
                <a:solidFill>
                  <a:srgbClr val="000000"/>
                </a:solidFill>
                <a:effectLst/>
                <a:latin typeface="Times New Roman" panose="02020603050405020304" pitchFamily="18" charset="0"/>
                <a:cs typeface="Times New Roman" panose="02020603050405020304" pitchFamily="18" charset="0"/>
              </a:rPr>
              <a:t>Children who face peer rejection are more likely to be </a:t>
            </a:r>
            <a:r>
              <a:rPr lang="en-GB" sz="2400" b="1" i="0" dirty="0">
                <a:solidFill>
                  <a:srgbClr val="000000"/>
                </a:solidFill>
                <a:effectLst/>
                <a:latin typeface="Times New Roman" panose="02020603050405020304" pitchFamily="18" charset="0"/>
                <a:cs typeface="Times New Roman" panose="02020603050405020304" pitchFamily="18" charset="0"/>
              </a:rPr>
              <a:t>excluded from social activities </a:t>
            </a:r>
            <a:r>
              <a:rPr lang="en-GB" sz="2400" b="0" i="0" dirty="0">
                <a:solidFill>
                  <a:srgbClr val="000000"/>
                </a:solidFill>
                <a:effectLst/>
                <a:latin typeface="Times New Roman" panose="02020603050405020304" pitchFamily="18" charset="0"/>
                <a:cs typeface="Times New Roman" panose="02020603050405020304" pitchFamily="18" charset="0"/>
              </a:rPr>
              <a:t>that provide crucial opportunities to develop friendships and refine the social skills needed to navigate school life (Parker et al., </a:t>
            </a:r>
            <a:r>
              <a:rPr lang="en-GB" sz="2400" b="0" i="0" dirty="0">
                <a:solidFill>
                  <a:srgbClr val="000000"/>
                </a:solidFill>
                <a:effectLst/>
                <a:latin typeface="Times New Roman" panose="02020603050405020304" pitchFamily="18" charset="0"/>
                <a:cs typeface="Times New Roman" panose="02020603050405020304" pitchFamily="18" charset="0"/>
                <a:hlinkClick r:id="rId6"/>
              </a:rPr>
              <a:t>2006</a:t>
            </a:r>
            <a:r>
              <a:rPr lang="en-GB" sz="2400" b="0" i="0" dirty="0">
                <a:solidFill>
                  <a:srgbClr val="000000"/>
                </a:solidFill>
                <a:effectLst/>
                <a:latin typeface="Times New Roman" panose="02020603050405020304" pitchFamily="18" charset="0"/>
                <a:cs typeface="Times New Roman" panose="02020603050405020304" pitchFamily="18" charset="0"/>
              </a:rPr>
              <a:t>).</a:t>
            </a:r>
          </a:p>
          <a:p>
            <a:pPr>
              <a:lnSpc>
                <a:spcPct val="120000"/>
              </a:lnSpc>
            </a:pPr>
            <a:r>
              <a:rPr lang="en-GB" sz="2400" b="0" i="0" dirty="0">
                <a:solidFill>
                  <a:srgbClr val="000000"/>
                </a:solidFill>
                <a:effectLst/>
                <a:latin typeface="Times New Roman" panose="02020603050405020304" pitchFamily="18" charset="0"/>
                <a:cs typeface="Times New Roman" panose="02020603050405020304" pitchFamily="18" charset="0"/>
              </a:rPr>
              <a:t>Positive relationships among peers are a vital part of a </a:t>
            </a:r>
            <a:r>
              <a:rPr lang="en-GB" sz="2400" b="1" i="0" dirty="0">
                <a:solidFill>
                  <a:srgbClr val="000000"/>
                </a:solidFill>
                <a:effectLst/>
                <a:latin typeface="Times New Roman" panose="02020603050405020304" pitchFamily="18" charset="0"/>
                <a:cs typeface="Times New Roman" panose="02020603050405020304" pitchFamily="18" charset="0"/>
              </a:rPr>
              <a:t>child's happiness and mental well-being </a:t>
            </a:r>
            <a:r>
              <a:rPr lang="en-GB" sz="2400" b="0" i="0" dirty="0">
                <a:solidFill>
                  <a:srgbClr val="000000"/>
                </a:solidFill>
                <a:effectLst/>
                <a:latin typeface="Times New Roman" panose="02020603050405020304" pitchFamily="18" charset="0"/>
                <a:cs typeface="Times New Roman" panose="02020603050405020304" pitchFamily="18" charset="0"/>
              </a:rPr>
              <a:t>throughout their school years (Quinn &amp; Duckworth, </a:t>
            </a:r>
            <a:r>
              <a:rPr lang="en-GB" sz="2400" b="0" i="0" dirty="0">
                <a:solidFill>
                  <a:srgbClr val="000000"/>
                </a:solidFill>
                <a:effectLst/>
                <a:latin typeface="Times New Roman" panose="02020603050405020304" pitchFamily="18" charset="0"/>
                <a:cs typeface="Times New Roman" panose="02020603050405020304" pitchFamily="18" charset="0"/>
                <a:hlinkClick r:id="rId7"/>
              </a:rPr>
              <a:t>2007</a:t>
            </a:r>
            <a:r>
              <a:rPr lang="en-GB" sz="2400" b="0" i="0" dirty="0">
                <a:solidFill>
                  <a:srgbClr val="000000"/>
                </a:solidFill>
                <a:effectLst/>
                <a:latin typeface="Times New Roman" panose="02020603050405020304" pitchFamily="18" charset="0"/>
                <a:cs typeface="Times New Roman" panose="02020603050405020304" pitchFamily="18" charset="0"/>
              </a:rPr>
              <a:t>). Making friendships and forming bonds can make school life a happy and sociable experience; however, children with ADHD struggle in this area, as research suggests they find it </a:t>
            </a:r>
            <a:r>
              <a:rPr lang="en-GB" sz="2400" b="1" i="0" dirty="0">
                <a:solidFill>
                  <a:srgbClr val="000000"/>
                </a:solidFill>
                <a:effectLst/>
                <a:latin typeface="Times New Roman" panose="02020603050405020304" pitchFamily="18" charset="0"/>
                <a:cs typeface="Times New Roman" panose="02020603050405020304" pitchFamily="18" charset="0"/>
              </a:rPr>
              <a:t>difficult to form friendships and keep friendships over time </a:t>
            </a:r>
            <a:r>
              <a:rPr lang="en-GB" sz="2400" b="0" i="0" dirty="0">
                <a:solidFill>
                  <a:srgbClr val="000000"/>
                </a:solidFill>
                <a:effectLst/>
                <a:latin typeface="Times New Roman" panose="02020603050405020304" pitchFamily="18" charset="0"/>
                <a:cs typeface="Times New Roman" panose="02020603050405020304" pitchFamily="18" charset="0"/>
              </a:rPr>
              <a:t>(Grygiel et al., </a:t>
            </a:r>
            <a:r>
              <a:rPr lang="en-GB" sz="2400" b="0" i="0" dirty="0">
                <a:solidFill>
                  <a:srgbClr val="000000"/>
                </a:solidFill>
                <a:effectLst/>
                <a:latin typeface="Times New Roman" panose="02020603050405020304" pitchFamily="18" charset="0"/>
                <a:cs typeface="Times New Roman" panose="02020603050405020304" pitchFamily="18" charset="0"/>
                <a:hlinkClick r:id="rId8"/>
              </a:rPr>
              <a:t>2014</a:t>
            </a:r>
            <a:r>
              <a:rPr lang="en-GB" sz="2400" b="0" i="0" dirty="0">
                <a:solidFill>
                  <a:srgbClr val="000000"/>
                </a:solidFill>
                <a:effectLst/>
                <a:latin typeface="Times New Roman" panose="02020603050405020304" pitchFamily="18" charset="0"/>
                <a:cs typeface="Times New Roman" panose="02020603050405020304" pitchFamily="18" charset="0"/>
              </a:rPr>
              <a:t>; Normand et al., </a:t>
            </a:r>
            <a:r>
              <a:rPr lang="en-GB" sz="2400" b="0" i="0" dirty="0">
                <a:solidFill>
                  <a:srgbClr val="000000"/>
                </a:solidFill>
                <a:effectLst/>
                <a:latin typeface="Times New Roman" panose="02020603050405020304" pitchFamily="18" charset="0"/>
                <a:cs typeface="Times New Roman" panose="02020603050405020304" pitchFamily="18" charset="0"/>
                <a:hlinkClick r:id="rId9"/>
              </a:rPr>
              <a:t>2013</a:t>
            </a:r>
            <a:r>
              <a:rPr lang="en-GB" sz="2400" b="0" i="0" dirty="0">
                <a:solidFill>
                  <a:srgbClr val="000000"/>
                </a:solidFill>
                <a:effectLst/>
                <a:latin typeface="Times New Roman" panose="02020603050405020304" pitchFamily="18" charset="0"/>
                <a:cs typeface="Times New Roman" panose="02020603050405020304" pitchFamily="18" charset="0"/>
              </a:rPr>
              <a:t>).</a:t>
            </a:r>
          </a:p>
          <a:p>
            <a:pPr>
              <a:lnSpc>
                <a:spcPct val="120000"/>
              </a:lnSpc>
            </a:pPr>
            <a:r>
              <a:rPr lang="en-GB" sz="2400" b="0" i="0" dirty="0">
                <a:solidFill>
                  <a:srgbClr val="000000"/>
                </a:solidFill>
                <a:effectLst/>
                <a:latin typeface="Times New Roman" panose="02020603050405020304" pitchFamily="18" charset="0"/>
                <a:cs typeface="Times New Roman" panose="02020603050405020304" pitchFamily="18" charset="0"/>
              </a:rPr>
              <a:t>Furthermore, children with ADHD can spend most of their day with a teaching assistant/teacher aide, often working on different tasks, resulting in very little interaction or engagement with their peers (Greenway &amp; Rees Edwards, </a:t>
            </a:r>
            <a:r>
              <a:rPr lang="en-GB" sz="2400" b="0" i="0" dirty="0">
                <a:solidFill>
                  <a:srgbClr val="000000"/>
                </a:solidFill>
                <a:effectLst/>
                <a:latin typeface="Times New Roman" panose="02020603050405020304" pitchFamily="18" charset="0"/>
                <a:cs typeface="Times New Roman" panose="02020603050405020304" pitchFamily="18" charset="0"/>
                <a:hlinkClick r:id="rId10"/>
              </a:rPr>
              <a:t>2021</a:t>
            </a:r>
            <a:r>
              <a:rPr lang="en-GB" sz="2400" b="0" i="0" dirty="0">
                <a:solidFill>
                  <a:srgbClr val="000000"/>
                </a:solidFill>
                <a:effectLst/>
                <a:latin typeface="Times New Roman" panose="02020603050405020304" pitchFamily="18" charset="0"/>
                <a:cs typeface="Times New Roman" panose="02020603050405020304" pitchFamily="18" charset="0"/>
              </a:rPr>
              <a:t>). Therefore, children with ADHD tend to be </a:t>
            </a:r>
            <a:r>
              <a:rPr lang="en-GB" sz="2400" b="1" i="0" dirty="0">
                <a:solidFill>
                  <a:srgbClr val="000000"/>
                </a:solidFill>
                <a:effectLst/>
                <a:latin typeface="Times New Roman" panose="02020603050405020304" pitchFamily="18" charset="0"/>
                <a:cs typeface="Times New Roman" panose="02020603050405020304" pitchFamily="18" charset="0"/>
              </a:rPr>
              <a:t>on the periphery of social interactions</a:t>
            </a:r>
            <a:r>
              <a:rPr lang="en-GB" sz="2400" b="0" i="0" dirty="0">
                <a:solidFill>
                  <a:srgbClr val="000000"/>
                </a:solidFill>
                <a:effectLst/>
                <a:latin typeface="Times New Roman" panose="02020603050405020304" pitchFamily="18" charset="0"/>
                <a:cs typeface="Times New Roman" panose="02020603050405020304" pitchFamily="18" charset="0"/>
              </a:rPr>
              <a:t> within the classroom, making developing and sustaining friendships challenging. </a:t>
            </a:r>
          </a:p>
          <a:p>
            <a:pPr>
              <a:lnSpc>
                <a:spcPct val="120000"/>
              </a:lnSpc>
            </a:pPr>
            <a:r>
              <a:rPr lang="en-GB" sz="2400" b="0" i="0" dirty="0">
                <a:solidFill>
                  <a:srgbClr val="000000"/>
                </a:solidFill>
                <a:effectLst/>
                <a:latin typeface="Times New Roman" panose="02020603050405020304" pitchFamily="18" charset="0"/>
                <a:cs typeface="Times New Roman" panose="02020603050405020304" pitchFamily="18" charset="0"/>
              </a:rPr>
              <a:t>Consequently, </a:t>
            </a:r>
            <a:r>
              <a:rPr lang="en-GB" sz="2400" b="1" i="0" dirty="0">
                <a:solidFill>
                  <a:srgbClr val="000000"/>
                </a:solidFill>
                <a:effectLst/>
                <a:latin typeface="Times New Roman" panose="02020603050405020304" pitchFamily="18" charset="0"/>
                <a:cs typeface="Times New Roman" panose="02020603050405020304" pitchFamily="18" charset="0"/>
              </a:rPr>
              <a:t>limited access to group work and being removed from class</a:t>
            </a:r>
            <a:r>
              <a:rPr lang="en-GB" sz="2400" b="0" i="0" dirty="0">
                <a:solidFill>
                  <a:srgbClr val="000000"/>
                </a:solidFill>
                <a:effectLst/>
                <a:latin typeface="Times New Roman" panose="02020603050405020304" pitchFamily="18" charset="0"/>
                <a:cs typeface="Times New Roman" panose="02020603050405020304" pitchFamily="18" charset="0"/>
              </a:rPr>
              <a:t> for misdemeanours or special education classes can </a:t>
            </a:r>
            <a:r>
              <a:rPr lang="en-GB" sz="2400" b="1" i="0" dirty="0">
                <a:solidFill>
                  <a:srgbClr val="000000"/>
                </a:solidFill>
                <a:effectLst/>
                <a:latin typeface="Times New Roman" panose="02020603050405020304" pitchFamily="18" charset="0"/>
                <a:cs typeface="Times New Roman" panose="02020603050405020304" pitchFamily="18" charset="0"/>
              </a:rPr>
              <a:t>lead to misconceptions and negative attitudes</a:t>
            </a:r>
            <a:r>
              <a:rPr lang="en-GB" sz="2400" b="0" i="0" dirty="0">
                <a:solidFill>
                  <a:srgbClr val="000000"/>
                </a:solidFill>
                <a:effectLst/>
                <a:latin typeface="Times New Roman" panose="02020603050405020304" pitchFamily="18" charset="0"/>
                <a:cs typeface="Times New Roman" panose="02020603050405020304" pitchFamily="18" charset="0"/>
              </a:rPr>
              <a:t>. Such attitudes can lead to social and peer rejection (Bellanca &amp; Pote, </a:t>
            </a:r>
            <a:r>
              <a:rPr lang="en-GB" sz="2400" b="0" i="0" dirty="0">
                <a:solidFill>
                  <a:srgbClr val="000000"/>
                </a:solidFill>
                <a:effectLst/>
                <a:latin typeface="Times New Roman" panose="02020603050405020304" pitchFamily="18" charset="0"/>
                <a:cs typeface="Times New Roman" panose="02020603050405020304" pitchFamily="18" charset="0"/>
                <a:hlinkClick r:id="rId11"/>
              </a:rPr>
              <a:t>2012</a:t>
            </a:r>
            <a:r>
              <a:rPr lang="en-GB" sz="2400" b="0" i="0" dirty="0">
                <a:solidFill>
                  <a:srgbClr val="000000"/>
                </a:solidFill>
                <a:effectLst/>
                <a:latin typeface="Times New Roman" panose="02020603050405020304" pitchFamily="18" charset="0"/>
                <a:cs typeface="Times New Roman" panose="02020603050405020304" pitchFamily="18" charset="0"/>
              </a:rPr>
              <a:t>; de Boer &amp; </a:t>
            </a:r>
            <a:r>
              <a:rPr lang="en-GB" sz="2400" b="0" i="0" dirty="0" err="1">
                <a:solidFill>
                  <a:srgbClr val="000000"/>
                </a:solidFill>
                <a:effectLst/>
                <a:latin typeface="Times New Roman" panose="02020603050405020304" pitchFamily="18" charset="0"/>
                <a:cs typeface="Times New Roman" panose="02020603050405020304" pitchFamily="18" charset="0"/>
              </a:rPr>
              <a:t>Pijl</a:t>
            </a:r>
            <a:r>
              <a:rPr lang="en-GB" sz="2400" b="0" i="0" dirty="0">
                <a:solidFill>
                  <a:srgbClr val="000000"/>
                </a:solidFill>
                <a:effectLst/>
                <a:latin typeface="Times New Roman" panose="02020603050405020304" pitchFamily="18" charset="0"/>
                <a:cs typeface="Times New Roman" panose="02020603050405020304" pitchFamily="18" charset="0"/>
              </a:rPr>
              <a:t>, </a:t>
            </a:r>
            <a:r>
              <a:rPr lang="en-GB" sz="2400" b="0" i="0" dirty="0">
                <a:solidFill>
                  <a:srgbClr val="000000"/>
                </a:solidFill>
                <a:effectLst/>
                <a:latin typeface="Times New Roman" panose="02020603050405020304" pitchFamily="18" charset="0"/>
                <a:cs typeface="Times New Roman" panose="02020603050405020304" pitchFamily="18" charset="0"/>
                <a:hlinkClick r:id="rId12"/>
              </a:rPr>
              <a:t>2016</a:t>
            </a:r>
            <a:r>
              <a:rPr lang="en-GB" sz="2400" b="0" i="0" dirty="0">
                <a:solidFill>
                  <a:srgbClr val="000000"/>
                </a:solidFill>
                <a:effectLst/>
                <a:latin typeface="Times New Roman" panose="02020603050405020304" pitchFamily="18" charset="0"/>
                <a:cs typeface="Times New Roman" panose="02020603050405020304" pitchFamily="18" charset="0"/>
              </a:rPr>
              <a:t>; McDougall et al., </a:t>
            </a:r>
            <a:r>
              <a:rPr lang="en-GB" sz="2400" b="0" i="0" dirty="0">
                <a:solidFill>
                  <a:srgbClr val="000000"/>
                </a:solidFill>
                <a:effectLst/>
                <a:latin typeface="Times New Roman" panose="02020603050405020304" pitchFamily="18" charset="0"/>
                <a:cs typeface="Times New Roman" panose="02020603050405020304" pitchFamily="18" charset="0"/>
                <a:hlinkClick r:id="rId13"/>
              </a:rPr>
              <a:t>2004</a:t>
            </a:r>
            <a:r>
              <a:rPr lang="en-GB" sz="2400" b="0" i="0" dirty="0">
                <a:solidFill>
                  <a:srgbClr val="000000"/>
                </a:solidFill>
                <a:effectLst/>
                <a:latin typeface="Times New Roman" panose="02020603050405020304" pitchFamily="18" charset="0"/>
                <a:cs typeface="Times New Roman" panose="02020603050405020304" pitchFamily="18" charset="0"/>
              </a:rPr>
              <a:t>; Mikami &amp; Normand, </a:t>
            </a:r>
            <a:r>
              <a:rPr lang="en-GB" sz="2400" b="0" i="0" dirty="0">
                <a:solidFill>
                  <a:srgbClr val="000000"/>
                </a:solidFill>
                <a:effectLst/>
                <a:latin typeface="Times New Roman" panose="02020603050405020304" pitchFamily="18" charset="0"/>
                <a:cs typeface="Times New Roman" panose="02020603050405020304" pitchFamily="18" charset="0"/>
                <a:hlinkClick r:id="rId14"/>
              </a:rPr>
              <a:t>2015</a:t>
            </a:r>
            <a:r>
              <a:rPr lang="en-GB" sz="2400" b="0" i="0" dirty="0">
                <a:solidFill>
                  <a:srgbClr val="000000"/>
                </a:solidFill>
                <a:effectLst/>
                <a:latin typeface="Times New Roman" panose="02020603050405020304" pitchFamily="18" charset="0"/>
                <a:cs typeface="Times New Roman" panose="02020603050405020304" pitchFamily="18" charset="0"/>
              </a:rPr>
              <a:t>; O'Driscoll et al., </a:t>
            </a:r>
            <a:r>
              <a:rPr lang="en-GB" sz="2400" b="0" i="0" dirty="0">
                <a:solidFill>
                  <a:srgbClr val="000000"/>
                </a:solidFill>
                <a:effectLst/>
                <a:latin typeface="Times New Roman" panose="02020603050405020304" pitchFamily="18" charset="0"/>
                <a:cs typeface="Times New Roman" panose="02020603050405020304" pitchFamily="18" charset="0"/>
                <a:hlinkClick r:id="rId15"/>
              </a:rPr>
              <a:t>2012</a:t>
            </a:r>
            <a:r>
              <a:rPr lang="en-GB" sz="2400" b="0" i="0" dirty="0">
                <a:solidFill>
                  <a:srgbClr val="000000"/>
                </a:solidFill>
                <a:effectLst/>
                <a:latin typeface="Times New Roman" panose="02020603050405020304" pitchFamily="18" charset="0"/>
                <a:cs typeface="Times New Roman" panose="02020603050405020304" pitchFamily="18" charset="0"/>
              </a:rPr>
              <a:t>), </a:t>
            </a:r>
            <a:r>
              <a:rPr lang="en-GB" sz="2400" b="1" i="0" dirty="0">
                <a:solidFill>
                  <a:srgbClr val="000000"/>
                </a:solidFill>
                <a:effectLst/>
                <a:latin typeface="Times New Roman" panose="02020603050405020304" pitchFamily="18" charset="0"/>
                <a:cs typeface="Times New Roman" panose="02020603050405020304" pitchFamily="18" charset="0"/>
              </a:rPr>
              <a:t>loneliness, stigmatisation, and unhappy experiences </a:t>
            </a:r>
            <a:r>
              <a:rPr lang="en-GB" sz="2400" b="0" i="0" dirty="0">
                <a:solidFill>
                  <a:srgbClr val="000000"/>
                </a:solidFill>
                <a:effectLst/>
                <a:latin typeface="Times New Roman" panose="02020603050405020304" pitchFamily="18" charset="0"/>
                <a:cs typeface="Times New Roman" panose="02020603050405020304" pitchFamily="18" charset="0"/>
              </a:rPr>
              <a:t>during the school years (Hoza, </a:t>
            </a:r>
            <a:r>
              <a:rPr lang="en-GB" sz="2400" b="0" i="0" dirty="0">
                <a:solidFill>
                  <a:srgbClr val="000000"/>
                </a:solidFill>
                <a:effectLst/>
                <a:latin typeface="Times New Roman" panose="02020603050405020304" pitchFamily="18" charset="0"/>
                <a:cs typeface="Times New Roman" panose="02020603050405020304" pitchFamily="18" charset="0"/>
                <a:hlinkClick r:id="rId16"/>
              </a:rPr>
              <a:t>2007</a:t>
            </a:r>
            <a:r>
              <a:rPr lang="en-GB" sz="2400" b="0" i="0" dirty="0">
                <a:solidFill>
                  <a:srgbClr val="000000"/>
                </a:solidFill>
                <a:effectLst/>
                <a:latin typeface="Times New Roman" panose="02020603050405020304" pitchFamily="18" charset="0"/>
                <a:cs typeface="Times New Roman" panose="02020603050405020304" pitchFamily="18" charset="0"/>
              </a:rPr>
              <a:t>; Metzger &amp; Hamilton, </a:t>
            </a:r>
            <a:r>
              <a:rPr lang="en-GB" sz="2400" b="0" i="0" dirty="0">
                <a:solidFill>
                  <a:srgbClr val="000000"/>
                </a:solidFill>
                <a:effectLst/>
                <a:latin typeface="Times New Roman" panose="02020603050405020304" pitchFamily="18" charset="0"/>
                <a:cs typeface="Times New Roman" panose="02020603050405020304" pitchFamily="18" charset="0"/>
                <a:hlinkClick r:id="rId17"/>
              </a:rPr>
              <a:t>2021</a:t>
            </a:r>
            <a:r>
              <a:rPr lang="en-GB" sz="2400" b="0" i="0" dirty="0">
                <a:solidFill>
                  <a:srgbClr val="000000"/>
                </a:solidFill>
                <a:effectLst/>
                <a:latin typeface="Times New Roman" panose="02020603050405020304" pitchFamily="18" charset="0"/>
                <a:cs typeface="Times New Roman" panose="02020603050405020304" pitchFamily="18" charset="0"/>
              </a:rPr>
              <a:t>; Singh, </a:t>
            </a:r>
            <a:r>
              <a:rPr lang="en-GB" sz="2400" b="0" i="0" dirty="0">
                <a:solidFill>
                  <a:srgbClr val="000000"/>
                </a:solidFill>
                <a:effectLst/>
                <a:latin typeface="Times New Roman" panose="02020603050405020304" pitchFamily="18" charset="0"/>
                <a:cs typeface="Times New Roman" panose="02020603050405020304" pitchFamily="18" charset="0"/>
                <a:hlinkClick r:id="rId18"/>
              </a:rPr>
              <a:t>2011</a:t>
            </a:r>
            <a:r>
              <a:rPr lang="en-GB" sz="2400" b="0" i="0" dirty="0">
                <a:solidFill>
                  <a:srgbClr val="000000"/>
                </a:solidFill>
                <a:effectLst/>
                <a:latin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6D9F9E06-EB16-11F8-1929-88C30264B74A}"/>
              </a:ext>
            </a:extLst>
          </p:cNvPr>
          <p:cNvSpPr txBox="1"/>
          <p:nvPr/>
        </p:nvSpPr>
        <p:spPr>
          <a:xfrm>
            <a:off x="5667375" y="158234"/>
            <a:ext cx="6122670" cy="369332"/>
          </a:xfrm>
          <a:prstGeom prst="rect">
            <a:avLst/>
          </a:prstGeom>
          <a:noFill/>
        </p:spPr>
        <p:txBody>
          <a:bodyPr wrap="square">
            <a:spAutoFit/>
          </a:bodyPr>
          <a:lstStyle/>
          <a:p>
            <a:r>
              <a:rPr lang="en-GB" sz="1800">
                <a:effectLst/>
                <a:latin typeface="Calibri" panose="020F0502020204030204" pitchFamily="34" charset="0"/>
                <a:ea typeface="Calibri" panose="020F0502020204030204" pitchFamily="34" charset="0"/>
              </a:rPr>
              <a:t>Ward, R. J., </a:t>
            </a:r>
            <a:r>
              <a:rPr lang="en-GB" sz="1800" err="1">
                <a:effectLst/>
                <a:latin typeface="Calibri" panose="020F0502020204030204" pitchFamily="34" charset="0"/>
                <a:ea typeface="Calibri" panose="020F0502020204030204" pitchFamily="34" charset="0"/>
              </a:rPr>
              <a:t>Kovshoff</a:t>
            </a:r>
            <a:r>
              <a:rPr lang="en-GB" sz="1800">
                <a:effectLst/>
                <a:latin typeface="Calibri" panose="020F0502020204030204" pitchFamily="34" charset="0"/>
                <a:ea typeface="Calibri" panose="020F0502020204030204" pitchFamily="34" charset="0"/>
              </a:rPr>
              <a:t>, H., &amp; </a:t>
            </a:r>
            <a:r>
              <a:rPr lang="en-GB" sz="1800" err="1">
                <a:effectLst/>
                <a:latin typeface="Calibri" panose="020F0502020204030204" pitchFamily="34" charset="0"/>
                <a:ea typeface="Calibri" panose="020F0502020204030204" pitchFamily="34" charset="0"/>
              </a:rPr>
              <a:t>Kreppner</a:t>
            </a:r>
            <a:r>
              <a:rPr lang="en-GB" sz="1800">
                <a:effectLst/>
                <a:latin typeface="Calibri" panose="020F0502020204030204" pitchFamily="34" charset="0"/>
                <a:ea typeface="Calibri" panose="020F0502020204030204" pitchFamily="34" charset="0"/>
              </a:rPr>
              <a:t>, J. (2021).</a:t>
            </a:r>
            <a:endParaRPr lang="en-GB"/>
          </a:p>
        </p:txBody>
      </p:sp>
    </p:spTree>
    <p:extLst>
      <p:ext uri="{BB962C8B-B14F-4D97-AF65-F5344CB8AC3E}">
        <p14:creationId xmlns:p14="http://schemas.microsoft.com/office/powerpoint/2010/main" val="11552230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4C237BA-27E8-F445-75E1-66C2B3A7ECD9}"/>
              </a:ext>
            </a:extLst>
          </p:cNvPr>
          <p:cNvPicPr>
            <a:picLocks noChangeAspect="1"/>
          </p:cNvPicPr>
          <p:nvPr/>
        </p:nvPicPr>
        <p:blipFill>
          <a:blip r:embed="rId2"/>
          <a:stretch>
            <a:fillRect/>
          </a:stretch>
        </p:blipFill>
        <p:spPr>
          <a:xfrm>
            <a:off x="0" y="-1"/>
            <a:ext cx="5928360" cy="6859833"/>
          </a:xfrm>
          <a:prstGeom prst="rect">
            <a:avLst/>
          </a:prstGeom>
        </p:spPr>
      </p:pic>
      <p:sp>
        <p:nvSpPr>
          <p:cNvPr id="7" name="TextBox 6">
            <a:extLst>
              <a:ext uri="{FF2B5EF4-FFF2-40B4-BE49-F238E27FC236}">
                <a16:creationId xmlns:a16="http://schemas.microsoft.com/office/drawing/2014/main" id="{FC45EF4F-1664-01B5-CDB3-33B8FC390A33}"/>
              </a:ext>
            </a:extLst>
          </p:cNvPr>
          <p:cNvSpPr txBox="1"/>
          <p:nvPr/>
        </p:nvSpPr>
        <p:spPr>
          <a:xfrm>
            <a:off x="5928360" y="-5120"/>
            <a:ext cx="6263640" cy="646331"/>
          </a:xfrm>
          <a:prstGeom prst="rect">
            <a:avLst/>
          </a:prstGeom>
          <a:solidFill>
            <a:schemeClr val="accent1"/>
          </a:solidFill>
          <a:ln>
            <a:solidFill>
              <a:schemeClr val="accent1"/>
            </a:solidFill>
          </a:ln>
        </p:spPr>
        <p:txBody>
          <a:bodyPr wrap="square">
            <a:spAutoFit/>
          </a:bodyPr>
          <a:lstStyle/>
          <a:p>
            <a:pPr algn="ctr"/>
            <a:r>
              <a:rPr lang="en-GB">
                <a:solidFill>
                  <a:schemeClr val="bg1"/>
                </a:solidFill>
              </a:rPr>
              <a:t>“Can my child’s diet impact upon ADHD?”</a:t>
            </a:r>
          </a:p>
          <a:p>
            <a:pPr algn="ctr"/>
            <a:endParaRPr lang="en-GB">
              <a:solidFill>
                <a:schemeClr val="bg1"/>
              </a:solidFill>
            </a:endParaRPr>
          </a:p>
        </p:txBody>
      </p:sp>
      <p:sp>
        <p:nvSpPr>
          <p:cNvPr id="9" name="TextBox 8">
            <a:extLst>
              <a:ext uri="{FF2B5EF4-FFF2-40B4-BE49-F238E27FC236}">
                <a16:creationId xmlns:a16="http://schemas.microsoft.com/office/drawing/2014/main" id="{D8A72402-9861-934F-ED27-CC48C44FAE0B}"/>
              </a:ext>
            </a:extLst>
          </p:cNvPr>
          <p:cNvSpPr txBox="1"/>
          <p:nvPr/>
        </p:nvSpPr>
        <p:spPr>
          <a:xfrm>
            <a:off x="5928360" y="430292"/>
            <a:ext cx="6263640" cy="6463308"/>
          </a:xfrm>
          <a:prstGeom prst="rect">
            <a:avLst/>
          </a:prstGeom>
          <a:solidFill>
            <a:schemeClr val="accent1">
              <a:lumMod val="60000"/>
              <a:lumOff val="40000"/>
            </a:schemeClr>
          </a:solidFill>
        </p:spPr>
        <p:txBody>
          <a:bodyPr wrap="square">
            <a:spAutoFit/>
          </a:bodyPr>
          <a:lstStyle/>
          <a:p>
            <a:r>
              <a:rPr lang="en-GB" dirty="0"/>
              <a:t>What a child eats can have a significant impact on their ADHD symptoms and can affect how they feel, behave and how motivated they are. A healthy balanced diet will also promote both good physical and mental health. When we eat, our brain produces </a:t>
            </a:r>
          </a:p>
          <a:p>
            <a:r>
              <a:rPr lang="en-GB" dirty="0"/>
              <a:t>neurotransmitters, including </a:t>
            </a:r>
          </a:p>
          <a:p>
            <a:r>
              <a:rPr lang="en-GB" dirty="0"/>
              <a:t>dopamine. </a:t>
            </a:r>
          </a:p>
          <a:p>
            <a:r>
              <a:rPr lang="en-GB" dirty="0"/>
              <a:t>Our brains are hardwired to seek </a:t>
            </a:r>
          </a:p>
          <a:p>
            <a:r>
              <a:rPr lang="en-GB" dirty="0"/>
              <a:t>out behaviours that release </a:t>
            </a:r>
          </a:p>
          <a:p>
            <a:r>
              <a:rPr lang="en-GB" dirty="0"/>
              <a:t>dopamine. Some foods provide a </a:t>
            </a:r>
          </a:p>
          <a:p>
            <a:r>
              <a:rPr lang="en-GB" dirty="0"/>
              <a:t>moderate release of dopamine, </a:t>
            </a:r>
          </a:p>
          <a:p>
            <a:r>
              <a:rPr lang="en-GB" dirty="0"/>
              <a:t>whereas others release a larger </a:t>
            </a:r>
          </a:p>
          <a:p>
            <a:r>
              <a:rPr lang="en-GB" dirty="0"/>
              <a:t>amount. Those with ADHD often </a:t>
            </a:r>
          </a:p>
          <a:p>
            <a:r>
              <a:rPr lang="en-GB" dirty="0"/>
              <a:t>crave foods that are high in sugars </a:t>
            </a:r>
          </a:p>
          <a:p>
            <a:r>
              <a:rPr lang="en-GB" dirty="0"/>
              <a:t>or processed carbohydrates. This</a:t>
            </a:r>
          </a:p>
          <a:p>
            <a:r>
              <a:rPr lang="en-GB" dirty="0"/>
              <a:t>can cause a spike in blood sugars </a:t>
            </a:r>
          </a:p>
          <a:p>
            <a:r>
              <a:rPr lang="en-GB" dirty="0"/>
              <a:t>that may lead to hyperactive and </a:t>
            </a:r>
          </a:p>
          <a:p>
            <a:r>
              <a:rPr lang="en-GB" dirty="0"/>
              <a:t>impulsive type symptoms. This will</a:t>
            </a:r>
          </a:p>
          <a:p>
            <a:r>
              <a:rPr lang="en-GB" dirty="0"/>
              <a:t>then be followed by a dip in energy </a:t>
            </a:r>
          </a:p>
          <a:p>
            <a:r>
              <a:rPr lang="en-GB" dirty="0"/>
              <a:t>as the body tries to regulate the </a:t>
            </a:r>
          </a:p>
          <a:p>
            <a:r>
              <a:rPr lang="en-GB" dirty="0"/>
              <a:t>blood sugar; this can result in </a:t>
            </a:r>
          </a:p>
          <a:p>
            <a:r>
              <a:rPr lang="en-GB" dirty="0"/>
              <a:t>symptoms similar to anxiety or </a:t>
            </a:r>
          </a:p>
          <a:p>
            <a:r>
              <a:rPr lang="en-GB" dirty="0"/>
              <a:t>depression.</a:t>
            </a:r>
          </a:p>
        </p:txBody>
      </p:sp>
      <p:pic>
        <p:nvPicPr>
          <p:cNvPr id="11" name="Picture 10">
            <a:extLst>
              <a:ext uri="{FF2B5EF4-FFF2-40B4-BE49-F238E27FC236}">
                <a16:creationId xmlns:a16="http://schemas.microsoft.com/office/drawing/2014/main" id="{FFD645DD-94CD-F7AF-4F7D-97D8F1CD16A2}"/>
              </a:ext>
            </a:extLst>
          </p:cNvPr>
          <p:cNvPicPr>
            <a:picLocks noChangeAspect="1"/>
          </p:cNvPicPr>
          <p:nvPr/>
        </p:nvPicPr>
        <p:blipFill>
          <a:blip r:embed="rId3"/>
          <a:stretch>
            <a:fillRect/>
          </a:stretch>
        </p:blipFill>
        <p:spPr>
          <a:xfrm>
            <a:off x="10008801" y="1760220"/>
            <a:ext cx="2183199" cy="5097780"/>
          </a:xfrm>
          <a:prstGeom prst="rect">
            <a:avLst/>
          </a:prstGeom>
        </p:spPr>
      </p:pic>
    </p:spTree>
    <p:extLst>
      <p:ext uri="{BB962C8B-B14F-4D97-AF65-F5344CB8AC3E}">
        <p14:creationId xmlns:p14="http://schemas.microsoft.com/office/powerpoint/2010/main" val="12589021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8921A7C-C741-E7CF-AD00-8A9EF195B9E7}"/>
              </a:ext>
            </a:extLst>
          </p:cNvPr>
          <p:cNvPicPr>
            <a:picLocks noGrp="1" noChangeAspect="1"/>
          </p:cNvPicPr>
          <p:nvPr>
            <p:ph idx="1"/>
          </p:nvPr>
        </p:nvPicPr>
        <p:blipFill>
          <a:blip r:embed="rId2"/>
          <a:stretch>
            <a:fillRect/>
          </a:stretch>
        </p:blipFill>
        <p:spPr>
          <a:xfrm>
            <a:off x="0" y="0"/>
            <a:ext cx="4678680" cy="6858000"/>
          </a:xfrm>
        </p:spPr>
      </p:pic>
      <p:pic>
        <p:nvPicPr>
          <p:cNvPr id="7" name="Picture 6">
            <a:extLst>
              <a:ext uri="{FF2B5EF4-FFF2-40B4-BE49-F238E27FC236}">
                <a16:creationId xmlns:a16="http://schemas.microsoft.com/office/drawing/2014/main" id="{F9A38708-0B5B-62F1-BBE7-3051E01E33C1}"/>
              </a:ext>
            </a:extLst>
          </p:cNvPr>
          <p:cNvPicPr>
            <a:picLocks noChangeAspect="1"/>
          </p:cNvPicPr>
          <p:nvPr/>
        </p:nvPicPr>
        <p:blipFill>
          <a:blip r:embed="rId3"/>
          <a:stretch>
            <a:fillRect/>
          </a:stretch>
        </p:blipFill>
        <p:spPr>
          <a:xfrm>
            <a:off x="4678680" y="0"/>
            <a:ext cx="7513320" cy="4320538"/>
          </a:xfrm>
          <a:prstGeom prst="rect">
            <a:avLst/>
          </a:prstGeom>
        </p:spPr>
      </p:pic>
      <p:pic>
        <p:nvPicPr>
          <p:cNvPr id="1026" name="Picture 2" descr="Under-diagnosed and under-treated, girls with ADHD face distinct risks">
            <a:extLst>
              <a:ext uri="{FF2B5EF4-FFF2-40B4-BE49-F238E27FC236}">
                <a16:creationId xmlns:a16="http://schemas.microsoft.com/office/drawing/2014/main" id="{CF2ACC6D-44B0-F879-C1D7-BDFB3F0476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8680" y="4320540"/>
            <a:ext cx="4777740" cy="253746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hlinkClick r:id="rId5" action="ppaction://hlinkfile"/>
            <a:extLst>
              <a:ext uri="{FF2B5EF4-FFF2-40B4-BE49-F238E27FC236}">
                <a16:creationId xmlns:a16="http://schemas.microsoft.com/office/drawing/2014/main" id="{534F1BEA-2FF6-8F5D-4915-46E831F4E856}"/>
              </a:ext>
            </a:extLst>
          </p:cNvPr>
          <p:cNvPicPr>
            <a:picLocks noChangeAspect="1"/>
          </p:cNvPicPr>
          <p:nvPr/>
        </p:nvPicPr>
        <p:blipFill>
          <a:blip r:embed="rId6"/>
          <a:stretch>
            <a:fillRect/>
          </a:stretch>
        </p:blipFill>
        <p:spPr>
          <a:xfrm>
            <a:off x="9456420" y="4320539"/>
            <a:ext cx="2735580" cy="2537460"/>
          </a:xfrm>
          <a:prstGeom prst="rect">
            <a:avLst/>
          </a:prstGeom>
        </p:spPr>
      </p:pic>
    </p:spTree>
    <p:extLst>
      <p:ext uri="{BB962C8B-B14F-4D97-AF65-F5344CB8AC3E}">
        <p14:creationId xmlns:p14="http://schemas.microsoft.com/office/powerpoint/2010/main" val="34446597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B56A4-4091-38DE-0CAF-71298504E5D7}"/>
              </a:ext>
            </a:extLst>
          </p:cNvPr>
          <p:cNvSpPr>
            <a:spLocks noGrp="1"/>
          </p:cNvSpPr>
          <p:nvPr>
            <p:ph type="title"/>
          </p:nvPr>
        </p:nvSpPr>
        <p:spPr>
          <a:xfrm>
            <a:off x="192024" y="182880"/>
            <a:ext cx="2901696" cy="715962"/>
          </a:xfrm>
          <a:solidFill>
            <a:schemeClr val="accent1">
              <a:lumMod val="20000"/>
              <a:lumOff val="80000"/>
            </a:schemeClr>
          </a:solidFill>
        </p:spPr>
        <p:txBody>
          <a:bodyPr>
            <a:normAutofit/>
          </a:bodyPr>
          <a:lstStyle/>
          <a:p>
            <a:r>
              <a:rPr lang="en-GB" sz="4400" b="0" i="0" u="none" strike="noStrike" baseline="0">
                <a:solidFill>
                  <a:srgbClr val="405C9E"/>
                </a:solidFill>
                <a:latin typeface="AvenirLTStd-Black"/>
              </a:rPr>
              <a:t>Social skills</a:t>
            </a:r>
            <a:endParaRPr lang="en-GB"/>
          </a:p>
        </p:txBody>
      </p:sp>
      <p:sp>
        <p:nvSpPr>
          <p:cNvPr id="3" name="Content Placeholder 2">
            <a:extLst>
              <a:ext uri="{FF2B5EF4-FFF2-40B4-BE49-F238E27FC236}">
                <a16:creationId xmlns:a16="http://schemas.microsoft.com/office/drawing/2014/main" id="{B1474B22-EBF6-CECA-529F-A398AD085756}"/>
              </a:ext>
            </a:extLst>
          </p:cNvPr>
          <p:cNvSpPr>
            <a:spLocks noGrp="1"/>
          </p:cNvSpPr>
          <p:nvPr>
            <p:ph idx="1"/>
          </p:nvPr>
        </p:nvSpPr>
        <p:spPr>
          <a:xfrm>
            <a:off x="263652" y="1253331"/>
            <a:ext cx="4277868" cy="5421789"/>
          </a:xfrm>
        </p:spPr>
        <p:txBody>
          <a:bodyPr>
            <a:normAutofit/>
          </a:bodyPr>
          <a:lstStyle/>
          <a:p>
            <a:pPr marL="0" indent="0" algn="l">
              <a:buNone/>
            </a:pPr>
            <a:r>
              <a:rPr lang="en-GB" sz="2000" b="0" i="0" u="none" strike="noStrike" baseline="0">
                <a:solidFill>
                  <a:srgbClr val="405C9E"/>
                </a:solidFill>
                <a:latin typeface="AvenirLTStd-Black"/>
              </a:rPr>
              <a:t>To help develop our child’s social skills we can break the skills down into four main areas; </a:t>
            </a:r>
          </a:p>
          <a:p>
            <a:pPr algn="l"/>
            <a:r>
              <a:rPr lang="en-GB" sz="2000" b="0" i="0" u="none" strike="noStrike" baseline="0">
                <a:solidFill>
                  <a:srgbClr val="405C9E"/>
                </a:solidFill>
                <a:latin typeface="AvenirLTStd-Black"/>
              </a:rPr>
              <a:t>listening, expressive language, turn-taking and self-esteem or confidence.</a:t>
            </a:r>
          </a:p>
          <a:p>
            <a:pPr marL="0" indent="0" algn="l">
              <a:buNone/>
            </a:pPr>
            <a:r>
              <a:rPr lang="en-GB" sz="2000" b="0" i="0" u="none" strike="noStrike" baseline="0">
                <a:solidFill>
                  <a:srgbClr val="405C9E"/>
                </a:solidFill>
                <a:latin typeface="AvenirLTStd-Light"/>
              </a:rPr>
              <a:t>If we see that our child is struggling in one or more of these areas, it is important to model them as much as we can and as clearly as possible whilst also encouraging them to practise in these areas. All these skills can be developed through play, fun activities or even using characters in films and books to highlight these behaviours in others.</a:t>
            </a:r>
            <a:endParaRPr lang="en-GB" sz="2000"/>
          </a:p>
        </p:txBody>
      </p:sp>
      <p:pic>
        <p:nvPicPr>
          <p:cNvPr id="5" name="Picture 4">
            <a:extLst>
              <a:ext uri="{FF2B5EF4-FFF2-40B4-BE49-F238E27FC236}">
                <a16:creationId xmlns:a16="http://schemas.microsoft.com/office/drawing/2014/main" id="{1B378BDC-1D86-C316-7EB4-7F44EDBCF15A}"/>
              </a:ext>
            </a:extLst>
          </p:cNvPr>
          <p:cNvPicPr>
            <a:picLocks noChangeAspect="1"/>
          </p:cNvPicPr>
          <p:nvPr/>
        </p:nvPicPr>
        <p:blipFill>
          <a:blip r:embed="rId2"/>
          <a:stretch>
            <a:fillRect/>
          </a:stretch>
        </p:blipFill>
        <p:spPr>
          <a:xfrm>
            <a:off x="4541520" y="-3390"/>
            <a:ext cx="7703821" cy="4583010"/>
          </a:xfrm>
          <a:prstGeom prst="rect">
            <a:avLst/>
          </a:prstGeom>
        </p:spPr>
      </p:pic>
      <p:pic>
        <p:nvPicPr>
          <p:cNvPr id="7" name="Picture 6">
            <a:extLst>
              <a:ext uri="{FF2B5EF4-FFF2-40B4-BE49-F238E27FC236}">
                <a16:creationId xmlns:a16="http://schemas.microsoft.com/office/drawing/2014/main" id="{4A18A624-DFDF-BA33-9E88-8F7B3463436A}"/>
              </a:ext>
            </a:extLst>
          </p:cNvPr>
          <p:cNvPicPr>
            <a:picLocks noChangeAspect="1"/>
          </p:cNvPicPr>
          <p:nvPr/>
        </p:nvPicPr>
        <p:blipFill>
          <a:blip r:embed="rId3"/>
          <a:stretch>
            <a:fillRect/>
          </a:stretch>
        </p:blipFill>
        <p:spPr>
          <a:xfrm>
            <a:off x="4541520" y="4579620"/>
            <a:ext cx="7703821" cy="2278380"/>
          </a:xfrm>
          <a:prstGeom prst="rect">
            <a:avLst/>
          </a:prstGeom>
        </p:spPr>
      </p:pic>
    </p:spTree>
    <p:extLst>
      <p:ext uri="{BB962C8B-B14F-4D97-AF65-F5344CB8AC3E}">
        <p14:creationId xmlns:p14="http://schemas.microsoft.com/office/powerpoint/2010/main" val="32614069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B4E0BA1-0E55-3D26-1916-FA758BD0F11E}"/>
              </a:ext>
            </a:extLst>
          </p:cNvPr>
          <p:cNvPicPr>
            <a:picLocks noGrp="1" noChangeAspect="1"/>
          </p:cNvPicPr>
          <p:nvPr>
            <p:ph idx="1"/>
          </p:nvPr>
        </p:nvPicPr>
        <p:blipFill>
          <a:blip r:embed="rId2"/>
          <a:stretch>
            <a:fillRect/>
          </a:stretch>
        </p:blipFill>
        <p:spPr>
          <a:xfrm>
            <a:off x="213702" y="321770"/>
            <a:ext cx="10919118" cy="2815504"/>
          </a:xfrm>
        </p:spPr>
      </p:pic>
      <p:pic>
        <p:nvPicPr>
          <p:cNvPr id="7" name="Picture 6">
            <a:extLst>
              <a:ext uri="{FF2B5EF4-FFF2-40B4-BE49-F238E27FC236}">
                <a16:creationId xmlns:a16="http://schemas.microsoft.com/office/drawing/2014/main" id="{11DCBF90-0736-1787-6DB7-C167AD6601D5}"/>
              </a:ext>
            </a:extLst>
          </p:cNvPr>
          <p:cNvPicPr>
            <a:picLocks noChangeAspect="1"/>
          </p:cNvPicPr>
          <p:nvPr/>
        </p:nvPicPr>
        <p:blipFill>
          <a:blip r:embed="rId3"/>
          <a:stretch>
            <a:fillRect/>
          </a:stretch>
        </p:blipFill>
        <p:spPr>
          <a:xfrm>
            <a:off x="213702" y="3379556"/>
            <a:ext cx="10919118" cy="3156674"/>
          </a:xfrm>
          <a:prstGeom prst="rect">
            <a:avLst/>
          </a:prstGeom>
        </p:spPr>
      </p:pic>
      <p:sp>
        <p:nvSpPr>
          <p:cNvPr id="9" name="TextBox 8">
            <a:extLst>
              <a:ext uri="{FF2B5EF4-FFF2-40B4-BE49-F238E27FC236}">
                <a16:creationId xmlns:a16="http://schemas.microsoft.com/office/drawing/2014/main" id="{9E4BE5FB-B527-DD34-C5F7-4AFCFEF09403}"/>
              </a:ext>
            </a:extLst>
          </p:cNvPr>
          <p:cNvSpPr txBox="1"/>
          <p:nvPr/>
        </p:nvSpPr>
        <p:spPr>
          <a:xfrm rot="5400000">
            <a:off x="8278596" y="3036038"/>
            <a:ext cx="6749590" cy="1077218"/>
          </a:xfrm>
          <a:prstGeom prst="rect">
            <a:avLst/>
          </a:prstGeom>
          <a:noFill/>
        </p:spPr>
        <p:txBody>
          <a:bodyPr wrap="square">
            <a:spAutoFit/>
          </a:bodyPr>
          <a:lstStyle/>
          <a:p>
            <a:r>
              <a:rPr lang="en-GB" sz="1600">
                <a:solidFill>
                  <a:schemeClr val="bg1"/>
                </a:solidFill>
              </a:rPr>
              <a:t>Rachel Varney, Therapeutic SENCo </a:t>
            </a:r>
            <a:r>
              <a:rPr lang="en-GB" sz="1600">
                <a:effectLst/>
                <a:latin typeface="Calibri" panose="020F0502020204030204" pitchFamily="34" charset="0"/>
                <a:ea typeface="Calibri" panose="020F0502020204030204" pitchFamily="34" charset="0"/>
                <a:hlinkClick r:id="rId4"/>
              </a:rPr>
              <a:t>https://www.adhdfoundation.org.uk/wp-content/uploads/2023/04/ADHD-Developing-and-Supporting-Social-Skills.pdf</a:t>
            </a:r>
            <a:r>
              <a:rPr lang="en-GB" sz="1600">
                <a:effectLst/>
                <a:latin typeface="Calibri" panose="020F0502020204030204" pitchFamily="34" charset="0"/>
                <a:ea typeface="Calibri" panose="020F0502020204030204" pitchFamily="34" charset="0"/>
              </a:rPr>
              <a:t> </a:t>
            </a:r>
          </a:p>
          <a:p>
            <a:endParaRPr lang="en-GB" sz="1600">
              <a:solidFill>
                <a:schemeClr val="bg1"/>
              </a:solidFill>
            </a:endParaRPr>
          </a:p>
        </p:txBody>
      </p:sp>
    </p:spTree>
    <p:extLst>
      <p:ext uri="{BB962C8B-B14F-4D97-AF65-F5344CB8AC3E}">
        <p14:creationId xmlns:p14="http://schemas.microsoft.com/office/powerpoint/2010/main" val="59583687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0E179-BF44-95AD-E071-3992CADA539A}"/>
              </a:ext>
            </a:extLst>
          </p:cNvPr>
          <p:cNvSpPr>
            <a:spLocks noGrp="1"/>
          </p:cNvSpPr>
          <p:nvPr>
            <p:ph type="title"/>
          </p:nvPr>
        </p:nvSpPr>
        <p:spPr>
          <a:xfrm>
            <a:off x="336755" y="0"/>
            <a:ext cx="10515600" cy="1325563"/>
          </a:xfrm>
        </p:spPr>
        <p:txBody>
          <a:bodyPr/>
          <a:lstStyle/>
          <a:p>
            <a:r>
              <a:rPr lang="en-GB" dirty="0"/>
              <a:t>FREE APPS</a:t>
            </a:r>
          </a:p>
        </p:txBody>
      </p:sp>
      <p:graphicFrame>
        <p:nvGraphicFramePr>
          <p:cNvPr id="4" name="Content Placeholder 3">
            <a:extLst>
              <a:ext uri="{FF2B5EF4-FFF2-40B4-BE49-F238E27FC236}">
                <a16:creationId xmlns:a16="http://schemas.microsoft.com/office/drawing/2014/main" id="{D8137AE6-E3AA-2052-A8E7-D3DB35606BC9}"/>
              </a:ext>
            </a:extLst>
          </p:cNvPr>
          <p:cNvGraphicFramePr>
            <a:graphicFrameLocks noGrp="1"/>
          </p:cNvGraphicFramePr>
          <p:nvPr>
            <p:ph idx="1"/>
            <p:extLst>
              <p:ext uri="{D42A27DB-BD31-4B8C-83A1-F6EECF244321}">
                <p14:modId xmlns:p14="http://schemas.microsoft.com/office/powerpoint/2010/main" val="4070386424"/>
              </p:ext>
            </p:extLst>
          </p:nvPr>
        </p:nvGraphicFramePr>
        <p:xfrm>
          <a:off x="277761" y="1480795"/>
          <a:ext cx="6491748" cy="4937760"/>
        </p:xfrm>
        <a:graphic>
          <a:graphicData uri="http://schemas.openxmlformats.org/drawingml/2006/table">
            <a:tbl>
              <a:tblPr/>
              <a:tblGrid>
                <a:gridCol w="3245874">
                  <a:extLst>
                    <a:ext uri="{9D8B030D-6E8A-4147-A177-3AD203B41FA5}">
                      <a16:colId xmlns:a16="http://schemas.microsoft.com/office/drawing/2014/main" val="119703172"/>
                    </a:ext>
                  </a:extLst>
                </a:gridCol>
                <a:gridCol w="3245874">
                  <a:extLst>
                    <a:ext uri="{9D8B030D-6E8A-4147-A177-3AD203B41FA5}">
                      <a16:colId xmlns:a16="http://schemas.microsoft.com/office/drawing/2014/main" val="1752134309"/>
                    </a:ext>
                  </a:extLst>
                </a:gridCol>
              </a:tblGrid>
              <a:tr h="0">
                <a:tc>
                  <a:txBody>
                    <a:bodyPr/>
                    <a:lstStyle/>
                    <a:p>
                      <a:pPr>
                        <a:buNone/>
                      </a:pPr>
                      <a:r>
                        <a:rPr lang="en-GB" dirty="0"/>
                        <a:t>Purpose</a:t>
                      </a:r>
                    </a:p>
                  </a:txBody>
                  <a:tcPr anchor="ctr">
                    <a:lnL>
                      <a:noFill/>
                    </a:lnL>
                    <a:lnR>
                      <a:noFill/>
                    </a:lnR>
                    <a:lnT>
                      <a:noFill/>
                    </a:lnT>
                    <a:lnB>
                      <a:noFill/>
                    </a:lnB>
                    <a:solidFill>
                      <a:schemeClr val="accent4">
                        <a:lumMod val="60000"/>
                        <a:lumOff val="40000"/>
                      </a:schemeClr>
                    </a:solidFill>
                  </a:tcPr>
                </a:tc>
                <a:tc>
                  <a:txBody>
                    <a:bodyPr/>
                    <a:lstStyle/>
                    <a:p>
                      <a:pPr>
                        <a:buNone/>
                      </a:pPr>
                      <a:r>
                        <a:rPr lang="en-GB" dirty="0"/>
                        <a:t>Recommended Free App(s) / Tool</a:t>
                      </a:r>
                    </a:p>
                  </a:txBody>
                  <a:tcPr anchor="ctr">
                    <a:lnL>
                      <a:noFill/>
                    </a:lnL>
                    <a:lnR>
                      <a:noFill/>
                    </a:lnR>
                    <a:lnT>
                      <a:noFill/>
                    </a:lnT>
                    <a:lnB>
                      <a:noFill/>
                    </a:lnB>
                    <a:solidFill>
                      <a:schemeClr val="accent4">
                        <a:lumMod val="60000"/>
                        <a:lumOff val="40000"/>
                      </a:schemeClr>
                    </a:solidFill>
                  </a:tcPr>
                </a:tc>
                <a:extLst>
                  <a:ext uri="{0D108BD9-81ED-4DB2-BD59-A6C34878D82A}">
                    <a16:rowId xmlns:a16="http://schemas.microsoft.com/office/drawing/2014/main" val="1109445975"/>
                  </a:ext>
                </a:extLst>
              </a:tr>
              <a:tr h="0">
                <a:tc>
                  <a:txBody>
                    <a:bodyPr/>
                    <a:lstStyle/>
                    <a:p>
                      <a:pPr>
                        <a:buNone/>
                      </a:pPr>
                      <a:r>
                        <a:rPr lang="en-GB"/>
                        <a:t>Visual routine planner</a:t>
                      </a:r>
                    </a:p>
                  </a:txBody>
                  <a:tcPr anchor="ctr">
                    <a:lnL>
                      <a:noFill/>
                    </a:lnL>
                    <a:lnR>
                      <a:noFill/>
                    </a:lnR>
                    <a:lnT>
                      <a:noFill/>
                    </a:lnT>
                    <a:lnB>
                      <a:noFill/>
                    </a:lnB>
                    <a:noFill/>
                  </a:tcPr>
                </a:tc>
                <a:tc>
                  <a:txBody>
                    <a:bodyPr/>
                    <a:lstStyle/>
                    <a:p>
                      <a:pPr>
                        <a:buNone/>
                      </a:pPr>
                      <a:r>
                        <a:rPr lang="en-GB" dirty="0"/>
                        <a:t>Structured, </a:t>
                      </a:r>
                      <a:r>
                        <a:rPr lang="en-GB" dirty="0" err="1"/>
                        <a:t>Tiimo</a:t>
                      </a:r>
                      <a:r>
                        <a:rPr lang="en-GB" dirty="0"/>
                        <a:t> (freemium)</a:t>
                      </a:r>
                    </a:p>
                  </a:txBody>
                  <a:tcPr anchor="ctr">
                    <a:lnL>
                      <a:noFill/>
                    </a:lnL>
                    <a:lnR>
                      <a:noFill/>
                    </a:lnR>
                    <a:lnT>
                      <a:noFill/>
                    </a:lnT>
                    <a:lnB>
                      <a:noFill/>
                    </a:lnB>
                    <a:noFill/>
                  </a:tcPr>
                </a:tc>
                <a:extLst>
                  <a:ext uri="{0D108BD9-81ED-4DB2-BD59-A6C34878D82A}">
                    <a16:rowId xmlns:a16="http://schemas.microsoft.com/office/drawing/2014/main" val="2801901774"/>
                  </a:ext>
                </a:extLst>
              </a:tr>
              <a:tr h="0">
                <a:tc>
                  <a:txBody>
                    <a:bodyPr/>
                    <a:lstStyle/>
                    <a:p>
                      <a:pPr>
                        <a:buNone/>
                      </a:pPr>
                      <a:r>
                        <a:rPr lang="en-GB"/>
                        <a:t>Task breakdown with AI</a:t>
                      </a:r>
                    </a:p>
                  </a:txBody>
                  <a:tcPr anchor="ctr">
                    <a:lnL>
                      <a:noFill/>
                    </a:lnL>
                    <a:lnR>
                      <a:noFill/>
                    </a:lnR>
                    <a:lnT>
                      <a:noFill/>
                    </a:lnT>
                    <a:lnB>
                      <a:noFill/>
                    </a:lnB>
                    <a:noFill/>
                  </a:tcPr>
                </a:tc>
                <a:tc>
                  <a:txBody>
                    <a:bodyPr/>
                    <a:lstStyle/>
                    <a:p>
                      <a:pPr>
                        <a:buNone/>
                      </a:pPr>
                      <a:r>
                        <a:rPr lang="en-GB"/>
                        <a:t>Goblin.tools (Magic ToDo)</a:t>
                      </a:r>
                    </a:p>
                  </a:txBody>
                  <a:tcPr anchor="ctr">
                    <a:lnL>
                      <a:noFill/>
                    </a:lnL>
                    <a:lnR>
                      <a:noFill/>
                    </a:lnR>
                    <a:lnT>
                      <a:noFill/>
                    </a:lnT>
                    <a:lnB>
                      <a:noFill/>
                    </a:lnB>
                    <a:noFill/>
                  </a:tcPr>
                </a:tc>
                <a:extLst>
                  <a:ext uri="{0D108BD9-81ED-4DB2-BD59-A6C34878D82A}">
                    <a16:rowId xmlns:a16="http://schemas.microsoft.com/office/drawing/2014/main" val="2740931186"/>
                  </a:ext>
                </a:extLst>
              </a:tr>
              <a:tr h="0">
                <a:tc>
                  <a:txBody>
                    <a:bodyPr/>
                    <a:lstStyle/>
                    <a:p>
                      <a:pPr>
                        <a:buNone/>
                      </a:pPr>
                      <a:r>
                        <a:rPr lang="en-GB"/>
                        <a:t>Voice journaling</a:t>
                      </a:r>
                    </a:p>
                  </a:txBody>
                  <a:tcPr anchor="ctr">
                    <a:lnL>
                      <a:noFill/>
                    </a:lnL>
                    <a:lnR>
                      <a:noFill/>
                    </a:lnR>
                    <a:lnT>
                      <a:noFill/>
                    </a:lnT>
                    <a:lnB>
                      <a:noFill/>
                    </a:lnB>
                    <a:noFill/>
                  </a:tcPr>
                </a:tc>
                <a:tc>
                  <a:txBody>
                    <a:bodyPr/>
                    <a:lstStyle/>
                    <a:p>
                      <a:pPr>
                        <a:buNone/>
                      </a:pPr>
                      <a:r>
                        <a:rPr lang="en-GB"/>
                        <a:t>Otter.ai</a:t>
                      </a:r>
                    </a:p>
                  </a:txBody>
                  <a:tcPr anchor="ctr">
                    <a:lnL>
                      <a:noFill/>
                    </a:lnL>
                    <a:lnR>
                      <a:noFill/>
                    </a:lnR>
                    <a:lnT>
                      <a:noFill/>
                    </a:lnT>
                    <a:lnB>
                      <a:noFill/>
                    </a:lnB>
                    <a:noFill/>
                  </a:tcPr>
                </a:tc>
                <a:extLst>
                  <a:ext uri="{0D108BD9-81ED-4DB2-BD59-A6C34878D82A}">
                    <a16:rowId xmlns:a16="http://schemas.microsoft.com/office/drawing/2014/main" val="1379574214"/>
                  </a:ext>
                </a:extLst>
              </a:tr>
              <a:tr h="0">
                <a:tc>
                  <a:txBody>
                    <a:bodyPr/>
                    <a:lstStyle/>
                    <a:p>
                      <a:pPr>
                        <a:buNone/>
                      </a:pPr>
                      <a:r>
                        <a:rPr lang="en-GB"/>
                        <a:t>Simple to-do lists</a:t>
                      </a:r>
                    </a:p>
                  </a:txBody>
                  <a:tcPr anchor="ctr">
                    <a:lnL>
                      <a:noFill/>
                    </a:lnL>
                    <a:lnR>
                      <a:noFill/>
                    </a:lnR>
                    <a:lnT>
                      <a:noFill/>
                    </a:lnT>
                    <a:lnB>
                      <a:noFill/>
                    </a:lnB>
                    <a:noFill/>
                  </a:tcPr>
                </a:tc>
                <a:tc>
                  <a:txBody>
                    <a:bodyPr/>
                    <a:lstStyle/>
                    <a:p>
                      <a:pPr>
                        <a:buNone/>
                      </a:pPr>
                      <a:r>
                        <a:rPr lang="en-GB"/>
                        <a:t>Microsoft To Do</a:t>
                      </a:r>
                    </a:p>
                  </a:txBody>
                  <a:tcPr anchor="ctr">
                    <a:lnL>
                      <a:noFill/>
                    </a:lnL>
                    <a:lnR>
                      <a:noFill/>
                    </a:lnR>
                    <a:lnT>
                      <a:noFill/>
                    </a:lnT>
                    <a:lnB>
                      <a:noFill/>
                    </a:lnB>
                    <a:noFill/>
                  </a:tcPr>
                </a:tc>
                <a:extLst>
                  <a:ext uri="{0D108BD9-81ED-4DB2-BD59-A6C34878D82A}">
                    <a16:rowId xmlns:a16="http://schemas.microsoft.com/office/drawing/2014/main" val="1571707154"/>
                  </a:ext>
                </a:extLst>
              </a:tr>
              <a:tr h="0">
                <a:tc>
                  <a:txBody>
                    <a:bodyPr/>
                    <a:lstStyle/>
                    <a:p>
                      <a:pPr>
                        <a:buNone/>
                      </a:pPr>
                      <a:r>
                        <a:rPr lang="en-GB"/>
                        <a:t>Wake-up alarm with engagement</a:t>
                      </a:r>
                    </a:p>
                  </a:txBody>
                  <a:tcPr anchor="ctr">
                    <a:lnL>
                      <a:noFill/>
                    </a:lnL>
                    <a:lnR>
                      <a:noFill/>
                    </a:lnR>
                    <a:lnT>
                      <a:noFill/>
                    </a:lnT>
                    <a:lnB>
                      <a:noFill/>
                    </a:lnB>
                    <a:noFill/>
                  </a:tcPr>
                </a:tc>
                <a:tc>
                  <a:txBody>
                    <a:bodyPr/>
                    <a:lstStyle/>
                    <a:p>
                      <a:pPr>
                        <a:buNone/>
                      </a:pPr>
                      <a:r>
                        <a:rPr lang="en-GB"/>
                        <a:t>Alarmed, Alarmy</a:t>
                      </a:r>
                    </a:p>
                  </a:txBody>
                  <a:tcPr anchor="ctr">
                    <a:lnL>
                      <a:noFill/>
                    </a:lnL>
                    <a:lnR>
                      <a:noFill/>
                    </a:lnR>
                    <a:lnT>
                      <a:noFill/>
                    </a:lnT>
                    <a:lnB>
                      <a:noFill/>
                    </a:lnB>
                    <a:noFill/>
                  </a:tcPr>
                </a:tc>
                <a:extLst>
                  <a:ext uri="{0D108BD9-81ED-4DB2-BD59-A6C34878D82A}">
                    <a16:rowId xmlns:a16="http://schemas.microsoft.com/office/drawing/2014/main" val="3489150670"/>
                  </a:ext>
                </a:extLst>
              </a:tr>
              <a:tr h="0">
                <a:tc>
                  <a:txBody>
                    <a:bodyPr/>
                    <a:lstStyle/>
                    <a:p>
                      <a:pPr>
                        <a:buNone/>
                      </a:pPr>
                      <a:r>
                        <a:rPr lang="en-GB"/>
                        <a:t>Focus &amp; reading tools (browser)</a:t>
                      </a:r>
                    </a:p>
                  </a:txBody>
                  <a:tcPr anchor="ctr">
                    <a:lnL>
                      <a:noFill/>
                    </a:lnL>
                    <a:lnR>
                      <a:noFill/>
                    </a:lnR>
                    <a:lnT>
                      <a:noFill/>
                    </a:lnT>
                    <a:lnB>
                      <a:noFill/>
                    </a:lnB>
                    <a:noFill/>
                  </a:tcPr>
                </a:tc>
                <a:tc>
                  <a:txBody>
                    <a:bodyPr/>
                    <a:lstStyle/>
                    <a:p>
                      <a:pPr>
                        <a:buNone/>
                      </a:pPr>
                      <a:r>
                        <a:rPr lang="en-GB" dirty="0"/>
                        <a:t>Jiffy Reader, Just Read, </a:t>
                      </a:r>
                      <a:r>
                        <a:rPr lang="en-GB" dirty="0" err="1"/>
                        <a:t>Noisli</a:t>
                      </a:r>
                      <a:r>
                        <a:rPr lang="en-GB" dirty="0"/>
                        <a:t>, Pacemaker Planner, Weaver Highlighter</a:t>
                      </a:r>
                    </a:p>
                  </a:txBody>
                  <a:tcPr anchor="ctr">
                    <a:lnL>
                      <a:noFill/>
                    </a:lnL>
                    <a:lnR>
                      <a:noFill/>
                    </a:lnR>
                    <a:lnT>
                      <a:noFill/>
                    </a:lnT>
                    <a:lnB>
                      <a:noFill/>
                    </a:lnB>
                    <a:noFill/>
                  </a:tcPr>
                </a:tc>
                <a:extLst>
                  <a:ext uri="{0D108BD9-81ED-4DB2-BD59-A6C34878D82A}">
                    <a16:rowId xmlns:a16="http://schemas.microsoft.com/office/drawing/2014/main" val="1134923278"/>
                  </a:ext>
                </a:extLst>
              </a:tr>
              <a:tr h="0">
                <a:tc>
                  <a:txBody>
                    <a:bodyPr/>
                    <a:lstStyle/>
                    <a:p>
                      <a:pPr>
                        <a:buNone/>
                      </a:pPr>
                      <a:r>
                        <a:rPr lang="en-GB"/>
                        <a:t>Budget &amp; financial habit building</a:t>
                      </a:r>
                    </a:p>
                  </a:txBody>
                  <a:tcPr anchor="ctr">
                    <a:lnL>
                      <a:noFill/>
                    </a:lnL>
                    <a:lnR>
                      <a:noFill/>
                    </a:lnR>
                    <a:lnT>
                      <a:noFill/>
                    </a:lnT>
                    <a:lnB>
                      <a:noFill/>
                    </a:lnB>
                    <a:noFill/>
                  </a:tcPr>
                </a:tc>
                <a:tc>
                  <a:txBody>
                    <a:bodyPr/>
                    <a:lstStyle/>
                    <a:p>
                      <a:pPr>
                        <a:buNone/>
                      </a:pPr>
                      <a:r>
                        <a:rPr lang="en-GB"/>
                        <a:t>Mint, Rooster Money (UK)</a:t>
                      </a:r>
                    </a:p>
                  </a:txBody>
                  <a:tcPr anchor="ctr">
                    <a:lnL>
                      <a:noFill/>
                    </a:lnL>
                    <a:lnR>
                      <a:noFill/>
                    </a:lnR>
                    <a:lnT>
                      <a:noFill/>
                    </a:lnT>
                    <a:lnB>
                      <a:noFill/>
                    </a:lnB>
                    <a:noFill/>
                  </a:tcPr>
                </a:tc>
                <a:extLst>
                  <a:ext uri="{0D108BD9-81ED-4DB2-BD59-A6C34878D82A}">
                    <a16:rowId xmlns:a16="http://schemas.microsoft.com/office/drawing/2014/main" val="2829907076"/>
                  </a:ext>
                </a:extLst>
              </a:tr>
              <a:tr h="0">
                <a:tc>
                  <a:txBody>
                    <a:bodyPr/>
                    <a:lstStyle/>
                    <a:p>
                      <a:pPr>
                        <a:buNone/>
                      </a:pPr>
                      <a:r>
                        <a:rPr lang="en-GB"/>
                        <a:t>Self-care motivation via gamification</a:t>
                      </a:r>
                    </a:p>
                  </a:txBody>
                  <a:tcPr anchor="ctr">
                    <a:lnL>
                      <a:noFill/>
                    </a:lnL>
                    <a:lnR>
                      <a:noFill/>
                    </a:lnR>
                    <a:lnT>
                      <a:noFill/>
                    </a:lnT>
                    <a:lnB>
                      <a:noFill/>
                    </a:lnB>
                    <a:noFill/>
                  </a:tcPr>
                </a:tc>
                <a:tc>
                  <a:txBody>
                    <a:bodyPr/>
                    <a:lstStyle/>
                    <a:p>
                      <a:pPr>
                        <a:buNone/>
                      </a:pPr>
                      <a:r>
                        <a:rPr lang="en-GB" dirty="0"/>
                        <a:t>Finch: Self Care Pet</a:t>
                      </a:r>
                    </a:p>
                  </a:txBody>
                  <a:tcPr anchor="ctr">
                    <a:lnL>
                      <a:noFill/>
                    </a:lnL>
                    <a:lnR>
                      <a:noFill/>
                    </a:lnR>
                    <a:lnT>
                      <a:noFill/>
                    </a:lnT>
                    <a:lnB>
                      <a:noFill/>
                    </a:lnB>
                    <a:noFill/>
                  </a:tcPr>
                </a:tc>
                <a:extLst>
                  <a:ext uri="{0D108BD9-81ED-4DB2-BD59-A6C34878D82A}">
                    <a16:rowId xmlns:a16="http://schemas.microsoft.com/office/drawing/2014/main" val="1843950850"/>
                  </a:ext>
                </a:extLst>
              </a:tr>
            </a:tbl>
          </a:graphicData>
        </a:graphic>
      </p:graphicFrame>
      <p:sp>
        <p:nvSpPr>
          <p:cNvPr id="6" name="TextBox 5">
            <a:extLst>
              <a:ext uri="{FF2B5EF4-FFF2-40B4-BE49-F238E27FC236}">
                <a16:creationId xmlns:a16="http://schemas.microsoft.com/office/drawing/2014/main" id="{C8642AE4-EB38-F5F5-B9DC-3C6DE31766FC}"/>
              </a:ext>
            </a:extLst>
          </p:cNvPr>
          <p:cNvSpPr txBox="1"/>
          <p:nvPr/>
        </p:nvSpPr>
        <p:spPr>
          <a:xfrm>
            <a:off x="6926212" y="842827"/>
            <a:ext cx="5093110" cy="2308324"/>
          </a:xfrm>
          <a:prstGeom prst="rect">
            <a:avLst/>
          </a:prstGeom>
          <a:noFill/>
        </p:spPr>
        <p:txBody>
          <a:bodyPr wrap="square">
            <a:spAutoFit/>
          </a:bodyPr>
          <a:lstStyle/>
          <a:p>
            <a:pPr>
              <a:buNone/>
            </a:pPr>
            <a:r>
              <a:rPr lang="en-GB" b="1" dirty="0"/>
              <a:t>Chill Panda – Relaxation &amp; Mood Monitoring</a:t>
            </a:r>
          </a:p>
          <a:p>
            <a:pPr>
              <a:buFont typeface="Arial" panose="020B0604020202020204" pitchFamily="34" charset="0"/>
              <a:buChar char="•"/>
            </a:pPr>
            <a:r>
              <a:rPr lang="en-GB" b="1" dirty="0"/>
              <a:t>Focus Areas</a:t>
            </a:r>
            <a:r>
              <a:rPr lang="en-GB" dirty="0"/>
              <a:t>: Emotional regulation, relaxation techniques</a:t>
            </a:r>
          </a:p>
          <a:p>
            <a:pPr>
              <a:buFont typeface="Arial" panose="020B0604020202020204" pitchFamily="34" charset="0"/>
              <a:buChar char="•"/>
            </a:pPr>
            <a:r>
              <a:rPr lang="en-GB" b="1" dirty="0"/>
              <a:t>Features</a:t>
            </a:r>
            <a:r>
              <a:rPr lang="en-GB" dirty="0"/>
              <a:t>: Heart rate monitoring, breathing exercises, calming games</a:t>
            </a:r>
          </a:p>
          <a:p>
            <a:pPr>
              <a:buFont typeface="Arial" panose="020B0604020202020204" pitchFamily="34" charset="0"/>
              <a:buChar char="•"/>
            </a:pPr>
            <a:r>
              <a:rPr lang="en-GB" b="1" dirty="0"/>
              <a:t>Note</a:t>
            </a:r>
            <a:r>
              <a:rPr lang="en-GB" dirty="0"/>
              <a:t>: Helps children understand and manage emotions through interactive tasks </a:t>
            </a:r>
            <a:r>
              <a:rPr lang="en-GB" dirty="0">
                <a:hlinkClick r:id="rId2"/>
              </a:rPr>
              <a:t>Children's Online Resource</a:t>
            </a:r>
            <a:endParaRPr lang="en-GB" dirty="0"/>
          </a:p>
        </p:txBody>
      </p:sp>
      <p:sp>
        <p:nvSpPr>
          <p:cNvPr id="8" name="TextBox 7">
            <a:extLst>
              <a:ext uri="{FF2B5EF4-FFF2-40B4-BE49-F238E27FC236}">
                <a16:creationId xmlns:a16="http://schemas.microsoft.com/office/drawing/2014/main" id="{DB316F0F-A263-F8FC-9D88-F0E91854FEE8}"/>
              </a:ext>
            </a:extLst>
          </p:cNvPr>
          <p:cNvSpPr txBox="1"/>
          <p:nvPr/>
        </p:nvSpPr>
        <p:spPr>
          <a:xfrm>
            <a:off x="6926212" y="3766036"/>
            <a:ext cx="4710265" cy="2308324"/>
          </a:xfrm>
          <a:prstGeom prst="rect">
            <a:avLst/>
          </a:prstGeom>
          <a:noFill/>
        </p:spPr>
        <p:txBody>
          <a:bodyPr wrap="square">
            <a:spAutoFit/>
          </a:bodyPr>
          <a:lstStyle/>
          <a:p>
            <a:pPr>
              <a:buNone/>
            </a:pPr>
            <a:r>
              <a:rPr lang="en-GB" b="1" dirty="0"/>
              <a:t>Inflow – ADHD Productivity &amp; Emotional Support</a:t>
            </a:r>
          </a:p>
          <a:p>
            <a:pPr>
              <a:buFont typeface="Arial" panose="020B0604020202020204" pitchFamily="34" charset="0"/>
              <a:buChar char="•"/>
            </a:pPr>
            <a:r>
              <a:rPr lang="en-GB" b="1" dirty="0"/>
              <a:t>Focus Areas</a:t>
            </a:r>
            <a:r>
              <a:rPr lang="en-GB" dirty="0"/>
              <a:t>: Time management, emotional regulation, task planning</a:t>
            </a:r>
          </a:p>
          <a:p>
            <a:pPr>
              <a:buFont typeface="Arial" panose="020B0604020202020204" pitchFamily="34" charset="0"/>
              <a:buChar char="•"/>
            </a:pPr>
            <a:r>
              <a:rPr lang="en-GB" b="1" dirty="0"/>
              <a:t>Features</a:t>
            </a:r>
            <a:r>
              <a:rPr lang="en-GB" dirty="0"/>
              <a:t>: Daily journaling, habit tracking, mood tracking, ADHD education</a:t>
            </a:r>
          </a:p>
          <a:p>
            <a:pPr>
              <a:buFont typeface="Arial" panose="020B0604020202020204" pitchFamily="34" charset="0"/>
              <a:buChar char="•"/>
            </a:pPr>
            <a:r>
              <a:rPr lang="en-GB" b="1" dirty="0"/>
              <a:t>Note</a:t>
            </a:r>
            <a:r>
              <a:rPr lang="en-GB" dirty="0"/>
              <a:t>: Designed by people with ADHD, for people with ADHD </a:t>
            </a:r>
            <a:r>
              <a:rPr lang="en-GB" dirty="0">
                <a:hlinkClick r:id="rId3"/>
              </a:rPr>
              <a:t>Google Play</a:t>
            </a:r>
            <a:endParaRPr lang="en-GB" dirty="0"/>
          </a:p>
        </p:txBody>
      </p:sp>
    </p:spTree>
    <p:extLst>
      <p:ext uri="{BB962C8B-B14F-4D97-AF65-F5344CB8AC3E}">
        <p14:creationId xmlns:p14="http://schemas.microsoft.com/office/powerpoint/2010/main" val="232483856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D3396-3786-2514-F193-2C11B06C1451}"/>
              </a:ext>
            </a:extLst>
          </p:cNvPr>
          <p:cNvSpPr>
            <a:spLocks noGrp="1"/>
          </p:cNvSpPr>
          <p:nvPr>
            <p:ph type="title"/>
          </p:nvPr>
        </p:nvSpPr>
        <p:spPr>
          <a:xfrm>
            <a:off x="5193792" y="60960"/>
            <a:ext cx="2075688" cy="601662"/>
          </a:xfrm>
          <a:solidFill>
            <a:schemeClr val="accent1"/>
          </a:solidFill>
        </p:spPr>
        <p:txBody>
          <a:bodyPr>
            <a:normAutofit/>
          </a:bodyPr>
          <a:lstStyle/>
          <a:p>
            <a:r>
              <a:rPr lang="en-GB" sz="3200">
                <a:solidFill>
                  <a:schemeClr val="bg1"/>
                </a:solidFill>
              </a:rPr>
              <a:t>Teachers </a:t>
            </a:r>
          </a:p>
        </p:txBody>
      </p:sp>
      <p:graphicFrame>
        <p:nvGraphicFramePr>
          <p:cNvPr id="4" name="Content Placeholder 3">
            <a:extLst>
              <a:ext uri="{FF2B5EF4-FFF2-40B4-BE49-F238E27FC236}">
                <a16:creationId xmlns:a16="http://schemas.microsoft.com/office/drawing/2014/main" id="{51753984-B932-0E2F-1119-2A5A5B76BBCA}"/>
              </a:ext>
            </a:extLst>
          </p:cNvPr>
          <p:cNvGraphicFramePr>
            <a:graphicFrameLocks noGrp="1"/>
          </p:cNvGraphicFramePr>
          <p:nvPr>
            <p:ph idx="1"/>
          </p:nvPr>
        </p:nvGraphicFramePr>
        <p:xfrm>
          <a:off x="91440" y="342900"/>
          <a:ext cx="11463528" cy="66062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0932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74A1D-D068-A74C-0DD5-6A8ED5C57107}"/>
              </a:ext>
            </a:extLst>
          </p:cNvPr>
          <p:cNvSpPr>
            <a:spLocks noGrp="1"/>
          </p:cNvSpPr>
          <p:nvPr>
            <p:ph type="title"/>
          </p:nvPr>
        </p:nvSpPr>
        <p:spPr>
          <a:xfrm>
            <a:off x="278892" y="-381000"/>
            <a:ext cx="9692640" cy="1325562"/>
          </a:xfrm>
        </p:spPr>
        <p:txBody>
          <a:bodyPr/>
          <a:lstStyle/>
          <a:p>
            <a:r>
              <a:rPr lang="en-GB"/>
              <a:t>Task – in 3 groups</a:t>
            </a:r>
          </a:p>
        </p:txBody>
      </p:sp>
      <p:sp>
        <p:nvSpPr>
          <p:cNvPr id="3" name="Content Placeholder 2">
            <a:extLst>
              <a:ext uri="{FF2B5EF4-FFF2-40B4-BE49-F238E27FC236}">
                <a16:creationId xmlns:a16="http://schemas.microsoft.com/office/drawing/2014/main" id="{0589BF2E-ABF1-3366-E2E8-D2CB5CD6C5B5}"/>
              </a:ext>
            </a:extLst>
          </p:cNvPr>
          <p:cNvSpPr>
            <a:spLocks noGrp="1"/>
          </p:cNvSpPr>
          <p:nvPr>
            <p:ph idx="1"/>
          </p:nvPr>
        </p:nvSpPr>
        <p:spPr>
          <a:xfrm>
            <a:off x="278892" y="1539241"/>
            <a:ext cx="10812780" cy="5082540"/>
          </a:xfrm>
          <a:solidFill>
            <a:schemeClr val="accent1">
              <a:lumMod val="20000"/>
              <a:lumOff val="80000"/>
            </a:schemeClr>
          </a:solidFill>
        </p:spPr>
        <p:txBody>
          <a:bodyPr>
            <a:noAutofit/>
          </a:bodyPr>
          <a:lstStyle/>
          <a:p>
            <a:pPr marL="0" indent="0">
              <a:buNone/>
            </a:pPr>
            <a:r>
              <a:rPr lang="en-GB" sz="3600" b="1" dirty="0"/>
              <a:t>Using empirical evidence, present to the class the following:</a:t>
            </a:r>
          </a:p>
          <a:p>
            <a:pPr marL="0" indent="0">
              <a:buNone/>
            </a:pPr>
            <a:endParaRPr lang="en-GB" sz="1400" b="1" dirty="0"/>
          </a:p>
          <a:p>
            <a:r>
              <a:rPr lang="en-GB" sz="2800" dirty="0">
                <a:hlinkClick r:id="rId2"/>
              </a:rPr>
              <a:t>Group 1</a:t>
            </a:r>
            <a:r>
              <a:rPr lang="en-GB" sz="2800" dirty="0"/>
              <a:t>:What does the research say about teacher knowledge and attitudes towards ADHD?</a:t>
            </a:r>
          </a:p>
          <a:p>
            <a:r>
              <a:rPr lang="en-GB" sz="2800" dirty="0">
                <a:hlinkClick r:id="rId3"/>
              </a:rPr>
              <a:t>Group 2</a:t>
            </a:r>
            <a:r>
              <a:rPr lang="en-GB" sz="2800" dirty="0"/>
              <a:t>: What does the research say about teaching assistants’ experiences of working wi</a:t>
            </a:r>
            <a:r>
              <a:rPr lang="en-GB" dirty="0"/>
              <a:t>th children with ADHD?</a:t>
            </a:r>
            <a:endParaRPr lang="en-GB" sz="2800" dirty="0"/>
          </a:p>
          <a:p>
            <a:r>
              <a:rPr lang="en-GB" sz="2800" dirty="0">
                <a:hlinkClick r:id="rId4"/>
              </a:rPr>
              <a:t>Group 3</a:t>
            </a:r>
            <a:r>
              <a:rPr lang="en-GB" sz="2800" dirty="0"/>
              <a:t>: What does the research say about friendships/peer relations for those with ADHD?</a:t>
            </a:r>
          </a:p>
          <a:p>
            <a:endParaRPr lang="en-GB" sz="2800" dirty="0"/>
          </a:p>
        </p:txBody>
      </p:sp>
    </p:spTree>
    <p:extLst>
      <p:ext uri="{BB962C8B-B14F-4D97-AF65-F5344CB8AC3E}">
        <p14:creationId xmlns:p14="http://schemas.microsoft.com/office/powerpoint/2010/main" val="34963312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45CD5-AC0B-DA95-D895-0A6610A4650E}"/>
              </a:ext>
            </a:extLst>
          </p:cNvPr>
          <p:cNvSpPr>
            <a:spLocks noGrp="1"/>
          </p:cNvSpPr>
          <p:nvPr>
            <p:ph type="title"/>
          </p:nvPr>
        </p:nvSpPr>
        <p:spPr>
          <a:xfrm>
            <a:off x="164592" y="-106680"/>
            <a:ext cx="9692640" cy="1325562"/>
          </a:xfrm>
        </p:spPr>
        <p:txBody>
          <a:bodyPr>
            <a:normAutofit/>
          </a:bodyPr>
          <a:lstStyle/>
          <a:p>
            <a:r>
              <a:rPr lang="en-GB" sz="3200"/>
              <a:t>References and sources </a:t>
            </a:r>
            <a:br>
              <a:rPr lang="en-GB" sz="3200"/>
            </a:br>
            <a:endParaRPr lang="en-GB" sz="3200"/>
          </a:p>
        </p:txBody>
      </p:sp>
      <p:sp>
        <p:nvSpPr>
          <p:cNvPr id="5" name="TextBox 4">
            <a:extLst>
              <a:ext uri="{FF2B5EF4-FFF2-40B4-BE49-F238E27FC236}">
                <a16:creationId xmlns:a16="http://schemas.microsoft.com/office/drawing/2014/main" id="{232C41C0-4AE9-EB9A-7112-17A81C0FCEC6}"/>
              </a:ext>
            </a:extLst>
          </p:cNvPr>
          <p:cNvSpPr txBox="1"/>
          <p:nvPr/>
        </p:nvSpPr>
        <p:spPr>
          <a:xfrm>
            <a:off x="164592" y="840016"/>
            <a:ext cx="11082528" cy="5909310"/>
          </a:xfrm>
          <a:prstGeom prst="rect">
            <a:avLst/>
          </a:prstGeom>
          <a:noFill/>
        </p:spPr>
        <p:txBody>
          <a:bodyPr wrap="square">
            <a:spAutoFit/>
          </a:bodyPr>
          <a:lstStyle/>
          <a:p>
            <a:pPr>
              <a:spcAft>
                <a:spcPts val="600"/>
              </a:spcAft>
            </a:pPr>
            <a:endParaRPr lang="en-GB" sz="2000" dirty="0">
              <a:latin typeface="Calibri" panose="020F0502020204030204" pitchFamily="34" charset="0"/>
              <a:ea typeface="Calibri" panose="020F0502020204030204" pitchFamily="34" charset="0"/>
              <a:hlinkClick r:id="rId2"/>
            </a:endParaRPr>
          </a:p>
          <a:p>
            <a:pPr>
              <a:spcAft>
                <a:spcPts val="600"/>
              </a:spcAft>
            </a:pPr>
            <a:r>
              <a:rPr lang="en-GB" sz="2000" dirty="0">
                <a:latin typeface="Calibri" panose="020F0502020204030204" pitchFamily="34" charset="0"/>
                <a:ea typeface="Calibri" panose="020F0502020204030204" pitchFamily="34" charset="0"/>
              </a:rPr>
              <a:t>Attitude magazine:</a:t>
            </a:r>
            <a:r>
              <a:rPr lang="en-GB" sz="2000" dirty="0">
                <a:latin typeface="Calibri" panose="020F0502020204030204" pitchFamily="34" charset="0"/>
                <a:ea typeface="Calibri" panose="020F0502020204030204" pitchFamily="34" charset="0"/>
                <a:hlinkClick r:id="rId2"/>
              </a:rPr>
              <a:t> </a:t>
            </a:r>
            <a:r>
              <a:rPr lang="en-GB" sz="2000" dirty="0">
                <a:effectLst/>
                <a:latin typeface="Calibri" panose="020F0502020204030204" pitchFamily="34" charset="0"/>
                <a:ea typeface="Calibri" panose="020F0502020204030204" pitchFamily="34" charset="0"/>
                <a:hlinkClick r:id="rId2"/>
              </a:rPr>
              <a:t>https://www.additudemag.com/slideshows/educational-apps-for-kids-with-adhd-social-skills/</a:t>
            </a:r>
            <a:endParaRPr lang="en-GB" sz="2000" dirty="0">
              <a:effectLst/>
              <a:latin typeface="Calibri" panose="020F0502020204030204" pitchFamily="34" charset="0"/>
              <a:ea typeface="Calibri" panose="020F0502020204030204" pitchFamily="34" charset="0"/>
            </a:endParaRPr>
          </a:p>
          <a:p>
            <a:pPr>
              <a:spcAft>
                <a:spcPts val="600"/>
              </a:spcAft>
            </a:pPr>
            <a:r>
              <a:rPr lang="en-GB" sz="2000" dirty="0">
                <a:effectLst/>
                <a:latin typeface="Calibri" panose="020F0502020204030204" pitchFamily="34" charset="0"/>
                <a:ea typeface="Calibri" panose="020F0502020204030204" pitchFamily="34" charset="0"/>
              </a:rPr>
              <a:t>ADHD: Developing and supporting social skills: </a:t>
            </a:r>
            <a:r>
              <a:rPr lang="en-GB" sz="2000" dirty="0">
                <a:effectLst/>
                <a:latin typeface="Calibri" panose="020F0502020204030204" pitchFamily="34" charset="0"/>
                <a:ea typeface="Calibri" panose="020F0502020204030204" pitchFamily="34" charset="0"/>
                <a:hlinkClick r:id="rId3"/>
              </a:rPr>
              <a:t>https://www.adhdfoundation.org.uk/wp-content/uploads/2023/04/ADHD-Developing-and-Supporting-Social-Skills.pdf</a:t>
            </a:r>
            <a:r>
              <a:rPr lang="en-GB" sz="2000" dirty="0">
                <a:effectLst/>
                <a:latin typeface="Calibri" panose="020F0502020204030204" pitchFamily="34" charset="0"/>
                <a:ea typeface="Calibri" panose="020F0502020204030204" pitchFamily="34" charset="0"/>
              </a:rPr>
              <a:t> </a:t>
            </a:r>
          </a:p>
          <a:p>
            <a:pPr>
              <a:spcAft>
                <a:spcPts val="600"/>
              </a:spcAft>
            </a:pPr>
            <a:r>
              <a:rPr lang="en-GB" sz="2000" dirty="0">
                <a:effectLst/>
                <a:latin typeface="Calibri" panose="020F0502020204030204" pitchFamily="34" charset="0"/>
                <a:ea typeface="Calibri" panose="020F0502020204030204" pitchFamily="34" charset="0"/>
              </a:rPr>
              <a:t>Greenway, C. W., Robinson, A. H., &amp; King, J. M. (2023). The effect of social devaluation, labelling, and familiarity on children's attitudes and </a:t>
            </a:r>
            <a:r>
              <a:rPr lang="en-GB" sz="2000" dirty="0" err="1">
                <a:effectLst/>
                <a:latin typeface="Calibri" panose="020F0502020204030204" pitchFamily="34" charset="0"/>
                <a:ea typeface="Calibri" panose="020F0502020204030204" pitchFamily="34" charset="0"/>
              </a:rPr>
              <a:t>behavioral</a:t>
            </a:r>
            <a:r>
              <a:rPr lang="en-GB" sz="2000" dirty="0">
                <a:effectLst/>
                <a:latin typeface="Calibri" panose="020F0502020204030204" pitchFamily="34" charset="0"/>
                <a:ea typeface="Calibri" panose="020F0502020204030204" pitchFamily="34" charset="0"/>
              </a:rPr>
              <a:t> intentions toward a peer with symptoms of ADHD. Psychology in the Schools. </a:t>
            </a:r>
          </a:p>
          <a:p>
            <a:pPr>
              <a:spcAft>
                <a:spcPts val="600"/>
              </a:spcAft>
            </a:pPr>
            <a:r>
              <a:rPr lang="en-GB" sz="2000" dirty="0">
                <a:effectLst/>
                <a:latin typeface="Calibri" panose="020F0502020204030204" pitchFamily="34" charset="0"/>
                <a:ea typeface="Calibri" panose="020F0502020204030204" pitchFamily="34" charset="0"/>
              </a:rPr>
              <a:t>Ward, R. J., </a:t>
            </a:r>
            <a:r>
              <a:rPr lang="en-GB" sz="2000" dirty="0" err="1">
                <a:effectLst/>
                <a:latin typeface="Calibri" panose="020F0502020204030204" pitchFamily="34" charset="0"/>
                <a:ea typeface="Calibri" panose="020F0502020204030204" pitchFamily="34" charset="0"/>
              </a:rPr>
              <a:t>Kovshoff</a:t>
            </a:r>
            <a:r>
              <a:rPr lang="en-GB" sz="2000" dirty="0">
                <a:effectLst/>
                <a:latin typeface="Calibri" panose="020F0502020204030204" pitchFamily="34" charset="0"/>
                <a:ea typeface="Calibri" panose="020F0502020204030204" pitchFamily="34" charset="0"/>
              </a:rPr>
              <a:t>, H., &amp; </a:t>
            </a:r>
            <a:r>
              <a:rPr lang="en-GB" sz="2000" dirty="0" err="1">
                <a:effectLst/>
                <a:latin typeface="Calibri" panose="020F0502020204030204" pitchFamily="34" charset="0"/>
                <a:ea typeface="Calibri" panose="020F0502020204030204" pitchFamily="34" charset="0"/>
              </a:rPr>
              <a:t>Kreppner</a:t>
            </a:r>
            <a:r>
              <a:rPr lang="en-GB" sz="2000" dirty="0">
                <a:effectLst/>
                <a:latin typeface="Calibri" panose="020F0502020204030204" pitchFamily="34" charset="0"/>
                <a:ea typeface="Calibri" panose="020F0502020204030204" pitchFamily="34" charset="0"/>
              </a:rPr>
              <a:t>, J. (2021). School staff perspectives on ADHD and training: Understanding the needs and views of UK primary staff. Emotional and behavioural difficulties, 26(3), 306-321.</a:t>
            </a:r>
          </a:p>
          <a:p>
            <a:pPr>
              <a:spcAft>
                <a:spcPts val="600"/>
              </a:spcAft>
            </a:pPr>
            <a:r>
              <a:rPr lang="en-GB" sz="2000" dirty="0">
                <a:effectLst/>
                <a:latin typeface="Calibri" panose="020F0502020204030204" pitchFamily="34" charset="0"/>
                <a:ea typeface="Calibri" panose="020F0502020204030204" pitchFamily="34" charset="0"/>
              </a:rPr>
              <a:t>Understanding and supporting my child with ADHD: </a:t>
            </a:r>
            <a:r>
              <a:rPr lang="en-GB" sz="2000" dirty="0">
                <a:solidFill>
                  <a:srgbClr val="0563C1"/>
                </a:solidFill>
                <a:latin typeface="Calibri" panose="020F0502020204030204" pitchFamily="34" charset="0"/>
                <a:ea typeface="Calibri" panose="020F0502020204030204" pitchFamily="34" charset="0"/>
                <a:hlinkClick r:id="rId4"/>
              </a:rPr>
              <a:t>https://www.adhdfoundation.org.uk/wp-content/uploads/2022/05/ADHD_FOUND_Takeda_ParentBooklet_May22_2.pdf</a:t>
            </a:r>
            <a:endParaRPr lang="en-GB" sz="2000" dirty="0">
              <a:solidFill>
                <a:srgbClr val="0563C1"/>
              </a:solidFill>
              <a:latin typeface="Calibri" panose="020F0502020204030204" pitchFamily="34" charset="0"/>
              <a:ea typeface="Calibri" panose="020F0502020204030204" pitchFamily="34" charset="0"/>
            </a:endParaRPr>
          </a:p>
          <a:p>
            <a:pPr>
              <a:spcAft>
                <a:spcPts val="600"/>
              </a:spcAft>
            </a:pPr>
            <a:r>
              <a:rPr lang="en-GB" sz="2000" dirty="0">
                <a:effectLst/>
                <a:latin typeface="Calibri" panose="020F0502020204030204" pitchFamily="34" charset="0"/>
                <a:ea typeface="Calibri" panose="020F0502020204030204" pitchFamily="34" charset="0"/>
              </a:rPr>
              <a:t>Moen, Ø. L., Hedelin, B., &amp; Hall-Lord, M. L. (2016). Family functioning, psychological distress, and well-being in parents with a child having ADHD. SAGE Open, 6(1), 2158244015626767.</a:t>
            </a:r>
          </a:p>
          <a:p>
            <a:pPr>
              <a:spcAft>
                <a:spcPts val="600"/>
              </a:spcAft>
            </a:pPr>
            <a:endParaRPr lang="en-GB" sz="2000" dirty="0">
              <a:effectLst/>
              <a:latin typeface="Calibri" panose="020F0502020204030204" pitchFamily="34" charset="0"/>
              <a:ea typeface="Calibri" panose="020F0502020204030204" pitchFamily="34" charset="0"/>
            </a:endParaRPr>
          </a:p>
          <a:p>
            <a:pPr>
              <a:spcAft>
                <a:spcPts val="600"/>
              </a:spcAft>
            </a:pPr>
            <a:endParaRPr lang="en-GB" sz="2000" dirty="0"/>
          </a:p>
        </p:txBody>
      </p:sp>
    </p:spTree>
    <p:extLst>
      <p:ext uri="{BB962C8B-B14F-4D97-AF65-F5344CB8AC3E}">
        <p14:creationId xmlns:p14="http://schemas.microsoft.com/office/powerpoint/2010/main" val="9727641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 </a:t>
            </a:r>
          </a:p>
        </p:txBody>
      </p:sp>
      <p:sp>
        <p:nvSpPr>
          <p:cNvPr id="3" name="Content Placeholder 2"/>
          <p:cNvSpPr>
            <a:spLocks noGrp="1"/>
          </p:cNvSpPr>
          <p:nvPr>
            <p:ph idx="1"/>
          </p:nvPr>
        </p:nvSpPr>
        <p:spPr>
          <a:xfrm>
            <a:off x="265098" y="1381369"/>
            <a:ext cx="5814959" cy="3876429"/>
          </a:xfrm>
        </p:spPr>
        <p:txBody>
          <a:bodyPr>
            <a:noAutofit/>
          </a:bodyPr>
          <a:lstStyle/>
          <a:p>
            <a:pPr marL="0" indent="0">
              <a:buNone/>
            </a:pPr>
            <a:r>
              <a:rPr lang="en-GB" sz="1400"/>
              <a:t>American Psychiatric Association (2013) Diagnostic and Statistical Manual of Mental Disorders. Fifth edition. Washington, DC: American Psychiatric Association.</a:t>
            </a:r>
          </a:p>
          <a:p>
            <a:pPr marL="0" indent="0">
              <a:buNone/>
            </a:pPr>
            <a:r>
              <a:rPr lang="en-GB" sz="1400" err="1"/>
              <a:t>Cortese</a:t>
            </a:r>
            <a:r>
              <a:rPr lang="en-GB" sz="1400"/>
              <a:t> S, Kelly C, </a:t>
            </a:r>
            <a:r>
              <a:rPr lang="en-GB" sz="1400" err="1"/>
              <a:t>Chabernaud</a:t>
            </a:r>
            <a:r>
              <a:rPr lang="en-GB" sz="1400"/>
              <a:t> C, et al. (2012) Toward systems neuroscience of ADHD: a meta-analysis of 55 fMRI studies. Am J Psychiatry; 169: 1038-1055. </a:t>
            </a:r>
          </a:p>
          <a:p>
            <a:pPr marL="0" indent="0">
              <a:buNone/>
            </a:pPr>
            <a:r>
              <a:rPr lang="en-GB" sz="1400"/>
              <a:t>World Health Organization. The ICD-10 Classification of Mental and Behavioural Disorders. Available at: www.who.int/entity/classifications/icd/en/bluebook.pdf. - See more at: http://www.adhd-institute.com/assessment-diagnosis/#sthash.iophPmFE.dpuf</a:t>
            </a:r>
          </a:p>
          <a:p>
            <a:pPr marL="0" indent="0">
              <a:buNone/>
            </a:pPr>
            <a:r>
              <a:rPr lang="en-GB" sz="1400" err="1"/>
              <a:t>Farone</a:t>
            </a:r>
            <a:r>
              <a:rPr lang="en-GB" sz="1400"/>
              <a:t> SV, Perlis RH, Doyle AE, et al. (2005) Molecular genetics of attention-deficit/hyperactivity disorder. </a:t>
            </a:r>
            <a:r>
              <a:rPr lang="en-GB" sz="1400" err="1"/>
              <a:t>Biol</a:t>
            </a:r>
            <a:r>
              <a:rPr lang="en-GB" sz="1400"/>
              <a:t> Psychiatry; 57: 1313-1323. </a:t>
            </a:r>
          </a:p>
          <a:p>
            <a:pPr marL="0" indent="0">
              <a:buNone/>
            </a:pPr>
            <a:r>
              <a:rPr lang="en-GB" sz="1400"/>
              <a:t>Larsson H, </a:t>
            </a:r>
            <a:r>
              <a:rPr lang="en-GB" sz="1400" err="1"/>
              <a:t>Asherson</a:t>
            </a:r>
            <a:r>
              <a:rPr lang="en-GB" sz="1400"/>
              <a:t> P, Chang Z, et al (2013) Genetic and environmental influences on adult attention deficit hyperactivity disorder symptoms: a large Swedish population-based study of twins. </a:t>
            </a:r>
            <a:r>
              <a:rPr lang="en-GB" sz="1400" err="1"/>
              <a:t>Psychol</a:t>
            </a:r>
            <a:r>
              <a:rPr lang="en-GB" sz="1400"/>
              <a:t> Med; 43: 197-207. </a:t>
            </a:r>
          </a:p>
          <a:p>
            <a:pPr marL="0" indent="0">
              <a:buNone/>
            </a:pPr>
            <a:r>
              <a:rPr lang="en-GB" sz="1400" err="1"/>
              <a:t>Gizer</a:t>
            </a:r>
            <a:r>
              <a:rPr lang="en-GB" sz="1400"/>
              <a:t> IR, </a:t>
            </a:r>
            <a:r>
              <a:rPr lang="en-GB" sz="1400" err="1"/>
              <a:t>Ficks</a:t>
            </a:r>
            <a:r>
              <a:rPr lang="en-GB" sz="1400"/>
              <a:t> C, Waldman ID (2009) Candidate gene studies of ADHD: a meta-analytic review. Hum Genet; 126: 51-90. </a:t>
            </a:r>
          </a:p>
          <a:p>
            <a:pPr marL="0" indent="0">
              <a:buNone/>
            </a:pPr>
            <a:r>
              <a:rPr lang="en-GB" sz="1400" err="1"/>
              <a:t>Grizenko</a:t>
            </a:r>
            <a:r>
              <a:rPr lang="en-GB" sz="1400"/>
              <a:t> N, Fortier ME, </a:t>
            </a:r>
            <a:r>
              <a:rPr lang="en-GB" sz="1400" err="1"/>
              <a:t>Zadorozny</a:t>
            </a:r>
            <a:r>
              <a:rPr lang="en-GB" sz="1400"/>
              <a:t> C, et al. (2012) Maternal Stress during Pregnancy, ADHD Symptomatology in Children and Genotype: Gene-Environment Interaction. J Can </a:t>
            </a:r>
            <a:r>
              <a:rPr lang="en-GB" sz="1400" err="1"/>
              <a:t>Acad</a:t>
            </a:r>
            <a:r>
              <a:rPr lang="en-GB" sz="1400"/>
              <a:t> Child </a:t>
            </a:r>
            <a:r>
              <a:rPr lang="en-GB" sz="1400" err="1"/>
              <a:t>Adolesc</a:t>
            </a:r>
            <a:r>
              <a:rPr lang="en-GB" sz="1400"/>
              <a:t> Psychiatry; 21: 9-15. 14</a:t>
            </a:r>
          </a:p>
        </p:txBody>
      </p:sp>
      <p:sp>
        <p:nvSpPr>
          <p:cNvPr id="5" name="TextBox 4">
            <a:extLst>
              <a:ext uri="{FF2B5EF4-FFF2-40B4-BE49-F238E27FC236}">
                <a16:creationId xmlns:a16="http://schemas.microsoft.com/office/drawing/2014/main" id="{76197721-AFF4-D349-AEBE-72671548B5F2}"/>
              </a:ext>
            </a:extLst>
          </p:cNvPr>
          <p:cNvSpPr txBox="1"/>
          <p:nvPr/>
        </p:nvSpPr>
        <p:spPr>
          <a:xfrm>
            <a:off x="6217295" y="1536291"/>
            <a:ext cx="5572369" cy="4401205"/>
          </a:xfrm>
          <a:prstGeom prst="rect">
            <a:avLst/>
          </a:prstGeom>
          <a:noFill/>
        </p:spPr>
        <p:txBody>
          <a:bodyPr wrap="square">
            <a:spAutoFit/>
          </a:bodyPr>
          <a:lstStyle/>
          <a:p>
            <a:r>
              <a:rPr lang="en-GB" sz="1400" err="1"/>
              <a:t>Şahin</a:t>
            </a:r>
            <a:r>
              <a:rPr lang="en-GB" sz="1400"/>
              <a:t>, B., </a:t>
            </a:r>
            <a:r>
              <a:rPr lang="en-GB" sz="1400" err="1"/>
              <a:t>Hoşoğlu</a:t>
            </a:r>
            <a:r>
              <a:rPr lang="en-GB" sz="1400"/>
              <a:t>, E., &amp; </a:t>
            </a:r>
            <a:r>
              <a:rPr lang="en-GB" sz="1400" err="1"/>
              <a:t>Önal</a:t>
            </a:r>
            <a:r>
              <a:rPr lang="en-GB" sz="1400"/>
              <a:t>, B. S. (2021). The effect of sleep disturbance on social cognition in drug-naïve children with attention deficit and hyperactivity disorder. Sleep Medicine, 82, 172-178.</a:t>
            </a:r>
          </a:p>
          <a:p>
            <a:r>
              <a:rPr lang="en-GB" sz="1400" err="1"/>
              <a:t>Virring</a:t>
            </a:r>
            <a:r>
              <a:rPr lang="en-GB" sz="1400"/>
              <a:t>, A., </a:t>
            </a:r>
            <a:r>
              <a:rPr lang="en-GB" sz="1400" err="1"/>
              <a:t>Lambek</a:t>
            </a:r>
            <a:r>
              <a:rPr lang="en-GB" sz="1400"/>
              <a:t>, R., </a:t>
            </a:r>
            <a:r>
              <a:rPr lang="en-GB" sz="1400" err="1"/>
              <a:t>Jennum</a:t>
            </a:r>
            <a:r>
              <a:rPr lang="en-GB" sz="1400"/>
              <a:t>, P. J., </a:t>
            </a:r>
            <a:r>
              <a:rPr lang="en-GB" sz="1400" err="1"/>
              <a:t>Møller</a:t>
            </a:r>
            <a:r>
              <a:rPr lang="en-GB" sz="1400"/>
              <a:t>, L. R., &amp; Thomsen, P. H. (2017). Sleep problems and daily functioning in children with ADHD: An investigation of the role of impairment, ADHD presentations, and psychiatric comorbidity. Journal of attention disorders, 21(9), 731-740.</a:t>
            </a:r>
          </a:p>
          <a:p>
            <a:r>
              <a:rPr lang="en-GB" sz="1400" err="1"/>
              <a:t>Miniksar</a:t>
            </a:r>
            <a:r>
              <a:rPr lang="en-GB" sz="1400"/>
              <a:t>, D. Y., &amp; </a:t>
            </a:r>
            <a:r>
              <a:rPr lang="en-GB" sz="1400" err="1"/>
              <a:t>Özdemir</a:t>
            </a:r>
            <a:r>
              <a:rPr lang="en-GB" sz="1400"/>
              <a:t>, M. (2021). Sleep quality in children and adolescents with attention-deficit and hyperactivity disorder. Archives de </a:t>
            </a:r>
            <a:r>
              <a:rPr lang="en-GB" sz="1400" err="1"/>
              <a:t>Pédiatrie</a:t>
            </a:r>
            <a:r>
              <a:rPr lang="en-GB" sz="1400"/>
              <a:t>, 28(8), 668-676.</a:t>
            </a:r>
          </a:p>
          <a:p>
            <a:r>
              <a:rPr lang="en-GB" sz="1400" err="1"/>
              <a:t>Thiébaut</a:t>
            </a:r>
            <a:r>
              <a:rPr lang="en-GB" sz="1400"/>
              <a:t>, F. I., White, S. J., Walsh, A., </a:t>
            </a:r>
            <a:r>
              <a:rPr lang="en-GB" sz="1400" err="1"/>
              <a:t>Klargaard</a:t>
            </a:r>
            <a:r>
              <a:rPr lang="en-GB" sz="1400"/>
              <a:t>, S. K., Wu, H. C., Rees, G., &amp; Burgess, P. W. (2016). Does faux pas detection in adult autism reflect differences in social cognition or decision-making abilities?. Journal of autism and developmental disorders, 46, 103-112.</a:t>
            </a:r>
          </a:p>
          <a:p>
            <a:r>
              <a:rPr lang="en-GB" sz="1400"/>
              <a:t> National Institute for Clinical Excellence. Full Guidance - Attention deficit hyperactivity disorder: Diagnosis and management of ADHD in children, young people and adults, March 2009.</a:t>
            </a:r>
          </a:p>
          <a:p>
            <a:endParaRPr lang="en-GB" sz="1400"/>
          </a:p>
        </p:txBody>
      </p:sp>
    </p:spTree>
    <p:extLst>
      <p:ext uri="{BB962C8B-B14F-4D97-AF65-F5344CB8AC3E}">
        <p14:creationId xmlns:p14="http://schemas.microsoft.com/office/powerpoint/2010/main" val="33883581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95F67-4999-40B3-82D7-1E135E0E55FC}"/>
              </a:ext>
            </a:extLst>
          </p:cNvPr>
          <p:cNvSpPr>
            <a:spLocks noGrp="1"/>
          </p:cNvSpPr>
          <p:nvPr>
            <p:ph type="title"/>
          </p:nvPr>
        </p:nvSpPr>
        <p:spPr/>
        <p:txBody>
          <a:bodyPr/>
          <a:lstStyle/>
          <a:p>
            <a:r>
              <a:rPr lang="en-GB"/>
              <a:t>Relevant Publications</a:t>
            </a:r>
          </a:p>
        </p:txBody>
      </p:sp>
      <p:sp>
        <p:nvSpPr>
          <p:cNvPr id="3" name="Content Placeholder 2">
            <a:extLst>
              <a:ext uri="{FF2B5EF4-FFF2-40B4-BE49-F238E27FC236}">
                <a16:creationId xmlns:a16="http://schemas.microsoft.com/office/drawing/2014/main" id="{511108C2-10CF-49B7-91FA-E438F8BBD876}"/>
              </a:ext>
            </a:extLst>
          </p:cNvPr>
          <p:cNvSpPr>
            <a:spLocks noGrp="1"/>
          </p:cNvSpPr>
          <p:nvPr>
            <p:ph idx="1"/>
          </p:nvPr>
        </p:nvSpPr>
        <p:spPr>
          <a:xfrm>
            <a:off x="250092" y="1586522"/>
            <a:ext cx="11715262" cy="5042878"/>
          </a:xfrm>
        </p:spPr>
        <p:txBody>
          <a:bodyPr>
            <a:normAutofit fontScale="85000" lnSpcReduction="20000"/>
          </a:bodyPr>
          <a:lstStyle/>
          <a:p>
            <a:pPr marL="0" indent="0">
              <a:buNone/>
            </a:pPr>
            <a:r>
              <a:rPr lang="en-GB" sz="1300">
                <a:latin typeface="Calibri" panose="020F0502020204030204" pitchFamily="34" charset="0"/>
                <a:ea typeface="DengXian" panose="02010600030101010101" pitchFamily="2" charset="-122"/>
                <a:cs typeface="Calibri" panose="020F0502020204030204" pitchFamily="34" charset="0"/>
              </a:rPr>
              <a:t>Bowen, G. &amp; </a:t>
            </a:r>
            <a:r>
              <a:rPr lang="en-GB" sz="1300" b="1">
                <a:latin typeface="Calibri" panose="020F0502020204030204" pitchFamily="34" charset="0"/>
                <a:ea typeface="DengXian" panose="02010600030101010101" pitchFamily="2" charset="-122"/>
                <a:cs typeface="Calibri" panose="020F0502020204030204" pitchFamily="34" charset="0"/>
              </a:rPr>
              <a:t>Greenway C.W.</a:t>
            </a:r>
            <a:r>
              <a:rPr lang="en-GB" sz="1300">
                <a:latin typeface="Calibri" panose="020F0502020204030204" pitchFamily="34" charset="0"/>
                <a:ea typeface="DengXian" panose="02010600030101010101" pitchFamily="2" charset="-122"/>
                <a:cs typeface="Calibri" panose="020F0502020204030204" pitchFamily="34" charset="0"/>
              </a:rPr>
              <a:t> (2022) An Exploration of Adolescents’ Perceptions of Their Attention-Deficit/Hyperactivity Disorder: A Qualitative Pilot Study. Int J Autism &amp; </a:t>
            </a:r>
            <a:r>
              <a:rPr lang="en-GB" sz="1300" err="1">
                <a:latin typeface="Calibri" panose="020F0502020204030204" pitchFamily="34" charset="0"/>
                <a:ea typeface="DengXian" panose="02010600030101010101" pitchFamily="2" charset="-122"/>
                <a:cs typeface="Calibri" panose="020F0502020204030204" pitchFamily="34" charset="0"/>
              </a:rPr>
              <a:t>Relat</a:t>
            </a:r>
            <a:r>
              <a:rPr lang="en-GB" sz="1300">
                <a:latin typeface="Calibri" panose="020F0502020204030204" pitchFamily="34" charset="0"/>
                <a:ea typeface="DengXian" panose="02010600030101010101" pitchFamily="2" charset="-122"/>
                <a:cs typeface="Calibri" panose="020F0502020204030204" pitchFamily="34" charset="0"/>
              </a:rPr>
              <a:t> </a:t>
            </a:r>
            <a:r>
              <a:rPr lang="en-GB" sz="1300" err="1">
                <a:latin typeface="Calibri" panose="020F0502020204030204" pitchFamily="34" charset="0"/>
                <a:ea typeface="DengXian" panose="02010600030101010101" pitchFamily="2" charset="-122"/>
                <a:cs typeface="Calibri" panose="020F0502020204030204" pitchFamily="34" charset="0"/>
              </a:rPr>
              <a:t>Disabil</a:t>
            </a:r>
            <a:r>
              <a:rPr lang="en-GB" sz="1300">
                <a:latin typeface="Calibri" panose="020F0502020204030204" pitchFamily="34" charset="0"/>
                <a:ea typeface="DengXian" panose="02010600030101010101" pitchFamily="2" charset="-122"/>
                <a:cs typeface="Calibri" panose="020F0502020204030204" pitchFamily="34" charset="0"/>
              </a:rPr>
              <a:t> 5: 153.</a:t>
            </a:r>
          </a:p>
          <a:p>
            <a:pPr marL="0" indent="0">
              <a:buNone/>
            </a:pPr>
            <a:r>
              <a:rPr lang="fr-FR" sz="1300" err="1">
                <a:latin typeface="Calibri" panose="020F0502020204030204" pitchFamily="34" charset="0"/>
                <a:ea typeface="DengXian" panose="02010600030101010101" pitchFamily="2" charset="-122"/>
              </a:rPr>
              <a:t>Available</a:t>
            </a:r>
            <a:r>
              <a:rPr lang="fr-FR" sz="1300">
                <a:latin typeface="Calibri" panose="020F0502020204030204" pitchFamily="34" charset="0"/>
                <a:ea typeface="DengXian" panose="02010600030101010101" pitchFamily="2" charset="-122"/>
              </a:rPr>
              <a:t> online</a:t>
            </a:r>
            <a:r>
              <a:rPr lang="en-GB" sz="1300">
                <a:latin typeface="Calibri" panose="020F0502020204030204" pitchFamily="34" charset="0"/>
                <a:ea typeface="DengXian" panose="02010600030101010101" pitchFamily="2" charset="-122"/>
                <a:cs typeface="Calibri" panose="020F0502020204030204" pitchFamily="34" charset="0"/>
              </a:rPr>
              <a:t> </a:t>
            </a:r>
            <a:r>
              <a:rPr lang="en-GB" sz="1300">
                <a:latin typeface="Calibri" panose="020F0502020204030204" pitchFamily="34" charset="0"/>
                <a:ea typeface="DengXian" panose="02010600030101010101" pitchFamily="2" charset="-122"/>
                <a:cs typeface="Calibri" panose="020F0502020204030204" pitchFamily="34" charset="0"/>
                <a:hlinkClick r:id="rId3"/>
              </a:rPr>
              <a:t>https://www.gavinpublishers.com/article/view/an-exploration-of-adolescents-perceptions-of-their-attention-deficithyperactivity-disorder-a-qualitative-pilot-study</a:t>
            </a:r>
            <a:r>
              <a:rPr lang="en-GB" sz="1300">
                <a:latin typeface="Calibri" panose="020F0502020204030204" pitchFamily="34" charset="0"/>
                <a:ea typeface="DengXian" panose="02010600030101010101" pitchFamily="2" charset="-122"/>
                <a:cs typeface="Calibri" panose="020F0502020204030204" pitchFamily="34" charset="0"/>
              </a:rPr>
              <a:t> </a:t>
            </a:r>
            <a:endParaRPr lang="en-GB" sz="1300">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1300">
              <a:latin typeface="Calibri" panose="020F0502020204030204" pitchFamily="34" charset="0"/>
              <a:ea typeface="DengXian" panose="02010600030101010101" pitchFamily="2" charset="-122"/>
            </a:endParaRPr>
          </a:p>
          <a:p>
            <a:pPr marL="0" indent="0">
              <a:buNone/>
            </a:pPr>
            <a:r>
              <a:rPr lang="en-GB" sz="1300">
                <a:latin typeface="Calibri" panose="020F0502020204030204" pitchFamily="34" charset="0"/>
                <a:ea typeface="DengXian" panose="02010600030101010101" pitchFamily="2" charset="-122"/>
              </a:rPr>
              <a:t>Greenway, C. W., &amp; Rees Edwards, A. (2021). </a:t>
            </a:r>
            <a:r>
              <a:rPr lang="en-GB" sz="1300" err="1">
                <a:latin typeface="Calibri" panose="020F0502020204030204" pitchFamily="34" charset="0"/>
                <a:ea typeface="DengXian" panose="02010600030101010101" pitchFamily="2" charset="-122"/>
              </a:rPr>
              <a:t>Agweddau</a:t>
            </a:r>
            <a:r>
              <a:rPr lang="en-GB" sz="1300">
                <a:latin typeface="Calibri" panose="020F0502020204030204" pitchFamily="34" charset="0"/>
                <a:ea typeface="DengXian" panose="02010600030101010101" pitchFamily="2" charset="-122"/>
              </a:rPr>
              <a:t> </a:t>
            </a:r>
            <a:r>
              <a:rPr lang="en-GB" sz="1300" err="1">
                <a:latin typeface="Calibri" panose="020F0502020204030204" pitchFamily="34" charset="0"/>
                <a:ea typeface="DengXian" panose="02010600030101010101" pitchFamily="2" charset="-122"/>
              </a:rPr>
              <a:t>Athrawon</a:t>
            </a:r>
            <a:r>
              <a:rPr lang="en-GB" sz="1300">
                <a:latin typeface="Calibri" panose="020F0502020204030204" pitchFamily="34" charset="0"/>
                <a:ea typeface="DengXian" panose="02010600030101010101" pitchFamily="2" charset="-122"/>
              </a:rPr>
              <a:t> </a:t>
            </a:r>
            <a:r>
              <a:rPr lang="en-GB" sz="1300" err="1">
                <a:latin typeface="Calibri" panose="020F0502020204030204" pitchFamily="34" charset="0"/>
                <a:ea typeface="DengXian" panose="02010600030101010101" pitchFamily="2" charset="-122"/>
              </a:rPr>
              <a:t>tuag</a:t>
            </a:r>
            <a:r>
              <a:rPr lang="en-GB" sz="1300">
                <a:latin typeface="Calibri" panose="020F0502020204030204" pitchFamily="34" charset="0"/>
                <a:ea typeface="DengXian" panose="02010600030101010101" pitchFamily="2" charset="-122"/>
              </a:rPr>
              <a:t> at ADCG: </a:t>
            </a:r>
            <a:r>
              <a:rPr lang="en-GB" sz="1300" err="1">
                <a:latin typeface="Calibri" panose="020F0502020204030204" pitchFamily="34" charset="0"/>
                <a:ea typeface="DengXian" panose="02010600030101010101" pitchFamily="2" charset="-122"/>
              </a:rPr>
              <a:t>Adolygiad</a:t>
            </a:r>
            <a:r>
              <a:rPr lang="en-GB" sz="1300">
                <a:latin typeface="Calibri" panose="020F0502020204030204" pitchFamily="34" charset="0"/>
                <a:ea typeface="DengXian" panose="02010600030101010101" pitchFamily="2" charset="-122"/>
              </a:rPr>
              <a:t> ac </a:t>
            </a:r>
            <a:r>
              <a:rPr lang="en-GB" sz="1300" err="1">
                <a:latin typeface="Calibri" panose="020F0502020204030204" pitchFamily="34" charset="0"/>
                <a:ea typeface="DengXian" panose="02010600030101010101" pitchFamily="2" charset="-122"/>
              </a:rPr>
              <a:t>Argymhellion</a:t>
            </a:r>
            <a:r>
              <a:rPr lang="en-GB" sz="1300">
                <a:latin typeface="Calibri" panose="020F0502020204030204" pitchFamily="34" charset="0"/>
                <a:ea typeface="DengXian" panose="02010600030101010101" pitchFamily="2" charset="-122"/>
              </a:rPr>
              <a:t> </a:t>
            </a:r>
            <a:r>
              <a:rPr lang="en-GB" sz="1300" err="1">
                <a:latin typeface="Calibri" panose="020F0502020204030204" pitchFamily="34" charset="0"/>
                <a:ea typeface="DengXian" panose="02010600030101010101" pitchFamily="2" charset="-122"/>
              </a:rPr>
              <a:t>ar</a:t>
            </a:r>
            <a:r>
              <a:rPr lang="en-GB" sz="1300">
                <a:latin typeface="Calibri" panose="020F0502020204030204" pitchFamily="34" charset="0"/>
                <a:ea typeface="DengXian" panose="02010600030101010101" pitchFamily="2" charset="-122"/>
              </a:rPr>
              <a:t> </a:t>
            </a:r>
            <a:r>
              <a:rPr lang="en-GB" sz="1300" err="1">
                <a:latin typeface="Calibri" panose="020F0502020204030204" pitchFamily="34" charset="0"/>
                <a:ea typeface="DengXian" panose="02010600030101010101" pitchFamily="2" charset="-122"/>
              </a:rPr>
              <a:t>gyfer</a:t>
            </a:r>
            <a:r>
              <a:rPr lang="en-GB" sz="1300">
                <a:latin typeface="Calibri" panose="020F0502020204030204" pitchFamily="34" charset="0"/>
                <a:ea typeface="DengXian" panose="02010600030101010101" pitchFamily="2" charset="-122"/>
              </a:rPr>
              <a:t> y </a:t>
            </a:r>
            <a:r>
              <a:rPr lang="en-GB" sz="1300" err="1">
                <a:latin typeface="Calibri" panose="020F0502020204030204" pitchFamily="34" charset="0"/>
                <a:ea typeface="DengXian" panose="02010600030101010101" pitchFamily="2" charset="-122"/>
              </a:rPr>
              <a:t>Dyfodol</a:t>
            </a:r>
            <a:r>
              <a:rPr lang="en-GB" sz="1300">
                <a:latin typeface="Calibri" panose="020F0502020204030204" pitchFamily="34" charset="0"/>
                <a:ea typeface="DengXian" panose="02010600030101010101" pitchFamily="2" charset="-122"/>
              </a:rPr>
              <a:t>, </a:t>
            </a:r>
            <a:r>
              <a:rPr lang="en-GB" sz="1300" err="1">
                <a:latin typeface="Calibri" panose="020F0502020204030204" pitchFamily="34" charset="0"/>
                <a:ea typeface="DengXian" panose="02010600030101010101" pitchFamily="2" charset="-122"/>
              </a:rPr>
              <a:t>Gwerddon</a:t>
            </a:r>
            <a:r>
              <a:rPr lang="en-GB" sz="1300">
                <a:latin typeface="Calibri" panose="020F0502020204030204" pitchFamily="34" charset="0"/>
                <a:ea typeface="DengXian" panose="02010600030101010101" pitchFamily="2" charset="-122"/>
              </a:rPr>
              <a:t>, 32, (March), 7–25.</a:t>
            </a:r>
          </a:p>
          <a:p>
            <a:pPr marL="0" indent="0">
              <a:buNone/>
            </a:pPr>
            <a:r>
              <a:rPr lang="fr-FR" sz="1300" err="1">
                <a:latin typeface="Calibri" panose="020F0502020204030204" pitchFamily="34" charset="0"/>
                <a:ea typeface="DengXian" panose="02010600030101010101" pitchFamily="2" charset="-122"/>
              </a:rPr>
              <a:t>Available</a:t>
            </a:r>
            <a:r>
              <a:rPr lang="fr-FR" sz="1300">
                <a:latin typeface="Calibri" panose="020F0502020204030204" pitchFamily="34" charset="0"/>
                <a:ea typeface="DengXian" panose="02010600030101010101" pitchFamily="2" charset="-122"/>
              </a:rPr>
              <a:t> online </a:t>
            </a:r>
            <a:r>
              <a:rPr lang="fr-FR" sz="1300" u="sng">
                <a:solidFill>
                  <a:srgbClr val="0563C1"/>
                </a:solidFill>
                <a:latin typeface="Calibri" panose="020F0502020204030204" pitchFamily="34" charset="0"/>
                <a:ea typeface="DengXian" panose="02010600030101010101" pitchFamily="2" charset="-122"/>
                <a:hlinkClick r:id="rId4"/>
              </a:rPr>
              <a:t>http://www.gwerddon.cymru/en/media/main/gwerddon/rhifynnau/erthyglau/Gwerddon32_e1.pdf</a:t>
            </a:r>
            <a:r>
              <a:rPr lang="en-GB" sz="1300">
                <a:latin typeface="Calibri" panose="020F0502020204030204" pitchFamily="34" charset="0"/>
                <a:ea typeface="DengXian" panose="02010600030101010101" pitchFamily="2" charset="-122"/>
              </a:rPr>
              <a:t> </a:t>
            </a:r>
          </a:p>
          <a:p>
            <a:pPr marL="0" indent="0">
              <a:buNone/>
            </a:pPr>
            <a:r>
              <a:rPr lang="fr-FR" sz="1300">
                <a:latin typeface="Calibri" panose="020F0502020204030204" pitchFamily="34" charset="0"/>
                <a:ea typeface="DengXian" panose="02010600030101010101" pitchFamily="2" charset="-122"/>
              </a:rPr>
              <a:t> </a:t>
            </a:r>
            <a:endParaRPr lang="en-GB" sz="1300">
              <a:latin typeface="Calibri" panose="020F0502020204030204" pitchFamily="34" charset="0"/>
              <a:ea typeface="DengXian" panose="02010600030101010101" pitchFamily="2" charset="-122"/>
            </a:endParaRPr>
          </a:p>
          <a:p>
            <a:pPr marL="0" indent="0">
              <a:buNone/>
            </a:pPr>
            <a:r>
              <a:rPr lang="en-GB" sz="1300">
                <a:latin typeface="Calibri" panose="020F0502020204030204" pitchFamily="34" charset="0"/>
                <a:ea typeface="DengXian" panose="02010600030101010101" pitchFamily="2" charset="-122"/>
              </a:rPr>
              <a:t>Greenway, C. W., &amp; Rees Edwards, A. (2021). Teaching assistants' facilitators and barriers to effective practice working with children with ADHD: a qualitative study. British Journal of Special Education, 48(3), 347-368.</a:t>
            </a:r>
          </a:p>
          <a:p>
            <a:pPr marL="0" indent="0">
              <a:buNone/>
            </a:pPr>
            <a:r>
              <a:rPr lang="en-GB" sz="1300">
                <a:latin typeface="Calibri" panose="020F0502020204030204" pitchFamily="34" charset="0"/>
                <a:ea typeface="DengXian" panose="02010600030101010101" pitchFamily="2" charset="-122"/>
              </a:rPr>
              <a:t>Available in the library </a:t>
            </a:r>
            <a:r>
              <a:rPr lang="en-GB" sz="1300" u="sng">
                <a:solidFill>
                  <a:srgbClr val="0563C1"/>
                </a:solidFill>
                <a:latin typeface="Calibri" panose="020F0502020204030204" pitchFamily="34" charset="0"/>
                <a:ea typeface="DengXian" panose="02010600030101010101" pitchFamily="2" charset="-122"/>
                <a:hlinkClick r:id="rId5"/>
              </a:rPr>
              <a:t>https://librarysearch.uwtsd.ac.uk/permalink/44WHELF_UWTSD/1ir6fgh/cdi_gale_infotracacademiconefile_A678672547</a:t>
            </a:r>
            <a:r>
              <a:rPr lang="en-GB" sz="1300">
                <a:latin typeface="Calibri" panose="020F0502020204030204" pitchFamily="34" charset="0"/>
                <a:ea typeface="DengXian" panose="02010600030101010101" pitchFamily="2" charset="-122"/>
              </a:rPr>
              <a:t> </a:t>
            </a:r>
          </a:p>
          <a:p>
            <a:pPr marL="0" indent="0">
              <a:buNone/>
            </a:pPr>
            <a:endParaRPr lang="en-GB" sz="1300">
              <a:latin typeface="Calibri" panose="020F0502020204030204" pitchFamily="34" charset="0"/>
              <a:ea typeface="DengXian" panose="02010600030101010101" pitchFamily="2" charset="-122"/>
            </a:endParaRPr>
          </a:p>
          <a:p>
            <a:pPr marL="0" indent="0">
              <a:buNone/>
            </a:pPr>
            <a:r>
              <a:rPr lang="en-GB" sz="1300">
                <a:latin typeface="Calibri" panose="020F0502020204030204" pitchFamily="34" charset="0"/>
                <a:ea typeface="DengXian" panose="02010600030101010101" pitchFamily="2" charset="-122"/>
              </a:rPr>
              <a:t>Greenway, C. W., &amp; Rees Edwards, A. (2020). Knowledge and attitudes towards attention-deficit hyperactivity disorder (ADHD): a comparison of teachers and teaching assistants. Australian Journal of Learning Difficulties, 25(1), 31-49.</a:t>
            </a:r>
          </a:p>
          <a:p>
            <a:pPr marL="0" indent="0">
              <a:buNone/>
            </a:pPr>
            <a:r>
              <a:rPr lang="en-GB" sz="1300">
                <a:latin typeface="Calibri" panose="020F0502020204030204" pitchFamily="34" charset="0"/>
                <a:ea typeface="DengXian" panose="02010600030101010101" pitchFamily="2" charset="-122"/>
              </a:rPr>
              <a:t>Available in UWTSD Repository </a:t>
            </a:r>
            <a:r>
              <a:rPr lang="en-GB" sz="1300" u="sng">
                <a:solidFill>
                  <a:srgbClr val="0563C1"/>
                </a:solidFill>
                <a:latin typeface="Calibri" panose="020F0502020204030204" pitchFamily="34" charset="0"/>
                <a:ea typeface="DengXian" panose="02010600030101010101" pitchFamily="2" charset="-122"/>
                <a:hlinkClick r:id="rId6"/>
              </a:rPr>
              <a:t>https://www.tandfonline.com/doi/abs/10.1080/19404158.2019.1709875</a:t>
            </a:r>
            <a:r>
              <a:rPr lang="en-GB" sz="1300">
                <a:latin typeface="Calibri" panose="020F0502020204030204" pitchFamily="34" charset="0"/>
                <a:ea typeface="DengXian" panose="02010600030101010101" pitchFamily="2" charset="-122"/>
              </a:rPr>
              <a:t>  </a:t>
            </a:r>
          </a:p>
          <a:p>
            <a:pPr marL="0" indent="0">
              <a:buNone/>
            </a:pPr>
            <a:r>
              <a:rPr lang="en-GB" sz="1300">
                <a:latin typeface="Calibri" panose="020F0502020204030204" pitchFamily="34" charset="0"/>
                <a:ea typeface="DengXian" panose="02010600030101010101" pitchFamily="2" charset="-122"/>
              </a:rPr>
              <a:t> </a:t>
            </a:r>
          </a:p>
          <a:p>
            <a:pPr marL="0" indent="0">
              <a:buNone/>
            </a:pPr>
            <a:r>
              <a:rPr lang="en-GB" sz="1300">
                <a:latin typeface="Calibri" panose="020F0502020204030204" pitchFamily="34" charset="0"/>
                <a:ea typeface="DengXian" panose="02010600030101010101" pitchFamily="2" charset="-122"/>
              </a:rPr>
              <a:t>Greenway, C.W., &amp; Eaton-Thomas, K (2020). Parent experiences of home-schooling children with special educational needs during the COVID-19 pandemic. British Journal of Special Education, 47(4), 510-535.</a:t>
            </a:r>
          </a:p>
          <a:p>
            <a:pPr marL="0" indent="0">
              <a:buNone/>
            </a:pPr>
            <a:r>
              <a:rPr lang="en-GB" sz="1300">
                <a:latin typeface="Calibri" panose="020F0502020204030204" pitchFamily="34" charset="0"/>
                <a:ea typeface="DengXian" panose="02010600030101010101" pitchFamily="2" charset="-122"/>
              </a:rPr>
              <a:t>Available in the library </a:t>
            </a:r>
            <a:r>
              <a:rPr lang="en-GB" sz="1300" u="sng">
                <a:solidFill>
                  <a:srgbClr val="0563C1"/>
                </a:solidFill>
                <a:latin typeface="Calibri" panose="020F0502020204030204" pitchFamily="34" charset="0"/>
                <a:ea typeface="DengXian" panose="02010600030101010101" pitchFamily="2" charset="-122"/>
                <a:hlinkClick r:id="rId7"/>
              </a:rPr>
              <a:t>https://librarysearch.uwtsd.ac.uk/permalink/44WHELF_UWTSD/1ir6fgh/cdi_gale_infotracacademiconefile_A646813898</a:t>
            </a:r>
            <a:r>
              <a:rPr lang="en-GB" sz="1300">
                <a:latin typeface="Calibri" panose="020F0502020204030204" pitchFamily="34" charset="0"/>
                <a:ea typeface="DengXian" panose="02010600030101010101" pitchFamily="2" charset="-122"/>
              </a:rPr>
              <a:t> </a:t>
            </a:r>
          </a:p>
          <a:p>
            <a:pPr marL="0" indent="0">
              <a:buNone/>
            </a:pPr>
            <a:endParaRPr lang="en-GB" sz="1300">
              <a:latin typeface="Calibri" panose="020F0502020204030204" pitchFamily="34" charset="0"/>
              <a:ea typeface="DengXian" panose="02010600030101010101" pitchFamily="2" charset="-122"/>
            </a:endParaRPr>
          </a:p>
          <a:p>
            <a:pPr marL="0" indent="0">
              <a:buNone/>
            </a:pPr>
            <a:r>
              <a:rPr lang="en-GB" sz="1300">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Hutchings, J., Martin-Forbes, P., Daley, D., &amp; Williams, M. E. (2013). A randomized controlled trial of the impact of a teacher classroom management program on the classroom </a:t>
            </a:r>
            <a:r>
              <a:rPr lang="en-GB" sz="1300" err="1">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behavior</a:t>
            </a:r>
            <a:r>
              <a:rPr lang="en-GB" sz="1300">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 of children with and without </a:t>
            </a:r>
            <a:r>
              <a:rPr lang="en-GB" sz="1300" err="1">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behavior</a:t>
            </a:r>
            <a:r>
              <a:rPr lang="en-GB" sz="1300">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 problems. Journal of school psychology, 51(5), 571-585. https://research.bangor.ac.uk/portal/files/15934855/2013_Randomized_controlled_trial.pdf  </a:t>
            </a:r>
          </a:p>
          <a:p>
            <a:pPr marL="0" indent="0">
              <a:buNone/>
            </a:pPr>
            <a:endParaRPr lang="en-GB" sz="1300">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endParaRPr>
          </a:p>
          <a:p>
            <a:pPr marL="0" indent="0">
              <a:buNone/>
            </a:pPr>
            <a:r>
              <a:rPr lang="en-GB" sz="1300">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Williams, M., Bywater, T. J., Lane, E., Williams, N., &amp; Hutchings, J. (2019). Building social and emotional competence in school children: A randomised controlled trial. Psychology, 107-121. </a:t>
            </a:r>
            <a:r>
              <a:rPr lang="en-GB" sz="1300">
                <a:solidFill>
                  <a:srgbClr val="00A3D6"/>
                </a:solidFill>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https://www.scirp.org/pdf/PSYCH_2019013116102628.pdf</a:t>
            </a:r>
            <a:r>
              <a:rPr lang="en-GB" sz="1300">
                <a:latin typeface="Calibri" panose="020F0502020204030204" pitchFamily="34" charset="0"/>
                <a:ea typeface="DengXian" panose="02010600030101010101" pitchFamily="2" charset="-122"/>
              </a:rPr>
              <a:t> </a:t>
            </a:r>
          </a:p>
          <a:p>
            <a:endParaRPr lang="en-GB" sz="2000"/>
          </a:p>
        </p:txBody>
      </p:sp>
    </p:spTree>
    <p:extLst>
      <p:ext uri="{BB962C8B-B14F-4D97-AF65-F5344CB8AC3E}">
        <p14:creationId xmlns:p14="http://schemas.microsoft.com/office/powerpoint/2010/main" val="153856543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12655|recordLength=312702|start=0|end=312655|audioFormat={00001610-0000-0010-8000-00AA00389B71}|audioRate=44100|muted=false|volume=0.8|fadeIn=0|fadeOut=0|videoFormat={34363248-0000-0010-8000-00AA00389B71}|videoRate=15|videoWidth=256|videoHeight=256"/>
</p:tagLst>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8692</Words>
  <Application>Microsoft Office PowerPoint</Application>
  <PresentationFormat>Widescreen</PresentationFormat>
  <Paragraphs>587</Paragraphs>
  <Slides>53</Slides>
  <Notes>32</Notes>
  <HiddenSlides>0</HiddenSlides>
  <MMClips>2</MMClips>
  <ScaleCrop>false</ScaleCrop>
  <HeadingPairs>
    <vt:vector size="6" baseType="variant">
      <vt:variant>
        <vt:lpstr>Fonts Used</vt:lpstr>
      </vt:variant>
      <vt:variant>
        <vt:i4>16</vt:i4>
      </vt:variant>
      <vt:variant>
        <vt:lpstr>Theme</vt:lpstr>
      </vt:variant>
      <vt:variant>
        <vt:i4>2</vt:i4>
      </vt:variant>
      <vt:variant>
        <vt:lpstr>Slide Titles</vt:lpstr>
      </vt:variant>
      <vt:variant>
        <vt:i4>53</vt:i4>
      </vt:variant>
    </vt:vector>
  </HeadingPairs>
  <TitlesOfParts>
    <vt:vector size="71" baseType="lpstr">
      <vt:lpstr>AvenirLTStd-Black</vt:lpstr>
      <vt:lpstr>AvenirLTStd-Light</vt:lpstr>
      <vt:lpstr>Google Sans</vt:lpstr>
      <vt:lpstr>Aptos</vt:lpstr>
      <vt:lpstr>Aptos Display</vt:lpstr>
      <vt:lpstr>Arial</vt:lpstr>
      <vt:lpstr>Calibri</vt:lpstr>
      <vt:lpstr>Georgia</vt:lpstr>
      <vt:lpstr>Gill Sans MT</vt:lpstr>
      <vt:lpstr>Merriweather</vt:lpstr>
      <vt:lpstr>Open Sans</vt:lpstr>
      <vt:lpstr>Segoe UI Emoji</vt:lpstr>
      <vt:lpstr>Symbol</vt:lpstr>
      <vt:lpstr>Times New Roman</vt:lpstr>
      <vt:lpstr>verdana</vt:lpstr>
      <vt:lpstr>Wingdings</vt:lpstr>
      <vt:lpstr>Parcel</vt:lpstr>
      <vt:lpstr>Office Theme</vt:lpstr>
      <vt:lpstr>PowerPoint Presentation</vt:lpstr>
      <vt:lpstr>Sleep</vt:lpstr>
      <vt:lpstr>Common sleep problems in children with ADHD </vt:lpstr>
      <vt:lpstr>PowerPoint Presentation</vt:lpstr>
      <vt:lpstr>PowerPoint Presentation</vt:lpstr>
      <vt:lpstr>PowerPoint Presentation</vt:lpstr>
      <vt:lpstr>PowerPoint Presentation</vt:lpstr>
      <vt:lpstr>PowerPoint Presentation</vt:lpstr>
      <vt:lpstr>PowerPoint Presentation</vt:lpstr>
      <vt:lpstr>Progressive Muscle Relaxation</vt:lpstr>
      <vt:lpstr>PowerPoint Presentation</vt:lpstr>
      <vt:lpstr>PowerPoint Presentation</vt:lpstr>
      <vt:lpstr>PowerPoint Presentation</vt:lpstr>
      <vt:lpstr> Impact of ADHD on the life of a child </vt:lpstr>
      <vt:lpstr>PowerPoint Presentation</vt:lpstr>
      <vt:lpstr>Impact of ADHD on School Performance</vt:lpstr>
      <vt:lpstr>Executive function</vt:lpstr>
      <vt:lpstr>Executive dysfunction</vt:lpstr>
      <vt:lpstr>Executive dysfunction</vt:lpstr>
      <vt:lpstr>EF-  Attention deficit</vt:lpstr>
      <vt:lpstr>Why?  Impulsivity deficit</vt:lpstr>
      <vt:lpstr>PowerPoint Presentation</vt:lpstr>
      <vt:lpstr>PowerPoint Presentation</vt:lpstr>
      <vt:lpstr>PowerPoint Presentation</vt:lpstr>
      <vt:lpstr>ADHD-related emotional dysregulation results from poor executive function control, which contributes to an individual having (Barkley, 2015): </vt:lpstr>
      <vt:lpstr>As a result, individuals with ADHD are more likely to: </vt:lpstr>
      <vt:lpstr>Quick Access to Peer-Reviewed  Meta-analysis of emotion processing deficits: 2025 SpringerLink  Executive function and emotion regulation in children: 2021 PubMed  Emotion regulation strategies and brain findings: 2023 PubMed  Digital health interventions for emotion regulation: 2025 Mental Health Journal  Medication’s impact on emotional regulation: 2025 SpringerLink  Working memory training effects: 2024 BioMed Central  fMRI connectivity review in youth ADHD: &gt;=2023 PubMed</vt:lpstr>
      <vt:lpstr>PowerPoint Presentation</vt:lpstr>
      <vt:lpstr>PowerPoint Presentation</vt:lpstr>
      <vt:lpstr>Associated Problems</vt:lpstr>
      <vt:lpstr>How does a child with ADHD feel?</vt:lpstr>
      <vt:lpstr>How does the teacher feel about having children with ADHD in their classroom?</vt:lpstr>
      <vt:lpstr>TASK - Reframing those frustrations</vt:lpstr>
      <vt:lpstr>Reframing those frustrations</vt:lpstr>
      <vt:lpstr>Easy tasks to help children with ADHD</vt:lpstr>
      <vt:lpstr>PowerPoint Presentation</vt:lpstr>
      <vt:lpstr>PowerPoint Presentation</vt:lpstr>
      <vt:lpstr>The impact on families </vt:lpstr>
      <vt:lpstr>Working with your child to understand the positives of ADHD</vt:lpstr>
      <vt:lpstr>PowerPoint Presentation</vt:lpstr>
      <vt:lpstr>PowerPoint Presentation</vt:lpstr>
      <vt:lpstr>PowerPoint Presentation</vt:lpstr>
      <vt:lpstr>Peers and friendships  </vt:lpstr>
      <vt:lpstr>PowerPoint Presentation</vt:lpstr>
      <vt:lpstr>PowerPoint Presentation</vt:lpstr>
      <vt:lpstr>Social skills</vt:lpstr>
      <vt:lpstr>PowerPoint Presentation</vt:lpstr>
      <vt:lpstr>FREE APPS</vt:lpstr>
      <vt:lpstr>Teachers </vt:lpstr>
      <vt:lpstr>Task – in 3 groups</vt:lpstr>
      <vt:lpstr>References and sources  </vt:lpstr>
      <vt:lpstr>References </vt:lpstr>
      <vt:lpstr>Relevant Publications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Charlotte Greenway</cp:lastModifiedBy>
  <cp:revision>4</cp:revision>
  <dcterms:created xsi:type="dcterms:W3CDTF">2023-01-16T13:06:54Z</dcterms:created>
  <dcterms:modified xsi:type="dcterms:W3CDTF">2025-10-06T09:29:48Z</dcterms:modified>
</cp:coreProperties>
</file>