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16"/>
  </p:notesMasterIdLst>
  <p:sldIdLst>
    <p:sldId id="381" r:id="rId5"/>
    <p:sldId id="262" r:id="rId6"/>
    <p:sldId id="382" r:id="rId7"/>
    <p:sldId id="383" r:id="rId8"/>
    <p:sldId id="286" r:id="rId9"/>
    <p:sldId id="309" r:id="rId10"/>
    <p:sldId id="263" r:id="rId11"/>
    <p:sldId id="264" r:id="rId12"/>
    <p:sldId id="265" r:id="rId13"/>
    <p:sldId id="271" r:id="rId14"/>
    <p:sldId id="272" r:id="rId1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F8D37E-5D77-4D66-9C16-BFB68F001EF7}" v="4" dt="2020-11-13T14:39:04.486"/>
    <p1510:client id="{784C0BDB-9DC9-44AC-AEC9-1E8A0658A716}" v="12" dt="2020-11-13T14:32:20.4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4701"/>
  </p:normalViewPr>
  <p:slideViewPr>
    <p:cSldViewPr snapToGrid="0">
      <p:cViewPr varScale="1">
        <p:scale>
          <a:sx n="91" d="100"/>
          <a:sy n="91" d="100"/>
        </p:scale>
        <p:origin x="810" y="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72F8D37E-5D77-4D66-9C16-BFB68F001EF7}"/>
    <pc:docChg chg="modSld">
      <pc:chgData name="Julia Ault" userId="448e6d29-d07f-428e-8f66-47be6c4f352b" providerId="ADAL" clId="{72F8D37E-5D77-4D66-9C16-BFB68F001EF7}" dt="2020-11-13T14:39:08.601" v="4" actId="1076"/>
      <pc:docMkLst>
        <pc:docMk/>
      </pc:docMkLst>
      <pc:sldChg chg="addSp delSp modSp mod modAnim">
        <pc:chgData name="Julia Ault" userId="448e6d29-d07f-428e-8f66-47be6c4f352b" providerId="ADAL" clId="{72F8D37E-5D77-4D66-9C16-BFB68F001EF7}" dt="2020-11-13T14:39:08.601" v="4" actId="1076"/>
        <pc:sldMkLst>
          <pc:docMk/>
          <pc:sldMk cId="3036596295" sldId="382"/>
        </pc:sldMkLst>
        <pc:spChg chg="add del mod">
          <ac:chgData name="Julia Ault" userId="448e6d29-d07f-428e-8f66-47be6c4f352b" providerId="ADAL" clId="{72F8D37E-5D77-4D66-9C16-BFB68F001EF7}" dt="2020-11-13T14:38:02.065" v="2" actId="478"/>
          <ac:spMkLst>
            <pc:docMk/>
            <pc:sldMk cId="3036596295" sldId="382"/>
            <ac:spMk id="3" creationId="{4A21A762-B2D3-4D0F-A8BE-210B15D38958}"/>
          </ac:spMkLst>
        </pc:spChg>
        <pc:picChg chg="add mod">
          <ac:chgData name="Julia Ault" userId="448e6d29-d07f-428e-8f66-47be6c4f352b" providerId="ADAL" clId="{72F8D37E-5D77-4D66-9C16-BFB68F001EF7}" dt="2020-11-13T14:39:08.601" v="4" actId="1076"/>
          <ac:picMkLst>
            <pc:docMk/>
            <pc:sldMk cId="3036596295" sldId="382"/>
            <ac:picMk id="4" creationId="{0DFB0B47-C451-46D6-89A8-BAB5F300672C}"/>
          </ac:picMkLst>
        </pc:picChg>
        <pc:picChg chg="del">
          <ac:chgData name="Julia Ault" userId="448e6d29-d07f-428e-8f66-47be6c4f352b" providerId="ADAL" clId="{72F8D37E-5D77-4D66-9C16-BFB68F001EF7}" dt="2020-11-13T14:37:45.432" v="0" actId="478"/>
          <ac:picMkLst>
            <pc:docMk/>
            <pc:sldMk cId="3036596295" sldId="382"/>
            <ac:picMk id="6" creationId="{8AD528EC-FBAE-46F2-A30B-F4F358F00B52}"/>
          </ac:picMkLst>
        </pc:picChg>
      </pc:sldChg>
    </pc:docChg>
  </pc:docChgLst>
  <pc:docChgLst>
    <pc:chgData name="Julia Ault" userId="448e6d29-d07f-428e-8f66-47be6c4f352b" providerId="ADAL" clId="{784C0BDB-9DC9-44AC-AEC9-1E8A0658A716}"/>
    <pc:docChg chg="custSel addSld modSld sldOrd">
      <pc:chgData name="Julia Ault" userId="448e6d29-d07f-428e-8f66-47be6c4f352b" providerId="ADAL" clId="{784C0BDB-9DC9-44AC-AEC9-1E8A0658A716}" dt="2020-11-13T14:34:22.445" v="74"/>
      <pc:docMkLst>
        <pc:docMk/>
      </pc:docMkLst>
      <pc:sldChg chg="ord">
        <pc:chgData name="Julia Ault" userId="448e6d29-d07f-428e-8f66-47be6c4f352b" providerId="ADAL" clId="{784C0BDB-9DC9-44AC-AEC9-1E8A0658A716}" dt="2020-11-13T14:34:22.445" v="74"/>
        <pc:sldMkLst>
          <pc:docMk/>
          <pc:sldMk cId="1720211359" sldId="309"/>
        </pc:sldMkLst>
      </pc:sldChg>
      <pc:sldChg chg="addSp delSp modSp mod">
        <pc:chgData name="Julia Ault" userId="448e6d29-d07f-428e-8f66-47be6c4f352b" providerId="ADAL" clId="{784C0BDB-9DC9-44AC-AEC9-1E8A0658A716}" dt="2020-11-13T14:33:59.140" v="70" actId="20577"/>
        <pc:sldMkLst>
          <pc:docMk/>
          <pc:sldMk cId="3036596295" sldId="382"/>
        </pc:sldMkLst>
        <pc:spChg chg="mod">
          <ac:chgData name="Julia Ault" userId="448e6d29-d07f-428e-8f66-47be6c4f352b" providerId="ADAL" clId="{784C0BDB-9DC9-44AC-AEC9-1E8A0658A716}" dt="2020-11-13T14:33:59.140" v="70" actId="20577"/>
          <ac:spMkLst>
            <pc:docMk/>
            <pc:sldMk cId="3036596295" sldId="382"/>
            <ac:spMk id="2" creationId="{00000000-0000-0000-0000-000000000000}"/>
          </ac:spMkLst>
        </pc:spChg>
        <pc:spChg chg="del">
          <ac:chgData name="Julia Ault" userId="448e6d29-d07f-428e-8f66-47be6c4f352b" providerId="ADAL" clId="{784C0BDB-9DC9-44AC-AEC9-1E8A0658A716}" dt="2020-11-13T14:29:37.373" v="14" actId="478"/>
          <ac:spMkLst>
            <pc:docMk/>
            <pc:sldMk cId="3036596295" sldId="382"/>
            <ac:spMk id="3" creationId="{058E4E6E-D15A-4450-B119-5D8193ACF353}"/>
          </ac:spMkLst>
        </pc:spChg>
        <pc:spChg chg="del">
          <ac:chgData name="Julia Ault" userId="448e6d29-d07f-428e-8f66-47be6c4f352b" providerId="ADAL" clId="{784C0BDB-9DC9-44AC-AEC9-1E8A0658A716}" dt="2020-11-13T14:29:40.096" v="15" actId="478"/>
          <ac:spMkLst>
            <pc:docMk/>
            <pc:sldMk cId="3036596295" sldId="382"/>
            <ac:spMk id="7" creationId="{DA972126-1A2E-4FEC-8D22-7D66642D9538}"/>
          </ac:spMkLst>
        </pc:spChg>
        <pc:spChg chg="add mod">
          <ac:chgData name="Julia Ault" userId="448e6d29-d07f-428e-8f66-47be6c4f352b" providerId="ADAL" clId="{784C0BDB-9DC9-44AC-AEC9-1E8A0658A716}" dt="2020-11-13T14:31:17.386" v="43" actId="113"/>
          <ac:spMkLst>
            <pc:docMk/>
            <pc:sldMk cId="3036596295" sldId="382"/>
            <ac:spMk id="8" creationId="{B773284C-1B20-4F4B-AA91-E83787433D66}"/>
          </ac:spMkLst>
        </pc:spChg>
        <pc:picChg chg="mod">
          <ac:chgData name="Julia Ault" userId="448e6d29-d07f-428e-8f66-47be6c4f352b" providerId="ADAL" clId="{784C0BDB-9DC9-44AC-AEC9-1E8A0658A716}" dt="2020-11-13T14:30:31.343" v="37" actId="1076"/>
          <ac:picMkLst>
            <pc:docMk/>
            <pc:sldMk cId="3036596295" sldId="382"/>
            <ac:picMk id="6" creationId="{8AD528EC-FBAE-46F2-A30B-F4F358F00B52}"/>
          </ac:picMkLst>
        </pc:picChg>
      </pc:sldChg>
      <pc:sldChg chg="addSp delSp modSp add mod modAnim">
        <pc:chgData name="Julia Ault" userId="448e6d29-d07f-428e-8f66-47be6c4f352b" providerId="ADAL" clId="{784C0BDB-9DC9-44AC-AEC9-1E8A0658A716}" dt="2020-11-13T14:34:09.059" v="72" actId="20577"/>
        <pc:sldMkLst>
          <pc:docMk/>
          <pc:sldMk cId="3131070052" sldId="383"/>
        </pc:sldMkLst>
        <pc:spChg chg="del">
          <ac:chgData name="Julia Ault" userId="448e6d29-d07f-428e-8f66-47be6c4f352b" providerId="ADAL" clId="{784C0BDB-9DC9-44AC-AEC9-1E8A0658A716}" dt="2020-11-13T14:31:59.697" v="47" actId="478"/>
          <ac:spMkLst>
            <pc:docMk/>
            <pc:sldMk cId="3131070052" sldId="383"/>
            <ac:spMk id="2" creationId="{00000000-0000-0000-0000-000000000000}"/>
          </ac:spMkLst>
        </pc:spChg>
        <pc:spChg chg="mod">
          <ac:chgData name="Julia Ault" userId="448e6d29-d07f-428e-8f66-47be6c4f352b" providerId="ADAL" clId="{784C0BDB-9DC9-44AC-AEC9-1E8A0658A716}" dt="2020-11-13T14:33:29.762" v="67" actId="1076"/>
          <ac:spMkLst>
            <pc:docMk/>
            <pc:sldMk cId="3131070052" sldId="383"/>
            <ac:spMk id="3" creationId="{058E4E6E-D15A-4450-B119-5D8193ACF353}"/>
          </ac:spMkLst>
        </pc:spChg>
        <pc:spChg chg="add del mod">
          <ac:chgData name="Julia Ault" userId="448e6d29-d07f-428e-8f66-47be6c4f352b" providerId="ADAL" clId="{784C0BDB-9DC9-44AC-AEC9-1E8A0658A716}" dt="2020-11-13T14:32:20.477" v="52" actId="478"/>
          <ac:spMkLst>
            <pc:docMk/>
            <pc:sldMk cId="3131070052" sldId="383"/>
            <ac:spMk id="4" creationId="{472ABB5D-3DCC-48A6-9466-59A56039B6AE}"/>
          </ac:spMkLst>
        </pc:spChg>
        <pc:spChg chg="add del mod">
          <ac:chgData name="Julia Ault" userId="448e6d29-d07f-428e-8f66-47be6c4f352b" providerId="ADAL" clId="{784C0BDB-9DC9-44AC-AEC9-1E8A0658A716}" dt="2020-11-13T14:32:07.151" v="48" actId="478"/>
          <ac:spMkLst>
            <pc:docMk/>
            <pc:sldMk cId="3131070052" sldId="383"/>
            <ac:spMk id="5" creationId="{49B0A629-2AA4-4328-83C4-B52E997EECAC}"/>
          </ac:spMkLst>
        </pc:spChg>
        <pc:spChg chg="mod">
          <ac:chgData name="Julia Ault" userId="448e6d29-d07f-428e-8f66-47be6c4f352b" providerId="ADAL" clId="{784C0BDB-9DC9-44AC-AEC9-1E8A0658A716}" dt="2020-11-13T14:33:40.106" v="68" actId="1076"/>
          <ac:spMkLst>
            <pc:docMk/>
            <pc:sldMk cId="3131070052" sldId="383"/>
            <ac:spMk id="7" creationId="{DA972126-1A2E-4FEC-8D22-7D66642D9538}"/>
          </ac:spMkLst>
        </pc:spChg>
        <pc:spChg chg="add mod">
          <ac:chgData name="Julia Ault" userId="448e6d29-d07f-428e-8f66-47be6c4f352b" providerId="ADAL" clId="{784C0BDB-9DC9-44AC-AEC9-1E8A0658A716}" dt="2020-11-13T14:34:09.059" v="72" actId="20577"/>
          <ac:spMkLst>
            <pc:docMk/>
            <pc:sldMk cId="3131070052" sldId="383"/>
            <ac:spMk id="8" creationId="{BBB5A296-980F-4A6A-8932-0EB256E91FB0}"/>
          </ac:spMkLst>
        </pc:spChg>
        <pc:picChg chg="del">
          <ac:chgData name="Julia Ault" userId="448e6d29-d07f-428e-8f66-47be6c4f352b" providerId="ADAL" clId="{784C0BDB-9DC9-44AC-AEC9-1E8A0658A716}" dt="2020-11-13T14:31:28.983" v="44" actId="478"/>
          <ac:picMkLst>
            <pc:docMk/>
            <pc:sldMk cId="3131070052" sldId="383"/>
            <ac:picMk id="6" creationId="{8AD528EC-FBAE-46F2-A30B-F4F358F00B5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13/11/2020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a:t>
            </a:fld>
            <a:endParaRPr lang="en-GB"/>
          </a:p>
        </p:txBody>
      </p:sp>
    </p:spTree>
    <p:extLst>
      <p:ext uri="{BB962C8B-B14F-4D97-AF65-F5344CB8AC3E}">
        <p14:creationId xmlns:p14="http://schemas.microsoft.com/office/powerpoint/2010/main" val="1280289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3</a:t>
            </a:fld>
            <a:endParaRPr lang="en-GB"/>
          </a:p>
        </p:txBody>
      </p:sp>
    </p:spTree>
    <p:extLst>
      <p:ext uri="{BB962C8B-B14F-4D97-AF65-F5344CB8AC3E}">
        <p14:creationId xmlns:p14="http://schemas.microsoft.com/office/powerpoint/2010/main" val="515304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4</a:t>
            </a:fld>
            <a:endParaRPr lang="en-GB"/>
          </a:p>
        </p:txBody>
      </p:sp>
    </p:spTree>
    <p:extLst>
      <p:ext uri="{BB962C8B-B14F-4D97-AF65-F5344CB8AC3E}">
        <p14:creationId xmlns:p14="http://schemas.microsoft.com/office/powerpoint/2010/main" val="3669965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5</a:t>
            </a:fld>
            <a:endParaRPr lang="en-GB"/>
          </a:p>
        </p:txBody>
      </p:sp>
    </p:spTree>
    <p:extLst>
      <p:ext uri="{BB962C8B-B14F-4D97-AF65-F5344CB8AC3E}">
        <p14:creationId xmlns:p14="http://schemas.microsoft.com/office/powerpoint/2010/main" val="3821060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8818" name="Slide Image Placeholder 1"/>
          <p:cNvSpPr>
            <a:spLocks noGrp="1" noRot="1" noChangeAspect="1" noTextEdit="1"/>
          </p:cNvSpPr>
          <p:nvPr>
            <p:ph type="sldImg"/>
          </p:nvPr>
        </p:nvSpPr>
        <p:spPr>
          <a:ln/>
        </p:spPr>
      </p:sp>
      <p:sp>
        <p:nvSpPr>
          <p:cNvPr id="418819" name="Notes Placeholder 2"/>
          <p:cNvSpPr>
            <a:spLocks noGrp="1"/>
          </p:cNvSpPr>
          <p:nvPr>
            <p:ph type="body" idx="1"/>
          </p:nvPr>
        </p:nvSpPr>
        <p:spPr>
          <a:noFill/>
          <a:ln/>
        </p:spPr>
        <p:txBody>
          <a:bodyPr/>
          <a:lstStyle/>
          <a:p>
            <a:r>
              <a:rPr lang="en-GB"/>
              <a:t>The red bar denotes a critical actvity</a:t>
            </a:r>
          </a:p>
        </p:txBody>
      </p:sp>
      <p:sp>
        <p:nvSpPr>
          <p:cNvPr id="418820" name="Slide Number Placeholder 3"/>
          <p:cNvSpPr>
            <a:spLocks noGrp="1"/>
          </p:cNvSpPr>
          <p:nvPr>
            <p:ph type="sldNum" sz="quarter" idx="5"/>
          </p:nvPr>
        </p:nvSpPr>
        <p:spPr>
          <a:noFill/>
        </p:spPr>
        <p:txBody>
          <a:bodyPr/>
          <a:lstStyle/>
          <a:p>
            <a:fld id="{EE9A874E-C5F0-4D2D-9B64-2DCB51609EBF}" type="slidenum">
              <a:rPr lang="en-US" smtClean="0"/>
              <a:pPr/>
              <a:t>7</a:t>
            </a:fld>
            <a:endParaRPr lang="en-US"/>
          </a:p>
        </p:txBody>
      </p:sp>
    </p:spTree>
    <p:extLst>
      <p:ext uri="{BB962C8B-B14F-4D97-AF65-F5344CB8AC3E}">
        <p14:creationId xmlns:p14="http://schemas.microsoft.com/office/powerpoint/2010/main" val="1721554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8</a:t>
            </a:fld>
            <a:endParaRPr lang="en-GB"/>
          </a:p>
        </p:txBody>
      </p:sp>
    </p:spTree>
    <p:extLst>
      <p:ext uri="{BB962C8B-B14F-4D97-AF65-F5344CB8AC3E}">
        <p14:creationId xmlns:p14="http://schemas.microsoft.com/office/powerpoint/2010/main" val="464883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42" name="Slide Image Placeholder 1"/>
          <p:cNvSpPr>
            <a:spLocks noGrp="1" noRot="1" noChangeAspect="1" noTextEdit="1"/>
          </p:cNvSpPr>
          <p:nvPr>
            <p:ph type="sldImg"/>
          </p:nvPr>
        </p:nvSpPr>
        <p:spPr>
          <a:ln/>
        </p:spPr>
      </p:sp>
      <p:sp>
        <p:nvSpPr>
          <p:cNvPr id="419843" name="Notes Placeholder 2"/>
          <p:cNvSpPr>
            <a:spLocks noGrp="1"/>
          </p:cNvSpPr>
          <p:nvPr>
            <p:ph type="body" idx="1"/>
          </p:nvPr>
        </p:nvSpPr>
        <p:spPr>
          <a:noFill/>
          <a:ln/>
        </p:spPr>
        <p:txBody>
          <a:bodyPr/>
          <a:lstStyle/>
          <a:p>
            <a:r>
              <a:rPr lang="en-GB"/>
              <a:t>If the deadline for the project cannot be met with unlimited resources there is little point in the extra effort scheduling resources.  If the optimistic schedule meets the deadline then we add resources and address the consequences of constraints and invalid assumptions.</a:t>
            </a:r>
          </a:p>
        </p:txBody>
      </p:sp>
      <p:sp>
        <p:nvSpPr>
          <p:cNvPr id="419844" name="Slide Number Placeholder 3"/>
          <p:cNvSpPr>
            <a:spLocks noGrp="1"/>
          </p:cNvSpPr>
          <p:nvPr>
            <p:ph type="sldNum" sz="quarter" idx="5"/>
          </p:nvPr>
        </p:nvSpPr>
        <p:spPr>
          <a:noFill/>
        </p:spPr>
        <p:txBody>
          <a:bodyPr/>
          <a:lstStyle/>
          <a:p>
            <a:fld id="{6530C65D-33DD-45D2-9D46-84B4FABC65FE}" type="slidenum">
              <a:rPr lang="en-US" smtClean="0"/>
              <a:pPr/>
              <a:t>9</a:t>
            </a:fld>
            <a:endParaRPr lang="en-US"/>
          </a:p>
        </p:txBody>
      </p:sp>
    </p:spTree>
    <p:extLst>
      <p:ext uri="{BB962C8B-B14F-4D97-AF65-F5344CB8AC3E}">
        <p14:creationId xmlns:p14="http://schemas.microsoft.com/office/powerpoint/2010/main" val="262053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4962" name="Slide Image Placeholder 1"/>
          <p:cNvSpPr>
            <a:spLocks noGrp="1" noRot="1" noChangeAspect="1" noTextEdit="1"/>
          </p:cNvSpPr>
          <p:nvPr>
            <p:ph type="sldImg"/>
          </p:nvPr>
        </p:nvSpPr>
        <p:spPr>
          <a:ln/>
        </p:spPr>
      </p:sp>
      <p:sp>
        <p:nvSpPr>
          <p:cNvPr id="424963" name="Notes Placeholder 2"/>
          <p:cNvSpPr>
            <a:spLocks noGrp="1"/>
          </p:cNvSpPr>
          <p:nvPr>
            <p:ph type="body" idx="1"/>
          </p:nvPr>
        </p:nvSpPr>
        <p:spPr>
          <a:noFill/>
          <a:ln/>
        </p:spPr>
        <p:txBody>
          <a:bodyPr/>
          <a:lstStyle/>
          <a:p>
            <a:endParaRPr lang="en-GB"/>
          </a:p>
        </p:txBody>
      </p:sp>
      <p:sp>
        <p:nvSpPr>
          <p:cNvPr id="424964" name="Slide Number Placeholder 3"/>
          <p:cNvSpPr>
            <a:spLocks noGrp="1"/>
          </p:cNvSpPr>
          <p:nvPr>
            <p:ph type="sldNum" sz="quarter" idx="5"/>
          </p:nvPr>
        </p:nvSpPr>
        <p:spPr>
          <a:noFill/>
        </p:spPr>
        <p:txBody>
          <a:bodyPr/>
          <a:lstStyle/>
          <a:p>
            <a:fld id="{A87B3171-2126-410E-91C5-C1DDC3CD7086}" type="slidenum">
              <a:rPr lang="en-US" smtClean="0"/>
              <a:pPr/>
              <a:t>10</a:t>
            </a:fld>
            <a:endParaRPr lang="en-US"/>
          </a:p>
        </p:txBody>
      </p:sp>
    </p:spTree>
    <p:extLst>
      <p:ext uri="{BB962C8B-B14F-4D97-AF65-F5344CB8AC3E}">
        <p14:creationId xmlns:p14="http://schemas.microsoft.com/office/powerpoint/2010/main" val="3023337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Slide Image Placeholder 1"/>
          <p:cNvSpPr>
            <a:spLocks noGrp="1" noRot="1" noChangeAspect="1" noTextEdit="1"/>
          </p:cNvSpPr>
          <p:nvPr>
            <p:ph type="sldImg"/>
          </p:nvPr>
        </p:nvSpPr>
        <p:spPr>
          <a:ln/>
        </p:spPr>
      </p:sp>
      <p:sp>
        <p:nvSpPr>
          <p:cNvPr id="425987" name="Notes Placeholder 2"/>
          <p:cNvSpPr>
            <a:spLocks noGrp="1"/>
          </p:cNvSpPr>
          <p:nvPr>
            <p:ph type="body" idx="1"/>
          </p:nvPr>
        </p:nvSpPr>
        <p:spPr>
          <a:noFill/>
          <a:ln/>
        </p:spPr>
        <p:txBody>
          <a:bodyPr/>
          <a:lstStyle/>
          <a:p>
            <a:endParaRPr lang="en-GB"/>
          </a:p>
        </p:txBody>
      </p:sp>
      <p:sp>
        <p:nvSpPr>
          <p:cNvPr id="425988" name="Slide Number Placeholder 3"/>
          <p:cNvSpPr>
            <a:spLocks noGrp="1"/>
          </p:cNvSpPr>
          <p:nvPr>
            <p:ph type="sldNum" sz="quarter" idx="5"/>
          </p:nvPr>
        </p:nvSpPr>
        <p:spPr>
          <a:noFill/>
        </p:spPr>
        <p:txBody>
          <a:bodyPr/>
          <a:lstStyle/>
          <a:p>
            <a:fld id="{5F003BF2-3BF0-4006-A472-B790B5CA6F35}" type="slidenum">
              <a:rPr lang="en-US" smtClean="0"/>
              <a:pPr/>
              <a:t>11</a:t>
            </a:fld>
            <a:endParaRPr lang="en-US"/>
          </a:p>
        </p:txBody>
      </p:sp>
    </p:spTree>
    <p:extLst>
      <p:ext uri="{BB962C8B-B14F-4D97-AF65-F5344CB8AC3E}">
        <p14:creationId xmlns:p14="http://schemas.microsoft.com/office/powerpoint/2010/main" val="15800608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13/11/2020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13/11/2020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13/11/2020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13/11/2020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13/11/2020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13/11/2020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13/11/2020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13/11/2020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13/11/2020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13/11/2020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13/11/2020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13/11/2020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RRNOXVKN9J0?feature=oembed" TargetMode="External"/><Relationship Id="rId5" Type="http://schemas.openxmlformats.org/officeDocument/2006/relationships/image" Target="../media/image3.jpeg"/><Relationship Id="rId4" Type="http://schemas.openxmlformats.org/officeDocument/2006/relationships/hyperlink" Target="https://www.youtube.com/watch?v=RRNOXVKN9J0&amp;feature=emb_logo&amp;ab_channel=MindToolsVideo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RRNOXVKN9J0&amp;feature=emb_logo&amp;ab_channel=MindToolsVideo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mindtools.com/pages/article/newPPM_03.htm"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BMSK4004</a:t>
            </a:r>
            <a:br>
              <a:rPr lang="en-GB" altLang="en-US" dirty="0"/>
            </a:br>
            <a:r>
              <a:rPr lang="en-GB" altLang="en-US" dirty="0"/>
              <a:t> </a:t>
            </a:r>
            <a:r>
              <a:rPr lang="en-GB" sz="3600" b="1" dirty="0">
                <a:solidFill>
                  <a:schemeClr val="bg1">
                    <a:lumMod val="85000"/>
                  </a:schemeClr>
                </a:solidFill>
              </a:rPr>
              <a:t>Problem Solving and Decision Making</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Gantt Charts Explained</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7657"/>
            <a:ext cx="8229600" cy="708588"/>
          </a:xfrm>
        </p:spPr>
        <p:txBody>
          <a:bodyPr/>
          <a:lstStyle/>
          <a:p>
            <a:pPr eaLnBrk="1" hangingPunct="1">
              <a:defRPr/>
            </a:pPr>
            <a:r>
              <a:rPr lang="en-GB" dirty="0">
                <a:effectLst>
                  <a:outerShdw blurRad="38100" dist="38100" dir="2700000" algn="tl">
                    <a:srgbClr val="000000">
                      <a:alpha val="43137"/>
                    </a:srgbClr>
                  </a:outerShdw>
                </a:effectLst>
              </a:rPr>
              <a:t>Gantt Chart</a:t>
            </a:r>
          </a:p>
        </p:txBody>
      </p:sp>
      <p:sp>
        <p:nvSpPr>
          <p:cNvPr id="218115" name="Content Placeholder 2"/>
          <p:cNvSpPr>
            <a:spLocks noGrp="1"/>
          </p:cNvSpPr>
          <p:nvPr>
            <p:ph idx="1"/>
          </p:nvPr>
        </p:nvSpPr>
        <p:spPr>
          <a:xfrm>
            <a:off x="457200" y="1010265"/>
            <a:ext cx="8229600" cy="4456470"/>
          </a:xfrm>
        </p:spPr>
        <p:txBody>
          <a:bodyPr>
            <a:normAutofit/>
          </a:bodyPr>
          <a:lstStyle/>
          <a:p>
            <a:pPr eaLnBrk="1" hangingPunct="1"/>
            <a:r>
              <a:rPr lang="en-GB" sz="2800" dirty="0"/>
              <a:t>A Gantt chart is a form of bar chart</a:t>
            </a:r>
          </a:p>
          <a:p>
            <a:pPr eaLnBrk="1" hangingPunct="1"/>
            <a:r>
              <a:rPr lang="en-GB" sz="2800" dirty="0"/>
              <a:t>Project activities are listed vertically</a:t>
            </a:r>
          </a:p>
          <a:p>
            <a:pPr eaLnBrk="1" hangingPunct="1"/>
            <a:r>
              <a:rPr lang="en-GB" sz="2800" dirty="0"/>
              <a:t>Time is measured horizontally from left to right</a:t>
            </a:r>
          </a:p>
          <a:p>
            <a:pPr eaLnBrk="1" hangingPunct="1"/>
            <a:r>
              <a:rPr lang="en-GB" sz="2800" dirty="0"/>
              <a:t>Each activity is plotted as a bar against time</a:t>
            </a:r>
          </a:p>
          <a:p>
            <a:pPr lvl="1" eaLnBrk="1" hangingPunct="1"/>
            <a:r>
              <a:rPr lang="en-GB" sz="2400" dirty="0"/>
              <a:t>The length of the bar corresponds to the duration of the task</a:t>
            </a:r>
          </a:p>
          <a:p>
            <a:pPr eaLnBrk="1" hangingPunct="1"/>
            <a:r>
              <a:rPr lang="en-GB" sz="2800" dirty="0"/>
              <a:t>Gantt charts can be built manually or can be automated within a tool such as Microsoft Project or Excel.</a:t>
            </a:r>
          </a:p>
        </p:txBody>
      </p:sp>
    </p:spTree>
    <p:extLst>
      <p:ext uri="{BB962C8B-B14F-4D97-AF65-F5344CB8AC3E}">
        <p14:creationId xmlns:p14="http://schemas.microsoft.com/office/powerpoint/2010/main" val="3743954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8157"/>
            <a:ext cx="8229600" cy="708588"/>
          </a:xfrm>
        </p:spPr>
        <p:txBody>
          <a:bodyPr/>
          <a:lstStyle/>
          <a:p>
            <a:pPr eaLnBrk="1" hangingPunct="1">
              <a:defRPr/>
            </a:pPr>
            <a:r>
              <a:rPr lang="en-GB" dirty="0">
                <a:effectLst>
                  <a:outerShdw blurRad="38100" dist="38100" dir="2700000" algn="tl">
                    <a:srgbClr val="000000">
                      <a:alpha val="43137"/>
                    </a:srgbClr>
                  </a:outerShdw>
                </a:effectLst>
              </a:rPr>
              <a:t>How to use Gantt Charts (1)</a:t>
            </a:r>
          </a:p>
        </p:txBody>
      </p:sp>
      <p:sp>
        <p:nvSpPr>
          <p:cNvPr id="8" name="TextBox 7">
            <a:extLst>
              <a:ext uri="{FF2B5EF4-FFF2-40B4-BE49-F238E27FC236}">
                <a16:creationId xmlns:a16="http://schemas.microsoft.com/office/drawing/2014/main" id="{B773284C-1B20-4F4B-AA91-E83787433D66}"/>
              </a:ext>
            </a:extLst>
          </p:cNvPr>
          <p:cNvSpPr txBox="1"/>
          <p:nvPr/>
        </p:nvSpPr>
        <p:spPr>
          <a:xfrm>
            <a:off x="2676526" y="5142374"/>
            <a:ext cx="2933700" cy="461665"/>
          </a:xfrm>
          <a:prstGeom prst="rect">
            <a:avLst/>
          </a:prstGeom>
          <a:noFill/>
        </p:spPr>
        <p:txBody>
          <a:bodyPr wrap="square" rtlCol="0">
            <a:spAutoFit/>
          </a:bodyPr>
          <a:lstStyle/>
          <a:p>
            <a:r>
              <a:rPr lang="en-GB" sz="2400" dirty="0">
                <a:latin typeface="+mj-lt"/>
                <a:hlinkClick r:id="rId4"/>
              </a:rPr>
              <a:t>Watch on YouTube</a:t>
            </a:r>
            <a:endParaRPr lang="en-GB" sz="2400" dirty="0">
              <a:latin typeface="+mj-lt"/>
            </a:endParaRPr>
          </a:p>
        </p:txBody>
      </p:sp>
      <p:pic>
        <p:nvPicPr>
          <p:cNvPr id="4" name="Online Media 3" title="How to Plan Projects Using Gantt Charts">
            <a:hlinkClick r:id="" action="ppaction://media"/>
            <a:extLst>
              <a:ext uri="{FF2B5EF4-FFF2-40B4-BE49-F238E27FC236}">
                <a16:creationId xmlns:a16="http://schemas.microsoft.com/office/drawing/2014/main" id="{0DFB0B47-C451-46D6-89A8-BAB5F300672C}"/>
              </a:ext>
            </a:extLst>
          </p:cNvPr>
          <p:cNvPicPr>
            <a:picLocks noRot="1" noChangeAspect="1"/>
          </p:cNvPicPr>
          <p:nvPr>
            <a:videoFile r:link="rId1"/>
          </p:nvPr>
        </p:nvPicPr>
        <p:blipFill>
          <a:blip r:embed="rId5"/>
          <a:stretch>
            <a:fillRect/>
          </a:stretch>
        </p:blipFill>
        <p:spPr>
          <a:xfrm>
            <a:off x="1524000" y="1355059"/>
            <a:ext cx="6096000" cy="3429000"/>
          </a:xfrm>
          <a:prstGeom prst="rect">
            <a:avLst/>
          </a:prstGeom>
        </p:spPr>
      </p:pic>
    </p:spTree>
    <p:extLst>
      <p:ext uri="{BB962C8B-B14F-4D97-AF65-F5344CB8AC3E}">
        <p14:creationId xmlns:p14="http://schemas.microsoft.com/office/powerpoint/2010/main" val="3036596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8E4E6E-D15A-4450-B119-5D8193ACF353}"/>
              </a:ext>
            </a:extLst>
          </p:cNvPr>
          <p:cNvSpPr txBox="1"/>
          <p:nvPr/>
        </p:nvSpPr>
        <p:spPr>
          <a:xfrm>
            <a:off x="466725" y="1952850"/>
            <a:ext cx="8467725" cy="584775"/>
          </a:xfrm>
          <a:prstGeom prst="rect">
            <a:avLst/>
          </a:prstGeom>
          <a:noFill/>
        </p:spPr>
        <p:txBody>
          <a:bodyPr wrap="square" rtlCol="0">
            <a:spAutoFit/>
          </a:bodyPr>
          <a:lstStyle/>
          <a:p>
            <a:pPr algn="l"/>
            <a:r>
              <a:rPr lang="en-GB" sz="3200" b="0" i="0" dirty="0">
                <a:effectLst/>
                <a:latin typeface="+mj-lt"/>
                <a:hlinkClick r:id="rId3"/>
              </a:rPr>
              <a:t>How to Plan Projects Using Gantt Charts</a:t>
            </a:r>
            <a:endParaRPr lang="en-GB" sz="3200" b="0" i="0" dirty="0">
              <a:effectLst/>
              <a:latin typeface="+mj-lt"/>
            </a:endParaRPr>
          </a:p>
        </p:txBody>
      </p:sp>
      <p:sp>
        <p:nvSpPr>
          <p:cNvPr id="7" name="TextBox 6">
            <a:extLst>
              <a:ext uri="{FF2B5EF4-FFF2-40B4-BE49-F238E27FC236}">
                <a16:creationId xmlns:a16="http://schemas.microsoft.com/office/drawing/2014/main" id="{DA972126-1A2E-4FEC-8D22-7D66642D9538}"/>
              </a:ext>
            </a:extLst>
          </p:cNvPr>
          <p:cNvSpPr txBox="1"/>
          <p:nvPr/>
        </p:nvSpPr>
        <p:spPr>
          <a:xfrm>
            <a:off x="588992" y="3243158"/>
            <a:ext cx="8097808" cy="1077218"/>
          </a:xfrm>
          <a:prstGeom prst="rect">
            <a:avLst/>
          </a:prstGeom>
          <a:noFill/>
        </p:spPr>
        <p:txBody>
          <a:bodyPr wrap="square" rtlCol="0">
            <a:spAutoFit/>
          </a:bodyPr>
          <a:lstStyle/>
          <a:p>
            <a:r>
              <a:rPr lang="en-GB" sz="3200" dirty="0">
                <a:latin typeface="+mj-lt"/>
                <a:hlinkClick r:id="rId4"/>
              </a:rPr>
              <a:t>Gantt Charts</a:t>
            </a:r>
          </a:p>
          <a:p>
            <a:r>
              <a:rPr lang="en-GB" sz="3200" dirty="0">
                <a:latin typeface="+mj-lt"/>
                <a:hlinkClick r:id="rId4"/>
              </a:rPr>
              <a:t>Planning and Scheduling Team Projects</a:t>
            </a:r>
            <a:endParaRPr lang="en-GB" sz="3200" dirty="0">
              <a:latin typeface="+mj-lt"/>
            </a:endParaRPr>
          </a:p>
        </p:txBody>
      </p:sp>
      <p:sp>
        <p:nvSpPr>
          <p:cNvPr id="8" name="Title 1">
            <a:extLst>
              <a:ext uri="{FF2B5EF4-FFF2-40B4-BE49-F238E27FC236}">
                <a16:creationId xmlns:a16="http://schemas.microsoft.com/office/drawing/2014/main" id="{BBB5A296-980F-4A6A-8932-0EB256E91FB0}"/>
              </a:ext>
            </a:extLst>
          </p:cNvPr>
          <p:cNvSpPr>
            <a:spLocks noGrp="1"/>
          </p:cNvSpPr>
          <p:nvPr>
            <p:ph type="title"/>
          </p:nvPr>
        </p:nvSpPr>
        <p:spPr>
          <a:xfrm>
            <a:off x="457200" y="288157"/>
            <a:ext cx="8229600" cy="708588"/>
          </a:xfrm>
        </p:spPr>
        <p:txBody>
          <a:bodyPr/>
          <a:lstStyle/>
          <a:p>
            <a:pPr eaLnBrk="1" hangingPunct="1">
              <a:defRPr/>
            </a:pPr>
            <a:r>
              <a:rPr lang="en-GB" dirty="0">
                <a:effectLst>
                  <a:outerShdw blurRad="38100" dist="38100" dir="2700000" algn="tl">
                    <a:srgbClr val="000000">
                      <a:alpha val="43137"/>
                    </a:srgbClr>
                  </a:outerShdw>
                </a:effectLst>
              </a:rPr>
              <a:t>How to use Gantt Charts (2)</a:t>
            </a:r>
          </a:p>
        </p:txBody>
      </p:sp>
    </p:spTree>
    <p:extLst>
      <p:ext uri="{BB962C8B-B14F-4D97-AF65-F5344CB8AC3E}">
        <p14:creationId xmlns:p14="http://schemas.microsoft.com/office/powerpoint/2010/main" val="3131070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8154"/>
            <a:ext cx="8229600" cy="1095693"/>
          </a:xfrm>
        </p:spPr>
        <p:txBody>
          <a:bodyPr/>
          <a:lstStyle/>
          <a:p>
            <a:r>
              <a:rPr lang="en-GB" dirty="0">
                <a:effectLst>
                  <a:outerShdw blurRad="38100" dist="38100" dir="2700000" algn="tl">
                    <a:srgbClr val="000000">
                      <a:alpha val="43137"/>
                    </a:srgbClr>
                  </a:outerShdw>
                </a:effectLst>
              </a:rPr>
              <a:t>Simple Gantt Chart</a:t>
            </a:r>
          </a:p>
        </p:txBody>
      </p:sp>
      <p:pic>
        <p:nvPicPr>
          <p:cNvPr id="4" name="Content Placeholder 3" descr="simple gantt chart.gif"/>
          <p:cNvPicPr>
            <a:picLocks noGrp="1" noChangeAspect="1"/>
          </p:cNvPicPr>
          <p:nvPr>
            <p:ph idx="1"/>
          </p:nvPr>
        </p:nvPicPr>
        <p:blipFill>
          <a:blip r:embed="rId3" cstate="print"/>
          <a:stretch>
            <a:fillRect/>
          </a:stretch>
        </p:blipFill>
        <p:spPr>
          <a:xfrm>
            <a:off x="457200" y="1740359"/>
            <a:ext cx="7831393" cy="3850846"/>
          </a:xfrm>
        </p:spPr>
      </p:pic>
      <p:sp>
        <p:nvSpPr>
          <p:cNvPr id="6" name="TextBox 5"/>
          <p:cNvSpPr txBox="1"/>
          <p:nvPr/>
        </p:nvSpPr>
        <p:spPr>
          <a:xfrm>
            <a:off x="963560" y="1094028"/>
            <a:ext cx="7496871" cy="646331"/>
          </a:xfrm>
          <a:prstGeom prst="rect">
            <a:avLst/>
          </a:prstGeom>
          <a:noFill/>
        </p:spPr>
        <p:txBody>
          <a:bodyPr wrap="square" rtlCol="0">
            <a:spAutoFit/>
          </a:bodyPr>
          <a:lstStyle/>
          <a:p>
            <a:r>
              <a:rPr lang="en-GB" dirty="0"/>
              <a:t>A Gantt chart allows us to view the timeline and progress of a project over a given period more easily.</a:t>
            </a:r>
          </a:p>
        </p:txBody>
      </p:sp>
    </p:spTree>
    <p:extLst>
      <p:ext uri="{BB962C8B-B14F-4D97-AF65-F5344CB8AC3E}">
        <p14:creationId xmlns:p14="http://schemas.microsoft.com/office/powerpoint/2010/main" val="718438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E4584-5475-4545-A5D5-0BA16C27827D}"/>
              </a:ext>
            </a:extLst>
          </p:cNvPr>
          <p:cNvSpPr>
            <a:spLocks noGrp="1"/>
          </p:cNvSpPr>
          <p:nvPr>
            <p:ph type="title"/>
          </p:nvPr>
        </p:nvSpPr>
        <p:spPr>
          <a:xfrm>
            <a:off x="457200" y="127154"/>
            <a:ext cx="8229600" cy="856072"/>
          </a:xfrm>
        </p:spPr>
        <p:txBody>
          <a:bodyPr/>
          <a:lstStyle/>
          <a:p>
            <a:r>
              <a:rPr lang="en-GB" dirty="0">
                <a:effectLst>
                  <a:outerShdw blurRad="38100" dist="38100" dir="2700000" algn="tl">
                    <a:srgbClr val="000000">
                      <a:alpha val="43137"/>
                    </a:srgbClr>
                  </a:outerShdw>
                </a:effectLst>
              </a:rPr>
              <a:t>Gantt Chart Template (Excel)</a:t>
            </a:r>
          </a:p>
        </p:txBody>
      </p:sp>
      <p:sp>
        <p:nvSpPr>
          <p:cNvPr id="3" name="Content Placeholder 2">
            <a:extLst>
              <a:ext uri="{FF2B5EF4-FFF2-40B4-BE49-F238E27FC236}">
                <a16:creationId xmlns:a16="http://schemas.microsoft.com/office/drawing/2014/main" id="{7845698E-524E-4494-B132-0D745A9B30AE}"/>
              </a:ext>
            </a:extLst>
          </p:cNvPr>
          <p:cNvSpPr>
            <a:spLocks noGrp="1"/>
          </p:cNvSpPr>
          <p:nvPr>
            <p:ph idx="1"/>
          </p:nvPr>
        </p:nvSpPr>
        <p:spPr>
          <a:xfrm>
            <a:off x="457200" y="1179871"/>
            <a:ext cx="8229600" cy="3917032"/>
          </a:xfrm>
        </p:spPr>
        <p:txBody>
          <a:bodyPr/>
          <a:lstStyle/>
          <a:p>
            <a:r>
              <a:rPr lang="en-GB" sz="2400" dirty="0"/>
              <a:t>A simple template has been created for you in Excel to use if you wish. You will find it on Moodle.</a:t>
            </a:r>
          </a:p>
          <a:p>
            <a:r>
              <a:rPr lang="en-GB" sz="2400" dirty="0"/>
              <a:t>Feel free to modify weeks/tasks to suit your own project.</a:t>
            </a:r>
          </a:p>
          <a:p>
            <a:endParaRPr lang="en-GB" dirty="0"/>
          </a:p>
        </p:txBody>
      </p:sp>
      <p:pic>
        <p:nvPicPr>
          <p:cNvPr id="6" name="Picture 5" descr="A screenshot of a social media post&#10;&#10;Description generated with very high confidence">
            <a:extLst>
              <a:ext uri="{FF2B5EF4-FFF2-40B4-BE49-F238E27FC236}">
                <a16:creationId xmlns:a16="http://schemas.microsoft.com/office/drawing/2014/main" id="{E38FFD80-CBAB-4B3E-8A0B-AC9AFD1CEFF1}"/>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539608" y="2673732"/>
            <a:ext cx="8147192" cy="2517699"/>
          </a:xfrm>
          <a:prstGeom prst="rect">
            <a:avLst/>
          </a:prstGeom>
        </p:spPr>
      </p:pic>
    </p:spTree>
    <p:extLst>
      <p:ext uri="{BB962C8B-B14F-4D97-AF65-F5344CB8AC3E}">
        <p14:creationId xmlns:p14="http://schemas.microsoft.com/office/powerpoint/2010/main" val="1720211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6887497" cy="896604"/>
          </a:xfrm>
        </p:spPr>
        <p:txBody>
          <a:bodyPr/>
          <a:lstStyle/>
          <a:p>
            <a:pPr eaLnBrk="1" hangingPunct="1">
              <a:defRPr/>
            </a:pPr>
            <a:r>
              <a:rPr lang="en-GB" dirty="0"/>
              <a:t> </a:t>
            </a:r>
            <a:r>
              <a:rPr lang="en-GB" dirty="0">
                <a:effectLst>
                  <a:outerShdw blurRad="38100" dist="38100" dir="2700000" algn="tl">
                    <a:srgbClr val="000000">
                      <a:alpha val="43137"/>
                    </a:srgbClr>
                  </a:outerShdw>
                </a:effectLst>
              </a:rPr>
              <a:t>MSP Gantt Chart</a:t>
            </a:r>
          </a:p>
        </p:txBody>
      </p:sp>
      <p:pic>
        <p:nvPicPr>
          <p:cNvPr id="219140" name="Picture 6"/>
          <p:cNvPicPr>
            <a:picLocks noChangeAspect="1" noChangeArrowheads="1"/>
          </p:cNvPicPr>
          <p:nvPr/>
        </p:nvPicPr>
        <p:blipFill>
          <a:blip r:embed="rId3" cstate="print"/>
          <a:srcRect/>
          <a:stretch>
            <a:fillRect/>
          </a:stretch>
        </p:blipFill>
        <p:spPr bwMode="auto">
          <a:xfrm>
            <a:off x="560439" y="1160771"/>
            <a:ext cx="8052619" cy="4398765"/>
          </a:xfrm>
          <a:prstGeom prst="rect">
            <a:avLst/>
          </a:prstGeom>
          <a:noFill/>
          <a:ln w="9525">
            <a:noFill/>
            <a:miter lim="800000"/>
            <a:headEnd/>
            <a:tailEnd/>
          </a:ln>
        </p:spPr>
      </p:pic>
      <p:pic>
        <p:nvPicPr>
          <p:cNvPr id="219141" name="Picture 9" descr="C:\Documents and Settings\Dave\Local Settings\Temporary Internet Files\Content.IE5\UFMVEX2R\MPj04330630000[1].jpg"/>
          <p:cNvPicPr>
            <a:picLocks noChangeAspect="1" noChangeArrowheads="1"/>
          </p:cNvPicPr>
          <p:nvPr/>
        </p:nvPicPr>
        <p:blipFill>
          <a:blip r:embed="rId4" cstate="print"/>
          <a:srcRect/>
          <a:stretch>
            <a:fillRect/>
          </a:stretch>
        </p:blipFill>
        <p:spPr bwMode="auto">
          <a:xfrm>
            <a:off x="7562543" y="128538"/>
            <a:ext cx="1124257" cy="887571"/>
          </a:xfrm>
          <a:prstGeom prst="rect">
            <a:avLst/>
          </a:prstGeom>
          <a:noFill/>
          <a:ln w="9525">
            <a:noFill/>
            <a:miter lim="800000"/>
            <a:headEnd/>
            <a:tailEnd/>
          </a:ln>
        </p:spPr>
      </p:pic>
    </p:spTree>
    <p:extLst>
      <p:ext uri="{BB962C8B-B14F-4D97-AF65-F5344CB8AC3E}">
        <p14:creationId xmlns:p14="http://schemas.microsoft.com/office/powerpoint/2010/main" val="1471497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effectLst>
                  <a:outerShdw blurRad="38100" dist="38100" dir="2700000" algn="tl">
                    <a:srgbClr val="000000">
                      <a:alpha val="43137"/>
                    </a:srgbClr>
                  </a:outerShdw>
                </a:effectLst>
              </a:rPr>
              <a:t>Now What’s Missing?</a:t>
            </a:r>
          </a:p>
        </p:txBody>
      </p:sp>
      <p:sp>
        <p:nvSpPr>
          <p:cNvPr id="220163" name="Content Placeholder 2"/>
          <p:cNvSpPr>
            <a:spLocks noGrp="1"/>
          </p:cNvSpPr>
          <p:nvPr>
            <p:ph idx="1"/>
          </p:nvPr>
        </p:nvSpPr>
        <p:spPr>
          <a:xfrm>
            <a:off x="457200" y="1731707"/>
            <a:ext cx="8229600" cy="3394586"/>
          </a:xfrm>
        </p:spPr>
        <p:txBody>
          <a:bodyPr/>
          <a:lstStyle/>
          <a:p>
            <a:pPr eaLnBrk="1" hangingPunct="1"/>
            <a:r>
              <a:rPr lang="en-GB" sz="2800" dirty="0"/>
              <a:t>So far to build the schedule we have considered, time (duration) and order of precedence (when things happen).</a:t>
            </a:r>
          </a:p>
          <a:p>
            <a:pPr eaLnBrk="1" hangingPunct="1"/>
            <a:r>
              <a:rPr lang="en-GB" sz="2800" dirty="0"/>
              <a:t>But, we have not yet allocated resources</a:t>
            </a:r>
          </a:p>
          <a:p>
            <a:pPr eaLnBrk="1" hangingPunct="1"/>
            <a:endParaRPr lang="en-GB" sz="2800" dirty="0"/>
          </a:p>
          <a:p>
            <a:pPr eaLnBrk="1" hangingPunct="1"/>
            <a:r>
              <a:rPr lang="en-GB" sz="2800" dirty="0"/>
              <a:t>Why? </a:t>
            </a:r>
          </a:p>
        </p:txBody>
      </p:sp>
      <p:pic>
        <p:nvPicPr>
          <p:cNvPr id="220164" name="Picture 3" descr="C:\Documents and Settings\Dave\Local Settings\Temporary Internet Files\Content.IE5\UTTAJMDC\MCj03631680000[1].wmf"/>
          <p:cNvPicPr>
            <a:picLocks noChangeAspect="1" noChangeArrowheads="1"/>
          </p:cNvPicPr>
          <p:nvPr/>
        </p:nvPicPr>
        <p:blipFill>
          <a:blip r:embed="rId3" cstate="print"/>
          <a:srcRect/>
          <a:stretch>
            <a:fillRect/>
          </a:stretch>
        </p:blipFill>
        <p:spPr bwMode="auto">
          <a:xfrm>
            <a:off x="2001786" y="3805238"/>
            <a:ext cx="485775" cy="639762"/>
          </a:xfrm>
          <a:prstGeom prst="rect">
            <a:avLst/>
          </a:prstGeom>
          <a:noFill/>
          <a:ln w="9525">
            <a:noFill/>
            <a:miter lim="800000"/>
            <a:headEnd/>
            <a:tailEnd/>
          </a:ln>
        </p:spPr>
      </p:pic>
    </p:spTree>
    <p:extLst>
      <p:ext uri="{BB962C8B-B14F-4D97-AF65-F5344CB8AC3E}">
        <p14:creationId xmlns:p14="http://schemas.microsoft.com/office/powerpoint/2010/main" val="3454302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7322"/>
            <a:ext cx="8229600" cy="1033052"/>
          </a:xfrm>
        </p:spPr>
        <p:txBody>
          <a:bodyPr/>
          <a:lstStyle/>
          <a:p>
            <a:pPr eaLnBrk="1" hangingPunct="1">
              <a:defRPr/>
            </a:pPr>
            <a:r>
              <a:rPr lang="en-GB" dirty="0">
                <a:effectLst>
                  <a:outerShdw blurRad="38100" dist="38100" dir="2700000" algn="tl">
                    <a:srgbClr val="000000">
                      <a:alpha val="43137"/>
                    </a:srgbClr>
                  </a:outerShdw>
                </a:effectLst>
              </a:rPr>
              <a:t>The Optimistic Schedule</a:t>
            </a:r>
          </a:p>
        </p:txBody>
      </p:sp>
      <p:sp>
        <p:nvSpPr>
          <p:cNvPr id="221187" name="Content Placeholder 2"/>
          <p:cNvSpPr>
            <a:spLocks noGrp="1"/>
          </p:cNvSpPr>
          <p:nvPr>
            <p:ph idx="1"/>
          </p:nvPr>
        </p:nvSpPr>
        <p:spPr>
          <a:xfrm>
            <a:off x="535858" y="1666620"/>
            <a:ext cx="8229600" cy="3927936"/>
          </a:xfrm>
        </p:spPr>
        <p:txBody>
          <a:bodyPr/>
          <a:lstStyle/>
          <a:p>
            <a:pPr eaLnBrk="1" hangingPunct="1"/>
            <a:r>
              <a:rPr lang="en-GB" sz="2800" dirty="0"/>
              <a:t>Resources can be problematic.</a:t>
            </a:r>
          </a:p>
          <a:p>
            <a:pPr eaLnBrk="1" hangingPunct="1"/>
            <a:r>
              <a:rPr lang="en-GB" sz="2800" dirty="0"/>
              <a:t>In order to estimate the duration, we need to assume the effort and the resource numbers.</a:t>
            </a:r>
          </a:p>
          <a:p>
            <a:pPr eaLnBrk="1" hangingPunct="1"/>
            <a:r>
              <a:rPr lang="en-GB" sz="2800" dirty="0"/>
              <a:t>In order to plan and schedule resources, we need to know when the activity will take place.</a:t>
            </a:r>
          </a:p>
          <a:p>
            <a:pPr eaLnBrk="1" hangingPunct="1"/>
            <a:r>
              <a:rPr lang="en-GB" sz="2800" dirty="0"/>
              <a:t>It is usual to assume that there will be no resource constraints and produce an ‘optimistic schedule’.</a:t>
            </a:r>
          </a:p>
        </p:txBody>
      </p:sp>
    </p:spTree>
    <p:extLst>
      <p:ext uri="{BB962C8B-B14F-4D97-AF65-F5344CB8AC3E}">
        <p14:creationId xmlns:p14="http://schemas.microsoft.com/office/powerpoint/2010/main" val="2556741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effectLst>
                  <a:outerShdw blurRad="38100" dist="38100" dir="2700000" algn="tl">
                    <a:srgbClr val="000000">
                      <a:alpha val="43137"/>
                    </a:srgbClr>
                  </a:outerShdw>
                </a:effectLst>
              </a:rPr>
              <a:t>Milestones (1)</a:t>
            </a:r>
          </a:p>
        </p:txBody>
      </p:sp>
      <p:sp>
        <p:nvSpPr>
          <p:cNvPr id="227331" name="Content Placeholder 2"/>
          <p:cNvSpPr>
            <a:spLocks noGrp="1"/>
          </p:cNvSpPr>
          <p:nvPr>
            <p:ph idx="1"/>
          </p:nvPr>
        </p:nvSpPr>
        <p:spPr>
          <a:xfrm>
            <a:off x="457200" y="1795616"/>
            <a:ext cx="8229600" cy="3266767"/>
          </a:xfrm>
        </p:spPr>
        <p:txBody>
          <a:bodyPr/>
          <a:lstStyle/>
          <a:p>
            <a:pPr eaLnBrk="1" hangingPunct="1">
              <a:buFont typeface="Wingdings 2" pitchFamily="18" charset="2"/>
              <a:buNone/>
            </a:pPr>
            <a:r>
              <a:rPr lang="en-GB" sz="2400" dirty="0"/>
              <a:t>	“</a:t>
            </a:r>
            <a:r>
              <a:rPr lang="en-GB" sz="2400" i="1" dirty="0"/>
              <a:t>Milestones </a:t>
            </a:r>
            <a:r>
              <a:rPr lang="en-GB" sz="2400" dirty="0"/>
              <a:t>are significant events in the life of the project.  These significant events are zero-duration activities and merely represent that a certain condition exists in the project.” </a:t>
            </a:r>
          </a:p>
          <a:p>
            <a:pPr eaLnBrk="1" hangingPunct="1">
              <a:buFont typeface="Wingdings 2" pitchFamily="18" charset="2"/>
              <a:buNone/>
            </a:pPr>
            <a:endParaRPr lang="en-GB" sz="2400" dirty="0"/>
          </a:p>
          <a:p>
            <a:pPr eaLnBrk="1" hangingPunct="1">
              <a:buFont typeface="Wingdings 2" pitchFamily="18" charset="2"/>
              <a:buNone/>
            </a:pPr>
            <a:r>
              <a:rPr lang="en-GB" sz="2400" dirty="0"/>
              <a:t>	“Milestone events are planned into the project in the same way that activities are planned into the project”  </a:t>
            </a:r>
          </a:p>
        </p:txBody>
      </p:sp>
      <p:sp>
        <p:nvSpPr>
          <p:cNvPr id="4" name="Rounded Rectangular Callout 3"/>
          <p:cNvSpPr/>
          <p:nvPr/>
        </p:nvSpPr>
        <p:spPr>
          <a:xfrm>
            <a:off x="7572375" y="214313"/>
            <a:ext cx="1285875" cy="714375"/>
          </a:xfrm>
          <a:prstGeom prst="wedgeRoundRectCallout">
            <a:avLst>
              <a:gd name="adj1" fmla="val -20833"/>
              <a:gd name="adj2" fmla="val 77686"/>
              <a:gd name="adj3" fmla="val 16667"/>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bg2">
                    <a:lumMod val="75000"/>
                  </a:schemeClr>
                </a:solidFill>
              </a:rPr>
              <a:t>Definition</a:t>
            </a:r>
            <a:endParaRPr lang="en-US" dirty="0">
              <a:solidFill>
                <a:schemeClr val="bg2">
                  <a:lumMod val="75000"/>
                </a:schemeClr>
              </a:solidFill>
            </a:endParaRPr>
          </a:p>
        </p:txBody>
      </p:sp>
      <p:sp>
        <p:nvSpPr>
          <p:cNvPr id="227335" name="Rectangle 5"/>
          <p:cNvSpPr>
            <a:spLocks noChangeArrowheads="1"/>
          </p:cNvSpPr>
          <p:nvPr/>
        </p:nvSpPr>
        <p:spPr bwMode="auto">
          <a:xfrm>
            <a:off x="6756400" y="6488113"/>
            <a:ext cx="2387600" cy="369887"/>
          </a:xfrm>
          <a:prstGeom prst="rect">
            <a:avLst/>
          </a:prstGeom>
          <a:noFill/>
          <a:ln w="9525">
            <a:noFill/>
            <a:miter lim="800000"/>
            <a:headEnd/>
            <a:tailEnd/>
          </a:ln>
        </p:spPr>
        <p:txBody>
          <a:bodyPr wrap="none">
            <a:spAutoFit/>
          </a:bodyPr>
          <a:lstStyle/>
          <a:p>
            <a:pPr algn="just"/>
            <a:r>
              <a:rPr lang="en-US"/>
              <a:t>Wysocki 2009, p. 219</a:t>
            </a:r>
          </a:p>
        </p:txBody>
      </p:sp>
    </p:spTree>
    <p:extLst>
      <p:ext uri="{BB962C8B-B14F-4D97-AF65-F5344CB8AC3E}">
        <p14:creationId xmlns:p14="http://schemas.microsoft.com/office/powerpoint/2010/main" val="2722440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5904"/>
          </a:xfrm>
        </p:spPr>
        <p:txBody>
          <a:bodyPr/>
          <a:lstStyle/>
          <a:p>
            <a:pPr eaLnBrk="1" hangingPunct="1">
              <a:defRPr/>
            </a:pPr>
            <a:r>
              <a:rPr lang="en-GB" dirty="0">
                <a:effectLst>
                  <a:outerShdw blurRad="38100" dist="38100" dir="2700000" algn="tl">
                    <a:srgbClr val="000000">
                      <a:alpha val="43137"/>
                    </a:srgbClr>
                  </a:outerShdw>
                </a:effectLst>
              </a:rPr>
              <a:t>Milestones (2)</a:t>
            </a:r>
          </a:p>
        </p:txBody>
      </p:sp>
      <p:sp>
        <p:nvSpPr>
          <p:cNvPr id="228355" name="Content Placeholder 2"/>
          <p:cNvSpPr>
            <a:spLocks noGrp="1"/>
          </p:cNvSpPr>
          <p:nvPr>
            <p:ph idx="1"/>
          </p:nvPr>
        </p:nvSpPr>
        <p:spPr>
          <a:xfrm>
            <a:off x="457200" y="1334730"/>
            <a:ext cx="8229600" cy="3917032"/>
          </a:xfrm>
        </p:spPr>
        <p:txBody>
          <a:bodyPr/>
          <a:lstStyle/>
          <a:p>
            <a:pPr eaLnBrk="1" hangingPunct="1"/>
            <a:r>
              <a:rPr lang="en-GB" sz="2800" dirty="0"/>
              <a:t>Milestones are used to track and report a project</a:t>
            </a:r>
          </a:p>
          <a:p>
            <a:pPr eaLnBrk="1" hangingPunct="1"/>
            <a:r>
              <a:rPr lang="en-GB" sz="2800" dirty="0"/>
              <a:t>Most stakeholders don’t want information about each activity</a:t>
            </a:r>
          </a:p>
          <a:p>
            <a:pPr lvl="1" eaLnBrk="1" hangingPunct="1"/>
            <a:r>
              <a:rPr lang="en-GB" sz="2400" dirty="0"/>
              <a:t>Too much detail</a:t>
            </a:r>
          </a:p>
          <a:p>
            <a:pPr lvl="1" eaLnBrk="1" hangingPunct="1"/>
            <a:r>
              <a:rPr lang="en-GB" sz="2400" dirty="0"/>
              <a:t>Virtually meaningless unless you are working on the project</a:t>
            </a:r>
          </a:p>
          <a:p>
            <a:pPr eaLnBrk="1" hangingPunct="1"/>
            <a:r>
              <a:rPr lang="en-GB" sz="2800" dirty="0"/>
              <a:t>Milestones give a high-level overview of the project status</a:t>
            </a:r>
          </a:p>
        </p:txBody>
      </p:sp>
    </p:spTree>
    <p:extLst>
      <p:ext uri="{BB962C8B-B14F-4D97-AF65-F5344CB8AC3E}">
        <p14:creationId xmlns:p14="http://schemas.microsoft.com/office/powerpoint/2010/main" val="3572966193"/>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5" id="{012F3257-A7C9-4B9F-8CA2-FE9B0D899D83}" vid="{41606C11-0C97-497A-AEC4-28A73EAD8D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2.xml><?xml version="1.0" encoding="utf-8"?>
<ds:datastoreItem xmlns:ds="http://schemas.openxmlformats.org/officeDocument/2006/customXml" ds:itemID="{865184DA-0349-45D2-8DFF-557E329E9070}">
  <ds:schemaRefs>
    <ds:schemaRef ds:uri="http://schemas.microsoft.com/office/2006/metadata/properties"/>
    <ds:schemaRef ds:uri="http://www.w3.org/XML/1998/namespace"/>
    <ds:schemaRef ds:uri="http://schemas.openxmlformats.org/package/2006/metadata/core-properties"/>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a908d394-d138-480e-87a3-ff44c37f991a"/>
    <ds:schemaRef ds:uri="f66716c4-314f-46c1-b01e-5a44c61897d8"/>
  </ds:schemaRefs>
</ds:datastoreItem>
</file>

<file path=customXml/itemProps3.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SfWP Outreach Theme</Template>
  <TotalTime>60</TotalTime>
  <Words>454</Words>
  <Application>Microsoft Office PowerPoint</Application>
  <PresentationFormat>On-screen Show (4:3)</PresentationFormat>
  <Paragraphs>54</Paragraphs>
  <Slides>11</Slides>
  <Notes>9</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Arial Rounded MT Bold</vt:lpstr>
      <vt:lpstr>Calibri</vt:lpstr>
      <vt:lpstr>Corbel</vt:lpstr>
      <vt:lpstr>Myriad Pro</vt:lpstr>
      <vt:lpstr>Trebuchet MS</vt:lpstr>
      <vt:lpstr>Wingdings 2</vt:lpstr>
      <vt:lpstr>SftWP July 15</vt:lpstr>
      <vt:lpstr>BMSK4004  Problem Solving and Decision Making  Gantt Charts Explained  </vt:lpstr>
      <vt:lpstr>Gantt Chart</vt:lpstr>
      <vt:lpstr>How to use Gantt Charts (1)</vt:lpstr>
      <vt:lpstr>How to use Gantt Charts (2)</vt:lpstr>
      <vt:lpstr>Simple Gantt Chart</vt:lpstr>
      <vt:lpstr>Gantt Chart Template (Excel)</vt:lpstr>
      <vt:lpstr> MSP Gantt Chart</vt:lpstr>
      <vt:lpstr>Now What’s Missing?</vt:lpstr>
      <vt:lpstr>The Optimistic Schedule</vt:lpstr>
      <vt:lpstr>Milestones (1)</vt:lpstr>
      <vt:lpstr>Milestones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BMSK4004 Gantt Charts Explained</dc:title>
  <dc:creator>Julia Ault</dc:creator>
  <cp:lastModifiedBy>Julia Ault</cp:lastModifiedBy>
  <cp:revision>2</cp:revision>
  <dcterms:created xsi:type="dcterms:W3CDTF">2018-04-21T16:16:06Z</dcterms:created>
  <dcterms:modified xsi:type="dcterms:W3CDTF">2020-11-13T14:39:37Z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