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71" r:id="rId5"/>
    <p:sldId id="272"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72EEF3-080D-406A-87D4-40E692E4E529}" type="datetimeFigureOut">
              <a:rPr lang="en-GB" smtClean="0"/>
              <a:t>27/10/2015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900F4B9-C575-476A-BE50-63238057A575}" type="slidenum">
              <a:rPr lang="en-GB" smtClean="0"/>
              <a:t>‹#›</a:t>
            </a:fld>
            <a:endParaRPr lang="en-GB"/>
          </a:p>
        </p:txBody>
      </p:sp>
    </p:spTree>
    <p:extLst>
      <p:ext uri="{BB962C8B-B14F-4D97-AF65-F5344CB8AC3E}">
        <p14:creationId xmlns:p14="http://schemas.microsoft.com/office/powerpoint/2010/main" val="1221622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too many metrics – reporting them all is as useful as reporting none</a:t>
            </a:r>
            <a:r>
              <a:rPr lang="en-GB" baseline="0" dirty="0" smtClean="0"/>
              <a:t> of them.</a:t>
            </a:r>
            <a:endParaRPr lang="en-GB" dirty="0"/>
          </a:p>
        </p:txBody>
      </p:sp>
      <p:sp>
        <p:nvSpPr>
          <p:cNvPr id="4" name="Slide Number Placeholder 3"/>
          <p:cNvSpPr>
            <a:spLocks noGrp="1"/>
          </p:cNvSpPr>
          <p:nvPr>
            <p:ph type="sldNum" sz="quarter" idx="10"/>
          </p:nvPr>
        </p:nvSpPr>
        <p:spPr/>
        <p:txBody>
          <a:bodyPr/>
          <a:lstStyle/>
          <a:p>
            <a:fld id="{C900F4B9-C575-476A-BE50-63238057A575}" type="slidenum">
              <a:rPr lang="en-GB" smtClean="0"/>
              <a:t>3</a:t>
            </a:fld>
            <a:endParaRPr lang="en-GB"/>
          </a:p>
        </p:txBody>
      </p:sp>
    </p:spTree>
    <p:extLst>
      <p:ext uri="{BB962C8B-B14F-4D97-AF65-F5344CB8AC3E}">
        <p14:creationId xmlns:p14="http://schemas.microsoft.com/office/powerpoint/2010/main" val="2208280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Bad exits – people bouncing of the site because it isn’t for them or they found it and</a:t>
            </a:r>
            <a:r>
              <a:rPr lang="en-GB" baseline="0" dirty="0" smtClean="0"/>
              <a:t> didn’t want it</a:t>
            </a:r>
          </a:p>
          <a:p>
            <a:r>
              <a:rPr lang="en-GB" baseline="0" dirty="0" smtClean="0"/>
              <a:t>Good exits – people leaving the site by clicking options we provided for them or to resources we signposted</a:t>
            </a:r>
            <a:endParaRPr lang="en-GB" dirty="0"/>
          </a:p>
        </p:txBody>
      </p:sp>
      <p:sp>
        <p:nvSpPr>
          <p:cNvPr id="4" name="Slide Number Placeholder 3"/>
          <p:cNvSpPr>
            <a:spLocks noGrp="1"/>
          </p:cNvSpPr>
          <p:nvPr>
            <p:ph type="sldNum" sz="quarter" idx="10"/>
          </p:nvPr>
        </p:nvSpPr>
        <p:spPr/>
        <p:txBody>
          <a:bodyPr/>
          <a:lstStyle/>
          <a:p>
            <a:fld id="{C900F4B9-C575-476A-BE50-63238057A575}" type="slidenum">
              <a:rPr lang="en-GB" smtClean="0"/>
              <a:t>8</a:t>
            </a:fld>
            <a:endParaRPr lang="en-GB"/>
          </a:p>
        </p:txBody>
      </p:sp>
    </p:spTree>
    <p:extLst>
      <p:ext uri="{BB962C8B-B14F-4D97-AF65-F5344CB8AC3E}">
        <p14:creationId xmlns:p14="http://schemas.microsoft.com/office/powerpoint/2010/main" val="11355629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Kaushik focuses on concept of macro</a:t>
            </a:r>
            <a:r>
              <a:rPr lang="en-GB" baseline="0" dirty="0" smtClean="0"/>
              <a:t> and m</a:t>
            </a:r>
            <a:r>
              <a:rPr lang="en-GB" dirty="0" smtClean="0"/>
              <a:t>icro conversions:</a:t>
            </a:r>
          </a:p>
          <a:p>
            <a:r>
              <a:rPr lang="en-GB" dirty="0" smtClean="0"/>
              <a:t>Macro</a:t>
            </a:r>
            <a:r>
              <a:rPr lang="en-GB" baseline="0" dirty="0" smtClean="0"/>
              <a:t> conversion – achievement of the website’s primary strategic goal(s)</a:t>
            </a:r>
          </a:p>
          <a:p>
            <a:r>
              <a:rPr lang="en-GB" baseline="0" dirty="0" smtClean="0"/>
              <a:t>Micro conversion – successful delivery of all the other reasons the website exists.  Virtually no site has only one purpose.  This is sometimes seen as multichannel impact, or as the world outside straightforward clickstream strategy.</a:t>
            </a:r>
          </a:p>
          <a:p>
            <a:r>
              <a:rPr lang="en-GB" baseline="0" dirty="0" smtClean="0"/>
              <a:t>Success is not only sales – but try living without sales (income)</a:t>
            </a:r>
            <a:endParaRPr lang="en-GB" dirty="0"/>
          </a:p>
        </p:txBody>
      </p:sp>
      <p:sp>
        <p:nvSpPr>
          <p:cNvPr id="4" name="Slide Number Placeholder 3"/>
          <p:cNvSpPr>
            <a:spLocks noGrp="1"/>
          </p:cNvSpPr>
          <p:nvPr>
            <p:ph type="sldNum" sz="quarter" idx="10"/>
          </p:nvPr>
        </p:nvSpPr>
        <p:spPr/>
        <p:txBody>
          <a:bodyPr/>
          <a:lstStyle/>
          <a:p>
            <a:fld id="{C900F4B9-C575-476A-BE50-63238057A575}" type="slidenum">
              <a:rPr lang="en-GB" smtClean="0"/>
              <a:t>14</a:t>
            </a:fld>
            <a:endParaRPr lang="en-GB"/>
          </a:p>
        </p:txBody>
      </p:sp>
    </p:spTree>
    <p:extLst>
      <p:ext uri="{BB962C8B-B14F-4D97-AF65-F5344CB8AC3E}">
        <p14:creationId xmlns:p14="http://schemas.microsoft.com/office/powerpoint/2010/main" val="40987422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7355958-2D9F-4CFA-BE62-DF8288A5FA0C}" type="datetimeFigureOut">
              <a:rPr lang="en-GB" smtClean="0"/>
              <a:t>27/10/2015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42708517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355958-2D9F-4CFA-BE62-DF8288A5FA0C}" type="datetimeFigureOut">
              <a:rPr lang="en-GB" smtClean="0"/>
              <a:t>27/10/2015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109036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7355958-2D9F-4CFA-BE62-DF8288A5FA0C}" type="datetimeFigureOut">
              <a:rPr lang="en-GB" smtClean="0"/>
              <a:t>27/10/2015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3300671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7355958-2D9F-4CFA-BE62-DF8288A5FA0C}" type="datetimeFigureOut">
              <a:rPr lang="en-GB" smtClean="0"/>
              <a:t>27/10/2015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3004448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355958-2D9F-4CFA-BE62-DF8288A5FA0C}" type="datetimeFigureOut">
              <a:rPr lang="en-GB" smtClean="0"/>
              <a:t>27/10/2015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1800253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7355958-2D9F-4CFA-BE62-DF8288A5FA0C}" type="datetimeFigureOut">
              <a:rPr lang="en-GB" smtClean="0"/>
              <a:t>27/10/2015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578613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355958-2D9F-4CFA-BE62-DF8288A5FA0C}" type="datetimeFigureOut">
              <a:rPr lang="en-GB" smtClean="0"/>
              <a:t>27/10/2015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423421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55958-2D9F-4CFA-BE62-DF8288A5FA0C}" type="datetimeFigureOut">
              <a:rPr lang="en-GB" smtClean="0"/>
              <a:t>27/10/2015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394163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7355958-2D9F-4CFA-BE62-DF8288A5FA0C}" type="datetimeFigureOut">
              <a:rPr lang="en-GB" smtClean="0"/>
              <a:t>27/10/2015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560580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355958-2D9F-4CFA-BE62-DF8288A5FA0C}" type="datetimeFigureOut">
              <a:rPr lang="en-GB" smtClean="0"/>
              <a:t>27/10/2015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1825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355958-2D9F-4CFA-BE62-DF8288A5FA0C}" type="datetimeFigureOut">
              <a:rPr lang="en-GB" smtClean="0"/>
              <a:t>27/10/2015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6BCB3F-90FE-4EBC-8F4B-DE06DCDD30B1}" type="slidenum">
              <a:rPr lang="en-GB" smtClean="0"/>
              <a:t>‹#›</a:t>
            </a:fld>
            <a:endParaRPr lang="en-GB"/>
          </a:p>
        </p:txBody>
      </p:sp>
    </p:spTree>
    <p:extLst>
      <p:ext uri="{BB962C8B-B14F-4D97-AF65-F5344CB8AC3E}">
        <p14:creationId xmlns:p14="http://schemas.microsoft.com/office/powerpoint/2010/main" val="2683300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355958-2D9F-4CFA-BE62-DF8288A5FA0C}" type="datetimeFigureOut">
              <a:rPr lang="en-GB" smtClean="0"/>
              <a:t>27/10/2015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66BCB3F-90FE-4EBC-8F4B-DE06DCDD30B1}" type="slidenum">
              <a:rPr lang="en-GB" smtClean="0"/>
              <a:t>‹#›</a:t>
            </a:fld>
            <a:endParaRPr lang="en-GB"/>
          </a:p>
        </p:txBody>
      </p:sp>
    </p:spTree>
    <p:extLst>
      <p:ext uri="{BB962C8B-B14F-4D97-AF65-F5344CB8AC3E}">
        <p14:creationId xmlns:p14="http://schemas.microsoft.com/office/powerpoint/2010/main" val="530617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How Do We Measure Success?</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Oct 2015</a:t>
            </a:r>
            <a:endParaRPr lang="en-GB" dirty="0"/>
          </a:p>
        </p:txBody>
      </p:sp>
    </p:spTree>
    <p:extLst>
      <p:ext uri="{BB962C8B-B14F-4D97-AF65-F5344CB8AC3E}">
        <p14:creationId xmlns:p14="http://schemas.microsoft.com/office/powerpoint/2010/main" val="3461986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Most Business People Don’t Understand the Internet</a:t>
            </a:r>
            <a:endParaRPr lang="en-GB" dirty="0"/>
          </a:p>
        </p:txBody>
      </p:sp>
      <p:sp>
        <p:nvSpPr>
          <p:cNvPr id="3" name="Content Placeholder 2"/>
          <p:cNvSpPr>
            <a:spLocks noGrp="1"/>
          </p:cNvSpPr>
          <p:nvPr>
            <p:ph idx="1"/>
          </p:nvPr>
        </p:nvSpPr>
        <p:spPr/>
        <p:txBody>
          <a:bodyPr>
            <a:normAutofit lnSpcReduction="10000"/>
          </a:bodyPr>
          <a:lstStyle/>
          <a:p>
            <a:r>
              <a:rPr lang="en-GB" dirty="0" smtClean="0"/>
              <a:t>They get sales, and conversion to sales</a:t>
            </a:r>
          </a:p>
          <a:p>
            <a:r>
              <a:rPr lang="en-GB" dirty="0" smtClean="0"/>
              <a:t>They get the idea of “money in, product out”</a:t>
            </a:r>
          </a:p>
          <a:p>
            <a:r>
              <a:rPr lang="en-GB" dirty="0" smtClean="0"/>
              <a:t>They don’t get</a:t>
            </a:r>
          </a:p>
          <a:p>
            <a:pPr lvl="1"/>
            <a:r>
              <a:rPr lang="en-GB" dirty="0" smtClean="0"/>
              <a:t>Community</a:t>
            </a:r>
          </a:p>
          <a:p>
            <a:pPr lvl="1"/>
            <a:r>
              <a:rPr lang="en-GB" dirty="0" smtClean="0"/>
              <a:t>Repeat visits (</a:t>
            </a:r>
            <a:r>
              <a:rPr lang="en-GB" dirty="0" err="1" smtClean="0"/>
              <a:t>stickability</a:t>
            </a:r>
            <a:r>
              <a:rPr lang="en-GB" dirty="0" smtClean="0"/>
              <a:t>)</a:t>
            </a:r>
          </a:p>
          <a:p>
            <a:pPr lvl="1"/>
            <a:r>
              <a:rPr lang="en-GB" dirty="0" smtClean="0"/>
              <a:t>Visitor numbers ≠ success</a:t>
            </a:r>
          </a:p>
          <a:p>
            <a:pPr lvl="1"/>
            <a:r>
              <a:rPr lang="en-GB" dirty="0" smtClean="0"/>
              <a:t>Relationship build through blogs, wikis, participation</a:t>
            </a:r>
          </a:p>
          <a:p>
            <a:r>
              <a:rPr lang="en-GB" dirty="0" smtClean="0"/>
              <a:t>So?  Teach them, or tell them about outcomes</a:t>
            </a:r>
          </a:p>
        </p:txBody>
      </p:sp>
    </p:spTree>
    <p:extLst>
      <p:ext uri="{BB962C8B-B14F-4D97-AF65-F5344CB8AC3E}">
        <p14:creationId xmlns:p14="http://schemas.microsoft.com/office/powerpoint/2010/main" val="2596913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 the Metrics that Matter</a:t>
            </a:r>
            <a:endParaRPr lang="en-GB" dirty="0"/>
          </a:p>
        </p:txBody>
      </p:sp>
      <p:sp>
        <p:nvSpPr>
          <p:cNvPr id="3" name="Content Placeholder 2"/>
          <p:cNvSpPr>
            <a:spLocks noGrp="1"/>
          </p:cNvSpPr>
          <p:nvPr>
            <p:ph idx="1"/>
          </p:nvPr>
        </p:nvSpPr>
        <p:spPr>
          <a:xfrm>
            <a:off x="457200" y="1600200"/>
            <a:ext cx="8363272" cy="4525963"/>
          </a:xfrm>
        </p:spPr>
        <p:txBody>
          <a:bodyPr/>
          <a:lstStyle/>
          <a:p>
            <a:r>
              <a:rPr lang="en-GB" dirty="0" smtClean="0"/>
              <a:t>Note this will change with each job</a:t>
            </a:r>
          </a:p>
          <a:p>
            <a:r>
              <a:rPr lang="en-GB" dirty="0" smtClean="0"/>
              <a:t>Focus on what this organisation is trying to achieve</a:t>
            </a:r>
          </a:p>
          <a:p>
            <a:pPr lvl="1"/>
            <a:r>
              <a:rPr lang="en-GB" dirty="0" smtClean="0"/>
              <a:t>What business problem is the website trying to fix?</a:t>
            </a:r>
          </a:p>
          <a:p>
            <a:pPr lvl="1"/>
            <a:r>
              <a:rPr lang="en-GB" dirty="0" smtClean="0"/>
              <a:t>Where are the critical issues?</a:t>
            </a:r>
          </a:p>
          <a:p>
            <a:pPr lvl="2"/>
            <a:r>
              <a:rPr lang="en-GB" dirty="0" smtClean="0"/>
              <a:t>Impact on main priorities that power the fix</a:t>
            </a:r>
          </a:p>
          <a:p>
            <a:pPr lvl="2"/>
            <a:r>
              <a:rPr lang="en-GB" dirty="0" smtClean="0"/>
              <a:t>The key threats to survival</a:t>
            </a:r>
          </a:p>
          <a:p>
            <a:pPr lvl="1"/>
            <a:r>
              <a:rPr lang="en-GB" dirty="0" smtClean="0"/>
              <a:t>Put “essential to understand” items above “gosh that’s interesting” items</a:t>
            </a:r>
            <a:endParaRPr lang="en-GB" dirty="0"/>
          </a:p>
        </p:txBody>
      </p:sp>
    </p:spTree>
    <p:extLst>
      <p:ext uri="{BB962C8B-B14F-4D97-AF65-F5344CB8AC3E}">
        <p14:creationId xmlns:p14="http://schemas.microsoft.com/office/powerpoint/2010/main" val="471609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Performance Indicators (KPIs)</a:t>
            </a:r>
            <a:endParaRPr lang="en-GB" dirty="0"/>
          </a:p>
        </p:txBody>
      </p:sp>
      <p:sp>
        <p:nvSpPr>
          <p:cNvPr id="3" name="Content Placeholder 2"/>
          <p:cNvSpPr>
            <a:spLocks noGrp="1"/>
          </p:cNvSpPr>
          <p:nvPr>
            <p:ph idx="1"/>
          </p:nvPr>
        </p:nvSpPr>
        <p:spPr/>
        <p:txBody>
          <a:bodyPr/>
          <a:lstStyle/>
          <a:p>
            <a:r>
              <a:rPr lang="en-GB" dirty="0" smtClean="0"/>
              <a:t>Measurable values that show how effectively our organisation is achieving its key objectives</a:t>
            </a:r>
          </a:p>
          <a:p>
            <a:pPr lvl="1"/>
            <a:r>
              <a:rPr lang="en-GB" dirty="0" smtClean="0"/>
              <a:t>Usually business objectives or service objectives</a:t>
            </a:r>
          </a:p>
          <a:p>
            <a:r>
              <a:rPr lang="en-GB" dirty="0" smtClean="0"/>
              <a:t>We expect our managers to pursue the targets and goals defined as our KPIs</a:t>
            </a:r>
          </a:p>
          <a:p>
            <a:r>
              <a:rPr lang="en-GB" dirty="0" smtClean="0"/>
              <a:t>Our managers expect to pursue our KPIs</a:t>
            </a:r>
          </a:p>
          <a:p>
            <a:r>
              <a:rPr lang="en-GB" dirty="0" smtClean="0"/>
              <a:t>Chosen properly, these are a good way to monitor progress</a:t>
            </a:r>
            <a:endParaRPr lang="en-GB" dirty="0"/>
          </a:p>
        </p:txBody>
      </p:sp>
    </p:spTree>
    <p:extLst>
      <p:ext uri="{BB962C8B-B14F-4D97-AF65-F5344CB8AC3E}">
        <p14:creationId xmlns:p14="http://schemas.microsoft.com/office/powerpoint/2010/main" val="19820264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 For a University?</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FF0000"/>
                </a:solidFill>
              </a:rPr>
              <a:t>KPIs need to be measurable, specific, time bound</a:t>
            </a:r>
          </a:p>
          <a:p>
            <a:r>
              <a:rPr lang="en-GB" dirty="0" smtClean="0"/>
              <a:t>Income</a:t>
            </a:r>
          </a:p>
          <a:p>
            <a:r>
              <a:rPr lang="en-GB" dirty="0" smtClean="0"/>
              <a:t>Student numbers</a:t>
            </a:r>
          </a:p>
          <a:p>
            <a:r>
              <a:rPr lang="en-GB" dirty="0" smtClean="0"/>
              <a:t>Retention, progression, attainment</a:t>
            </a:r>
          </a:p>
          <a:p>
            <a:r>
              <a:rPr lang="en-GB" dirty="0" smtClean="0"/>
              <a:t>Expenditure</a:t>
            </a:r>
          </a:p>
          <a:p>
            <a:r>
              <a:rPr lang="en-GB" dirty="0" smtClean="0"/>
              <a:t>Social engagement (measured how?)</a:t>
            </a:r>
          </a:p>
          <a:p>
            <a:r>
              <a:rPr lang="en-GB" dirty="0" smtClean="0"/>
              <a:t>Business engagement (measured how?)</a:t>
            </a:r>
            <a:endParaRPr lang="en-GB" dirty="0"/>
          </a:p>
        </p:txBody>
      </p:sp>
    </p:spTree>
    <p:extLst>
      <p:ext uri="{BB962C8B-B14F-4D97-AF65-F5344CB8AC3E}">
        <p14:creationId xmlns:p14="http://schemas.microsoft.com/office/powerpoint/2010/main" val="4280143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Pick the Metrics that Matter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You are setting the focus and direction of the business in choosing KPIs</a:t>
            </a:r>
          </a:p>
          <a:p>
            <a:r>
              <a:rPr lang="en-GB" dirty="0" smtClean="0"/>
              <a:t>Does the metric you are considering have direct impact on the core issue?</a:t>
            </a:r>
          </a:p>
          <a:p>
            <a:r>
              <a:rPr lang="en-GB" dirty="0" smtClean="0"/>
              <a:t>Core issue?</a:t>
            </a:r>
          </a:p>
          <a:p>
            <a:pPr lvl="1"/>
            <a:r>
              <a:rPr lang="en-GB" dirty="0" smtClean="0"/>
              <a:t>E-commerce:  sales, value per sale, number of sales, income</a:t>
            </a:r>
          </a:p>
          <a:p>
            <a:pPr lvl="1"/>
            <a:r>
              <a:rPr lang="en-GB" dirty="0" smtClean="0"/>
              <a:t>Information/service:  number of visits, task completion rate, next site visited, subscribers, followers</a:t>
            </a:r>
          </a:p>
          <a:p>
            <a:pPr lvl="1"/>
            <a:endParaRPr lang="en-GB" dirty="0"/>
          </a:p>
        </p:txBody>
      </p:sp>
    </p:spTree>
    <p:extLst>
      <p:ext uri="{BB962C8B-B14F-4D97-AF65-F5344CB8AC3E}">
        <p14:creationId xmlns:p14="http://schemas.microsoft.com/office/powerpoint/2010/main" val="776851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Actionable KPIs (Kaushik, 2010)</a:t>
            </a:r>
            <a:endParaRPr lang="en-GB" dirty="0"/>
          </a:p>
        </p:txBody>
      </p:sp>
      <p:sp>
        <p:nvSpPr>
          <p:cNvPr id="3" name="Content Placeholder 2"/>
          <p:cNvSpPr>
            <a:spLocks noGrp="1"/>
          </p:cNvSpPr>
          <p:nvPr>
            <p:ph idx="1"/>
          </p:nvPr>
        </p:nvSpPr>
        <p:spPr/>
        <p:txBody>
          <a:bodyPr>
            <a:normAutofit fontScale="92500"/>
          </a:bodyPr>
          <a:lstStyle/>
          <a:p>
            <a:r>
              <a:rPr lang="en-GB" dirty="0" smtClean="0"/>
              <a:t>Task completion </a:t>
            </a:r>
            <a:r>
              <a:rPr lang="en-GB" dirty="0"/>
              <a:t>r</a:t>
            </a:r>
            <a:r>
              <a:rPr lang="en-GB" dirty="0" smtClean="0"/>
              <a:t>ate</a:t>
            </a:r>
          </a:p>
          <a:p>
            <a:pPr lvl="1"/>
            <a:r>
              <a:rPr lang="en-GB" dirty="0" smtClean="0"/>
              <a:t>% of visitors who complete their visit’s primary purpose</a:t>
            </a:r>
          </a:p>
          <a:p>
            <a:r>
              <a:rPr lang="en-GB" dirty="0" smtClean="0"/>
              <a:t>Share of search</a:t>
            </a:r>
          </a:p>
          <a:p>
            <a:pPr lvl="1"/>
            <a:r>
              <a:rPr lang="en-GB" dirty="0" smtClean="0"/>
              <a:t>% of traffic from key search engines compared to your main competitors</a:t>
            </a:r>
          </a:p>
          <a:p>
            <a:r>
              <a:rPr lang="en-GB" dirty="0" smtClean="0"/>
              <a:t>Visitor loyalty and </a:t>
            </a:r>
            <a:r>
              <a:rPr lang="en-GB" dirty="0" err="1" smtClean="0"/>
              <a:t>recency</a:t>
            </a:r>
            <a:endParaRPr lang="en-GB" dirty="0" smtClean="0"/>
          </a:p>
          <a:p>
            <a:pPr lvl="1"/>
            <a:r>
              <a:rPr lang="en-GB" dirty="0" smtClean="0"/>
              <a:t>Loyalty:  number of visits by each visitor to our site</a:t>
            </a:r>
          </a:p>
          <a:p>
            <a:pPr lvl="1"/>
            <a:r>
              <a:rPr lang="en-GB" dirty="0" err="1" smtClean="0"/>
              <a:t>Recency</a:t>
            </a:r>
            <a:r>
              <a:rPr lang="en-GB" dirty="0" smtClean="0"/>
              <a:t>:  gap between two visits by the same visitor</a:t>
            </a:r>
            <a:endParaRPr lang="en-GB" dirty="0"/>
          </a:p>
        </p:txBody>
      </p:sp>
    </p:spTree>
    <p:extLst>
      <p:ext uri="{BB962C8B-B14F-4D97-AF65-F5344CB8AC3E}">
        <p14:creationId xmlns:p14="http://schemas.microsoft.com/office/powerpoint/2010/main" val="1476017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Actionable KPIs (Kaushik, 2010)</a:t>
            </a:r>
            <a:endParaRPr lang="en-GB" dirty="0"/>
          </a:p>
        </p:txBody>
      </p:sp>
      <p:sp>
        <p:nvSpPr>
          <p:cNvPr id="3" name="Content Placeholder 2"/>
          <p:cNvSpPr>
            <a:spLocks noGrp="1"/>
          </p:cNvSpPr>
          <p:nvPr>
            <p:ph idx="1"/>
          </p:nvPr>
        </p:nvSpPr>
        <p:spPr/>
        <p:txBody>
          <a:bodyPr/>
          <a:lstStyle/>
          <a:p>
            <a:r>
              <a:rPr lang="en-GB" dirty="0" smtClean="0"/>
              <a:t>RSS/feed </a:t>
            </a:r>
            <a:r>
              <a:rPr lang="en-GB" dirty="0" err="1" smtClean="0"/>
              <a:t>subcribers</a:t>
            </a:r>
            <a:endParaRPr lang="en-GB" dirty="0" smtClean="0"/>
          </a:p>
          <a:p>
            <a:pPr lvl="1"/>
            <a:r>
              <a:rPr lang="en-GB" dirty="0" smtClean="0"/>
              <a:t>Number of people who signed up for the website or blog’s RSS feed (information pull)</a:t>
            </a:r>
          </a:p>
          <a:p>
            <a:r>
              <a:rPr lang="en-GB" dirty="0" smtClean="0"/>
              <a:t>Percentage of valuable exits</a:t>
            </a:r>
          </a:p>
          <a:p>
            <a:pPr lvl="1"/>
            <a:r>
              <a:rPr lang="en-GB" dirty="0" smtClean="0"/>
              <a:t>% of people leaving the website by clicking something of value to us</a:t>
            </a:r>
            <a:endParaRPr lang="en-GB" dirty="0"/>
          </a:p>
        </p:txBody>
      </p:sp>
    </p:spTree>
    <p:extLst>
      <p:ext uri="{BB962C8B-B14F-4D97-AF65-F5344CB8AC3E}">
        <p14:creationId xmlns:p14="http://schemas.microsoft.com/office/powerpoint/2010/main" val="317305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Conversion - Metrics of Worry</a:t>
            </a:r>
            <a:endParaRPr lang="en-GB" dirty="0"/>
          </a:p>
        </p:txBody>
      </p:sp>
      <p:sp>
        <p:nvSpPr>
          <p:cNvPr id="3" name="Content Placeholder 2"/>
          <p:cNvSpPr>
            <a:spLocks noGrp="1"/>
          </p:cNvSpPr>
          <p:nvPr>
            <p:ph idx="1"/>
          </p:nvPr>
        </p:nvSpPr>
        <p:spPr/>
        <p:txBody>
          <a:bodyPr>
            <a:normAutofit lnSpcReduction="10000"/>
          </a:bodyPr>
          <a:lstStyle/>
          <a:p>
            <a:r>
              <a:rPr lang="en-GB" dirty="0" smtClean="0"/>
              <a:t>Cart abandonment</a:t>
            </a:r>
          </a:p>
          <a:p>
            <a:pPr lvl="1"/>
            <a:r>
              <a:rPr lang="en-GB" dirty="0" smtClean="0"/>
              <a:t>% </a:t>
            </a:r>
            <a:r>
              <a:rPr lang="en-GB" dirty="0"/>
              <a:t>v</a:t>
            </a:r>
            <a:r>
              <a:rPr lang="en-GB" dirty="0" smtClean="0"/>
              <a:t>isitors adding to cart and not completing</a:t>
            </a:r>
          </a:p>
          <a:p>
            <a:r>
              <a:rPr lang="en-GB" dirty="0" smtClean="0"/>
              <a:t>Checkout Abandonment</a:t>
            </a:r>
          </a:p>
          <a:p>
            <a:pPr lvl="1"/>
            <a:r>
              <a:rPr lang="en-GB" dirty="0" smtClean="0"/>
              <a:t>% visitors starting checkout and not completing</a:t>
            </a:r>
          </a:p>
          <a:p>
            <a:endParaRPr lang="en-GB" dirty="0" smtClean="0"/>
          </a:p>
          <a:p>
            <a:r>
              <a:rPr lang="en-GB" dirty="0" smtClean="0"/>
              <a:t>Think about why!</a:t>
            </a:r>
          </a:p>
          <a:p>
            <a:pPr lvl="1"/>
            <a:r>
              <a:rPr lang="en-GB" dirty="0" smtClean="0"/>
              <a:t>Too long, too complex, poor button placement and visibility, annoying confirmations – and many more</a:t>
            </a:r>
            <a:endParaRPr lang="en-GB" dirty="0"/>
          </a:p>
        </p:txBody>
      </p:sp>
    </p:spTree>
    <p:extLst>
      <p:ext uri="{BB962C8B-B14F-4D97-AF65-F5344CB8AC3E}">
        <p14:creationId xmlns:p14="http://schemas.microsoft.com/office/powerpoint/2010/main" val="695172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Conversion - Metrics of Worry</a:t>
            </a:r>
            <a:endParaRPr lang="en-GB" dirty="0"/>
          </a:p>
        </p:txBody>
      </p:sp>
      <p:sp>
        <p:nvSpPr>
          <p:cNvPr id="3" name="Content Placeholder 2"/>
          <p:cNvSpPr>
            <a:spLocks noGrp="1"/>
          </p:cNvSpPr>
          <p:nvPr>
            <p:ph idx="1"/>
          </p:nvPr>
        </p:nvSpPr>
        <p:spPr/>
        <p:txBody>
          <a:bodyPr>
            <a:normAutofit lnSpcReduction="10000"/>
          </a:bodyPr>
          <a:lstStyle/>
          <a:p>
            <a:r>
              <a:rPr lang="en-GB" dirty="0" smtClean="0"/>
              <a:t>No. of days and visits to purchase</a:t>
            </a:r>
          </a:p>
          <a:p>
            <a:pPr lvl="1"/>
            <a:r>
              <a:rPr lang="en-GB" dirty="0" smtClean="0"/>
              <a:t>Perfection = 1 visit, 1 sale</a:t>
            </a:r>
          </a:p>
          <a:p>
            <a:pPr lvl="1"/>
            <a:r>
              <a:rPr lang="en-GB" dirty="0" smtClean="0"/>
              <a:t>Unlikely!</a:t>
            </a:r>
          </a:p>
          <a:p>
            <a:r>
              <a:rPr lang="en-GB" dirty="0" smtClean="0"/>
              <a:t>More days to purchase, more important to give information</a:t>
            </a:r>
          </a:p>
          <a:p>
            <a:r>
              <a:rPr lang="en-GB" dirty="0" smtClean="0"/>
              <a:t>More visits to purchase – have we created in effect a tease or taster site?</a:t>
            </a:r>
          </a:p>
          <a:p>
            <a:pPr lvl="1"/>
            <a:r>
              <a:rPr lang="en-GB" dirty="0" smtClean="0"/>
              <a:t>Good to visit, but check elsewhere before buying</a:t>
            </a:r>
          </a:p>
          <a:p>
            <a:pPr lvl="1"/>
            <a:r>
              <a:rPr lang="en-GB" dirty="0" smtClean="0"/>
              <a:t>Every “check elsewhere” is a competitor chance!</a:t>
            </a:r>
            <a:endParaRPr lang="en-GB" dirty="0"/>
          </a:p>
        </p:txBody>
      </p:sp>
    </p:spTree>
    <p:extLst>
      <p:ext uri="{BB962C8B-B14F-4D97-AF65-F5344CB8AC3E}">
        <p14:creationId xmlns:p14="http://schemas.microsoft.com/office/powerpoint/2010/main" val="23727925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Conversion - Metrics of Worry</a:t>
            </a:r>
            <a:endParaRPr lang="en-GB" dirty="0"/>
          </a:p>
        </p:txBody>
      </p:sp>
      <p:sp>
        <p:nvSpPr>
          <p:cNvPr id="3" name="Content Placeholder 2"/>
          <p:cNvSpPr>
            <a:spLocks noGrp="1"/>
          </p:cNvSpPr>
          <p:nvPr>
            <p:ph idx="1"/>
          </p:nvPr>
        </p:nvSpPr>
        <p:spPr/>
        <p:txBody>
          <a:bodyPr/>
          <a:lstStyle/>
          <a:p>
            <a:r>
              <a:rPr lang="en-GB" dirty="0" smtClean="0"/>
              <a:t>Average order value</a:t>
            </a:r>
          </a:p>
          <a:p>
            <a:pPr lvl="1"/>
            <a:r>
              <a:rPr lang="en-GB" dirty="0" smtClean="0"/>
              <a:t>We want this to be as high as possible</a:t>
            </a:r>
          </a:p>
          <a:p>
            <a:r>
              <a:rPr lang="en-GB" dirty="0" smtClean="0"/>
              <a:t>Balance against visits to purchase?</a:t>
            </a:r>
          </a:p>
          <a:p>
            <a:pPr lvl="1"/>
            <a:r>
              <a:rPr lang="en-GB" dirty="0" smtClean="0"/>
              <a:t>Perhaps higher value correlates directly</a:t>
            </a:r>
          </a:p>
          <a:p>
            <a:r>
              <a:rPr lang="en-GB" dirty="0" smtClean="0"/>
              <a:t>Remember - retain good sales thinking</a:t>
            </a:r>
          </a:p>
          <a:p>
            <a:pPr lvl="1"/>
            <a:r>
              <a:rPr lang="en-GB" dirty="0" smtClean="0"/>
              <a:t>Higher revenue ≠ higher average order value</a:t>
            </a:r>
          </a:p>
          <a:p>
            <a:pPr lvl="1"/>
            <a:r>
              <a:rPr lang="en-GB" dirty="0" smtClean="0"/>
              <a:t>Higher volume ≠ higher revenue</a:t>
            </a:r>
            <a:endParaRPr lang="en-GB" dirty="0"/>
          </a:p>
        </p:txBody>
      </p:sp>
    </p:spTree>
    <p:extLst>
      <p:ext uri="{BB962C8B-B14F-4D97-AF65-F5344CB8AC3E}">
        <p14:creationId xmlns:p14="http://schemas.microsoft.com/office/powerpoint/2010/main" val="3205463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It’s Motion Towards (John Cleese, “Life of Brian”)</a:t>
            </a:r>
            <a:endParaRPr lang="en-GB" dirty="0"/>
          </a:p>
        </p:txBody>
      </p:sp>
      <p:sp>
        <p:nvSpPr>
          <p:cNvPr id="3" name="Content Placeholder 2"/>
          <p:cNvSpPr>
            <a:spLocks noGrp="1"/>
          </p:cNvSpPr>
          <p:nvPr>
            <p:ph idx="1"/>
          </p:nvPr>
        </p:nvSpPr>
        <p:spPr/>
        <p:txBody>
          <a:bodyPr>
            <a:normAutofit lnSpcReduction="10000"/>
          </a:bodyPr>
          <a:lstStyle/>
          <a:p>
            <a:r>
              <a:rPr lang="en-GB" dirty="0" smtClean="0"/>
              <a:t>The “art of the possible”</a:t>
            </a:r>
          </a:p>
          <a:p>
            <a:pPr lvl="1"/>
            <a:r>
              <a:rPr lang="en-GB" dirty="0" smtClean="0"/>
              <a:t>Who visits us?</a:t>
            </a:r>
          </a:p>
          <a:p>
            <a:pPr lvl="1"/>
            <a:r>
              <a:rPr lang="en-GB" dirty="0" smtClean="0"/>
              <a:t>Why to they come?</a:t>
            </a:r>
          </a:p>
          <a:p>
            <a:pPr lvl="1"/>
            <a:r>
              <a:rPr lang="en-GB" dirty="0" smtClean="0"/>
              <a:t>May not be our desired commercial objective</a:t>
            </a:r>
          </a:p>
          <a:p>
            <a:pPr lvl="2"/>
            <a:r>
              <a:rPr lang="en-GB" dirty="0" smtClean="0"/>
              <a:t>Research, competitor analysis</a:t>
            </a:r>
          </a:p>
          <a:p>
            <a:pPr lvl="2"/>
            <a:r>
              <a:rPr lang="en-GB" dirty="0" smtClean="0"/>
              <a:t>Support</a:t>
            </a:r>
          </a:p>
          <a:p>
            <a:pPr lvl="2"/>
            <a:r>
              <a:rPr lang="en-GB" dirty="0" smtClean="0"/>
              <a:t>Potential investors assessing us</a:t>
            </a:r>
          </a:p>
          <a:p>
            <a:pPr lvl="2"/>
            <a:r>
              <a:rPr lang="en-GB" dirty="0" smtClean="0"/>
              <a:t>Job hunters</a:t>
            </a:r>
          </a:p>
          <a:p>
            <a:pPr lvl="2"/>
            <a:r>
              <a:rPr lang="en-GB" dirty="0" smtClean="0"/>
              <a:t>People who like the blog</a:t>
            </a:r>
          </a:p>
          <a:p>
            <a:pPr lvl="2"/>
            <a:r>
              <a:rPr lang="en-GB" dirty="0" smtClean="0"/>
              <a:t>… and, thankfully, some who come to buy</a:t>
            </a:r>
            <a:endParaRPr lang="en-GB" dirty="0"/>
          </a:p>
        </p:txBody>
      </p:sp>
    </p:spTree>
    <p:extLst>
      <p:ext uri="{BB962C8B-B14F-4D97-AF65-F5344CB8AC3E}">
        <p14:creationId xmlns:p14="http://schemas.microsoft.com/office/powerpoint/2010/main" val="32007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Motion Towards …</a:t>
            </a:r>
            <a:endParaRPr lang="en-GB" dirty="0"/>
          </a:p>
        </p:txBody>
      </p:sp>
      <p:sp>
        <p:nvSpPr>
          <p:cNvPr id="3" name="Content Placeholder 2"/>
          <p:cNvSpPr>
            <a:spLocks noGrp="1"/>
          </p:cNvSpPr>
          <p:nvPr>
            <p:ph idx="1"/>
          </p:nvPr>
        </p:nvSpPr>
        <p:spPr/>
        <p:txBody>
          <a:bodyPr>
            <a:normAutofit lnSpcReduction="10000"/>
          </a:bodyPr>
          <a:lstStyle/>
          <a:p>
            <a:r>
              <a:rPr lang="en-GB" dirty="0" smtClean="0"/>
              <a:t>Happy customers well supported</a:t>
            </a:r>
          </a:p>
          <a:p>
            <a:r>
              <a:rPr lang="en-GB" dirty="0" smtClean="0"/>
              <a:t>Visitors enthused to return</a:t>
            </a:r>
          </a:p>
          <a:p>
            <a:r>
              <a:rPr lang="en-GB" dirty="0" smtClean="0"/>
              <a:t>Investors offering lower cost loans</a:t>
            </a:r>
          </a:p>
          <a:p>
            <a:r>
              <a:rPr lang="en-GB" dirty="0" smtClean="0"/>
              <a:t>Genuinely interested job applicants</a:t>
            </a:r>
          </a:p>
          <a:p>
            <a:r>
              <a:rPr lang="en-GB" dirty="0" smtClean="0"/>
              <a:t>Researchers – can we convert them to clients?</a:t>
            </a:r>
          </a:p>
          <a:p>
            <a:r>
              <a:rPr lang="en-GB" dirty="0" smtClean="0"/>
              <a:t>Unhappy customers made content by finding the right information easily, or a good fix</a:t>
            </a:r>
          </a:p>
          <a:p>
            <a:r>
              <a:rPr lang="en-GB" b="1" dirty="0" smtClean="0">
                <a:solidFill>
                  <a:srgbClr val="FF0000"/>
                </a:solidFill>
              </a:rPr>
              <a:t>Achieving our intention is real success</a:t>
            </a:r>
            <a:endParaRPr lang="en-GB" b="1" dirty="0">
              <a:solidFill>
                <a:srgbClr val="FF0000"/>
              </a:solidFill>
            </a:endParaRPr>
          </a:p>
        </p:txBody>
      </p:sp>
    </p:spTree>
    <p:extLst>
      <p:ext uri="{BB962C8B-B14F-4D97-AF65-F5344CB8AC3E}">
        <p14:creationId xmlns:p14="http://schemas.microsoft.com/office/powerpoint/2010/main" val="1571194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a:t>
            </a:r>
            <a:endParaRPr lang="en-GB" dirty="0"/>
          </a:p>
        </p:txBody>
      </p:sp>
      <p:sp>
        <p:nvSpPr>
          <p:cNvPr id="3" name="Content Placeholder 2"/>
          <p:cNvSpPr>
            <a:spLocks noGrp="1"/>
          </p:cNvSpPr>
          <p:nvPr>
            <p:ph idx="1"/>
          </p:nvPr>
        </p:nvSpPr>
        <p:spPr/>
        <p:txBody>
          <a:bodyPr/>
          <a:lstStyle/>
          <a:p>
            <a:r>
              <a:rPr lang="en-GB" dirty="0" smtClean="0"/>
              <a:t>We have to think about KPIs</a:t>
            </a:r>
          </a:p>
          <a:p>
            <a:pPr lvl="1"/>
            <a:r>
              <a:rPr lang="en-GB" dirty="0" smtClean="0"/>
              <a:t>Alignment to strategic goals</a:t>
            </a:r>
          </a:p>
          <a:p>
            <a:pPr lvl="1"/>
            <a:r>
              <a:rPr lang="en-GB" dirty="0" smtClean="0"/>
              <a:t>Clarity, simplicity, sparseness</a:t>
            </a:r>
          </a:p>
          <a:p>
            <a:pPr lvl="1"/>
            <a:r>
              <a:rPr lang="en-GB" dirty="0" smtClean="0"/>
              <a:t>Meaningfulness to non-metrics specialists</a:t>
            </a:r>
          </a:p>
          <a:p>
            <a:pPr lvl="1"/>
            <a:r>
              <a:rPr lang="en-GB" dirty="0" smtClean="0"/>
              <a:t>Measuring what we can realistically achieve, not pipedreams</a:t>
            </a:r>
          </a:p>
          <a:p>
            <a:pPr lvl="2"/>
            <a:r>
              <a:rPr lang="en-GB" dirty="0" smtClean="0"/>
              <a:t>See the Dotcom bubble – 1997 to March 2000 – for examples of the triumph of hope over common sense</a:t>
            </a:r>
          </a:p>
          <a:p>
            <a:pPr lvl="1"/>
            <a:r>
              <a:rPr lang="en-GB" b="1" dirty="0" smtClean="0"/>
              <a:t>How well are we achieving the achievable?</a:t>
            </a:r>
            <a:endParaRPr lang="en-GB" b="1" dirty="0"/>
          </a:p>
        </p:txBody>
      </p:sp>
    </p:spTree>
    <p:extLst>
      <p:ext uri="{BB962C8B-B14F-4D97-AF65-F5344CB8AC3E}">
        <p14:creationId xmlns:p14="http://schemas.microsoft.com/office/powerpoint/2010/main" val="1290567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Non-Commerce</a:t>
            </a:r>
            <a:endParaRPr lang="en-GB" dirty="0"/>
          </a:p>
        </p:txBody>
      </p:sp>
      <p:sp>
        <p:nvSpPr>
          <p:cNvPr id="3" name="Content Placeholder 2"/>
          <p:cNvSpPr>
            <a:spLocks noGrp="1"/>
          </p:cNvSpPr>
          <p:nvPr>
            <p:ph idx="1"/>
          </p:nvPr>
        </p:nvSpPr>
        <p:spPr/>
        <p:txBody>
          <a:bodyPr/>
          <a:lstStyle/>
          <a:p>
            <a:r>
              <a:rPr lang="en-GB" dirty="0" smtClean="0"/>
              <a:t>Visitor numbers</a:t>
            </a:r>
          </a:p>
          <a:p>
            <a:r>
              <a:rPr lang="en-GB" dirty="0" smtClean="0"/>
              <a:t>Visitor loyalty (No. of visits)</a:t>
            </a:r>
          </a:p>
          <a:p>
            <a:r>
              <a:rPr lang="en-GB" dirty="0" smtClean="0"/>
              <a:t>Visitor </a:t>
            </a:r>
            <a:r>
              <a:rPr lang="en-GB" dirty="0" err="1" smtClean="0"/>
              <a:t>recency</a:t>
            </a:r>
            <a:r>
              <a:rPr lang="en-GB" dirty="0" smtClean="0"/>
              <a:t> (time since last visit)</a:t>
            </a:r>
          </a:p>
          <a:p>
            <a:r>
              <a:rPr lang="en-GB" dirty="0" smtClean="0"/>
              <a:t>No. of visits/(sum of </a:t>
            </a:r>
            <a:r>
              <a:rPr lang="en-GB" dirty="0" err="1" smtClean="0"/>
              <a:t>recencies</a:t>
            </a:r>
            <a:r>
              <a:rPr lang="en-GB" dirty="0" smtClean="0"/>
              <a:t> for this client)?</a:t>
            </a:r>
          </a:p>
          <a:p>
            <a:r>
              <a:rPr lang="en-GB" dirty="0" smtClean="0"/>
              <a:t>Length of visit (time)</a:t>
            </a:r>
          </a:p>
          <a:p>
            <a:r>
              <a:rPr lang="en-GB" dirty="0" smtClean="0"/>
              <a:t>Depth of visit (pages used)</a:t>
            </a:r>
          </a:p>
          <a:p>
            <a:r>
              <a:rPr lang="en-GB" dirty="0" smtClean="0"/>
              <a:t>No. of referenced resources clicked towards</a:t>
            </a:r>
            <a:endParaRPr lang="en-GB" dirty="0"/>
          </a:p>
        </p:txBody>
      </p:sp>
    </p:spTree>
    <p:extLst>
      <p:ext uri="{BB962C8B-B14F-4D97-AF65-F5344CB8AC3E}">
        <p14:creationId xmlns:p14="http://schemas.microsoft.com/office/powerpoint/2010/main" val="28689910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for the Student</a:t>
            </a:r>
            <a:endParaRPr lang="en-GB" dirty="0"/>
          </a:p>
        </p:txBody>
      </p:sp>
      <p:sp>
        <p:nvSpPr>
          <p:cNvPr id="3" name="Content Placeholder 2"/>
          <p:cNvSpPr>
            <a:spLocks noGrp="1"/>
          </p:cNvSpPr>
          <p:nvPr>
            <p:ph idx="1"/>
          </p:nvPr>
        </p:nvSpPr>
        <p:spPr/>
        <p:txBody>
          <a:bodyPr/>
          <a:lstStyle/>
          <a:p>
            <a:r>
              <a:rPr lang="en-GB" dirty="0" smtClean="0"/>
              <a:t>How might our metrics differ if our business model is B2B rather than B2C?</a:t>
            </a:r>
            <a:endParaRPr lang="en-GB" dirty="0"/>
          </a:p>
        </p:txBody>
      </p:sp>
    </p:spTree>
    <p:extLst>
      <p:ext uri="{BB962C8B-B14F-4D97-AF65-F5344CB8AC3E}">
        <p14:creationId xmlns:p14="http://schemas.microsoft.com/office/powerpoint/2010/main" val="2008849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37466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928</Words>
  <Application>Microsoft Office PowerPoint</Application>
  <PresentationFormat>On-screen Show (4:3)</PresentationFormat>
  <Paragraphs>124</Paragraphs>
  <Slides>17</Slides>
  <Notes>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How Do We Measure Success?</vt:lpstr>
      <vt:lpstr>Most Business People Don’t Understand the Internet</vt:lpstr>
      <vt:lpstr>Pick the Metrics that Matter</vt:lpstr>
      <vt:lpstr>Key Performance Indicators (KPIs)</vt:lpstr>
      <vt:lpstr>e.g. For a University?</vt:lpstr>
      <vt:lpstr>Pick the Metrics that Matter</vt:lpstr>
      <vt:lpstr>Actionable KPIs (Kaushik, 2010)</vt:lpstr>
      <vt:lpstr>Actionable KPIs (Kaushik, 2010)</vt:lpstr>
      <vt:lpstr>Conversion - Metrics of Worry</vt:lpstr>
      <vt:lpstr>Conversion - Metrics of Worry</vt:lpstr>
      <vt:lpstr>Conversion - Metrics of Worry</vt:lpstr>
      <vt:lpstr>It’s Motion Towards (John Cleese, “Life of Brian”)</vt:lpstr>
      <vt:lpstr>Motion Towards …</vt:lpstr>
      <vt:lpstr>So?</vt:lpstr>
      <vt:lpstr>Non-Commerce</vt:lpstr>
      <vt:lpstr>Exercise for the Student</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Measure Success?</dc:title>
  <dc:creator>Rees, John</dc:creator>
  <cp:lastModifiedBy>Rees, John</cp:lastModifiedBy>
  <cp:revision>8</cp:revision>
  <dcterms:created xsi:type="dcterms:W3CDTF">2015-10-20T10:20:09Z</dcterms:created>
  <dcterms:modified xsi:type="dcterms:W3CDTF">2015-10-27T09:44:31Z</dcterms:modified>
</cp:coreProperties>
</file>