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D2DA25-FDF0-4620-9A81-71542C8434AA}" v="3142" dt="2021-01-09T18:46:56.479"/>
    <p1510:client id="{22564327-C995-5A92-A03F-0208916DBCEF}" v="5" dt="2021-01-09T18:50:01.9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US" dirty="0"/>
              <a:t>Click to edit Master title style</a:t>
            </a:r>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9AB3A824-1A51-4B26-AD58-A6D8E14F6C04}" type="datetimeFigureOut">
              <a:rPr lang="en-US" dirty="0"/>
              <a:t>1/9/2021</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rIns="45720"/>
          <a:lstStyle/>
          <a:p>
            <a:fld id="{6D22F896-40B5-4ADD-8801-0D06FADFA095}" type="slidenum">
              <a:rPr lang="en-US" dirty="0"/>
              <a:t>‹#›</a:t>
            </a:fld>
            <a:endParaRPr lang="en-US" dirty="0"/>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2864427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97D162C4-EDD9-4389-A98B-B87ECEA2A816}" type="datetimeFigureOut">
              <a:rPr lang="en-US" dirty="0"/>
              <a:t>1/9/2021</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7867223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US" dirty="0"/>
              <a:t>Click to edit Master title style</a:t>
            </a:r>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sp>
        <p:nvSpPr>
          <p:cNvPr id="4" name="Date Placeholder 3"/>
          <p:cNvSpPr>
            <a:spLocks noGrp="1"/>
          </p:cNvSpPr>
          <p:nvPr>
            <p:ph type="dt" sz="half" idx="10"/>
          </p:nvPr>
        </p:nvSpPr>
        <p:spPr/>
        <p:txBody>
          <a:bodyPr/>
          <a:lstStyle/>
          <a:p>
            <a:fld id="{3E5059C3-6A89-4494-99FF-5A4D6FFD50EB}" type="datetimeFigureOut">
              <a:rPr lang="en-US" dirty="0"/>
              <a:t>1/9/2021</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5191343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US" dirty="0"/>
              <a:t>Click to edit Master title style</a:t>
            </a:r>
          </a:p>
        </p:txBody>
      </p:sp>
      <p:sp>
        <p:nvSpPr>
          <p:cNvPr id="3" name="Content Placeholder 2"/>
          <p:cNvSpPr>
            <a:spLocks noGrp="1"/>
          </p:cNvSpPr>
          <p:nvPr>
            <p:ph sz="half" idx="1"/>
          </p:nvPr>
        </p:nvSpPr>
        <p:spPr>
          <a:xfrm>
            <a:off x="2605374" y="2052116"/>
            <a:ext cx="3891960" cy="3997828"/>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666636" y="2052114"/>
            <a:ext cx="3894222" cy="3997829"/>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A954B2F-12DE-47F5-8894-472B206D2E1E}" type="datetimeFigureOut">
              <a:rPr lang="en-US" dirty="0"/>
              <a:t>1/9/2021</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1170909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US" dirty="0"/>
              <a:t>Click to edit Master title style</a:t>
            </a:r>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3F30E46F-7819-4ACF-B48B-48222C2ACC88}" type="datetimeFigureOut">
              <a:rPr lang="en-US" dirty="0"/>
              <a:t>1/9/2021</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8623587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1FAF3416-4057-4DAA-829D-4CA07428D088}" type="datetimeFigureOut">
              <a:rPr lang="en-US" dirty="0"/>
              <a:t>1/9/2021</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9206953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21D9284-D300-4297-87F7-E791DCC15DB1}" type="datetimeFigureOut">
              <a:rPr lang="en-US" dirty="0"/>
              <a:t>1/9/2021</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9423177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US" dirty="0"/>
              <a:t>Click to edit Master title style</a:t>
            </a:r>
          </a:p>
        </p:txBody>
      </p:sp>
      <p:sp>
        <p:nvSpPr>
          <p:cNvPr id="3" name="Content Placeholder 2"/>
          <p:cNvSpPr>
            <a:spLocks noGrp="1"/>
          </p:cNvSpPr>
          <p:nvPr>
            <p:ph idx="1"/>
          </p:nvPr>
        </p:nvSpPr>
        <p:spPr>
          <a:xfrm>
            <a:off x="5120154" y="805818"/>
            <a:ext cx="5446278" cy="5244126"/>
          </a:xfrm>
        </p:spPr>
        <p:txBody>
          <a:bodyPr anchor="ct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5" name="Date Placeholder 4"/>
          <p:cNvSpPr>
            <a:spLocks noGrp="1"/>
          </p:cNvSpPr>
          <p:nvPr>
            <p:ph type="dt" sz="half" idx="10"/>
          </p:nvPr>
        </p:nvSpPr>
        <p:spPr/>
        <p:txBody>
          <a:bodyPr/>
          <a:lstStyle/>
          <a:p>
            <a:fld id="{37D525BB-DA17-4BA0-B3C8-3AC3ABC827E6}" type="datetimeFigureOut">
              <a:rPr lang="en-US" dirty="0"/>
              <a:t>1/9/2021</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5646995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US" dirty="0"/>
              <a:t>Click to edit Master title style</a:t>
            </a:r>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5" name="Date Placeholder 4"/>
          <p:cNvSpPr>
            <a:spLocks noGrp="1"/>
          </p:cNvSpPr>
          <p:nvPr>
            <p:ph type="dt" sz="half" idx="10"/>
          </p:nvPr>
        </p:nvSpPr>
        <p:spPr/>
        <p:txBody>
          <a:bodyPr/>
          <a:lstStyle/>
          <a:p>
            <a:fld id="{B16C4C9A-3960-41CF-A4E9-2A8FB932454B}" type="datetimeFigureOut">
              <a:rPr lang="en-US" dirty="0"/>
              <a:t>1/9/2021</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957833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D857E33E-8B18-4087-B112-809917729534}" type="datetimeFigureOut">
              <a:rPr lang="en-US" dirty="0"/>
              <a:t>1/9/2021</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368292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US" dirty="0"/>
              <a:t>Click to edit Master title style</a:t>
            </a:r>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D3FFE419-2371-464F-8239-3959401C3561}" type="datetimeFigureOut">
              <a:rPr lang="en-US" dirty="0"/>
              <a:t>1/9/2021</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2107636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a:t>Eigth level</a:t>
            </a:r>
          </a:p>
          <a:p>
            <a:pPr lvl="8"/>
            <a:r>
              <a:rPr lang="en-US" dirty="0"/>
              <a:t>Ninth level</a:t>
            </a:r>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3CBC1C18-307B-4F68-A007-B5B542270E8D}" type="datetimeFigureOut">
              <a:rPr lang="en-US" dirty="0"/>
              <a:t>1/9/2021</a:t>
            </a:fld>
            <a:endParaRPr lang="en-US" dirty="0"/>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r>
              <a:rPr lang="en-US" dirty="0"/>
              <a:t>
              </a:t>
            </a:r>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D22F896-40B5-4ADD-8801-0D06FADFA095}" type="slidenum">
              <a:rPr lang="en-US" dirty="0"/>
              <a:pPr/>
              <a:t>‹#›</a:t>
            </a:fld>
            <a:endParaRPr lang="en-US" dirty="0"/>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766692431"/>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png"/><Relationship Id="rId1" Type="http://schemas.openxmlformats.org/officeDocument/2006/relationships/slideLayout" Target="../slideLayouts/slideLayout7.xml"/><Relationship Id="rId6" Type="http://schemas.openxmlformats.org/officeDocument/2006/relationships/image" Target="../media/image13.png"/><Relationship Id="rId11" Type="http://schemas.openxmlformats.org/officeDocument/2006/relationships/image" Target="../media/image18.png"/><Relationship Id="rId5" Type="http://schemas.openxmlformats.org/officeDocument/2006/relationships/image" Target="../media/image12.png"/><Relationship Id="rId10" Type="http://schemas.openxmlformats.org/officeDocument/2006/relationships/image" Target="../media/image17.png"/><Relationship Id="rId4" Type="http://schemas.openxmlformats.org/officeDocument/2006/relationships/image" Target="../media/image11.png"/><Relationship Id="rId9" Type="http://schemas.openxmlformats.org/officeDocument/2006/relationships/image" Target="../media/image16.png"/></Relationships>
</file>

<file path=ppt/slides/_rels/slide3.xml.rels><?xml version="1.0" encoding="UTF-8" standalone="yes"?>
<Relationships xmlns="http://schemas.openxmlformats.org/package/2006/relationships"><Relationship Id="rId8" Type="http://schemas.openxmlformats.org/officeDocument/2006/relationships/image" Target="../media/image25.png"/><Relationship Id="rId13" Type="http://schemas.openxmlformats.org/officeDocument/2006/relationships/image" Target="../media/image30.png"/><Relationship Id="rId3" Type="http://schemas.openxmlformats.org/officeDocument/2006/relationships/image" Target="../media/image20.png"/><Relationship Id="rId7" Type="http://schemas.openxmlformats.org/officeDocument/2006/relationships/image" Target="../media/image24.png"/><Relationship Id="rId12" Type="http://schemas.openxmlformats.org/officeDocument/2006/relationships/image" Target="../media/image29.png"/><Relationship Id="rId2" Type="http://schemas.openxmlformats.org/officeDocument/2006/relationships/image" Target="../media/image19.png"/><Relationship Id="rId1" Type="http://schemas.openxmlformats.org/officeDocument/2006/relationships/slideLayout" Target="../slideLayouts/slideLayout7.xml"/><Relationship Id="rId6" Type="http://schemas.openxmlformats.org/officeDocument/2006/relationships/image" Target="../media/image23.png"/><Relationship Id="rId11" Type="http://schemas.openxmlformats.org/officeDocument/2006/relationships/image" Target="../media/image28.png"/><Relationship Id="rId5" Type="http://schemas.openxmlformats.org/officeDocument/2006/relationships/image" Target="../media/image22.png"/><Relationship Id="rId10" Type="http://schemas.openxmlformats.org/officeDocument/2006/relationships/image" Target="../media/image27.png"/><Relationship Id="rId4" Type="http://schemas.openxmlformats.org/officeDocument/2006/relationships/image" Target="../media/image21.png"/><Relationship Id="rId9" Type="http://schemas.openxmlformats.org/officeDocument/2006/relationships/image" Target="../media/image26.png"/><Relationship Id="rId14" Type="http://schemas.openxmlformats.org/officeDocument/2006/relationships/image" Target="../media/image31.png"/></Relationships>
</file>

<file path=ppt/slides/_rels/slide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7.xml"/><Relationship Id="rId4" Type="http://schemas.openxmlformats.org/officeDocument/2006/relationships/image" Target="../media/image34.png"/></Relationships>
</file>

<file path=ppt/slides/_rels/slide5.xml.rels><?xml version="1.0" encoding="UTF-8" standalone="yes"?>
<Relationships xmlns="http://schemas.openxmlformats.org/package/2006/relationships"><Relationship Id="rId8" Type="http://schemas.openxmlformats.org/officeDocument/2006/relationships/image" Target="../media/image41.png"/><Relationship Id="rId3" Type="http://schemas.openxmlformats.org/officeDocument/2006/relationships/image" Target="../media/image36.png"/><Relationship Id="rId7" Type="http://schemas.openxmlformats.org/officeDocument/2006/relationships/image" Target="../media/image40.png"/><Relationship Id="rId12" Type="http://schemas.openxmlformats.org/officeDocument/2006/relationships/image" Target="../media/image8.png"/><Relationship Id="rId2" Type="http://schemas.openxmlformats.org/officeDocument/2006/relationships/image" Target="../media/image35.png"/><Relationship Id="rId1" Type="http://schemas.openxmlformats.org/officeDocument/2006/relationships/slideLayout" Target="../slideLayouts/slideLayout7.xml"/><Relationship Id="rId6" Type="http://schemas.openxmlformats.org/officeDocument/2006/relationships/image" Target="../media/image39.png"/><Relationship Id="rId11" Type="http://schemas.openxmlformats.org/officeDocument/2006/relationships/image" Target="../media/image44.png"/><Relationship Id="rId5" Type="http://schemas.openxmlformats.org/officeDocument/2006/relationships/image" Target="../media/image38.png"/><Relationship Id="rId10" Type="http://schemas.openxmlformats.org/officeDocument/2006/relationships/image" Target="../media/image43.png"/><Relationship Id="rId4" Type="http://schemas.openxmlformats.org/officeDocument/2006/relationships/image" Target="../media/image37.png"/><Relationship Id="rId9" Type="http://schemas.openxmlformats.org/officeDocument/2006/relationships/image" Target="../media/image42.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4DBD29F6-C54C-4597-AC5D-D055469D13F6}"/>
              </a:ext>
            </a:extLst>
          </p:cNvPr>
          <p:cNvSpPr txBox="1"/>
          <p:nvPr/>
        </p:nvSpPr>
        <p:spPr>
          <a:xfrm>
            <a:off x="377638" y="635069"/>
            <a:ext cx="5135163" cy="113913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3300" dirty="0">
                <a:latin typeface="+mj-lt"/>
                <a:ea typeface="+mj-ea"/>
                <a:cs typeface="+mj-cs"/>
              </a:rPr>
              <a:t>    </a:t>
            </a:r>
            <a:r>
              <a:rPr lang="en-US" sz="3200" kern="1200" dirty="0">
                <a:latin typeface="+mj-lt"/>
                <a:ea typeface="+mj-ea"/>
                <a:cs typeface="+mj-cs"/>
              </a:rPr>
              <a:t>Principles of</a:t>
            </a:r>
            <a:r>
              <a:rPr lang="en-US" sz="3200" dirty="0">
                <a:latin typeface="+mj-lt"/>
                <a:ea typeface="+mj-ea"/>
                <a:cs typeface="+mj-cs"/>
              </a:rPr>
              <a:t> </a:t>
            </a:r>
            <a:r>
              <a:rPr lang="en-US" sz="3200" kern="1200" dirty="0">
                <a:latin typeface="+mj-lt"/>
                <a:ea typeface="+mj-ea"/>
                <a:cs typeface="+mj-cs"/>
              </a:rPr>
              <a:t>Learning  </a:t>
            </a:r>
            <a:endParaRPr lang="en-US" dirty="0">
              <a:latin typeface="Calibri" panose="020F0502020204030204"/>
              <a:ea typeface="+mj-ea"/>
              <a:cs typeface="Calibri" panose="020F0502020204030204"/>
            </a:endParaRPr>
          </a:p>
          <a:p>
            <a:pPr algn="ctr">
              <a:lnSpc>
                <a:spcPct val="90000"/>
              </a:lnSpc>
              <a:spcBef>
                <a:spcPct val="0"/>
              </a:spcBef>
              <a:spcAft>
                <a:spcPts val="600"/>
              </a:spcAft>
            </a:pPr>
            <a:r>
              <a:rPr lang="en-US" sz="3200" kern="1200" dirty="0">
                <a:latin typeface="+mj-lt"/>
                <a:ea typeface="+mj-ea"/>
                <a:cs typeface="+mj-cs"/>
              </a:rPr>
              <a:t>&amp; Teaching </a:t>
            </a:r>
            <a:endParaRPr lang="en-US">
              <a:ea typeface="+mj-ea"/>
              <a:cs typeface="Calibri"/>
            </a:endParaRPr>
          </a:p>
        </p:txBody>
      </p:sp>
      <p:sp>
        <p:nvSpPr>
          <p:cNvPr id="16" name="TextBox 15">
            <a:extLst>
              <a:ext uri="{FF2B5EF4-FFF2-40B4-BE49-F238E27FC236}">
                <a16:creationId xmlns:a16="http://schemas.microsoft.com/office/drawing/2014/main" id="{9845F530-A3FF-49E8-A872-778E3F334DA4}"/>
              </a:ext>
            </a:extLst>
          </p:cNvPr>
          <p:cNvSpPr txBox="1"/>
          <p:nvPr/>
        </p:nvSpPr>
        <p:spPr>
          <a:xfrm>
            <a:off x="720992" y="1941362"/>
            <a:ext cx="4492454" cy="241909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dirty="0"/>
              <a:t> SJIE4006</a:t>
            </a:r>
          </a:p>
          <a:p>
            <a:pPr indent="-228600">
              <a:lnSpc>
                <a:spcPct val="90000"/>
              </a:lnSpc>
              <a:spcAft>
                <a:spcPts val="600"/>
              </a:spcAft>
              <a:buFont typeface="Arial" panose="020B0604020202020204" pitchFamily="34" charset="0"/>
              <a:buChar char="•"/>
            </a:pPr>
            <a:r>
              <a:rPr lang="en-US" dirty="0"/>
              <a:t>Lisa Knight </a:t>
            </a:r>
          </a:p>
          <a:p>
            <a:pPr indent="-228600">
              <a:lnSpc>
                <a:spcPct val="90000"/>
              </a:lnSpc>
              <a:spcAft>
                <a:spcPts val="600"/>
              </a:spcAft>
              <a:buFont typeface="Arial" panose="020B0604020202020204" pitchFamily="34" charset="0"/>
              <a:buChar char="•"/>
            </a:pPr>
            <a:r>
              <a:rPr lang="en-US" dirty="0"/>
              <a:t> 1910193  </a:t>
            </a:r>
            <a:endParaRPr lang="en-US" dirty="0">
              <a:cs typeface="Calibri"/>
            </a:endParaRPr>
          </a:p>
        </p:txBody>
      </p:sp>
      <p:pic>
        <p:nvPicPr>
          <p:cNvPr id="14" name="Picture 14" descr="A person wearing a suit and tie&#10;&#10;Description automatically generated">
            <a:extLst>
              <a:ext uri="{FF2B5EF4-FFF2-40B4-BE49-F238E27FC236}">
                <a16:creationId xmlns:a16="http://schemas.microsoft.com/office/drawing/2014/main" id="{E1547E6F-BB22-4BCB-8E7C-CEA9F320BF93}"/>
              </a:ext>
            </a:extLst>
          </p:cNvPr>
          <p:cNvPicPr>
            <a:picLocks noChangeAspect="1"/>
          </p:cNvPicPr>
          <p:nvPr/>
        </p:nvPicPr>
        <p:blipFill rotWithShape="1">
          <a:blip r:embed="rId2"/>
          <a:srcRect t="1758" r="7" b="592"/>
          <a:stretch/>
        </p:blipFill>
        <p:spPr>
          <a:xfrm>
            <a:off x="5714207" y="361702"/>
            <a:ext cx="1691640" cy="1691640"/>
          </a:xfrm>
          <a:custGeom>
            <a:avLst/>
            <a:gdLst/>
            <a:ahLst/>
            <a:cxnLst/>
            <a:rect l="l" t="t" r="r" b="b"/>
            <a:pathLst>
              <a:path w="1956816" h="1956816">
                <a:moveTo>
                  <a:pt x="978408" y="0"/>
                </a:moveTo>
                <a:cubicBezTo>
                  <a:pt x="1518768" y="0"/>
                  <a:pt x="1956816" y="438048"/>
                  <a:pt x="1956816" y="978408"/>
                </a:cubicBezTo>
                <a:cubicBezTo>
                  <a:pt x="1956816" y="1518768"/>
                  <a:pt x="1518768" y="1956816"/>
                  <a:pt x="978408" y="1956816"/>
                </a:cubicBezTo>
                <a:cubicBezTo>
                  <a:pt x="438048" y="1956816"/>
                  <a:pt x="0" y="1518768"/>
                  <a:pt x="0" y="978408"/>
                </a:cubicBezTo>
                <a:cubicBezTo>
                  <a:pt x="0" y="438048"/>
                  <a:pt x="438048" y="0"/>
                  <a:pt x="978408" y="0"/>
                </a:cubicBezTo>
                <a:close/>
              </a:path>
            </a:pathLst>
          </a:custGeom>
        </p:spPr>
      </p:pic>
      <p:pic>
        <p:nvPicPr>
          <p:cNvPr id="13" name="Picture 13" descr="A person wearing a suit and tie&#10;&#10;Description automatically generated">
            <a:extLst>
              <a:ext uri="{FF2B5EF4-FFF2-40B4-BE49-F238E27FC236}">
                <a16:creationId xmlns:a16="http://schemas.microsoft.com/office/drawing/2014/main" id="{C47B59DB-8146-4C20-ADE4-2B912C90244A}"/>
              </a:ext>
            </a:extLst>
          </p:cNvPr>
          <p:cNvPicPr>
            <a:picLocks noChangeAspect="1"/>
          </p:cNvPicPr>
          <p:nvPr/>
        </p:nvPicPr>
        <p:blipFill rotWithShape="1">
          <a:blip r:embed="rId3"/>
          <a:srcRect r="1" b="753"/>
          <a:stretch/>
        </p:blipFill>
        <p:spPr>
          <a:xfrm>
            <a:off x="5886020" y="2715337"/>
            <a:ext cx="2743200" cy="2743200"/>
          </a:xfrm>
          <a:custGeom>
            <a:avLst/>
            <a:gdLst/>
            <a:ahLst/>
            <a:cxnLst/>
            <a:rect l="l" t="t" r="r" b="b"/>
            <a:pathLst>
              <a:path w="2834640" h="2834640">
                <a:moveTo>
                  <a:pt x="1417320" y="0"/>
                </a:moveTo>
                <a:cubicBezTo>
                  <a:pt x="2200084" y="0"/>
                  <a:pt x="2834640" y="634556"/>
                  <a:pt x="2834640" y="1417320"/>
                </a:cubicBezTo>
                <a:cubicBezTo>
                  <a:pt x="2834640" y="2200084"/>
                  <a:pt x="2200084" y="2834640"/>
                  <a:pt x="1417320" y="2834640"/>
                </a:cubicBezTo>
                <a:cubicBezTo>
                  <a:pt x="634556" y="2834640"/>
                  <a:pt x="0" y="2200084"/>
                  <a:pt x="0" y="1417320"/>
                </a:cubicBezTo>
                <a:cubicBezTo>
                  <a:pt x="0" y="634556"/>
                  <a:pt x="634556" y="0"/>
                  <a:pt x="1417320" y="0"/>
                </a:cubicBezTo>
                <a:close/>
              </a:path>
            </a:pathLst>
          </a:custGeom>
        </p:spPr>
      </p:pic>
      <p:pic>
        <p:nvPicPr>
          <p:cNvPr id="15" name="Picture 15" descr="A picture containing ball, building, room, blue&#10;&#10;Description automatically generated">
            <a:extLst>
              <a:ext uri="{FF2B5EF4-FFF2-40B4-BE49-F238E27FC236}">
                <a16:creationId xmlns:a16="http://schemas.microsoft.com/office/drawing/2014/main" id="{FC574705-6BF2-47CF-8E71-BD5943FCAE9D}"/>
              </a:ext>
            </a:extLst>
          </p:cNvPr>
          <p:cNvPicPr>
            <a:picLocks noChangeAspect="1"/>
          </p:cNvPicPr>
          <p:nvPr/>
        </p:nvPicPr>
        <p:blipFill rotWithShape="1">
          <a:blip r:embed="rId4"/>
          <a:srcRect r="-3" b="16142"/>
          <a:stretch/>
        </p:blipFill>
        <p:spPr>
          <a:xfrm>
            <a:off x="8278624" y="2"/>
            <a:ext cx="3913376" cy="3281569"/>
          </a:xfrm>
          <a:custGeom>
            <a:avLst/>
            <a:gdLst/>
            <a:ahLst/>
            <a:cxnLst/>
            <a:rect l="l" t="t" r="r" b="b"/>
            <a:pathLst>
              <a:path w="3913376" h="3281569">
                <a:moveTo>
                  <a:pt x="267865" y="0"/>
                </a:moveTo>
                <a:lnTo>
                  <a:pt x="3913376" y="0"/>
                </a:lnTo>
                <a:lnTo>
                  <a:pt x="3913376" y="2499938"/>
                </a:lnTo>
                <a:lnTo>
                  <a:pt x="3794714" y="2630499"/>
                </a:lnTo>
                <a:cubicBezTo>
                  <a:pt x="3392450" y="3032763"/>
                  <a:pt x="2836727" y="3281569"/>
                  <a:pt x="2222892" y="3281569"/>
                </a:cubicBezTo>
                <a:cubicBezTo>
                  <a:pt x="995223" y="3281569"/>
                  <a:pt x="0" y="2286346"/>
                  <a:pt x="0" y="1058677"/>
                </a:cubicBezTo>
                <a:cubicBezTo>
                  <a:pt x="0" y="751760"/>
                  <a:pt x="62202" y="459370"/>
                  <a:pt x="174686" y="193427"/>
                </a:cubicBezTo>
                <a:close/>
              </a:path>
            </a:pathLst>
          </a:custGeom>
        </p:spPr>
      </p:pic>
      <p:pic>
        <p:nvPicPr>
          <p:cNvPr id="8" name="Picture 8" descr="Diagram&#10;&#10;Description automatically generated">
            <a:extLst>
              <a:ext uri="{FF2B5EF4-FFF2-40B4-BE49-F238E27FC236}">
                <a16:creationId xmlns:a16="http://schemas.microsoft.com/office/drawing/2014/main" id="{A23C83FB-08B6-4780-B40C-3154762268C4}"/>
              </a:ext>
            </a:extLst>
          </p:cNvPr>
          <p:cNvPicPr>
            <a:picLocks noChangeAspect="1"/>
          </p:cNvPicPr>
          <p:nvPr/>
        </p:nvPicPr>
        <p:blipFill rotWithShape="1">
          <a:blip r:embed="rId5"/>
          <a:srcRect t="26501" r="1" b="17596"/>
          <a:stretch/>
        </p:blipFill>
        <p:spPr>
          <a:xfrm>
            <a:off x="1818614" y="4769536"/>
            <a:ext cx="3950208" cy="2088462"/>
          </a:xfrm>
          <a:custGeom>
            <a:avLst/>
            <a:gdLst/>
            <a:ahLst/>
            <a:cxnLst/>
            <a:rect l="l" t="t" r="r" b="b"/>
            <a:pathLst>
              <a:path w="3950208" h="2088462">
                <a:moveTo>
                  <a:pt x="1975104" y="0"/>
                </a:moveTo>
                <a:cubicBezTo>
                  <a:pt x="3065924" y="0"/>
                  <a:pt x="3950208" y="884284"/>
                  <a:pt x="3950208" y="1975104"/>
                </a:cubicBezTo>
                <a:lnTo>
                  <a:pt x="3944484" y="2088462"/>
                </a:lnTo>
                <a:lnTo>
                  <a:pt x="5724" y="2088462"/>
                </a:lnTo>
                <a:lnTo>
                  <a:pt x="0" y="1975104"/>
                </a:lnTo>
                <a:cubicBezTo>
                  <a:pt x="0" y="884284"/>
                  <a:pt x="884284" y="0"/>
                  <a:pt x="1975104" y="0"/>
                </a:cubicBezTo>
                <a:close/>
              </a:path>
            </a:pathLst>
          </a:custGeom>
        </p:spPr>
      </p:pic>
      <p:pic>
        <p:nvPicPr>
          <p:cNvPr id="9" name="Picture 9" descr="A close up of a flower&#10;&#10;Description automatically generated">
            <a:extLst>
              <a:ext uri="{FF2B5EF4-FFF2-40B4-BE49-F238E27FC236}">
                <a16:creationId xmlns:a16="http://schemas.microsoft.com/office/drawing/2014/main" id="{D8E75159-8A1D-49A4-A18C-047ED60B514E}"/>
              </a:ext>
            </a:extLst>
          </p:cNvPr>
          <p:cNvPicPr>
            <a:picLocks noChangeAspect="1"/>
          </p:cNvPicPr>
          <p:nvPr/>
        </p:nvPicPr>
        <p:blipFill rotWithShape="1">
          <a:blip r:embed="rId6"/>
          <a:srcRect t="7230" r="3" b="7005"/>
          <a:stretch/>
        </p:blipFill>
        <p:spPr>
          <a:xfrm>
            <a:off x="9009416" y="4131546"/>
            <a:ext cx="3178912" cy="2726454"/>
          </a:xfrm>
          <a:custGeom>
            <a:avLst/>
            <a:gdLst/>
            <a:ahLst/>
            <a:cxnLst/>
            <a:rect l="l" t="t" r="r" b="b"/>
            <a:pathLst>
              <a:path w="3178912" h="2726454">
                <a:moveTo>
                  <a:pt x="1837818" y="0"/>
                </a:moveTo>
                <a:cubicBezTo>
                  <a:pt x="2345318" y="0"/>
                  <a:pt x="2804772" y="205705"/>
                  <a:pt x="3137352" y="538285"/>
                </a:cubicBezTo>
                <a:lnTo>
                  <a:pt x="3178912" y="584013"/>
                </a:lnTo>
                <a:lnTo>
                  <a:pt x="3178912" y="2726454"/>
                </a:lnTo>
                <a:lnTo>
                  <a:pt x="229483" y="2726454"/>
                </a:lnTo>
                <a:lnTo>
                  <a:pt x="221815" y="2713832"/>
                </a:lnTo>
                <a:cubicBezTo>
                  <a:pt x="80353" y="2453425"/>
                  <a:pt x="0" y="2155005"/>
                  <a:pt x="0" y="1837818"/>
                </a:cubicBezTo>
                <a:cubicBezTo>
                  <a:pt x="0" y="822819"/>
                  <a:pt x="822819" y="0"/>
                  <a:pt x="1837818" y="0"/>
                </a:cubicBezTo>
                <a:close/>
              </a:path>
            </a:pathLst>
          </a:custGeom>
        </p:spPr>
      </p:pic>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pic>
        <p:nvPicPr>
          <p:cNvPr id="44" name="Picture 40" descr="A close up of a logo&#10;&#10;Description automatically generated">
            <a:extLst>
              <a:ext uri="{FF2B5EF4-FFF2-40B4-BE49-F238E27FC236}">
                <a16:creationId xmlns:a16="http://schemas.microsoft.com/office/drawing/2014/main" id="{4094C0D2-004B-437A-B1DD-1A6BB2E221D0}"/>
              </a:ext>
            </a:extLst>
          </p:cNvPr>
          <p:cNvPicPr>
            <a:picLocks noChangeAspect="1"/>
          </p:cNvPicPr>
          <p:nvPr/>
        </p:nvPicPr>
        <p:blipFill>
          <a:blip r:embed="rId2"/>
          <a:stretch>
            <a:fillRect/>
          </a:stretch>
        </p:blipFill>
        <p:spPr>
          <a:xfrm>
            <a:off x="4073523" y="3463923"/>
            <a:ext cx="3246664" cy="2524579"/>
          </a:xfrm>
          <a:prstGeom prst="rect">
            <a:avLst/>
          </a:prstGeom>
        </p:spPr>
      </p:pic>
      <p:pic>
        <p:nvPicPr>
          <p:cNvPr id="37" name="Picture 37" descr="A close up of a logo&#10;&#10;Description automatically generated">
            <a:extLst>
              <a:ext uri="{FF2B5EF4-FFF2-40B4-BE49-F238E27FC236}">
                <a16:creationId xmlns:a16="http://schemas.microsoft.com/office/drawing/2014/main" id="{E5E5D7A8-F1CF-4C5A-8D2F-882467519F71}"/>
              </a:ext>
            </a:extLst>
          </p:cNvPr>
          <p:cNvPicPr>
            <a:picLocks noChangeAspect="1"/>
          </p:cNvPicPr>
          <p:nvPr/>
        </p:nvPicPr>
        <p:blipFill>
          <a:blip r:embed="rId3"/>
          <a:stretch>
            <a:fillRect/>
          </a:stretch>
        </p:blipFill>
        <p:spPr>
          <a:xfrm>
            <a:off x="7773607" y="4661532"/>
            <a:ext cx="4234543" cy="1711324"/>
          </a:xfrm>
          <a:prstGeom prst="rect">
            <a:avLst/>
          </a:prstGeom>
        </p:spPr>
      </p:pic>
      <p:pic>
        <p:nvPicPr>
          <p:cNvPr id="11" name="Picture 11" descr="A close up of a logo&#10;&#10;Description automatically generated">
            <a:extLst>
              <a:ext uri="{FF2B5EF4-FFF2-40B4-BE49-F238E27FC236}">
                <a16:creationId xmlns:a16="http://schemas.microsoft.com/office/drawing/2014/main" id="{30B28F44-2C97-4020-B589-E3B99552A181}"/>
              </a:ext>
            </a:extLst>
          </p:cNvPr>
          <p:cNvPicPr>
            <a:picLocks noChangeAspect="1"/>
          </p:cNvPicPr>
          <p:nvPr/>
        </p:nvPicPr>
        <p:blipFill>
          <a:blip r:embed="rId2"/>
          <a:stretch>
            <a:fillRect/>
          </a:stretch>
        </p:blipFill>
        <p:spPr>
          <a:xfrm>
            <a:off x="113391" y="31749"/>
            <a:ext cx="4243161" cy="2714626"/>
          </a:xfrm>
          <a:prstGeom prst="rect">
            <a:avLst/>
          </a:prstGeom>
        </p:spPr>
      </p:pic>
      <p:pic>
        <p:nvPicPr>
          <p:cNvPr id="17" name="Picture 17" descr="A close up of a logo&#10;&#10;Description automatically generated">
            <a:extLst>
              <a:ext uri="{FF2B5EF4-FFF2-40B4-BE49-F238E27FC236}">
                <a16:creationId xmlns:a16="http://schemas.microsoft.com/office/drawing/2014/main" id="{6CF0B644-976F-477F-9F2A-21154E710311}"/>
              </a:ext>
            </a:extLst>
          </p:cNvPr>
          <p:cNvPicPr>
            <a:picLocks noChangeAspect="1"/>
          </p:cNvPicPr>
          <p:nvPr/>
        </p:nvPicPr>
        <p:blipFill>
          <a:blip r:embed="rId2"/>
          <a:stretch>
            <a:fillRect/>
          </a:stretch>
        </p:blipFill>
        <p:spPr>
          <a:xfrm>
            <a:off x="7830910" y="4535"/>
            <a:ext cx="2726418" cy="2477861"/>
          </a:xfrm>
          <a:prstGeom prst="rect">
            <a:avLst/>
          </a:prstGeom>
        </p:spPr>
      </p:pic>
      <p:pic>
        <p:nvPicPr>
          <p:cNvPr id="3" name="Picture 3" descr="A close up of a logo&#10;&#10;Description automatically generated">
            <a:extLst>
              <a:ext uri="{FF2B5EF4-FFF2-40B4-BE49-F238E27FC236}">
                <a16:creationId xmlns:a16="http://schemas.microsoft.com/office/drawing/2014/main" id="{1A5B5A64-06D1-4BB7-BFBF-3E42643C1D4C}"/>
              </a:ext>
            </a:extLst>
          </p:cNvPr>
          <p:cNvPicPr>
            <a:picLocks noChangeAspect="1"/>
          </p:cNvPicPr>
          <p:nvPr/>
        </p:nvPicPr>
        <p:blipFill>
          <a:blip r:embed="rId2"/>
          <a:stretch>
            <a:fillRect/>
          </a:stretch>
        </p:blipFill>
        <p:spPr>
          <a:xfrm>
            <a:off x="4757963" y="140607"/>
            <a:ext cx="1793876" cy="1290412"/>
          </a:xfrm>
          <a:prstGeom prst="rect">
            <a:avLst/>
          </a:prstGeom>
        </p:spPr>
      </p:pic>
      <p:pic>
        <p:nvPicPr>
          <p:cNvPr id="6" name="Picture 6" descr="A picture containing icon&#10;&#10;Description automatically generated">
            <a:extLst>
              <a:ext uri="{FF2B5EF4-FFF2-40B4-BE49-F238E27FC236}">
                <a16:creationId xmlns:a16="http://schemas.microsoft.com/office/drawing/2014/main" id="{5CEA1FD5-48E1-4730-98C5-34CDFAF8B064}"/>
              </a:ext>
            </a:extLst>
          </p:cNvPr>
          <p:cNvPicPr>
            <a:picLocks noChangeAspect="1"/>
          </p:cNvPicPr>
          <p:nvPr/>
        </p:nvPicPr>
        <p:blipFill>
          <a:blip r:embed="rId4"/>
          <a:stretch>
            <a:fillRect/>
          </a:stretch>
        </p:blipFill>
        <p:spPr>
          <a:xfrm>
            <a:off x="10815864" y="985157"/>
            <a:ext cx="1685925" cy="1504950"/>
          </a:xfrm>
          <a:prstGeom prst="rect">
            <a:avLst/>
          </a:prstGeom>
        </p:spPr>
      </p:pic>
      <p:pic>
        <p:nvPicPr>
          <p:cNvPr id="10" name="Picture 10" descr="A picture containing indoor, game, remote, video&#10;&#10;Description automatically generated">
            <a:extLst>
              <a:ext uri="{FF2B5EF4-FFF2-40B4-BE49-F238E27FC236}">
                <a16:creationId xmlns:a16="http://schemas.microsoft.com/office/drawing/2014/main" id="{D51BA793-5CC7-41DC-9A0D-C6E0925611FE}"/>
              </a:ext>
            </a:extLst>
          </p:cNvPr>
          <p:cNvPicPr>
            <a:picLocks noChangeAspect="1"/>
          </p:cNvPicPr>
          <p:nvPr/>
        </p:nvPicPr>
        <p:blipFill>
          <a:blip r:embed="rId5"/>
          <a:stretch>
            <a:fillRect/>
          </a:stretch>
        </p:blipFill>
        <p:spPr>
          <a:xfrm>
            <a:off x="8753928" y="1769836"/>
            <a:ext cx="3000375" cy="2562225"/>
          </a:xfrm>
          <a:prstGeom prst="rect">
            <a:avLst/>
          </a:prstGeom>
        </p:spPr>
      </p:pic>
      <p:pic>
        <p:nvPicPr>
          <p:cNvPr id="12" name="Picture 12" descr="Text, letter&#10;&#10;Description automatically generated">
            <a:extLst>
              <a:ext uri="{FF2B5EF4-FFF2-40B4-BE49-F238E27FC236}">
                <a16:creationId xmlns:a16="http://schemas.microsoft.com/office/drawing/2014/main" id="{C13BEC9A-F2BC-4E18-B1E3-2102A6D552A0}"/>
              </a:ext>
            </a:extLst>
          </p:cNvPr>
          <p:cNvPicPr>
            <a:picLocks noChangeAspect="1"/>
          </p:cNvPicPr>
          <p:nvPr/>
        </p:nvPicPr>
        <p:blipFill>
          <a:blip r:embed="rId6"/>
          <a:stretch>
            <a:fillRect/>
          </a:stretch>
        </p:blipFill>
        <p:spPr>
          <a:xfrm>
            <a:off x="4664983" y="229053"/>
            <a:ext cx="2031999" cy="1539421"/>
          </a:xfrm>
          <a:prstGeom prst="rect">
            <a:avLst/>
          </a:prstGeom>
        </p:spPr>
      </p:pic>
      <p:pic>
        <p:nvPicPr>
          <p:cNvPr id="15" name="Picture 15" descr="Icon&#10;&#10;Description automatically generated">
            <a:extLst>
              <a:ext uri="{FF2B5EF4-FFF2-40B4-BE49-F238E27FC236}">
                <a16:creationId xmlns:a16="http://schemas.microsoft.com/office/drawing/2014/main" id="{8820F3C9-9FE8-4963-87CB-7917E8211A27}"/>
              </a:ext>
            </a:extLst>
          </p:cNvPr>
          <p:cNvPicPr>
            <a:picLocks noChangeAspect="1"/>
          </p:cNvPicPr>
          <p:nvPr/>
        </p:nvPicPr>
        <p:blipFill>
          <a:blip r:embed="rId7"/>
          <a:stretch>
            <a:fillRect/>
          </a:stretch>
        </p:blipFill>
        <p:spPr>
          <a:xfrm>
            <a:off x="6514192" y="511628"/>
            <a:ext cx="1228725" cy="733425"/>
          </a:xfrm>
          <a:prstGeom prst="rect">
            <a:avLst/>
          </a:prstGeom>
        </p:spPr>
      </p:pic>
      <p:pic>
        <p:nvPicPr>
          <p:cNvPr id="16" name="Picture 16" descr="Text, letter&#10;&#10;Description automatically generated">
            <a:extLst>
              <a:ext uri="{FF2B5EF4-FFF2-40B4-BE49-F238E27FC236}">
                <a16:creationId xmlns:a16="http://schemas.microsoft.com/office/drawing/2014/main" id="{752F7E33-1757-44F7-A8EC-A4F924F738B5}"/>
              </a:ext>
            </a:extLst>
          </p:cNvPr>
          <p:cNvPicPr>
            <a:picLocks noChangeAspect="1"/>
          </p:cNvPicPr>
          <p:nvPr/>
        </p:nvPicPr>
        <p:blipFill>
          <a:blip r:embed="rId8"/>
          <a:stretch>
            <a:fillRect/>
          </a:stretch>
        </p:blipFill>
        <p:spPr>
          <a:xfrm>
            <a:off x="8017215" y="144916"/>
            <a:ext cx="2295525" cy="1990725"/>
          </a:xfrm>
          <a:prstGeom prst="rect">
            <a:avLst/>
          </a:prstGeom>
        </p:spPr>
      </p:pic>
      <p:sp>
        <p:nvSpPr>
          <p:cNvPr id="26" name="TextBox 25">
            <a:extLst>
              <a:ext uri="{FF2B5EF4-FFF2-40B4-BE49-F238E27FC236}">
                <a16:creationId xmlns:a16="http://schemas.microsoft.com/office/drawing/2014/main" id="{178DE90D-0BAA-4834-AA6B-B095000012D2}"/>
              </a:ext>
            </a:extLst>
          </p:cNvPr>
          <p:cNvSpPr txBox="1"/>
          <p:nvPr/>
        </p:nvSpPr>
        <p:spPr>
          <a:xfrm>
            <a:off x="3592286" y="2716440"/>
            <a:ext cx="675594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dirty="0">
                <a:solidFill>
                  <a:srgbClr val="C45911"/>
                </a:solidFill>
                <a:latin typeface="Adobe Garamond Pro Bold"/>
                <a:cs typeface="Segoe UI"/>
              </a:rPr>
              <a:t>Behaviourism: Skinner</a:t>
            </a:r>
            <a:r>
              <a:rPr lang="en-US" sz="3600" dirty="0">
                <a:solidFill>
                  <a:srgbClr val="C45911"/>
                </a:solidFill>
                <a:latin typeface="Adobe Garamond Pro Bold"/>
              </a:rPr>
              <a:t> </a:t>
            </a:r>
            <a:endParaRPr lang="en-US" sz="3600" dirty="0"/>
          </a:p>
        </p:txBody>
      </p:sp>
      <p:sp>
        <p:nvSpPr>
          <p:cNvPr id="33" name="TextBox 32">
            <a:extLst>
              <a:ext uri="{FF2B5EF4-FFF2-40B4-BE49-F238E27FC236}">
                <a16:creationId xmlns:a16="http://schemas.microsoft.com/office/drawing/2014/main" id="{A4977F9A-4D03-4E49-BB53-AA218FAF7364}"/>
              </a:ext>
            </a:extLst>
          </p:cNvPr>
          <p:cNvSpPr txBox="1"/>
          <p:nvPr/>
        </p:nvSpPr>
        <p:spPr>
          <a:xfrm>
            <a:off x="224973" y="88901"/>
            <a:ext cx="4076699" cy="30469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solidFill>
                  <a:schemeClr val="bg1"/>
                </a:solidFill>
                <a:latin typeface="Calibri"/>
                <a:cs typeface="Calibri"/>
              </a:rPr>
              <a:t>According to </a:t>
            </a:r>
            <a:r>
              <a:rPr lang="en-US" sz="1400" err="1">
                <a:solidFill>
                  <a:schemeClr val="bg1"/>
                </a:solidFill>
                <a:latin typeface="Calibri"/>
                <a:cs typeface="Calibri"/>
              </a:rPr>
              <a:t>behaviourism</a:t>
            </a:r>
            <a:r>
              <a:rPr lang="en-US" sz="1400" dirty="0">
                <a:solidFill>
                  <a:schemeClr val="bg1"/>
                </a:solidFill>
                <a:latin typeface="Calibri"/>
                <a:cs typeface="Calibri"/>
              </a:rPr>
              <a:t>, all </a:t>
            </a:r>
            <a:r>
              <a:rPr lang="en-US" sz="1400" err="1">
                <a:solidFill>
                  <a:schemeClr val="bg1"/>
                </a:solidFill>
                <a:latin typeface="Calibri"/>
                <a:cs typeface="Calibri"/>
              </a:rPr>
              <a:t>behaviour</a:t>
            </a:r>
            <a:r>
              <a:rPr lang="en-US" sz="1400" dirty="0">
                <a:solidFill>
                  <a:schemeClr val="bg1"/>
                </a:solidFill>
                <a:latin typeface="Calibri"/>
                <a:cs typeface="Calibri"/>
              </a:rPr>
              <a:t> is learned and maintained by its consequences( the open </a:t>
            </a:r>
            <a:r>
              <a:rPr lang="en-US" sz="1400" err="1">
                <a:solidFill>
                  <a:schemeClr val="bg1"/>
                </a:solidFill>
                <a:latin typeface="Calibri"/>
                <a:cs typeface="Calibri"/>
              </a:rPr>
              <a:t>university,n.d</a:t>
            </a:r>
            <a:r>
              <a:rPr lang="en-US" sz="1400" dirty="0">
                <a:solidFill>
                  <a:schemeClr val="bg1"/>
                </a:solidFill>
                <a:latin typeface="Calibri"/>
                <a:cs typeface="Calibri"/>
              </a:rPr>
              <a:t>). The popular view is that </a:t>
            </a:r>
            <a:r>
              <a:rPr lang="en-US" sz="1400" err="1">
                <a:solidFill>
                  <a:schemeClr val="bg1"/>
                </a:solidFill>
                <a:latin typeface="Calibri"/>
                <a:cs typeface="Calibri"/>
              </a:rPr>
              <a:t>behaviour</a:t>
            </a:r>
            <a:r>
              <a:rPr lang="en-US" sz="1400" dirty="0">
                <a:solidFill>
                  <a:schemeClr val="bg1"/>
                </a:solidFill>
                <a:latin typeface="Calibri"/>
                <a:cs typeface="Calibri"/>
              </a:rPr>
              <a:t> is shaped by punishment and rewards.</a:t>
            </a:r>
          </a:p>
          <a:p>
            <a:r>
              <a:rPr lang="en-US" sz="1400" dirty="0">
                <a:solidFill>
                  <a:schemeClr val="bg1"/>
                </a:solidFill>
                <a:latin typeface="Calibri"/>
                <a:cs typeface="Calibri"/>
              </a:rPr>
              <a:t>In the 1970's </a:t>
            </a:r>
            <a:r>
              <a:rPr lang="en-US" sz="1400" err="1">
                <a:solidFill>
                  <a:schemeClr val="bg1"/>
                </a:solidFill>
                <a:latin typeface="Calibri"/>
                <a:cs typeface="Calibri"/>
              </a:rPr>
              <a:t>behaviour</a:t>
            </a:r>
            <a:r>
              <a:rPr lang="en-US" sz="1400" dirty="0">
                <a:solidFill>
                  <a:schemeClr val="bg1"/>
                </a:solidFill>
                <a:latin typeface="Calibri"/>
                <a:cs typeface="Calibri"/>
              </a:rPr>
              <a:t> had lost prominence after being dominant for over fifty years. </a:t>
            </a:r>
            <a:r>
              <a:rPr lang="en-US" sz="1400" err="1">
                <a:solidFill>
                  <a:schemeClr val="bg1"/>
                </a:solidFill>
                <a:latin typeface="Calibri"/>
                <a:cs typeface="Calibri"/>
              </a:rPr>
              <a:t>Behaviourism</a:t>
            </a:r>
            <a:r>
              <a:rPr lang="en-US" sz="1400" dirty="0">
                <a:solidFill>
                  <a:schemeClr val="bg1"/>
                </a:solidFill>
                <a:latin typeface="Calibri"/>
                <a:cs typeface="Calibri"/>
              </a:rPr>
              <a:t> continues to have influence in teaching methods practice in the twenty first century.</a:t>
            </a:r>
          </a:p>
          <a:p>
            <a:r>
              <a:rPr lang="en-US" sz="1400" dirty="0">
                <a:solidFill>
                  <a:schemeClr val="bg1"/>
                </a:solidFill>
                <a:latin typeface="Calibri"/>
                <a:cs typeface="Calibri"/>
              </a:rPr>
              <a:t>Behaviourist believe that all </a:t>
            </a:r>
            <a:r>
              <a:rPr lang="en-US" sz="1400" err="1">
                <a:solidFill>
                  <a:schemeClr val="bg1"/>
                </a:solidFill>
                <a:latin typeface="Calibri"/>
                <a:cs typeface="Calibri"/>
              </a:rPr>
              <a:t>behaviours</a:t>
            </a:r>
            <a:r>
              <a:rPr lang="en-US" sz="1400" dirty="0">
                <a:solidFill>
                  <a:schemeClr val="bg1"/>
                </a:solidFill>
                <a:latin typeface="Calibri"/>
                <a:cs typeface="Calibri"/>
              </a:rPr>
              <a:t> can </a:t>
            </a:r>
            <a:r>
              <a:rPr lang="en-US" sz="1400">
                <a:solidFill>
                  <a:schemeClr val="bg1"/>
                </a:solidFill>
                <a:latin typeface="Calibri"/>
                <a:cs typeface="Calibri"/>
              </a:rPr>
              <a:t>change, reduce to simple stimulus response.</a:t>
            </a:r>
          </a:p>
          <a:p>
            <a:endParaRPr lang="en-US" sz="1400" dirty="0">
              <a:solidFill>
                <a:schemeClr val="bg1"/>
              </a:solidFill>
              <a:latin typeface="Calibri"/>
              <a:cs typeface="Calibri"/>
            </a:endParaRPr>
          </a:p>
          <a:p>
            <a:r>
              <a:rPr lang="en-US" sz="1400">
                <a:solidFill>
                  <a:schemeClr val="bg1"/>
                </a:solidFill>
                <a:latin typeface="Calibri"/>
                <a:cs typeface="Calibri"/>
              </a:rPr>
              <a:t>(The open university, </a:t>
            </a:r>
            <a:r>
              <a:rPr lang="en-US" sz="1400" err="1">
                <a:solidFill>
                  <a:schemeClr val="bg1"/>
                </a:solidFill>
                <a:latin typeface="Calibri"/>
                <a:cs typeface="Calibri"/>
              </a:rPr>
              <a:t>n.d</a:t>
            </a:r>
            <a:r>
              <a:rPr lang="en-US" sz="1400" dirty="0">
                <a:solidFill>
                  <a:schemeClr val="bg1"/>
                </a:solidFill>
                <a:latin typeface="Calibri"/>
                <a:cs typeface="Calibri"/>
              </a:rPr>
              <a:t>).</a:t>
            </a:r>
          </a:p>
          <a:p>
            <a:endParaRPr lang="en-US" sz="1200" dirty="0">
              <a:latin typeface="Times New Roman"/>
              <a:cs typeface="Calibri"/>
            </a:endParaRPr>
          </a:p>
          <a:p>
            <a:endParaRPr lang="en-US" sz="1200" dirty="0">
              <a:latin typeface="Arial Rounded MT Bold"/>
              <a:cs typeface="Calibri"/>
            </a:endParaRPr>
          </a:p>
        </p:txBody>
      </p:sp>
      <p:pic>
        <p:nvPicPr>
          <p:cNvPr id="35" name="Picture 35" descr="A picture containing drawing&#10;&#10;Description automatically generated">
            <a:extLst>
              <a:ext uri="{FF2B5EF4-FFF2-40B4-BE49-F238E27FC236}">
                <a16:creationId xmlns:a16="http://schemas.microsoft.com/office/drawing/2014/main" id="{288332F0-C6E1-4760-9796-70F04E8ACD30}"/>
              </a:ext>
            </a:extLst>
          </p:cNvPr>
          <p:cNvPicPr>
            <a:picLocks noChangeAspect="1"/>
          </p:cNvPicPr>
          <p:nvPr/>
        </p:nvPicPr>
        <p:blipFill>
          <a:blip r:embed="rId9"/>
          <a:stretch>
            <a:fillRect/>
          </a:stretch>
        </p:blipFill>
        <p:spPr>
          <a:xfrm rot="600000">
            <a:off x="10943771" y="3533775"/>
            <a:ext cx="1133475" cy="1076325"/>
          </a:xfrm>
          <a:prstGeom prst="rect">
            <a:avLst/>
          </a:prstGeom>
        </p:spPr>
      </p:pic>
      <p:pic>
        <p:nvPicPr>
          <p:cNvPr id="36" name="Picture 36" descr="Text, letter&#10;&#10;Description automatically generated">
            <a:extLst>
              <a:ext uri="{FF2B5EF4-FFF2-40B4-BE49-F238E27FC236}">
                <a16:creationId xmlns:a16="http://schemas.microsoft.com/office/drawing/2014/main" id="{69A3305C-50EA-48C4-8144-F4F2F2706CC7}"/>
              </a:ext>
            </a:extLst>
          </p:cNvPr>
          <p:cNvPicPr>
            <a:picLocks noChangeAspect="1"/>
          </p:cNvPicPr>
          <p:nvPr/>
        </p:nvPicPr>
        <p:blipFill>
          <a:blip r:embed="rId10"/>
          <a:stretch>
            <a:fillRect/>
          </a:stretch>
        </p:blipFill>
        <p:spPr>
          <a:xfrm>
            <a:off x="8196036" y="4659086"/>
            <a:ext cx="3667125" cy="1590675"/>
          </a:xfrm>
          <a:prstGeom prst="rect">
            <a:avLst/>
          </a:prstGeom>
        </p:spPr>
      </p:pic>
      <p:pic>
        <p:nvPicPr>
          <p:cNvPr id="40" name="Picture 40" descr="A close up of a logo&#10;&#10;Description automatically generated">
            <a:extLst>
              <a:ext uri="{FF2B5EF4-FFF2-40B4-BE49-F238E27FC236}">
                <a16:creationId xmlns:a16="http://schemas.microsoft.com/office/drawing/2014/main" id="{F622E1C1-DE3F-4154-ADBC-6F54713232B0}"/>
              </a:ext>
            </a:extLst>
          </p:cNvPr>
          <p:cNvPicPr>
            <a:picLocks noChangeAspect="1"/>
          </p:cNvPicPr>
          <p:nvPr/>
        </p:nvPicPr>
        <p:blipFill>
          <a:blip r:embed="rId2"/>
          <a:stretch>
            <a:fillRect/>
          </a:stretch>
        </p:blipFill>
        <p:spPr>
          <a:xfrm>
            <a:off x="53974" y="3340099"/>
            <a:ext cx="3837214" cy="3486604"/>
          </a:xfrm>
          <a:prstGeom prst="rect">
            <a:avLst/>
          </a:prstGeom>
        </p:spPr>
      </p:pic>
      <p:pic>
        <p:nvPicPr>
          <p:cNvPr id="38" name="Picture 38" descr="A picture containing icon&#10;&#10;Description automatically generated">
            <a:extLst>
              <a:ext uri="{FF2B5EF4-FFF2-40B4-BE49-F238E27FC236}">
                <a16:creationId xmlns:a16="http://schemas.microsoft.com/office/drawing/2014/main" id="{D4DD2E78-C569-4640-BFEA-BD32F27C9431}"/>
              </a:ext>
            </a:extLst>
          </p:cNvPr>
          <p:cNvPicPr>
            <a:picLocks noChangeAspect="1"/>
          </p:cNvPicPr>
          <p:nvPr/>
        </p:nvPicPr>
        <p:blipFill>
          <a:blip r:embed="rId11"/>
          <a:stretch>
            <a:fillRect/>
          </a:stretch>
        </p:blipFill>
        <p:spPr>
          <a:xfrm>
            <a:off x="2808968" y="2318203"/>
            <a:ext cx="485775" cy="1114425"/>
          </a:xfrm>
          <a:prstGeom prst="rect">
            <a:avLst/>
          </a:prstGeom>
        </p:spPr>
      </p:pic>
      <p:sp>
        <p:nvSpPr>
          <p:cNvPr id="42" name="TextBox 41">
            <a:extLst>
              <a:ext uri="{FF2B5EF4-FFF2-40B4-BE49-F238E27FC236}">
                <a16:creationId xmlns:a16="http://schemas.microsoft.com/office/drawing/2014/main" id="{FC929BD6-566B-4252-AA0B-A129F4E10D31}"/>
              </a:ext>
            </a:extLst>
          </p:cNvPr>
          <p:cNvSpPr txBox="1"/>
          <p:nvPr/>
        </p:nvSpPr>
        <p:spPr>
          <a:xfrm>
            <a:off x="117022" y="3667578"/>
            <a:ext cx="3811358" cy="270843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solidFill>
                  <a:schemeClr val="bg1"/>
                </a:solidFill>
                <a:cs typeface="Calibri"/>
              </a:rPr>
              <a:t>Skinner believed that it was possible to use the principles of using animals as a underpinning </a:t>
            </a:r>
            <a:r>
              <a:rPr lang="en-US" sz="1400">
                <a:solidFill>
                  <a:schemeClr val="bg1"/>
                </a:solidFill>
                <a:cs typeface="Calibri"/>
              </a:rPr>
              <a:t>experiement's</a:t>
            </a:r>
            <a:r>
              <a:rPr lang="en-US" sz="1400" dirty="0">
                <a:solidFill>
                  <a:schemeClr val="bg1"/>
                </a:solidFill>
                <a:cs typeface="Calibri"/>
              </a:rPr>
              <a:t> with children and infants. He coined the term operant or instrumental conditioning to explain how this </a:t>
            </a:r>
            <a:r>
              <a:rPr lang="en-US" sz="1400">
                <a:solidFill>
                  <a:schemeClr val="bg1"/>
                </a:solidFill>
                <a:cs typeface="Calibri"/>
              </a:rPr>
              <a:t>influenced the positive, negative </a:t>
            </a:r>
            <a:r>
              <a:rPr lang="en-US" sz="1400" err="1">
                <a:solidFill>
                  <a:schemeClr val="bg1"/>
                </a:solidFill>
                <a:cs typeface="Calibri"/>
              </a:rPr>
              <a:t>reineforcers</a:t>
            </a:r>
            <a:r>
              <a:rPr lang="en-US" sz="1400" dirty="0">
                <a:solidFill>
                  <a:schemeClr val="bg1"/>
                </a:solidFill>
                <a:cs typeface="Calibri"/>
              </a:rPr>
              <a:t> </a:t>
            </a:r>
            <a:r>
              <a:rPr lang="en-US" sz="1400">
                <a:solidFill>
                  <a:schemeClr val="bg1"/>
                </a:solidFill>
                <a:cs typeface="Calibri"/>
              </a:rPr>
              <a:t>will have on keeping the child behaved. The </a:t>
            </a:r>
            <a:r>
              <a:rPr lang="en-US" sz="1400" err="1">
                <a:solidFill>
                  <a:schemeClr val="bg1"/>
                </a:solidFill>
                <a:cs typeface="Calibri"/>
              </a:rPr>
              <a:t>Reinenforcement</a:t>
            </a:r>
            <a:r>
              <a:rPr lang="en-US" sz="1400" dirty="0">
                <a:solidFill>
                  <a:schemeClr val="bg1"/>
                </a:solidFill>
                <a:cs typeface="Calibri"/>
              </a:rPr>
              <a:t> theory is an old theory of </a:t>
            </a:r>
            <a:r>
              <a:rPr lang="en-US" sz="1400">
                <a:solidFill>
                  <a:schemeClr val="bg1"/>
                </a:solidFill>
                <a:cs typeface="Calibri"/>
              </a:rPr>
              <a:t>motivation which explains </a:t>
            </a:r>
            <a:r>
              <a:rPr lang="en-US" sz="1400" err="1">
                <a:solidFill>
                  <a:schemeClr val="bg1"/>
                </a:solidFill>
                <a:cs typeface="Calibri"/>
              </a:rPr>
              <a:t>behaviour</a:t>
            </a:r>
            <a:r>
              <a:rPr lang="en-US" sz="1400" dirty="0">
                <a:solidFill>
                  <a:schemeClr val="bg1"/>
                </a:solidFill>
                <a:cs typeface="Calibri"/>
              </a:rPr>
              <a:t> and people will act. </a:t>
            </a:r>
            <a:endParaRPr lang="en-US" sz="1400" dirty="0">
              <a:solidFill>
                <a:schemeClr val="bg1"/>
              </a:solidFill>
              <a:ea typeface="+mn-lt"/>
              <a:cs typeface="+mn-lt"/>
            </a:endParaRPr>
          </a:p>
          <a:p>
            <a:endParaRPr lang="en-US" sz="1400" dirty="0">
              <a:solidFill>
                <a:schemeClr val="bg1"/>
              </a:solidFill>
              <a:ea typeface="+mn-lt"/>
              <a:cs typeface="+mn-lt"/>
            </a:endParaRPr>
          </a:p>
          <a:p>
            <a:r>
              <a:rPr lang="en-US" sz="1400" dirty="0">
                <a:solidFill>
                  <a:schemeClr val="bg1"/>
                </a:solidFill>
                <a:ea typeface="+mn-lt"/>
                <a:cs typeface="+mn-lt"/>
              </a:rPr>
              <a:t>(Gordon, 2014).</a:t>
            </a:r>
            <a:endParaRPr lang="en-US" sz="1400" dirty="0">
              <a:solidFill>
                <a:schemeClr val="bg1"/>
              </a:solidFill>
              <a:cs typeface="Calibri"/>
            </a:endParaRPr>
          </a:p>
        </p:txBody>
      </p:sp>
      <p:sp>
        <p:nvSpPr>
          <p:cNvPr id="43" name="TextBox 42">
            <a:extLst>
              <a:ext uri="{FF2B5EF4-FFF2-40B4-BE49-F238E27FC236}">
                <a16:creationId xmlns:a16="http://schemas.microsoft.com/office/drawing/2014/main" id="{032B13D1-D856-48EF-AF1B-34621C05EDFD}"/>
              </a:ext>
            </a:extLst>
          </p:cNvPr>
          <p:cNvSpPr txBox="1"/>
          <p:nvPr/>
        </p:nvSpPr>
        <p:spPr>
          <a:xfrm>
            <a:off x="4352925" y="3524250"/>
            <a:ext cx="272415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solidFill>
                  <a:schemeClr val="bg1"/>
                </a:solidFill>
              </a:rPr>
              <a:t>Skinner (1904–1990) has been known to as the father of </a:t>
            </a:r>
            <a:r>
              <a:rPr lang="en-US" sz="1400" err="1">
                <a:solidFill>
                  <a:schemeClr val="bg1"/>
                </a:solidFill>
              </a:rPr>
              <a:t>behaviourism</a:t>
            </a:r>
            <a:r>
              <a:rPr lang="en-US" sz="1400" dirty="0">
                <a:solidFill>
                  <a:schemeClr val="bg1"/>
                </a:solidFill>
              </a:rPr>
              <a:t>. Skinner's theory is responsible for differentiating two types of </a:t>
            </a:r>
            <a:r>
              <a:rPr lang="en-US" sz="1400" err="1">
                <a:solidFill>
                  <a:schemeClr val="bg1"/>
                </a:solidFill>
              </a:rPr>
              <a:t>behaviour</a:t>
            </a:r>
            <a:r>
              <a:rPr lang="en-US" sz="1400" dirty="0">
                <a:solidFill>
                  <a:schemeClr val="bg1"/>
                </a:solidFill>
              </a:rPr>
              <a:t>: 1) Respondent </a:t>
            </a:r>
            <a:r>
              <a:rPr lang="en-US" sz="1400" err="1">
                <a:solidFill>
                  <a:schemeClr val="bg1"/>
                </a:solidFill>
              </a:rPr>
              <a:t>Behaviour</a:t>
            </a:r>
            <a:r>
              <a:rPr lang="en-US" sz="1400" dirty="0">
                <a:solidFill>
                  <a:schemeClr val="bg1"/>
                </a:solidFill>
              </a:rPr>
              <a:t> and 2) Operant </a:t>
            </a:r>
            <a:r>
              <a:rPr lang="en-US" sz="1400" err="1">
                <a:solidFill>
                  <a:schemeClr val="bg1"/>
                </a:solidFill>
              </a:rPr>
              <a:t>Behaviour</a:t>
            </a:r>
            <a:r>
              <a:rPr lang="en-US" sz="1400" dirty="0">
                <a:solidFill>
                  <a:schemeClr val="bg1"/>
                </a:solidFill>
              </a:rPr>
              <a:t>. </a:t>
            </a:r>
            <a:endParaRPr lang="en-US" sz="1400" dirty="0">
              <a:solidFill>
                <a:schemeClr val="bg1"/>
              </a:solidFill>
              <a:cs typeface="Arial"/>
            </a:endParaRPr>
          </a:p>
          <a:p>
            <a:endParaRPr lang="en-US" sz="1400" dirty="0">
              <a:solidFill>
                <a:schemeClr val="bg1"/>
              </a:solidFill>
              <a:cs typeface="Arial"/>
            </a:endParaRPr>
          </a:p>
          <a:p>
            <a:r>
              <a:rPr lang="en-US" sz="1400" dirty="0">
                <a:solidFill>
                  <a:schemeClr val="bg1"/>
                </a:solidFill>
              </a:rPr>
              <a:t>(McCain, 2013)</a:t>
            </a:r>
            <a:endParaRPr lang="en-US" sz="1400">
              <a:solidFill>
                <a:schemeClr val="bg1"/>
              </a:solidFill>
              <a:cs typeface="Calibri"/>
            </a:endParaRPr>
          </a:p>
        </p:txBody>
      </p:sp>
      <p:sp>
        <p:nvSpPr>
          <p:cNvPr id="46" name="Arrow: Curved Up 45">
            <a:extLst>
              <a:ext uri="{FF2B5EF4-FFF2-40B4-BE49-F238E27FC236}">
                <a16:creationId xmlns:a16="http://schemas.microsoft.com/office/drawing/2014/main" id="{5969D71F-1948-44A9-A16F-987E1B41D087}"/>
              </a:ext>
            </a:extLst>
          </p:cNvPr>
          <p:cNvSpPr/>
          <p:nvPr/>
        </p:nvSpPr>
        <p:spPr>
          <a:xfrm>
            <a:off x="3897249" y="6006464"/>
            <a:ext cx="1219200" cy="733425"/>
          </a:xfrm>
          <a:prstGeom prst="curved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47" name="Picture 15" descr="Icon&#10;&#10;Description automatically generated">
            <a:extLst>
              <a:ext uri="{FF2B5EF4-FFF2-40B4-BE49-F238E27FC236}">
                <a16:creationId xmlns:a16="http://schemas.microsoft.com/office/drawing/2014/main" id="{F105E605-51EB-4AD6-8703-CB08154DF326}"/>
              </a:ext>
            </a:extLst>
          </p:cNvPr>
          <p:cNvPicPr>
            <a:picLocks noChangeAspect="1"/>
          </p:cNvPicPr>
          <p:nvPr/>
        </p:nvPicPr>
        <p:blipFill>
          <a:blip r:embed="rId7"/>
          <a:stretch>
            <a:fillRect/>
          </a:stretch>
        </p:blipFill>
        <p:spPr>
          <a:xfrm rot="15120000">
            <a:off x="4428216" y="1988003"/>
            <a:ext cx="1228725" cy="733425"/>
          </a:xfrm>
          <a:prstGeom prst="rect">
            <a:avLst/>
          </a:prstGeom>
        </p:spPr>
      </p:pic>
    </p:spTree>
    <p:extLst>
      <p:ext uri="{BB962C8B-B14F-4D97-AF65-F5344CB8AC3E}">
        <p14:creationId xmlns:p14="http://schemas.microsoft.com/office/powerpoint/2010/main" val="22769294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9" descr="Shape, square&#10;&#10;Description automatically generated">
            <a:extLst>
              <a:ext uri="{FF2B5EF4-FFF2-40B4-BE49-F238E27FC236}">
                <a16:creationId xmlns:a16="http://schemas.microsoft.com/office/drawing/2014/main" id="{7750EB3C-FC19-4918-9BEE-AD0B7710525C}"/>
              </a:ext>
            </a:extLst>
          </p:cNvPr>
          <p:cNvPicPr>
            <a:picLocks noChangeAspect="1"/>
          </p:cNvPicPr>
          <p:nvPr/>
        </p:nvPicPr>
        <p:blipFill>
          <a:blip r:embed="rId2"/>
          <a:stretch>
            <a:fillRect/>
          </a:stretch>
        </p:blipFill>
        <p:spPr>
          <a:xfrm>
            <a:off x="5955393" y="996497"/>
            <a:ext cx="3181351" cy="2202997"/>
          </a:xfrm>
          <a:prstGeom prst="rect">
            <a:avLst/>
          </a:prstGeom>
        </p:spPr>
      </p:pic>
      <p:pic>
        <p:nvPicPr>
          <p:cNvPr id="2" name="Picture 2" descr="A picture containing shape&#10;&#10;Description automatically generated">
            <a:extLst>
              <a:ext uri="{FF2B5EF4-FFF2-40B4-BE49-F238E27FC236}">
                <a16:creationId xmlns:a16="http://schemas.microsoft.com/office/drawing/2014/main" id="{E0A47AD5-D455-46F0-9304-BB85023628EC}"/>
              </a:ext>
            </a:extLst>
          </p:cNvPr>
          <p:cNvPicPr>
            <a:picLocks noChangeAspect="1"/>
          </p:cNvPicPr>
          <p:nvPr/>
        </p:nvPicPr>
        <p:blipFill>
          <a:blip r:embed="rId3"/>
          <a:stretch>
            <a:fillRect/>
          </a:stretch>
        </p:blipFill>
        <p:spPr>
          <a:xfrm>
            <a:off x="840014" y="994682"/>
            <a:ext cx="4019550" cy="2324100"/>
          </a:xfrm>
          <a:prstGeom prst="rect">
            <a:avLst/>
          </a:prstGeom>
        </p:spPr>
      </p:pic>
      <p:pic>
        <p:nvPicPr>
          <p:cNvPr id="3" name="Picture 3" descr="Text&#10;&#10;Description automatically generated">
            <a:extLst>
              <a:ext uri="{FF2B5EF4-FFF2-40B4-BE49-F238E27FC236}">
                <a16:creationId xmlns:a16="http://schemas.microsoft.com/office/drawing/2014/main" id="{EE7B24D1-5398-42D2-A2AA-127B24F9F566}"/>
              </a:ext>
            </a:extLst>
          </p:cNvPr>
          <p:cNvPicPr>
            <a:picLocks noChangeAspect="1"/>
          </p:cNvPicPr>
          <p:nvPr/>
        </p:nvPicPr>
        <p:blipFill>
          <a:blip r:embed="rId4"/>
          <a:stretch>
            <a:fillRect/>
          </a:stretch>
        </p:blipFill>
        <p:spPr>
          <a:xfrm>
            <a:off x="1035503" y="1289503"/>
            <a:ext cx="3781425" cy="2028825"/>
          </a:xfrm>
          <a:prstGeom prst="rect">
            <a:avLst/>
          </a:prstGeom>
        </p:spPr>
      </p:pic>
      <p:pic>
        <p:nvPicPr>
          <p:cNvPr id="4" name="Picture 4" descr="A close up of a sign&#10;&#10;Description automatically generated">
            <a:extLst>
              <a:ext uri="{FF2B5EF4-FFF2-40B4-BE49-F238E27FC236}">
                <a16:creationId xmlns:a16="http://schemas.microsoft.com/office/drawing/2014/main" id="{54EB3549-5A39-4F13-A23E-BE8D4352DF16}"/>
              </a:ext>
            </a:extLst>
          </p:cNvPr>
          <p:cNvPicPr>
            <a:picLocks noChangeAspect="1"/>
          </p:cNvPicPr>
          <p:nvPr/>
        </p:nvPicPr>
        <p:blipFill>
          <a:blip r:embed="rId5"/>
          <a:stretch>
            <a:fillRect/>
          </a:stretch>
        </p:blipFill>
        <p:spPr>
          <a:xfrm>
            <a:off x="9099550" y="1110343"/>
            <a:ext cx="1714500" cy="2000250"/>
          </a:xfrm>
          <a:prstGeom prst="rect">
            <a:avLst/>
          </a:prstGeom>
        </p:spPr>
      </p:pic>
      <p:pic>
        <p:nvPicPr>
          <p:cNvPr id="5" name="Picture 5" descr="A picture containing drawing, light&#10;&#10;Description automatically generated">
            <a:extLst>
              <a:ext uri="{FF2B5EF4-FFF2-40B4-BE49-F238E27FC236}">
                <a16:creationId xmlns:a16="http://schemas.microsoft.com/office/drawing/2014/main" id="{61AAABDA-626A-45BF-9514-0B79E7BC9587}"/>
              </a:ext>
            </a:extLst>
          </p:cNvPr>
          <p:cNvPicPr>
            <a:picLocks noChangeAspect="1"/>
          </p:cNvPicPr>
          <p:nvPr/>
        </p:nvPicPr>
        <p:blipFill>
          <a:blip r:embed="rId6"/>
          <a:stretch>
            <a:fillRect/>
          </a:stretch>
        </p:blipFill>
        <p:spPr>
          <a:xfrm>
            <a:off x="3822246" y="3264353"/>
            <a:ext cx="1038225" cy="1590675"/>
          </a:xfrm>
          <a:prstGeom prst="rect">
            <a:avLst/>
          </a:prstGeom>
        </p:spPr>
      </p:pic>
      <p:pic>
        <p:nvPicPr>
          <p:cNvPr id="6" name="Picture 6" descr="A picture containing indoor, table, sitting, small&#10;&#10;Description automatically generated">
            <a:extLst>
              <a:ext uri="{FF2B5EF4-FFF2-40B4-BE49-F238E27FC236}">
                <a16:creationId xmlns:a16="http://schemas.microsoft.com/office/drawing/2014/main" id="{C732A92A-B5BB-42A0-9D86-BAAB76BD96B8}"/>
              </a:ext>
            </a:extLst>
          </p:cNvPr>
          <p:cNvPicPr>
            <a:picLocks noChangeAspect="1"/>
          </p:cNvPicPr>
          <p:nvPr/>
        </p:nvPicPr>
        <p:blipFill>
          <a:blip r:embed="rId7"/>
          <a:stretch>
            <a:fillRect/>
          </a:stretch>
        </p:blipFill>
        <p:spPr>
          <a:xfrm>
            <a:off x="9407525" y="3057525"/>
            <a:ext cx="2505075" cy="1628775"/>
          </a:xfrm>
          <a:prstGeom prst="rect">
            <a:avLst/>
          </a:prstGeom>
        </p:spPr>
      </p:pic>
      <p:pic>
        <p:nvPicPr>
          <p:cNvPr id="7" name="Picture 7" descr="Text, letter&#10;&#10;Description automatically generated">
            <a:extLst>
              <a:ext uri="{FF2B5EF4-FFF2-40B4-BE49-F238E27FC236}">
                <a16:creationId xmlns:a16="http://schemas.microsoft.com/office/drawing/2014/main" id="{2746EDB6-2070-49CE-80AE-CBEA93690F34}"/>
              </a:ext>
            </a:extLst>
          </p:cNvPr>
          <p:cNvPicPr>
            <a:picLocks noChangeAspect="1"/>
          </p:cNvPicPr>
          <p:nvPr/>
        </p:nvPicPr>
        <p:blipFill>
          <a:blip r:embed="rId8"/>
          <a:stretch>
            <a:fillRect/>
          </a:stretch>
        </p:blipFill>
        <p:spPr>
          <a:xfrm>
            <a:off x="6196693" y="1284968"/>
            <a:ext cx="2800350" cy="1781175"/>
          </a:xfrm>
          <a:prstGeom prst="rect">
            <a:avLst/>
          </a:prstGeom>
        </p:spPr>
      </p:pic>
      <p:pic>
        <p:nvPicPr>
          <p:cNvPr id="8" name="Picture 8" descr="A picture containing shape&#10;&#10;Description automatically generated">
            <a:extLst>
              <a:ext uri="{FF2B5EF4-FFF2-40B4-BE49-F238E27FC236}">
                <a16:creationId xmlns:a16="http://schemas.microsoft.com/office/drawing/2014/main" id="{D857F830-EEE4-4D5F-93BF-80135736E57F}"/>
              </a:ext>
            </a:extLst>
          </p:cNvPr>
          <p:cNvPicPr>
            <a:picLocks noChangeAspect="1"/>
          </p:cNvPicPr>
          <p:nvPr/>
        </p:nvPicPr>
        <p:blipFill>
          <a:blip r:embed="rId9"/>
          <a:stretch>
            <a:fillRect/>
          </a:stretch>
        </p:blipFill>
        <p:spPr>
          <a:xfrm>
            <a:off x="6804024" y="4591504"/>
            <a:ext cx="2952297" cy="1990271"/>
          </a:xfrm>
          <a:prstGeom prst="rect">
            <a:avLst/>
          </a:prstGeom>
        </p:spPr>
      </p:pic>
      <p:pic>
        <p:nvPicPr>
          <p:cNvPr id="10" name="Picture 10" descr="A picture containing drawing, shirt&#10;&#10;Description automatically generated">
            <a:extLst>
              <a:ext uri="{FF2B5EF4-FFF2-40B4-BE49-F238E27FC236}">
                <a16:creationId xmlns:a16="http://schemas.microsoft.com/office/drawing/2014/main" id="{BF306E4D-2FA6-4C03-A477-E93F4BC8B274}"/>
              </a:ext>
            </a:extLst>
          </p:cNvPr>
          <p:cNvPicPr>
            <a:picLocks noChangeAspect="1"/>
          </p:cNvPicPr>
          <p:nvPr/>
        </p:nvPicPr>
        <p:blipFill>
          <a:blip r:embed="rId10"/>
          <a:stretch>
            <a:fillRect/>
          </a:stretch>
        </p:blipFill>
        <p:spPr>
          <a:xfrm>
            <a:off x="1475468" y="3388632"/>
            <a:ext cx="866775" cy="2047875"/>
          </a:xfrm>
          <a:prstGeom prst="rect">
            <a:avLst/>
          </a:prstGeom>
        </p:spPr>
      </p:pic>
      <p:pic>
        <p:nvPicPr>
          <p:cNvPr id="11" name="Picture 11" descr="Calendar&#10;&#10;Description automatically generated">
            <a:extLst>
              <a:ext uri="{FF2B5EF4-FFF2-40B4-BE49-F238E27FC236}">
                <a16:creationId xmlns:a16="http://schemas.microsoft.com/office/drawing/2014/main" id="{CF05F982-F8B7-4248-B9A5-2CFA4094B95C}"/>
              </a:ext>
            </a:extLst>
          </p:cNvPr>
          <p:cNvPicPr>
            <a:picLocks noChangeAspect="1"/>
          </p:cNvPicPr>
          <p:nvPr/>
        </p:nvPicPr>
        <p:blipFill>
          <a:blip r:embed="rId11"/>
          <a:stretch>
            <a:fillRect/>
          </a:stretch>
        </p:blipFill>
        <p:spPr>
          <a:xfrm>
            <a:off x="166460" y="4244975"/>
            <a:ext cx="3476625" cy="2524125"/>
          </a:xfrm>
          <a:prstGeom prst="rect">
            <a:avLst/>
          </a:prstGeom>
        </p:spPr>
      </p:pic>
      <p:pic>
        <p:nvPicPr>
          <p:cNvPr id="12" name="Picture 12" descr="A picture containing food&#10;&#10;Description automatically generated">
            <a:extLst>
              <a:ext uri="{FF2B5EF4-FFF2-40B4-BE49-F238E27FC236}">
                <a16:creationId xmlns:a16="http://schemas.microsoft.com/office/drawing/2014/main" id="{BC372548-8C96-459A-9E34-6913EB111367}"/>
              </a:ext>
            </a:extLst>
          </p:cNvPr>
          <p:cNvPicPr>
            <a:picLocks noChangeAspect="1"/>
          </p:cNvPicPr>
          <p:nvPr/>
        </p:nvPicPr>
        <p:blipFill>
          <a:blip r:embed="rId12"/>
          <a:stretch>
            <a:fillRect/>
          </a:stretch>
        </p:blipFill>
        <p:spPr>
          <a:xfrm>
            <a:off x="3443514" y="4685846"/>
            <a:ext cx="2838450" cy="2057400"/>
          </a:xfrm>
          <a:prstGeom prst="rect">
            <a:avLst/>
          </a:prstGeom>
        </p:spPr>
      </p:pic>
      <p:pic>
        <p:nvPicPr>
          <p:cNvPr id="13" name="Picture 13" descr="Text, letter&#10;&#10;Description automatically generated">
            <a:extLst>
              <a:ext uri="{FF2B5EF4-FFF2-40B4-BE49-F238E27FC236}">
                <a16:creationId xmlns:a16="http://schemas.microsoft.com/office/drawing/2014/main" id="{0221F9E3-CA80-4496-8EC7-64A3157CC422}"/>
              </a:ext>
            </a:extLst>
          </p:cNvPr>
          <p:cNvPicPr>
            <a:picLocks noChangeAspect="1"/>
          </p:cNvPicPr>
          <p:nvPr/>
        </p:nvPicPr>
        <p:blipFill>
          <a:blip r:embed="rId13"/>
          <a:stretch>
            <a:fillRect/>
          </a:stretch>
        </p:blipFill>
        <p:spPr>
          <a:xfrm>
            <a:off x="7067096" y="4758418"/>
            <a:ext cx="2628900" cy="1819275"/>
          </a:xfrm>
          <a:prstGeom prst="rect">
            <a:avLst/>
          </a:prstGeom>
        </p:spPr>
      </p:pic>
      <p:pic>
        <p:nvPicPr>
          <p:cNvPr id="14" name="Picture 14" descr="A picture containing drawing&#10;&#10;Description automatically generated">
            <a:extLst>
              <a:ext uri="{FF2B5EF4-FFF2-40B4-BE49-F238E27FC236}">
                <a16:creationId xmlns:a16="http://schemas.microsoft.com/office/drawing/2014/main" id="{1BA0AA7B-7C51-4C8F-89AE-4F5F6F6B6609}"/>
              </a:ext>
            </a:extLst>
          </p:cNvPr>
          <p:cNvPicPr>
            <a:picLocks noChangeAspect="1"/>
          </p:cNvPicPr>
          <p:nvPr/>
        </p:nvPicPr>
        <p:blipFill>
          <a:blip r:embed="rId14"/>
          <a:stretch>
            <a:fillRect/>
          </a:stretch>
        </p:blipFill>
        <p:spPr>
          <a:xfrm>
            <a:off x="10150928" y="4941207"/>
            <a:ext cx="1524000" cy="1266825"/>
          </a:xfrm>
          <a:prstGeom prst="rect">
            <a:avLst/>
          </a:prstGeom>
        </p:spPr>
      </p:pic>
      <p:sp>
        <p:nvSpPr>
          <p:cNvPr id="15" name="TextBox 14">
            <a:extLst>
              <a:ext uri="{FF2B5EF4-FFF2-40B4-BE49-F238E27FC236}">
                <a16:creationId xmlns:a16="http://schemas.microsoft.com/office/drawing/2014/main" id="{67408B0A-EA0C-4704-BD61-956C1D395FA8}"/>
              </a:ext>
            </a:extLst>
          </p:cNvPr>
          <p:cNvSpPr txBox="1"/>
          <p:nvPr/>
        </p:nvSpPr>
        <p:spPr>
          <a:xfrm>
            <a:off x="1471387" y="53521"/>
            <a:ext cx="8958488" cy="28718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800">
                <a:solidFill>
                  <a:srgbClr val="C45911"/>
                </a:solidFill>
                <a:latin typeface="Adobe Garamond Pro Bold"/>
                <a:cs typeface="Segoe UI"/>
              </a:rPr>
              <a:t>Positive Reinforcement</a:t>
            </a:r>
            <a:r>
              <a:rPr lang="en-US" sz="4800">
                <a:solidFill>
                  <a:srgbClr val="C45911"/>
                </a:solidFill>
                <a:latin typeface="Adobe Garamond Pro Bold"/>
              </a:rPr>
              <a:t> </a:t>
            </a:r>
          </a:p>
          <a:p>
            <a:endParaRPr lang="en-US" sz="1100">
              <a:cs typeface="Calibri"/>
            </a:endParaRPr>
          </a:p>
          <a:p>
            <a:endParaRPr lang="en-US" sz="1100">
              <a:cs typeface="Calibri"/>
            </a:endParaRPr>
          </a:p>
          <a:p>
            <a:endParaRPr lang="en-US" sz="1100">
              <a:cs typeface="Calibri"/>
            </a:endParaRPr>
          </a:p>
          <a:p>
            <a:endParaRPr lang="en-US" sz="1100">
              <a:cs typeface="Calibri"/>
            </a:endParaRPr>
          </a:p>
          <a:p>
            <a:endParaRPr lang="en-US" sz="1100">
              <a:cs typeface="Calibri"/>
            </a:endParaRPr>
          </a:p>
          <a:p>
            <a:endParaRPr lang="en-US" sz="1100">
              <a:cs typeface="Calibri"/>
            </a:endParaRPr>
          </a:p>
          <a:p>
            <a:endParaRPr lang="en-US" sz="1100">
              <a:cs typeface="Calibri"/>
            </a:endParaRPr>
          </a:p>
          <a:p>
            <a:endParaRPr lang="en-US" sz="1100">
              <a:cs typeface="Calibri"/>
            </a:endParaRPr>
          </a:p>
          <a:p>
            <a:endParaRPr lang="en-US" sz="1100">
              <a:cs typeface="Calibri"/>
            </a:endParaRPr>
          </a:p>
          <a:p>
            <a:endParaRPr lang="en-US" sz="1100">
              <a:cs typeface="Calibri"/>
            </a:endParaRPr>
          </a:p>
          <a:p>
            <a:endParaRPr lang="en-US" sz="1100">
              <a:cs typeface="Calibri"/>
            </a:endParaRPr>
          </a:p>
          <a:p>
            <a:pPr algn="ctr"/>
            <a:endParaRPr lang="en-US" sz="1100">
              <a:cs typeface="Calibri"/>
            </a:endParaRPr>
          </a:p>
        </p:txBody>
      </p:sp>
    </p:spTree>
    <p:extLst>
      <p:ext uri="{BB962C8B-B14F-4D97-AF65-F5344CB8AC3E}">
        <p14:creationId xmlns:p14="http://schemas.microsoft.com/office/powerpoint/2010/main" val="18161208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pic>
        <p:nvPicPr>
          <p:cNvPr id="21" name="Picture 11" descr="A flat screen television&#10;&#10;Description automatically generated">
            <a:extLst>
              <a:ext uri="{FF2B5EF4-FFF2-40B4-BE49-F238E27FC236}">
                <a16:creationId xmlns:a16="http://schemas.microsoft.com/office/drawing/2014/main" id="{1B4FE2DA-5060-4D7A-A58A-AF5DAE14AD6E}"/>
              </a:ext>
            </a:extLst>
          </p:cNvPr>
          <p:cNvPicPr>
            <a:picLocks noChangeAspect="1"/>
          </p:cNvPicPr>
          <p:nvPr/>
        </p:nvPicPr>
        <p:blipFill>
          <a:blip r:embed="rId2"/>
          <a:stretch>
            <a:fillRect/>
          </a:stretch>
        </p:blipFill>
        <p:spPr>
          <a:xfrm>
            <a:off x="4067174" y="3348767"/>
            <a:ext cx="3057525" cy="1255840"/>
          </a:xfrm>
          <a:prstGeom prst="rect">
            <a:avLst/>
          </a:prstGeom>
        </p:spPr>
      </p:pic>
      <p:pic>
        <p:nvPicPr>
          <p:cNvPr id="22" name="Picture 11" descr="A flat screen television&#10;&#10;Description automatically generated">
            <a:extLst>
              <a:ext uri="{FF2B5EF4-FFF2-40B4-BE49-F238E27FC236}">
                <a16:creationId xmlns:a16="http://schemas.microsoft.com/office/drawing/2014/main" id="{985952D8-DC9C-4294-8CA3-A2F617B3D00A}"/>
              </a:ext>
            </a:extLst>
          </p:cNvPr>
          <p:cNvPicPr>
            <a:picLocks noChangeAspect="1"/>
          </p:cNvPicPr>
          <p:nvPr/>
        </p:nvPicPr>
        <p:blipFill>
          <a:blip r:embed="rId2"/>
          <a:stretch>
            <a:fillRect/>
          </a:stretch>
        </p:blipFill>
        <p:spPr>
          <a:xfrm>
            <a:off x="4067174" y="4539392"/>
            <a:ext cx="3124200" cy="1132015"/>
          </a:xfrm>
          <a:prstGeom prst="rect">
            <a:avLst/>
          </a:prstGeom>
        </p:spPr>
      </p:pic>
      <p:pic>
        <p:nvPicPr>
          <p:cNvPr id="12" name="Picture 12" descr="A flat screen television&#10;&#10;Description automatically generated">
            <a:extLst>
              <a:ext uri="{FF2B5EF4-FFF2-40B4-BE49-F238E27FC236}">
                <a16:creationId xmlns:a16="http://schemas.microsoft.com/office/drawing/2014/main" id="{77944650-47B5-41A0-80EE-BE0F38DD09AF}"/>
              </a:ext>
            </a:extLst>
          </p:cNvPr>
          <p:cNvPicPr>
            <a:picLocks noChangeAspect="1"/>
          </p:cNvPicPr>
          <p:nvPr/>
        </p:nvPicPr>
        <p:blipFill>
          <a:blip r:embed="rId2"/>
          <a:stretch>
            <a:fillRect/>
          </a:stretch>
        </p:blipFill>
        <p:spPr>
          <a:xfrm>
            <a:off x="4181475" y="967518"/>
            <a:ext cx="3495675" cy="2255965"/>
          </a:xfrm>
          <a:prstGeom prst="rect">
            <a:avLst/>
          </a:prstGeom>
        </p:spPr>
      </p:pic>
      <p:pic>
        <p:nvPicPr>
          <p:cNvPr id="14" name="Picture 14" descr="A flat screen television&#10;&#10;Description automatically generated">
            <a:extLst>
              <a:ext uri="{FF2B5EF4-FFF2-40B4-BE49-F238E27FC236}">
                <a16:creationId xmlns:a16="http://schemas.microsoft.com/office/drawing/2014/main" id="{CC12EE3D-E506-4B99-BD06-E274C7822EC8}"/>
              </a:ext>
            </a:extLst>
          </p:cNvPr>
          <p:cNvPicPr>
            <a:picLocks noChangeAspect="1"/>
          </p:cNvPicPr>
          <p:nvPr/>
        </p:nvPicPr>
        <p:blipFill>
          <a:blip r:embed="rId2"/>
          <a:stretch>
            <a:fillRect/>
          </a:stretch>
        </p:blipFill>
        <p:spPr>
          <a:xfrm>
            <a:off x="8553450" y="1072293"/>
            <a:ext cx="3495675" cy="2503615"/>
          </a:xfrm>
          <a:prstGeom prst="rect">
            <a:avLst/>
          </a:prstGeom>
        </p:spPr>
      </p:pic>
      <p:pic>
        <p:nvPicPr>
          <p:cNvPr id="13" name="Picture 13" descr="A flat screen television&#10;&#10;Description automatically generated">
            <a:extLst>
              <a:ext uri="{FF2B5EF4-FFF2-40B4-BE49-F238E27FC236}">
                <a16:creationId xmlns:a16="http://schemas.microsoft.com/office/drawing/2014/main" id="{131167F8-4D81-44EE-A506-A7DCEA274A35}"/>
              </a:ext>
            </a:extLst>
          </p:cNvPr>
          <p:cNvPicPr>
            <a:picLocks noChangeAspect="1"/>
          </p:cNvPicPr>
          <p:nvPr/>
        </p:nvPicPr>
        <p:blipFill>
          <a:blip r:embed="rId2"/>
          <a:stretch>
            <a:fillRect/>
          </a:stretch>
        </p:blipFill>
        <p:spPr>
          <a:xfrm>
            <a:off x="295275" y="3348768"/>
            <a:ext cx="3409950" cy="3465640"/>
          </a:xfrm>
          <a:prstGeom prst="rect">
            <a:avLst/>
          </a:prstGeom>
        </p:spPr>
      </p:pic>
      <p:pic>
        <p:nvPicPr>
          <p:cNvPr id="11" name="Picture 11" descr="A flat screen television&#10;&#10;Description automatically generated">
            <a:extLst>
              <a:ext uri="{FF2B5EF4-FFF2-40B4-BE49-F238E27FC236}">
                <a16:creationId xmlns:a16="http://schemas.microsoft.com/office/drawing/2014/main" id="{66121659-174F-42A5-B7EB-84587FAA9FE7}"/>
              </a:ext>
            </a:extLst>
          </p:cNvPr>
          <p:cNvPicPr>
            <a:picLocks noChangeAspect="1"/>
          </p:cNvPicPr>
          <p:nvPr/>
        </p:nvPicPr>
        <p:blipFill>
          <a:blip r:embed="rId2"/>
          <a:stretch>
            <a:fillRect/>
          </a:stretch>
        </p:blipFill>
        <p:spPr>
          <a:xfrm>
            <a:off x="485775" y="872268"/>
            <a:ext cx="3106058" cy="2500893"/>
          </a:xfrm>
          <a:prstGeom prst="rect">
            <a:avLst/>
          </a:prstGeom>
        </p:spPr>
      </p:pic>
      <p:sp>
        <p:nvSpPr>
          <p:cNvPr id="2" name="TextBox 1">
            <a:extLst>
              <a:ext uri="{FF2B5EF4-FFF2-40B4-BE49-F238E27FC236}">
                <a16:creationId xmlns:a16="http://schemas.microsoft.com/office/drawing/2014/main" id="{91E0640B-93D7-41F4-B158-39046E2AB9E0}"/>
              </a:ext>
            </a:extLst>
          </p:cNvPr>
          <p:cNvSpPr txBox="1"/>
          <p:nvPr/>
        </p:nvSpPr>
        <p:spPr>
          <a:xfrm>
            <a:off x="1000125" y="-47625"/>
            <a:ext cx="10372725" cy="830997"/>
          </a:xfrm>
          <a:prstGeom prst="rect">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800" dirty="0">
                <a:solidFill>
                  <a:srgbClr val="C00000"/>
                </a:solidFill>
              </a:rPr>
              <a:t>Dewey: Experimental Constructivism</a:t>
            </a:r>
            <a:endParaRPr lang="en-US" sz="4800">
              <a:solidFill>
                <a:srgbClr val="C00000"/>
              </a:solidFill>
              <a:cs typeface="Calibri"/>
            </a:endParaRPr>
          </a:p>
        </p:txBody>
      </p:sp>
      <p:sp>
        <p:nvSpPr>
          <p:cNvPr id="4" name="TextBox 3">
            <a:extLst>
              <a:ext uri="{FF2B5EF4-FFF2-40B4-BE49-F238E27FC236}">
                <a16:creationId xmlns:a16="http://schemas.microsoft.com/office/drawing/2014/main" id="{3BE26031-39E5-4D29-B520-568661E167D5}"/>
              </a:ext>
            </a:extLst>
          </p:cNvPr>
          <p:cNvSpPr txBox="1"/>
          <p:nvPr/>
        </p:nvSpPr>
        <p:spPr>
          <a:xfrm>
            <a:off x="4324350" y="1590675"/>
            <a:ext cx="3209925" cy="11695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t>Dewey believed children learn from what they do, experience is educative. Children will make an effective connection between what we do to things and what happens to them or us in consequences.</a:t>
            </a:r>
          </a:p>
        </p:txBody>
      </p:sp>
      <p:sp>
        <p:nvSpPr>
          <p:cNvPr id="6" name="TextBox 5">
            <a:extLst>
              <a:ext uri="{FF2B5EF4-FFF2-40B4-BE49-F238E27FC236}">
                <a16:creationId xmlns:a16="http://schemas.microsoft.com/office/drawing/2014/main" id="{DCC0BB4D-B3A6-4161-A798-F8D6EBA6640F}"/>
              </a:ext>
            </a:extLst>
          </p:cNvPr>
          <p:cNvSpPr txBox="1"/>
          <p:nvPr/>
        </p:nvSpPr>
        <p:spPr>
          <a:xfrm>
            <a:off x="8924925" y="1400175"/>
            <a:ext cx="2743200"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t>Example: If a child reaches for a candle flame, he will burn his hand, he will experience pain, this is not an educative experience unless he realizes that touching the flame resulted in a burn.</a:t>
            </a:r>
          </a:p>
        </p:txBody>
      </p:sp>
      <p:sp>
        <p:nvSpPr>
          <p:cNvPr id="7" name="TextBox 6">
            <a:extLst>
              <a:ext uri="{FF2B5EF4-FFF2-40B4-BE49-F238E27FC236}">
                <a16:creationId xmlns:a16="http://schemas.microsoft.com/office/drawing/2014/main" id="{643BE0FE-9C35-4908-9B27-A5F23AE938AF}"/>
              </a:ext>
            </a:extLst>
          </p:cNvPr>
          <p:cNvSpPr txBox="1"/>
          <p:nvPr/>
        </p:nvSpPr>
        <p:spPr>
          <a:xfrm>
            <a:off x="677636" y="3954236"/>
            <a:ext cx="2586264"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t>In contrast to traditional classrooms, Dewey thought that schools and classrooms should be representative of real-life situations, allowing children to participate in learning activities interchangeably and flexibly in a variety of social settings. (Dewey, 1938; Gutek, 2014).</a:t>
            </a:r>
          </a:p>
        </p:txBody>
      </p:sp>
      <p:sp>
        <p:nvSpPr>
          <p:cNvPr id="8" name="TextBox 7">
            <a:extLst>
              <a:ext uri="{FF2B5EF4-FFF2-40B4-BE49-F238E27FC236}">
                <a16:creationId xmlns:a16="http://schemas.microsoft.com/office/drawing/2014/main" id="{81FB67BB-796E-4490-A9D4-6D0882225E73}"/>
              </a:ext>
            </a:extLst>
          </p:cNvPr>
          <p:cNvSpPr txBox="1"/>
          <p:nvPr/>
        </p:nvSpPr>
        <p:spPr>
          <a:xfrm>
            <a:off x="4257675" y="3571875"/>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t>"Education is not preparation for life; education is life itself" (Dewey, 1916, p. 239).</a:t>
            </a:r>
            <a:endParaRPr lang="en-US" sz="1200" dirty="0">
              <a:cs typeface="Calibri"/>
            </a:endParaRPr>
          </a:p>
        </p:txBody>
      </p:sp>
      <p:sp>
        <p:nvSpPr>
          <p:cNvPr id="9" name="TextBox 8">
            <a:extLst>
              <a:ext uri="{FF2B5EF4-FFF2-40B4-BE49-F238E27FC236}">
                <a16:creationId xmlns:a16="http://schemas.microsoft.com/office/drawing/2014/main" id="{4602BA99-5CB3-464E-B9FD-DA8723A910F7}"/>
              </a:ext>
            </a:extLst>
          </p:cNvPr>
          <p:cNvSpPr txBox="1"/>
          <p:nvPr/>
        </p:nvSpPr>
        <p:spPr>
          <a:xfrm>
            <a:off x="4257675" y="4752975"/>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t>He believed book learning was no substitute for actually doing things</a:t>
            </a:r>
          </a:p>
        </p:txBody>
      </p:sp>
      <p:pic>
        <p:nvPicPr>
          <p:cNvPr id="15" name="Picture 15" descr="A picture containing text&#10;&#10;Description automatically generated">
            <a:extLst>
              <a:ext uri="{FF2B5EF4-FFF2-40B4-BE49-F238E27FC236}">
                <a16:creationId xmlns:a16="http://schemas.microsoft.com/office/drawing/2014/main" id="{1EE475DD-2183-4A86-8257-C71CDA96B7C8}"/>
              </a:ext>
            </a:extLst>
          </p:cNvPr>
          <p:cNvPicPr>
            <a:picLocks noChangeAspect="1"/>
          </p:cNvPicPr>
          <p:nvPr/>
        </p:nvPicPr>
        <p:blipFill>
          <a:blip r:embed="rId3"/>
          <a:stretch>
            <a:fillRect/>
          </a:stretch>
        </p:blipFill>
        <p:spPr>
          <a:xfrm>
            <a:off x="4066267" y="5536747"/>
            <a:ext cx="3058433" cy="1321253"/>
          </a:xfrm>
          <a:prstGeom prst="rect">
            <a:avLst/>
          </a:prstGeom>
        </p:spPr>
      </p:pic>
      <p:pic>
        <p:nvPicPr>
          <p:cNvPr id="16" name="Picture 16" descr="Diagram&#10;&#10;Description automatically generated">
            <a:extLst>
              <a:ext uri="{FF2B5EF4-FFF2-40B4-BE49-F238E27FC236}">
                <a16:creationId xmlns:a16="http://schemas.microsoft.com/office/drawing/2014/main" id="{37F8517C-11FA-4954-9C16-9C86919473BB}"/>
              </a:ext>
            </a:extLst>
          </p:cNvPr>
          <p:cNvPicPr>
            <a:picLocks noChangeAspect="1"/>
          </p:cNvPicPr>
          <p:nvPr/>
        </p:nvPicPr>
        <p:blipFill>
          <a:blip r:embed="rId4"/>
          <a:stretch>
            <a:fillRect/>
          </a:stretch>
        </p:blipFill>
        <p:spPr>
          <a:xfrm>
            <a:off x="6915150" y="3524250"/>
            <a:ext cx="5410200" cy="2971800"/>
          </a:xfrm>
          <a:prstGeom prst="rect">
            <a:avLst/>
          </a:prstGeom>
        </p:spPr>
      </p:pic>
      <p:sp>
        <p:nvSpPr>
          <p:cNvPr id="17" name="TextBox 16">
            <a:extLst>
              <a:ext uri="{FF2B5EF4-FFF2-40B4-BE49-F238E27FC236}">
                <a16:creationId xmlns:a16="http://schemas.microsoft.com/office/drawing/2014/main" id="{AB29FE45-8423-40F0-B80D-F581DD43E8C2}"/>
              </a:ext>
            </a:extLst>
          </p:cNvPr>
          <p:cNvSpPr txBox="1"/>
          <p:nvPr/>
        </p:nvSpPr>
        <p:spPr>
          <a:xfrm>
            <a:off x="8858250" y="6457950"/>
            <a:ext cx="1695450"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t>(Concluding/Learning From the experience)</a:t>
            </a:r>
          </a:p>
        </p:txBody>
      </p:sp>
      <p:sp>
        <p:nvSpPr>
          <p:cNvPr id="18" name="TextBox 17">
            <a:extLst>
              <a:ext uri="{FF2B5EF4-FFF2-40B4-BE49-F238E27FC236}">
                <a16:creationId xmlns:a16="http://schemas.microsoft.com/office/drawing/2014/main" id="{2CE040CB-F58D-42C8-A77C-AC65E4C61F97}"/>
              </a:ext>
            </a:extLst>
          </p:cNvPr>
          <p:cNvSpPr txBox="1"/>
          <p:nvPr/>
        </p:nvSpPr>
        <p:spPr>
          <a:xfrm>
            <a:off x="8972550" y="4219575"/>
            <a:ext cx="1828800"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t>(Doing, Having an Experience)</a:t>
            </a:r>
          </a:p>
        </p:txBody>
      </p:sp>
      <p:sp>
        <p:nvSpPr>
          <p:cNvPr id="19" name="TextBox 18">
            <a:extLst>
              <a:ext uri="{FF2B5EF4-FFF2-40B4-BE49-F238E27FC236}">
                <a16:creationId xmlns:a16="http://schemas.microsoft.com/office/drawing/2014/main" id="{A45DB191-F06B-44D1-A090-CBFD4A20F64B}"/>
              </a:ext>
            </a:extLst>
          </p:cNvPr>
          <p:cNvSpPr txBox="1"/>
          <p:nvPr/>
        </p:nvSpPr>
        <p:spPr>
          <a:xfrm>
            <a:off x="10172700" y="5324475"/>
            <a:ext cx="1466850"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t>(Reviewing/Reflecting on the Experience)</a:t>
            </a:r>
          </a:p>
        </p:txBody>
      </p:sp>
      <p:sp>
        <p:nvSpPr>
          <p:cNvPr id="20" name="TextBox 19">
            <a:extLst>
              <a:ext uri="{FF2B5EF4-FFF2-40B4-BE49-F238E27FC236}">
                <a16:creationId xmlns:a16="http://schemas.microsoft.com/office/drawing/2014/main" id="{2F7058CB-6A8D-4DC2-B53A-737538384709}"/>
              </a:ext>
            </a:extLst>
          </p:cNvPr>
          <p:cNvSpPr txBox="1"/>
          <p:nvPr/>
        </p:nvSpPr>
        <p:spPr>
          <a:xfrm>
            <a:off x="7581900" y="5324475"/>
            <a:ext cx="1666875"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t>(Planning/ trying out What you have learned)</a:t>
            </a:r>
          </a:p>
        </p:txBody>
      </p:sp>
      <p:sp>
        <p:nvSpPr>
          <p:cNvPr id="10" name="Arrow: Right 9">
            <a:extLst>
              <a:ext uri="{FF2B5EF4-FFF2-40B4-BE49-F238E27FC236}">
                <a16:creationId xmlns:a16="http://schemas.microsoft.com/office/drawing/2014/main" id="{8592B62E-AB92-4A66-B27B-7D8B6476BE7E}"/>
              </a:ext>
            </a:extLst>
          </p:cNvPr>
          <p:cNvSpPr/>
          <p:nvPr/>
        </p:nvSpPr>
        <p:spPr>
          <a:xfrm>
            <a:off x="3330320" y="2253233"/>
            <a:ext cx="990600" cy="2667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Arrow: Right 22">
            <a:extLst>
              <a:ext uri="{FF2B5EF4-FFF2-40B4-BE49-F238E27FC236}">
                <a16:creationId xmlns:a16="http://schemas.microsoft.com/office/drawing/2014/main" id="{5353B511-392D-40B5-BE5B-7796BBE36941}"/>
              </a:ext>
            </a:extLst>
          </p:cNvPr>
          <p:cNvSpPr/>
          <p:nvPr/>
        </p:nvSpPr>
        <p:spPr>
          <a:xfrm>
            <a:off x="7645145" y="2519933"/>
            <a:ext cx="990600" cy="2667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TextBox 55">
            <a:extLst>
              <a:ext uri="{FF2B5EF4-FFF2-40B4-BE49-F238E27FC236}">
                <a16:creationId xmlns:a16="http://schemas.microsoft.com/office/drawing/2014/main" id="{7F2E4D84-8BD4-4768-A956-70C6C9E507C5}"/>
              </a:ext>
            </a:extLst>
          </p:cNvPr>
          <p:cNvSpPr txBox="1"/>
          <p:nvPr/>
        </p:nvSpPr>
        <p:spPr>
          <a:xfrm>
            <a:off x="723900" y="1104899"/>
            <a:ext cx="2743199"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t>Dewey's influence on education was evident in his theory about social learning. Dewey believed that children learn best through </a:t>
            </a:r>
            <a:r>
              <a:rPr lang="en-US" sz="1400"/>
              <a:t>natural social settings and schools should adhere socail environment.</a:t>
            </a:r>
            <a:endParaRPr lang="en-US" sz="1400">
              <a:cs typeface="Arial" panose="020B0604020202020204"/>
            </a:endParaRPr>
          </a:p>
          <a:p>
            <a:endParaRPr lang="en-US" sz="1400" dirty="0">
              <a:cs typeface="Arial"/>
            </a:endParaRPr>
          </a:p>
          <a:p>
            <a:r>
              <a:rPr lang="en-US" sz="1400">
                <a:cs typeface="Arial"/>
              </a:rPr>
              <a:t>(Finders &amp; Thornton 2013</a:t>
            </a:r>
            <a:r>
              <a:rPr lang="en-US" sz="1400">
                <a:solidFill>
                  <a:schemeClr val="bg1"/>
                </a:solidFill>
                <a:cs typeface="Arial"/>
              </a:rPr>
              <a:t>)</a:t>
            </a:r>
            <a:endParaRPr lang="en-US" sz="1400" dirty="0">
              <a:solidFill>
                <a:schemeClr val="bg1"/>
              </a:solidFill>
              <a:cs typeface="Arial"/>
            </a:endParaRPr>
          </a:p>
        </p:txBody>
      </p:sp>
    </p:spTree>
    <p:extLst>
      <p:ext uri="{BB962C8B-B14F-4D97-AF65-F5344CB8AC3E}">
        <p14:creationId xmlns:p14="http://schemas.microsoft.com/office/powerpoint/2010/main" val="39474289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F2ADA02-9922-4729-95B1-B866CAC3328E}"/>
              </a:ext>
            </a:extLst>
          </p:cNvPr>
          <p:cNvSpPr txBox="1"/>
          <p:nvPr/>
        </p:nvSpPr>
        <p:spPr>
          <a:xfrm>
            <a:off x="2790825" y="76200"/>
            <a:ext cx="7058025"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800">
                <a:solidFill>
                  <a:srgbClr val="C00000"/>
                </a:solidFill>
              </a:rPr>
              <a:t>Dewey in Practice</a:t>
            </a:r>
            <a:endParaRPr lang="en-US" sz="4800">
              <a:solidFill>
                <a:srgbClr val="C00000"/>
              </a:solidFill>
              <a:cs typeface="Arial"/>
            </a:endParaRPr>
          </a:p>
        </p:txBody>
      </p:sp>
      <p:pic>
        <p:nvPicPr>
          <p:cNvPr id="3" name="Picture 3" descr="A picture containing graphical user interface, text&#10;&#10;Description automatically generated">
            <a:extLst>
              <a:ext uri="{FF2B5EF4-FFF2-40B4-BE49-F238E27FC236}">
                <a16:creationId xmlns:a16="http://schemas.microsoft.com/office/drawing/2014/main" id="{BACE1152-C11E-44CD-A7B6-C2BFB8E97E1B}"/>
              </a:ext>
            </a:extLst>
          </p:cNvPr>
          <p:cNvPicPr>
            <a:picLocks noChangeAspect="1"/>
          </p:cNvPicPr>
          <p:nvPr/>
        </p:nvPicPr>
        <p:blipFill>
          <a:blip r:embed="rId2"/>
          <a:stretch>
            <a:fillRect/>
          </a:stretch>
        </p:blipFill>
        <p:spPr>
          <a:xfrm>
            <a:off x="9368518" y="941161"/>
            <a:ext cx="1555296" cy="1399266"/>
          </a:xfrm>
          <a:prstGeom prst="rect">
            <a:avLst/>
          </a:prstGeom>
        </p:spPr>
      </p:pic>
      <p:pic>
        <p:nvPicPr>
          <p:cNvPr id="4" name="Picture 4" descr="A picture containing graphical user interface&#10;&#10;Description automatically generated">
            <a:extLst>
              <a:ext uri="{FF2B5EF4-FFF2-40B4-BE49-F238E27FC236}">
                <a16:creationId xmlns:a16="http://schemas.microsoft.com/office/drawing/2014/main" id="{879657D9-BEE2-4A61-A96B-B63EA5C614C8}"/>
              </a:ext>
            </a:extLst>
          </p:cNvPr>
          <p:cNvPicPr>
            <a:picLocks noChangeAspect="1"/>
          </p:cNvPicPr>
          <p:nvPr/>
        </p:nvPicPr>
        <p:blipFill>
          <a:blip r:embed="rId3"/>
          <a:stretch>
            <a:fillRect/>
          </a:stretch>
        </p:blipFill>
        <p:spPr>
          <a:xfrm>
            <a:off x="7370536" y="1501321"/>
            <a:ext cx="1514475" cy="523875"/>
          </a:xfrm>
          <a:prstGeom prst="rect">
            <a:avLst/>
          </a:prstGeom>
        </p:spPr>
      </p:pic>
      <p:pic>
        <p:nvPicPr>
          <p:cNvPr id="7" name="Picture 7" descr="A picture containing text&#10;&#10;Description automatically generated">
            <a:extLst>
              <a:ext uri="{FF2B5EF4-FFF2-40B4-BE49-F238E27FC236}">
                <a16:creationId xmlns:a16="http://schemas.microsoft.com/office/drawing/2014/main" id="{3EB59964-5E35-467F-AEAE-D3C30CE48630}"/>
              </a:ext>
            </a:extLst>
          </p:cNvPr>
          <p:cNvPicPr>
            <a:picLocks noChangeAspect="1"/>
          </p:cNvPicPr>
          <p:nvPr/>
        </p:nvPicPr>
        <p:blipFill>
          <a:blip r:embed="rId4"/>
          <a:stretch>
            <a:fillRect/>
          </a:stretch>
        </p:blipFill>
        <p:spPr>
          <a:xfrm>
            <a:off x="1394731" y="1131660"/>
            <a:ext cx="2238375" cy="2254703"/>
          </a:xfrm>
          <a:prstGeom prst="rect">
            <a:avLst/>
          </a:prstGeom>
        </p:spPr>
      </p:pic>
      <p:pic>
        <p:nvPicPr>
          <p:cNvPr id="8" name="Picture 8" descr="A picture containing text&#10;&#10;Description automatically generated">
            <a:extLst>
              <a:ext uri="{FF2B5EF4-FFF2-40B4-BE49-F238E27FC236}">
                <a16:creationId xmlns:a16="http://schemas.microsoft.com/office/drawing/2014/main" id="{8B38FC1B-29A8-4843-AADC-034A45035699}"/>
              </a:ext>
            </a:extLst>
          </p:cNvPr>
          <p:cNvPicPr>
            <a:picLocks noChangeAspect="1"/>
          </p:cNvPicPr>
          <p:nvPr/>
        </p:nvPicPr>
        <p:blipFill>
          <a:blip r:embed="rId5"/>
          <a:stretch>
            <a:fillRect/>
          </a:stretch>
        </p:blipFill>
        <p:spPr>
          <a:xfrm>
            <a:off x="4186464" y="1174750"/>
            <a:ext cx="2619374" cy="1946274"/>
          </a:xfrm>
          <a:prstGeom prst="rect">
            <a:avLst/>
          </a:prstGeom>
        </p:spPr>
      </p:pic>
      <p:pic>
        <p:nvPicPr>
          <p:cNvPr id="9" name="Picture 9" descr="Text&#10;&#10;Description automatically generated">
            <a:extLst>
              <a:ext uri="{FF2B5EF4-FFF2-40B4-BE49-F238E27FC236}">
                <a16:creationId xmlns:a16="http://schemas.microsoft.com/office/drawing/2014/main" id="{7BED0F0B-0BDF-48CB-B4D7-81EE4C39D121}"/>
              </a:ext>
            </a:extLst>
          </p:cNvPr>
          <p:cNvPicPr>
            <a:picLocks noChangeAspect="1"/>
          </p:cNvPicPr>
          <p:nvPr/>
        </p:nvPicPr>
        <p:blipFill>
          <a:blip r:embed="rId6"/>
          <a:stretch>
            <a:fillRect/>
          </a:stretch>
        </p:blipFill>
        <p:spPr>
          <a:xfrm>
            <a:off x="9255126" y="2732768"/>
            <a:ext cx="1974395" cy="1391103"/>
          </a:xfrm>
          <a:prstGeom prst="rect">
            <a:avLst/>
          </a:prstGeom>
        </p:spPr>
      </p:pic>
      <p:pic>
        <p:nvPicPr>
          <p:cNvPr id="10" name="Picture 10" descr="A picture containing graphical user interface&#10;&#10;Description automatically generated">
            <a:extLst>
              <a:ext uri="{FF2B5EF4-FFF2-40B4-BE49-F238E27FC236}">
                <a16:creationId xmlns:a16="http://schemas.microsoft.com/office/drawing/2014/main" id="{04F4159B-B07F-4AD8-9FE1-0D4FD5BB7EA8}"/>
              </a:ext>
            </a:extLst>
          </p:cNvPr>
          <p:cNvPicPr>
            <a:picLocks noChangeAspect="1"/>
          </p:cNvPicPr>
          <p:nvPr/>
        </p:nvPicPr>
        <p:blipFill>
          <a:blip r:embed="rId7"/>
          <a:stretch>
            <a:fillRect/>
          </a:stretch>
        </p:blipFill>
        <p:spPr>
          <a:xfrm>
            <a:off x="7629071" y="3301998"/>
            <a:ext cx="1247775" cy="561975"/>
          </a:xfrm>
          <a:prstGeom prst="rect">
            <a:avLst/>
          </a:prstGeom>
        </p:spPr>
      </p:pic>
      <p:pic>
        <p:nvPicPr>
          <p:cNvPr id="11" name="Picture 11" descr="Text&#10;&#10;Description automatically generated">
            <a:extLst>
              <a:ext uri="{FF2B5EF4-FFF2-40B4-BE49-F238E27FC236}">
                <a16:creationId xmlns:a16="http://schemas.microsoft.com/office/drawing/2014/main" id="{D7905881-1C5A-4E1A-BF77-42D6D498BD37}"/>
              </a:ext>
            </a:extLst>
          </p:cNvPr>
          <p:cNvPicPr>
            <a:picLocks noChangeAspect="1"/>
          </p:cNvPicPr>
          <p:nvPr/>
        </p:nvPicPr>
        <p:blipFill>
          <a:blip r:embed="rId8"/>
          <a:stretch>
            <a:fillRect/>
          </a:stretch>
        </p:blipFill>
        <p:spPr>
          <a:xfrm>
            <a:off x="4243160" y="3063875"/>
            <a:ext cx="3081110" cy="3042103"/>
          </a:xfrm>
          <a:prstGeom prst="rect">
            <a:avLst/>
          </a:prstGeom>
        </p:spPr>
      </p:pic>
      <p:pic>
        <p:nvPicPr>
          <p:cNvPr id="12" name="Picture 12" descr="Text&#10;&#10;Description automatically generated">
            <a:extLst>
              <a:ext uri="{FF2B5EF4-FFF2-40B4-BE49-F238E27FC236}">
                <a16:creationId xmlns:a16="http://schemas.microsoft.com/office/drawing/2014/main" id="{AA4E4E35-CDD2-4D28-8AD2-CF8516F973E6}"/>
              </a:ext>
            </a:extLst>
          </p:cNvPr>
          <p:cNvPicPr>
            <a:picLocks noChangeAspect="1"/>
          </p:cNvPicPr>
          <p:nvPr/>
        </p:nvPicPr>
        <p:blipFill>
          <a:blip r:embed="rId9"/>
          <a:stretch>
            <a:fillRect/>
          </a:stretch>
        </p:blipFill>
        <p:spPr>
          <a:xfrm>
            <a:off x="1174749" y="3188607"/>
            <a:ext cx="2896053" cy="2309132"/>
          </a:xfrm>
          <a:prstGeom prst="rect">
            <a:avLst/>
          </a:prstGeom>
        </p:spPr>
      </p:pic>
      <p:pic>
        <p:nvPicPr>
          <p:cNvPr id="13" name="Picture 13" descr="A picture containing text&#10;&#10;Description automatically generated">
            <a:extLst>
              <a:ext uri="{FF2B5EF4-FFF2-40B4-BE49-F238E27FC236}">
                <a16:creationId xmlns:a16="http://schemas.microsoft.com/office/drawing/2014/main" id="{88850C7B-449D-439B-8113-35D95603EDD8}"/>
              </a:ext>
            </a:extLst>
          </p:cNvPr>
          <p:cNvPicPr>
            <a:picLocks noChangeAspect="1"/>
          </p:cNvPicPr>
          <p:nvPr/>
        </p:nvPicPr>
        <p:blipFill>
          <a:blip r:embed="rId10"/>
          <a:stretch>
            <a:fillRect/>
          </a:stretch>
        </p:blipFill>
        <p:spPr>
          <a:xfrm>
            <a:off x="8874125" y="4728482"/>
            <a:ext cx="2505075" cy="1858282"/>
          </a:xfrm>
          <a:prstGeom prst="rect">
            <a:avLst/>
          </a:prstGeom>
        </p:spPr>
      </p:pic>
      <p:pic>
        <p:nvPicPr>
          <p:cNvPr id="14" name="Picture 14" descr="A picture containing graphical user interface&#10;&#10;Description automatically generated">
            <a:extLst>
              <a:ext uri="{FF2B5EF4-FFF2-40B4-BE49-F238E27FC236}">
                <a16:creationId xmlns:a16="http://schemas.microsoft.com/office/drawing/2014/main" id="{37E492CB-6AD5-4D3E-A4C2-61CE5D639661}"/>
              </a:ext>
            </a:extLst>
          </p:cNvPr>
          <p:cNvPicPr>
            <a:picLocks noChangeAspect="1"/>
          </p:cNvPicPr>
          <p:nvPr/>
        </p:nvPicPr>
        <p:blipFill>
          <a:blip r:embed="rId11"/>
          <a:stretch>
            <a:fillRect/>
          </a:stretch>
        </p:blipFill>
        <p:spPr>
          <a:xfrm>
            <a:off x="7665357" y="5134429"/>
            <a:ext cx="1123496" cy="777874"/>
          </a:xfrm>
          <a:prstGeom prst="rect">
            <a:avLst/>
          </a:prstGeom>
        </p:spPr>
      </p:pic>
      <p:sp>
        <p:nvSpPr>
          <p:cNvPr id="15" name="TextBox 14">
            <a:extLst>
              <a:ext uri="{FF2B5EF4-FFF2-40B4-BE49-F238E27FC236}">
                <a16:creationId xmlns:a16="http://schemas.microsoft.com/office/drawing/2014/main" id="{0E682268-56B0-445B-AF23-39C7E9854F8E}"/>
              </a:ext>
            </a:extLst>
          </p:cNvPr>
          <p:cNvSpPr txBox="1"/>
          <p:nvPr/>
        </p:nvSpPr>
        <p:spPr>
          <a:xfrm>
            <a:off x="2928258" y="2148114"/>
            <a:ext cx="2743200"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GB" sz="3600">
              <a:solidFill>
                <a:srgbClr val="C45911"/>
              </a:solidFill>
              <a:latin typeface="Adobe Garamond Pro Bold"/>
              <a:cs typeface="Segoe UI"/>
            </a:endParaRPr>
          </a:p>
          <a:p>
            <a:pPr algn="ctr"/>
            <a:endParaRPr lang="en-US" sz="3600">
              <a:latin typeface="Adobe Garamond Pro Bold"/>
            </a:endParaRPr>
          </a:p>
          <a:p>
            <a:pPr algn="ctr"/>
            <a:endParaRPr lang="en-US" sz="3600">
              <a:latin typeface="Adobe Garamond Pro Bold"/>
            </a:endParaRPr>
          </a:p>
          <a:p>
            <a:pPr algn="ctr"/>
            <a:endParaRPr lang="en-US" sz="3600">
              <a:latin typeface="Adobe Garamond Pro Bold"/>
            </a:endParaRPr>
          </a:p>
        </p:txBody>
      </p:sp>
      <p:pic>
        <p:nvPicPr>
          <p:cNvPr id="17" name="Picture 9" descr="A close up of a flower&#10;&#10;Description automatically generated">
            <a:extLst>
              <a:ext uri="{FF2B5EF4-FFF2-40B4-BE49-F238E27FC236}">
                <a16:creationId xmlns:a16="http://schemas.microsoft.com/office/drawing/2014/main" id="{8E754568-1CBA-4F8C-AFFC-99BB3FED4D7D}"/>
              </a:ext>
            </a:extLst>
          </p:cNvPr>
          <p:cNvPicPr>
            <a:picLocks noChangeAspect="1"/>
          </p:cNvPicPr>
          <p:nvPr/>
        </p:nvPicPr>
        <p:blipFill rotWithShape="1">
          <a:blip r:embed="rId12"/>
          <a:srcRect t="7230" r="3" b="7005"/>
          <a:stretch/>
        </p:blipFill>
        <p:spPr>
          <a:xfrm rot="-4080000">
            <a:off x="55916" y="4802832"/>
            <a:ext cx="2516698" cy="2154954"/>
          </a:xfrm>
          <a:custGeom>
            <a:avLst/>
            <a:gdLst/>
            <a:ahLst/>
            <a:cxnLst/>
            <a:rect l="l" t="t" r="r" b="b"/>
            <a:pathLst>
              <a:path w="3178912" h="2726454">
                <a:moveTo>
                  <a:pt x="1837818" y="0"/>
                </a:moveTo>
                <a:cubicBezTo>
                  <a:pt x="2345318" y="0"/>
                  <a:pt x="2804772" y="205705"/>
                  <a:pt x="3137352" y="538285"/>
                </a:cubicBezTo>
                <a:lnTo>
                  <a:pt x="3178912" y="584013"/>
                </a:lnTo>
                <a:lnTo>
                  <a:pt x="3178912" y="2726454"/>
                </a:lnTo>
                <a:lnTo>
                  <a:pt x="229483" y="2726454"/>
                </a:lnTo>
                <a:lnTo>
                  <a:pt x="221815" y="2713832"/>
                </a:lnTo>
                <a:cubicBezTo>
                  <a:pt x="80353" y="2453425"/>
                  <a:pt x="0" y="2155005"/>
                  <a:pt x="0" y="1837818"/>
                </a:cubicBezTo>
                <a:cubicBezTo>
                  <a:pt x="0" y="822819"/>
                  <a:pt x="822819" y="0"/>
                  <a:pt x="1837818" y="0"/>
                </a:cubicBezTo>
                <a:close/>
              </a:path>
            </a:pathLst>
          </a:custGeom>
        </p:spPr>
      </p:pic>
    </p:spTree>
    <p:extLst>
      <p:ext uri="{BB962C8B-B14F-4D97-AF65-F5344CB8AC3E}">
        <p14:creationId xmlns:p14="http://schemas.microsoft.com/office/powerpoint/2010/main" val="38134570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3DBBA26C-89C3-411F-9753-606A413F89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9" name="Picture 8">
            <a:extLst>
              <a:ext uri="{FF2B5EF4-FFF2-40B4-BE49-F238E27FC236}">
                <a16:creationId xmlns:a16="http://schemas.microsoft.com/office/drawing/2014/main" id="{EEAD2215-6311-4D1C-B6B5-F57CB6BFCB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1" name="Rectangle 10">
            <a:extLst>
              <a:ext uri="{FF2B5EF4-FFF2-40B4-BE49-F238E27FC236}">
                <a16:creationId xmlns:a16="http://schemas.microsoft.com/office/drawing/2014/main" id="{7BA5DE79-30D1-4A10-8DB9-0A6E523A97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9ABD0D63-D23F-4AE7-8270-4185EF9C1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D5B0B43F-2CE7-4C6C-BABC-EE342B3282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a:extLst>
              <a:ext uri="{FF2B5EF4-FFF2-40B4-BE49-F238E27FC236}">
                <a16:creationId xmlns:a16="http://schemas.microsoft.com/office/drawing/2014/main" id="{85459F07-63F9-48CF-B725-A873C4BC3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 name="TextBox 18">
            <a:extLst>
              <a:ext uri="{FF2B5EF4-FFF2-40B4-BE49-F238E27FC236}">
                <a16:creationId xmlns:a16="http://schemas.microsoft.com/office/drawing/2014/main" id="{14B83E1E-DAC1-4851-84FF-D6FE1649DE0B}"/>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useBgFill="1">
        <p:nvSpPr>
          <p:cNvPr id="21" name="Rectangle 20">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601900C-265D-4146-A578-477541E3D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4">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27" name="Freeform: Shape 26">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29" name="Picture 28">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31" name="Rectangle 30">
            <a:extLst>
              <a:ext uri="{FF2B5EF4-FFF2-40B4-BE49-F238E27FC236}">
                <a16:creationId xmlns:a16="http://schemas.microsoft.com/office/drawing/2014/main" id="{41F8C064-2DC5-4758-B49C-76BFF6405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solidFill>
            <a:schemeClr val="tx2">
              <a:lumMod val="1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7875912"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15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Rectangle 34">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7" name="Oval 36">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72DDB6BD-9EF9-43D6-BA25-2D600E80D79D}"/>
              </a:ext>
            </a:extLst>
          </p:cNvPr>
          <p:cNvSpPr txBox="1"/>
          <p:nvPr/>
        </p:nvSpPr>
        <p:spPr>
          <a:xfrm>
            <a:off x="2256639" y="791188"/>
            <a:ext cx="7915385" cy="525875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110000"/>
              </a:lnSpc>
              <a:spcAft>
                <a:spcPts val="600"/>
              </a:spcAft>
              <a:buClr>
                <a:schemeClr val="accent6"/>
              </a:buClr>
              <a:buSzPct val="90000"/>
              <a:buFont typeface="Wingdings" panose="05000000000000000000" pitchFamily="2" charset="2"/>
              <a:buChar char="§"/>
            </a:pPr>
            <a:r>
              <a:rPr lang="en-US" sz="4000"/>
              <a:t>References</a:t>
            </a:r>
            <a:endParaRPr lang="en-US" sz="4000">
              <a:cs typeface="Arial"/>
            </a:endParaRPr>
          </a:p>
          <a:p>
            <a:pPr>
              <a:lnSpc>
                <a:spcPct val="110000"/>
              </a:lnSpc>
              <a:spcAft>
                <a:spcPts val="600"/>
              </a:spcAft>
              <a:buClr>
                <a:schemeClr val="accent6"/>
              </a:buClr>
              <a:buSzPct val="90000"/>
              <a:buFont typeface="Wingdings" panose="05000000000000000000" pitchFamily="2" charset="2"/>
              <a:buChar char="§"/>
            </a:pPr>
            <a:endParaRPr lang="en-US" sz="1100"/>
          </a:p>
          <a:p>
            <a:pPr>
              <a:lnSpc>
                <a:spcPct val="110000"/>
              </a:lnSpc>
              <a:spcAft>
                <a:spcPts val="600"/>
              </a:spcAft>
              <a:buClr>
                <a:schemeClr val="accent6"/>
              </a:buClr>
              <a:buSzPct val="90000"/>
              <a:buFont typeface="Wingdings" panose="05000000000000000000" pitchFamily="2" charset="2"/>
              <a:buChar char="§"/>
            </a:pPr>
            <a:r>
              <a:rPr lang="en-US" sz="1200"/>
              <a:t>Adebsreshki. N., &amp; Ashori. M. (2014). The effectiveness of using reinforcements in the classroom on the academic achievement of students with intellectual disabilities. Journal of intellectual disabilities, 19(1). doi: 10.1177/1744629514559313</a:t>
            </a:r>
            <a:endParaRPr lang="en-US" sz="1200" dirty="0">
              <a:cs typeface="Arial"/>
            </a:endParaRPr>
          </a:p>
          <a:p>
            <a:pPr>
              <a:lnSpc>
                <a:spcPct val="110000"/>
              </a:lnSpc>
              <a:spcAft>
                <a:spcPts val="600"/>
              </a:spcAft>
              <a:buClr>
                <a:schemeClr val="accent6"/>
              </a:buClr>
              <a:buSzPct val="90000"/>
              <a:buFont typeface="Wingdings" panose="05000000000000000000" pitchFamily="2" charset="2"/>
              <a:buChar char="§"/>
            </a:pPr>
            <a:r>
              <a:rPr lang="en-US" sz="1200"/>
              <a:t>Crawley. K. (2017). Child Development: A practical Introduction. 2nd Edn. London: SAGE.</a:t>
            </a:r>
            <a:endParaRPr lang="en-US" sz="1200" dirty="0">
              <a:cs typeface="Arial"/>
            </a:endParaRPr>
          </a:p>
          <a:p>
            <a:pPr>
              <a:lnSpc>
                <a:spcPct val="110000"/>
              </a:lnSpc>
              <a:spcAft>
                <a:spcPts val="600"/>
              </a:spcAft>
              <a:buClr>
                <a:schemeClr val="accent6"/>
              </a:buClr>
              <a:buSzPct val="90000"/>
              <a:buFont typeface="Wingdings" panose="05000000000000000000" pitchFamily="2" charset="2"/>
              <a:buChar char="§"/>
            </a:pPr>
            <a:r>
              <a:rPr lang="en-US" sz="1200"/>
              <a:t>Gordon. M. (2014). 'A Review of B. F. Skinner’s Reinforcement Theory of Motivation’. International Journal of Research in Education Methodology, 5(3), pp. 680-688.</a:t>
            </a:r>
            <a:endParaRPr lang="en-US" sz="1200" dirty="0">
              <a:cs typeface="Arial"/>
            </a:endParaRPr>
          </a:p>
          <a:p>
            <a:pPr>
              <a:lnSpc>
                <a:spcPct val="110000"/>
              </a:lnSpc>
              <a:spcAft>
                <a:spcPts val="600"/>
              </a:spcAft>
              <a:buClr>
                <a:schemeClr val="accent6"/>
              </a:buClr>
              <a:buSzPct val="90000"/>
              <a:buFont typeface="Wingdings" panose="05000000000000000000" pitchFamily="2" charset="2"/>
              <a:buChar char="§"/>
            </a:pPr>
            <a:r>
              <a:rPr lang="en-US" sz="1200"/>
              <a:t>Gray. C., &amp; McBlain. S. (2015) . Learning Theories in Childhood. 2nd Edn. London: SAGE Publications</a:t>
            </a:r>
            <a:endParaRPr lang="en-US" sz="1200" dirty="0">
              <a:cs typeface="Arial"/>
            </a:endParaRPr>
          </a:p>
          <a:p>
            <a:pPr>
              <a:lnSpc>
                <a:spcPct val="110000"/>
              </a:lnSpc>
              <a:spcAft>
                <a:spcPts val="600"/>
              </a:spcAft>
              <a:buClr>
                <a:schemeClr val="accent6"/>
              </a:buClr>
              <a:buSzPct val="90000"/>
              <a:buFont typeface="Wingdings" panose="05000000000000000000" pitchFamily="2" charset="2"/>
              <a:buChar char="§"/>
            </a:pPr>
            <a:r>
              <a:rPr lang="en-US" sz="1200"/>
              <a:t>McCain, H. L (2013). 'An Explanation of Learning Theories and Their Application in the Classroom: A critical Perspective.' Phd Thesis, Shimer College, Chicago. The Open University (n.d). Operant Conditioning. Available at: </a:t>
            </a:r>
            <a:r>
              <a:rPr lang="en-US" sz="1200" dirty="0"/>
              <a:t>https://www.open.edu/openlearn/education/educational-technology-and-practice/educational-practice/exploring-childrens-learning/content-section-2.3#:~:text=According%20to%20behaviourism%2C%20all%20behaviour,methods%20for%20studying%20these%20effects. </a:t>
            </a:r>
            <a:r>
              <a:rPr lang="en-US" sz="1200"/>
              <a:t>(Accessed: 26 October 2020).</a:t>
            </a:r>
            <a:endParaRPr lang="en-US" sz="1200" dirty="0">
              <a:cs typeface="Arial"/>
            </a:endParaRPr>
          </a:p>
        </p:txBody>
      </p:sp>
    </p:spTree>
    <p:extLst>
      <p:ext uri="{BB962C8B-B14F-4D97-AF65-F5344CB8AC3E}">
        <p14:creationId xmlns:p14="http://schemas.microsoft.com/office/powerpoint/2010/main" val="185851053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Madison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541</cp:revision>
  <dcterms:created xsi:type="dcterms:W3CDTF">2021-01-09T15:08:53Z</dcterms:created>
  <dcterms:modified xsi:type="dcterms:W3CDTF">2021-01-09T18:50:38Z</dcterms:modified>
</cp:coreProperties>
</file>