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2"/>
  </p:notesMasterIdLst>
  <p:sldIdLst>
    <p:sldId id="456" r:id="rId12"/>
    <p:sldId id="457" r:id="rId13"/>
    <p:sldId id="462" r:id="rId14"/>
    <p:sldId id="463" r:id="rId15"/>
    <p:sldId id="464" r:id="rId16"/>
    <p:sldId id="465" r:id="rId17"/>
    <p:sldId id="458" r:id="rId18"/>
    <p:sldId id="459" r:id="rId19"/>
    <p:sldId id="461" r:id="rId20"/>
    <p:sldId id="46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29" autoAdjust="0"/>
    <p:restoredTop sz="91706" autoAdjust="0"/>
  </p:normalViewPr>
  <p:slideViewPr>
    <p:cSldViewPr snapToGrid="0">
      <p:cViewPr varScale="1">
        <p:scale>
          <a:sx n="101" d="100"/>
          <a:sy n="101" d="100"/>
        </p:scale>
        <p:origin x="3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FB5EB0-A4D8-418E-8D1E-44C30777AB75}"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75B6322F-0AD1-4B27-A378-4AFD195B2483}">
      <dgm:prSet phldrT="[Text]"/>
      <dgm:spPr/>
      <dgm:t>
        <a:bodyPr/>
        <a:lstStyle/>
        <a:p>
          <a:r>
            <a:rPr lang="en-US" b="1" dirty="0">
              <a:latin typeface="Times New Roman" panose="02020603050405020304" pitchFamily="18" charset="0"/>
              <a:cs typeface="Times New Roman" panose="02020603050405020304" pitchFamily="18" charset="0"/>
            </a:rPr>
            <a:t>Understanding Food Waste in the Hotel Sector</a:t>
          </a:r>
          <a:endParaRPr lang="en-US" dirty="0"/>
        </a:p>
      </dgm:t>
    </dgm:pt>
    <dgm:pt modelId="{B0C6040C-ACFD-49C5-BBAB-B52B7DCBB81F}" type="parTrans" cxnId="{B3F9D2A7-B5D7-46A2-988F-32A58A58BC27}">
      <dgm:prSet/>
      <dgm:spPr/>
      <dgm:t>
        <a:bodyPr/>
        <a:lstStyle/>
        <a:p>
          <a:endParaRPr lang="en-US"/>
        </a:p>
      </dgm:t>
    </dgm:pt>
    <dgm:pt modelId="{91613E58-AB44-4880-9BA8-EFFFB2412927}" type="sibTrans" cxnId="{B3F9D2A7-B5D7-46A2-988F-32A58A58BC27}">
      <dgm:prSet/>
      <dgm:spPr/>
      <dgm:t>
        <a:bodyPr/>
        <a:lstStyle/>
        <a:p>
          <a:endParaRPr lang="en-US"/>
        </a:p>
      </dgm:t>
    </dgm:pt>
    <dgm:pt modelId="{C9E1F0DA-7187-495C-A9A8-CA3561814EC1}">
      <dgm:prSet phldrT="[Text]"/>
      <dgm:spPr/>
      <dgm:t>
        <a:bodyPr/>
        <a:lstStyle/>
        <a:p>
          <a:r>
            <a:rPr lang="en-US" dirty="0">
              <a:latin typeface="Times New Roman" panose="02020603050405020304" pitchFamily="18" charset="0"/>
              <a:cs typeface="Times New Roman" panose="02020603050405020304" pitchFamily="18" charset="0"/>
            </a:rPr>
            <a:t>Hotel food waste investigation</a:t>
          </a:r>
          <a:endParaRPr lang="en-US" dirty="0"/>
        </a:p>
      </dgm:t>
    </dgm:pt>
    <dgm:pt modelId="{ACCF2273-9D3A-4497-AED4-DBDB6EA6C03A}" type="parTrans" cxnId="{944B9352-81AD-4EA5-8209-583640F85740}">
      <dgm:prSet/>
      <dgm:spPr/>
      <dgm:t>
        <a:bodyPr/>
        <a:lstStyle/>
        <a:p>
          <a:endParaRPr lang="en-US"/>
        </a:p>
      </dgm:t>
    </dgm:pt>
    <dgm:pt modelId="{724F0EE2-DCCD-440A-A2E3-2A9F4658816B}" type="sibTrans" cxnId="{944B9352-81AD-4EA5-8209-583640F85740}">
      <dgm:prSet/>
      <dgm:spPr/>
      <dgm:t>
        <a:bodyPr/>
        <a:lstStyle/>
        <a:p>
          <a:endParaRPr lang="en-US"/>
        </a:p>
      </dgm:t>
    </dgm:pt>
    <dgm:pt modelId="{66BE4449-219D-4ABB-97EA-59EFE1D88B59}">
      <dgm:prSet phldrT="[Text]"/>
      <dgm:spPr/>
      <dgm:t>
        <a:bodyPr/>
        <a:lstStyle/>
        <a:p>
          <a:r>
            <a:rPr lang="en-US" dirty="0">
              <a:latin typeface="Times New Roman" panose="02020603050405020304" pitchFamily="18" charset="0"/>
              <a:cs typeface="Times New Roman" panose="02020603050405020304" pitchFamily="18" charset="0"/>
            </a:rPr>
            <a:t>Guest habits and policies</a:t>
          </a:r>
          <a:endParaRPr lang="en-US" dirty="0"/>
        </a:p>
      </dgm:t>
    </dgm:pt>
    <dgm:pt modelId="{F5A15D11-1013-41A9-BEED-7B2C24E69D94}" type="parTrans" cxnId="{1B77D4DD-E510-4F5C-A475-8A7817104337}">
      <dgm:prSet/>
      <dgm:spPr/>
      <dgm:t>
        <a:bodyPr/>
        <a:lstStyle/>
        <a:p>
          <a:endParaRPr lang="en-US"/>
        </a:p>
      </dgm:t>
    </dgm:pt>
    <dgm:pt modelId="{36D7E66A-194E-478D-BE5D-935E98A11266}" type="sibTrans" cxnId="{1B77D4DD-E510-4F5C-A475-8A7817104337}">
      <dgm:prSet/>
      <dgm:spPr/>
      <dgm:t>
        <a:bodyPr/>
        <a:lstStyle/>
        <a:p>
          <a:endParaRPr lang="en-US"/>
        </a:p>
      </dgm:t>
    </dgm:pt>
    <dgm:pt modelId="{9C728D68-A65F-4C66-9318-E6635F744B1C}">
      <dgm:prSet phldrT="[Text]"/>
      <dgm:spPr/>
      <dgm:t>
        <a:bodyPr/>
        <a:lstStyle/>
        <a:p>
          <a:r>
            <a:rPr lang="en-US" dirty="0">
              <a:latin typeface="Times New Roman" panose="02020603050405020304" pitchFamily="18" charset="0"/>
              <a:cs typeface="Times New Roman" panose="02020603050405020304" pitchFamily="18" charset="0"/>
            </a:rPr>
            <a:t>Focus on financial losses</a:t>
          </a:r>
          <a:endParaRPr lang="en-US" dirty="0"/>
        </a:p>
      </dgm:t>
    </dgm:pt>
    <dgm:pt modelId="{0BAC8259-BEF7-47C0-9163-6E6825E56CDA}" type="parTrans" cxnId="{974C2E40-BC3A-4C8F-80FF-E90BA01B2E32}">
      <dgm:prSet/>
      <dgm:spPr/>
      <dgm:t>
        <a:bodyPr/>
        <a:lstStyle/>
        <a:p>
          <a:endParaRPr lang="en-US"/>
        </a:p>
      </dgm:t>
    </dgm:pt>
    <dgm:pt modelId="{EB2D5387-8B19-4E45-ADCE-0973602FD114}" type="sibTrans" cxnId="{974C2E40-BC3A-4C8F-80FF-E90BA01B2E32}">
      <dgm:prSet/>
      <dgm:spPr/>
      <dgm:t>
        <a:bodyPr/>
        <a:lstStyle/>
        <a:p>
          <a:endParaRPr lang="en-US"/>
        </a:p>
      </dgm:t>
    </dgm:pt>
    <dgm:pt modelId="{553A5C65-C4D8-4F21-BCBD-D1A3E45A4425}">
      <dgm:prSet phldrT="[Text]"/>
      <dgm:spPr/>
      <dgm:t>
        <a:bodyPr/>
        <a:lstStyle/>
        <a:p>
          <a:r>
            <a:rPr lang="en-US" dirty="0">
              <a:latin typeface="Times New Roman" panose="02020603050405020304" pitchFamily="18" charset="0"/>
              <a:cs typeface="Times New Roman" panose="02020603050405020304" pitchFamily="18" charset="0"/>
            </a:rPr>
            <a:t>Causes and solutions identified</a:t>
          </a:r>
          <a:endParaRPr lang="en-US" dirty="0"/>
        </a:p>
      </dgm:t>
    </dgm:pt>
    <dgm:pt modelId="{6E5B5768-5EB5-40F6-8F13-7F6E4A2C5B96}" type="parTrans" cxnId="{888BD850-DFE1-416E-8A6A-CD9C9EE04897}">
      <dgm:prSet/>
      <dgm:spPr/>
      <dgm:t>
        <a:bodyPr/>
        <a:lstStyle/>
        <a:p>
          <a:endParaRPr lang="en-US"/>
        </a:p>
      </dgm:t>
    </dgm:pt>
    <dgm:pt modelId="{45D147D6-A0F9-46B6-AD50-CC5D8CC1CDF3}" type="sibTrans" cxnId="{888BD850-DFE1-416E-8A6A-CD9C9EE04897}">
      <dgm:prSet/>
      <dgm:spPr/>
      <dgm:t>
        <a:bodyPr/>
        <a:lstStyle/>
        <a:p>
          <a:endParaRPr lang="en-US"/>
        </a:p>
      </dgm:t>
    </dgm:pt>
    <dgm:pt modelId="{8513D8C3-46EF-44F0-8E60-0001D607A196}" type="pres">
      <dgm:prSet presAssocID="{49FB5EB0-A4D8-418E-8D1E-44C30777AB75}" presName="Name0" presStyleCnt="0">
        <dgm:presLayoutVars>
          <dgm:chMax val="1"/>
          <dgm:dir/>
          <dgm:animLvl val="ctr"/>
          <dgm:resizeHandles val="exact"/>
        </dgm:presLayoutVars>
      </dgm:prSet>
      <dgm:spPr/>
    </dgm:pt>
    <dgm:pt modelId="{398FA5EF-D39D-40FD-B3D2-387AB30C5450}" type="pres">
      <dgm:prSet presAssocID="{75B6322F-0AD1-4B27-A378-4AFD195B2483}" presName="centerShape" presStyleLbl="node0" presStyleIdx="0" presStyleCnt="1"/>
      <dgm:spPr/>
    </dgm:pt>
    <dgm:pt modelId="{94FD4189-E032-429D-BCF3-460A8B3DAB1D}" type="pres">
      <dgm:prSet presAssocID="{C9E1F0DA-7187-495C-A9A8-CA3561814EC1}" presName="node" presStyleLbl="node1" presStyleIdx="0" presStyleCnt="4">
        <dgm:presLayoutVars>
          <dgm:bulletEnabled val="1"/>
        </dgm:presLayoutVars>
      </dgm:prSet>
      <dgm:spPr/>
    </dgm:pt>
    <dgm:pt modelId="{D1702F37-8E32-4142-B349-E971132CB147}" type="pres">
      <dgm:prSet presAssocID="{C9E1F0DA-7187-495C-A9A8-CA3561814EC1}" presName="dummy" presStyleCnt="0"/>
      <dgm:spPr/>
    </dgm:pt>
    <dgm:pt modelId="{254CED3D-01C3-4FE3-8328-1334A203ED0C}" type="pres">
      <dgm:prSet presAssocID="{724F0EE2-DCCD-440A-A2E3-2A9F4658816B}" presName="sibTrans" presStyleLbl="sibTrans2D1" presStyleIdx="0" presStyleCnt="4"/>
      <dgm:spPr/>
    </dgm:pt>
    <dgm:pt modelId="{257CAD24-AA21-4FB6-8D6B-D188152A5A83}" type="pres">
      <dgm:prSet presAssocID="{66BE4449-219D-4ABB-97EA-59EFE1D88B59}" presName="node" presStyleLbl="node1" presStyleIdx="1" presStyleCnt="4">
        <dgm:presLayoutVars>
          <dgm:bulletEnabled val="1"/>
        </dgm:presLayoutVars>
      </dgm:prSet>
      <dgm:spPr/>
    </dgm:pt>
    <dgm:pt modelId="{1071E562-EBCE-4491-936B-7789900C7CDB}" type="pres">
      <dgm:prSet presAssocID="{66BE4449-219D-4ABB-97EA-59EFE1D88B59}" presName="dummy" presStyleCnt="0"/>
      <dgm:spPr/>
    </dgm:pt>
    <dgm:pt modelId="{6DAD0304-31BB-49A5-A027-4BF3715CEADB}" type="pres">
      <dgm:prSet presAssocID="{36D7E66A-194E-478D-BE5D-935E98A11266}" presName="sibTrans" presStyleLbl="sibTrans2D1" presStyleIdx="1" presStyleCnt="4"/>
      <dgm:spPr/>
    </dgm:pt>
    <dgm:pt modelId="{588C0FC5-739A-4818-8AF9-C84F391EA52F}" type="pres">
      <dgm:prSet presAssocID="{9C728D68-A65F-4C66-9318-E6635F744B1C}" presName="node" presStyleLbl="node1" presStyleIdx="2" presStyleCnt="4">
        <dgm:presLayoutVars>
          <dgm:bulletEnabled val="1"/>
        </dgm:presLayoutVars>
      </dgm:prSet>
      <dgm:spPr/>
    </dgm:pt>
    <dgm:pt modelId="{C139057C-6B28-4C3E-97F3-942E5E5FED55}" type="pres">
      <dgm:prSet presAssocID="{9C728D68-A65F-4C66-9318-E6635F744B1C}" presName="dummy" presStyleCnt="0"/>
      <dgm:spPr/>
    </dgm:pt>
    <dgm:pt modelId="{8BCD52C7-E74F-43E3-82BC-DFDA8AE54573}" type="pres">
      <dgm:prSet presAssocID="{EB2D5387-8B19-4E45-ADCE-0973602FD114}" presName="sibTrans" presStyleLbl="sibTrans2D1" presStyleIdx="2" presStyleCnt="4"/>
      <dgm:spPr/>
    </dgm:pt>
    <dgm:pt modelId="{3B82C4E0-53FC-435D-80A6-A1868AE63EA0}" type="pres">
      <dgm:prSet presAssocID="{553A5C65-C4D8-4F21-BCBD-D1A3E45A4425}" presName="node" presStyleLbl="node1" presStyleIdx="3" presStyleCnt="4">
        <dgm:presLayoutVars>
          <dgm:bulletEnabled val="1"/>
        </dgm:presLayoutVars>
      </dgm:prSet>
      <dgm:spPr/>
    </dgm:pt>
    <dgm:pt modelId="{177E6AE3-0B8C-4AD9-B64C-900384398517}" type="pres">
      <dgm:prSet presAssocID="{553A5C65-C4D8-4F21-BCBD-D1A3E45A4425}" presName="dummy" presStyleCnt="0"/>
      <dgm:spPr/>
    </dgm:pt>
    <dgm:pt modelId="{225BEF8A-A78D-4E35-8EC6-DDF4267966D4}" type="pres">
      <dgm:prSet presAssocID="{45D147D6-A0F9-46B6-AD50-CC5D8CC1CDF3}" presName="sibTrans" presStyleLbl="sibTrans2D1" presStyleIdx="3" presStyleCnt="4"/>
      <dgm:spPr/>
    </dgm:pt>
  </dgm:ptLst>
  <dgm:cxnLst>
    <dgm:cxn modelId="{934C8512-F9C8-41FE-A62B-FD85F1D68FC2}" type="presOf" srcId="{724F0EE2-DCCD-440A-A2E3-2A9F4658816B}" destId="{254CED3D-01C3-4FE3-8328-1334A203ED0C}" srcOrd="0" destOrd="0" presId="urn:microsoft.com/office/officeart/2005/8/layout/radial6"/>
    <dgm:cxn modelId="{C21C721E-DFD4-4159-8211-36C860E70906}" type="presOf" srcId="{9C728D68-A65F-4C66-9318-E6635F744B1C}" destId="{588C0FC5-739A-4818-8AF9-C84F391EA52F}" srcOrd="0" destOrd="0" presId="urn:microsoft.com/office/officeart/2005/8/layout/radial6"/>
    <dgm:cxn modelId="{34CF0C36-01B8-4116-9CA4-E58E04A405F8}" type="presOf" srcId="{45D147D6-A0F9-46B6-AD50-CC5D8CC1CDF3}" destId="{225BEF8A-A78D-4E35-8EC6-DDF4267966D4}" srcOrd="0" destOrd="0" presId="urn:microsoft.com/office/officeart/2005/8/layout/radial6"/>
    <dgm:cxn modelId="{6079003C-7805-4B63-8967-94BBBDBDEDC7}" type="presOf" srcId="{EB2D5387-8B19-4E45-ADCE-0973602FD114}" destId="{8BCD52C7-E74F-43E3-82BC-DFDA8AE54573}" srcOrd="0" destOrd="0" presId="urn:microsoft.com/office/officeart/2005/8/layout/radial6"/>
    <dgm:cxn modelId="{B0C67E3D-E1EA-4DDB-8BF3-0066FE05A60A}" type="presOf" srcId="{C9E1F0DA-7187-495C-A9A8-CA3561814EC1}" destId="{94FD4189-E032-429D-BCF3-460A8B3DAB1D}" srcOrd="0" destOrd="0" presId="urn:microsoft.com/office/officeart/2005/8/layout/radial6"/>
    <dgm:cxn modelId="{974C2E40-BC3A-4C8F-80FF-E90BA01B2E32}" srcId="{75B6322F-0AD1-4B27-A378-4AFD195B2483}" destId="{9C728D68-A65F-4C66-9318-E6635F744B1C}" srcOrd="2" destOrd="0" parTransId="{0BAC8259-BEF7-47C0-9163-6E6825E56CDA}" sibTransId="{EB2D5387-8B19-4E45-ADCE-0973602FD114}"/>
    <dgm:cxn modelId="{8DB3AB49-5A9E-4D42-A92E-C61567C7B49F}" type="presOf" srcId="{36D7E66A-194E-478D-BE5D-935E98A11266}" destId="{6DAD0304-31BB-49A5-A027-4BF3715CEADB}" srcOrd="0" destOrd="0" presId="urn:microsoft.com/office/officeart/2005/8/layout/radial6"/>
    <dgm:cxn modelId="{CC80784F-655B-4CC3-B667-F01268C71E7B}" type="presOf" srcId="{49FB5EB0-A4D8-418E-8D1E-44C30777AB75}" destId="{8513D8C3-46EF-44F0-8E60-0001D607A196}" srcOrd="0" destOrd="0" presId="urn:microsoft.com/office/officeart/2005/8/layout/radial6"/>
    <dgm:cxn modelId="{888BD850-DFE1-416E-8A6A-CD9C9EE04897}" srcId="{75B6322F-0AD1-4B27-A378-4AFD195B2483}" destId="{553A5C65-C4D8-4F21-BCBD-D1A3E45A4425}" srcOrd="3" destOrd="0" parTransId="{6E5B5768-5EB5-40F6-8F13-7F6E4A2C5B96}" sibTransId="{45D147D6-A0F9-46B6-AD50-CC5D8CC1CDF3}"/>
    <dgm:cxn modelId="{944B9352-81AD-4EA5-8209-583640F85740}" srcId="{75B6322F-0AD1-4B27-A378-4AFD195B2483}" destId="{C9E1F0DA-7187-495C-A9A8-CA3561814EC1}" srcOrd="0" destOrd="0" parTransId="{ACCF2273-9D3A-4497-AED4-DBDB6EA6C03A}" sibTransId="{724F0EE2-DCCD-440A-A2E3-2A9F4658816B}"/>
    <dgm:cxn modelId="{AB59DD72-A885-4C52-BF0E-840E69286C66}" type="presOf" srcId="{553A5C65-C4D8-4F21-BCBD-D1A3E45A4425}" destId="{3B82C4E0-53FC-435D-80A6-A1868AE63EA0}" srcOrd="0" destOrd="0" presId="urn:microsoft.com/office/officeart/2005/8/layout/radial6"/>
    <dgm:cxn modelId="{B3F9D2A7-B5D7-46A2-988F-32A58A58BC27}" srcId="{49FB5EB0-A4D8-418E-8D1E-44C30777AB75}" destId="{75B6322F-0AD1-4B27-A378-4AFD195B2483}" srcOrd="0" destOrd="0" parTransId="{B0C6040C-ACFD-49C5-BBAB-B52B7DCBB81F}" sibTransId="{91613E58-AB44-4880-9BA8-EFFFB2412927}"/>
    <dgm:cxn modelId="{0F6CFAC3-ECE9-4FAC-B563-6E199C93AB76}" type="presOf" srcId="{66BE4449-219D-4ABB-97EA-59EFE1D88B59}" destId="{257CAD24-AA21-4FB6-8D6B-D188152A5A83}" srcOrd="0" destOrd="0" presId="urn:microsoft.com/office/officeart/2005/8/layout/radial6"/>
    <dgm:cxn modelId="{F964F8D6-B0AC-4D36-9C3D-36C4157D1475}" type="presOf" srcId="{75B6322F-0AD1-4B27-A378-4AFD195B2483}" destId="{398FA5EF-D39D-40FD-B3D2-387AB30C5450}" srcOrd="0" destOrd="0" presId="urn:microsoft.com/office/officeart/2005/8/layout/radial6"/>
    <dgm:cxn modelId="{1B77D4DD-E510-4F5C-A475-8A7817104337}" srcId="{75B6322F-0AD1-4B27-A378-4AFD195B2483}" destId="{66BE4449-219D-4ABB-97EA-59EFE1D88B59}" srcOrd="1" destOrd="0" parTransId="{F5A15D11-1013-41A9-BEED-7B2C24E69D94}" sibTransId="{36D7E66A-194E-478D-BE5D-935E98A11266}"/>
    <dgm:cxn modelId="{99B6580E-EE2F-49E8-98B3-9C4AE6893115}" type="presParOf" srcId="{8513D8C3-46EF-44F0-8E60-0001D607A196}" destId="{398FA5EF-D39D-40FD-B3D2-387AB30C5450}" srcOrd="0" destOrd="0" presId="urn:microsoft.com/office/officeart/2005/8/layout/radial6"/>
    <dgm:cxn modelId="{019C1DAB-531D-4AE6-8C81-1D05F95F7064}" type="presParOf" srcId="{8513D8C3-46EF-44F0-8E60-0001D607A196}" destId="{94FD4189-E032-429D-BCF3-460A8B3DAB1D}" srcOrd="1" destOrd="0" presId="urn:microsoft.com/office/officeart/2005/8/layout/radial6"/>
    <dgm:cxn modelId="{1541C7F6-CAF4-47C8-BDD8-B00BECC57CD9}" type="presParOf" srcId="{8513D8C3-46EF-44F0-8E60-0001D607A196}" destId="{D1702F37-8E32-4142-B349-E971132CB147}" srcOrd="2" destOrd="0" presId="urn:microsoft.com/office/officeart/2005/8/layout/radial6"/>
    <dgm:cxn modelId="{7AEC6CF3-3556-46C1-A4AF-71755F357E02}" type="presParOf" srcId="{8513D8C3-46EF-44F0-8E60-0001D607A196}" destId="{254CED3D-01C3-4FE3-8328-1334A203ED0C}" srcOrd="3" destOrd="0" presId="urn:microsoft.com/office/officeart/2005/8/layout/radial6"/>
    <dgm:cxn modelId="{D1ACD40C-2ADB-4D72-B4BC-A267DCB93B4B}" type="presParOf" srcId="{8513D8C3-46EF-44F0-8E60-0001D607A196}" destId="{257CAD24-AA21-4FB6-8D6B-D188152A5A83}" srcOrd="4" destOrd="0" presId="urn:microsoft.com/office/officeart/2005/8/layout/radial6"/>
    <dgm:cxn modelId="{2F97CE18-85C3-4B73-AFDC-E26FDD1E74B6}" type="presParOf" srcId="{8513D8C3-46EF-44F0-8E60-0001D607A196}" destId="{1071E562-EBCE-4491-936B-7789900C7CDB}" srcOrd="5" destOrd="0" presId="urn:microsoft.com/office/officeart/2005/8/layout/radial6"/>
    <dgm:cxn modelId="{7463358A-7D63-4AAC-9F38-97DEA0141CA4}" type="presParOf" srcId="{8513D8C3-46EF-44F0-8E60-0001D607A196}" destId="{6DAD0304-31BB-49A5-A027-4BF3715CEADB}" srcOrd="6" destOrd="0" presId="urn:microsoft.com/office/officeart/2005/8/layout/radial6"/>
    <dgm:cxn modelId="{B9121F25-9069-48AD-B209-8D3F0CB2AB17}" type="presParOf" srcId="{8513D8C3-46EF-44F0-8E60-0001D607A196}" destId="{588C0FC5-739A-4818-8AF9-C84F391EA52F}" srcOrd="7" destOrd="0" presId="urn:microsoft.com/office/officeart/2005/8/layout/radial6"/>
    <dgm:cxn modelId="{AAE9C24C-2586-43C6-AD3F-F817E0626863}" type="presParOf" srcId="{8513D8C3-46EF-44F0-8E60-0001D607A196}" destId="{C139057C-6B28-4C3E-97F3-942E5E5FED55}" srcOrd="8" destOrd="0" presId="urn:microsoft.com/office/officeart/2005/8/layout/radial6"/>
    <dgm:cxn modelId="{61EB7C5B-C413-4773-9320-15B71232EE3E}" type="presParOf" srcId="{8513D8C3-46EF-44F0-8E60-0001D607A196}" destId="{8BCD52C7-E74F-43E3-82BC-DFDA8AE54573}" srcOrd="9" destOrd="0" presId="urn:microsoft.com/office/officeart/2005/8/layout/radial6"/>
    <dgm:cxn modelId="{7B18CC7C-14A4-40DC-8B81-821EE3C4AC0B}" type="presParOf" srcId="{8513D8C3-46EF-44F0-8E60-0001D607A196}" destId="{3B82C4E0-53FC-435D-80A6-A1868AE63EA0}" srcOrd="10" destOrd="0" presId="urn:microsoft.com/office/officeart/2005/8/layout/radial6"/>
    <dgm:cxn modelId="{E552FD1A-8399-4DA3-B3ED-8326709303B0}" type="presParOf" srcId="{8513D8C3-46EF-44F0-8E60-0001D607A196}" destId="{177E6AE3-0B8C-4AD9-B64C-900384398517}" srcOrd="11" destOrd="0" presId="urn:microsoft.com/office/officeart/2005/8/layout/radial6"/>
    <dgm:cxn modelId="{CC70C080-C796-4995-BDD5-E509C21603FB}" type="presParOf" srcId="{8513D8C3-46EF-44F0-8E60-0001D607A196}" destId="{225BEF8A-A78D-4E35-8EC6-DDF4267966D4}"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7736F3-4002-49D8-989A-5E5ABC976A1C}" type="doc">
      <dgm:prSet loTypeId="urn:microsoft.com/office/officeart/2005/8/layout/pyramid2" loCatId="pyramid" qsTypeId="urn:microsoft.com/office/officeart/2005/8/quickstyle/simple1" qsCatId="simple" csTypeId="urn:microsoft.com/office/officeart/2005/8/colors/accent1_4" csCatId="accent1" phldr="1"/>
      <dgm:spPr/>
    </dgm:pt>
    <dgm:pt modelId="{79E5DCED-E22A-4E84-960F-060351BC6718}">
      <dgm:prSet phldrT="[Text]"/>
      <dgm:spPr/>
      <dgm:t>
        <a:bodyPr/>
        <a:lstStyle/>
        <a:p>
          <a:r>
            <a:rPr lang="en-US" dirty="0">
              <a:latin typeface="Times New Roman" panose="02020603050405020304" pitchFamily="18" charset="0"/>
              <a:cs typeface="Times New Roman" panose="02020603050405020304" pitchFamily="18" charset="0"/>
            </a:rPr>
            <a:t>Guest behavior analysis</a:t>
          </a:r>
          <a:endParaRPr lang="en-US" dirty="0"/>
        </a:p>
      </dgm:t>
    </dgm:pt>
    <dgm:pt modelId="{A63AC07C-4326-46E3-ACD3-4FB330ED954D}" type="parTrans" cxnId="{CE0A598A-68FD-4EFF-9724-187008E3E329}">
      <dgm:prSet/>
      <dgm:spPr/>
      <dgm:t>
        <a:bodyPr/>
        <a:lstStyle/>
        <a:p>
          <a:endParaRPr lang="en-US"/>
        </a:p>
      </dgm:t>
    </dgm:pt>
    <dgm:pt modelId="{F519F911-9DAF-420C-9FAC-04BF4DA2B4FE}" type="sibTrans" cxnId="{CE0A598A-68FD-4EFF-9724-187008E3E329}">
      <dgm:prSet/>
      <dgm:spPr/>
      <dgm:t>
        <a:bodyPr/>
        <a:lstStyle/>
        <a:p>
          <a:endParaRPr lang="en-US"/>
        </a:p>
      </dgm:t>
    </dgm:pt>
    <dgm:pt modelId="{1008B89D-5A64-4440-A1F5-1C435732642A}">
      <dgm:prSet phldrT="[Text]"/>
      <dgm:spPr/>
      <dgm:t>
        <a:bodyPr/>
        <a:lstStyle/>
        <a:p>
          <a:r>
            <a:rPr lang="en-US" dirty="0">
              <a:latin typeface="Times New Roman" panose="02020603050405020304" pitchFamily="18" charset="0"/>
              <a:cs typeface="Times New Roman" panose="02020603050405020304" pitchFamily="18" charset="0"/>
            </a:rPr>
            <a:t>Motivations for FWRB</a:t>
          </a:r>
          <a:endParaRPr lang="en-US" dirty="0"/>
        </a:p>
      </dgm:t>
    </dgm:pt>
    <dgm:pt modelId="{71D789A4-AFB8-4BFA-934E-8D5BB236DE28}" type="parTrans" cxnId="{6FF8E35A-55C9-4AD1-AA67-5CF9F6907264}">
      <dgm:prSet/>
      <dgm:spPr/>
      <dgm:t>
        <a:bodyPr/>
        <a:lstStyle/>
        <a:p>
          <a:endParaRPr lang="en-US"/>
        </a:p>
      </dgm:t>
    </dgm:pt>
    <dgm:pt modelId="{AE46EDDA-C310-4CA2-95BC-256718A0E4E5}" type="sibTrans" cxnId="{6FF8E35A-55C9-4AD1-AA67-5CF9F6907264}">
      <dgm:prSet/>
      <dgm:spPr/>
      <dgm:t>
        <a:bodyPr/>
        <a:lstStyle/>
        <a:p>
          <a:endParaRPr lang="en-US"/>
        </a:p>
      </dgm:t>
    </dgm:pt>
    <dgm:pt modelId="{50F807C8-38F3-4A75-B127-AFCE0FE1E010}">
      <dgm:prSet phldrT="[Text]"/>
      <dgm:spPr/>
      <dgm:t>
        <a:bodyPr/>
        <a:lstStyle/>
        <a:p>
          <a:r>
            <a:rPr lang="en-US" dirty="0">
              <a:latin typeface="Times New Roman" panose="02020603050405020304" pitchFamily="18" charset="0"/>
              <a:cs typeface="Times New Roman" panose="02020603050405020304" pitchFamily="18" charset="0"/>
            </a:rPr>
            <a:t>Complex causal formulas</a:t>
          </a:r>
          <a:endParaRPr lang="en-US" dirty="0"/>
        </a:p>
      </dgm:t>
    </dgm:pt>
    <dgm:pt modelId="{13782EF7-BBC8-4916-957C-D7046825AA7E}" type="parTrans" cxnId="{5B1D49E2-D330-4F2F-8613-5EDA1B52B873}">
      <dgm:prSet/>
      <dgm:spPr/>
      <dgm:t>
        <a:bodyPr/>
        <a:lstStyle/>
        <a:p>
          <a:endParaRPr lang="en-US"/>
        </a:p>
      </dgm:t>
    </dgm:pt>
    <dgm:pt modelId="{55596B40-0643-4F86-90E9-22CB61E7FAAD}" type="sibTrans" cxnId="{5B1D49E2-D330-4F2F-8613-5EDA1B52B873}">
      <dgm:prSet/>
      <dgm:spPr/>
      <dgm:t>
        <a:bodyPr/>
        <a:lstStyle/>
        <a:p>
          <a:endParaRPr lang="en-US"/>
        </a:p>
      </dgm:t>
    </dgm:pt>
    <dgm:pt modelId="{4A2D898D-5766-4B1C-927C-951518B96552}">
      <dgm:prSet phldrT="[Text]"/>
      <dgm:spPr/>
      <dgm:t>
        <a:bodyPr/>
        <a:lstStyle/>
        <a:p>
          <a:r>
            <a:rPr lang="en-US" dirty="0">
              <a:latin typeface="Times New Roman" panose="02020603050405020304" pitchFamily="18" charset="0"/>
              <a:cs typeface="Times New Roman" panose="02020603050405020304" pitchFamily="18" charset="0"/>
            </a:rPr>
            <a:t>Strategies for change</a:t>
          </a:r>
          <a:endParaRPr lang="en-US" dirty="0"/>
        </a:p>
      </dgm:t>
    </dgm:pt>
    <dgm:pt modelId="{446A5BBF-A31A-42A4-92DB-DE68F1F6B87C}" type="parTrans" cxnId="{724CCE07-4E0A-4A5E-8C29-FF7EE6D65CBE}">
      <dgm:prSet/>
      <dgm:spPr/>
      <dgm:t>
        <a:bodyPr/>
        <a:lstStyle/>
        <a:p>
          <a:endParaRPr lang="en-US"/>
        </a:p>
      </dgm:t>
    </dgm:pt>
    <dgm:pt modelId="{9F9EF540-7E2E-4C0C-AA5A-EF0A3E4CF6DF}" type="sibTrans" cxnId="{724CCE07-4E0A-4A5E-8C29-FF7EE6D65CBE}">
      <dgm:prSet/>
      <dgm:spPr/>
      <dgm:t>
        <a:bodyPr/>
        <a:lstStyle/>
        <a:p>
          <a:endParaRPr lang="en-US"/>
        </a:p>
      </dgm:t>
    </dgm:pt>
    <dgm:pt modelId="{36A19894-50AF-4624-B53A-874157D3D83B}" type="pres">
      <dgm:prSet presAssocID="{6B7736F3-4002-49D8-989A-5E5ABC976A1C}" presName="compositeShape" presStyleCnt="0">
        <dgm:presLayoutVars>
          <dgm:dir/>
          <dgm:resizeHandles/>
        </dgm:presLayoutVars>
      </dgm:prSet>
      <dgm:spPr/>
    </dgm:pt>
    <dgm:pt modelId="{6A785439-4AFC-48D0-B079-97082FC3388A}" type="pres">
      <dgm:prSet presAssocID="{6B7736F3-4002-49D8-989A-5E5ABC976A1C}" presName="pyramid" presStyleLbl="node1" presStyleIdx="0" presStyleCnt="1"/>
      <dgm:spPr/>
    </dgm:pt>
    <dgm:pt modelId="{DC667E96-C178-4332-B3FF-9141800A9ADE}" type="pres">
      <dgm:prSet presAssocID="{6B7736F3-4002-49D8-989A-5E5ABC976A1C}" presName="theList" presStyleCnt="0"/>
      <dgm:spPr/>
    </dgm:pt>
    <dgm:pt modelId="{E472CF00-9DBB-40BA-B5D9-6114C0D3743C}" type="pres">
      <dgm:prSet presAssocID="{79E5DCED-E22A-4E84-960F-060351BC6718}" presName="aNode" presStyleLbl="fgAcc1" presStyleIdx="0" presStyleCnt="4">
        <dgm:presLayoutVars>
          <dgm:bulletEnabled val="1"/>
        </dgm:presLayoutVars>
      </dgm:prSet>
      <dgm:spPr/>
    </dgm:pt>
    <dgm:pt modelId="{84FE2E4C-D569-4140-895C-B8D540141E72}" type="pres">
      <dgm:prSet presAssocID="{79E5DCED-E22A-4E84-960F-060351BC6718}" presName="aSpace" presStyleCnt="0"/>
      <dgm:spPr/>
    </dgm:pt>
    <dgm:pt modelId="{7D2389F6-28C7-44B7-AC5B-256046C36187}" type="pres">
      <dgm:prSet presAssocID="{1008B89D-5A64-4440-A1F5-1C435732642A}" presName="aNode" presStyleLbl="fgAcc1" presStyleIdx="1" presStyleCnt="4">
        <dgm:presLayoutVars>
          <dgm:bulletEnabled val="1"/>
        </dgm:presLayoutVars>
      </dgm:prSet>
      <dgm:spPr/>
    </dgm:pt>
    <dgm:pt modelId="{36DD180D-B2C0-4C95-B373-1AF9B5F398C3}" type="pres">
      <dgm:prSet presAssocID="{1008B89D-5A64-4440-A1F5-1C435732642A}" presName="aSpace" presStyleCnt="0"/>
      <dgm:spPr/>
    </dgm:pt>
    <dgm:pt modelId="{9B4B00BB-ACE2-4EF6-9929-5BF47442F67A}" type="pres">
      <dgm:prSet presAssocID="{50F807C8-38F3-4A75-B127-AFCE0FE1E010}" presName="aNode" presStyleLbl="fgAcc1" presStyleIdx="2" presStyleCnt="4">
        <dgm:presLayoutVars>
          <dgm:bulletEnabled val="1"/>
        </dgm:presLayoutVars>
      </dgm:prSet>
      <dgm:spPr/>
    </dgm:pt>
    <dgm:pt modelId="{78708885-AE3F-4D41-9F14-2F3F86F4F2EA}" type="pres">
      <dgm:prSet presAssocID="{50F807C8-38F3-4A75-B127-AFCE0FE1E010}" presName="aSpace" presStyleCnt="0"/>
      <dgm:spPr/>
    </dgm:pt>
    <dgm:pt modelId="{3AE0B35A-73C0-41CE-8171-C555A99833A5}" type="pres">
      <dgm:prSet presAssocID="{4A2D898D-5766-4B1C-927C-951518B96552}" presName="aNode" presStyleLbl="fgAcc1" presStyleIdx="3" presStyleCnt="4">
        <dgm:presLayoutVars>
          <dgm:bulletEnabled val="1"/>
        </dgm:presLayoutVars>
      </dgm:prSet>
      <dgm:spPr/>
    </dgm:pt>
    <dgm:pt modelId="{4A1C7647-0192-4BBD-B280-CF57B426D268}" type="pres">
      <dgm:prSet presAssocID="{4A2D898D-5766-4B1C-927C-951518B96552}" presName="aSpace" presStyleCnt="0"/>
      <dgm:spPr/>
    </dgm:pt>
  </dgm:ptLst>
  <dgm:cxnLst>
    <dgm:cxn modelId="{724CCE07-4E0A-4A5E-8C29-FF7EE6D65CBE}" srcId="{6B7736F3-4002-49D8-989A-5E5ABC976A1C}" destId="{4A2D898D-5766-4B1C-927C-951518B96552}" srcOrd="3" destOrd="0" parTransId="{446A5BBF-A31A-42A4-92DB-DE68F1F6B87C}" sibTransId="{9F9EF540-7E2E-4C0C-AA5A-EF0A3E4CF6DF}"/>
    <dgm:cxn modelId="{1A349C28-8083-4193-9808-C2D97DF826C5}" type="presOf" srcId="{1008B89D-5A64-4440-A1F5-1C435732642A}" destId="{7D2389F6-28C7-44B7-AC5B-256046C36187}" srcOrd="0" destOrd="0" presId="urn:microsoft.com/office/officeart/2005/8/layout/pyramid2"/>
    <dgm:cxn modelId="{CDCE8432-176B-48FA-9211-BE41E24CAB78}" type="presOf" srcId="{6B7736F3-4002-49D8-989A-5E5ABC976A1C}" destId="{36A19894-50AF-4624-B53A-874157D3D83B}" srcOrd="0" destOrd="0" presId="urn:microsoft.com/office/officeart/2005/8/layout/pyramid2"/>
    <dgm:cxn modelId="{9E5DF357-E9D5-4C0A-8FF5-2A5AC54382ED}" type="presOf" srcId="{79E5DCED-E22A-4E84-960F-060351BC6718}" destId="{E472CF00-9DBB-40BA-B5D9-6114C0D3743C}" srcOrd="0" destOrd="0" presId="urn:microsoft.com/office/officeart/2005/8/layout/pyramid2"/>
    <dgm:cxn modelId="{6FF8E35A-55C9-4AD1-AA67-5CF9F6907264}" srcId="{6B7736F3-4002-49D8-989A-5E5ABC976A1C}" destId="{1008B89D-5A64-4440-A1F5-1C435732642A}" srcOrd="1" destOrd="0" parTransId="{71D789A4-AFB8-4BFA-934E-8D5BB236DE28}" sibTransId="{AE46EDDA-C310-4CA2-95BC-256718A0E4E5}"/>
    <dgm:cxn modelId="{537B836C-C988-4591-85F1-D98A1C0FE851}" type="presOf" srcId="{50F807C8-38F3-4A75-B127-AFCE0FE1E010}" destId="{9B4B00BB-ACE2-4EF6-9929-5BF47442F67A}" srcOrd="0" destOrd="0" presId="urn:microsoft.com/office/officeart/2005/8/layout/pyramid2"/>
    <dgm:cxn modelId="{CE0A598A-68FD-4EFF-9724-187008E3E329}" srcId="{6B7736F3-4002-49D8-989A-5E5ABC976A1C}" destId="{79E5DCED-E22A-4E84-960F-060351BC6718}" srcOrd="0" destOrd="0" parTransId="{A63AC07C-4326-46E3-ACD3-4FB330ED954D}" sibTransId="{F519F911-9DAF-420C-9FAC-04BF4DA2B4FE}"/>
    <dgm:cxn modelId="{D8584BBC-77B1-4B01-9383-5EAE0CDFDEF9}" type="presOf" srcId="{4A2D898D-5766-4B1C-927C-951518B96552}" destId="{3AE0B35A-73C0-41CE-8171-C555A99833A5}" srcOrd="0" destOrd="0" presId="urn:microsoft.com/office/officeart/2005/8/layout/pyramid2"/>
    <dgm:cxn modelId="{5B1D49E2-D330-4F2F-8613-5EDA1B52B873}" srcId="{6B7736F3-4002-49D8-989A-5E5ABC976A1C}" destId="{50F807C8-38F3-4A75-B127-AFCE0FE1E010}" srcOrd="2" destOrd="0" parTransId="{13782EF7-BBC8-4916-957C-D7046825AA7E}" sibTransId="{55596B40-0643-4F86-90E9-22CB61E7FAAD}"/>
    <dgm:cxn modelId="{C6D984B2-73D8-427B-8978-1A919C880CA0}" type="presParOf" srcId="{36A19894-50AF-4624-B53A-874157D3D83B}" destId="{6A785439-4AFC-48D0-B079-97082FC3388A}" srcOrd="0" destOrd="0" presId="urn:microsoft.com/office/officeart/2005/8/layout/pyramid2"/>
    <dgm:cxn modelId="{8DD1AB52-CB2F-47A0-9040-50C641F2DB6B}" type="presParOf" srcId="{36A19894-50AF-4624-B53A-874157D3D83B}" destId="{DC667E96-C178-4332-B3FF-9141800A9ADE}" srcOrd="1" destOrd="0" presId="urn:microsoft.com/office/officeart/2005/8/layout/pyramid2"/>
    <dgm:cxn modelId="{561394DC-7401-472A-9CF0-9BB5B4C3397A}" type="presParOf" srcId="{DC667E96-C178-4332-B3FF-9141800A9ADE}" destId="{E472CF00-9DBB-40BA-B5D9-6114C0D3743C}" srcOrd="0" destOrd="0" presId="urn:microsoft.com/office/officeart/2005/8/layout/pyramid2"/>
    <dgm:cxn modelId="{EED6D007-FCE7-4D38-A4FB-3D3B5DE92437}" type="presParOf" srcId="{DC667E96-C178-4332-B3FF-9141800A9ADE}" destId="{84FE2E4C-D569-4140-895C-B8D540141E72}" srcOrd="1" destOrd="0" presId="urn:microsoft.com/office/officeart/2005/8/layout/pyramid2"/>
    <dgm:cxn modelId="{4F7E484A-D439-4952-B140-600B7C4CF136}" type="presParOf" srcId="{DC667E96-C178-4332-B3FF-9141800A9ADE}" destId="{7D2389F6-28C7-44B7-AC5B-256046C36187}" srcOrd="2" destOrd="0" presId="urn:microsoft.com/office/officeart/2005/8/layout/pyramid2"/>
    <dgm:cxn modelId="{E29ADC64-BED4-48E6-A2F5-AA2949DB5630}" type="presParOf" srcId="{DC667E96-C178-4332-B3FF-9141800A9ADE}" destId="{36DD180D-B2C0-4C95-B373-1AF9B5F398C3}" srcOrd="3" destOrd="0" presId="urn:microsoft.com/office/officeart/2005/8/layout/pyramid2"/>
    <dgm:cxn modelId="{8B21183F-15CE-49DA-BC9A-5D8E75B96161}" type="presParOf" srcId="{DC667E96-C178-4332-B3FF-9141800A9ADE}" destId="{9B4B00BB-ACE2-4EF6-9929-5BF47442F67A}" srcOrd="4" destOrd="0" presId="urn:microsoft.com/office/officeart/2005/8/layout/pyramid2"/>
    <dgm:cxn modelId="{0ECBAE2B-4DD0-466C-ACA6-CB81426FC7EB}" type="presParOf" srcId="{DC667E96-C178-4332-B3FF-9141800A9ADE}" destId="{78708885-AE3F-4D41-9F14-2F3F86F4F2EA}" srcOrd="5" destOrd="0" presId="urn:microsoft.com/office/officeart/2005/8/layout/pyramid2"/>
    <dgm:cxn modelId="{7DE77AE8-B63A-45B7-85D3-E500B7673F41}" type="presParOf" srcId="{DC667E96-C178-4332-B3FF-9141800A9ADE}" destId="{3AE0B35A-73C0-41CE-8171-C555A99833A5}" srcOrd="6" destOrd="0" presId="urn:microsoft.com/office/officeart/2005/8/layout/pyramid2"/>
    <dgm:cxn modelId="{63F08676-A42A-465A-9A7C-0B2BE579001E}" type="presParOf" srcId="{DC667E96-C178-4332-B3FF-9141800A9ADE}" destId="{4A1C7647-0192-4BBD-B280-CF57B426D268}" srcOrd="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D8FC5C-EBFE-4E24-BCF1-D50A41F54214}" type="doc">
      <dgm:prSet loTypeId="urn:microsoft.com/office/officeart/2005/8/layout/process1" loCatId="process" qsTypeId="urn:microsoft.com/office/officeart/2005/8/quickstyle/simple5" qsCatId="simple" csTypeId="urn:microsoft.com/office/officeart/2005/8/colors/accent1_4" csCatId="accent1" phldr="1"/>
      <dgm:spPr/>
    </dgm:pt>
    <dgm:pt modelId="{8DEC75DD-3F36-4D43-A407-CDAA60421EEE}">
      <dgm:prSet phldrT="[Text]" custT="1"/>
      <dgm:spPr/>
      <dgm:t>
        <a:bodyPr/>
        <a:lstStyle/>
        <a:p>
          <a:r>
            <a:rPr lang="en-US" sz="1600" dirty="0">
              <a:latin typeface="Times New Roman" panose="02020603050405020304" pitchFamily="18" charset="0"/>
              <a:cs typeface="Times New Roman" panose="02020603050405020304" pitchFamily="18" charset="0"/>
            </a:rPr>
            <a:t>Food Waste Crisis </a:t>
          </a:r>
        </a:p>
      </dgm:t>
    </dgm:pt>
    <dgm:pt modelId="{3840FB93-5CE4-43F4-8576-E34CEE781948}" type="parTrans" cxnId="{37E731B9-7467-4741-8030-07A9458FEE01}">
      <dgm:prSet/>
      <dgm:spPr/>
      <dgm:t>
        <a:bodyPr/>
        <a:lstStyle/>
        <a:p>
          <a:endParaRPr lang="en-US" sz="1600">
            <a:latin typeface="Times New Roman" panose="02020603050405020304" pitchFamily="18" charset="0"/>
            <a:cs typeface="Times New Roman" panose="02020603050405020304" pitchFamily="18" charset="0"/>
          </a:endParaRPr>
        </a:p>
      </dgm:t>
    </dgm:pt>
    <dgm:pt modelId="{9B5BC34E-7497-496D-91DB-782DE086E355}" type="sibTrans" cxnId="{37E731B9-7467-4741-8030-07A9458FEE01}">
      <dgm:prSet custT="1"/>
      <dgm:spPr/>
      <dgm:t>
        <a:bodyPr/>
        <a:lstStyle/>
        <a:p>
          <a:endParaRPr lang="en-US" sz="1600">
            <a:latin typeface="Times New Roman" panose="02020603050405020304" pitchFamily="18" charset="0"/>
            <a:cs typeface="Times New Roman" panose="02020603050405020304" pitchFamily="18" charset="0"/>
          </a:endParaRPr>
        </a:p>
      </dgm:t>
    </dgm:pt>
    <dgm:pt modelId="{D1F78AD3-81E9-4059-B0D6-902F647165E5}">
      <dgm:prSet phldrT="[Text]" custT="1"/>
      <dgm:spPr/>
      <dgm:t>
        <a:bodyPr/>
        <a:lstStyle/>
        <a:p>
          <a:r>
            <a:rPr lang="en-US" sz="1600" dirty="0">
              <a:latin typeface="Times New Roman" panose="02020603050405020304" pitchFamily="18" charset="0"/>
              <a:cs typeface="Times New Roman" panose="02020603050405020304" pitchFamily="18" charset="0"/>
            </a:rPr>
            <a:t>Promising Initiatives </a:t>
          </a:r>
        </a:p>
      </dgm:t>
    </dgm:pt>
    <dgm:pt modelId="{0FA93DBE-1673-454D-AD14-752379D011CD}" type="parTrans" cxnId="{5E5D46B3-022D-40D2-91ED-0DF74E558EB2}">
      <dgm:prSet/>
      <dgm:spPr/>
      <dgm:t>
        <a:bodyPr/>
        <a:lstStyle/>
        <a:p>
          <a:endParaRPr lang="en-US" sz="1600">
            <a:latin typeface="Times New Roman" panose="02020603050405020304" pitchFamily="18" charset="0"/>
            <a:cs typeface="Times New Roman" panose="02020603050405020304" pitchFamily="18" charset="0"/>
          </a:endParaRPr>
        </a:p>
      </dgm:t>
    </dgm:pt>
    <dgm:pt modelId="{EAEA38FE-6F1A-4D6F-B4E9-6BDCD2511D1D}" type="sibTrans" cxnId="{5E5D46B3-022D-40D2-91ED-0DF74E558EB2}">
      <dgm:prSet custT="1"/>
      <dgm:spPr/>
      <dgm:t>
        <a:bodyPr/>
        <a:lstStyle/>
        <a:p>
          <a:endParaRPr lang="en-US" sz="1600">
            <a:latin typeface="Times New Roman" panose="02020603050405020304" pitchFamily="18" charset="0"/>
            <a:cs typeface="Times New Roman" panose="02020603050405020304" pitchFamily="18" charset="0"/>
          </a:endParaRPr>
        </a:p>
      </dgm:t>
    </dgm:pt>
    <dgm:pt modelId="{7399EF61-5399-46D8-A497-1D1B2F0791E6}">
      <dgm:prSet phldrT="[Text]" custT="1"/>
      <dgm:spPr/>
      <dgm:t>
        <a:bodyPr/>
        <a:lstStyle/>
        <a:p>
          <a:r>
            <a:rPr lang="en-US" sz="1600" dirty="0">
              <a:latin typeface="Times New Roman" panose="02020603050405020304" pitchFamily="18" charset="0"/>
              <a:cs typeface="Times New Roman" panose="02020603050405020304" pitchFamily="18" charset="0"/>
            </a:rPr>
            <a:t>Business Impact </a:t>
          </a:r>
        </a:p>
      </dgm:t>
    </dgm:pt>
    <dgm:pt modelId="{230EDF2B-715B-45AE-92F3-ABAFFBD19F67}" type="parTrans" cxnId="{A6F6F4A5-2F65-4235-BCC6-FE9C9DE2D300}">
      <dgm:prSet/>
      <dgm:spPr/>
      <dgm:t>
        <a:bodyPr/>
        <a:lstStyle/>
        <a:p>
          <a:endParaRPr lang="en-US" sz="1600">
            <a:latin typeface="Times New Roman" panose="02020603050405020304" pitchFamily="18" charset="0"/>
            <a:cs typeface="Times New Roman" panose="02020603050405020304" pitchFamily="18" charset="0"/>
          </a:endParaRPr>
        </a:p>
      </dgm:t>
    </dgm:pt>
    <dgm:pt modelId="{FD170FE7-06F9-4FC8-83BC-E0ABBB6561B0}" type="sibTrans" cxnId="{A6F6F4A5-2F65-4235-BCC6-FE9C9DE2D300}">
      <dgm:prSet/>
      <dgm:spPr/>
      <dgm:t>
        <a:bodyPr/>
        <a:lstStyle/>
        <a:p>
          <a:endParaRPr lang="en-US" sz="1600">
            <a:latin typeface="Times New Roman" panose="02020603050405020304" pitchFamily="18" charset="0"/>
            <a:cs typeface="Times New Roman" panose="02020603050405020304" pitchFamily="18" charset="0"/>
          </a:endParaRPr>
        </a:p>
      </dgm:t>
    </dgm:pt>
    <dgm:pt modelId="{BB3A6EB2-CB4D-4E77-97A6-3FF67E7359EF}" type="pres">
      <dgm:prSet presAssocID="{CDD8FC5C-EBFE-4E24-BCF1-D50A41F54214}" presName="Name0" presStyleCnt="0">
        <dgm:presLayoutVars>
          <dgm:dir/>
          <dgm:resizeHandles val="exact"/>
        </dgm:presLayoutVars>
      </dgm:prSet>
      <dgm:spPr/>
    </dgm:pt>
    <dgm:pt modelId="{CBE2F308-58AF-4855-8D25-642FE5B13974}" type="pres">
      <dgm:prSet presAssocID="{8DEC75DD-3F36-4D43-A407-CDAA60421EEE}" presName="node" presStyleLbl="node1" presStyleIdx="0" presStyleCnt="3">
        <dgm:presLayoutVars>
          <dgm:bulletEnabled val="1"/>
        </dgm:presLayoutVars>
      </dgm:prSet>
      <dgm:spPr/>
    </dgm:pt>
    <dgm:pt modelId="{20467A44-7E56-4723-B39B-414A77177BE2}" type="pres">
      <dgm:prSet presAssocID="{9B5BC34E-7497-496D-91DB-782DE086E355}" presName="sibTrans" presStyleLbl="sibTrans2D1" presStyleIdx="0" presStyleCnt="2"/>
      <dgm:spPr/>
    </dgm:pt>
    <dgm:pt modelId="{B136F100-4B37-4D3E-A07F-E97CE95607B8}" type="pres">
      <dgm:prSet presAssocID="{9B5BC34E-7497-496D-91DB-782DE086E355}" presName="connectorText" presStyleLbl="sibTrans2D1" presStyleIdx="0" presStyleCnt="2"/>
      <dgm:spPr/>
    </dgm:pt>
    <dgm:pt modelId="{81EF20BA-7031-43E9-8802-67490E8BD09C}" type="pres">
      <dgm:prSet presAssocID="{D1F78AD3-81E9-4059-B0D6-902F647165E5}" presName="node" presStyleLbl="node1" presStyleIdx="1" presStyleCnt="3">
        <dgm:presLayoutVars>
          <dgm:bulletEnabled val="1"/>
        </dgm:presLayoutVars>
      </dgm:prSet>
      <dgm:spPr/>
    </dgm:pt>
    <dgm:pt modelId="{AE93D069-FA31-41E3-B408-70B4CBBD51DE}" type="pres">
      <dgm:prSet presAssocID="{EAEA38FE-6F1A-4D6F-B4E9-6BDCD2511D1D}" presName="sibTrans" presStyleLbl="sibTrans2D1" presStyleIdx="1" presStyleCnt="2"/>
      <dgm:spPr/>
    </dgm:pt>
    <dgm:pt modelId="{A3E2A3E8-C46E-44A5-8C3F-842CE1B117A8}" type="pres">
      <dgm:prSet presAssocID="{EAEA38FE-6F1A-4D6F-B4E9-6BDCD2511D1D}" presName="connectorText" presStyleLbl="sibTrans2D1" presStyleIdx="1" presStyleCnt="2"/>
      <dgm:spPr/>
    </dgm:pt>
    <dgm:pt modelId="{D27633AE-6F9B-4412-B504-D78C1169F564}" type="pres">
      <dgm:prSet presAssocID="{7399EF61-5399-46D8-A497-1D1B2F0791E6}" presName="node" presStyleLbl="node1" presStyleIdx="2" presStyleCnt="3">
        <dgm:presLayoutVars>
          <dgm:bulletEnabled val="1"/>
        </dgm:presLayoutVars>
      </dgm:prSet>
      <dgm:spPr/>
    </dgm:pt>
  </dgm:ptLst>
  <dgm:cxnLst>
    <dgm:cxn modelId="{63E3FE1C-1D4C-4487-991A-90C0AAF3E0AF}" type="presOf" srcId="{CDD8FC5C-EBFE-4E24-BCF1-D50A41F54214}" destId="{BB3A6EB2-CB4D-4E77-97A6-3FF67E7359EF}" srcOrd="0" destOrd="0" presId="urn:microsoft.com/office/officeart/2005/8/layout/process1"/>
    <dgm:cxn modelId="{E6F0396B-9445-436F-AC2C-DCAE80054C91}" type="presOf" srcId="{D1F78AD3-81E9-4059-B0D6-902F647165E5}" destId="{81EF20BA-7031-43E9-8802-67490E8BD09C}" srcOrd="0" destOrd="0" presId="urn:microsoft.com/office/officeart/2005/8/layout/process1"/>
    <dgm:cxn modelId="{D1E8CC6F-DB20-4CB2-A484-0B7BA59AB143}" type="presOf" srcId="{9B5BC34E-7497-496D-91DB-782DE086E355}" destId="{B136F100-4B37-4D3E-A07F-E97CE95607B8}" srcOrd="1" destOrd="0" presId="urn:microsoft.com/office/officeart/2005/8/layout/process1"/>
    <dgm:cxn modelId="{BEF46070-2B8F-4159-96BC-3028CC0BC731}" type="presOf" srcId="{EAEA38FE-6F1A-4D6F-B4E9-6BDCD2511D1D}" destId="{AE93D069-FA31-41E3-B408-70B4CBBD51DE}" srcOrd="0" destOrd="0" presId="urn:microsoft.com/office/officeart/2005/8/layout/process1"/>
    <dgm:cxn modelId="{080F6B7F-D936-414C-B781-3BC5A924AEAF}" type="presOf" srcId="{EAEA38FE-6F1A-4D6F-B4E9-6BDCD2511D1D}" destId="{A3E2A3E8-C46E-44A5-8C3F-842CE1B117A8}" srcOrd="1" destOrd="0" presId="urn:microsoft.com/office/officeart/2005/8/layout/process1"/>
    <dgm:cxn modelId="{A6F6F4A5-2F65-4235-BCC6-FE9C9DE2D300}" srcId="{CDD8FC5C-EBFE-4E24-BCF1-D50A41F54214}" destId="{7399EF61-5399-46D8-A497-1D1B2F0791E6}" srcOrd="2" destOrd="0" parTransId="{230EDF2B-715B-45AE-92F3-ABAFFBD19F67}" sibTransId="{FD170FE7-06F9-4FC8-83BC-E0ABBB6561B0}"/>
    <dgm:cxn modelId="{0203D2AF-E834-40CC-8B5A-14F5A0DD533B}" type="presOf" srcId="{9B5BC34E-7497-496D-91DB-782DE086E355}" destId="{20467A44-7E56-4723-B39B-414A77177BE2}" srcOrd="0" destOrd="0" presId="urn:microsoft.com/office/officeart/2005/8/layout/process1"/>
    <dgm:cxn modelId="{5E5D46B3-022D-40D2-91ED-0DF74E558EB2}" srcId="{CDD8FC5C-EBFE-4E24-BCF1-D50A41F54214}" destId="{D1F78AD3-81E9-4059-B0D6-902F647165E5}" srcOrd="1" destOrd="0" parTransId="{0FA93DBE-1673-454D-AD14-752379D011CD}" sibTransId="{EAEA38FE-6F1A-4D6F-B4E9-6BDCD2511D1D}"/>
    <dgm:cxn modelId="{37E731B9-7467-4741-8030-07A9458FEE01}" srcId="{CDD8FC5C-EBFE-4E24-BCF1-D50A41F54214}" destId="{8DEC75DD-3F36-4D43-A407-CDAA60421EEE}" srcOrd="0" destOrd="0" parTransId="{3840FB93-5CE4-43F4-8576-E34CEE781948}" sibTransId="{9B5BC34E-7497-496D-91DB-782DE086E355}"/>
    <dgm:cxn modelId="{DCE960BE-A456-406E-A87E-3B4BE48ADAA5}" type="presOf" srcId="{7399EF61-5399-46D8-A497-1D1B2F0791E6}" destId="{D27633AE-6F9B-4412-B504-D78C1169F564}" srcOrd="0" destOrd="0" presId="urn:microsoft.com/office/officeart/2005/8/layout/process1"/>
    <dgm:cxn modelId="{85EE56D9-1C79-4491-8A56-0B1D22483147}" type="presOf" srcId="{8DEC75DD-3F36-4D43-A407-CDAA60421EEE}" destId="{CBE2F308-58AF-4855-8D25-642FE5B13974}" srcOrd="0" destOrd="0" presId="urn:microsoft.com/office/officeart/2005/8/layout/process1"/>
    <dgm:cxn modelId="{A81307FC-464D-432F-8232-E1C1F8B4F6B4}" type="presParOf" srcId="{BB3A6EB2-CB4D-4E77-97A6-3FF67E7359EF}" destId="{CBE2F308-58AF-4855-8D25-642FE5B13974}" srcOrd="0" destOrd="0" presId="urn:microsoft.com/office/officeart/2005/8/layout/process1"/>
    <dgm:cxn modelId="{866FF267-85D9-4AFA-BE74-B9449C4B92A6}" type="presParOf" srcId="{BB3A6EB2-CB4D-4E77-97A6-3FF67E7359EF}" destId="{20467A44-7E56-4723-B39B-414A77177BE2}" srcOrd="1" destOrd="0" presId="urn:microsoft.com/office/officeart/2005/8/layout/process1"/>
    <dgm:cxn modelId="{5DBD1164-CFCB-4936-ABAE-83328E38264E}" type="presParOf" srcId="{20467A44-7E56-4723-B39B-414A77177BE2}" destId="{B136F100-4B37-4D3E-A07F-E97CE95607B8}" srcOrd="0" destOrd="0" presId="urn:microsoft.com/office/officeart/2005/8/layout/process1"/>
    <dgm:cxn modelId="{AB36C9AC-E528-4FF6-B395-A0A8F1BCA32E}" type="presParOf" srcId="{BB3A6EB2-CB4D-4E77-97A6-3FF67E7359EF}" destId="{81EF20BA-7031-43E9-8802-67490E8BD09C}" srcOrd="2" destOrd="0" presId="urn:microsoft.com/office/officeart/2005/8/layout/process1"/>
    <dgm:cxn modelId="{6E307A76-CA2E-4C53-91A7-6B1DB0FE3EE8}" type="presParOf" srcId="{BB3A6EB2-CB4D-4E77-97A6-3FF67E7359EF}" destId="{AE93D069-FA31-41E3-B408-70B4CBBD51DE}" srcOrd="3" destOrd="0" presId="urn:microsoft.com/office/officeart/2005/8/layout/process1"/>
    <dgm:cxn modelId="{4F2D2850-B770-4B17-A2A9-BCDC6DEC7C13}" type="presParOf" srcId="{AE93D069-FA31-41E3-B408-70B4CBBD51DE}" destId="{A3E2A3E8-C46E-44A5-8C3F-842CE1B117A8}" srcOrd="0" destOrd="0" presId="urn:microsoft.com/office/officeart/2005/8/layout/process1"/>
    <dgm:cxn modelId="{BC0CB003-AF55-442F-B490-A5CBD54C688D}" type="presParOf" srcId="{BB3A6EB2-CB4D-4E77-97A6-3FF67E7359EF}" destId="{D27633AE-6F9B-4412-B504-D78C1169F56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CE3ACE-CE7F-42C4-9964-E49344520CDD}" type="doc">
      <dgm:prSet loTypeId="urn:microsoft.com/office/officeart/2005/8/layout/cycle2" loCatId="cycle" qsTypeId="urn:microsoft.com/office/officeart/2005/8/quickstyle/simple1" qsCatId="simple" csTypeId="urn:microsoft.com/office/officeart/2005/8/colors/colorful2" csCatId="colorful" phldr="1"/>
      <dgm:spPr/>
      <dgm:t>
        <a:bodyPr/>
        <a:lstStyle/>
        <a:p>
          <a:endParaRPr lang="en-US"/>
        </a:p>
      </dgm:t>
    </dgm:pt>
    <dgm:pt modelId="{D6A142E2-DF97-4F08-A00F-4DD2D3B73E60}">
      <dgm:prSet phldrT="[Text]"/>
      <dgm:spPr/>
      <dgm:t>
        <a:bodyPr/>
        <a:lstStyle/>
        <a:p>
          <a:r>
            <a:rPr lang="en-US" dirty="0">
              <a:latin typeface="Times New Roman" panose="02020603050405020304" pitchFamily="18" charset="0"/>
              <a:cs typeface="Times New Roman" panose="02020603050405020304" pitchFamily="18" charset="0"/>
            </a:rPr>
            <a:t>Premier Inn's food waste challenge</a:t>
          </a:r>
          <a:endParaRPr lang="en-US" dirty="0"/>
        </a:p>
      </dgm:t>
    </dgm:pt>
    <dgm:pt modelId="{4E139804-9314-47BF-9CAF-21CBEBFEBB55}" type="parTrans" cxnId="{35A728BA-3DA9-4178-B183-044236E15D82}">
      <dgm:prSet/>
      <dgm:spPr/>
      <dgm:t>
        <a:bodyPr/>
        <a:lstStyle/>
        <a:p>
          <a:endParaRPr lang="en-US"/>
        </a:p>
      </dgm:t>
    </dgm:pt>
    <dgm:pt modelId="{DAF38BDD-C8C5-49C4-926C-818306E7978F}" type="sibTrans" cxnId="{35A728BA-3DA9-4178-B183-044236E15D82}">
      <dgm:prSet/>
      <dgm:spPr/>
      <dgm:t>
        <a:bodyPr/>
        <a:lstStyle/>
        <a:p>
          <a:endParaRPr lang="en-US"/>
        </a:p>
      </dgm:t>
    </dgm:pt>
    <dgm:pt modelId="{C02424EA-70B5-4306-B9A5-826B441100D4}">
      <dgm:prSet phldrT="[Text]"/>
      <dgm:spPr/>
      <dgm:t>
        <a:bodyPr/>
        <a:lstStyle/>
        <a:p>
          <a:r>
            <a:rPr lang="en-US" dirty="0">
              <a:latin typeface="Times New Roman" panose="02020603050405020304" pitchFamily="18" charset="0"/>
              <a:cs typeface="Times New Roman" panose="02020603050405020304" pitchFamily="18" charset="0"/>
            </a:rPr>
            <a:t>Strategies for behavioral change</a:t>
          </a:r>
          <a:endParaRPr lang="en-US" dirty="0"/>
        </a:p>
      </dgm:t>
    </dgm:pt>
    <dgm:pt modelId="{A49298C6-69B4-41F7-B707-EC9D3443D086}" type="parTrans" cxnId="{F4960F3E-E3BC-477B-A0BB-B89EE6DE26A0}">
      <dgm:prSet/>
      <dgm:spPr/>
      <dgm:t>
        <a:bodyPr/>
        <a:lstStyle/>
        <a:p>
          <a:endParaRPr lang="en-US"/>
        </a:p>
      </dgm:t>
    </dgm:pt>
    <dgm:pt modelId="{1031CE73-29EA-4E66-BE0F-0533E816FA96}" type="sibTrans" cxnId="{F4960F3E-E3BC-477B-A0BB-B89EE6DE26A0}">
      <dgm:prSet/>
      <dgm:spPr/>
      <dgm:t>
        <a:bodyPr/>
        <a:lstStyle/>
        <a:p>
          <a:endParaRPr lang="en-US"/>
        </a:p>
      </dgm:t>
    </dgm:pt>
    <dgm:pt modelId="{0FFD9C36-9588-4BB2-AF51-2F936304C1EF}">
      <dgm:prSet phldrT="[Text]"/>
      <dgm:spPr/>
      <dgm:t>
        <a:bodyPr/>
        <a:lstStyle/>
        <a:p>
          <a:r>
            <a:rPr lang="en-US" dirty="0">
              <a:latin typeface="Times New Roman" panose="02020603050405020304" pitchFamily="18" charset="0"/>
              <a:cs typeface="Times New Roman" panose="02020603050405020304" pitchFamily="18" charset="0"/>
            </a:rPr>
            <a:t>Waste monitoring systems implementation</a:t>
          </a:r>
          <a:endParaRPr lang="en-US" dirty="0"/>
        </a:p>
      </dgm:t>
    </dgm:pt>
    <dgm:pt modelId="{34D72291-4DBD-4CD3-9BD9-5E5A78AC90D9}" type="parTrans" cxnId="{34E611E1-35B3-43DD-A3C7-9F53B2AD0FE8}">
      <dgm:prSet/>
      <dgm:spPr/>
      <dgm:t>
        <a:bodyPr/>
        <a:lstStyle/>
        <a:p>
          <a:endParaRPr lang="en-US"/>
        </a:p>
      </dgm:t>
    </dgm:pt>
    <dgm:pt modelId="{458C3F96-9522-4147-A95F-3269774FB38A}" type="sibTrans" cxnId="{34E611E1-35B3-43DD-A3C7-9F53B2AD0FE8}">
      <dgm:prSet/>
      <dgm:spPr/>
      <dgm:t>
        <a:bodyPr/>
        <a:lstStyle/>
        <a:p>
          <a:endParaRPr lang="en-US"/>
        </a:p>
      </dgm:t>
    </dgm:pt>
    <dgm:pt modelId="{D06E260A-B8A8-462C-B229-DD30E7A7B779}">
      <dgm:prSet phldrT="[Text]"/>
      <dgm:spPr/>
      <dgm:t>
        <a:bodyPr/>
        <a:lstStyle/>
        <a:p>
          <a:r>
            <a:rPr lang="en-US" dirty="0">
              <a:latin typeface="Times New Roman" panose="02020603050405020304" pitchFamily="18" charset="0"/>
              <a:cs typeface="Times New Roman" panose="02020603050405020304" pitchFamily="18" charset="0"/>
            </a:rPr>
            <a:t>Relationship with local food banks</a:t>
          </a:r>
          <a:endParaRPr lang="en-US" dirty="0"/>
        </a:p>
      </dgm:t>
    </dgm:pt>
    <dgm:pt modelId="{F76ED5D3-5CAD-4A98-AE28-F204585BD56E}" type="parTrans" cxnId="{6A52F932-8895-4112-8040-68E09BF2B5E4}">
      <dgm:prSet/>
      <dgm:spPr/>
      <dgm:t>
        <a:bodyPr/>
        <a:lstStyle/>
        <a:p>
          <a:endParaRPr lang="en-US"/>
        </a:p>
      </dgm:t>
    </dgm:pt>
    <dgm:pt modelId="{287C79AF-F6E2-4E69-800C-DF300C9F96F5}" type="sibTrans" cxnId="{6A52F932-8895-4112-8040-68E09BF2B5E4}">
      <dgm:prSet/>
      <dgm:spPr/>
      <dgm:t>
        <a:bodyPr/>
        <a:lstStyle/>
        <a:p>
          <a:endParaRPr lang="en-US"/>
        </a:p>
      </dgm:t>
    </dgm:pt>
    <dgm:pt modelId="{164340CE-E475-408E-869D-CF656B6D94FC}" type="pres">
      <dgm:prSet presAssocID="{0ACE3ACE-CE7F-42C4-9964-E49344520CDD}" presName="cycle" presStyleCnt="0">
        <dgm:presLayoutVars>
          <dgm:dir/>
          <dgm:resizeHandles val="exact"/>
        </dgm:presLayoutVars>
      </dgm:prSet>
      <dgm:spPr/>
    </dgm:pt>
    <dgm:pt modelId="{FA515C55-D8A4-4E43-9631-94DD3F52E699}" type="pres">
      <dgm:prSet presAssocID="{D6A142E2-DF97-4F08-A00F-4DD2D3B73E60}" presName="node" presStyleLbl="node1" presStyleIdx="0" presStyleCnt="4">
        <dgm:presLayoutVars>
          <dgm:bulletEnabled val="1"/>
        </dgm:presLayoutVars>
      </dgm:prSet>
      <dgm:spPr/>
    </dgm:pt>
    <dgm:pt modelId="{00ADF35F-9171-4F77-83BB-01BE8E2EFBC7}" type="pres">
      <dgm:prSet presAssocID="{DAF38BDD-C8C5-49C4-926C-818306E7978F}" presName="sibTrans" presStyleLbl="sibTrans2D1" presStyleIdx="0" presStyleCnt="4"/>
      <dgm:spPr/>
    </dgm:pt>
    <dgm:pt modelId="{5900A5E0-7E7D-4A4E-B3D3-61DDCB05E40A}" type="pres">
      <dgm:prSet presAssocID="{DAF38BDD-C8C5-49C4-926C-818306E7978F}" presName="connectorText" presStyleLbl="sibTrans2D1" presStyleIdx="0" presStyleCnt="4"/>
      <dgm:spPr/>
    </dgm:pt>
    <dgm:pt modelId="{422B6EFD-018C-41FA-8844-7BFAB28AAAE8}" type="pres">
      <dgm:prSet presAssocID="{C02424EA-70B5-4306-B9A5-826B441100D4}" presName="node" presStyleLbl="node1" presStyleIdx="1" presStyleCnt="4">
        <dgm:presLayoutVars>
          <dgm:bulletEnabled val="1"/>
        </dgm:presLayoutVars>
      </dgm:prSet>
      <dgm:spPr/>
    </dgm:pt>
    <dgm:pt modelId="{A34620DA-7895-4B75-A6ED-CEE4B678F99B}" type="pres">
      <dgm:prSet presAssocID="{1031CE73-29EA-4E66-BE0F-0533E816FA96}" presName="sibTrans" presStyleLbl="sibTrans2D1" presStyleIdx="1" presStyleCnt="4"/>
      <dgm:spPr/>
    </dgm:pt>
    <dgm:pt modelId="{ED999481-FDFE-4517-84F9-C227E37FC1F9}" type="pres">
      <dgm:prSet presAssocID="{1031CE73-29EA-4E66-BE0F-0533E816FA96}" presName="connectorText" presStyleLbl="sibTrans2D1" presStyleIdx="1" presStyleCnt="4"/>
      <dgm:spPr/>
    </dgm:pt>
    <dgm:pt modelId="{B02A123A-79A5-4CCC-89DB-F76F1C565A8A}" type="pres">
      <dgm:prSet presAssocID="{0FFD9C36-9588-4BB2-AF51-2F936304C1EF}" presName="node" presStyleLbl="node1" presStyleIdx="2" presStyleCnt="4">
        <dgm:presLayoutVars>
          <dgm:bulletEnabled val="1"/>
        </dgm:presLayoutVars>
      </dgm:prSet>
      <dgm:spPr/>
    </dgm:pt>
    <dgm:pt modelId="{3EA8C682-A857-4BA4-A233-2E61113ABD12}" type="pres">
      <dgm:prSet presAssocID="{458C3F96-9522-4147-A95F-3269774FB38A}" presName="sibTrans" presStyleLbl="sibTrans2D1" presStyleIdx="2" presStyleCnt="4"/>
      <dgm:spPr/>
    </dgm:pt>
    <dgm:pt modelId="{A65B4478-C67F-47FB-94FA-6103F015982A}" type="pres">
      <dgm:prSet presAssocID="{458C3F96-9522-4147-A95F-3269774FB38A}" presName="connectorText" presStyleLbl="sibTrans2D1" presStyleIdx="2" presStyleCnt="4"/>
      <dgm:spPr/>
    </dgm:pt>
    <dgm:pt modelId="{587F5562-0C88-47A1-954B-FC11D4A60B75}" type="pres">
      <dgm:prSet presAssocID="{D06E260A-B8A8-462C-B229-DD30E7A7B779}" presName="node" presStyleLbl="node1" presStyleIdx="3" presStyleCnt="4">
        <dgm:presLayoutVars>
          <dgm:bulletEnabled val="1"/>
        </dgm:presLayoutVars>
      </dgm:prSet>
      <dgm:spPr/>
    </dgm:pt>
    <dgm:pt modelId="{82DCA090-F231-43C3-9324-2FE8FE37CC4D}" type="pres">
      <dgm:prSet presAssocID="{287C79AF-F6E2-4E69-800C-DF300C9F96F5}" presName="sibTrans" presStyleLbl="sibTrans2D1" presStyleIdx="3" presStyleCnt="4"/>
      <dgm:spPr/>
    </dgm:pt>
    <dgm:pt modelId="{324C6F5A-4130-4755-8E74-CE1811382505}" type="pres">
      <dgm:prSet presAssocID="{287C79AF-F6E2-4E69-800C-DF300C9F96F5}" presName="connectorText" presStyleLbl="sibTrans2D1" presStyleIdx="3" presStyleCnt="4"/>
      <dgm:spPr/>
    </dgm:pt>
  </dgm:ptLst>
  <dgm:cxnLst>
    <dgm:cxn modelId="{BAF31826-47EC-4F98-B9CF-AA92D8EBD1C8}" type="presOf" srcId="{0ACE3ACE-CE7F-42C4-9964-E49344520CDD}" destId="{164340CE-E475-408E-869D-CF656B6D94FC}" srcOrd="0" destOrd="0" presId="urn:microsoft.com/office/officeart/2005/8/layout/cycle2"/>
    <dgm:cxn modelId="{6A52F932-8895-4112-8040-68E09BF2B5E4}" srcId="{0ACE3ACE-CE7F-42C4-9964-E49344520CDD}" destId="{D06E260A-B8A8-462C-B229-DD30E7A7B779}" srcOrd="3" destOrd="0" parTransId="{F76ED5D3-5CAD-4A98-AE28-F204585BD56E}" sibTransId="{287C79AF-F6E2-4E69-800C-DF300C9F96F5}"/>
    <dgm:cxn modelId="{7CDF0939-907D-4BA5-BDD3-A4C148D07CDA}" type="presOf" srcId="{C02424EA-70B5-4306-B9A5-826B441100D4}" destId="{422B6EFD-018C-41FA-8844-7BFAB28AAAE8}" srcOrd="0" destOrd="0" presId="urn:microsoft.com/office/officeart/2005/8/layout/cycle2"/>
    <dgm:cxn modelId="{F4960F3E-E3BC-477B-A0BB-B89EE6DE26A0}" srcId="{0ACE3ACE-CE7F-42C4-9964-E49344520CDD}" destId="{C02424EA-70B5-4306-B9A5-826B441100D4}" srcOrd="1" destOrd="0" parTransId="{A49298C6-69B4-41F7-B707-EC9D3443D086}" sibTransId="{1031CE73-29EA-4E66-BE0F-0533E816FA96}"/>
    <dgm:cxn modelId="{87EADD47-50B9-47FE-BC76-08435E6168E6}" type="presOf" srcId="{458C3F96-9522-4147-A95F-3269774FB38A}" destId="{3EA8C682-A857-4BA4-A233-2E61113ABD12}" srcOrd="0" destOrd="0" presId="urn:microsoft.com/office/officeart/2005/8/layout/cycle2"/>
    <dgm:cxn modelId="{29444F72-B6AF-4720-8516-27A338B000E4}" type="presOf" srcId="{287C79AF-F6E2-4E69-800C-DF300C9F96F5}" destId="{324C6F5A-4130-4755-8E74-CE1811382505}" srcOrd="1" destOrd="0" presId="urn:microsoft.com/office/officeart/2005/8/layout/cycle2"/>
    <dgm:cxn modelId="{6AF5DE8A-2DDC-4EA5-834F-1C6591A03E6A}" type="presOf" srcId="{DAF38BDD-C8C5-49C4-926C-818306E7978F}" destId="{5900A5E0-7E7D-4A4E-B3D3-61DDCB05E40A}" srcOrd="1" destOrd="0" presId="urn:microsoft.com/office/officeart/2005/8/layout/cycle2"/>
    <dgm:cxn modelId="{69055091-2E02-40D1-8C68-0D90864C42C6}" type="presOf" srcId="{D06E260A-B8A8-462C-B229-DD30E7A7B779}" destId="{587F5562-0C88-47A1-954B-FC11D4A60B75}" srcOrd="0" destOrd="0" presId="urn:microsoft.com/office/officeart/2005/8/layout/cycle2"/>
    <dgm:cxn modelId="{3E39FFA4-E310-4E3E-91FC-BA37F309B872}" type="presOf" srcId="{287C79AF-F6E2-4E69-800C-DF300C9F96F5}" destId="{82DCA090-F231-43C3-9324-2FE8FE37CC4D}" srcOrd="0" destOrd="0" presId="urn:microsoft.com/office/officeart/2005/8/layout/cycle2"/>
    <dgm:cxn modelId="{140224AA-175A-4582-9CBD-E356995B7DC5}" type="presOf" srcId="{458C3F96-9522-4147-A95F-3269774FB38A}" destId="{A65B4478-C67F-47FB-94FA-6103F015982A}" srcOrd="1" destOrd="0" presId="urn:microsoft.com/office/officeart/2005/8/layout/cycle2"/>
    <dgm:cxn modelId="{35A728BA-3DA9-4178-B183-044236E15D82}" srcId="{0ACE3ACE-CE7F-42C4-9964-E49344520CDD}" destId="{D6A142E2-DF97-4F08-A00F-4DD2D3B73E60}" srcOrd="0" destOrd="0" parTransId="{4E139804-9314-47BF-9CAF-21CBEBFEBB55}" sibTransId="{DAF38BDD-C8C5-49C4-926C-818306E7978F}"/>
    <dgm:cxn modelId="{B67497BB-67FD-4A7F-8E51-C5347BE29D5F}" type="presOf" srcId="{0FFD9C36-9588-4BB2-AF51-2F936304C1EF}" destId="{B02A123A-79A5-4CCC-89DB-F76F1C565A8A}" srcOrd="0" destOrd="0" presId="urn:microsoft.com/office/officeart/2005/8/layout/cycle2"/>
    <dgm:cxn modelId="{34E611E1-35B3-43DD-A3C7-9F53B2AD0FE8}" srcId="{0ACE3ACE-CE7F-42C4-9964-E49344520CDD}" destId="{0FFD9C36-9588-4BB2-AF51-2F936304C1EF}" srcOrd="2" destOrd="0" parTransId="{34D72291-4DBD-4CD3-9BD9-5E5A78AC90D9}" sibTransId="{458C3F96-9522-4147-A95F-3269774FB38A}"/>
    <dgm:cxn modelId="{979C03E9-B78A-4528-B48E-6C5F9BCE91E0}" type="presOf" srcId="{D6A142E2-DF97-4F08-A00F-4DD2D3B73E60}" destId="{FA515C55-D8A4-4E43-9631-94DD3F52E699}" srcOrd="0" destOrd="0" presId="urn:microsoft.com/office/officeart/2005/8/layout/cycle2"/>
    <dgm:cxn modelId="{E74E74EF-6219-46BB-A9E1-8D35C874059B}" type="presOf" srcId="{DAF38BDD-C8C5-49C4-926C-818306E7978F}" destId="{00ADF35F-9171-4F77-83BB-01BE8E2EFBC7}" srcOrd="0" destOrd="0" presId="urn:microsoft.com/office/officeart/2005/8/layout/cycle2"/>
    <dgm:cxn modelId="{D14B61F1-7860-4750-A6D7-011981CA4315}" type="presOf" srcId="{1031CE73-29EA-4E66-BE0F-0533E816FA96}" destId="{A34620DA-7895-4B75-A6ED-CEE4B678F99B}" srcOrd="0" destOrd="0" presId="urn:microsoft.com/office/officeart/2005/8/layout/cycle2"/>
    <dgm:cxn modelId="{56E9B4FF-A4E0-454E-8F91-49E380DBB5B8}" type="presOf" srcId="{1031CE73-29EA-4E66-BE0F-0533E816FA96}" destId="{ED999481-FDFE-4517-84F9-C227E37FC1F9}" srcOrd="1" destOrd="0" presId="urn:microsoft.com/office/officeart/2005/8/layout/cycle2"/>
    <dgm:cxn modelId="{7B705B8C-ED73-493C-A347-4BA9452F31A5}" type="presParOf" srcId="{164340CE-E475-408E-869D-CF656B6D94FC}" destId="{FA515C55-D8A4-4E43-9631-94DD3F52E699}" srcOrd="0" destOrd="0" presId="urn:microsoft.com/office/officeart/2005/8/layout/cycle2"/>
    <dgm:cxn modelId="{E5B20C10-3833-499D-BB52-53A691ECCD32}" type="presParOf" srcId="{164340CE-E475-408E-869D-CF656B6D94FC}" destId="{00ADF35F-9171-4F77-83BB-01BE8E2EFBC7}" srcOrd="1" destOrd="0" presId="urn:microsoft.com/office/officeart/2005/8/layout/cycle2"/>
    <dgm:cxn modelId="{53804F1E-58C2-415A-AA7B-FEBB90BDA587}" type="presParOf" srcId="{00ADF35F-9171-4F77-83BB-01BE8E2EFBC7}" destId="{5900A5E0-7E7D-4A4E-B3D3-61DDCB05E40A}" srcOrd="0" destOrd="0" presId="urn:microsoft.com/office/officeart/2005/8/layout/cycle2"/>
    <dgm:cxn modelId="{6095EEF5-E0B0-42BE-B84F-77A83757DF09}" type="presParOf" srcId="{164340CE-E475-408E-869D-CF656B6D94FC}" destId="{422B6EFD-018C-41FA-8844-7BFAB28AAAE8}" srcOrd="2" destOrd="0" presId="urn:microsoft.com/office/officeart/2005/8/layout/cycle2"/>
    <dgm:cxn modelId="{796EEE04-B12E-4F2F-9E3B-975F63F0F078}" type="presParOf" srcId="{164340CE-E475-408E-869D-CF656B6D94FC}" destId="{A34620DA-7895-4B75-A6ED-CEE4B678F99B}" srcOrd="3" destOrd="0" presId="urn:microsoft.com/office/officeart/2005/8/layout/cycle2"/>
    <dgm:cxn modelId="{BEB463E2-8BE9-4433-9EBE-FB24B397020A}" type="presParOf" srcId="{A34620DA-7895-4B75-A6ED-CEE4B678F99B}" destId="{ED999481-FDFE-4517-84F9-C227E37FC1F9}" srcOrd="0" destOrd="0" presId="urn:microsoft.com/office/officeart/2005/8/layout/cycle2"/>
    <dgm:cxn modelId="{1B1C88E8-78C2-4AE6-9953-9EDBB26043E4}" type="presParOf" srcId="{164340CE-E475-408E-869D-CF656B6D94FC}" destId="{B02A123A-79A5-4CCC-89DB-F76F1C565A8A}" srcOrd="4" destOrd="0" presId="urn:microsoft.com/office/officeart/2005/8/layout/cycle2"/>
    <dgm:cxn modelId="{F2094D05-4DB8-4473-A20B-CECA06F0A0EF}" type="presParOf" srcId="{164340CE-E475-408E-869D-CF656B6D94FC}" destId="{3EA8C682-A857-4BA4-A233-2E61113ABD12}" srcOrd="5" destOrd="0" presId="urn:microsoft.com/office/officeart/2005/8/layout/cycle2"/>
    <dgm:cxn modelId="{CE8538F7-A6E3-410E-ABE5-5DA332E80070}" type="presParOf" srcId="{3EA8C682-A857-4BA4-A233-2E61113ABD12}" destId="{A65B4478-C67F-47FB-94FA-6103F015982A}" srcOrd="0" destOrd="0" presId="urn:microsoft.com/office/officeart/2005/8/layout/cycle2"/>
    <dgm:cxn modelId="{EB0A474B-2704-4EFB-BB50-611EAAC34A86}" type="presParOf" srcId="{164340CE-E475-408E-869D-CF656B6D94FC}" destId="{587F5562-0C88-47A1-954B-FC11D4A60B75}" srcOrd="6" destOrd="0" presId="urn:microsoft.com/office/officeart/2005/8/layout/cycle2"/>
    <dgm:cxn modelId="{5E056704-0732-4F8B-B5E6-F95CC8B23722}" type="presParOf" srcId="{164340CE-E475-408E-869D-CF656B6D94FC}" destId="{82DCA090-F231-43C3-9324-2FE8FE37CC4D}" srcOrd="7" destOrd="0" presId="urn:microsoft.com/office/officeart/2005/8/layout/cycle2"/>
    <dgm:cxn modelId="{4B7B2B60-2AA3-4B03-AE57-3CA14E2880F6}" type="presParOf" srcId="{82DCA090-F231-43C3-9324-2FE8FE37CC4D}" destId="{324C6F5A-4130-4755-8E74-CE1811382505}"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5E2CEF-A4B8-414D-811F-863BC8F871B4}" type="doc">
      <dgm:prSet loTypeId="urn:microsoft.com/office/officeart/2005/8/layout/process1" loCatId="process" qsTypeId="urn:microsoft.com/office/officeart/2005/8/quickstyle/simple1" qsCatId="simple" csTypeId="urn:microsoft.com/office/officeart/2005/8/colors/colorful3" csCatId="colorful" phldr="1"/>
      <dgm:spPr/>
    </dgm:pt>
    <dgm:pt modelId="{ED9F9E98-D150-4526-9093-FEDA698993DA}">
      <dgm:prSet phldrT="[Text]"/>
      <dgm:spPr/>
      <dgm:t>
        <a:bodyPr/>
        <a:lstStyle/>
        <a:p>
          <a:r>
            <a:rPr lang="en-US" dirty="0">
              <a:latin typeface="Times New Roman" panose="02020603050405020304" pitchFamily="18" charset="0"/>
              <a:cs typeface="Times New Roman" panose="02020603050405020304" pitchFamily="18" charset="0"/>
            </a:rPr>
            <a:t>Workforce training for awareness</a:t>
          </a:r>
          <a:endParaRPr lang="en-US" dirty="0"/>
        </a:p>
      </dgm:t>
    </dgm:pt>
    <dgm:pt modelId="{3DB67C59-5476-4DFB-BE14-E0154B1D1335}" type="parTrans" cxnId="{96919D10-8716-4322-A235-D9DCB807A99D}">
      <dgm:prSet/>
      <dgm:spPr/>
      <dgm:t>
        <a:bodyPr/>
        <a:lstStyle/>
        <a:p>
          <a:endParaRPr lang="en-US"/>
        </a:p>
      </dgm:t>
    </dgm:pt>
    <dgm:pt modelId="{A3073C77-9853-40C8-84B0-9BA3BEA3F63B}" type="sibTrans" cxnId="{96919D10-8716-4322-A235-D9DCB807A99D}">
      <dgm:prSet/>
      <dgm:spPr/>
      <dgm:t>
        <a:bodyPr/>
        <a:lstStyle/>
        <a:p>
          <a:endParaRPr lang="en-US"/>
        </a:p>
      </dgm:t>
    </dgm:pt>
    <dgm:pt modelId="{6BC26BCA-3C9E-4EDF-AF63-80BBD52D07C6}">
      <dgm:prSet phldrT="[Text]"/>
      <dgm:spPr/>
      <dgm:t>
        <a:bodyPr/>
        <a:lstStyle/>
        <a:p>
          <a:r>
            <a:rPr lang="en-US" dirty="0">
              <a:latin typeface="Times New Roman" panose="02020603050405020304" pitchFamily="18" charset="0"/>
              <a:cs typeface="Times New Roman" panose="02020603050405020304" pitchFamily="18" charset="0"/>
            </a:rPr>
            <a:t>Technology for monitoring waste</a:t>
          </a:r>
          <a:endParaRPr lang="en-US" dirty="0"/>
        </a:p>
      </dgm:t>
    </dgm:pt>
    <dgm:pt modelId="{A148EFFB-3A1A-4EDD-8D9C-119AB4F6C304}" type="parTrans" cxnId="{8DD5714C-3FDB-4AF1-9FAB-EBB496B144FD}">
      <dgm:prSet/>
      <dgm:spPr/>
      <dgm:t>
        <a:bodyPr/>
        <a:lstStyle/>
        <a:p>
          <a:endParaRPr lang="en-US"/>
        </a:p>
      </dgm:t>
    </dgm:pt>
    <dgm:pt modelId="{4202CBD0-804C-4056-B6CA-B7240AE3115E}" type="sibTrans" cxnId="{8DD5714C-3FDB-4AF1-9FAB-EBB496B144FD}">
      <dgm:prSet/>
      <dgm:spPr/>
      <dgm:t>
        <a:bodyPr/>
        <a:lstStyle/>
        <a:p>
          <a:endParaRPr lang="en-US"/>
        </a:p>
      </dgm:t>
    </dgm:pt>
    <dgm:pt modelId="{18649581-5824-498E-89F5-E1BB24D1F4A5}">
      <dgm:prSet phldrT="[Text]"/>
      <dgm:spPr/>
      <dgm:t>
        <a:bodyPr/>
        <a:lstStyle/>
        <a:p>
          <a:r>
            <a:rPr lang="en-US" dirty="0">
              <a:latin typeface="Times New Roman" panose="02020603050405020304" pitchFamily="18" charset="0"/>
              <a:cs typeface="Times New Roman" panose="02020603050405020304" pitchFamily="18" charset="0"/>
            </a:rPr>
            <a:t>Community partnerships for redistribution</a:t>
          </a:r>
          <a:endParaRPr lang="en-US" dirty="0"/>
        </a:p>
      </dgm:t>
    </dgm:pt>
    <dgm:pt modelId="{8FC80B61-11FF-4794-8DC9-0222CD07ABEE}" type="parTrans" cxnId="{549E6521-58B4-40D7-BB44-6DB9AFA8B031}">
      <dgm:prSet/>
      <dgm:spPr/>
      <dgm:t>
        <a:bodyPr/>
        <a:lstStyle/>
        <a:p>
          <a:endParaRPr lang="en-US"/>
        </a:p>
      </dgm:t>
    </dgm:pt>
    <dgm:pt modelId="{4D9F826E-2913-4F8D-8619-E18FE4457CEB}" type="sibTrans" cxnId="{549E6521-58B4-40D7-BB44-6DB9AFA8B031}">
      <dgm:prSet/>
      <dgm:spPr/>
      <dgm:t>
        <a:bodyPr/>
        <a:lstStyle/>
        <a:p>
          <a:endParaRPr lang="en-US"/>
        </a:p>
      </dgm:t>
    </dgm:pt>
    <dgm:pt modelId="{7F6FAD97-207C-4ABD-BD83-3A8A9CC9EFF9}">
      <dgm:prSet phldrT="[Text]"/>
      <dgm:spPr/>
      <dgm:t>
        <a:bodyPr/>
        <a:lstStyle/>
        <a:p>
          <a:r>
            <a:rPr lang="en-US" dirty="0">
              <a:latin typeface="Times New Roman" panose="02020603050405020304" pitchFamily="18" charset="0"/>
              <a:cs typeface="Times New Roman" panose="02020603050405020304" pitchFamily="18" charset="0"/>
            </a:rPr>
            <a:t>Advocacy for industry regulations</a:t>
          </a:r>
          <a:endParaRPr lang="en-US" dirty="0"/>
        </a:p>
      </dgm:t>
    </dgm:pt>
    <dgm:pt modelId="{4D7381C3-A936-439B-A090-A5DC062F5AD8}" type="parTrans" cxnId="{CECAB666-D4D6-4E39-91AF-A634C85155D3}">
      <dgm:prSet/>
      <dgm:spPr/>
      <dgm:t>
        <a:bodyPr/>
        <a:lstStyle/>
        <a:p>
          <a:endParaRPr lang="en-US"/>
        </a:p>
      </dgm:t>
    </dgm:pt>
    <dgm:pt modelId="{710279EC-AF08-4A3E-AE47-8172E5A1E9DE}" type="sibTrans" cxnId="{CECAB666-D4D6-4E39-91AF-A634C85155D3}">
      <dgm:prSet/>
      <dgm:spPr/>
      <dgm:t>
        <a:bodyPr/>
        <a:lstStyle/>
        <a:p>
          <a:endParaRPr lang="en-US"/>
        </a:p>
      </dgm:t>
    </dgm:pt>
    <dgm:pt modelId="{EA9F0DE4-E2BB-4F3B-8359-80493C6168CF}">
      <dgm:prSet phldrT="[Text]"/>
      <dgm:spPr/>
      <dgm:t>
        <a:bodyPr/>
        <a:lstStyle/>
        <a:p>
          <a:r>
            <a:rPr lang="en-US" dirty="0">
              <a:latin typeface="Times New Roman" panose="02020603050405020304" pitchFamily="18" charset="0"/>
              <a:cs typeface="Times New Roman" panose="02020603050405020304" pitchFamily="18" charset="0"/>
            </a:rPr>
            <a:t>Recognition for sustainable efforts</a:t>
          </a:r>
          <a:endParaRPr lang="en-US" dirty="0"/>
        </a:p>
      </dgm:t>
    </dgm:pt>
    <dgm:pt modelId="{2E699A8E-5B42-4434-80A8-AB3507AFE1EB}" type="parTrans" cxnId="{279B2041-4C0A-4B73-8F71-6922ED830746}">
      <dgm:prSet/>
      <dgm:spPr/>
      <dgm:t>
        <a:bodyPr/>
        <a:lstStyle/>
        <a:p>
          <a:endParaRPr lang="en-US"/>
        </a:p>
      </dgm:t>
    </dgm:pt>
    <dgm:pt modelId="{52585819-EF4C-4313-AD34-7BAA1BD6A4CE}" type="sibTrans" cxnId="{279B2041-4C0A-4B73-8F71-6922ED830746}">
      <dgm:prSet/>
      <dgm:spPr/>
      <dgm:t>
        <a:bodyPr/>
        <a:lstStyle/>
        <a:p>
          <a:endParaRPr lang="en-US"/>
        </a:p>
      </dgm:t>
    </dgm:pt>
    <dgm:pt modelId="{A33CB39D-F774-4BB6-B53C-8042602AECA7}" type="pres">
      <dgm:prSet presAssocID="{9B5E2CEF-A4B8-414D-811F-863BC8F871B4}" presName="Name0" presStyleCnt="0">
        <dgm:presLayoutVars>
          <dgm:dir/>
          <dgm:resizeHandles val="exact"/>
        </dgm:presLayoutVars>
      </dgm:prSet>
      <dgm:spPr/>
    </dgm:pt>
    <dgm:pt modelId="{E4134C5C-8232-4E8D-810F-6A4405BAF7F5}" type="pres">
      <dgm:prSet presAssocID="{ED9F9E98-D150-4526-9093-FEDA698993DA}" presName="node" presStyleLbl="node1" presStyleIdx="0" presStyleCnt="5">
        <dgm:presLayoutVars>
          <dgm:bulletEnabled val="1"/>
        </dgm:presLayoutVars>
      </dgm:prSet>
      <dgm:spPr/>
    </dgm:pt>
    <dgm:pt modelId="{9CDE8636-D17E-4E5F-B581-B4F8568B8E88}" type="pres">
      <dgm:prSet presAssocID="{A3073C77-9853-40C8-84B0-9BA3BEA3F63B}" presName="sibTrans" presStyleLbl="sibTrans2D1" presStyleIdx="0" presStyleCnt="4"/>
      <dgm:spPr/>
    </dgm:pt>
    <dgm:pt modelId="{BF0605BE-4303-4685-AE88-916225DB6A8B}" type="pres">
      <dgm:prSet presAssocID="{A3073C77-9853-40C8-84B0-9BA3BEA3F63B}" presName="connectorText" presStyleLbl="sibTrans2D1" presStyleIdx="0" presStyleCnt="4"/>
      <dgm:spPr/>
    </dgm:pt>
    <dgm:pt modelId="{BD176B7B-A9F7-41A5-8F66-D9AFB61723B1}" type="pres">
      <dgm:prSet presAssocID="{6BC26BCA-3C9E-4EDF-AF63-80BBD52D07C6}" presName="node" presStyleLbl="node1" presStyleIdx="1" presStyleCnt="5">
        <dgm:presLayoutVars>
          <dgm:bulletEnabled val="1"/>
        </dgm:presLayoutVars>
      </dgm:prSet>
      <dgm:spPr/>
    </dgm:pt>
    <dgm:pt modelId="{D2CF4164-8C6B-4F02-9A9A-B6434C35F3F2}" type="pres">
      <dgm:prSet presAssocID="{4202CBD0-804C-4056-B6CA-B7240AE3115E}" presName="sibTrans" presStyleLbl="sibTrans2D1" presStyleIdx="1" presStyleCnt="4"/>
      <dgm:spPr/>
    </dgm:pt>
    <dgm:pt modelId="{13F8FE23-AD1A-41E2-AB57-DF776C890714}" type="pres">
      <dgm:prSet presAssocID="{4202CBD0-804C-4056-B6CA-B7240AE3115E}" presName="connectorText" presStyleLbl="sibTrans2D1" presStyleIdx="1" presStyleCnt="4"/>
      <dgm:spPr/>
    </dgm:pt>
    <dgm:pt modelId="{A1B35419-935F-428F-AA95-414E8DC38A4B}" type="pres">
      <dgm:prSet presAssocID="{18649581-5824-498E-89F5-E1BB24D1F4A5}" presName="node" presStyleLbl="node1" presStyleIdx="2" presStyleCnt="5">
        <dgm:presLayoutVars>
          <dgm:bulletEnabled val="1"/>
        </dgm:presLayoutVars>
      </dgm:prSet>
      <dgm:spPr/>
    </dgm:pt>
    <dgm:pt modelId="{AC4A02CE-6EC9-4579-AA4B-578E8CD1CE0C}" type="pres">
      <dgm:prSet presAssocID="{4D9F826E-2913-4F8D-8619-E18FE4457CEB}" presName="sibTrans" presStyleLbl="sibTrans2D1" presStyleIdx="2" presStyleCnt="4"/>
      <dgm:spPr/>
    </dgm:pt>
    <dgm:pt modelId="{6C85F52E-98F4-4E7F-B529-C5C3F34A1CB4}" type="pres">
      <dgm:prSet presAssocID="{4D9F826E-2913-4F8D-8619-E18FE4457CEB}" presName="connectorText" presStyleLbl="sibTrans2D1" presStyleIdx="2" presStyleCnt="4"/>
      <dgm:spPr/>
    </dgm:pt>
    <dgm:pt modelId="{2A8236AA-DFFD-4D51-B0C1-FBB4C7AD73D9}" type="pres">
      <dgm:prSet presAssocID="{7F6FAD97-207C-4ABD-BD83-3A8A9CC9EFF9}" presName="node" presStyleLbl="node1" presStyleIdx="3" presStyleCnt="5">
        <dgm:presLayoutVars>
          <dgm:bulletEnabled val="1"/>
        </dgm:presLayoutVars>
      </dgm:prSet>
      <dgm:spPr/>
    </dgm:pt>
    <dgm:pt modelId="{E0183F84-A30B-4942-A2DA-929CFFCC0540}" type="pres">
      <dgm:prSet presAssocID="{710279EC-AF08-4A3E-AE47-8172E5A1E9DE}" presName="sibTrans" presStyleLbl="sibTrans2D1" presStyleIdx="3" presStyleCnt="4"/>
      <dgm:spPr/>
    </dgm:pt>
    <dgm:pt modelId="{1D30EB0B-45B6-48A1-BDF7-7EFC02E2F6D0}" type="pres">
      <dgm:prSet presAssocID="{710279EC-AF08-4A3E-AE47-8172E5A1E9DE}" presName="connectorText" presStyleLbl="sibTrans2D1" presStyleIdx="3" presStyleCnt="4"/>
      <dgm:spPr/>
    </dgm:pt>
    <dgm:pt modelId="{27CA6D66-0DBA-4EEC-9517-52832DAFA78F}" type="pres">
      <dgm:prSet presAssocID="{EA9F0DE4-E2BB-4F3B-8359-80493C6168CF}" presName="node" presStyleLbl="node1" presStyleIdx="4" presStyleCnt="5">
        <dgm:presLayoutVars>
          <dgm:bulletEnabled val="1"/>
        </dgm:presLayoutVars>
      </dgm:prSet>
      <dgm:spPr/>
    </dgm:pt>
  </dgm:ptLst>
  <dgm:cxnLst>
    <dgm:cxn modelId="{96919D10-8716-4322-A235-D9DCB807A99D}" srcId="{9B5E2CEF-A4B8-414D-811F-863BC8F871B4}" destId="{ED9F9E98-D150-4526-9093-FEDA698993DA}" srcOrd="0" destOrd="0" parTransId="{3DB67C59-5476-4DFB-BE14-E0154B1D1335}" sibTransId="{A3073C77-9853-40C8-84B0-9BA3BEA3F63B}"/>
    <dgm:cxn modelId="{C74F2715-B27F-4591-8ADF-A22FAE65A1BA}" type="presOf" srcId="{4D9F826E-2913-4F8D-8619-E18FE4457CEB}" destId="{AC4A02CE-6EC9-4579-AA4B-578E8CD1CE0C}" srcOrd="0" destOrd="0" presId="urn:microsoft.com/office/officeart/2005/8/layout/process1"/>
    <dgm:cxn modelId="{47134A20-7E32-4E4B-BB0A-3B134C40141E}" type="presOf" srcId="{EA9F0DE4-E2BB-4F3B-8359-80493C6168CF}" destId="{27CA6D66-0DBA-4EEC-9517-52832DAFA78F}" srcOrd="0" destOrd="0" presId="urn:microsoft.com/office/officeart/2005/8/layout/process1"/>
    <dgm:cxn modelId="{549E6521-58B4-40D7-BB44-6DB9AFA8B031}" srcId="{9B5E2CEF-A4B8-414D-811F-863BC8F871B4}" destId="{18649581-5824-498E-89F5-E1BB24D1F4A5}" srcOrd="2" destOrd="0" parTransId="{8FC80B61-11FF-4794-8DC9-0222CD07ABEE}" sibTransId="{4D9F826E-2913-4F8D-8619-E18FE4457CEB}"/>
    <dgm:cxn modelId="{4524642D-2F44-4DF5-B873-44CCCC12FAAB}" type="presOf" srcId="{4202CBD0-804C-4056-B6CA-B7240AE3115E}" destId="{13F8FE23-AD1A-41E2-AB57-DF776C890714}" srcOrd="1" destOrd="0" presId="urn:microsoft.com/office/officeart/2005/8/layout/process1"/>
    <dgm:cxn modelId="{1B9FB832-237B-4E88-ACF9-EB9BD8DD4AB7}" type="presOf" srcId="{710279EC-AF08-4A3E-AE47-8172E5A1E9DE}" destId="{E0183F84-A30B-4942-A2DA-929CFFCC0540}" srcOrd="0" destOrd="0" presId="urn:microsoft.com/office/officeart/2005/8/layout/process1"/>
    <dgm:cxn modelId="{279B2041-4C0A-4B73-8F71-6922ED830746}" srcId="{9B5E2CEF-A4B8-414D-811F-863BC8F871B4}" destId="{EA9F0DE4-E2BB-4F3B-8359-80493C6168CF}" srcOrd="4" destOrd="0" parTransId="{2E699A8E-5B42-4434-80A8-AB3507AFE1EB}" sibTransId="{52585819-EF4C-4313-AD34-7BAA1BD6A4CE}"/>
    <dgm:cxn modelId="{8DD5714C-3FDB-4AF1-9FAB-EBB496B144FD}" srcId="{9B5E2CEF-A4B8-414D-811F-863BC8F871B4}" destId="{6BC26BCA-3C9E-4EDF-AF63-80BBD52D07C6}" srcOrd="1" destOrd="0" parTransId="{A148EFFB-3A1A-4EDD-8D9C-119AB4F6C304}" sibTransId="{4202CBD0-804C-4056-B6CA-B7240AE3115E}"/>
    <dgm:cxn modelId="{8E85A34D-7E69-4C2C-B95B-4F7D755270B0}" type="presOf" srcId="{710279EC-AF08-4A3E-AE47-8172E5A1E9DE}" destId="{1D30EB0B-45B6-48A1-BDF7-7EFC02E2F6D0}" srcOrd="1" destOrd="0" presId="urn:microsoft.com/office/officeart/2005/8/layout/process1"/>
    <dgm:cxn modelId="{CECAB666-D4D6-4E39-91AF-A634C85155D3}" srcId="{9B5E2CEF-A4B8-414D-811F-863BC8F871B4}" destId="{7F6FAD97-207C-4ABD-BD83-3A8A9CC9EFF9}" srcOrd="3" destOrd="0" parTransId="{4D7381C3-A936-439B-A090-A5DC062F5AD8}" sibTransId="{710279EC-AF08-4A3E-AE47-8172E5A1E9DE}"/>
    <dgm:cxn modelId="{BFC0AC93-086F-424A-8ED4-28541F20FFCF}" type="presOf" srcId="{7F6FAD97-207C-4ABD-BD83-3A8A9CC9EFF9}" destId="{2A8236AA-DFFD-4D51-B0C1-FBB4C7AD73D9}" srcOrd="0" destOrd="0" presId="urn:microsoft.com/office/officeart/2005/8/layout/process1"/>
    <dgm:cxn modelId="{03E1BB94-5E38-42B5-921F-B5DE9BEC8A74}" type="presOf" srcId="{18649581-5824-498E-89F5-E1BB24D1F4A5}" destId="{A1B35419-935F-428F-AA95-414E8DC38A4B}" srcOrd="0" destOrd="0" presId="urn:microsoft.com/office/officeart/2005/8/layout/process1"/>
    <dgm:cxn modelId="{3E39CEA2-C7E1-4EB2-8CA1-C3308894CB75}" type="presOf" srcId="{4202CBD0-804C-4056-B6CA-B7240AE3115E}" destId="{D2CF4164-8C6B-4F02-9A9A-B6434C35F3F2}" srcOrd="0" destOrd="0" presId="urn:microsoft.com/office/officeart/2005/8/layout/process1"/>
    <dgm:cxn modelId="{173EB2A4-5437-4F6A-9D7E-DF958D6204A1}" type="presOf" srcId="{A3073C77-9853-40C8-84B0-9BA3BEA3F63B}" destId="{9CDE8636-D17E-4E5F-B581-B4F8568B8E88}" srcOrd="0" destOrd="0" presId="urn:microsoft.com/office/officeart/2005/8/layout/process1"/>
    <dgm:cxn modelId="{C059D9B6-9A3E-47C1-B2E9-4371EB2A5F07}" type="presOf" srcId="{9B5E2CEF-A4B8-414D-811F-863BC8F871B4}" destId="{A33CB39D-F774-4BB6-B53C-8042602AECA7}" srcOrd="0" destOrd="0" presId="urn:microsoft.com/office/officeart/2005/8/layout/process1"/>
    <dgm:cxn modelId="{7E301BD5-9838-4A52-8D32-7B60EC11CC19}" type="presOf" srcId="{A3073C77-9853-40C8-84B0-9BA3BEA3F63B}" destId="{BF0605BE-4303-4685-AE88-916225DB6A8B}" srcOrd="1" destOrd="0" presId="urn:microsoft.com/office/officeart/2005/8/layout/process1"/>
    <dgm:cxn modelId="{B93FE5E5-0878-41BC-AA65-9CC0E76E452B}" type="presOf" srcId="{ED9F9E98-D150-4526-9093-FEDA698993DA}" destId="{E4134C5C-8232-4E8D-810F-6A4405BAF7F5}" srcOrd="0" destOrd="0" presId="urn:microsoft.com/office/officeart/2005/8/layout/process1"/>
    <dgm:cxn modelId="{C846D5EB-5753-488F-AE45-A1755DE67507}" type="presOf" srcId="{4D9F826E-2913-4F8D-8619-E18FE4457CEB}" destId="{6C85F52E-98F4-4E7F-B529-C5C3F34A1CB4}" srcOrd="1" destOrd="0" presId="urn:microsoft.com/office/officeart/2005/8/layout/process1"/>
    <dgm:cxn modelId="{D5815CFE-F332-40FD-A9E6-21339C4482B6}" type="presOf" srcId="{6BC26BCA-3C9E-4EDF-AF63-80BBD52D07C6}" destId="{BD176B7B-A9F7-41A5-8F66-D9AFB61723B1}" srcOrd="0" destOrd="0" presId="urn:microsoft.com/office/officeart/2005/8/layout/process1"/>
    <dgm:cxn modelId="{2BCD731F-114F-4D63-BC1B-0B6A845DC61B}" type="presParOf" srcId="{A33CB39D-F774-4BB6-B53C-8042602AECA7}" destId="{E4134C5C-8232-4E8D-810F-6A4405BAF7F5}" srcOrd="0" destOrd="0" presId="urn:microsoft.com/office/officeart/2005/8/layout/process1"/>
    <dgm:cxn modelId="{90728FCC-5A60-4040-A9AE-7653E9BA8F85}" type="presParOf" srcId="{A33CB39D-F774-4BB6-B53C-8042602AECA7}" destId="{9CDE8636-D17E-4E5F-B581-B4F8568B8E88}" srcOrd="1" destOrd="0" presId="urn:microsoft.com/office/officeart/2005/8/layout/process1"/>
    <dgm:cxn modelId="{F67CAB47-1707-4AEF-B4F0-5B1DC014F480}" type="presParOf" srcId="{9CDE8636-D17E-4E5F-B581-B4F8568B8E88}" destId="{BF0605BE-4303-4685-AE88-916225DB6A8B}" srcOrd="0" destOrd="0" presId="urn:microsoft.com/office/officeart/2005/8/layout/process1"/>
    <dgm:cxn modelId="{4B93487F-5D16-4ED1-A61F-93EF807FA8DF}" type="presParOf" srcId="{A33CB39D-F774-4BB6-B53C-8042602AECA7}" destId="{BD176B7B-A9F7-41A5-8F66-D9AFB61723B1}" srcOrd="2" destOrd="0" presId="urn:microsoft.com/office/officeart/2005/8/layout/process1"/>
    <dgm:cxn modelId="{F16470F9-5322-4884-995C-5B79B9FDA423}" type="presParOf" srcId="{A33CB39D-F774-4BB6-B53C-8042602AECA7}" destId="{D2CF4164-8C6B-4F02-9A9A-B6434C35F3F2}" srcOrd="3" destOrd="0" presId="urn:microsoft.com/office/officeart/2005/8/layout/process1"/>
    <dgm:cxn modelId="{A159159A-5D5B-440F-ADBA-0B6FBB05B0BC}" type="presParOf" srcId="{D2CF4164-8C6B-4F02-9A9A-B6434C35F3F2}" destId="{13F8FE23-AD1A-41E2-AB57-DF776C890714}" srcOrd="0" destOrd="0" presId="urn:microsoft.com/office/officeart/2005/8/layout/process1"/>
    <dgm:cxn modelId="{76BF11E6-25B4-4830-B7BB-252461C434BA}" type="presParOf" srcId="{A33CB39D-F774-4BB6-B53C-8042602AECA7}" destId="{A1B35419-935F-428F-AA95-414E8DC38A4B}" srcOrd="4" destOrd="0" presId="urn:microsoft.com/office/officeart/2005/8/layout/process1"/>
    <dgm:cxn modelId="{C1471383-9FCB-4CEC-939F-1CAF9EF92982}" type="presParOf" srcId="{A33CB39D-F774-4BB6-B53C-8042602AECA7}" destId="{AC4A02CE-6EC9-4579-AA4B-578E8CD1CE0C}" srcOrd="5" destOrd="0" presId="urn:microsoft.com/office/officeart/2005/8/layout/process1"/>
    <dgm:cxn modelId="{91526A11-81F9-4201-A41C-767883BBA31A}" type="presParOf" srcId="{AC4A02CE-6EC9-4579-AA4B-578E8CD1CE0C}" destId="{6C85F52E-98F4-4E7F-B529-C5C3F34A1CB4}" srcOrd="0" destOrd="0" presId="urn:microsoft.com/office/officeart/2005/8/layout/process1"/>
    <dgm:cxn modelId="{4DF009D9-67EC-4EF3-A579-44B11C25B433}" type="presParOf" srcId="{A33CB39D-F774-4BB6-B53C-8042602AECA7}" destId="{2A8236AA-DFFD-4D51-B0C1-FBB4C7AD73D9}" srcOrd="6" destOrd="0" presId="urn:microsoft.com/office/officeart/2005/8/layout/process1"/>
    <dgm:cxn modelId="{A7A217BF-0B4A-489D-9F00-5F63E7BE4EA0}" type="presParOf" srcId="{A33CB39D-F774-4BB6-B53C-8042602AECA7}" destId="{E0183F84-A30B-4942-A2DA-929CFFCC0540}" srcOrd="7" destOrd="0" presId="urn:microsoft.com/office/officeart/2005/8/layout/process1"/>
    <dgm:cxn modelId="{1C2A693A-3629-484F-B562-B12FA7E6BCF4}" type="presParOf" srcId="{E0183F84-A30B-4942-A2DA-929CFFCC0540}" destId="{1D30EB0B-45B6-48A1-BDF7-7EFC02E2F6D0}" srcOrd="0" destOrd="0" presId="urn:microsoft.com/office/officeart/2005/8/layout/process1"/>
    <dgm:cxn modelId="{F62653C6-B139-4BD0-B134-C71D18A76C20}" type="presParOf" srcId="{A33CB39D-F774-4BB6-B53C-8042602AECA7}" destId="{27CA6D66-0DBA-4EEC-9517-52832DAFA78F}"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BEF8A-A78D-4E35-8EC6-DDF4267966D4}">
      <dsp:nvSpPr>
        <dsp:cNvPr id="0" name=""/>
        <dsp:cNvSpPr/>
      </dsp:nvSpPr>
      <dsp:spPr>
        <a:xfrm>
          <a:off x="1970402" y="444293"/>
          <a:ext cx="2971170" cy="2971170"/>
        </a:xfrm>
        <a:prstGeom prst="blockArc">
          <a:avLst>
            <a:gd name="adj1" fmla="val 10800000"/>
            <a:gd name="adj2" fmla="val 16200000"/>
            <a:gd name="adj3" fmla="val 4637"/>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CD52C7-E74F-43E3-82BC-DFDA8AE54573}">
      <dsp:nvSpPr>
        <dsp:cNvPr id="0" name=""/>
        <dsp:cNvSpPr/>
      </dsp:nvSpPr>
      <dsp:spPr>
        <a:xfrm>
          <a:off x="1970402" y="444293"/>
          <a:ext cx="2971170" cy="2971170"/>
        </a:xfrm>
        <a:prstGeom prst="blockArc">
          <a:avLst>
            <a:gd name="adj1" fmla="val 5400000"/>
            <a:gd name="adj2" fmla="val 10800000"/>
            <a:gd name="adj3" fmla="val 4637"/>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DAD0304-31BB-49A5-A027-4BF3715CEADB}">
      <dsp:nvSpPr>
        <dsp:cNvPr id="0" name=""/>
        <dsp:cNvSpPr/>
      </dsp:nvSpPr>
      <dsp:spPr>
        <a:xfrm>
          <a:off x="1970402" y="444293"/>
          <a:ext cx="2971170" cy="2971170"/>
        </a:xfrm>
        <a:prstGeom prst="blockArc">
          <a:avLst>
            <a:gd name="adj1" fmla="val 0"/>
            <a:gd name="adj2" fmla="val 5400000"/>
            <a:gd name="adj3" fmla="val 4637"/>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4CED3D-01C3-4FE3-8328-1334A203ED0C}">
      <dsp:nvSpPr>
        <dsp:cNvPr id="0" name=""/>
        <dsp:cNvSpPr/>
      </dsp:nvSpPr>
      <dsp:spPr>
        <a:xfrm>
          <a:off x="1970402" y="444293"/>
          <a:ext cx="2971170" cy="2971170"/>
        </a:xfrm>
        <a:prstGeom prst="blockArc">
          <a:avLst>
            <a:gd name="adj1" fmla="val 16200000"/>
            <a:gd name="adj2" fmla="val 0"/>
            <a:gd name="adj3" fmla="val 4637"/>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8FA5EF-D39D-40FD-B3D2-387AB30C5450}">
      <dsp:nvSpPr>
        <dsp:cNvPr id="0" name=""/>
        <dsp:cNvSpPr/>
      </dsp:nvSpPr>
      <dsp:spPr>
        <a:xfrm>
          <a:off x="2772552" y="1246443"/>
          <a:ext cx="1366870" cy="13668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Understanding Food Waste in the Hotel Sector</a:t>
          </a:r>
          <a:endParaRPr lang="en-US" sz="1100" kern="1200" dirty="0"/>
        </a:p>
      </dsp:txBody>
      <dsp:txXfrm>
        <a:off x="2972725" y="1446616"/>
        <a:ext cx="966524" cy="966524"/>
      </dsp:txXfrm>
    </dsp:sp>
    <dsp:sp modelId="{94FD4189-E032-429D-BCF3-460A8B3DAB1D}">
      <dsp:nvSpPr>
        <dsp:cNvPr id="0" name=""/>
        <dsp:cNvSpPr/>
      </dsp:nvSpPr>
      <dsp:spPr>
        <a:xfrm>
          <a:off x="2977582" y="334"/>
          <a:ext cx="956809" cy="95680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Hotel food waste investigation</a:t>
          </a:r>
          <a:endParaRPr lang="en-US" sz="900" kern="1200" dirty="0"/>
        </a:p>
      </dsp:txBody>
      <dsp:txXfrm>
        <a:off x="3117703" y="140455"/>
        <a:ext cx="676567" cy="676567"/>
      </dsp:txXfrm>
    </dsp:sp>
    <dsp:sp modelId="{257CAD24-AA21-4FB6-8D6B-D188152A5A83}">
      <dsp:nvSpPr>
        <dsp:cNvPr id="0" name=""/>
        <dsp:cNvSpPr/>
      </dsp:nvSpPr>
      <dsp:spPr>
        <a:xfrm>
          <a:off x="4428723" y="1451474"/>
          <a:ext cx="956809" cy="95680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Guest habits and policies</a:t>
          </a:r>
          <a:endParaRPr lang="en-US" sz="900" kern="1200" dirty="0"/>
        </a:p>
      </dsp:txBody>
      <dsp:txXfrm>
        <a:off x="4568844" y="1591595"/>
        <a:ext cx="676567" cy="676567"/>
      </dsp:txXfrm>
    </dsp:sp>
    <dsp:sp modelId="{588C0FC5-739A-4818-8AF9-C84F391EA52F}">
      <dsp:nvSpPr>
        <dsp:cNvPr id="0" name=""/>
        <dsp:cNvSpPr/>
      </dsp:nvSpPr>
      <dsp:spPr>
        <a:xfrm>
          <a:off x="2977582" y="2902614"/>
          <a:ext cx="956809" cy="95680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Focus on financial losses</a:t>
          </a:r>
          <a:endParaRPr lang="en-US" sz="900" kern="1200" dirty="0"/>
        </a:p>
      </dsp:txBody>
      <dsp:txXfrm>
        <a:off x="3117703" y="3042735"/>
        <a:ext cx="676567" cy="676567"/>
      </dsp:txXfrm>
    </dsp:sp>
    <dsp:sp modelId="{3B82C4E0-53FC-435D-80A6-A1868AE63EA0}">
      <dsp:nvSpPr>
        <dsp:cNvPr id="0" name=""/>
        <dsp:cNvSpPr/>
      </dsp:nvSpPr>
      <dsp:spPr>
        <a:xfrm>
          <a:off x="1526442" y="1451474"/>
          <a:ext cx="956809" cy="95680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Causes and solutions identified</a:t>
          </a:r>
          <a:endParaRPr lang="en-US" sz="900" kern="1200" dirty="0"/>
        </a:p>
      </dsp:txBody>
      <dsp:txXfrm>
        <a:off x="1666563" y="1591595"/>
        <a:ext cx="676567" cy="6765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85439-4AFC-48D0-B079-97082FC3388A}">
      <dsp:nvSpPr>
        <dsp:cNvPr id="0" name=""/>
        <dsp:cNvSpPr/>
      </dsp:nvSpPr>
      <dsp:spPr>
        <a:xfrm>
          <a:off x="1940269" y="0"/>
          <a:ext cx="2623608" cy="2623608"/>
        </a:xfrm>
        <a:prstGeom prst="triangl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72CF00-9DBB-40BA-B5D9-6114C0D3743C}">
      <dsp:nvSpPr>
        <dsp:cNvPr id="0" name=""/>
        <dsp:cNvSpPr/>
      </dsp:nvSpPr>
      <dsp:spPr>
        <a:xfrm>
          <a:off x="3252073" y="262617"/>
          <a:ext cx="1705345" cy="466305"/>
        </a:xfrm>
        <a:prstGeom prst="roundRect">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Guest behavior analysis</a:t>
          </a:r>
          <a:endParaRPr lang="en-US" sz="1200" kern="1200" dirty="0"/>
        </a:p>
      </dsp:txBody>
      <dsp:txXfrm>
        <a:off x="3274836" y="285380"/>
        <a:ext cx="1659819" cy="420779"/>
      </dsp:txXfrm>
    </dsp:sp>
    <dsp:sp modelId="{7D2389F6-28C7-44B7-AC5B-256046C36187}">
      <dsp:nvSpPr>
        <dsp:cNvPr id="0" name=""/>
        <dsp:cNvSpPr/>
      </dsp:nvSpPr>
      <dsp:spPr>
        <a:xfrm>
          <a:off x="3252073" y="787210"/>
          <a:ext cx="1705345" cy="466305"/>
        </a:xfrm>
        <a:prstGeom prst="roundRect">
          <a:avLst/>
        </a:prstGeom>
        <a:solidFill>
          <a:schemeClr val="lt1">
            <a:alpha val="90000"/>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Motivations for FWRB</a:t>
          </a:r>
          <a:endParaRPr lang="en-US" sz="1200" kern="1200" dirty="0"/>
        </a:p>
      </dsp:txBody>
      <dsp:txXfrm>
        <a:off x="3274836" y="809973"/>
        <a:ext cx="1659819" cy="420779"/>
      </dsp:txXfrm>
    </dsp:sp>
    <dsp:sp modelId="{9B4B00BB-ACE2-4EF6-9929-5BF47442F67A}">
      <dsp:nvSpPr>
        <dsp:cNvPr id="0" name=""/>
        <dsp:cNvSpPr/>
      </dsp:nvSpPr>
      <dsp:spPr>
        <a:xfrm>
          <a:off x="3252073" y="1311803"/>
          <a:ext cx="1705345" cy="466305"/>
        </a:xfrm>
        <a:prstGeom prst="roundRect">
          <a:avLst/>
        </a:prstGeom>
        <a:solidFill>
          <a:schemeClr val="lt1">
            <a:alpha val="90000"/>
            <a:hueOff val="0"/>
            <a:satOff val="0"/>
            <a:lumOff val="0"/>
            <a:alphaOff val="0"/>
          </a:schemeClr>
        </a:solidFill>
        <a:ln w="12700" cap="flat" cmpd="sng" algn="ctr">
          <a:solidFill>
            <a:schemeClr val="accent1">
              <a:shade val="50000"/>
              <a:hueOff val="402493"/>
              <a:satOff val="-9802"/>
              <a:lumOff val="428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Complex causal formulas</a:t>
          </a:r>
          <a:endParaRPr lang="en-US" sz="1200" kern="1200" dirty="0"/>
        </a:p>
      </dsp:txBody>
      <dsp:txXfrm>
        <a:off x="3274836" y="1334566"/>
        <a:ext cx="1659819" cy="420779"/>
      </dsp:txXfrm>
    </dsp:sp>
    <dsp:sp modelId="{3AE0B35A-73C0-41CE-8171-C555A99833A5}">
      <dsp:nvSpPr>
        <dsp:cNvPr id="0" name=""/>
        <dsp:cNvSpPr/>
      </dsp:nvSpPr>
      <dsp:spPr>
        <a:xfrm>
          <a:off x="3252073" y="1836397"/>
          <a:ext cx="1705345" cy="466305"/>
        </a:xfrm>
        <a:prstGeom prst="roundRect">
          <a:avLst/>
        </a:prstGeom>
        <a:solidFill>
          <a:schemeClr val="lt1">
            <a:alpha val="90000"/>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Strategies for change</a:t>
          </a:r>
          <a:endParaRPr lang="en-US" sz="1200" kern="1200" dirty="0"/>
        </a:p>
      </dsp:txBody>
      <dsp:txXfrm>
        <a:off x="3274836" y="1859160"/>
        <a:ext cx="1659819" cy="4207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2F308-58AF-4855-8D25-642FE5B13974}">
      <dsp:nvSpPr>
        <dsp:cNvPr id="0" name=""/>
        <dsp:cNvSpPr/>
      </dsp:nvSpPr>
      <dsp:spPr>
        <a:xfrm>
          <a:off x="7143" y="2068777"/>
          <a:ext cx="2135187" cy="1281112"/>
        </a:xfrm>
        <a:prstGeom prst="roundRect">
          <a:avLst>
            <a:gd name="adj" fmla="val 10000"/>
          </a:avLst>
        </a:prstGeom>
        <a:gradFill rotWithShape="0">
          <a:gsLst>
            <a:gs pos="0">
              <a:schemeClr val="accent1">
                <a:shade val="50000"/>
                <a:hueOff val="0"/>
                <a:satOff val="0"/>
                <a:lumOff val="0"/>
                <a:alphaOff val="0"/>
                <a:satMod val="103000"/>
                <a:lumMod val="102000"/>
                <a:tint val="94000"/>
              </a:schemeClr>
            </a:gs>
            <a:gs pos="50000">
              <a:schemeClr val="accent1">
                <a:shade val="50000"/>
                <a:hueOff val="0"/>
                <a:satOff val="0"/>
                <a:lumOff val="0"/>
                <a:alphaOff val="0"/>
                <a:satMod val="110000"/>
                <a:lumMod val="100000"/>
                <a:shade val="100000"/>
              </a:schemeClr>
            </a:gs>
            <a:gs pos="100000">
              <a:schemeClr val="accent1">
                <a:shade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Food Waste Crisis </a:t>
          </a:r>
        </a:p>
      </dsp:txBody>
      <dsp:txXfrm>
        <a:off x="44665" y="2106299"/>
        <a:ext cx="2060143" cy="1206068"/>
      </dsp:txXfrm>
    </dsp:sp>
    <dsp:sp modelId="{20467A44-7E56-4723-B39B-414A77177BE2}">
      <dsp:nvSpPr>
        <dsp:cNvPr id="0" name=""/>
        <dsp:cNvSpPr/>
      </dsp:nvSpPr>
      <dsp:spPr>
        <a:xfrm>
          <a:off x="2355850" y="2444570"/>
          <a:ext cx="452659" cy="529526"/>
        </a:xfrm>
        <a:prstGeom prst="rightArrow">
          <a:avLst>
            <a:gd name="adj1" fmla="val 60000"/>
            <a:gd name="adj2" fmla="val 50000"/>
          </a:avLst>
        </a:prstGeom>
        <a:gradFill rotWithShape="0">
          <a:gsLst>
            <a:gs pos="0">
              <a:schemeClr val="accent1">
                <a:shade val="90000"/>
                <a:hueOff val="0"/>
                <a:satOff val="0"/>
                <a:lumOff val="0"/>
                <a:alphaOff val="0"/>
                <a:satMod val="103000"/>
                <a:lumMod val="102000"/>
                <a:tint val="94000"/>
              </a:schemeClr>
            </a:gs>
            <a:gs pos="50000">
              <a:schemeClr val="accent1">
                <a:shade val="90000"/>
                <a:hueOff val="0"/>
                <a:satOff val="0"/>
                <a:lumOff val="0"/>
                <a:alphaOff val="0"/>
                <a:satMod val="110000"/>
                <a:lumMod val="100000"/>
                <a:shade val="100000"/>
              </a:schemeClr>
            </a:gs>
            <a:gs pos="100000">
              <a:schemeClr val="accent1">
                <a:shade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2355850" y="2550475"/>
        <a:ext cx="316861" cy="317716"/>
      </dsp:txXfrm>
    </dsp:sp>
    <dsp:sp modelId="{81EF20BA-7031-43E9-8802-67490E8BD09C}">
      <dsp:nvSpPr>
        <dsp:cNvPr id="0" name=""/>
        <dsp:cNvSpPr/>
      </dsp:nvSpPr>
      <dsp:spPr>
        <a:xfrm>
          <a:off x="2996406" y="2068777"/>
          <a:ext cx="2135187" cy="1281112"/>
        </a:xfrm>
        <a:prstGeom prst="roundRect">
          <a:avLst>
            <a:gd name="adj" fmla="val 10000"/>
          </a:avLst>
        </a:prstGeom>
        <a:gradFill rotWithShape="0">
          <a:gsLst>
            <a:gs pos="0">
              <a:schemeClr val="accent1">
                <a:shade val="50000"/>
                <a:hueOff val="268329"/>
                <a:satOff val="-6535"/>
                <a:lumOff val="28597"/>
                <a:alphaOff val="0"/>
                <a:satMod val="103000"/>
                <a:lumMod val="102000"/>
                <a:tint val="94000"/>
              </a:schemeClr>
            </a:gs>
            <a:gs pos="50000">
              <a:schemeClr val="accent1">
                <a:shade val="50000"/>
                <a:hueOff val="268329"/>
                <a:satOff val="-6535"/>
                <a:lumOff val="28597"/>
                <a:alphaOff val="0"/>
                <a:satMod val="110000"/>
                <a:lumMod val="100000"/>
                <a:shade val="100000"/>
              </a:schemeClr>
            </a:gs>
            <a:gs pos="100000">
              <a:schemeClr val="accent1">
                <a:shade val="50000"/>
                <a:hueOff val="268329"/>
                <a:satOff val="-6535"/>
                <a:lumOff val="285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Promising Initiatives </a:t>
          </a:r>
        </a:p>
      </dsp:txBody>
      <dsp:txXfrm>
        <a:off x="3033928" y="2106299"/>
        <a:ext cx="2060143" cy="1206068"/>
      </dsp:txXfrm>
    </dsp:sp>
    <dsp:sp modelId="{AE93D069-FA31-41E3-B408-70B4CBBD51DE}">
      <dsp:nvSpPr>
        <dsp:cNvPr id="0" name=""/>
        <dsp:cNvSpPr/>
      </dsp:nvSpPr>
      <dsp:spPr>
        <a:xfrm>
          <a:off x="5345112" y="2444570"/>
          <a:ext cx="452659" cy="529526"/>
        </a:xfrm>
        <a:prstGeom prst="rightArrow">
          <a:avLst>
            <a:gd name="adj1" fmla="val 60000"/>
            <a:gd name="adj2" fmla="val 50000"/>
          </a:avLst>
        </a:prstGeom>
        <a:gradFill rotWithShape="0">
          <a:gsLst>
            <a:gs pos="0">
              <a:schemeClr val="accent1">
                <a:shade val="90000"/>
                <a:hueOff val="415426"/>
                <a:satOff val="-8871"/>
                <a:lumOff val="33109"/>
                <a:alphaOff val="0"/>
                <a:satMod val="103000"/>
                <a:lumMod val="102000"/>
                <a:tint val="94000"/>
              </a:schemeClr>
            </a:gs>
            <a:gs pos="50000">
              <a:schemeClr val="accent1">
                <a:shade val="90000"/>
                <a:hueOff val="415426"/>
                <a:satOff val="-8871"/>
                <a:lumOff val="33109"/>
                <a:alphaOff val="0"/>
                <a:satMod val="110000"/>
                <a:lumMod val="100000"/>
                <a:shade val="100000"/>
              </a:schemeClr>
            </a:gs>
            <a:gs pos="100000">
              <a:schemeClr val="accent1">
                <a:shade val="90000"/>
                <a:hueOff val="415426"/>
                <a:satOff val="-8871"/>
                <a:lumOff val="331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345112" y="2550475"/>
        <a:ext cx="316861" cy="317716"/>
      </dsp:txXfrm>
    </dsp:sp>
    <dsp:sp modelId="{D27633AE-6F9B-4412-B504-D78C1169F564}">
      <dsp:nvSpPr>
        <dsp:cNvPr id="0" name=""/>
        <dsp:cNvSpPr/>
      </dsp:nvSpPr>
      <dsp:spPr>
        <a:xfrm>
          <a:off x="5985668" y="2068777"/>
          <a:ext cx="2135187" cy="1281112"/>
        </a:xfrm>
        <a:prstGeom prst="roundRect">
          <a:avLst>
            <a:gd name="adj" fmla="val 10000"/>
          </a:avLst>
        </a:prstGeom>
        <a:gradFill rotWithShape="0">
          <a:gsLst>
            <a:gs pos="0">
              <a:schemeClr val="accent1">
                <a:shade val="50000"/>
                <a:hueOff val="268329"/>
                <a:satOff val="-6535"/>
                <a:lumOff val="28597"/>
                <a:alphaOff val="0"/>
                <a:satMod val="103000"/>
                <a:lumMod val="102000"/>
                <a:tint val="94000"/>
              </a:schemeClr>
            </a:gs>
            <a:gs pos="50000">
              <a:schemeClr val="accent1">
                <a:shade val="50000"/>
                <a:hueOff val="268329"/>
                <a:satOff val="-6535"/>
                <a:lumOff val="28597"/>
                <a:alphaOff val="0"/>
                <a:satMod val="110000"/>
                <a:lumMod val="100000"/>
                <a:shade val="100000"/>
              </a:schemeClr>
            </a:gs>
            <a:gs pos="100000">
              <a:schemeClr val="accent1">
                <a:shade val="50000"/>
                <a:hueOff val="268329"/>
                <a:satOff val="-6535"/>
                <a:lumOff val="285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Business Impact </a:t>
          </a:r>
        </a:p>
      </dsp:txBody>
      <dsp:txXfrm>
        <a:off x="6023190" y="2106299"/>
        <a:ext cx="2060143" cy="12060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15C55-D8A4-4E43-9631-94DD3F52E699}">
      <dsp:nvSpPr>
        <dsp:cNvPr id="0" name=""/>
        <dsp:cNvSpPr/>
      </dsp:nvSpPr>
      <dsp:spPr>
        <a:xfrm>
          <a:off x="2748115" y="202"/>
          <a:ext cx="934092" cy="93409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Premier Inn's food waste challenge</a:t>
          </a:r>
          <a:endParaRPr lang="en-US" sz="800" kern="1200" dirty="0"/>
        </a:p>
      </dsp:txBody>
      <dsp:txXfrm>
        <a:off x="2884910" y="136997"/>
        <a:ext cx="660502" cy="660502"/>
      </dsp:txXfrm>
    </dsp:sp>
    <dsp:sp modelId="{00ADF35F-9171-4F77-83BB-01BE8E2EFBC7}">
      <dsp:nvSpPr>
        <dsp:cNvPr id="0" name=""/>
        <dsp:cNvSpPr/>
      </dsp:nvSpPr>
      <dsp:spPr>
        <a:xfrm rot="2700000">
          <a:off x="3581978" y="800748"/>
          <a:ext cx="248622" cy="3152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592901" y="837429"/>
        <a:ext cx="174035" cy="189154"/>
      </dsp:txXfrm>
    </dsp:sp>
    <dsp:sp modelId="{422B6EFD-018C-41FA-8844-7BFAB28AAAE8}">
      <dsp:nvSpPr>
        <dsp:cNvPr id="0" name=""/>
        <dsp:cNvSpPr/>
      </dsp:nvSpPr>
      <dsp:spPr>
        <a:xfrm>
          <a:off x="3740321" y="992408"/>
          <a:ext cx="934092" cy="934092"/>
        </a:xfrm>
        <a:prstGeom prst="ellipse">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Strategies for behavioral change</a:t>
          </a:r>
          <a:endParaRPr lang="en-US" sz="800" kern="1200" dirty="0"/>
        </a:p>
      </dsp:txBody>
      <dsp:txXfrm>
        <a:off x="3877116" y="1129203"/>
        <a:ext cx="660502" cy="660502"/>
      </dsp:txXfrm>
    </dsp:sp>
    <dsp:sp modelId="{A34620DA-7895-4B75-A6ED-CEE4B678F99B}">
      <dsp:nvSpPr>
        <dsp:cNvPr id="0" name=""/>
        <dsp:cNvSpPr/>
      </dsp:nvSpPr>
      <dsp:spPr>
        <a:xfrm rot="8100000">
          <a:off x="3591929" y="1792954"/>
          <a:ext cx="248622" cy="315256"/>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3655593" y="1829635"/>
        <a:ext cx="174035" cy="189154"/>
      </dsp:txXfrm>
    </dsp:sp>
    <dsp:sp modelId="{B02A123A-79A5-4CCC-89DB-F76F1C565A8A}">
      <dsp:nvSpPr>
        <dsp:cNvPr id="0" name=""/>
        <dsp:cNvSpPr/>
      </dsp:nvSpPr>
      <dsp:spPr>
        <a:xfrm>
          <a:off x="2748115" y="1984614"/>
          <a:ext cx="934092" cy="934092"/>
        </a:xfrm>
        <a:prstGeom prst="ellipse">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Waste monitoring systems implementation</a:t>
          </a:r>
          <a:endParaRPr lang="en-US" sz="800" kern="1200" dirty="0"/>
        </a:p>
      </dsp:txBody>
      <dsp:txXfrm>
        <a:off x="2884910" y="2121409"/>
        <a:ext cx="660502" cy="660502"/>
      </dsp:txXfrm>
    </dsp:sp>
    <dsp:sp modelId="{3EA8C682-A857-4BA4-A233-2E61113ABD12}">
      <dsp:nvSpPr>
        <dsp:cNvPr id="0" name=""/>
        <dsp:cNvSpPr/>
      </dsp:nvSpPr>
      <dsp:spPr>
        <a:xfrm rot="13500000">
          <a:off x="2599723" y="1802905"/>
          <a:ext cx="248622" cy="315256"/>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2663387" y="1892326"/>
        <a:ext cx="174035" cy="189154"/>
      </dsp:txXfrm>
    </dsp:sp>
    <dsp:sp modelId="{587F5562-0C88-47A1-954B-FC11D4A60B75}">
      <dsp:nvSpPr>
        <dsp:cNvPr id="0" name=""/>
        <dsp:cNvSpPr/>
      </dsp:nvSpPr>
      <dsp:spPr>
        <a:xfrm>
          <a:off x="1755909" y="992408"/>
          <a:ext cx="934092" cy="934092"/>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Relationship with local food banks</a:t>
          </a:r>
          <a:endParaRPr lang="en-US" sz="800" kern="1200" dirty="0"/>
        </a:p>
      </dsp:txBody>
      <dsp:txXfrm>
        <a:off x="1892704" y="1129203"/>
        <a:ext cx="660502" cy="660502"/>
      </dsp:txXfrm>
    </dsp:sp>
    <dsp:sp modelId="{82DCA090-F231-43C3-9324-2FE8FE37CC4D}">
      <dsp:nvSpPr>
        <dsp:cNvPr id="0" name=""/>
        <dsp:cNvSpPr/>
      </dsp:nvSpPr>
      <dsp:spPr>
        <a:xfrm rot="18900000">
          <a:off x="2589772" y="810699"/>
          <a:ext cx="248622" cy="315256"/>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600695" y="900120"/>
        <a:ext cx="174035" cy="1891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34C5C-8232-4E8D-810F-6A4405BAF7F5}">
      <dsp:nvSpPr>
        <dsp:cNvPr id="0" name=""/>
        <dsp:cNvSpPr/>
      </dsp:nvSpPr>
      <dsp:spPr>
        <a:xfrm>
          <a:off x="3875" y="1721310"/>
          <a:ext cx="1201477" cy="8898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Workforce training for awareness</a:t>
          </a:r>
          <a:endParaRPr lang="en-US" sz="1400" kern="1200" dirty="0"/>
        </a:p>
      </dsp:txBody>
      <dsp:txXfrm>
        <a:off x="29938" y="1747373"/>
        <a:ext cx="1149351" cy="837717"/>
      </dsp:txXfrm>
    </dsp:sp>
    <dsp:sp modelId="{9CDE8636-D17E-4E5F-B581-B4F8568B8E88}">
      <dsp:nvSpPr>
        <dsp:cNvPr id="0" name=""/>
        <dsp:cNvSpPr/>
      </dsp:nvSpPr>
      <dsp:spPr>
        <a:xfrm>
          <a:off x="1325500" y="2017249"/>
          <a:ext cx="254713" cy="29796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325500" y="2076842"/>
        <a:ext cx="178299" cy="178780"/>
      </dsp:txXfrm>
    </dsp:sp>
    <dsp:sp modelId="{BD176B7B-A9F7-41A5-8F66-D9AFB61723B1}">
      <dsp:nvSpPr>
        <dsp:cNvPr id="0" name=""/>
        <dsp:cNvSpPr/>
      </dsp:nvSpPr>
      <dsp:spPr>
        <a:xfrm>
          <a:off x="1685943" y="1721310"/>
          <a:ext cx="1201477" cy="889843"/>
        </a:xfrm>
        <a:prstGeom prst="roundRect">
          <a:avLst>
            <a:gd name="adj" fmla="val 10000"/>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Technology for monitoring waste</a:t>
          </a:r>
          <a:endParaRPr lang="en-US" sz="1400" kern="1200" dirty="0"/>
        </a:p>
      </dsp:txBody>
      <dsp:txXfrm>
        <a:off x="1712006" y="1747373"/>
        <a:ext cx="1149351" cy="837717"/>
      </dsp:txXfrm>
    </dsp:sp>
    <dsp:sp modelId="{D2CF4164-8C6B-4F02-9A9A-B6434C35F3F2}">
      <dsp:nvSpPr>
        <dsp:cNvPr id="0" name=""/>
        <dsp:cNvSpPr/>
      </dsp:nvSpPr>
      <dsp:spPr>
        <a:xfrm>
          <a:off x="3007568" y="2017249"/>
          <a:ext cx="254713" cy="297966"/>
        </a:xfrm>
        <a:prstGeom prst="rightArrow">
          <a:avLst>
            <a:gd name="adj1" fmla="val 60000"/>
            <a:gd name="adj2" fmla="val 50000"/>
          </a:avLst>
        </a:prstGeom>
        <a:solidFill>
          <a:schemeClr val="accent3">
            <a:hueOff val="903533"/>
            <a:satOff val="33333"/>
            <a:lumOff val="-4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07568" y="2076842"/>
        <a:ext cx="178299" cy="178780"/>
      </dsp:txXfrm>
    </dsp:sp>
    <dsp:sp modelId="{A1B35419-935F-428F-AA95-414E8DC38A4B}">
      <dsp:nvSpPr>
        <dsp:cNvPr id="0" name=""/>
        <dsp:cNvSpPr/>
      </dsp:nvSpPr>
      <dsp:spPr>
        <a:xfrm>
          <a:off x="3368011" y="1721310"/>
          <a:ext cx="1201477" cy="88984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Community partnerships for redistribution</a:t>
          </a:r>
          <a:endParaRPr lang="en-US" sz="1400" kern="1200" dirty="0"/>
        </a:p>
      </dsp:txBody>
      <dsp:txXfrm>
        <a:off x="3394074" y="1747373"/>
        <a:ext cx="1149351" cy="837717"/>
      </dsp:txXfrm>
    </dsp:sp>
    <dsp:sp modelId="{AC4A02CE-6EC9-4579-AA4B-578E8CD1CE0C}">
      <dsp:nvSpPr>
        <dsp:cNvPr id="0" name=""/>
        <dsp:cNvSpPr/>
      </dsp:nvSpPr>
      <dsp:spPr>
        <a:xfrm>
          <a:off x="4689636" y="2017249"/>
          <a:ext cx="254713" cy="297966"/>
        </a:xfrm>
        <a:prstGeom prst="rightArrow">
          <a:avLst>
            <a:gd name="adj1" fmla="val 60000"/>
            <a:gd name="adj2" fmla="val 50000"/>
          </a:avLst>
        </a:prstGeom>
        <a:solidFill>
          <a:schemeClr val="accent3">
            <a:hueOff val="1807066"/>
            <a:satOff val="66667"/>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689636" y="2076842"/>
        <a:ext cx="178299" cy="178780"/>
      </dsp:txXfrm>
    </dsp:sp>
    <dsp:sp modelId="{2A8236AA-DFFD-4D51-B0C1-FBB4C7AD73D9}">
      <dsp:nvSpPr>
        <dsp:cNvPr id="0" name=""/>
        <dsp:cNvSpPr/>
      </dsp:nvSpPr>
      <dsp:spPr>
        <a:xfrm>
          <a:off x="5050079" y="1721310"/>
          <a:ext cx="1201477" cy="889843"/>
        </a:xfrm>
        <a:prstGeom prst="roundRect">
          <a:avLst>
            <a:gd name="adj" fmla="val 10000"/>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Advocacy for industry regulations</a:t>
          </a:r>
          <a:endParaRPr lang="en-US" sz="1400" kern="1200" dirty="0"/>
        </a:p>
      </dsp:txBody>
      <dsp:txXfrm>
        <a:off x="5076142" y="1747373"/>
        <a:ext cx="1149351" cy="837717"/>
      </dsp:txXfrm>
    </dsp:sp>
    <dsp:sp modelId="{E0183F84-A30B-4942-A2DA-929CFFCC0540}">
      <dsp:nvSpPr>
        <dsp:cNvPr id="0" name=""/>
        <dsp:cNvSpPr/>
      </dsp:nvSpPr>
      <dsp:spPr>
        <a:xfrm>
          <a:off x="6371704" y="2017249"/>
          <a:ext cx="254713" cy="297966"/>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371704" y="2076842"/>
        <a:ext cx="178299" cy="178780"/>
      </dsp:txXfrm>
    </dsp:sp>
    <dsp:sp modelId="{27CA6D66-0DBA-4EEC-9517-52832DAFA78F}">
      <dsp:nvSpPr>
        <dsp:cNvPr id="0" name=""/>
        <dsp:cNvSpPr/>
      </dsp:nvSpPr>
      <dsp:spPr>
        <a:xfrm>
          <a:off x="6732147" y="1721310"/>
          <a:ext cx="1201477" cy="88984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Recognition for sustainable efforts</a:t>
          </a:r>
          <a:endParaRPr lang="en-US" sz="1400" kern="1200" dirty="0"/>
        </a:p>
      </dsp:txBody>
      <dsp:txXfrm>
        <a:off x="6758210" y="1747373"/>
        <a:ext cx="1149351" cy="83771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Contemporary themes encompass the hotel and hospitality industry's most prevalent issues. These concerns directly endanger the effectiveness and sustainability of the industry. In order to cultivate competition, ensure visitor satisfaction, and promote sustainable practises, it is essential to recognise and address these recurring issues. In this fast-paced industry, where the success of a business depends on factors such as customer satisfaction, service quality, and operational efficiency, embracing contemporary themes is a crucial driver of innovation and development.</a:t>
            </a:r>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Contemporary themes encompass the hotel and hospitality industry's most prevalent issues. These concerns directly endanger the effectiveness and sustainability of the industry. In order to cultivate competition, ensure visitor satisfaction, and promote sustainable practises, it is essential to recognise and address these recurring issues. In this fast-paced industry, where the success of a business depends on factors such as customer satisfaction, service quality, and operational efficiency, embracing contemporary themes is a crucial driver of innovation and development.</a:t>
            </a:r>
          </a:p>
        </p:txBody>
      </p:sp>
      <p:sp>
        <p:nvSpPr>
          <p:cNvPr id="4" name="Slide Number Placeholder 3"/>
          <p:cNvSpPr>
            <a:spLocks noGrp="1"/>
          </p:cNvSpPr>
          <p:nvPr>
            <p:ph type="sldNum" sz="quarter" idx="5"/>
          </p:nvPr>
        </p:nvSpPr>
        <p:spPr/>
        <p:txBody>
          <a:bodyPr/>
          <a:lstStyle/>
          <a:p>
            <a:fld id="{138E0E6F-9F86-418E-AC36-6514D8CA4DE1}" type="slidenum">
              <a:rPr lang="en-GB" smtClean="0"/>
              <a:pPr/>
              <a:t>3</a:t>
            </a:fld>
            <a:endParaRPr lang="en-GB" dirty="0"/>
          </a:p>
        </p:txBody>
      </p:sp>
    </p:spTree>
    <p:extLst>
      <p:ext uri="{BB962C8B-B14F-4D97-AF65-F5344CB8AC3E}">
        <p14:creationId xmlns:p14="http://schemas.microsoft.com/office/powerpoint/2010/main" val="593768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Overview of Literature </a:t>
            </a:r>
          </a:p>
          <a:p>
            <a:r>
              <a:rPr lang="en-US" sz="1200" kern="1200" dirty="0">
                <a:solidFill>
                  <a:schemeClr val="tx1"/>
                </a:solidFill>
                <a:effectLst/>
                <a:latin typeface="+mn-lt"/>
                <a:ea typeface="+mn-ea"/>
                <a:cs typeface="+mn-cs"/>
              </a:rPr>
              <a:t>Understanding Food Waste in the Hotel Sector</a:t>
            </a:r>
          </a:p>
          <a:p>
            <a:r>
              <a:rPr lang="en-US" sz="1200" kern="1200" dirty="0">
                <a:solidFill>
                  <a:schemeClr val="tx1"/>
                </a:solidFill>
                <a:effectLst/>
                <a:latin typeface="+mn-lt"/>
                <a:ea typeface="+mn-ea"/>
                <a:cs typeface="+mn-cs"/>
              </a:rPr>
              <a:t>Everyone is aware that food loss is a significant problem throughout the entire food production supply chain, but the underlying causes of food waste in a number of industries, particularly the hospitality industry, have not been thoroughly investigated. This systematic review investigates the problem of hotel food waste in an effort to identify its root causes and the most effective solutions. This review significantly relies on the two most prestigious journal databases, Scopus and Web of Science, in order to conduct a comprehensive literature evaluation. The PRISMA statement is adhered to, and 25 pertinent studies are included in the review. The results indicated that early hotelier concerns regarding food waste were primarily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on financial losses rather than social and environmental consequences of the issue. This also applies to the restaurant industry. The research also sheds light on the difficulties hotel personnel face when attempting to balance their desire to reduce food waste with their guests' wasteful eating habits. These results demonstrate the need for further research into strategies and laws, such as hotel policies, that encourage visitors to reduce plate waste and facilitate the redistribution of unsold hotel food to charitable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or food banks. There is a need for further research into these regulations and laws in order to find solutions to these issues. This analysis sheds light on the issue of food waste in the hospitality industry and provides suggestions for addressing the issue.</a:t>
            </a:r>
          </a:p>
        </p:txBody>
      </p:sp>
      <p:sp>
        <p:nvSpPr>
          <p:cNvPr id="4" name="Slide Number Placeholder 3"/>
          <p:cNvSpPr>
            <a:spLocks noGrp="1"/>
          </p:cNvSpPr>
          <p:nvPr>
            <p:ph type="sldNum" sz="quarter" idx="5"/>
          </p:nvPr>
        </p:nvSpPr>
        <p:spPr/>
        <p:txBody>
          <a:bodyPr/>
          <a:lstStyle/>
          <a:p>
            <a:fld id="{138E0E6F-9F86-418E-AC36-6514D8CA4DE1}" type="slidenum">
              <a:rPr lang="en-GB" smtClean="0"/>
              <a:pPr/>
              <a:t>4</a:t>
            </a:fld>
            <a:endParaRPr lang="en-GB" dirty="0"/>
          </a:p>
        </p:txBody>
      </p:sp>
    </p:spTree>
    <p:extLst>
      <p:ext uri="{BB962C8B-B14F-4D97-AF65-F5344CB8AC3E}">
        <p14:creationId xmlns:p14="http://schemas.microsoft.com/office/powerpoint/2010/main" val="755669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Impact of Guests on Hospitality's Efforts to Reduce Food Waste</a:t>
            </a:r>
          </a:p>
          <a:p>
            <a:r>
              <a:rPr lang="en-US" sz="1200" kern="1200" dirty="0">
                <a:solidFill>
                  <a:schemeClr val="tx1"/>
                </a:solidFill>
                <a:effectLst/>
                <a:latin typeface="+mn-lt"/>
                <a:ea typeface="+mn-ea"/>
                <a:cs typeface="+mn-cs"/>
              </a:rPr>
              <a:t>Scholars,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governments across the globe have devoted a great deal of attention to the issue of food waste prevention because it is so urgent from a sustainability and economic standpoint. However, there is a significant gap in our understanding of how consumers in the hotel and tourism industry decide to act in environmentally friendly ways, particularly in the context of food waste reduction. This study examines what motivates individuals to engage in food waste reduction behaviour (FWRB) using an innovative methodology. The proposed complexity-theoretic conceptual framework is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with fuzzy-set qualitative comparative analysis (</a:t>
            </a:r>
            <a:r>
              <a:rPr lang="en-US" sz="1200" kern="1200" dirty="0" err="1">
                <a:solidFill>
                  <a:schemeClr val="tx1"/>
                </a:solidFill>
                <a:effectLst/>
                <a:latin typeface="+mn-lt"/>
                <a:ea typeface="+mn-ea"/>
                <a:cs typeface="+mn-cs"/>
              </a:rPr>
              <a:t>fsQCA</a:t>
            </a:r>
            <a:r>
              <a:rPr lang="en-US" sz="1200" kern="1200" dirty="0">
                <a:solidFill>
                  <a:schemeClr val="tx1"/>
                </a:solidFill>
                <a:effectLst/>
                <a:latin typeface="+mn-lt"/>
                <a:ea typeface="+mn-ea"/>
                <a:cs typeface="+mn-cs"/>
              </a:rPr>
              <a:t>). The study included 1295 participants in total. The empirical findings cast doubt on the notion that a single variable can accurately predict the food waste reduction behaviour of visitors. The study identified five distinct causal formulas that effectively stimulated high FWRB levels. These findings provide valuable information for professionals in the hospitality industry, who can now develop novel strategies to persuade diners to abandon less food.</a:t>
            </a:r>
          </a:p>
        </p:txBody>
      </p:sp>
      <p:sp>
        <p:nvSpPr>
          <p:cNvPr id="4" name="Slide Number Placeholder 3"/>
          <p:cNvSpPr>
            <a:spLocks noGrp="1"/>
          </p:cNvSpPr>
          <p:nvPr>
            <p:ph type="sldNum" sz="quarter" idx="5"/>
          </p:nvPr>
        </p:nvSpPr>
        <p:spPr/>
        <p:txBody>
          <a:bodyPr/>
          <a:lstStyle/>
          <a:p>
            <a:fld id="{138E0E6F-9F86-418E-AC36-6514D8CA4DE1}" type="slidenum">
              <a:rPr lang="en-GB" smtClean="0"/>
              <a:pPr/>
              <a:t>5</a:t>
            </a:fld>
            <a:endParaRPr lang="en-GB" dirty="0"/>
          </a:p>
        </p:txBody>
      </p:sp>
    </p:spTree>
    <p:extLst>
      <p:ext uri="{BB962C8B-B14F-4D97-AF65-F5344CB8AC3E}">
        <p14:creationId xmlns:p14="http://schemas.microsoft.com/office/powerpoint/2010/main" val="403431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Annually, the hotel and tourism sector in the United Kingdom generates 1.1 million tons of waste materials, of which 75% is preventable and approximates 680 million pounds in cost. Two initiatives that exemplify the hospitality sector's dedication to addressing this concern are the WRAP Food Waste Reduction Roadmap and the UK Hospitality Food Waste Plan. These two commitments stipulate a minimum 20% reduction in food waste by the year 2025. However, the success of the adoption will be determined by the proactive efforts of enterprises. Encouragement of eco-friendly practices and the promotion of a waste-conscious society are, therefore, more crucial than ever.</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38E0E6F-9F86-418E-AC36-6514D8CA4DE1}" type="slidenum">
              <a:rPr lang="en-GB" smtClean="0"/>
              <a:pPr/>
              <a:t>6</a:t>
            </a:fld>
            <a:endParaRPr lang="en-GB" dirty="0"/>
          </a:p>
        </p:txBody>
      </p:sp>
    </p:spTree>
    <p:extLst>
      <p:ext uri="{BB962C8B-B14F-4D97-AF65-F5344CB8AC3E}">
        <p14:creationId xmlns:p14="http://schemas.microsoft.com/office/powerpoint/2010/main" val="454745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Application to the Hotel and Hospitality Sector </a:t>
            </a:r>
          </a:p>
          <a:p>
            <a:r>
              <a:rPr lang="en-US" sz="1200" kern="1200" dirty="0">
                <a:solidFill>
                  <a:schemeClr val="tx1"/>
                </a:solidFill>
                <a:effectLst/>
                <a:latin typeface="+mn-lt"/>
                <a:ea typeface="+mn-ea"/>
                <a:cs typeface="+mn-cs"/>
              </a:rPr>
              <a:t>The implementation of Well-known hotel Premier Inn is one of many in the hospitality industry that has trouble disposing of food waste, which contributes to the industry-wide issue of sustainability. According to the most recent data, Premier Inn generated approximately 7,000 </a:t>
            </a:r>
            <a:r>
              <a:rPr lang="en-US" sz="1200" kern="1200" dirty="0" err="1">
                <a:solidFill>
                  <a:schemeClr val="tx1"/>
                </a:solidFill>
                <a:effectLst/>
                <a:latin typeface="+mn-lt"/>
                <a:ea typeface="+mn-ea"/>
                <a:cs typeface="+mn-cs"/>
              </a:rPr>
              <a:t>tonnes</a:t>
            </a:r>
            <a:r>
              <a:rPr lang="en-US" sz="1200" kern="1200" dirty="0">
                <a:solidFill>
                  <a:schemeClr val="tx1"/>
                </a:solidFill>
                <a:effectLst/>
                <a:latin typeface="+mn-lt"/>
                <a:ea typeface="+mn-ea"/>
                <a:cs typeface="+mn-cs"/>
              </a:rPr>
              <a:t> of food waste in the prior fiscal year, highlighting the importance of finding a sustainable solution to this problem.</a:t>
            </a:r>
          </a:p>
          <a:p>
            <a:r>
              <a:rPr lang="en-US" sz="1200" kern="1200" dirty="0">
                <a:solidFill>
                  <a:schemeClr val="tx1"/>
                </a:solidFill>
                <a:effectLst/>
                <a:latin typeface="+mn-lt"/>
                <a:ea typeface="+mn-ea"/>
                <a:cs typeface="+mn-cs"/>
              </a:rPr>
              <a:t>As a direct consequence, Premier Inn has implemented useful management procedures. All of their hotels' dining facilities are equipped with modern waste monitoring and assessment systems. In addition, they have established relationships with local food banks, which facilitates the redistribution of nutritious items that would have otherwise been discarded. Despite these precautions, problems still exist. Constant issues include the difficulty of arranging the supply of excess food and the difficulty of communicating effectively with guests and staff to reduce food waste on platters.</a:t>
            </a:r>
          </a:p>
          <a:p>
            <a:r>
              <a:rPr lang="en-US" sz="1200" kern="1200" dirty="0">
                <a:solidFill>
                  <a:schemeClr val="tx1"/>
                </a:solidFill>
                <a:effectLst/>
                <a:latin typeface="+mn-lt"/>
                <a:ea typeface="+mn-ea"/>
                <a:cs typeface="+mn-cs"/>
              </a:rPr>
              <a:t>Although these responses are commendable, they are not without repercussions, particularly when it comes to modifying one's behaviour and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logistical operations. Premier Inn could consider the possibility of fostering a more in-depth engagement with customers through educational activities and the use of technology to manage waste more efficiently. Collaboration with stakeholders and policymakers can assist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 enhancing their sustainability even further.</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138E0E6F-9F86-418E-AC36-6514D8CA4DE1}" type="slidenum">
              <a:rPr lang="en-GB" smtClean="0"/>
              <a:pPr/>
              <a:t>7</a:t>
            </a:fld>
            <a:endParaRPr lang="en-GB" dirty="0"/>
          </a:p>
        </p:txBody>
      </p:sp>
    </p:spTree>
    <p:extLst>
      <p:ext uri="{BB962C8B-B14F-4D97-AF65-F5344CB8AC3E}">
        <p14:creationId xmlns:p14="http://schemas.microsoft.com/office/powerpoint/2010/main" val="3544202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Evaluate Future Policy and Management Options </a:t>
            </a:r>
          </a:p>
          <a:p>
            <a:r>
              <a:rPr lang="en-US" sz="1200" kern="1200" dirty="0">
                <a:solidFill>
                  <a:schemeClr val="tx1"/>
                </a:solidFill>
                <a:effectLst/>
                <a:latin typeface="+mn-lt"/>
                <a:ea typeface="+mn-ea"/>
                <a:cs typeface="+mn-cs"/>
              </a:rPr>
              <a:t>Based on the antecedent evaluation of Premier Inn's approach to the current topic of food waste, several key recommendations can be made for the broader hospitality industry.</a:t>
            </a:r>
          </a:p>
          <a:p>
            <a:r>
              <a:rPr lang="en-US" sz="1200" kern="1200" dirty="0">
                <a:solidFill>
                  <a:schemeClr val="tx1"/>
                </a:solidFill>
                <a:effectLst/>
                <a:latin typeface="+mn-lt"/>
                <a:ea typeface="+mn-ea"/>
                <a:cs typeface="+mn-cs"/>
              </a:rPr>
              <a:t>Extensive workforce training initiatives are required to raise awareness of the social and environmental costs associated with food waste. This could cultivate a culture within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that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accountability and long-term thinking.</a:t>
            </a:r>
          </a:p>
          <a:p>
            <a:r>
              <a:rPr lang="en-US" sz="1200" kern="1200" dirty="0">
                <a:solidFill>
                  <a:schemeClr val="tx1"/>
                </a:solidFill>
                <a:effectLst/>
                <a:latin typeface="+mn-lt"/>
                <a:ea typeface="+mn-ea"/>
                <a:cs typeface="+mn-cs"/>
              </a:rPr>
              <a:t>Invest in cutting-edge technology and data analytics to monitor, quantify, and reduce food waste. If waste levels could be monitored in real time using integrated systems, rapid adjustments could be made to food production and consumption.</a:t>
            </a:r>
          </a:p>
          <a:p>
            <a:r>
              <a:rPr lang="en-US" sz="1200" kern="1200" dirty="0">
                <a:solidFill>
                  <a:schemeClr val="tx1"/>
                </a:solidFill>
                <a:effectLst/>
                <a:latin typeface="+mn-lt"/>
                <a:ea typeface="+mn-ea"/>
                <a:cs typeface="+mn-cs"/>
              </a:rPr>
              <a:t>Developing strong relationships with local communities, food banks, and humanitarian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can facilitate the distribution of excess food. Food donation activities can be made more effective by establishing transparent protocols and procuring adequate logistical support.</a:t>
            </a:r>
          </a:p>
          <a:p>
            <a:r>
              <a:rPr lang="en-US" sz="1200" kern="1200" dirty="0">
                <a:solidFill>
                  <a:schemeClr val="tx1"/>
                </a:solidFill>
                <a:effectLst/>
                <a:latin typeface="+mn-lt"/>
                <a:ea typeface="+mn-ea"/>
                <a:cs typeface="+mn-cs"/>
              </a:rPr>
              <a:t>To reduce food waste, it is essential to advocate for and comply with industry-wide laws and regulations that aim to do so. Participate in discussions with relevant authorities to develop standards and guidelines that will assist the hotel industry in adopting sustainable practises.</a:t>
            </a:r>
          </a:p>
          <a:p>
            <a:r>
              <a:rPr lang="en-US" sz="1200" kern="1200" dirty="0">
                <a:solidFill>
                  <a:schemeClr val="tx1"/>
                </a:solidFill>
                <a:effectLst/>
                <a:latin typeface="+mn-lt"/>
                <a:ea typeface="+mn-ea"/>
                <a:cs typeface="+mn-cs"/>
              </a:rPr>
              <a:t>These hotels should be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and commended for their efforts to reduce food waste. A healthy level of competition within the industry can motivate businesses to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sustainability and aid in the reduction of food waste as a whole.</a:t>
            </a:r>
          </a:p>
        </p:txBody>
      </p:sp>
      <p:sp>
        <p:nvSpPr>
          <p:cNvPr id="4" name="Slide Number Placeholder 3"/>
          <p:cNvSpPr>
            <a:spLocks noGrp="1"/>
          </p:cNvSpPr>
          <p:nvPr>
            <p:ph type="sldNum" sz="quarter" idx="5"/>
          </p:nvPr>
        </p:nvSpPr>
        <p:spPr/>
        <p:txBody>
          <a:bodyPr/>
          <a:lstStyle/>
          <a:p>
            <a:fld id="{138E0E6F-9F86-418E-AC36-6514D8CA4DE1}" type="slidenum">
              <a:rPr lang="en-GB" smtClean="0"/>
              <a:pPr/>
              <a:t>8</a:t>
            </a:fld>
            <a:endParaRPr lang="en-GB" dirty="0"/>
          </a:p>
        </p:txBody>
      </p:sp>
    </p:spTree>
    <p:extLst>
      <p:ext uri="{BB962C8B-B14F-4D97-AF65-F5344CB8AC3E}">
        <p14:creationId xmlns:p14="http://schemas.microsoft.com/office/powerpoint/2010/main" val="384090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case study of Premier Inn's food waste management practises demonstrates the critical significance of adopting a proactive and multifaceted approach to addressing the sustainability-related challenges. Although it is encouraging that the industry has made progress in implementing methods to reduce waste, it is abundantly clear that additional initiatives, such as increased guest participation, technological integration, and collaborative partnerships, are necessary to achieve substantial and long-term results. By consistently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sustainability and innovation, the hotel and hospitality sector can pave the way towards a more responsible and resilient future. This will serve as a model for other companies seeking to adopt environmentally responsible practises.</a:t>
            </a:r>
          </a:p>
        </p:txBody>
      </p:sp>
      <p:sp>
        <p:nvSpPr>
          <p:cNvPr id="4" name="Slide Number Placeholder 3"/>
          <p:cNvSpPr>
            <a:spLocks noGrp="1"/>
          </p:cNvSpPr>
          <p:nvPr>
            <p:ph type="sldNum" sz="quarter" idx="5"/>
          </p:nvPr>
        </p:nvSpPr>
        <p:spPr/>
        <p:txBody>
          <a:bodyPr/>
          <a:lstStyle/>
          <a:p>
            <a:fld id="{138E0E6F-9F86-418E-AC36-6514D8CA4DE1}" type="slidenum">
              <a:rPr lang="en-GB" smtClean="0"/>
              <a:pPr/>
              <a:t>9</a:t>
            </a:fld>
            <a:endParaRPr lang="en-GB" dirty="0"/>
          </a:p>
        </p:txBody>
      </p:sp>
    </p:spTree>
    <p:extLst>
      <p:ext uri="{BB962C8B-B14F-4D97-AF65-F5344CB8AC3E}">
        <p14:creationId xmlns:p14="http://schemas.microsoft.com/office/powerpoint/2010/main" val="3916017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Alsuwaidi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Eid, R., and Agag, G. (2022). Tackling the complexity of guests' food waste reduction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the hospitality industry. Tourism Management Perspectives, 42, 100963.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Brotherton. B (2015) Researching Hospitality and Tourism 2nd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Sage.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Clegg. S.R,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Skyttermoen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Vaagaasar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.A.L, (2021) Project Management: A Value Creation Approach. Sage,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Conrady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Buck, M. (2012) Trends and Issues in Global Tourism, Springer.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Cooper, C. and Hall, M. (2019) Contemporary Tourism: An International Approach, 4th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Goodfellows, Oxford. Tribe J (2009) Philosophical issues in Tourism (Aspects of Tourism), Channel View.</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Darcy, S. Ambrose,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Bulhalis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(2012) Best Practice in Accessible Tourism: Inclusion, Disability, Ageing Population and Tourism, Channel View,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Dawson,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Lemelin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Stewart, E. (2012) Last Chance Tourism: Adapting Tourism Opportunities in a Changing World, Routledge,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Elkhwesky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Z., Salem, I. E., Varmus, M.,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Ramkissoon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(2022). Sustainable practices in hospitality pre and amid COVID‐19 pandemic: Looking back for moving forward post‐COVID‐19. Sustainable Development, 30(5), 1426-1448.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Elkhwesky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Z., Salem, I. E., Varmus, M.,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Ramkissoon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(2022). Sustainable practices in hospitality pre and amid COVID‐19 pandemic: Looking back for moving forward post‐COVID‐19. Sustainable Development, 30(5), 1426-1448.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Elmada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 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Ariestya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and Fakhruddin, I. (2022). RAISING GEN Z’S AWARENESS OF FOOD WASTE MANAGEMENT ISSUE.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Sinergitas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PkM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dan CSR, 6(3).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Faulkner, B,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Moscardo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 Laws, E, 2001, Tourism in 21st Century. Reflections on Experience. Continuum,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Ford.R.C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Sturman.M.C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Managing Hospitality Organizations 2nd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Sage,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Goh, 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Okumus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 Jie, 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Djajadikerta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Lemy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M. (2022). Managing food wastage in hotels: discrepancies between injunctive and descriptive norms amongst hotel food and beverage managers. British Food Journal, 124(12), 4666-4685.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Kasavan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Siron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Yusoff</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Fakri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F. R. (2022). Drivers of food waste generation and best practice towards sustainable food waste management in the hotel sector: A systematic review. Environmental Science and Pollution Research, 29(32), 48152-48167.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Krippendorf</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2011, The Holiday Makers: Understanding the Impact of Leisure and Travel.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Laws,E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Prideaux</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 Chon, K. (2007) Crisis Management in Tourism, CABI, Wallingford.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Mill, R. (2012) Resorts management and Operations (3rd Ed) Wiley,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Nguyen, T. H. (2022). Guideline for food waste reduction in Hospitality Industry-Study Case: Hotel F6, Helsinki.</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Robson, C. (2016) Real World Research, Wiley, Chichester.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Wahab S. and Cooper C, 2005, Tourism in the Age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Globalisation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Routledge, Abingdon.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3709118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12/11/2023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5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5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5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5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5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512381" y="1516009"/>
            <a:ext cx="10546144" cy="3607785"/>
          </a:xfrm>
        </p:spPr>
        <p:txBody>
          <a:bodyPr/>
          <a:lstStyle/>
          <a:p>
            <a:pPr algn="ctr">
              <a:lnSpc>
                <a:spcPct val="150000"/>
              </a:lnSpc>
            </a:pPr>
            <a:r>
              <a:rPr lang="en-US" b="1" dirty="0">
                <a:latin typeface="Times New Roman" panose="02020603050405020304" pitchFamily="18" charset="0"/>
                <a:ea typeface="Tahoma" panose="020B0604030504040204" pitchFamily="34" charset="0"/>
                <a:cs typeface="Times New Roman" panose="02020603050405020304" pitchFamily="18" charset="0"/>
              </a:rPr>
              <a:t>BA International Hotel Management </a:t>
            </a:r>
            <a:br>
              <a:rPr lang="en-US" b="1" dirty="0">
                <a:latin typeface="Times New Roman" panose="02020603050405020304" pitchFamily="18" charset="0"/>
                <a:ea typeface="Tahoma" panose="020B0604030504040204" pitchFamily="34" charset="0"/>
                <a:cs typeface="Times New Roman" panose="02020603050405020304" pitchFamily="18" charset="0"/>
              </a:rPr>
            </a:br>
            <a:r>
              <a:rPr lang="en-US" dirty="0">
                <a:latin typeface="Times New Roman" panose="02020603050405020304" pitchFamily="18" charset="0"/>
                <a:ea typeface="Tahoma" panose="020B0604030504040204" pitchFamily="34" charset="0"/>
                <a:cs typeface="Times New Roman" panose="02020603050405020304" pitchFamily="18" charset="0"/>
              </a:rPr>
              <a:t>Contemporary Themes BMIH6001</a:t>
            </a:r>
            <a:br>
              <a:rPr lang="en-US" dirty="0">
                <a:latin typeface="Times New Roman" panose="02020603050405020304" pitchFamily="18" charset="0"/>
                <a:ea typeface="Tahoma" panose="020B0604030504040204" pitchFamily="34" charset="0"/>
                <a:cs typeface="Times New Roman" panose="02020603050405020304" pitchFamily="18" charset="0"/>
              </a:rPr>
            </a:br>
            <a:r>
              <a:rPr lang="en-US" dirty="0">
                <a:latin typeface="Times New Roman" panose="02020603050405020304" pitchFamily="18" charset="0"/>
                <a:ea typeface="Tahoma" panose="020B0604030504040204" pitchFamily="34" charset="0"/>
                <a:cs typeface="Times New Roman" panose="02020603050405020304" pitchFamily="18" charset="0"/>
              </a:rPr>
              <a:t>Student Name: Mohammad </a:t>
            </a:r>
            <a:r>
              <a:rPr lang="en-US" dirty="0" err="1">
                <a:latin typeface="Times New Roman" panose="02020603050405020304" pitchFamily="18" charset="0"/>
                <a:ea typeface="Tahoma" panose="020B0604030504040204" pitchFamily="34" charset="0"/>
                <a:cs typeface="Times New Roman" panose="02020603050405020304" pitchFamily="18" charset="0"/>
              </a:rPr>
              <a:t>Arifur</a:t>
            </a:r>
            <a:r>
              <a:rPr lang="en-US" dirty="0">
                <a:latin typeface="Times New Roman" panose="02020603050405020304" pitchFamily="18" charset="0"/>
                <a:ea typeface="Tahoma" panose="020B0604030504040204" pitchFamily="34" charset="0"/>
                <a:cs typeface="Times New Roman" panose="02020603050405020304" pitchFamily="18" charset="0"/>
              </a:rPr>
              <a:t> Rahman Khan</a:t>
            </a:r>
            <a:br>
              <a:rPr lang="en-US" dirty="0">
                <a:latin typeface="Times New Roman" panose="02020603050405020304" pitchFamily="18" charset="0"/>
                <a:ea typeface="Tahoma" panose="020B0604030504040204" pitchFamily="34" charset="0"/>
                <a:cs typeface="Times New Roman" panose="02020603050405020304" pitchFamily="18" charset="0"/>
              </a:rPr>
            </a:br>
            <a:r>
              <a:rPr lang="en-US" dirty="0">
                <a:latin typeface="Times New Roman" panose="02020603050405020304" pitchFamily="18" charset="0"/>
                <a:ea typeface="Tahoma" panose="020B0604030504040204" pitchFamily="34" charset="0"/>
                <a:cs typeface="Times New Roman" panose="02020603050405020304" pitchFamily="18" charset="0"/>
              </a:rPr>
              <a:t>Student ID: 2022401</a:t>
            </a:r>
            <a:br>
              <a:rPr lang="en-US" dirty="0">
                <a:latin typeface="Times New Roman" panose="02020603050405020304" pitchFamily="18" charset="0"/>
                <a:ea typeface="Tahoma" panose="020B0604030504040204" pitchFamily="34" charset="0"/>
                <a:cs typeface="Times New Roman" panose="02020603050405020304" pitchFamily="18" charset="0"/>
              </a:rPr>
            </a:br>
            <a:r>
              <a:rPr lang="en-US" dirty="0">
                <a:latin typeface="Times New Roman" panose="02020603050405020304" pitchFamily="18" charset="0"/>
                <a:ea typeface="Tahoma" panose="020B0604030504040204" pitchFamily="34" charset="0"/>
                <a:cs typeface="Times New Roman" panose="02020603050405020304" pitchFamily="18" charset="0"/>
              </a:rPr>
              <a:t>Lecturer Name: Giulia </a:t>
            </a:r>
            <a:r>
              <a:rPr lang="en-US" dirty="0" err="1">
                <a:latin typeface="Times New Roman" panose="02020603050405020304" pitchFamily="18" charset="0"/>
                <a:ea typeface="Tahoma" panose="020B0604030504040204" pitchFamily="34" charset="0"/>
                <a:cs typeface="Times New Roman" panose="02020603050405020304" pitchFamily="18" charset="0"/>
              </a:rPr>
              <a:t>Chifari</a:t>
            </a:r>
            <a:endParaRPr lang="en-US"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225195820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9062" y="1660297"/>
            <a:ext cx="11223818" cy="2352952"/>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Introduction </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Overview of Literature </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Application to the Hotel and Hospitality Sector </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Evaluate Future Policy and Management Options </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Conclusion </a:t>
            </a:r>
          </a:p>
        </p:txBody>
      </p:sp>
      <p:sp>
        <p:nvSpPr>
          <p:cNvPr id="3" name="Rectangle 2"/>
          <p:cNvSpPr/>
          <p:nvPr/>
        </p:nvSpPr>
        <p:spPr>
          <a:xfrm>
            <a:off x="389062" y="828870"/>
            <a:ext cx="2576924" cy="646331"/>
          </a:xfrm>
          <a:prstGeom prst="rect">
            <a:avLst/>
          </a:prstGeom>
        </p:spPr>
        <p:txBody>
          <a:bodyPr wrap="none">
            <a:spAutoFit/>
          </a:bodyPr>
          <a:lstStyle/>
          <a:p>
            <a:pPr algn="just">
              <a:lnSpc>
                <a:spcPct val="150000"/>
              </a:lnSpc>
              <a:spcAft>
                <a:spcPts val="800"/>
              </a:spcAft>
            </a:pPr>
            <a:r>
              <a:rPr lang="en-US" sz="2400" b="1" dirty="0">
                <a:latin typeface="Times New Roman" panose="02020603050405020304" pitchFamily="18" charset="0"/>
                <a:ea typeface="Calibri" panose="020F0502020204030204" pitchFamily="34" charset="0"/>
                <a:cs typeface="Times New Roman" panose="02020603050405020304" pitchFamily="18" charset="0"/>
              </a:rPr>
              <a:t>Table of Contents</a:t>
            </a:r>
          </a:p>
        </p:txBody>
      </p:sp>
      <p:pic>
        <p:nvPicPr>
          <p:cNvPr id="5" name="Picture 4">
            <a:extLst>
              <a:ext uri="{FF2B5EF4-FFF2-40B4-BE49-F238E27FC236}">
                <a16:creationId xmlns:a16="http://schemas.microsoft.com/office/drawing/2014/main" id="{C66324F3-CB5F-2A4D-8326-ADAEA0F5D8C9}"/>
              </a:ext>
            </a:extLst>
          </p:cNvPr>
          <p:cNvPicPr>
            <a:picLocks noChangeAspect="1"/>
          </p:cNvPicPr>
          <p:nvPr/>
        </p:nvPicPr>
        <p:blipFill>
          <a:blip r:embed="rId3"/>
          <a:stretch>
            <a:fillRect/>
          </a:stretch>
        </p:blipFill>
        <p:spPr>
          <a:xfrm>
            <a:off x="6228522" y="450574"/>
            <a:ext cx="5384358" cy="4876800"/>
          </a:xfrm>
          <a:prstGeom prst="rect">
            <a:avLst/>
          </a:prstGeom>
        </p:spPr>
      </p:pic>
      <p:sp>
        <p:nvSpPr>
          <p:cNvPr id="6" name="TextBox 5">
            <a:extLst>
              <a:ext uri="{FF2B5EF4-FFF2-40B4-BE49-F238E27FC236}">
                <a16:creationId xmlns:a16="http://schemas.microsoft.com/office/drawing/2014/main" id="{33F02D19-E509-BC4F-B586-EF193C50DFF8}"/>
              </a:ext>
            </a:extLst>
          </p:cNvPr>
          <p:cNvSpPr txBox="1"/>
          <p:nvPr/>
        </p:nvSpPr>
        <p:spPr>
          <a:xfrm>
            <a:off x="7089913" y="5406887"/>
            <a:ext cx="3763617" cy="369332"/>
          </a:xfrm>
          <a:prstGeom prst="rect">
            <a:avLst/>
          </a:prstGeom>
          <a:noFill/>
        </p:spPr>
        <p:txBody>
          <a:bodyPr wrap="square" rtlCol="0">
            <a:spAutoFit/>
          </a:bodyPr>
          <a:lstStyle/>
          <a:p>
            <a:r>
              <a:rPr lang="en-US" dirty="0"/>
              <a:t>Image: Self Taken Photo</a:t>
            </a:r>
          </a:p>
        </p:txBody>
      </p:sp>
    </p:spTree>
    <p:extLst>
      <p:ext uri="{BB962C8B-B14F-4D97-AF65-F5344CB8AC3E}">
        <p14:creationId xmlns:p14="http://schemas.microsoft.com/office/powerpoint/2010/main" val="1541492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9062" y="1660297"/>
            <a:ext cx="6303286" cy="2806987"/>
          </a:xfrm>
          <a:prstGeom prst="rect">
            <a:avLst/>
          </a:prstGeom>
        </p:spPr>
        <p:txBody>
          <a:bodyPr wrap="square">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Contemporary themes encompass the hotel and hospitality industry's most prevalent issues. These concerns directly endanger the effectiveness and sustainability of the industry. In order to cultivate competition, ensure visitor satisfaction, and promote sustainable practises, it is essential to recognise and address these recurring issues. </a:t>
            </a:r>
          </a:p>
        </p:txBody>
      </p:sp>
      <p:sp>
        <p:nvSpPr>
          <p:cNvPr id="3" name="Rectangle 2"/>
          <p:cNvSpPr/>
          <p:nvPr/>
        </p:nvSpPr>
        <p:spPr>
          <a:xfrm>
            <a:off x="389062" y="851730"/>
            <a:ext cx="1932773" cy="579967"/>
          </a:xfrm>
          <a:prstGeom prst="rect">
            <a:avLst/>
          </a:prstGeom>
        </p:spPr>
        <p:txBody>
          <a:bodyPr wrap="none">
            <a:spAutoFit/>
          </a:bodyPr>
          <a:lstStyle/>
          <a:p>
            <a:pPr algn="just">
              <a:lnSpc>
                <a:spcPct val="150000"/>
              </a:lnSpc>
              <a:spcAft>
                <a:spcPts val="800"/>
              </a:spcAft>
            </a:pPr>
            <a:r>
              <a:rPr lang="en-US" sz="2400" b="1" dirty="0">
                <a:latin typeface="Times New Roman" panose="02020603050405020304" pitchFamily="18" charset="0"/>
                <a:ea typeface="Calibri" panose="020F0502020204030204" pitchFamily="34" charset="0"/>
                <a:cs typeface="Times New Roman" panose="02020603050405020304" pitchFamily="18" charset="0"/>
              </a:rPr>
              <a:t>Introduction </a:t>
            </a:r>
          </a:p>
        </p:txBody>
      </p:sp>
      <p:pic>
        <p:nvPicPr>
          <p:cNvPr id="4" name="Picture 3"/>
          <p:cNvPicPr>
            <a:picLocks noChangeAspect="1"/>
          </p:cNvPicPr>
          <p:nvPr/>
        </p:nvPicPr>
        <p:blipFill>
          <a:blip r:embed="rId3"/>
          <a:stretch>
            <a:fillRect/>
          </a:stretch>
        </p:blipFill>
        <p:spPr>
          <a:xfrm>
            <a:off x="7540488" y="1086679"/>
            <a:ext cx="3893820" cy="3710608"/>
          </a:xfrm>
          <a:prstGeom prst="rect">
            <a:avLst/>
          </a:prstGeom>
        </p:spPr>
      </p:pic>
    </p:spTree>
    <p:extLst>
      <p:ext uri="{BB962C8B-B14F-4D97-AF65-F5344CB8AC3E}">
        <p14:creationId xmlns:p14="http://schemas.microsoft.com/office/powerpoint/2010/main" val="3356745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9062" y="1042018"/>
            <a:ext cx="3218382" cy="1236557"/>
          </a:xfrm>
          <a:prstGeom prst="rect">
            <a:avLst/>
          </a:prstGeom>
        </p:spPr>
        <p:txBody>
          <a:bodyPr wrap="none">
            <a:spAutoFit/>
          </a:bodyPr>
          <a:lstStyle/>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Overview of Literature</a:t>
            </a:r>
          </a:p>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 </a:t>
            </a:r>
          </a:p>
        </p:txBody>
      </p:sp>
      <p:pic>
        <p:nvPicPr>
          <p:cNvPr id="6" name="Picture 5"/>
          <p:cNvPicPr>
            <a:picLocks noChangeAspect="1"/>
          </p:cNvPicPr>
          <p:nvPr/>
        </p:nvPicPr>
        <p:blipFill>
          <a:blip r:embed="rId3"/>
          <a:stretch>
            <a:fillRect/>
          </a:stretch>
        </p:blipFill>
        <p:spPr>
          <a:xfrm>
            <a:off x="8216348" y="1444487"/>
            <a:ext cx="3528929" cy="2935131"/>
          </a:xfrm>
          <a:prstGeom prst="rect">
            <a:avLst/>
          </a:prstGeom>
        </p:spPr>
      </p:pic>
      <p:graphicFrame>
        <p:nvGraphicFramePr>
          <p:cNvPr id="5" name="Diagram 4"/>
          <p:cNvGraphicFramePr/>
          <p:nvPr/>
        </p:nvGraphicFramePr>
        <p:xfrm>
          <a:off x="1831975" y="1660296"/>
          <a:ext cx="6911975" cy="38597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5472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4091" y="1553512"/>
            <a:ext cx="11223818" cy="498663"/>
          </a:xfrm>
          <a:prstGeom prst="rect">
            <a:avLst/>
          </a:prstGeom>
        </p:spPr>
        <p:txBody>
          <a:bodyPr wrap="square">
            <a:spAutoFit/>
          </a:bodyPr>
          <a:lstStyle/>
          <a:p>
            <a:pPr>
              <a:lnSpc>
                <a:spcPct val="150000"/>
              </a:lnSpc>
            </a:pPr>
            <a:r>
              <a:rPr lang="en-US" sz="2000" b="1" dirty="0">
                <a:latin typeface="Times New Roman" panose="02020603050405020304" pitchFamily="18" charset="0"/>
                <a:cs typeface="Times New Roman" panose="02020603050405020304" pitchFamily="18" charset="0"/>
              </a:rPr>
              <a:t>Impact of Guests on Hospitality's Efforts to Reduce Food Wast</a:t>
            </a:r>
            <a:r>
              <a:rPr lang="en-US" dirty="0">
                <a:latin typeface="Times New Roman" panose="02020603050405020304" pitchFamily="18" charset="0"/>
                <a:cs typeface="Times New Roman" panose="02020603050405020304" pitchFamily="18" charset="0"/>
              </a:rPr>
              <a:t>e</a:t>
            </a:r>
          </a:p>
        </p:txBody>
      </p:sp>
      <p:sp>
        <p:nvSpPr>
          <p:cNvPr id="3" name="Rectangle 2"/>
          <p:cNvSpPr/>
          <p:nvPr/>
        </p:nvSpPr>
        <p:spPr>
          <a:xfrm>
            <a:off x="484091" y="571060"/>
            <a:ext cx="7027738" cy="1236557"/>
          </a:xfrm>
          <a:prstGeom prst="rect">
            <a:avLst/>
          </a:prstGeom>
        </p:spPr>
        <p:txBody>
          <a:bodyPr wrap="square">
            <a:spAutoFit/>
          </a:bodyPr>
          <a:lstStyle/>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Overview of Literature</a:t>
            </a:r>
          </a:p>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 </a:t>
            </a:r>
          </a:p>
        </p:txBody>
      </p:sp>
      <p:pic>
        <p:nvPicPr>
          <p:cNvPr id="6" name="Picture 5"/>
          <p:cNvPicPr>
            <a:picLocks noChangeAspect="1"/>
          </p:cNvPicPr>
          <p:nvPr/>
        </p:nvPicPr>
        <p:blipFill>
          <a:blip r:embed="rId3"/>
          <a:stretch>
            <a:fillRect/>
          </a:stretch>
        </p:blipFill>
        <p:spPr>
          <a:xfrm>
            <a:off x="7752522" y="1553512"/>
            <a:ext cx="3955387" cy="3366830"/>
          </a:xfrm>
          <a:prstGeom prst="rect">
            <a:avLst/>
          </a:prstGeom>
        </p:spPr>
      </p:pic>
      <p:graphicFrame>
        <p:nvGraphicFramePr>
          <p:cNvPr id="7" name="Diagram 6"/>
          <p:cNvGraphicFramePr/>
          <p:nvPr/>
        </p:nvGraphicFramePr>
        <p:xfrm>
          <a:off x="1474787" y="2296734"/>
          <a:ext cx="6897688" cy="26236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537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40812" y="699118"/>
            <a:ext cx="6148350" cy="1302921"/>
          </a:xfrm>
          <a:prstGeom prst="rect">
            <a:avLst/>
          </a:prstGeom>
        </p:spPr>
        <p:txBody>
          <a:bodyPr wrap="none">
            <a:spAutoFit/>
          </a:bodyPr>
          <a:lstStyle/>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Food Waste in the Hotel and Tourism Sector  </a:t>
            </a:r>
          </a:p>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 </a:t>
            </a:r>
          </a:p>
        </p:txBody>
      </p:sp>
      <p:graphicFrame>
        <p:nvGraphicFramePr>
          <p:cNvPr id="2" name="Diagram 1"/>
          <p:cNvGraphicFramePr/>
          <p:nvPr/>
        </p:nvGraphicFramePr>
        <p:xfrm>
          <a:off x="1977759" y="16680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4629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81161" y="1156318"/>
            <a:ext cx="6354625" cy="579967"/>
          </a:xfrm>
          <a:prstGeom prst="rect">
            <a:avLst/>
          </a:prstGeom>
        </p:spPr>
        <p:txBody>
          <a:bodyPr wrap="none">
            <a:spAutoFit/>
          </a:bodyPr>
          <a:lstStyle/>
          <a:p>
            <a:pPr algn="just">
              <a:lnSpc>
                <a:spcPct val="150000"/>
              </a:lnSpc>
              <a:spcAft>
                <a:spcPts val="800"/>
              </a:spcAft>
            </a:pPr>
            <a:r>
              <a:rPr lang="en-US" sz="2400" b="1" dirty="0">
                <a:latin typeface="Times New Roman" panose="02020603050405020304" pitchFamily="18" charset="0"/>
                <a:cs typeface="Times New Roman" panose="02020603050405020304" pitchFamily="18" charset="0"/>
              </a:rPr>
              <a:t>Application to the Hotel and Hospitality Sector</a:t>
            </a:r>
          </a:p>
        </p:txBody>
      </p:sp>
      <p:pic>
        <p:nvPicPr>
          <p:cNvPr id="6" name="Picture 5"/>
          <p:cNvPicPr>
            <a:picLocks noChangeAspect="1"/>
          </p:cNvPicPr>
          <p:nvPr/>
        </p:nvPicPr>
        <p:blipFill>
          <a:blip r:embed="rId3"/>
          <a:stretch>
            <a:fillRect/>
          </a:stretch>
        </p:blipFill>
        <p:spPr>
          <a:xfrm>
            <a:off x="8057322" y="1156317"/>
            <a:ext cx="3601913" cy="3455439"/>
          </a:xfrm>
          <a:prstGeom prst="rect">
            <a:avLst/>
          </a:prstGeom>
        </p:spPr>
      </p:pic>
      <p:graphicFrame>
        <p:nvGraphicFramePr>
          <p:cNvPr id="4" name="Diagram 3"/>
          <p:cNvGraphicFramePr/>
          <p:nvPr/>
        </p:nvGraphicFramePr>
        <p:xfrm>
          <a:off x="1127765" y="1941820"/>
          <a:ext cx="6430324" cy="29189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0516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8729" y="1156318"/>
            <a:ext cx="6700104" cy="461665"/>
          </a:xfrm>
          <a:prstGeom prst="rect">
            <a:avLst/>
          </a:prstGeom>
        </p:spPr>
        <p:txBody>
          <a:bodyPr wrap="none">
            <a:spAutoFit/>
          </a:bodyPr>
          <a:lstStyle/>
          <a:p>
            <a:pPr algn="just"/>
            <a:r>
              <a:rPr lang="en-US" sz="2400" b="1" dirty="0">
                <a:latin typeface="Times New Roman" panose="02020603050405020304" pitchFamily="18" charset="0"/>
                <a:cs typeface="Times New Roman" panose="02020603050405020304" pitchFamily="18" charset="0"/>
              </a:rPr>
              <a:t>Evaluate Future Policy and Management Options</a:t>
            </a:r>
          </a:p>
        </p:txBody>
      </p:sp>
      <p:pic>
        <p:nvPicPr>
          <p:cNvPr id="4" name="Picture 3"/>
          <p:cNvPicPr>
            <a:picLocks noChangeAspect="1"/>
          </p:cNvPicPr>
          <p:nvPr/>
        </p:nvPicPr>
        <p:blipFill>
          <a:blip r:embed="rId3"/>
          <a:stretch>
            <a:fillRect/>
          </a:stretch>
        </p:blipFill>
        <p:spPr>
          <a:xfrm>
            <a:off x="9183757" y="3617849"/>
            <a:ext cx="2986585" cy="2138002"/>
          </a:xfrm>
          <a:prstGeom prst="rect">
            <a:avLst/>
          </a:prstGeom>
        </p:spPr>
      </p:pic>
      <p:sp>
        <p:nvSpPr>
          <p:cNvPr id="6" name="Rectangle 1"/>
          <p:cNvSpPr>
            <a:spLocks noChangeArrowheads="1"/>
          </p:cNvSpPr>
          <p:nvPr/>
        </p:nvSpPr>
        <p:spPr bwMode="auto">
          <a:xfrm>
            <a:off x="0" y="0"/>
            <a:ext cx="12192000" cy="0"/>
          </a:xfrm>
          <a:prstGeom prst="rect">
            <a:avLst/>
          </a:prstGeom>
          <a:solidFill>
            <a:srgbClr val="34354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FFFFFF"/>
              </a:solidFill>
              <a:effectLst/>
              <a:latin typeface="Söhne"/>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0" i="0" u="none" strike="noStrike" cap="none" normalizeH="0" baseline="0">
                <a:ln>
                  <a:noFill/>
                </a:ln>
                <a:solidFill>
                  <a:srgbClr val="FFFFFF"/>
                </a:solidFill>
                <a:effectLst/>
                <a:latin typeface="Söhne"/>
              </a:rPr>
              <a:t>Workforce training for awareness</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0" i="0" u="none" strike="noStrike" cap="none" normalizeH="0" baseline="0">
                <a:ln>
                  <a:noFill/>
                </a:ln>
                <a:solidFill>
                  <a:srgbClr val="FFFFFF"/>
                </a:solidFill>
                <a:effectLst/>
                <a:latin typeface="Söhne"/>
              </a:rPr>
              <a:t>Technology for monitoring waste</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0" i="0" u="none" strike="noStrike" cap="none" normalizeH="0" baseline="0">
                <a:ln>
                  <a:noFill/>
                </a:ln>
                <a:solidFill>
                  <a:srgbClr val="FFFFFF"/>
                </a:solidFill>
                <a:effectLst/>
                <a:latin typeface="Söhne"/>
              </a:rPr>
              <a:t>Community partnerships for redistribution</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800" b="0" i="0" u="none" strike="noStrike" cap="none" normalizeH="0" baseline="0">
                <a:ln>
                  <a:noFill/>
                </a:ln>
                <a:solidFill>
                  <a:srgbClr val="FFFFFF"/>
                </a:solidFill>
                <a:effectLst/>
                <a:latin typeface="Söhne"/>
              </a:rPr>
              <a:t>Advocacy for industry regulations</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800" b="0" i="0" u="none" strike="noStrike" cap="none" normalizeH="0" baseline="0">
                <a:ln>
                  <a:noFill/>
                </a:ln>
                <a:solidFill>
                  <a:srgbClr val="FFFFFF"/>
                </a:solidFill>
                <a:effectLst/>
                <a:latin typeface="Söhne"/>
              </a:rPr>
              <a:t>Recognition for sustainable efforts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FFFFFF"/>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5" name="Diagram 4"/>
          <p:cNvGraphicFramePr/>
          <p:nvPr/>
        </p:nvGraphicFramePr>
        <p:xfrm>
          <a:off x="1647257" y="786878"/>
          <a:ext cx="7937500" cy="43324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8797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7833" y="1821570"/>
            <a:ext cx="6533291" cy="2535566"/>
          </a:xfrm>
          <a:prstGeom prst="rect">
            <a:avLst/>
          </a:prstGeom>
        </p:spPr>
        <p:txBody>
          <a:bodyPr wrap="square">
            <a:spAutoFit/>
          </a:bodyPr>
          <a:lstStyle/>
          <a:p>
            <a:pPr algn="just">
              <a:lnSpc>
                <a:spcPct val="150000"/>
              </a:lnSpc>
            </a:pPr>
            <a:r>
              <a:rPr lang="en-US" dirty="0">
                <a:latin typeface="Times New Roman" panose="02020603050405020304" pitchFamily="18" charset="0"/>
                <a:cs typeface="Times New Roman" panose="02020603050405020304" pitchFamily="18" charset="0"/>
              </a:rPr>
              <a:t>The case study of Premier Inn's food waste management practises demonstrates the critical significance of adopting a proactive and multifaceted approach to addressing the sustainability-related challenges. Although it is encouraging that the industry has made progress in implementing methods to reduce waste, it is abundantly clear that additional initiatives. </a:t>
            </a:r>
          </a:p>
        </p:txBody>
      </p:sp>
      <p:sp>
        <p:nvSpPr>
          <p:cNvPr id="3" name="Rectangle 2"/>
          <p:cNvSpPr/>
          <p:nvPr/>
        </p:nvSpPr>
        <p:spPr>
          <a:xfrm>
            <a:off x="917833" y="1270618"/>
            <a:ext cx="1733167" cy="461665"/>
          </a:xfrm>
          <a:prstGeom prst="rect">
            <a:avLst/>
          </a:prstGeom>
        </p:spPr>
        <p:txBody>
          <a:bodyPr wrap="none">
            <a:spAutoFit/>
          </a:bodyPr>
          <a:lstStyle/>
          <a:p>
            <a:pPr algn="just"/>
            <a:r>
              <a:rPr lang="en-US" sz="2400" b="1" dirty="0">
                <a:latin typeface="Times New Roman" panose="02020603050405020304" pitchFamily="18" charset="0"/>
                <a:cs typeface="Times New Roman" panose="02020603050405020304" pitchFamily="18" charset="0"/>
              </a:rPr>
              <a:t>Conclusion </a:t>
            </a:r>
          </a:p>
        </p:txBody>
      </p:sp>
      <p:pic>
        <p:nvPicPr>
          <p:cNvPr id="5" name="Picture 4"/>
          <p:cNvPicPr>
            <a:picLocks noChangeAspect="1"/>
          </p:cNvPicPr>
          <p:nvPr/>
        </p:nvPicPr>
        <p:blipFill>
          <a:blip r:embed="rId3"/>
          <a:stretch>
            <a:fillRect/>
          </a:stretch>
        </p:blipFill>
        <p:spPr>
          <a:xfrm>
            <a:off x="7845287" y="1577009"/>
            <a:ext cx="3659986" cy="3656427"/>
          </a:xfrm>
          <a:prstGeom prst="rect">
            <a:avLst/>
          </a:prstGeom>
        </p:spPr>
      </p:pic>
    </p:spTree>
    <p:extLst>
      <p:ext uri="{BB962C8B-B14F-4D97-AF65-F5344CB8AC3E}">
        <p14:creationId xmlns:p14="http://schemas.microsoft.com/office/powerpoint/2010/main" val="212674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436181" y="181557"/>
            <a:ext cx="5659819" cy="312791"/>
          </a:xfrm>
        </p:spPr>
        <p:txBody>
          <a:bodyPr>
            <a:normAutofit fontScale="90000"/>
          </a:bodyPr>
          <a:lstStyle/>
          <a:p>
            <a:r>
              <a:rPr lang="en-GB" b="1" dirty="0">
                <a:latin typeface="Times New Roman" panose="02020603050405020304" pitchFamily="18" charset="0"/>
                <a:cs typeface="Times New Roman" panose="02020603050405020304" pitchFamily="18" charset="0"/>
              </a:rPr>
              <a:t>References </a:t>
            </a:r>
          </a:p>
        </p:txBody>
      </p:sp>
      <p:sp>
        <p:nvSpPr>
          <p:cNvPr id="3" name="Title 3">
            <a:extLst>
              <a:ext uri="{FF2B5EF4-FFF2-40B4-BE49-F238E27FC236}">
                <a16:creationId xmlns:a16="http://schemas.microsoft.com/office/drawing/2014/main" id="{48A07756-BC21-5209-4DF0-4FC3565742B8}"/>
              </a:ext>
            </a:extLst>
          </p:cNvPr>
          <p:cNvSpPr txBox="1">
            <a:spLocks/>
          </p:cNvSpPr>
          <p:nvPr/>
        </p:nvSpPr>
        <p:spPr>
          <a:xfrm>
            <a:off x="680053" y="914400"/>
            <a:ext cx="10831894" cy="47253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Alsuwaidi</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M., Eid, R., and Agag, G. (2022). Tackling the complexity of guests' food waste reduction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in the hospitality industry. Tourism Management Perspectives, 42, 100963.</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Brotherton. B (2015) Researching Hospitality and Tourism 2nd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Sage.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Clegg. S.R,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Skyttermoen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Vaagaasar</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.A.L, (2021) Project Management: A Value Creation Approach. Sage,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Conrady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R., Buck, M. (2012) Trends and Issues in Global Tourism, Springer.</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Cooper, C. and Hall, M. (2019) Contemporary Tourism: An International Approach, 4th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Goodfellows, Oxford. </a:t>
            </a: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Darcy, S. Ambrose, J.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Bulhalis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D. (2012) Best Practice in Accessible Tourism: Inclusion, Disability, Ageing Population and Tourism, Channel View,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Dawson, J.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Lemelin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H. Stewart, E. (2012) Last Chance Tourism: Adapting Tourism Opportunities in a Changing World, Routledge,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Elkhwesky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Z., Salem, I. E., Varmus, M., and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Ramkissoon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H. (2022). Sustainable practices in hospitality pre and amid COVID‐19 pandemic: Looking back for moving forward post‐COVID‐19. Sustainable Development, 30(5), 1426-1448.</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Elmada</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M. A. G.,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Ariestya</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 and Fakhruddin, I. (2022). RAISING GEN Z’S AWARENESS OF FOOD WASTE MANAGEMENT ISSUE.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Sinergitas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PkM</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dan CSR, 6(3).</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Faulkner, B,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Moscardo</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G, Laws, E, 2001, Tourism in 21st Century. Reflections on Experience. Continuum,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Ford.R.C</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Sturman.M.C</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(2020) Managing Hospitality Organizations 2nd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Sage,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Goh, E.,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Okumus</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B., Jie, F.,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Djajadikerta</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H. G., and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Lemy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D. M. (2022). Managing food wastage in hotels: discrepancies between injunctive and descriptive norms amongst hotel food and beverage managers. British Food Journal, 124(12), 4666-4685.</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Kasavan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Siron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Yusoff</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Fakri</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M. F. R. (2022). Drivers of food waste generation and best practice towards sustainable food waste management in the hotel sector: A systematic review. Environmental Science and Pollution Research, 29(32), 48152-48167.</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Krippendorf</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J, 2011, The Holiday Makers: Understanding the Impact of Leisure and Travel.</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Laws,E</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Prideaux</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B. Chon, K. (2007) Crisis Management in Tourism, CABI, Wallingford.</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Mill, R. (2012) Resorts management and Operations (3rd Ed) Wiley, London.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Nguyen, T. H. (2022). Guideline for food waste reduction in Hospitality Industry-Study Case: Hotel F6, Helsinki.</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Robson, C. (2016) Real World Research, Wiley, Chichester.</a:t>
            </a:r>
          </a:p>
          <a:p>
            <a:pPr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Tribe J (2009) Philosophical issues in Tourism (Aspects of Tourism), Channel View.</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Wahab S. and Cooper C, 2005, Tourism in the Age of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Globalisation</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Routledge, Abingdon.</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1023170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20087</TotalTime>
  <Words>2872</Words>
  <Application>Microsoft Macintosh PowerPoint</Application>
  <PresentationFormat>Widescreen</PresentationFormat>
  <Paragraphs>125</Paragraphs>
  <Slides>10</Slides>
  <Notes>9</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10</vt:i4>
      </vt:variant>
    </vt:vector>
  </HeadingPairs>
  <TitlesOfParts>
    <vt:vector size="23" baseType="lpstr">
      <vt:lpstr>Arial</vt:lpstr>
      <vt:lpstr>Calibri</vt:lpstr>
      <vt:lpstr>Calibri Light</vt:lpstr>
      <vt:lpstr>Söhne</vt:lpstr>
      <vt:lpstr>Times New Roman</vt:lpstr>
      <vt:lpstr>Title Slide 1</vt:lpstr>
      <vt:lpstr>Sub Title 1</vt:lpstr>
      <vt:lpstr>1_Text Break Info Slide 2</vt:lpstr>
      <vt:lpstr>1_Title Slide 1</vt:lpstr>
      <vt:lpstr>Text 1</vt:lpstr>
      <vt:lpstr>Theme1</vt:lpstr>
      <vt:lpstr>Theme4</vt:lpstr>
      <vt:lpstr>Theme3</vt:lpstr>
      <vt:lpstr>BA International Hotel Management  Contemporary Themes BMIH6001 Student Name: Mohammad Arifur Rahman Khan Student ID: 2022401 Lecturer Name: Giulia Chifari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Mohammad Arifur Rahman Khan (2022401)</cp:lastModifiedBy>
  <cp:revision>15</cp:revision>
  <dcterms:created xsi:type="dcterms:W3CDTF">2023-01-31T21:01:37Z</dcterms:created>
  <dcterms:modified xsi:type="dcterms:W3CDTF">2023-11-12T23:41:45Z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