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7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3705A-9D9B-4523-88BA-51B78FD8EE7D}" type="datetimeFigureOut">
              <a:rPr lang="en-GB" smtClean="0"/>
              <a:t>16/02/2016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D8E5B-948D-439E-85D8-480A4F7816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3705A-9D9B-4523-88BA-51B78FD8EE7D}" type="datetimeFigureOut">
              <a:rPr lang="en-GB" smtClean="0"/>
              <a:t>16/02/2016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D8E5B-948D-439E-85D8-480A4F7816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3705A-9D9B-4523-88BA-51B78FD8EE7D}" type="datetimeFigureOut">
              <a:rPr lang="en-GB" smtClean="0"/>
              <a:t>16/02/2016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D8E5B-948D-439E-85D8-480A4F7816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3705A-9D9B-4523-88BA-51B78FD8EE7D}" type="datetimeFigureOut">
              <a:rPr lang="en-GB" smtClean="0"/>
              <a:t>16/02/2016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D8E5B-948D-439E-85D8-480A4F7816BA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3705A-9D9B-4523-88BA-51B78FD8EE7D}" type="datetimeFigureOut">
              <a:rPr lang="en-GB" smtClean="0"/>
              <a:t>16/02/2016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D8E5B-948D-439E-85D8-480A4F7816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3705A-9D9B-4523-88BA-51B78FD8EE7D}" type="datetimeFigureOut">
              <a:rPr lang="en-GB" smtClean="0"/>
              <a:t>16/02/2016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D8E5B-948D-439E-85D8-480A4F7816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3705A-9D9B-4523-88BA-51B78FD8EE7D}" type="datetimeFigureOut">
              <a:rPr lang="en-GB" smtClean="0"/>
              <a:t>16/02/2016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D8E5B-948D-439E-85D8-480A4F7816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3705A-9D9B-4523-88BA-51B78FD8EE7D}" type="datetimeFigureOut">
              <a:rPr lang="en-GB" smtClean="0"/>
              <a:t>16/02/2016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5FD8E5B-948D-439E-85D8-480A4F7816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3705A-9D9B-4523-88BA-51B78FD8EE7D}" type="datetimeFigureOut">
              <a:rPr lang="en-GB" smtClean="0"/>
              <a:t>16/02/2016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D8E5B-948D-439E-85D8-480A4F7816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3705A-9D9B-4523-88BA-51B78FD8EE7D}" type="datetimeFigureOut">
              <a:rPr lang="en-GB" smtClean="0"/>
              <a:t>16/02/2016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D8E5B-948D-439E-85D8-480A4F7816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3705A-9D9B-4523-88BA-51B78FD8EE7D}" type="datetimeFigureOut">
              <a:rPr lang="en-GB" smtClean="0"/>
              <a:t>16/02/2016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D8E5B-948D-439E-85D8-480A4F7816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7723705A-9D9B-4523-88BA-51B78FD8EE7D}" type="datetimeFigureOut">
              <a:rPr lang="en-GB" smtClean="0"/>
              <a:t>16/02/2016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5FD8E5B-948D-439E-85D8-480A4F7816BA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Business Programming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Loops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9198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Looping Structures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b="1" dirty="0"/>
              <a:t>Do Loops</a:t>
            </a:r>
            <a:endParaRPr lang="en-GB" dirty="0"/>
          </a:p>
          <a:p>
            <a:r>
              <a:rPr lang="en-US" dirty="0"/>
              <a:t>These offer the most flexible way to repeat a set of lines. The Do ... Loop structure has a number of variations.  They can be </a:t>
            </a:r>
            <a:r>
              <a:rPr lang="en-US" dirty="0" err="1"/>
              <a:t>summarised</a:t>
            </a:r>
            <a:r>
              <a:rPr lang="en-US" dirty="0"/>
              <a:t> in these formats:</a:t>
            </a:r>
            <a:endParaRPr lang="en-GB" dirty="0"/>
          </a:p>
          <a:p>
            <a:r>
              <a:rPr lang="en-US" dirty="0"/>
              <a:t> </a:t>
            </a:r>
            <a:endParaRPr lang="en-GB" dirty="0"/>
          </a:p>
          <a:p>
            <a:r>
              <a:rPr lang="en-US" dirty="0"/>
              <a:t>1.	</a:t>
            </a:r>
            <a:r>
              <a:rPr lang="en-US" b="1" dirty="0"/>
              <a:t>Do While</a:t>
            </a:r>
            <a:r>
              <a:rPr lang="en-US" dirty="0"/>
              <a:t> </a:t>
            </a:r>
            <a:r>
              <a:rPr lang="en-US" i="1" dirty="0"/>
              <a:t>test</a:t>
            </a:r>
            <a:endParaRPr lang="en-GB" dirty="0"/>
          </a:p>
          <a:p>
            <a:r>
              <a:rPr lang="en-US" dirty="0"/>
              <a:t>statements ...</a:t>
            </a:r>
            <a:endParaRPr lang="en-GB" dirty="0"/>
          </a:p>
          <a:p>
            <a:r>
              <a:rPr lang="en-US" dirty="0"/>
              <a:t>... </a:t>
            </a:r>
            <a:endParaRPr lang="en-GB" dirty="0"/>
          </a:p>
          <a:p>
            <a:r>
              <a:rPr lang="en-US" b="1" dirty="0"/>
              <a:t>Loop</a:t>
            </a:r>
            <a:endParaRPr lang="en-GB" dirty="0"/>
          </a:p>
          <a:p>
            <a:r>
              <a:rPr lang="en-US" dirty="0"/>
              <a:t> </a:t>
            </a:r>
            <a:endParaRPr lang="en-GB" dirty="0"/>
          </a:p>
          <a:p>
            <a:r>
              <a:rPr lang="en-US" dirty="0"/>
              <a:t>2. 		</a:t>
            </a:r>
            <a:r>
              <a:rPr lang="en-US" b="1" dirty="0"/>
              <a:t>Do</a:t>
            </a:r>
            <a:endParaRPr lang="en-GB" dirty="0"/>
          </a:p>
          <a:p>
            <a:r>
              <a:rPr lang="en-US" dirty="0"/>
              <a:t>statements ...</a:t>
            </a:r>
            <a:endParaRPr lang="en-GB" dirty="0"/>
          </a:p>
          <a:p>
            <a:r>
              <a:rPr lang="en-US" dirty="0"/>
              <a:t>... </a:t>
            </a:r>
            <a:endParaRPr lang="en-GB" dirty="0"/>
          </a:p>
          <a:p>
            <a:r>
              <a:rPr lang="en-US" b="1" dirty="0"/>
              <a:t>Loop Until</a:t>
            </a:r>
            <a:r>
              <a:rPr lang="en-US" dirty="0"/>
              <a:t> </a:t>
            </a:r>
            <a:r>
              <a:rPr lang="en-US" i="1" dirty="0"/>
              <a:t>test</a:t>
            </a:r>
            <a:endParaRPr lang="en-GB" dirty="0"/>
          </a:p>
          <a:p>
            <a:r>
              <a:rPr lang="en-US" dirty="0"/>
              <a:t> 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2705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Do While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There is always a Do at the start and Loop at the end, and there must be an exit test somewhere, or the loop will run until it crashes the system.</a:t>
            </a:r>
            <a:endParaRPr lang="en-GB" dirty="0"/>
          </a:p>
          <a:p>
            <a:endParaRPr lang="en-GB" dirty="0"/>
          </a:p>
          <a:p>
            <a:r>
              <a:rPr lang="en-US" dirty="0"/>
              <a:t>If the exit test is written in the </a:t>
            </a:r>
            <a:r>
              <a:rPr lang="en-US" b="1" dirty="0"/>
              <a:t>Do </a:t>
            </a:r>
            <a:r>
              <a:rPr lang="en-US" dirty="0"/>
              <a:t>line, the loop will not be executed if the test is satisfied; written into the </a:t>
            </a:r>
            <a:r>
              <a:rPr lang="en-US" b="1" dirty="0"/>
              <a:t>Loop</a:t>
            </a:r>
            <a:r>
              <a:rPr lang="en-US" dirty="0"/>
              <a:t> line, the loop will be executed at least once</a:t>
            </a:r>
            <a:r>
              <a:rPr lang="en-US" dirty="0" smtClean="0"/>
              <a:t>.</a:t>
            </a:r>
            <a:endParaRPr lang="en-GB" dirty="0" smtClean="0"/>
          </a:p>
          <a:p>
            <a:endParaRPr lang="en-GB" dirty="0"/>
          </a:p>
          <a:p>
            <a:r>
              <a:rPr lang="en-US" dirty="0"/>
              <a:t>As a final option, you can omit the test from either start or end and rely on an </a:t>
            </a:r>
            <a:r>
              <a:rPr lang="en-US" i="1" dirty="0"/>
              <a:t>Exit Do</a:t>
            </a:r>
            <a:r>
              <a:rPr lang="en-US" dirty="0"/>
              <a:t> to break out of the loop.  This would normally be activated with an  </a:t>
            </a:r>
            <a:r>
              <a:rPr lang="en-US" i="1" dirty="0"/>
              <a:t>If  </a:t>
            </a:r>
            <a:r>
              <a:rPr lang="en-US" dirty="0"/>
              <a:t>test. - this method is not recommended!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98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620688"/>
            <a:ext cx="7520940" cy="548640"/>
          </a:xfrm>
        </p:spPr>
        <p:txBody>
          <a:bodyPr>
            <a:noAutofit/>
          </a:bodyPr>
          <a:lstStyle/>
          <a:p>
            <a:r>
              <a:rPr lang="en-US" sz="2000" dirty="0" smtClean="0"/>
              <a:t>The following loops all produce exactly the same results.  Notice how the comparison operators and test values vary to suit the Until or While expressions.</a:t>
            </a:r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US" sz="2000" dirty="0" smtClean="0"/>
              <a:t> </a:t>
            </a:r>
            <a:r>
              <a:rPr lang="en-GB" sz="2000" dirty="0" smtClean="0"/>
              <a:t/>
            </a:r>
            <a:br>
              <a:rPr lang="en-GB" sz="2000" dirty="0" smtClean="0"/>
            </a:b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1484784"/>
            <a:ext cx="7520940" cy="3579849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US" sz="1000" dirty="0"/>
              <a:t>	Test at the start</a:t>
            </a:r>
            <a:endParaRPr lang="en-GB" sz="1000" dirty="0"/>
          </a:p>
          <a:p>
            <a:pPr marL="0" indent="0">
              <a:spcBef>
                <a:spcPts val="0"/>
              </a:spcBef>
              <a:buNone/>
            </a:pPr>
            <a:r>
              <a:rPr lang="en-US" sz="1000" dirty="0" err="1"/>
              <a:t>num</a:t>
            </a:r>
            <a:r>
              <a:rPr lang="en-US" sz="1000" dirty="0"/>
              <a:t> = 1</a:t>
            </a:r>
            <a:endParaRPr lang="en-GB" sz="1000" dirty="0"/>
          </a:p>
          <a:p>
            <a:pPr marL="0" indent="0">
              <a:spcBef>
                <a:spcPts val="0"/>
              </a:spcBef>
              <a:buNone/>
            </a:pPr>
            <a:r>
              <a:rPr lang="en-US" sz="1000" b="1" dirty="0"/>
              <a:t>Do While </a:t>
            </a:r>
            <a:r>
              <a:rPr lang="en-US" sz="1000" dirty="0" err="1"/>
              <a:t>num</a:t>
            </a:r>
            <a:r>
              <a:rPr lang="en-US" sz="1000" dirty="0"/>
              <a:t> &lt;= 10</a:t>
            </a:r>
            <a:endParaRPr lang="en-GB" sz="1000" dirty="0"/>
          </a:p>
          <a:p>
            <a:pPr marL="0" indent="0">
              <a:spcBef>
                <a:spcPts val="0"/>
              </a:spcBef>
              <a:buNone/>
            </a:pPr>
            <a:r>
              <a:rPr lang="en-US" sz="1000" dirty="0"/>
              <a:t>Print </a:t>
            </a:r>
            <a:r>
              <a:rPr lang="en-US" sz="1000" dirty="0" err="1"/>
              <a:t>num</a:t>
            </a:r>
            <a:endParaRPr lang="en-GB" sz="1000" dirty="0"/>
          </a:p>
          <a:p>
            <a:pPr marL="0" indent="0">
              <a:spcBef>
                <a:spcPts val="0"/>
              </a:spcBef>
              <a:buNone/>
            </a:pPr>
            <a:r>
              <a:rPr lang="en-US" sz="1000" dirty="0" err="1"/>
              <a:t>num</a:t>
            </a:r>
            <a:r>
              <a:rPr lang="en-US" sz="1000" dirty="0"/>
              <a:t> = </a:t>
            </a:r>
            <a:r>
              <a:rPr lang="en-US" sz="1000" dirty="0" err="1"/>
              <a:t>num</a:t>
            </a:r>
            <a:r>
              <a:rPr lang="en-US" sz="1000" dirty="0"/>
              <a:t> + 1</a:t>
            </a:r>
            <a:endParaRPr lang="en-GB" sz="1000" dirty="0"/>
          </a:p>
          <a:p>
            <a:pPr marL="0" indent="0">
              <a:spcBef>
                <a:spcPts val="0"/>
              </a:spcBef>
              <a:buNone/>
            </a:pPr>
            <a:r>
              <a:rPr lang="en-US" sz="1000" b="1" dirty="0"/>
              <a:t>Loop</a:t>
            </a:r>
            <a:endParaRPr lang="en-GB" sz="1000" dirty="0"/>
          </a:p>
          <a:p>
            <a:pPr marL="0" indent="0">
              <a:spcBef>
                <a:spcPts val="0"/>
              </a:spcBef>
              <a:buNone/>
            </a:pPr>
            <a:r>
              <a:rPr lang="en-US" sz="1000" dirty="0"/>
              <a:t> </a:t>
            </a:r>
            <a:endParaRPr lang="en-GB" sz="1000" dirty="0"/>
          </a:p>
          <a:p>
            <a:pPr marL="0" indent="0">
              <a:spcBef>
                <a:spcPts val="0"/>
              </a:spcBef>
              <a:buNone/>
            </a:pPr>
            <a:r>
              <a:rPr lang="en-US" sz="1000" dirty="0"/>
              <a:t>	Test at the end</a:t>
            </a:r>
            <a:endParaRPr lang="en-GB" sz="1000" dirty="0"/>
          </a:p>
          <a:p>
            <a:pPr marL="0" indent="0">
              <a:spcBef>
                <a:spcPts val="0"/>
              </a:spcBef>
              <a:buNone/>
            </a:pPr>
            <a:r>
              <a:rPr lang="en-US" sz="1000" dirty="0" err="1"/>
              <a:t>num</a:t>
            </a:r>
            <a:r>
              <a:rPr lang="en-US" sz="1000" dirty="0"/>
              <a:t> = 1</a:t>
            </a:r>
            <a:endParaRPr lang="en-GB" sz="1000" dirty="0"/>
          </a:p>
          <a:p>
            <a:pPr marL="0" indent="0">
              <a:spcBef>
                <a:spcPts val="0"/>
              </a:spcBef>
              <a:buNone/>
            </a:pPr>
            <a:r>
              <a:rPr lang="en-US" sz="1000" b="1" dirty="0"/>
              <a:t>Do</a:t>
            </a:r>
            <a:endParaRPr lang="en-GB" sz="1000" dirty="0"/>
          </a:p>
          <a:p>
            <a:pPr marL="0" indent="0">
              <a:spcBef>
                <a:spcPts val="0"/>
              </a:spcBef>
              <a:buNone/>
            </a:pPr>
            <a:r>
              <a:rPr lang="en-US" sz="1000" b="1" dirty="0"/>
              <a:t>Print </a:t>
            </a:r>
            <a:r>
              <a:rPr lang="en-US" sz="1000" dirty="0" err="1"/>
              <a:t>num</a:t>
            </a:r>
            <a:endParaRPr lang="en-GB" sz="1000" dirty="0"/>
          </a:p>
          <a:p>
            <a:pPr marL="0" indent="0">
              <a:spcBef>
                <a:spcPts val="0"/>
              </a:spcBef>
              <a:buNone/>
            </a:pPr>
            <a:r>
              <a:rPr lang="en-US" sz="1000" dirty="0" err="1"/>
              <a:t>num</a:t>
            </a:r>
            <a:r>
              <a:rPr lang="en-US" sz="1000" dirty="0"/>
              <a:t>=num+1</a:t>
            </a:r>
            <a:endParaRPr lang="en-GB" sz="1000" dirty="0"/>
          </a:p>
          <a:p>
            <a:pPr marL="0" indent="0">
              <a:spcBef>
                <a:spcPts val="0"/>
              </a:spcBef>
              <a:buNone/>
            </a:pPr>
            <a:r>
              <a:rPr lang="en-US" sz="1000" b="1" dirty="0"/>
              <a:t>Loop Until </a:t>
            </a:r>
            <a:r>
              <a:rPr lang="en-US" sz="1000" dirty="0" err="1"/>
              <a:t>num</a:t>
            </a:r>
            <a:r>
              <a:rPr lang="en-US" sz="1000" dirty="0"/>
              <a:t> =  11</a:t>
            </a:r>
            <a:endParaRPr lang="en-GB" sz="1000" dirty="0"/>
          </a:p>
          <a:p>
            <a:pPr marL="0" indent="0">
              <a:spcBef>
                <a:spcPts val="0"/>
              </a:spcBef>
              <a:buNone/>
            </a:pPr>
            <a:r>
              <a:rPr lang="en-US" sz="1000" dirty="0"/>
              <a:t> </a:t>
            </a:r>
            <a:endParaRPr lang="en-GB" sz="1000" dirty="0"/>
          </a:p>
          <a:p>
            <a:pPr marL="0" indent="0">
              <a:spcBef>
                <a:spcPts val="0"/>
              </a:spcBef>
              <a:buNone/>
            </a:pPr>
            <a:r>
              <a:rPr lang="en-US" sz="1000" dirty="0"/>
              <a:t> </a:t>
            </a:r>
            <a:endParaRPr lang="en-GB" sz="1000" dirty="0"/>
          </a:p>
          <a:p>
            <a:pPr marL="0" indent="0">
              <a:spcBef>
                <a:spcPts val="0"/>
              </a:spcBef>
              <a:buNone/>
            </a:pPr>
            <a:r>
              <a:rPr lang="en-US" sz="1000" dirty="0"/>
              <a:t> </a:t>
            </a:r>
            <a:endParaRPr lang="en-GB" sz="1000" dirty="0"/>
          </a:p>
          <a:p>
            <a:pPr marL="0" indent="0">
              <a:spcBef>
                <a:spcPts val="0"/>
              </a:spcBef>
              <a:buNone/>
            </a:pPr>
            <a:r>
              <a:rPr lang="en-US" sz="1000" dirty="0" smtClean="0"/>
              <a:t>Note </a:t>
            </a:r>
            <a:r>
              <a:rPr lang="en-US" sz="1000" dirty="0"/>
              <a:t>the mistake in this example	=&gt;	</a:t>
            </a:r>
            <a:r>
              <a:rPr lang="en-US" sz="1000" dirty="0" err="1"/>
              <a:t>num</a:t>
            </a:r>
            <a:r>
              <a:rPr lang="en-US" sz="1000" dirty="0"/>
              <a:t>= 1</a:t>
            </a:r>
            <a:endParaRPr lang="en-GB" sz="1000" dirty="0"/>
          </a:p>
          <a:p>
            <a:pPr marL="0" indent="0">
              <a:spcBef>
                <a:spcPts val="0"/>
              </a:spcBef>
              <a:buNone/>
            </a:pPr>
            <a:r>
              <a:rPr lang="en-US" sz="1000" dirty="0"/>
              <a:t>							</a:t>
            </a:r>
            <a:endParaRPr lang="en-US" sz="10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US" sz="1000" dirty="0"/>
              <a:t>	</a:t>
            </a:r>
            <a:r>
              <a:rPr lang="en-US" sz="1000" b="1" dirty="0"/>
              <a:t>Do While</a:t>
            </a:r>
            <a:r>
              <a:rPr lang="en-US" sz="1000" dirty="0"/>
              <a:t> </a:t>
            </a:r>
            <a:r>
              <a:rPr lang="en-US" sz="1000" dirty="0" err="1"/>
              <a:t>num</a:t>
            </a:r>
            <a:r>
              <a:rPr lang="en-US" sz="1000" dirty="0"/>
              <a:t>&lt;=10</a:t>
            </a:r>
            <a:endParaRPr lang="en-GB" sz="1000" dirty="0"/>
          </a:p>
          <a:p>
            <a:pPr marL="0" indent="0">
              <a:spcBef>
                <a:spcPts val="0"/>
              </a:spcBef>
              <a:buNone/>
            </a:pPr>
            <a:r>
              <a:rPr lang="en-US" sz="1000" dirty="0"/>
              <a:t>									</a:t>
            </a:r>
            <a:r>
              <a:rPr lang="en-US" sz="1000" b="1" dirty="0"/>
              <a:t>Print</a:t>
            </a:r>
            <a:r>
              <a:rPr lang="en-US" sz="1000" dirty="0"/>
              <a:t> </a:t>
            </a:r>
            <a:r>
              <a:rPr lang="en-US" sz="1000" dirty="0" err="1"/>
              <a:t>num</a:t>
            </a:r>
            <a:endParaRPr lang="en-GB" sz="1000" dirty="0"/>
          </a:p>
          <a:p>
            <a:pPr marL="0" indent="0">
              <a:spcBef>
                <a:spcPts val="0"/>
              </a:spcBef>
              <a:buNone/>
            </a:pPr>
            <a:r>
              <a:rPr lang="en-US" sz="1000" dirty="0"/>
              <a:t>	</a:t>
            </a:r>
            <a:r>
              <a:rPr lang="en-US" sz="1000" dirty="0" smtClean="0"/>
              <a:t>L</a:t>
            </a:r>
            <a:r>
              <a:rPr lang="en-US" sz="1000" b="1" dirty="0" smtClean="0"/>
              <a:t>oop</a:t>
            </a:r>
            <a:endParaRPr lang="en-GB" sz="1000" dirty="0"/>
          </a:p>
          <a:p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4042657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While... Wend</a:t>
            </a:r>
            <a:r>
              <a:rPr lang="en-US" dirty="0"/>
              <a:t> 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This structure is . present mainly for compatibility with earlier Basics, as it provides </a:t>
            </a:r>
            <a:endParaRPr lang="en-GB" dirty="0"/>
          </a:p>
          <a:p>
            <a:r>
              <a:rPr lang="en-US" dirty="0"/>
              <a:t>	nothing that cannot be done as well - or better - with a Do While Loop.</a:t>
            </a:r>
            <a:endParaRPr lang="en-GB" dirty="0"/>
          </a:p>
          <a:p>
            <a:r>
              <a:rPr lang="en-US" dirty="0"/>
              <a:t>	The syntax is :</a:t>
            </a:r>
            <a:endParaRPr lang="en-GB" dirty="0"/>
          </a:p>
          <a:p>
            <a:r>
              <a:rPr lang="en-US" b="1" dirty="0"/>
              <a:t>While </a:t>
            </a:r>
            <a:r>
              <a:rPr lang="en-US" i="1" dirty="0"/>
              <a:t>test</a:t>
            </a:r>
            <a:endParaRPr lang="en-GB" dirty="0"/>
          </a:p>
          <a:p>
            <a:r>
              <a:rPr lang="en-US" i="1" dirty="0"/>
              <a:t>statements…</a:t>
            </a:r>
            <a:endParaRPr lang="en-GB" dirty="0"/>
          </a:p>
          <a:p>
            <a:r>
              <a:rPr lang="en-US" b="1" dirty="0"/>
              <a:t>Wend</a:t>
            </a:r>
            <a:endParaRPr lang="en-GB" dirty="0"/>
          </a:p>
          <a:p>
            <a:r>
              <a:rPr lang="en-US" b="1" dirty="0"/>
              <a:t>	While</a:t>
            </a:r>
            <a:r>
              <a:rPr lang="en-US" dirty="0"/>
              <a:t>...</a:t>
            </a:r>
            <a:r>
              <a:rPr lang="en-US" b="1" dirty="0"/>
              <a:t>Wend </a:t>
            </a:r>
            <a:r>
              <a:rPr lang="en-US" dirty="0"/>
              <a:t>structures can be nested, as can any</a:t>
            </a:r>
            <a:r>
              <a:rPr lang="en-US" b="1" dirty="0"/>
              <a:t> </a:t>
            </a:r>
            <a:r>
              <a:rPr lang="en-US" dirty="0"/>
              <a:t>Loops, but there is no means 	</a:t>
            </a:r>
            <a:endParaRPr lang="en-GB" dirty="0"/>
          </a:p>
          <a:p>
            <a:r>
              <a:rPr lang="en-US" dirty="0"/>
              <a:t>	of forcing an early exit.</a:t>
            </a:r>
            <a:endParaRPr lang="en-GB" dirty="0"/>
          </a:p>
          <a:p>
            <a:r>
              <a:rPr lang="en-US" b="1" dirty="0"/>
              <a:t> 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1391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For ... Next Loops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1100" dirty="0"/>
              <a:t>Visual Basic's </a:t>
            </a:r>
            <a:endParaRPr lang="en-US" sz="1100" dirty="0" smtClean="0"/>
          </a:p>
          <a:p>
            <a:r>
              <a:rPr lang="en-US" sz="1200" i="1" u="sng" dirty="0" smtClean="0"/>
              <a:t>For </a:t>
            </a:r>
            <a:r>
              <a:rPr lang="en-US" sz="1200" u="sng" dirty="0"/>
              <a:t>... </a:t>
            </a:r>
            <a:r>
              <a:rPr lang="en-US" sz="1200" i="1" u="sng" dirty="0"/>
              <a:t>Next </a:t>
            </a:r>
            <a:r>
              <a:rPr lang="en-US" sz="1100" dirty="0"/>
              <a:t>structure is almost the same as that of traditional Basics, and more flexible than Pascal's.  In this formal definition, optional features are enclosed in [brackets].  </a:t>
            </a:r>
            <a:endParaRPr lang="en-GB" sz="1100" dirty="0"/>
          </a:p>
          <a:p>
            <a:r>
              <a:rPr lang="en-US" sz="1100" b="1" dirty="0"/>
              <a:t>For </a:t>
            </a:r>
            <a:r>
              <a:rPr lang="en-US" sz="1100" i="1" dirty="0"/>
              <a:t>variable = start value </a:t>
            </a:r>
            <a:r>
              <a:rPr lang="en-US" sz="1100" b="1" dirty="0"/>
              <a:t>To </a:t>
            </a:r>
            <a:r>
              <a:rPr lang="en-US" sz="1100" i="1" dirty="0"/>
              <a:t>end value </a:t>
            </a:r>
            <a:r>
              <a:rPr lang="en-US" sz="1100" dirty="0"/>
              <a:t>[</a:t>
            </a:r>
            <a:r>
              <a:rPr lang="en-US" sz="1100" b="1" dirty="0"/>
              <a:t>Step </a:t>
            </a:r>
            <a:r>
              <a:rPr lang="en-US" sz="1100" i="1" dirty="0"/>
              <a:t>size</a:t>
            </a:r>
            <a:r>
              <a:rPr lang="en-US" sz="1100" dirty="0"/>
              <a:t>] </a:t>
            </a:r>
            <a:endParaRPr lang="en-GB" sz="1100" dirty="0"/>
          </a:p>
          <a:p>
            <a:r>
              <a:rPr lang="en-US" sz="1100" i="1" dirty="0"/>
              <a:t>statements</a:t>
            </a:r>
            <a:r>
              <a:rPr lang="en-US" sz="1100" dirty="0"/>
              <a:t>...</a:t>
            </a:r>
            <a:endParaRPr lang="en-GB" sz="1100" dirty="0"/>
          </a:p>
          <a:p>
            <a:r>
              <a:rPr lang="en-US" sz="1100" i="1" dirty="0"/>
              <a:t>     </a:t>
            </a:r>
            <a:r>
              <a:rPr lang="en-US" sz="1100" dirty="0"/>
              <a:t>...</a:t>
            </a:r>
            <a:endParaRPr lang="en-GB" sz="1100" dirty="0"/>
          </a:p>
          <a:p>
            <a:r>
              <a:rPr lang="en-US" sz="1200" b="1" u="sng" dirty="0"/>
              <a:t>Next</a:t>
            </a:r>
            <a:r>
              <a:rPr lang="en-US" sz="1200" b="1" i="1" u="sng" dirty="0"/>
              <a:t> </a:t>
            </a:r>
            <a:r>
              <a:rPr lang="en-US" sz="1200" u="sng" dirty="0"/>
              <a:t>[variable</a:t>
            </a:r>
            <a:r>
              <a:rPr lang="en-US" sz="1200" u="sng" dirty="0" smtClean="0"/>
              <a:t>]</a:t>
            </a:r>
            <a:endParaRPr lang="en-GB" sz="1200" u="sng" dirty="0"/>
          </a:p>
          <a:p>
            <a:r>
              <a:rPr lang="en-US" sz="1100" i="1" dirty="0" err="1"/>
              <a:t>Start_value</a:t>
            </a:r>
            <a:r>
              <a:rPr lang="en-US" sz="1100" i="1" dirty="0"/>
              <a:t> </a:t>
            </a:r>
            <a:r>
              <a:rPr lang="en-US" sz="1100" dirty="0"/>
              <a:t>and </a:t>
            </a:r>
            <a:r>
              <a:rPr lang="en-US" sz="1100" i="1" dirty="0" err="1"/>
              <a:t>end_value</a:t>
            </a:r>
            <a:r>
              <a:rPr lang="en-US" sz="1100" dirty="0"/>
              <a:t> can be any numbers, variables or expressions that produce suitable values.  They do not have to be integer.  If the </a:t>
            </a:r>
            <a:r>
              <a:rPr lang="en-US" sz="1100" b="1" dirty="0"/>
              <a:t>Step </a:t>
            </a:r>
            <a:r>
              <a:rPr lang="en-US" sz="1100" i="1" dirty="0"/>
              <a:t>size </a:t>
            </a:r>
            <a:r>
              <a:rPr lang="en-US" sz="1100" dirty="0"/>
              <a:t>is omitted, the loop counter will be increased by one each time, otherwise the Step can be any whole or fractional value, either positive or negative.  The variable name after</a:t>
            </a:r>
            <a:r>
              <a:rPr lang="en-US" sz="1100" b="1" dirty="0"/>
              <a:t> </a:t>
            </a:r>
            <a:r>
              <a:rPr lang="en-US" sz="1100" dirty="0"/>
              <a:t>the </a:t>
            </a:r>
            <a:r>
              <a:rPr lang="en-US" sz="1100" b="1" dirty="0"/>
              <a:t>Next </a:t>
            </a:r>
            <a:r>
              <a:rPr lang="en-US" sz="1100" dirty="0"/>
              <a:t>is not essential, but does make the code easier to read</a:t>
            </a:r>
            <a:r>
              <a:rPr lang="en-US" sz="1100" dirty="0" smtClean="0"/>
              <a:t>.</a:t>
            </a:r>
            <a:endParaRPr lang="en-GB" sz="1100" dirty="0"/>
          </a:p>
          <a:p>
            <a:r>
              <a:rPr lang="en-US" sz="1100" b="1" dirty="0"/>
              <a:t>Exit For </a:t>
            </a:r>
            <a:r>
              <a:rPr lang="en-US" sz="1100" dirty="0"/>
              <a:t>provides an escape route, should you need to break out of the loop before the end value has been reached.  As you would normally use </a:t>
            </a:r>
            <a:r>
              <a:rPr lang="en-US" sz="1100" b="1" dirty="0"/>
              <a:t>For ... Next </a:t>
            </a:r>
            <a:r>
              <a:rPr lang="en-US" sz="1100" dirty="0"/>
              <a:t>loops to run through a</a:t>
            </a:r>
            <a:r>
              <a:rPr lang="en-US" sz="1100" b="1" dirty="0"/>
              <a:t> </a:t>
            </a:r>
            <a:r>
              <a:rPr lang="en-US" sz="1100" dirty="0"/>
              <a:t>fixed range of values, this feature will rarely be wanted</a:t>
            </a:r>
            <a:r>
              <a:rPr lang="en-US" sz="1100" dirty="0" smtClean="0"/>
              <a:t>.</a:t>
            </a:r>
          </a:p>
          <a:p>
            <a:r>
              <a:rPr lang="en-US" sz="1200" b="1" u="sng" dirty="0"/>
              <a:t>Nested loops</a:t>
            </a:r>
            <a:endParaRPr lang="en-GB" sz="1200" u="sng" dirty="0"/>
          </a:p>
          <a:p>
            <a:r>
              <a:rPr lang="en-US" sz="1100" dirty="0"/>
              <a:t>Loops can be nested within one another.  Indenting your code will help to ensure that inner loops are indeed completed within the outer ones.</a:t>
            </a:r>
            <a:endParaRPr lang="en-GB" sz="1100" dirty="0"/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585908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/>
              <a:t>VB Example Sheet 4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000" dirty="0"/>
          </a:p>
          <a:p>
            <a:r>
              <a:rPr lang="en-US" sz="2000" dirty="0"/>
              <a:t>1.	Print out the numbers from 50 to 100</a:t>
            </a:r>
            <a:endParaRPr lang="en-GB" sz="2000" dirty="0"/>
          </a:p>
          <a:p>
            <a:r>
              <a:rPr lang="en-US" sz="2000" dirty="0"/>
              <a:t>2.	Repeat no.1 with 10 nos. per line (50..59, 60..69, </a:t>
            </a:r>
            <a:r>
              <a:rPr lang="en-US" sz="2000" dirty="0" err="1"/>
              <a:t>etc</a:t>
            </a:r>
            <a:r>
              <a:rPr lang="en-US" sz="2000" dirty="0"/>
              <a:t>--).</a:t>
            </a:r>
            <a:endParaRPr lang="en-GB" sz="2000" dirty="0"/>
          </a:p>
          <a:p>
            <a:r>
              <a:rPr lang="en-US" sz="2000" dirty="0"/>
              <a:t>3.	Print out a times table (any from 2 to 12).</a:t>
            </a:r>
            <a:endParaRPr lang="en-GB" sz="2000" dirty="0"/>
          </a:p>
          <a:p>
            <a:r>
              <a:rPr lang="en-US" sz="2000" dirty="0"/>
              <a:t>4.	Produce a list of leap years from 2000 to 2100.</a:t>
            </a: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832547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5848"/>
          <a:stretch/>
        </p:blipFill>
        <p:spPr bwMode="auto">
          <a:xfrm>
            <a:off x="179513" y="1196752"/>
            <a:ext cx="5002088" cy="3340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7" y="2492896"/>
            <a:ext cx="4896543" cy="3108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75310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8</TotalTime>
  <Words>423</Words>
  <Application>Microsoft Office PowerPoint</Application>
  <PresentationFormat>On-screen Show (4:3)</PresentationFormat>
  <Paragraphs>72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Angles</vt:lpstr>
      <vt:lpstr>Business Programming</vt:lpstr>
      <vt:lpstr>Looping Structures </vt:lpstr>
      <vt:lpstr>Do While</vt:lpstr>
      <vt:lpstr>The following loops all produce exactly the same results.  Notice how the comparison operators and test values vary to suit the Until or While expressions.   </vt:lpstr>
      <vt:lpstr>While... Wend  </vt:lpstr>
      <vt:lpstr>For ... Next Loops </vt:lpstr>
      <vt:lpstr>VB Example Sheet 4 </vt:lpstr>
      <vt:lpstr>Example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Programming</dc:title>
  <dc:creator>Holland, Beverley</dc:creator>
  <cp:lastModifiedBy>Holland, Beverley</cp:lastModifiedBy>
  <cp:revision>1</cp:revision>
  <dcterms:created xsi:type="dcterms:W3CDTF">2016-02-16T16:21:33Z</dcterms:created>
  <dcterms:modified xsi:type="dcterms:W3CDTF">2016-02-16T16:29:41Z</dcterms:modified>
</cp:coreProperties>
</file>