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5"/>
  </p:notesMasterIdLst>
  <p:sldIdLst>
    <p:sldId id="256" r:id="rId2"/>
    <p:sldId id="257" r:id="rId3"/>
    <p:sldId id="258" r:id="rId4"/>
  </p:sldIdLst>
  <p:sldSz cx="15113000" cy="21374100"/>
  <p:notesSz cx="6858000" cy="9144000"/>
  <p:embeddedFontLst>
    <p:embeddedFont>
      <p:font typeface="Arial Black" panose="020B0A04020102020204" pitchFamily="34" charset="0"/>
      <p:bold r:id="rId6"/>
    </p:embeddedFont>
    <p:embeddedFont>
      <p:font typeface="Canva Sans" panose="020B0604020202020204" charset="0"/>
      <p:regular r:id="rId7"/>
    </p:embeddedFont>
    <p:embeddedFont>
      <p:font typeface="Canva Sans Bold" panose="020B0604020202020204" charset="0"/>
      <p:regular r:id="rId8"/>
    </p:embeddedFont>
    <p:embeddedFont>
      <p:font typeface="Glacial Indifference" panose="020B0604020202020204" charset="0"/>
      <p:regular r:id="rId9"/>
    </p:embeddedFont>
    <p:embeddedFont>
      <p:font typeface="Glacial Indifference Bold" panose="020B0604020202020204" charset="0"/>
      <p:regular r:id="rId10"/>
    </p:embeddedFont>
    <p:embeddedFont>
      <p:font typeface="Montserrat Bold" panose="00000800000000000000" pitchFamily="2" charset="0"/>
      <p:regular r:id="rId11"/>
      <p:bold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FE7648-C2DD-42C1-AB05-6BA51716007F}" v="28" dt="2026-10-25T08:21:36.286"/>
    <p1510:client id="{DFB340C7-EB63-895E-5455-A285D9A6FD1E}" v="6" dt="2026-10-25T17:51:09.5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29" d="100"/>
          <a:sy n="29" d="100"/>
        </p:scale>
        <p:origin x="2477" y="11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font" Target="fonts/font2.fntdata"/><Relationship Id="rId12" Type="http://schemas.openxmlformats.org/officeDocument/2006/relationships/font" Target="fonts/font7.fntdata"/><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font" Target="fonts/font1.fntdata"/><Relationship Id="rId11" Type="http://schemas.openxmlformats.org/officeDocument/2006/relationships/font" Target="fonts/font6.fntdata"/><Relationship Id="rId5" Type="http://schemas.openxmlformats.org/officeDocument/2006/relationships/notesMaster" Target="notesMasters/notesMaster1.xml"/><Relationship Id="rId15" Type="http://schemas.openxmlformats.org/officeDocument/2006/relationships/theme" Target="theme/theme1.xml"/><Relationship Id="rId10"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font" Target="fonts/font4.fntdata"/><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na Bibi (2412887)" userId="S::2412887@student.uwtsd.ac.uk::72bc1a3c-ba52-4081-a3a1-0181e95929df" providerId="AD" clId="Web-{DFB340C7-EB63-895E-5455-A285D9A6FD1E}"/>
    <pc:docChg chg="modSld">
      <pc:chgData name="Samina Bibi (2412887)" userId="S::2412887@student.uwtsd.ac.uk::72bc1a3c-ba52-4081-a3a1-0181e95929df" providerId="AD" clId="Web-{DFB340C7-EB63-895E-5455-A285D9A6FD1E}" dt="2026-10-25T17:51:09.575" v="5" actId="1076"/>
      <pc:docMkLst>
        <pc:docMk/>
      </pc:docMkLst>
      <pc:sldChg chg="addSp modSp">
        <pc:chgData name="Samina Bibi (2412887)" userId="S::2412887@student.uwtsd.ac.uk::72bc1a3c-ba52-4081-a3a1-0181e95929df" providerId="AD" clId="Web-{DFB340C7-EB63-895E-5455-A285D9A6FD1E}" dt="2026-10-25T17:51:09.575" v="5" actId="1076"/>
        <pc:sldMkLst>
          <pc:docMk/>
          <pc:sldMk cId="0" sldId="256"/>
        </pc:sldMkLst>
        <pc:picChg chg="add mod">
          <ac:chgData name="Samina Bibi (2412887)" userId="S::2412887@student.uwtsd.ac.uk::72bc1a3c-ba52-4081-a3a1-0181e95929df" providerId="AD" clId="Web-{DFB340C7-EB63-895E-5455-A285D9A6FD1E}" dt="2026-10-25T17:51:09.575" v="5" actId="1076"/>
          <ac:picMkLst>
            <pc:docMk/>
            <pc:sldMk cId="0" sldId="256"/>
            <ac:picMk id="9" creationId="{1812C196-B5B5-DD8B-F34C-D1942D1A1A3E}"/>
          </ac:picMkLst>
        </pc:picChg>
      </pc:sldChg>
    </pc:docChg>
  </pc:docChgLst>
  <pc:docChgLst>
    <pc:chgData name="Samina Bibi (2412887)" userId="72bc1a3c-ba52-4081-a3a1-0181e95929df" providerId="ADAL" clId="{06761F52-ECD0-4BA5-A04F-1829BD8AFF2C}"/>
    <pc:docChg chg="modSld">
      <pc:chgData name="Samina Bibi (2412887)" userId="72bc1a3c-ba52-4081-a3a1-0181e95929df" providerId="ADAL" clId="{06761F52-ECD0-4BA5-A04F-1829BD8AFF2C}" dt="2026-10-25T08:21:36.286" v="1"/>
      <pc:docMkLst>
        <pc:docMk/>
      </pc:docMkLst>
      <pc:sldChg chg="delSp modSp">
        <pc:chgData name="Samina Bibi (2412887)" userId="72bc1a3c-ba52-4081-a3a1-0181e95929df" providerId="ADAL" clId="{06761F52-ECD0-4BA5-A04F-1829BD8AFF2C}" dt="2026-10-25T08:21:36.286" v="1"/>
        <pc:sldMkLst>
          <pc:docMk/>
          <pc:sldMk cId="0" sldId="256"/>
        </pc:sldMkLst>
        <pc:spChg chg="mod">
          <ac:chgData name="Samina Bibi (2412887)" userId="72bc1a3c-ba52-4081-a3a1-0181e95929df" providerId="ADAL" clId="{06761F52-ECD0-4BA5-A04F-1829BD8AFF2C}" dt="2026-10-25T08:21:36.286" v="1"/>
          <ac:spMkLst>
            <pc:docMk/>
            <pc:sldMk cId="0" sldId="256"/>
            <ac:spMk id="2" creationId="{00000000-0000-0000-0000-000000000000}"/>
          </ac:spMkLst>
        </pc:spChg>
        <pc:spChg chg="del">
          <ac:chgData name="Samina Bibi (2412887)" userId="72bc1a3c-ba52-4081-a3a1-0181e95929df" providerId="ADAL" clId="{06761F52-ECD0-4BA5-A04F-1829BD8AFF2C}" dt="2026-10-25T08:21:25.392" v="0"/>
          <ac:spMkLst>
            <pc:docMk/>
            <pc:sldMk cId="0" sldId="256"/>
            <ac:spMk id="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243DB2-6A50-43D9-89B5-49AE926AB693}" type="datetimeFigureOut">
              <a:rPr lang="en-GB" smtClean="0"/>
              <a:t>25/10/2026</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960C5-E62F-43A4-AA90-C32178B31F0F}" type="slidenum">
              <a:rPr lang="en-GB" smtClean="0"/>
              <a:t>‹#›</a:t>
            </a:fld>
            <a:endParaRPr lang="en-GB"/>
          </a:p>
        </p:txBody>
      </p:sp>
    </p:spTree>
    <p:extLst>
      <p:ext uri="{BB962C8B-B14F-4D97-AF65-F5344CB8AC3E}">
        <p14:creationId xmlns:p14="http://schemas.microsoft.com/office/powerpoint/2010/main" val="1048797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B960C5-E62F-43A4-AA90-C32178B31F0F}" type="slidenum">
              <a:rPr lang="en-GB" smtClean="0"/>
              <a:t>2</a:t>
            </a:fld>
            <a:endParaRPr lang="en-GB"/>
          </a:p>
        </p:txBody>
      </p:sp>
    </p:spTree>
    <p:extLst>
      <p:ext uri="{BB962C8B-B14F-4D97-AF65-F5344CB8AC3E}">
        <p14:creationId xmlns:p14="http://schemas.microsoft.com/office/powerpoint/2010/main" val="3046247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10/25/2026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svg"/><Relationship Id="rId18" Type="http://schemas.openxmlformats.org/officeDocument/2006/relationships/image" Target="../media/image17.svg"/><Relationship Id="rId3" Type="http://schemas.openxmlformats.org/officeDocument/2006/relationships/image" Target="../media/image1.jpeg"/><Relationship Id="rId7" Type="http://schemas.openxmlformats.org/officeDocument/2006/relationships/image" Target="../media/image7.jpeg"/><Relationship Id="rId12" Type="http://schemas.openxmlformats.org/officeDocument/2006/relationships/image" Target="../media/image12.svg"/><Relationship Id="rId17" Type="http://schemas.openxmlformats.org/officeDocument/2006/relationships/image" Target="../media/image2.svg"/><Relationship Id="rId2" Type="http://schemas.openxmlformats.org/officeDocument/2006/relationships/notesSlide" Target="../notesSlides/notesSlide1.xml"/><Relationship Id="rId16" Type="http://schemas.openxmlformats.org/officeDocument/2006/relationships/image" Target="../media/image16.svg"/><Relationship Id="rId1" Type="http://schemas.openxmlformats.org/officeDocument/2006/relationships/slideLayout" Target="../slideLayouts/slideLayout7.xml"/><Relationship Id="rId6" Type="http://schemas.openxmlformats.org/officeDocument/2006/relationships/image" Target="../media/image6.svg"/><Relationship Id="rId11" Type="http://schemas.openxmlformats.org/officeDocument/2006/relationships/image" Target="../media/image11.svg"/><Relationship Id="rId5" Type="http://schemas.openxmlformats.org/officeDocument/2006/relationships/image" Target="../media/image5.png"/><Relationship Id="rId15" Type="http://schemas.openxmlformats.org/officeDocument/2006/relationships/image" Target="../media/image15.svg"/><Relationship Id="rId10" Type="http://schemas.openxmlformats.org/officeDocument/2006/relationships/image" Target="../media/image10.svg"/><Relationship Id="rId4" Type="http://schemas.openxmlformats.org/officeDocument/2006/relationships/image" Target="../media/image4.jpeg"/><Relationship Id="rId9" Type="http://schemas.openxmlformats.org/officeDocument/2006/relationships/image" Target="../media/image9.svg"/><Relationship Id="rId14" Type="http://schemas.openxmlformats.org/officeDocument/2006/relationships/image" Target="../media/image14.svg"/></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33350"/>
            <a:ext cx="15208900" cy="21155400"/>
          </a:xfrm>
          <a:custGeom>
            <a:avLst/>
            <a:gdLst/>
            <a:ahLst/>
            <a:cxnLst/>
            <a:rect l="l" t="t" r="r" b="b"/>
            <a:pathLst>
              <a:path w="15120000" h="21384000">
                <a:moveTo>
                  <a:pt x="0" y="0"/>
                </a:moveTo>
                <a:lnTo>
                  <a:pt x="15120000" y="0"/>
                </a:lnTo>
                <a:lnTo>
                  <a:pt x="15120000" y="21384000"/>
                </a:lnTo>
                <a:lnTo>
                  <a:pt x="0" y="21384000"/>
                </a:lnTo>
                <a:lnTo>
                  <a:pt x="0" y="0"/>
                </a:lnTo>
                <a:close/>
              </a:path>
            </a:pathLst>
          </a:custGeom>
          <a:blipFill>
            <a:blip r:embed="rId2"/>
            <a:stretch>
              <a:fillRect l="-1070" t="-3920" r="-1070" b="-3920"/>
            </a:stretch>
          </a:blipFill>
        </p:spPr>
        <p:txBody>
          <a:bodyPr/>
          <a:lstStyle/>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dirty="0">
              <a:latin typeface="Arial Black" panose="020B0A04020102020204" pitchFamily="34" charset="0"/>
              <a:cs typeface="Arial" panose="020B0604020202020204" pitchFamily="34" charset="0"/>
            </a:endParaRPr>
          </a:p>
          <a:p>
            <a:endParaRPr lang="en-GB" sz="4400" dirty="0">
              <a:latin typeface="Arial Black" panose="020B0A04020102020204" pitchFamily="34" charset="0"/>
              <a:cs typeface="Arial" panose="020B0604020202020204" pitchFamily="34" charset="0"/>
            </a:endParaRPr>
          </a:p>
          <a:p>
            <a:r>
              <a:rPr lang="en-GB" sz="4400" dirty="0">
                <a:latin typeface="Arial Black" panose="020B0A04020102020204" pitchFamily="34" charset="0"/>
                <a:cs typeface="Arial" panose="020B0604020202020204" pitchFamily="34" charset="0"/>
              </a:rPr>
              <a:t>Name: Samina Bibi</a:t>
            </a:r>
          </a:p>
          <a:p>
            <a:r>
              <a:rPr lang="en-GB" sz="4400" dirty="0">
                <a:latin typeface="Arial Black" panose="020B0A04020102020204" pitchFamily="34" charset="0"/>
                <a:cs typeface="Arial" panose="020B0604020202020204" pitchFamily="34" charset="0"/>
              </a:rPr>
              <a:t>Student Number:2412887</a:t>
            </a:r>
          </a:p>
          <a:p>
            <a:r>
              <a:rPr lang="en-GB" sz="4400" dirty="0">
                <a:latin typeface="Arial Black" panose="020B0A04020102020204" pitchFamily="34" charset="0"/>
                <a:cs typeface="Arial" panose="020B0604020202020204" pitchFamily="34" charset="0"/>
              </a:rPr>
              <a:t>Module :Psychological Classification And Provisions</a:t>
            </a:r>
          </a:p>
          <a:p>
            <a:r>
              <a:rPr lang="en-GB" sz="4400" dirty="0">
                <a:latin typeface="Arial Black" panose="020B0A04020102020204" pitchFamily="34" charset="0"/>
                <a:cs typeface="Arial" panose="020B0604020202020204" pitchFamily="34" charset="0"/>
              </a:rPr>
              <a:t>Module:BMHP6029</a:t>
            </a:r>
          </a:p>
          <a:p>
            <a:r>
              <a:rPr lang="en-GB" sz="4400" dirty="0">
                <a:latin typeface="Arial Black" panose="020B0A04020102020204" pitchFamily="34" charset="0"/>
                <a:cs typeface="Arial" panose="020B0604020202020204" pitchFamily="34" charset="0"/>
              </a:rPr>
              <a:t>Assignment Title: Component 1</a:t>
            </a:r>
          </a:p>
          <a:p>
            <a:r>
              <a:rPr lang="en-GB" sz="4400" dirty="0">
                <a:latin typeface="Arial Black" panose="020B0A04020102020204" pitchFamily="34" charset="0"/>
                <a:cs typeface="Arial" panose="020B0604020202020204" pitchFamily="34" charset="0"/>
              </a:rPr>
              <a:t>Individual Presentation(Academic Poster)</a:t>
            </a:r>
          </a:p>
          <a:p>
            <a:r>
              <a:rPr lang="en-GB" sz="4400" dirty="0">
                <a:latin typeface="Arial Black" panose="020B0A04020102020204" pitchFamily="34" charset="0"/>
                <a:cs typeface="Arial" panose="020B0604020202020204" pitchFamily="34" charset="0"/>
              </a:rPr>
              <a:t>Lecturer :Neale Haddon</a:t>
            </a:r>
            <a:endParaRPr lang="en-GB" sz="4400" noProof="0" dirty="0"/>
          </a:p>
        </p:txBody>
      </p:sp>
      <p:grpSp>
        <p:nvGrpSpPr>
          <p:cNvPr id="3" name="Group 3"/>
          <p:cNvGrpSpPr/>
          <p:nvPr/>
        </p:nvGrpSpPr>
        <p:grpSpPr>
          <a:xfrm>
            <a:off x="1855711" y="12018725"/>
            <a:ext cx="12096000" cy="7264877"/>
            <a:chOff x="0" y="0"/>
            <a:chExt cx="2167467" cy="1301784"/>
          </a:xfrm>
        </p:grpSpPr>
        <p:sp>
          <p:nvSpPr>
            <p:cNvPr id="4" name="Freeform 4"/>
            <p:cNvSpPr/>
            <p:nvPr/>
          </p:nvSpPr>
          <p:spPr>
            <a:xfrm>
              <a:off x="0" y="0"/>
              <a:ext cx="2167467" cy="1301784"/>
            </a:xfrm>
            <a:custGeom>
              <a:avLst/>
              <a:gdLst/>
              <a:ahLst/>
              <a:cxnLst/>
              <a:rect l="l" t="t" r="r" b="b"/>
              <a:pathLst>
                <a:path w="2167467" h="1301784">
                  <a:moveTo>
                    <a:pt x="12801" y="0"/>
                  </a:moveTo>
                  <a:lnTo>
                    <a:pt x="2154666" y="0"/>
                  </a:lnTo>
                  <a:cubicBezTo>
                    <a:pt x="2161736" y="0"/>
                    <a:pt x="2167467" y="5731"/>
                    <a:pt x="2167467" y="12801"/>
                  </a:cubicBezTo>
                  <a:lnTo>
                    <a:pt x="2167467" y="1288983"/>
                  </a:lnTo>
                  <a:cubicBezTo>
                    <a:pt x="2167467" y="1292378"/>
                    <a:pt x="2166118" y="1295634"/>
                    <a:pt x="2163718" y="1298035"/>
                  </a:cubicBezTo>
                  <a:cubicBezTo>
                    <a:pt x="2161317" y="1300435"/>
                    <a:pt x="2158061" y="1301784"/>
                    <a:pt x="2154666" y="1301784"/>
                  </a:cubicBezTo>
                  <a:lnTo>
                    <a:pt x="12801" y="1301784"/>
                  </a:lnTo>
                  <a:cubicBezTo>
                    <a:pt x="5731" y="1301784"/>
                    <a:pt x="0" y="1296053"/>
                    <a:pt x="0" y="1288983"/>
                  </a:cubicBezTo>
                  <a:lnTo>
                    <a:pt x="0" y="12801"/>
                  </a:lnTo>
                  <a:cubicBezTo>
                    <a:pt x="0" y="5731"/>
                    <a:pt x="5731" y="0"/>
                    <a:pt x="12801" y="0"/>
                  </a:cubicBezTo>
                  <a:close/>
                </a:path>
              </a:pathLst>
            </a:custGeom>
            <a:ln w="9525" cap="sq">
              <a:solidFill>
                <a:srgbClr val="2E3192"/>
              </a:solidFill>
              <a:prstDash val="solid"/>
              <a:miter/>
            </a:ln>
          </p:spPr>
          <p:txBody>
            <a:bodyPr/>
            <a:lstStyle/>
            <a:p>
              <a:endParaRPr lang="en-GB" noProof="0" dirty="0"/>
            </a:p>
          </p:txBody>
        </p:sp>
        <p:sp>
          <p:nvSpPr>
            <p:cNvPr id="5" name="TextBox 5"/>
            <p:cNvSpPr txBox="1"/>
            <p:nvPr/>
          </p:nvSpPr>
          <p:spPr>
            <a:xfrm>
              <a:off x="0" y="-47625"/>
              <a:ext cx="2167467" cy="1349409"/>
            </a:xfrm>
            <a:prstGeom prst="rect">
              <a:avLst/>
            </a:prstGeom>
          </p:spPr>
          <p:txBody>
            <a:bodyPr lIns="50800" tIns="50800" rIns="50800" bIns="50800" rtlCol="0" anchor="ctr"/>
            <a:lstStyle/>
            <a:p>
              <a:pPr algn="ctr">
                <a:lnSpc>
                  <a:spcPts val="3499"/>
                </a:lnSpc>
              </a:pPr>
              <a:endParaRPr lang="en-GB" noProof="0" dirty="0"/>
            </a:p>
          </p:txBody>
        </p:sp>
      </p:grpSp>
      <p:sp>
        <p:nvSpPr>
          <p:cNvPr id="6" name="Freeform 6"/>
          <p:cNvSpPr/>
          <p:nvPr/>
        </p:nvSpPr>
        <p:spPr>
          <a:xfrm flipH="1">
            <a:off x="6925309" y="6758740"/>
            <a:ext cx="1747108" cy="934703"/>
          </a:xfrm>
          <a:custGeom>
            <a:avLst/>
            <a:gdLst/>
            <a:ahLst/>
            <a:cxnLst/>
            <a:rect l="l" t="t" r="r" b="b"/>
            <a:pathLst>
              <a:path w="1747108" h="934703">
                <a:moveTo>
                  <a:pt x="1747107" y="0"/>
                </a:moveTo>
                <a:lnTo>
                  <a:pt x="0" y="0"/>
                </a:lnTo>
                <a:lnTo>
                  <a:pt x="0" y="934702"/>
                </a:lnTo>
                <a:lnTo>
                  <a:pt x="1747107" y="934702"/>
                </a:lnTo>
                <a:lnTo>
                  <a:pt x="1747107" y="0"/>
                </a:lnTo>
                <a:close/>
              </a:path>
            </a:pathLst>
          </a:custGeom>
          <a:blipFill>
            <a:blip>
              <a:alphaModFix amt="44999"/>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7" name="TextBox 7"/>
          <p:cNvSpPr txBox="1"/>
          <p:nvPr/>
        </p:nvSpPr>
        <p:spPr>
          <a:xfrm>
            <a:off x="2089542" y="12820650"/>
            <a:ext cx="11486758" cy="3803477"/>
          </a:xfrm>
          <a:prstGeom prst="rect">
            <a:avLst/>
          </a:prstGeom>
        </p:spPr>
        <p:txBody>
          <a:bodyPr wrap="square" lIns="0" tIns="0" rIns="0" bIns="0" rtlCol="0" anchor="t">
            <a:spAutoFit/>
          </a:bodyPr>
          <a:lstStyle/>
          <a:p>
            <a:pPr algn="ctr">
              <a:lnSpc>
                <a:spcPts val="6020"/>
              </a:lnSpc>
            </a:pPr>
            <a:endParaRPr lang="en-GB" sz="4400" b="1" noProof="0" dirty="0">
              <a:solidFill>
                <a:srgbClr val="000000"/>
              </a:solidFill>
              <a:latin typeface="Arial Black" panose="020B0A04020102020204" pitchFamily="34" charset="0"/>
              <a:ea typeface="Montserrat Bold"/>
              <a:cs typeface="Montserrat Bold"/>
              <a:sym typeface="Montserrat Bold"/>
            </a:endParaRPr>
          </a:p>
          <a:p>
            <a:pPr algn="ctr">
              <a:lnSpc>
                <a:spcPts val="6020"/>
              </a:lnSpc>
            </a:pPr>
            <a:r>
              <a:rPr lang="en-GB" sz="4400" b="1" noProof="0" dirty="0">
                <a:solidFill>
                  <a:srgbClr val="000000"/>
                </a:solidFill>
                <a:latin typeface="Arial Black" panose="020B0A04020102020204" pitchFamily="34" charset="0"/>
                <a:ea typeface="Montserrat Bold"/>
                <a:cs typeface="Montserrat Bold"/>
                <a:sym typeface="Montserrat Bold"/>
              </a:rPr>
              <a:t>TOPIC: </a:t>
            </a:r>
          </a:p>
          <a:p>
            <a:pPr algn="ctr">
              <a:lnSpc>
                <a:spcPts val="6020"/>
              </a:lnSpc>
            </a:pPr>
            <a:r>
              <a:rPr lang="en-GB" sz="4400" b="1" noProof="0" dirty="0">
                <a:solidFill>
                  <a:srgbClr val="000000"/>
                </a:solidFill>
                <a:latin typeface="Arial Black" panose="020B0A04020102020204" pitchFamily="34" charset="0"/>
                <a:ea typeface="Montserrat Bold"/>
                <a:cs typeface="Montserrat Bold"/>
                <a:sym typeface="Montserrat Bold"/>
              </a:rPr>
              <a:t>GENERALISED ANXIETY DISORDER</a:t>
            </a:r>
          </a:p>
          <a:p>
            <a:pPr algn="ctr">
              <a:lnSpc>
                <a:spcPts val="6020"/>
              </a:lnSpc>
            </a:pPr>
            <a:r>
              <a:rPr lang="en-GB" sz="4400" b="1" noProof="0" dirty="0">
                <a:solidFill>
                  <a:srgbClr val="000000"/>
                </a:solidFill>
                <a:latin typeface="Arial Black" panose="020B0A04020102020204" pitchFamily="34" charset="0"/>
                <a:ea typeface="Montserrat Bold"/>
                <a:cs typeface="Montserrat Bold"/>
                <a:sym typeface="Montserrat Bold"/>
              </a:rPr>
              <a:t>ICD-11</a:t>
            </a:r>
          </a:p>
          <a:p>
            <a:pPr algn="ctr">
              <a:lnSpc>
                <a:spcPts val="6020"/>
              </a:lnSpc>
            </a:pPr>
            <a:r>
              <a:rPr lang="en-GB" sz="4400" b="1" noProof="0" dirty="0">
                <a:solidFill>
                  <a:srgbClr val="000000"/>
                </a:solidFill>
                <a:latin typeface="Arial Black" panose="020B0A04020102020204" pitchFamily="34" charset="0"/>
                <a:ea typeface="Montserrat Bold"/>
                <a:cs typeface="Montserrat Bold"/>
                <a:sym typeface="Montserrat Bold"/>
              </a:rPr>
              <a:t>CODE 6B00</a:t>
            </a:r>
          </a:p>
        </p:txBody>
      </p:sp>
      <p:sp>
        <p:nvSpPr>
          <p:cNvPr id="8" name="TextBox 8"/>
          <p:cNvSpPr txBox="1"/>
          <p:nvPr/>
        </p:nvSpPr>
        <p:spPr>
          <a:xfrm>
            <a:off x="1855711" y="8210579"/>
            <a:ext cx="11174747" cy="503279"/>
          </a:xfrm>
          <a:prstGeom prst="rect">
            <a:avLst/>
          </a:prstGeom>
        </p:spPr>
        <p:txBody>
          <a:bodyPr wrap="square" lIns="0" tIns="0" rIns="0" bIns="0" rtlCol="0" anchor="t">
            <a:spAutoFit/>
          </a:bodyPr>
          <a:lstStyle/>
          <a:p>
            <a:pPr algn="ctr">
              <a:lnSpc>
                <a:spcPts val="4200"/>
              </a:lnSpc>
            </a:pPr>
            <a:endParaRPr lang="en-GB" sz="3000" b="1" noProof="0" dirty="0">
              <a:solidFill>
                <a:srgbClr val="000000"/>
              </a:solidFill>
              <a:latin typeface="Canva Sans Bold"/>
              <a:ea typeface="Canva Sans Bold"/>
              <a:cs typeface="Canva Sans Bold"/>
              <a:sym typeface="Canva Sans Bold"/>
            </a:endParaRPr>
          </a:p>
        </p:txBody>
      </p:sp>
      <p:pic>
        <p:nvPicPr>
          <p:cNvPr id="9" name="Picture 8">
            <a:extLst>
              <a:ext uri="{FF2B5EF4-FFF2-40B4-BE49-F238E27FC236}">
                <a16:creationId xmlns:a16="http://schemas.microsoft.com/office/drawing/2014/main" id="{1812C196-B5B5-DD8B-F34C-D1942D1A1A3E}"/>
              </a:ext>
            </a:extLst>
          </p:cNvPr>
          <p:cNvPicPr>
            <a:picLocks noChangeAspect="1"/>
          </p:cNvPicPr>
          <p:nvPr/>
        </p:nvPicPr>
        <p:blipFill>
          <a:blip r:embed="rId4"/>
          <a:stretch>
            <a:fillRect/>
          </a:stretch>
        </p:blipFill>
        <p:spPr>
          <a:xfrm>
            <a:off x="2649867" y="565785"/>
            <a:ext cx="8566381" cy="47625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5120000" cy="21384000"/>
          </a:xfrm>
          <a:custGeom>
            <a:avLst/>
            <a:gdLst/>
            <a:ahLst/>
            <a:cxnLst/>
            <a:rect l="l" t="t" r="r" b="b"/>
            <a:pathLst>
              <a:path w="15120000" h="21384000">
                <a:moveTo>
                  <a:pt x="0" y="0"/>
                </a:moveTo>
                <a:lnTo>
                  <a:pt x="15120000" y="0"/>
                </a:lnTo>
                <a:lnTo>
                  <a:pt x="15120000" y="21384000"/>
                </a:lnTo>
                <a:lnTo>
                  <a:pt x="0" y="21384000"/>
                </a:lnTo>
                <a:lnTo>
                  <a:pt x="0" y="0"/>
                </a:lnTo>
                <a:close/>
              </a:path>
            </a:pathLst>
          </a:custGeom>
          <a:blipFill>
            <a:blip r:embed="rId3"/>
            <a:stretch>
              <a:fillRect l="-1070" t="-3920" r="-1070" b="-3920"/>
            </a:stretch>
          </a:blipFill>
        </p:spPr>
        <p:txBody>
          <a:bodyPr/>
          <a:lstStyle/>
          <a:p>
            <a:endParaRPr lang="en-GB" noProof="0" dirty="0"/>
          </a:p>
        </p:txBody>
      </p:sp>
      <p:grpSp>
        <p:nvGrpSpPr>
          <p:cNvPr id="3" name="Group 3"/>
          <p:cNvGrpSpPr/>
          <p:nvPr/>
        </p:nvGrpSpPr>
        <p:grpSpPr>
          <a:xfrm>
            <a:off x="0" y="0"/>
            <a:ext cx="6331935" cy="3466272"/>
            <a:chOff x="0" y="0"/>
            <a:chExt cx="667418" cy="365363"/>
          </a:xfrm>
        </p:grpSpPr>
        <p:sp>
          <p:nvSpPr>
            <p:cNvPr id="4" name="Freeform 4"/>
            <p:cNvSpPr/>
            <p:nvPr/>
          </p:nvSpPr>
          <p:spPr>
            <a:xfrm>
              <a:off x="0" y="0"/>
              <a:ext cx="667418" cy="365363"/>
            </a:xfrm>
            <a:custGeom>
              <a:avLst/>
              <a:gdLst/>
              <a:ahLst/>
              <a:cxnLst/>
              <a:rect l="l" t="t" r="r" b="b"/>
              <a:pathLst>
                <a:path w="667418" h="365363">
                  <a:moveTo>
                    <a:pt x="0" y="0"/>
                  </a:moveTo>
                  <a:lnTo>
                    <a:pt x="667418" y="0"/>
                  </a:lnTo>
                  <a:lnTo>
                    <a:pt x="667418" y="365363"/>
                  </a:lnTo>
                  <a:lnTo>
                    <a:pt x="0" y="365363"/>
                  </a:lnTo>
                  <a:close/>
                </a:path>
              </a:pathLst>
            </a:custGeom>
            <a:blipFill>
              <a:blip r:embed="rId4"/>
              <a:stretch>
                <a:fillRect l="-4742" r="-4742"/>
              </a:stretch>
            </a:blipFill>
          </p:spPr>
          <p:txBody>
            <a:bodyPr/>
            <a:lstStyle/>
            <a:p>
              <a:endParaRPr lang="en-GB" noProof="0" dirty="0"/>
            </a:p>
          </p:txBody>
        </p:sp>
      </p:grpSp>
      <p:grpSp>
        <p:nvGrpSpPr>
          <p:cNvPr id="5" name="Group 5"/>
          <p:cNvGrpSpPr/>
          <p:nvPr/>
        </p:nvGrpSpPr>
        <p:grpSpPr>
          <a:xfrm rot="-10800000">
            <a:off x="6331935" y="0"/>
            <a:ext cx="8788065" cy="3475797"/>
            <a:chOff x="0" y="0"/>
            <a:chExt cx="1574722" cy="622824"/>
          </a:xfrm>
        </p:grpSpPr>
        <p:sp>
          <p:nvSpPr>
            <p:cNvPr id="6" name="Freeform 6"/>
            <p:cNvSpPr/>
            <p:nvPr/>
          </p:nvSpPr>
          <p:spPr>
            <a:xfrm>
              <a:off x="0" y="0"/>
              <a:ext cx="1574722" cy="622824"/>
            </a:xfrm>
            <a:custGeom>
              <a:avLst/>
              <a:gdLst/>
              <a:ahLst/>
              <a:cxnLst/>
              <a:rect l="l" t="t" r="r" b="b"/>
              <a:pathLst>
                <a:path w="1574722" h="622824">
                  <a:moveTo>
                    <a:pt x="0" y="0"/>
                  </a:moveTo>
                  <a:lnTo>
                    <a:pt x="1574722" y="0"/>
                  </a:lnTo>
                  <a:lnTo>
                    <a:pt x="1574722" y="622824"/>
                  </a:lnTo>
                  <a:lnTo>
                    <a:pt x="0" y="622824"/>
                  </a:lnTo>
                  <a:close/>
                </a:path>
              </a:pathLst>
            </a:custGeom>
            <a:solidFill>
              <a:srgbClr val="2E3192"/>
            </a:solidFill>
          </p:spPr>
          <p:txBody>
            <a:bodyPr/>
            <a:lstStyle/>
            <a:p>
              <a:endParaRPr lang="en-GB" noProof="0" dirty="0"/>
            </a:p>
          </p:txBody>
        </p:sp>
        <p:sp>
          <p:nvSpPr>
            <p:cNvPr id="7" name="TextBox 7"/>
            <p:cNvSpPr txBox="1"/>
            <p:nvPr/>
          </p:nvSpPr>
          <p:spPr>
            <a:xfrm>
              <a:off x="0" y="-57150"/>
              <a:ext cx="1574722" cy="679974"/>
            </a:xfrm>
            <a:prstGeom prst="rect">
              <a:avLst/>
            </a:prstGeom>
          </p:spPr>
          <p:txBody>
            <a:bodyPr lIns="50800" tIns="50800" rIns="50800" bIns="50800" rtlCol="0" anchor="ctr"/>
            <a:lstStyle/>
            <a:p>
              <a:pPr algn="ctr">
                <a:lnSpc>
                  <a:spcPts val="4060"/>
                </a:lnSpc>
                <a:spcBef>
                  <a:spcPct val="0"/>
                </a:spcBef>
              </a:pPr>
              <a:endParaRPr lang="en-GB" noProof="0" dirty="0"/>
            </a:p>
          </p:txBody>
        </p:sp>
      </p:grpSp>
      <p:grpSp>
        <p:nvGrpSpPr>
          <p:cNvPr id="8" name="Group 8"/>
          <p:cNvGrpSpPr/>
          <p:nvPr/>
        </p:nvGrpSpPr>
        <p:grpSpPr>
          <a:xfrm>
            <a:off x="12949626" y="68424"/>
            <a:ext cx="1984054" cy="3224395"/>
            <a:chOff x="0" y="0"/>
            <a:chExt cx="738189" cy="1199671"/>
          </a:xfrm>
        </p:grpSpPr>
        <p:sp>
          <p:nvSpPr>
            <p:cNvPr id="9" name="Freeform 9"/>
            <p:cNvSpPr/>
            <p:nvPr/>
          </p:nvSpPr>
          <p:spPr>
            <a:xfrm>
              <a:off x="0" y="0"/>
              <a:ext cx="738189" cy="1199671"/>
            </a:xfrm>
            <a:custGeom>
              <a:avLst/>
              <a:gdLst/>
              <a:ahLst/>
              <a:cxnLst/>
              <a:rect l="l" t="t" r="r" b="b"/>
              <a:pathLst>
                <a:path w="738189" h="1199671">
                  <a:moveTo>
                    <a:pt x="0" y="0"/>
                  </a:moveTo>
                  <a:lnTo>
                    <a:pt x="738189" y="0"/>
                  </a:lnTo>
                  <a:lnTo>
                    <a:pt x="738189" y="1199671"/>
                  </a:lnTo>
                  <a:lnTo>
                    <a:pt x="0" y="1199671"/>
                  </a:lnTo>
                  <a:close/>
                </a:path>
              </a:pathLst>
            </a:custGeom>
            <a:blipFill>
              <a:blip r:embed="rId5"/>
              <a:stretch>
                <a:fillRect t="-3045" b="-3045"/>
              </a:stretch>
            </a:blipFill>
          </p:spPr>
          <p:txBody>
            <a:bodyPr/>
            <a:lstStyle/>
            <a:p>
              <a:endParaRPr lang="en-GB" noProof="0" dirty="0"/>
            </a:p>
          </p:txBody>
        </p:sp>
      </p:grpSp>
      <p:sp>
        <p:nvSpPr>
          <p:cNvPr id="10" name="Freeform 10"/>
          <p:cNvSpPr/>
          <p:nvPr/>
        </p:nvSpPr>
        <p:spPr>
          <a:xfrm rot="-5400000">
            <a:off x="3112379" y="0"/>
            <a:ext cx="3228147" cy="3228147"/>
          </a:xfrm>
          <a:custGeom>
            <a:avLst/>
            <a:gdLst/>
            <a:ahLst/>
            <a:cxnLst/>
            <a:rect l="l" t="t" r="r" b="b"/>
            <a:pathLst>
              <a:path w="3228147" h="3228147">
                <a:moveTo>
                  <a:pt x="0" y="0"/>
                </a:moveTo>
                <a:lnTo>
                  <a:pt x="3228146" y="0"/>
                </a:lnTo>
                <a:lnTo>
                  <a:pt x="3228146" y="3228147"/>
                </a:lnTo>
                <a:lnTo>
                  <a:pt x="0" y="3228147"/>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noProof="0" dirty="0"/>
          </a:p>
        </p:txBody>
      </p:sp>
      <p:grpSp>
        <p:nvGrpSpPr>
          <p:cNvPr id="11" name="Group 11"/>
          <p:cNvGrpSpPr/>
          <p:nvPr/>
        </p:nvGrpSpPr>
        <p:grpSpPr>
          <a:xfrm>
            <a:off x="22859" y="2722749"/>
            <a:ext cx="12800275" cy="597262"/>
            <a:chOff x="0" y="0"/>
            <a:chExt cx="2293665" cy="107023"/>
          </a:xfrm>
        </p:grpSpPr>
        <p:sp>
          <p:nvSpPr>
            <p:cNvPr id="12" name="Freeform 12"/>
            <p:cNvSpPr/>
            <p:nvPr/>
          </p:nvSpPr>
          <p:spPr>
            <a:xfrm>
              <a:off x="0" y="0"/>
              <a:ext cx="2293665" cy="107023"/>
            </a:xfrm>
            <a:custGeom>
              <a:avLst/>
              <a:gdLst/>
              <a:ahLst/>
              <a:cxnLst/>
              <a:rect l="l" t="t" r="r" b="b"/>
              <a:pathLst>
                <a:path w="2293665" h="107023">
                  <a:moveTo>
                    <a:pt x="0" y="0"/>
                  </a:moveTo>
                  <a:lnTo>
                    <a:pt x="2293665" y="0"/>
                  </a:lnTo>
                  <a:lnTo>
                    <a:pt x="2293665" y="107023"/>
                  </a:lnTo>
                  <a:lnTo>
                    <a:pt x="0" y="107023"/>
                  </a:lnTo>
                  <a:close/>
                </a:path>
              </a:pathLst>
            </a:custGeom>
            <a:gradFill rotWithShape="1">
              <a:gsLst>
                <a:gs pos="0">
                  <a:srgbClr val="000000">
                    <a:alpha val="100000"/>
                  </a:srgbClr>
                </a:gs>
                <a:gs pos="100000">
                  <a:srgbClr val="3533CD">
                    <a:alpha val="100000"/>
                  </a:srgbClr>
                </a:gs>
              </a:gsLst>
              <a:lin ang="0"/>
            </a:gradFill>
          </p:spPr>
          <p:txBody>
            <a:bodyPr/>
            <a:lstStyle/>
            <a:p>
              <a:endParaRPr lang="en-GB" noProof="0" dirty="0"/>
            </a:p>
          </p:txBody>
        </p:sp>
        <p:sp>
          <p:nvSpPr>
            <p:cNvPr id="13" name="TextBox 13"/>
            <p:cNvSpPr txBox="1"/>
            <p:nvPr/>
          </p:nvSpPr>
          <p:spPr>
            <a:xfrm>
              <a:off x="0" y="-57150"/>
              <a:ext cx="2293665" cy="164173"/>
            </a:xfrm>
            <a:prstGeom prst="rect">
              <a:avLst/>
            </a:prstGeom>
          </p:spPr>
          <p:txBody>
            <a:bodyPr lIns="50800" tIns="50800" rIns="50800" bIns="50800" rtlCol="0" anchor="ctr"/>
            <a:lstStyle/>
            <a:p>
              <a:pPr algn="ctr">
                <a:lnSpc>
                  <a:spcPts val="4060"/>
                </a:lnSpc>
                <a:spcBef>
                  <a:spcPct val="0"/>
                </a:spcBef>
              </a:pPr>
              <a:endParaRPr lang="en-GB" noProof="0" dirty="0"/>
            </a:p>
          </p:txBody>
        </p:sp>
      </p:grpSp>
      <p:grpSp>
        <p:nvGrpSpPr>
          <p:cNvPr id="14" name="Group 14"/>
          <p:cNvGrpSpPr/>
          <p:nvPr/>
        </p:nvGrpSpPr>
        <p:grpSpPr>
          <a:xfrm>
            <a:off x="3434143" y="3850449"/>
            <a:ext cx="4845570" cy="3473008"/>
            <a:chOff x="0" y="0"/>
            <a:chExt cx="868271" cy="622324"/>
          </a:xfrm>
        </p:grpSpPr>
        <p:sp>
          <p:nvSpPr>
            <p:cNvPr id="15" name="Freeform 15"/>
            <p:cNvSpPr/>
            <p:nvPr/>
          </p:nvSpPr>
          <p:spPr>
            <a:xfrm>
              <a:off x="0" y="0"/>
              <a:ext cx="868272" cy="622324"/>
            </a:xfrm>
            <a:custGeom>
              <a:avLst/>
              <a:gdLst/>
              <a:ahLst/>
              <a:cxnLst/>
              <a:rect l="l" t="t" r="r" b="b"/>
              <a:pathLst>
                <a:path w="868272" h="622324">
                  <a:moveTo>
                    <a:pt x="31955" y="0"/>
                  </a:moveTo>
                  <a:lnTo>
                    <a:pt x="836317" y="0"/>
                  </a:lnTo>
                  <a:cubicBezTo>
                    <a:pt x="853965" y="0"/>
                    <a:pt x="868272" y="14307"/>
                    <a:pt x="868272" y="31955"/>
                  </a:cubicBezTo>
                  <a:lnTo>
                    <a:pt x="868272" y="590369"/>
                  </a:lnTo>
                  <a:cubicBezTo>
                    <a:pt x="868272" y="608017"/>
                    <a:pt x="853965" y="622324"/>
                    <a:pt x="836317" y="622324"/>
                  </a:cubicBezTo>
                  <a:lnTo>
                    <a:pt x="31955" y="622324"/>
                  </a:lnTo>
                  <a:cubicBezTo>
                    <a:pt x="14307" y="622324"/>
                    <a:pt x="0" y="608017"/>
                    <a:pt x="0" y="590369"/>
                  </a:cubicBezTo>
                  <a:lnTo>
                    <a:pt x="0" y="31955"/>
                  </a:lnTo>
                  <a:cubicBezTo>
                    <a:pt x="0" y="14307"/>
                    <a:pt x="14307" y="0"/>
                    <a:pt x="31955" y="0"/>
                  </a:cubicBezTo>
                  <a:close/>
                </a:path>
              </a:pathLst>
            </a:custGeom>
            <a:ln w="9525" cap="sq">
              <a:solidFill>
                <a:srgbClr val="2E3192"/>
              </a:solidFill>
              <a:prstDash val="solid"/>
              <a:miter/>
            </a:ln>
          </p:spPr>
          <p:txBody>
            <a:bodyPr/>
            <a:lstStyle/>
            <a:p>
              <a:endParaRPr lang="en-GB" noProof="0" dirty="0"/>
            </a:p>
          </p:txBody>
        </p:sp>
        <p:sp>
          <p:nvSpPr>
            <p:cNvPr id="16" name="TextBox 16"/>
            <p:cNvSpPr txBox="1"/>
            <p:nvPr/>
          </p:nvSpPr>
          <p:spPr>
            <a:xfrm>
              <a:off x="0" y="-47625"/>
              <a:ext cx="868271" cy="669949"/>
            </a:xfrm>
            <a:prstGeom prst="rect">
              <a:avLst/>
            </a:prstGeom>
          </p:spPr>
          <p:txBody>
            <a:bodyPr lIns="50800" tIns="50800" rIns="50800" bIns="50800" rtlCol="0" anchor="ctr"/>
            <a:lstStyle/>
            <a:p>
              <a:pPr algn="ctr">
                <a:lnSpc>
                  <a:spcPts val="3499"/>
                </a:lnSpc>
              </a:pPr>
              <a:endParaRPr lang="en-GB" noProof="0" dirty="0"/>
            </a:p>
          </p:txBody>
        </p:sp>
      </p:grpSp>
      <p:grpSp>
        <p:nvGrpSpPr>
          <p:cNvPr id="17" name="Group 17"/>
          <p:cNvGrpSpPr/>
          <p:nvPr/>
        </p:nvGrpSpPr>
        <p:grpSpPr>
          <a:xfrm>
            <a:off x="270238" y="4475922"/>
            <a:ext cx="2750504" cy="2713999"/>
            <a:chOff x="0" y="0"/>
            <a:chExt cx="821816" cy="810909"/>
          </a:xfrm>
        </p:grpSpPr>
        <p:sp>
          <p:nvSpPr>
            <p:cNvPr id="18" name="Freeform 18"/>
            <p:cNvSpPr/>
            <p:nvPr/>
          </p:nvSpPr>
          <p:spPr>
            <a:xfrm>
              <a:off x="0" y="0"/>
              <a:ext cx="821816" cy="810909"/>
            </a:xfrm>
            <a:custGeom>
              <a:avLst/>
              <a:gdLst/>
              <a:ahLst/>
              <a:cxnLst/>
              <a:rect l="l" t="t" r="r" b="b"/>
              <a:pathLst>
                <a:path w="821816" h="810909">
                  <a:moveTo>
                    <a:pt x="70368" y="0"/>
                  </a:moveTo>
                  <a:lnTo>
                    <a:pt x="751448" y="0"/>
                  </a:lnTo>
                  <a:cubicBezTo>
                    <a:pt x="770110" y="0"/>
                    <a:pt x="788009" y="7414"/>
                    <a:pt x="801205" y="20610"/>
                  </a:cubicBezTo>
                  <a:cubicBezTo>
                    <a:pt x="814402" y="33807"/>
                    <a:pt x="821816" y="51705"/>
                    <a:pt x="821816" y="70368"/>
                  </a:cubicBezTo>
                  <a:lnTo>
                    <a:pt x="821816" y="740540"/>
                  </a:lnTo>
                  <a:cubicBezTo>
                    <a:pt x="821816" y="759203"/>
                    <a:pt x="814402" y="777102"/>
                    <a:pt x="801205" y="790298"/>
                  </a:cubicBezTo>
                  <a:cubicBezTo>
                    <a:pt x="788009" y="803495"/>
                    <a:pt x="770110" y="810909"/>
                    <a:pt x="751448" y="810909"/>
                  </a:cubicBezTo>
                  <a:lnTo>
                    <a:pt x="70368" y="810909"/>
                  </a:lnTo>
                  <a:cubicBezTo>
                    <a:pt x="51705" y="810909"/>
                    <a:pt x="33807" y="803495"/>
                    <a:pt x="20610" y="790298"/>
                  </a:cubicBezTo>
                  <a:cubicBezTo>
                    <a:pt x="7414" y="777102"/>
                    <a:pt x="0" y="759203"/>
                    <a:pt x="0" y="740540"/>
                  </a:cubicBezTo>
                  <a:lnTo>
                    <a:pt x="0" y="70368"/>
                  </a:lnTo>
                  <a:cubicBezTo>
                    <a:pt x="0" y="51705"/>
                    <a:pt x="7414" y="33807"/>
                    <a:pt x="20610" y="20610"/>
                  </a:cubicBezTo>
                  <a:cubicBezTo>
                    <a:pt x="33807" y="7414"/>
                    <a:pt x="51705" y="0"/>
                    <a:pt x="70368" y="0"/>
                  </a:cubicBezTo>
                  <a:close/>
                </a:path>
              </a:pathLst>
            </a:custGeom>
            <a:blipFill>
              <a:blip r:embed="rId7"/>
              <a:stretch>
                <a:fillRect l="-24190" r="-24190"/>
              </a:stretch>
            </a:blipFill>
            <a:ln w="38100" cap="rnd">
              <a:solidFill>
                <a:srgbClr val="000000"/>
              </a:solidFill>
              <a:prstDash val="solid"/>
              <a:round/>
            </a:ln>
          </p:spPr>
          <p:txBody>
            <a:bodyPr/>
            <a:lstStyle/>
            <a:p>
              <a:endParaRPr lang="en-GB" noProof="0" dirty="0"/>
            </a:p>
          </p:txBody>
        </p:sp>
      </p:grpSp>
      <p:grpSp>
        <p:nvGrpSpPr>
          <p:cNvPr id="19" name="Group 19"/>
          <p:cNvGrpSpPr/>
          <p:nvPr/>
        </p:nvGrpSpPr>
        <p:grpSpPr>
          <a:xfrm>
            <a:off x="3985447" y="3862889"/>
            <a:ext cx="4305969" cy="613032"/>
            <a:chOff x="0" y="0"/>
            <a:chExt cx="771581" cy="109848"/>
          </a:xfrm>
        </p:grpSpPr>
        <p:sp>
          <p:nvSpPr>
            <p:cNvPr id="20" name="Freeform 20"/>
            <p:cNvSpPr/>
            <p:nvPr/>
          </p:nvSpPr>
          <p:spPr>
            <a:xfrm>
              <a:off x="0" y="0"/>
              <a:ext cx="771581" cy="109849"/>
            </a:xfrm>
            <a:custGeom>
              <a:avLst/>
              <a:gdLst/>
              <a:ahLst/>
              <a:cxnLst/>
              <a:rect l="l" t="t" r="r" b="b"/>
              <a:pathLst>
                <a:path w="771581" h="109849">
                  <a:moveTo>
                    <a:pt x="35959" y="0"/>
                  </a:moveTo>
                  <a:lnTo>
                    <a:pt x="735622" y="0"/>
                  </a:lnTo>
                  <a:cubicBezTo>
                    <a:pt x="745159" y="0"/>
                    <a:pt x="754305" y="3789"/>
                    <a:pt x="761049" y="10532"/>
                  </a:cubicBezTo>
                  <a:cubicBezTo>
                    <a:pt x="767793" y="17276"/>
                    <a:pt x="771581" y="26422"/>
                    <a:pt x="771581" y="35959"/>
                  </a:cubicBezTo>
                  <a:lnTo>
                    <a:pt x="771581" y="73889"/>
                  </a:lnTo>
                  <a:cubicBezTo>
                    <a:pt x="771581" y="83426"/>
                    <a:pt x="767793" y="92573"/>
                    <a:pt x="761049" y="99316"/>
                  </a:cubicBezTo>
                  <a:cubicBezTo>
                    <a:pt x="754305" y="106060"/>
                    <a:pt x="745159" y="109849"/>
                    <a:pt x="735622" y="109849"/>
                  </a:cubicBezTo>
                  <a:lnTo>
                    <a:pt x="35959" y="109849"/>
                  </a:lnTo>
                  <a:cubicBezTo>
                    <a:pt x="26422" y="109849"/>
                    <a:pt x="17276" y="106060"/>
                    <a:pt x="10532" y="99316"/>
                  </a:cubicBezTo>
                  <a:cubicBezTo>
                    <a:pt x="3789" y="92573"/>
                    <a:pt x="0" y="83426"/>
                    <a:pt x="0" y="73889"/>
                  </a:cubicBezTo>
                  <a:lnTo>
                    <a:pt x="0" y="35959"/>
                  </a:lnTo>
                  <a:cubicBezTo>
                    <a:pt x="0" y="26422"/>
                    <a:pt x="3789" y="17276"/>
                    <a:pt x="10532" y="10532"/>
                  </a:cubicBezTo>
                  <a:cubicBezTo>
                    <a:pt x="17276" y="3789"/>
                    <a:pt x="26422" y="0"/>
                    <a:pt x="35959" y="0"/>
                  </a:cubicBezTo>
                  <a:close/>
                </a:path>
              </a:pathLst>
            </a:custGeom>
            <a:solidFill>
              <a:srgbClr val="2E3192"/>
            </a:solidFill>
          </p:spPr>
          <p:txBody>
            <a:bodyPr/>
            <a:lstStyle/>
            <a:p>
              <a:endParaRPr lang="en-GB" noProof="0" dirty="0"/>
            </a:p>
          </p:txBody>
        </p:sp>
        <p:sp>
          <p:nvSpPr>
            <p:cNvPr id="21" name="TextBox 21"/>
            <p:cNvSpPr txBox="1"/>
            <p:nvPr/>
          </p:nvSpPr>
          <p:spPr>
            <a:xfrm>
              <a:off x="0" y="-47625"/>
              <a:ext cx="771581" cy="157473"/>
            </a:xfrm>
            <a:prstGeom prst="rect">
              <a:avLst/>
            </a:prstGeom>
          </p:spPr>
          <p:txBody>
            <a:bodyPr lIns="50800" tIns="50800" rIns="50800" bIns="50800" rtlCol="0" anchor="ctr"/>
            <a:lstStyle/>
            <a:p>
              <a:pPr algn="ctr">
                <a:lnSpc>
                  <a:spcPts val="3499"/>
                </a:lnSpc>
              </a:pPr>
              <a:endParaRPr lang="en-GB" noProof="0" dirty="0"/>
            </a:p>
          </p:txBody>
        </p:sp>
      </p:grpSp>
      <p:grpSp>
        <p:nvGrpSpPr>
          <p:cNvPr id="22" name="Group 22"/>
          <p:cNvGrpSpPr/>
          <p:nvPr/>
        </p:nvGrpSpPr>
        <p:grpSpPr>
          <a:xfrm>
            <a:off x="3344201" y="3769643"/>
            <a:ext cx="799525" cy="799525"/>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ABE2"/>
            </a:solidFill>
          </p:spPr>
          <p:txBody>
            <a:bodyPr/>
            <a:lstStyle/>
            <a:p>
              <a:endParaRPr lang="en-GB" noProof="0" dirty="0"/>
            </a:p>
          </p:txBody>
        </p:sp>
        <p:sp>
          <p:nvSpPr>
            <p:cNvPr id="24" name="TextBox 24"/>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lang="en-GB" noProof="0" dirty="0"/>
            </a:p>
          </p:txBody>
        </p:sp>
      </p:grpSp>
      <p:grpSp>
        <p:nvGrpSpPr>
          <p:cNvPr id="25" name="Group 25"/>
          <p:cNvGrpSpPr/>
          <p:nvPr/>
        </p:nvGrpSpPr>
        <p:grpSpPr>
          <a:xfrm>
            <a:off x="8672416" y="4213539"/>
            <a:ext cx="5930131" cy="3136377"/>
            <a:chOff x="0" y="0"/>
            <a:chExt cx="1062612" cy="562003"/>
          </a:xfrm>
        </p:grpSpPr>
        <p:sp>
          <p:nvSpPr>
            <p:cNvPr id="26" name="Freeform 26"/>
            <p:cNvSpPr/>
            <p:nvPr/>
          </p:nvSpPr>
          <p:spPr>
            <a:xfrm>
              <a:off x="0" y="0"/>
              <a:ext cx="1062612" cy="562003"/>
            </a:xfrm>
            <a:custGeom>
              <a:avLst/>
              <a:gdLst/>
              <a:ahLst/>
              <a:cxnLst/>
              <a:rect l="l" t="t" r="r" b="b"/>
              <a:pathLst>
                <a:path w="1062612" h="562003">
                  <a:moveTo>
                    <a:pt x="26110" y="0"/>
                  </a:moveTo>
                  <a:lnTo>
                    <a:pt x="1036502" y="0"/>
                  </a:lnTo>
                  <a:cubicBezTo>
                    <a:pt x="1043427" y="0"/>
                    <a:pt x="1050068" y="2751"/>
                    <a:pt x="1054965" y="7648"/>
                  </a:cubicBezTo>
                  <a:cubicBezTo>
                    <a:pt x="1059862" y="12544"/>
                    <a:pt x="1062612" y="19186"/>
                    <a:pt x="1062612" y="26110"/>
                  </a:cubicBezTo>
                  <a:lnTo>
                    <a:pt x="1062612" y="535893"/>
                  </a:lnTo>
                  <a:cubicBezTo>
                    <a:pt x="1062612" y="550313"/>
                    <a:pt x="1050922" y="562003"/>
                    <a:pt x="1036502" y="562003"/>
                  </a:cubicBezTo>
                  <a:lnTo>
                    <a:pt x="26110" y="562003"/>
                  </a:lnTo>
                  <a:cubicBezTo>
                    <a:pt x="19186" y="562003"/>
                    <a:pt x="12544" y="559252"/>
                    <a:pt x="7648" y="554356"/>
                  </a:cubicBezTo>
                  <a:cubicBezTo>
                    <a:pt x="2751" y="549459"/>
                    <a:pt x="0" y="542818"/>
                    <a:pt x="0" y="535893"/>
                  </a:cubicBezTo>
                  <a:lnTo>
                    <a:pt x="0" y="26110"/>
                  </a:lnTo>
                  <a:cubicBezTo>
                    <a:pt x="0" y="11690"/>
                    <a:pt x="11690" y="0"/>
                    <a:pt x="26110" y="0"/>
                  </a:cubicBezTo>
                  <a:close/>
                </a:path>
              </a:pathLst>
            </a:custGeom>
            <a:ln w="9525" cap="sq">
              <a:solidFill>
                <a:srgbClr val="2E3192"/>
              </a:solidFill>
              <a:prstDash val="solid"/>
              <a:miter/>
            </a:ln>
          </p:spPr>
          <p:txBody>
            <a:bodyPr/>
            <a:lstStyle/>
            <a:p>
              <a:endParaRPr lang="en-GB" noProof="0" dirty="0"/>
            </a:p>
          </p:txBody>
        </p:sp>
        <p:sp>
          <p:nvSpPr>
            <p:cNvPr id="27" name="TextBox 27"/>
            <p:cNvSpPr txBox="1"/>
            <p:nvPr/>
          </p:nvSpPr>
          <p:spPr>
            <a:xfrm>
              <a:off x="0" y="-47625"/>
              <a:ext cx="1062612" cy="609628"/>
            </a:xfrm>
            <a:prstGeom prst="rect">
              <a:avLst/>
            </a:prstGeom>
          </p:spPr>
          <p:txBody>
            <a:bodyPr lIns="50800" tIns="50800" rIns="50800" bIns="50800" rtlCol="0" anchor="ctr"/>
            <a:lstStyle/>
            <a:p>
              <a:pPr algn="ctr">
                <a:lnSpc>
                  <a:spcPts val="3499"/>
                </a:lnSpc>
              </a:pPr>
              <a:endParaRPr lang="en-GB" noProof="0" dirty="0"/>
            </a:p>
          </p:txBody>
        </p:sp>
      </p:grpSp>
      <p:grpSp>
        <p:nvGrpSpPr>
          <p:cNvPr id="28" name="Group 28"/>
          <p:cNvGrpSpPr/>
          <p:nvPr/>
        </p:nvGrpSpPr>
        <p:grpSpPr>
          <a:xfrm>
            <a:off x="9301219" y="3790741"/>
            <a:ext cx="5301328" cy="930275"/>
            <a:chOff x="0" y="0"/>
            <a:chExt cx="949938" cy="166695"/>
          </a:xfrm>
        </p:grpSpPr>
        <p:sp>
          <p:nvSpPr>
            <p:cNvPr id="29" name="Freeform 29"/>
            <p:cNvSpPr/>
            <p:nvPr/>
          </p:nvSpPr>
          <p:spPr>
            <a:xfrm>
              <a:off x="0" y="0"/>
              <a:ext cx="949938" cy="166695"/>
            </a:xfrm>
            <a:custGeom>
              <a:avLst/>
              <a:gdLst/>
              <a:ahLst/>
              <a:cxnLst/>
              <a:rect l="l" t="t" r="r" b="b"/>
              <a:pathLst>
                <a:path w="949938" h="166695">
                  <a:moveTo>
                    <a:pt x="29207" y="0"/>
                  </a:moveTo>
                  <a:lnTo>
                    <a:pt x="920731" y="0"/>
                  </a:lnTo>
                  <a:cubicBezTo>
                    <a:pt x="928477" y="0"/>
                    <a:pt x="935906" y="3077"/>
                    <a:pt x="941383" y="8555"/>
                  </a:cubicBezTo>
                  <a:cubicBezTo>
                    <a:pt x="946861" y="14032"/>
                    <a:pt x="949938" y="21461"/>
                    <a:pt x="949938" y="29207"/>
                  </a:cubicBezTo>
                  <a:lnTo>
                    <a:pt x="949938" y="137487"/>
                  </a:lnTo>
                  <a:cubicBezTo>
                    <a:pt x="949938" y="145234"/>
                    <a:pt x="946861" y="152663"/>
                    <a:pt x="941383" y="158140"/>
                  </a:cubicBezTo>
                  <a:cubicBezTo>
                    <a:pt x="935906" y="163618"/>
                    <a:pt x="928477" y="166695"/>
                    <a:pt x="920731" y="166695"/>
                  </a:cubicBezTo>
                  <a:lnTo>
                    <a:pt x="29207" y="166695"/>
                  </a:lnTo>
                  <a:cubicBezTo>
                    <a:pt x="21461" y="166695"/>
                    <a:pt x="14032" y="163618"/>
                    <a:pt x="8555" y="158140"/>
                  </a:cubicBezTo>
                  <a:cubicBezTo>
                    <a:pt x="3077" y="152663"/>
                    <a:pt x="0" y="145234"/>
                    <a:pt x="0" y="137487"/>
                  </a:cubicBezTo>
                  <a:lnTo>
                    <a:pt x="0" y="29207"/>
                  </a:lnTo>
                  <a:cubicBezTo>
                    <a:pt x="0" y="21461"/>
                    <a:pt x="3077" y="14032"/>
                    <a:pt x="8555" y="8555"/>
                  </a:cubicBezTo>
                  <a:cubicBezTo>
                    <a:pt x="14032" y="3077"/>
                    <a:pt x="21461" y="0"/>
                    <a:pt x="29207" y="0"/>
                  </a:cubicBezTo>
                  <a:close/>
                </a:path>
              </a:pathLst>
            </a:custGeom>
            <a:solidFill>
              <a:srgbClr val="2E3192"/>
            </a:solidFill>
          </p:spPr>
          <p:txBody>
            <a:bodyPr/>
            <a:lstStyle/>
            <a:p>
              <a:endParaRPr lang="en-GB" noProof="0" dirty="0"/>
            </a:p>
          </p:txBody>
        </p:sp>
        <p:sp>
          <p:nvSpPr>
            <p:cNvPr id="30" name="TextBox 30"/>
            <p:cNvSpPr txBox="1"/>
            <p:nvPr/>
          </p:nvSpPr>
          <p:spPr>
            <a:xfrm>
              <a:off x="0" y="-47625"/>
              <a:ext cx="949938" cy="214320"/>
            </a:xfrm>
            <a:prstGeom prst="rect">
              <a:avLst/>
            </a:prstGeom>
          </p:spPr>
          <p:txBody>
            <a:bodyPr lIns="50800" tIns="50800" rIns="50800" bIns="50800" rtlCol="0" anchor="ctr"/>
            <a:lstStyle/>
            <a:p>
              <a:pPr algn="ctr">
                <a:lnSpc>
                  <a:spcPts val="3499"/>
                </a:lnSpc>
              </a:pPr>
              <a:endParaRPr lang="en-GB" noProof="0" dirty="0"/>
            </a:p>
          </p:txBody>
        </p:sp>
      </p:grpSp>
      <p:grpSp>
        <p:nvGrpSpPr>
          <p:cNvPr id="31" name="Group 31"/>
          <p:cNvGrpSpPr/>
          <p:nvPr/>
        </p:nvGrpSpPr>
        <p:grpSpPr>
          <a:xfrm>
            <a:off x="8672416" y="3862889"/>
            <a:ext cx="820026" cy="820026"/>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ABE2"/>
            </a:solidFill>
          </p:spPr>
          <p:txBody>
            <a:bodyPr/>
            <a:lstStyle/>
            <a:p>
              <a:endParaRPr lang="en-GB" noProof="0" dirty="0"/>
            </a:p>
          </p:txBody>
        </p:sp>
        <p:sp>
          <p:nvSpPr>
            <p:cNvPr id="33" name="TextBox 33"/>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lang="en-GB" noProof="0" dirty="0"/>
            </a:p>
          </p:txBody>
        </p:sp>
      </p:grpSp>
      <p:grpSp>
        <p:nvGrpSpPr>
          <p:cNvPr id="34" name="Group 34"/>
          <p:cNvGrpSpPr/>
          <p:nvPr/>
        </p:nvGrpSpPr>
        <p:grpSpPr>
          <a:xfrm>
            <a:off x="212329" y="8228317"/>
            <a:ext cx="5151100" cy="5129273"/>
            <a:chOff x="0" y="0"/>
            <a:chExt cx="923019" cy="919108"/>
          </a:xfrm>
        </p:grpSpPr>
        <p:sp>
          <p:nvSpPr>
            <p:cNvPr id="35" name="Freeform 35"/>
            <p:cNvSpPr/>
            <p:nvPr/>
          </p:nvSpPr>
          <p:spPr>
            <a:xfrm>
              <a:off x="0" y="0"/>
              <a:ext cx="923019" cy="919108"/>
            </a:xfrm>
            <a:custGeom>
              <a:avLst/>
              <a:gdLst/>
              <a:ahLst/>
              <a:cxnLst/>
              <a:rect l="l" t="t" r="r" b="b"/>
              <a:pathLst>
                <a:path w="923019" h="919108">
                  <a:moveTo>
                    <a:pt x="30059" y="0"/>
                  </a:moveTo>
                  <a:lnTo>
                    <a:pt x="892960" y="0"/>
                  </a:lnTo>
                  <a:cubicBezTo>
                    <a:pt x="900932" y="0"/>
                    <a:pt x="908578" y="3167"/>
                    <a:pt x="914215" y="8804"/>
                  </a:cubicBezTo>
                  <a:cubicBezTo>
                    <a:pt x="919852" y="14441"/>
                    <a:pt x="923019" y="22087"/>
                    <a:pt x="923019" y="30059"/>
                  </a:cubicBezTo>
                  <a:lnTo>
                    <a:pt x="923019" y="889049"/>
                  </a:lnTo>
                  <a:cubicBezTo>
                    <a:pt x="923019" y="897021"/>
                    <a:pt x="919852" y="904666"/>
                    <a:pt x="914215" y="910304"/>
                  </a:cubicBezTo>
                  <a:cubicBezTo>
                    <a:pt x="908578" y="915941"/>
                    <a:pt x="900932" y="919108"/>
                    <a:pt x="892960" y="919108"/>
                  </a:cubicBezTo>
                  <a:lnTo>
                    <a:pt x="30059" y="919108"/>
                  </a:lnTo>
                  <a:cubicBezTo>
                    <a:pt x="22087" y="919108"/>
                    <a:pt x="14441" y="915941"/>
                    <a:pt x="8804" y="910304"/>
                  </a:cubicBezTo>
                  <a:cubicBezTo>
                    <a:pt x="3167" y="904666"/>
                    <a:pt x="0" y="897021"/>
                    <a:pt x="0" y="889049"/>
                  </a:cubicBezTo>
                  <a:lnTo>
                    <a:pt x="0" y="30059"/>
                  </a:lnTo>
                  <a:cubicBezTo>
                    <a:pt x="0" y="22087"/>
                    <a:pt x="3167" y="14441"/>
                    <a:pt x="8804" y="8804"/>
                  </a:cubicBezTo>
                  <a:cubicBezTo>
                    <a:pt x="14441" y="3167"/>
                    <a:pt x="22087" y="0"/>
                    <a:pt x="30059" y="0"/>
                  </a:cubicBezTo>
                  <a:close/>
                </a:path>
              </a:pathLst>
            </a:custGeom>
            <a:ln w="9525" cap="sq">
              <a:solidFill>
                <a:srgbClr val="2E3192"/>
              </a:solidFill>
              <a:prstDash val="solid"/>
              <a:miter/>
            </a:ln>
          </p:spPr>
          <p:txBody>
            <a:bodyPr/>
            <a:lstStyle/>
            <a:p>
              <a:endParaRPr lang="en-GB" noProof="0" dirty="0"/>
            </a:p>
          </p:txBody>
        </p:sp>
        <p:sp>
          <p:nvSpPr>
            <p:cNvPr id="36" name="TextBox 36"/>
            <p:cNvSpPr txBox="1"/>
            <p:nvPr/>
          </p:nvSpPr>
          <p:spPr>
            <a:xfrm>
              <a:off x="0" y="-47625"/>
              <a:ext cx="923019" cy="966733"/>
            </a:xfrm>
            <a:prstGeom prst="rect">
              <a:avLst/>
            </a:prstGeom>
          </p:spPr>
          <p:txBody>
            <a:bodyPr lIns="50800" tIns="50800" rIns="50800" bIns="50800" rtlCol="0" anchor="ctr"/>
            <a:lstStyle/>
            <a:p>
              <a:pPr algn="ctr">
                <a:lnSpc>
                  <a:spcPts val="3499"/>
                </a:lnSpc>
              </a:pPr>
              <a:endParaRPr lang="en-GB" noProof="0" dirty="0"/>
            </a:p>
          </p:txBody>
        </p:sp>
      </p:grpSp>
      <p:grpSp>
        <p:nvGrpSpPr>
          <p:cNvPr id="37" name="Group 37"/>
          <p:cNvGrpSpPr/>
          <p:nvPr/>
        </p:nvGrpSpPr>
        <p:grpSpPr>
          <a:xfrm>
            <a:off x="751930" y="7609207"/>
            <a:ext cx="4305969" cy="1039654"/>
            <a:chOff x="0" y="0"/>
            <a:chExt cx="771581" cy="186294"/>
          </a:xfrm>
        </p:grpSpPr>
        <p:sp>
          <p:nvSpPr>
            <p:cNvPr id="38" name="Freeform 38"/>
            <p:cNvSpPr/>
            <p:nvPr/>
          </p:nvSpPr>
          <p:spPr>
            <a:xfrm>
              <a:off x="0" y="0"/>
              <a:ext cx="771581" cy="186294"/>
            </a:xfrm>
            <a:custGeom>
              <a:avLst/>
              <a:gdLst/>
              <a:ahLst/>
              <a:cxnLst/>
              <a:rect l="l" t="t" r="r" b="b"/>
              <a:pathLst>
                <a:path w="771581" h="186294">
                  <a:moveTo>
                    <a:pt x="35959" y="0"/>
                  </a:moveTo>
                  <a:lnTo>
                    <a:pt x="735622" y="0"/>
                  </a:lnTo>
                  <a:cubicBezTo>
                    <a:pt x="745159" y="0"/>
                    <a:pt x="754305" y="3789"/>
                    <a:pt x="761049" y="10532"/>
                  </a:cubicBezTo>
                  <a:cubicBezTo>
                    <a:pt x="767793" y="17276"/>
                    <a:pt x="771581" y="26422"/>
                    <a:pt x="771581" y="35959"/>
                  </a:cubicBezTo>
                  <a:lnTo>
                    <a:pt x="771581" y="150335"/>
                  </a:lnTo>
                  <a:cubicBezTo>
                    <a:pt x="771581" y="159872"/>
                    <a:pt x="767793" y="169018"/>
                    <a:pt x="761049" y="175762"/>
                  </a:cubicBezTo>
                  <a:cubicBezTo>
                    <a:pt x="754305" y="182506"/>
                    <a:pt x="745159" y="186294"/>
                    <a:pt x="735622" y="186294"/>
                  </a:cubicBezTo>
                  <a:lnTo>
                    <a:pt x="35959" y="186294"/>
                  </a:lnTo>
                  <a:cubicBezTo>
                    <a:pt x="26422" y="186294"/>
                    <a:pt x="17276" y="182506"/>
                    <a:pt x="10532" y="175762"/>
                  </a:cubicBezTo>
                  <a:cubicBezTo>
                    <a:pt x="3789" y="169018"/>
                    <a:pt x="0" y="159872"/>
                    <a:pt x="0" y="150335"/>
                  </a:cubicBezTo>
                  <a:lnTo>
                    <a:pt x="0" y="35959"/>
                  </a:lnTo>
                  <a:cubicBezTo>
                    <a:pt x="0" y="26422"/>
                    <a:pt x="3789" y="17276"/>
                    <a:pt x="10532" y="10532"/>
                  </a:cubicBezTo>
                  <a:cubicBezTo>
                    <a:pt x="17276" y="3789"/>
                    <a:pt x="26422" y="0"/>
                    <a:pt x="35959" y="0"/>
                  </a:cubicBezTo>
                  <a:close/>
                </a:path>
              </a:pathLst>
            </a:custGeom>
            <a:solidFill>
              <a:srgbClr val="2E3192"/>
            </a:solidFill>
          </p:spPr>
          <p:txBody>
            <a:bodyPr/>
            <a:lstStyle/>
            <a:p>
              <a:endParaRPr lang="en-GB" noProof="0" dirty="0"/>
            </a:p>
          </p:txBody>
        </p:sp>
        <p:sp>
          <p:nvSpPr>
            <p:cNvPr id="39" name="TextBox 39"/>
            <p:cNvSpPr txBox="1"/>
            <p:nvPr/>
          </p:nvSpPr>
          <p:spPr>
            <a:xfrm>
              <a:off x="0" y="-47625"/>
              <a:ext cx="771581" cy="233919"/>
            </a:xfrm>
            <a:prstGeom prst="rect">
              <a:avLst/>
            </a:prstGeom>
          </p:spPr>
          <p:txBody>
            <a:bodyPr lIns="50800" tIns="50800" rIns="50800" bIns="50800" rtlCol="0" anchor="ctr"/>
            <a:lstStyle/>
            <a:p>
              <a:pPr algn="ctr">
                <a:lnSpc>
                  <a:spcPts val="3499"/>
                </a:lnSpc>
              </a:pPr>
              <a:endParaRPr lang="en-GB" noProof="0" dirty="0"/>
            </a:p>
          </p:txBody>
        </p:sp>
      </p:grpSp>
      <p:grpSp>
        <p:nvGrpSpPr>
          <p:cNvPr id="40" name="Group 40"/>
          <p:cNvGrpSpPr/>
          <p:nvPr/>
        </p:nvGrpSpPr>
        <p:grpSpPr>
          <a:xfrm>
            <a:off x="212329" y="7669730"/>
            <a:ext cx="799525" cy="799525"/>
            <a:chOff x="0" y="0"/>
            <a:chExt cx="812800" cy="812800"/>
          </a:xfrm>
        </p:grpSpPr>
        <p:sp>
          <p:nvSpPr>
            <p:cNvPr id="41" name="Freeform 4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ABE2"/>
            </a:solidFill>
          </p:spPr>
          <p:txBody>
            <a:bodyPr/>
            <a:lstStyle/>
            <a:p>
              <a:endParaRPr lang="en-GB" noProof="0" dirty="0"/>
            </a:p>
          </p:txBody>
        </p:sp>
        <p:sp>
          <p:nvSpPr>
            <p:cNvPr id="42" name="TextBox 42"/>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lang="en-GB" noProof="0" dirty="0"/>
            </a:p>
          </p:txBody>
        </p:sp>
      </p:grpSp>
      <p:grpSp>
        <p:nvGrpSpPr>
          <p:cNvPr id="43" name="Group 43"/>
          <p:cNvGrpSpPr/>
          <p:nvPr/>
        </p:nvGrpSpPr>
        <p:grpSpPr>
          <a:xfrm>
            <a:off x="5615055" y="8217500"/>
            <a:ext cx="4349229" cy="5234788"/>
            <a:chOff x="0" y="0"/>
            <a:chExt cx="779333" cy="938015"/>
          </a:xfrm>
        </p:grpSpPr>
        <p:sp>
          <p:nvSpPr>
            <p:cNvPr id="44" name="Freeform 44"/>
            <p:cNvSpPr/>
            <p:nvPr/>
          </p:nvSpPr>
          <p:spPr>
            <a:xfrm>
              <a:off x="0" y="0"/>
              <a:ext cx="779333" cy="938015"/>
            </a:xfrm>
            <a:custGeom>
              <a:avLst/>
              <a:gdLst/>
              <a:ahLst/>
              <a:cxnLst/>
              <a:rect l="l" t="t" r="r" b="b"/>
              <a:pathLst>
                <a:path w="779333" h="938015">
                  <a:moveTo>
                    <a:pt x="35601" y="0"/>
                  </a:moveTo>
                  <a:lnTo>
                    <a:pt x="743731" y="0"/>
                  </a:lnTo>
                  <a:cubicBezTo>
                    <a:pt x="753173" y="0"/>
                    <a:pt x="762229" y="3751"/>
                    <a:pt x="768905" y="10427"/>
                  </a:cubicBezTo>
                  <a:cubicBezTo>
                    <a:pt x="775582" y="17104"/>
                    <a:pt x="779333" y="26159"/>
                    <a:pt x="779333" y="35601"/>
                  </a:cubicBezTo>
                  <a:lnTo>
                    <a:pt x="779333" y="902414"/>
                  </a:lnTo>
                  <a:cubicBezTo>
                    <a:pt x="779333" y="911856"/>
                    <a:pt x="775582" y="920911"/>
                    <a:pt x="768905" y="927587"/>
                  </a:cubicBezTo>
                  <a:cubicBezTo>
                    <a:pt x="762229" y="934264"/>
                    <a:pt x="753173" y="938015"/>
                    <a:pt x="743731" y="938015"/>
                  </a:cubicBezTo>
                  <a:lnTo>
                    <a:pt x="35601" y="938015"/>
                  </a:lnTo>
                  <a:cubicBezTo>
                    <a:pt x="26159" y="938015"/>
                    <a:pt x="17104" y="934264"/>
                    <a:pt x="10427" y="927587"/>
                  </a:cubicBezTo>
                  <a:cubicBezTo>
                    <a:pt x="3751" y="920911"/>
                    <a:pt x="0" y="911856"/>
                    <a:pt x="0" y="902414"/>
                  </a:cubicBezTo>
                  <a:lnTo>
                    <a:pt x="0" y="35601"/>
                  </a:lnTo>
                  <a:cubicBezTo>
                    <a:pt x="0" y="26159"/>
                    <a:pt x="3751" y="17104"/>
                    <a:pt x="10427" y="10427"/>
                  </a:cubicBezTo>
                  <a:cubicBezTo>
                    <a:pt x="17104" y="3751"/>
                    <a:pt x="26159" y="0"/>
                    <a:pt x="35601" y="0"/>
                  </a:cubicBezTo>
                  <a:close/>
                </a:path>
              </a:pathLst>
            </a:custGeom>
            <a:ln w="9525" cap="sq">
              <a:solidFill>
                <a:srgbClr val="2E3192"/>
              </a:solidFill>
              <a:prstDash val="solid"/>
              <a:miter/>
            </a:ln>
          </p:spPr>
          <p:txBody>
            <a:bodyPr/>
            <a:lstStyle/>
            <a:p>
              <a:endParaRPr lang="en-GB" noProof="0" dirty="0"/>
            </a:p>
          </p:txBody>
        </p:sp>
        <p:sp>
          <p:nvSpPr>
            <p:cNvPr id="45" name="TextBox 45"/>
            <p:cNvSpPr txBox="1"/>
            <p:nvPr/>
          </p:nvSpPr>
          <p:spPr>
            <a:xfrm>
              <a:off x="0" y="-47625"/>
              <a:ext cx="779333" cy="985640"/>
            </a:xfrm>
            <a:prstGeom prst="rect">
              <a:avLst/>
            </a:prstGeom>
          </p:spPr>
          <p:txBody>
            <a:bodyPr lIns="50800" tIns="50800" rIns="50800" bIns="50800" rtlCol="0" anchor="ctr"/>
            <a:lstStyle/>
            <a:p>
              <a:pPr algn="ctr">
                <a:lnSpc>
                  <a:spcPts val="3499"/>
                </a:lnSpc>
              </a:pPr>
              <a:endParaRPr lang="en-GB" noProof="0" dirty="0"/>
            </a:p>
          </p:txBody>
        </p:sp>
      </p:grpSp>
      <p:grpSp>
        <p:nvGrpSpPr>
          <p:cNvPr id="46" name="Group 46"/>
          <p:cNvGrpSpPr/>
          <p:nvPr/>
        </p:nvGrpSpPr>
        <p:grpSpPr>
          <a:xfrm>
            <a:off x="5721325" y="7609207"/>
            <a:ext cx="4305969" cy="1039654"/>
            <a:chOff x="0" y="0"/>
            <a:chExt cx="771581" cy="186294"/>
          </a:xfrm>
        </p:grpSpPr>
        <p:sp>
          <p:nvSpPr>
            <p:cNvPr id="47" name="Freeform 47"/>
            <p:cNvSpPr/>
            <p:nvPr/>
          </p:nvSpPr>
          <p:spPr>
            <a:xfrm>
              <a:off x="0" y="0"/>
              <a:ext cx="771581" cy="186294"/>
            </a:xfrm>
            <a:custGeom>
              <a:avLst/>
              <a:gdLst/>
              <a:ahLst/>
              <a:cxnLst/>
              <a:rect l="l" t="t" r="r" b="b"/>
              <a:pathLst>
                <a:path w="771581" h="186294">
                  <a:moveTo>
                    <a:pt x="35959" y="0"/>
                  </a:moveTo>
                  <a:lnTo>
                    <a:pt x="735622" y="0"/>
                  </a:lnTo>
                  <a:cubicBezTo>
                    <a:pt x="745159" y="0"/>
                    <a:pt x="754305" y="3789"/>
                    <a:pt x="761049" y="10532"/>
                  </a:cubicBezTo>
                  <a:cubicBezTo>
                    <a:pt x="767793" y="17276"/>
                    <a:pt x="771581" y="26422"/>
                    <a:pt x="771581" y="35959"/>
                  </a:cubicBezTo>
                  <a:lnTo>
                    <a:pt x="771581" y="150335"/>
                  </a:lnTo>
                  <a:cubicBezTo>
                    <a:pt x="771581" y="159872"/>
                    <a:pt x="767793" y="169018"/>
                    <a:pt x="761049" y="175762"/>
                  </a:cubicBezTo>
                  <a:cubicBezTo>
                    <a:pt x="754305" y="182506"/>
                    <a:pt x="745159" y="186294"/>
                    <a:pt x="735622" y="186294"/>
                  </a:cubicBezTo>
                  <a:lnTo>
                    <a:pt x="35959" y="186294"/>
                  </a:lnTo>
                  <a:cubicBezTo>
                    <a:pt x="26422" y="186294"/>
                    <a:pt x="17276" y="182506"/>
                    <a:pt x="10532" y="175762"/>
                  </a:cubicBezTo>
                  <a:cubicBezTo>
                    <a:pt x="3789" y="169018"/>
                    <a:pt x="0" y="159872"/>
                    <a:pt x="0" y="150335"/>
                  </a:cubicBezTo>
                  <a:lnTo>
                    <a:pt x="0" y="35959"/>
                  </a:lnTo>
                  <a:cubicBezTo>
                    <a:pt x="0" y="26422"/>
                    <a:pt x="3789" y="17276"/>
                    <a:pt x="10532" y="10532"/>
                  </a:cubicBezTo>
                  <a:cubicBezTo>
                    <a:pt x="17276" y="3789"/>
                    <a:pt x="26422" y="0"/>
                    <a:pt x="35959" y="0"/>
                  </a:cubicBezTo>
                  <a:close/>
                </a:path>
              </a:pathLst>
            </a:custGeom>
            <a:solidFill>
              <a:srgbClr val="2E3192"/>
            </a:solidFill>
          </p:spPr>
          <p:txBody>
            <a:bodyPr/>
            <a:lstStyle/>
            <a:p>
              <a:endParaRPr lang="en-GB" noProof="0" dirty="0"/>
            </a:p>
          </p:txBody>
        </p:sp>
        <p:sp>
          <p:nvSpPr>
            <p:cNvPr id="48" name="TextBox 48"/>
            <p:cNvSpPr txBox="1"/>
            <p:nvPr/>
          </p:nvSpPr>
          <p:spPr>
            <a:xfrm>
              <a:off x="0" y="-47625"/>
              <a:ext cx="771581" cy="233919"/>
            </a:xfrm>
            <a:prstGeom prst="rect">
              <a:avLst/>
            </a:prstGeom>
          </p:spPr>
          <p:txBody>
            <a:bodyPr lIns="50800" tIns="50800" rIns="50800" bIns="50800" rtlCol="0" anchor="ctr"/>
            <a:lstStyle/>
            <a:p>
              <a:pPr algn="ctr">
                <a:lnSpc>
                  <a:spcPts val="3499"/>
                </a:lnSpc>
              </a:pPr>
              <a:endParaRPr lang="en-GB" noProof="0" dirty="0"/>
            </a:p>
          </p:txBody>
        </p:sp>
      </p:grpSp>
      <p:grpSp>
        <p:nvGrpSpPr>
          <p:cNvPr id="49" name="Group 49"/>
          <p:cNvGrpSpPr/>
          <p:nvPr/>
        </p:nvGrpSpPr>
        <p:grpSpPr>
          <a:xfrm>
            <a:off x="5506182" y="7669730"/>
            <a:ext cx="799525" cy="799525"/>
            <a:chOff x="0" y="0"/>
            <a:chExt cx="812800" cy="812800"/>
          </a:xfrm>
        </p:grpSpPr>
        <p:sp>
          <p:nvSpPr>
            <p:cNvPr id="50" name="Freeform 5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ABE2"/>
            </a:solidFill>
          </p:spPr>
          <p:txBody>
            <a:bodyPr/>
            <a:lstStyle/>
            <a:p>
              <a:endParaRPr lang="en-GB" noProof="0" dirty="0"/>
            </a:p>
          </p:txBody>
        </p:sp>
        <p:sp>
          <p:nvSpPr>
            <p:cNvPr id="51" name="TextBox 51"/>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lang="en-GB" noProof="0" dirty="0"/>
            </a:p>
          </p:txBody>
        </p:sp>
      </p:grpSp>
      <p:grpSp>
        <p:nvGrpSpPr>
          <p:cNvPr id="52" name="Group 52"/>
          <p:cNvGrpSpPr/>
          <p:nvPr/>
        </p:nvGrpSpPr>
        <p:grpSpPr>
          <a:xfrm>
            <a:off x="10114118" y="8211482"/>
            <a:ext cx="4845570" cy="5386576"/>
            <a:chOff x="0" y="0"/>
            <a:chExt cx="868271" cy="965214"/>
          </a:xfrm>
        </p:grpSpPr>
        <p:sp>
          <p:nvSpPr>
            <p:cNvPr id="53" name="Freeform 53"/>
            <p:cNvSpPr/>
            <p:nvPr/>
          </p:nvSpPr>
          <p:spPr>
            <a:xfrm>
              <a:off x="0" y="0"/>
              <a:ext cx="868272" cy="965214"/>
            </a:xfrm>
            <a:custGeom>
              <a:avLst/>
              <a:gdLst/>
              <a:ahLst/>
              <a:cxnLst/>
              <a:rect l="l" t="t" r="r" b="b"/>
              <a:pathLst>
                <a:path w="868272" h="965214">
                  <a:moveTo>
                    <a:pt x="31955" y="0"/>
                  </a:moveTo>
                  <a:lnTo>
                    <a:pt x="836317" y="0"/>
                  </a:lnTo>
                  <a:cubicBezTo>
                    <a:pt x="853965" y="0"/>
                    <a:pt x="868272" y="14307"/>
                    <a:pt x="868272" y="31955"/>
                  </a:cubicBezTo>
                  <a:lnTo>
                    <a:pt x="868272" y="933259"/>
                  </a:lnTo>
                  <a:cubicBezTo>
                    <a:pt x="868272" y="950907"/>
                    <a:pt x="853965" y="965214"/>
                    <a:pt x="836317" y="965214"/>
                  </a:cubicBezTo>
                  <a:lnTo>
                    <a:pt x="31955" y="965214"/>
                  </a:lnTo>
                  <a:cubicBezTo>
                    <a:pt x="14307" y="965214"/>
                    <a:pt x="0" y="950907"/>
                    <a:pt x="0" y="933259"/>
                  </a:cubicBezTo>
                  <a:lnTo>
                    <a:pt x="0" y="31955"/>
                  </a:lnTo>
                  <a:cubicBezTo>
                    <a:pt x="0" y="14307"/>
                    <a:pt x="14307" y="0"/>
                    <a:pt x="31955" y="0"/>
                  </a:cubicBezTo>
                  <a:close/>
                </a:path>
              </a:pathLst>
            </a:custGeom>
            <a:ln w="9525" cap="sq">
              <a:solidFill>
                <a:srgbClr val="2E3192"/>
              </a:solidFill>
              <a:prstDash val="solid"/>
              <a:miter/>
            </a:ln>
          </p:spPr>
          <p:txBody>
            <a:bodyPr/>
            <a:lstStyle/>
            <a:p>
              <a:endParaRPr lang="en-GB" noProof="0" dirty="0"/>
            </a:p>
          </p:txBody>
        </p:sp>
        <p:sp>
          <p:nvSpPr>
            <p:cNvPr id="54" name="TextBox 54"/>
            <p:cNvSpPr txBox="1"/>
            <p:nvPr/>
          </p:nvSpPr>
          <p:spPr>
            <a:xfrm>
              <a:off x="0" y="-47625"/>
              <a:ext cx="868271" cy="1012839"/>
            </a:xfrm>
            <a:prstGeom prst="rect">
              <a:avLst/>
            </a:prstGeom>
          </p:spPr>
          <p:txBody>
            <a:bodyPr lIns="50800" tIns="50800" rIns="50800" bIns="50800" rtlCol="0" anchor="ctr"/>
            <a:lstStyle/>
            <a:p>
              <a:pPr algn="ctr">
                <a:lnSpc>
                  <a:spcPts val="3499"/>
                </a:lnSpc>
              </a:pPr>
              <a:endParaRPr lang="en-GB" noProof="0" dirty="0"/>
            </a:p>
          </p:txBody>
        </p:sp>
      </p:grpSp>
      <p:grpSp>
        <p:nvGrpSpPr>
          <p:cNvPr id="55" name="Group 55"/>
          <p:cNvGrpSpPr/>
          <p:nvPr/>
        </p:nvGrpSpPr>
        <p:grpSpPr>
          <a:xfrm>
            <a:off x="10653719" y="7664241"/>
            <a:ext cx="4305969" cy="972979"/>
            <a:chOff x="0" y="0"/>
            <a:chExt cx="771581" cy="174347"/>
          </a:xfrm>
        </p:grpSpPr>
        <p:sp>
          <p:nvSpPr>
            <p:cNvPr id="56" name="Freeform 56"/>
            <p:cNvSpPr/>
            <p:nvPr/>
          </p:nvSpPr>
          <p:spPr>
            <a:xfrm>
              <a:off x="0" y="0"/>
              <a:ext cx="771581" cy="174347"/>
            </a:xfrm>
            <a:custGeom>
              <a:avLst/>
              <a:gdLst/>
              <a:ahLst/>
              <a:cxnLst/>
              <a:rect l="l" t="t" r="r" b="b"/>
              <a:pathLst>
                <a:path w="771581" h="174347">
                  <a:moveTo>
                    <a:pt x="35959" y="0"/>
                  </a:moveTo>
                  <a:lnTo>
                    <a:pt x="735622" y="0"/>
                  </a:lnTo>
                  <a:cubicBezTo>
                    <a:pt x="745159" y="0"/>
                    <a:pt x="754305" y="3789"/>
                    <a:pt x="761049" y="10532"/>
                  </a:cubicBezTo>
                  <a:cubicBezTo>
                    <a:pt x="767793" y="17276"/>
                    <a:pt x="771581" y="26422"/>
                    <a:pt x="771581" y="35959"/>
                  </a:cubicBezTo>
                  <a:lnTo>
                    <a:pt x="771581" y="138388"/>
                  </a:lnTo>
                  <a:cubicBezTo>
                    <a:pt x="771581" y="147925"/>
                    <a:pt x="767793" y="157071"/>
                    <a:pt x="761049" y="163815"/>
                  </a:cubicBezTo>
                  <a:cubicBezTo>
                    <a:pt x="754305" y="170558"/>
                    <a:pt x="745159" y="174347"/>
                    <a:pt x="735622" y="174347"/>
                  </a:cubicBezTo>
                  <a:lnTo>
                    <a:pt x="35959" y="174347"/>
                  </a:lnTo>
                  <a:cubicBezTo>
                    <a:pt x="26422" y="174347"/>
                    <a:pt x="17276" y="170558"/>
                    <a:pt x="10532" y="163815"/>
                  </a:cubicBezTo>
                  <a:cubicBezTo>
                    <a:pt x="3789" y="157071"/>
                    <a:pt x="0" y="147925"/>
                    <a:pt x="0" y="138388"/>
                  </a:cubicBezTo>
                  <a:lnTo>
                    <a:pt x="0" y="35959"/>
                  </a:lnTo>
                  <a:cubicBezTo>
                    <a:pt x="0" y="26422"/>
                    <a:pt x="3789" y="17276"/>
                    <a:pt x="10532" y="10532"/>
                  </a:cubicBezTo>
                  <a:cubicBezTo>
                    <a:pt x="17276" y="3789"/>
                    <a:pt x="26422" y="0"/>
                    <a:pt x="35959" y="0"/>
                  </a:cubicBezTo>
                  <a:close/>
                </a:path>
              </a:pathLst>
            </a:custGeom>
            <a:solidFill>
              <a:srgbClr val="2E3192"/>
            </a:solidFill>
          </p:spPr>
          <p:txBody>
            <a:bodyPr/>
            <a:lstStyle/>
            <a:p>
              <a:endParaRPr lang="en-GB" noProof="0" dirty="0"/>
            </a:p>
          </p:txBody>
        </p:sp>
        <p:sp>
          <p:nvSpPr>
            <p:cNvPr id="57" name="TextBox 57"/>
            <p:cNvSpPr txBox="1"/>
            <p:nvPr/>
          </p:nvSpPr>
          <p:spPr>
            <a:xfrm>
              <a:off x="0" y="-47625"/>
              <a:ext cx="771581" cy="221972"/>
            </a:xfrm>
            <a:prstGeom prst="rect">
              <a:avLst/>
            </a:prstGeom>
          </p:spPr>
          <p:txBody>
            <a:bodyPr lIns="50800" tIns="50800" rIns="50800" bIns="50800" rtlCol="0" anchor="ctr"/>
            <a:lstStyle/>
            <a:p>
              <a:pPr algn="ctr">
                <a:lnSpc>
                  <a:spcPts val="3499"/>
                </a:lnSpc>
              </a:pPr>
              <a:endParaRPr lang="en-GB" noProof="0" dirty="0"/>
            </a:p>
          </p:txBody>
        </p:sp>
      </p:grpSp>
      <p:grpSp>
        <p:nvGrpSpPr>
          <p:cNvPr id="58" name="Group 58"/>
          <p:cNvGrpSpPr/>
          <p:nvPr/>
        </p:nvGrpSpPr>
        <p:grpSpPr>
          <a:xfrm>
            <a:off x="10278512" y="7730916"/>
            <a:ext cx="799525" cy="799525"/>
            <a:chOff x="0" y="0"/>
            <a:chExt cx="812800" cy="812800"/>
          </a:xfrm>
        </p:grpSpPr>
        <p:sp>
          <p:nvSpPr>
            <p:cNvPr id="59" name="Freeform 5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ABE2"/>
            </a:solidFill>
          </p:spPr>
          <p:txBody>
            <a:bodyPr/>
            <a:lstStyle/>
            <a:p>
              <a:endParaRPr lang="en-GB" noProof="0" dirty="0"/>
            </a:p>
          </p:txBody>
        </p:sp>
        <p:sp>
          <p:nvSpPr>
            <p:cNvPr id="60" name="TextBox 60"/>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lang="en-GB" noProof="0" dirty="0"/>
            </a:p>
          </p:txBody>
        </p:sp>
      </p:grpSp>
      <p:grpSp>
        <p:nvGrpSpPr>
          <p:cNvPr id="61" name="Group 61"/>
          <p:cNvGrpSpPr/>
          <p:nvPr/>
        </p:nvGrpSpPr>
        <p:grpSpPr>
          <a:xfrm>
            <a:off x="212329" y="13692636"/>
            <a:ext cx="9788900" cy="3068428"/>
            <a:chOff x="0" y="0"/>
            <a:chExt cx="1754060" cy="549828"/>
          </a:xfrm>
        </p:grpSpPr>
        <p:sp>
          <p:nvSpPr>
            <p:cNvPr id="62" name="Freeform 62"/>
            <p:cNvSpPr/>
            <p:nvPr/>
          </p:nvSpPr>
          <p:spPr>
            <a:xfrm>
              <a:off x="0" y="0"/>
              <a:ext cx="1754061" cy="549828"/>
            </a:xfrm>
            <a:custGeom>
              <a:avLst/>
              <a:gdLst/>
              <a:ahLst/>
              <a:cxnLst/>
              <a:rect l="l" t="t" r="r" b="b"/>
              <a:pathLst>
                <a:path w="1754061" h="549828">
                  <a:moveTo>
                    <a:pt x="15818" y="0"/>
                  </a:moveTo>
                  <a:lnTo>
                    <a:pt x="1738243" y="0"/>
                  </a:lnTo>
                  <a:cubicBezTo>
                    <a:pt x="1746979" y="0"/>
                    <a:pt x="1754061" y="7082"/>
                    <a:pt x="1754061" y="15818"/>
                  </a:cubicBezTo>
                  <a:lnTo>
                    <a:pt x="1754061" y="534010"/>
                  </a:lnTo>
                  <a:cubicBezTo>
                    <a:pt x="1754061" y="542746"/>
                    <a:pt x="1746979" y="549828"/>
                    <a:pt x="1738243" y="549828"/>
                  </a:cubicBezTo>
                  <a:lnTo>
                    <a:pt x="15818" y="549828"/>
                  </a:lnTo>
                  <a:cubicBezTo>
                    <a:pt x="7082" y="549828"/>
                    <a:pt x="0" y="542746"/>
                    <a:pt x="0" y="534010"/>
                  </a:cubicBezTo>
                  <a:lnTo>
                    <a:pt x="0" y="15818"/>
                  </a:lnTo>
                  <a:cubicBezTo>
                    <a:pt x="0" y="7082"/>
                    <a:pt x="7082" y="0"/>
                    <a:pt x="15818" y="0"/>
                  </a:cubicBezTo>
                  <a:close/>
                </a:path>
              </a:pathLst>
            </a:custGeom>
            <a:ln w="9525" cap="sq">
              <a:solidFill>
                <a:srgbClr val="2E3192"/>
              </a:solidFill>
              <a:prstDash val="solid"/>
              <a:miter/>
            </a:ln>
          </p:spPr>
          <p:txBody>
            <a:bodyPr/>
            <a:lstStyle/>
            <a:p>
              <a:endParaRPr lang="en-GB" noProof="0" dirty="0"/>
            </a:p>
          </p:txBody>
        </p:sp>
        <p:sp>
          <p:nvSpPr>
            <p:cNvPr id="63" name="TextBox 63"/>
            <p:cNvSpPr txBox="1"/>
            <p:nvPr/>
          </p:nvSpPr>
          <p:spPr>
            <a:xfrm>
              <a:off x="0" y="-47625"/>
              <a:ext cx="1754060" cy="597453"/>
            </a:xfrm>
            <a:prstGeom prst="rect">
              <a:avLst/>
            </a:prstGeom>
          </p:spPr>
          <p:txBody>
            <a:bodyPr lIns="50800" tIns="50800" rIns="50800" bIns="50800" rtlCol="0" anchor="ctr"/>
            <a:lstStyle/>
            <a:p>
              <a:pPr algn="ctr">
                <a:lnSpc>
                  <a:spcPts val="3499"/>
                </a:lnSpc>
              </a:pPr>
              <a:endParaRPr lang="en-GB" noProof="0" dirty="0"/>
            </a:p>
          </p:txBody>
        </p:sp>
      </p:grpSp>
      <p:grpSp>
        <p:nvGrpSpPr>
          <p:cNvPr id="64" name="Group 64"/>
          <p:cNvGrpSpPr/>
          <p:nvPr/>
        </p:nvGrpSpPr>
        <p:grpSpPr>
          <a:xfrm>
            <a:off x="589063" y="13566588"/>
            <a:ext cx="9375221" cy="613032"/>
            <a:chOff x="0" y="0"/>
            <a:chExt cx="1679934" cy="109848"/>
          </a:xfrm>
        </p:grpSpPr>
        <p:sp>
          <p:nvSpPr>
            <p:cNvPr id="65" name="Freeform 65"/>
            <p:cNvSpPr/>
            <p:nvPr/>
          </p:nvSpPr>
          <p:spPr>
            <a:xfrm>
              <a:off x="0" y="0"/>
              <a:ext cx="1679934" cy="109849"/>
            </a:xfrm>
            <a:custGeom>
              <a:avLst/>
              <a:gdLst/>
              <a:ahLst/>
              <a:cxnLst/>
              <a:rect l="l" t="t" r="r" b="b"/>
              <a:pathLst>
                <a:path w="1679934" h="109849">
                  <a:moveTo>
                    <a:pt x="16516" y="0"/>
                  </a:moveTo>
                  <a:lnTo>
                    <a:pt x="1663418" y="0"/>
                  </a:lnTo>
                  <a:cubicBezTo>
                    <a:pt x="1667798" y="0"/>
                    <a:pt x="1671999" y="1740"/>
                    <a:pt x="1675096" y="4837"/>
                  </a:cubicBezTo>
                  <a:cubicBezTo>
                    <a:pt x="1678194" y="7935"/>
                    <a:pt x="1679934" y="12135"/>
                    <a:pt x="1679934" y="16516"/>
                  </a:cubicBezTo>
                  <a:lnTo>
                    <a:pt x="1679934" y="93333"/>
                  </a:lnTo>
                  <a:cubicBezTo>
                    <a:pt x="1679934" y="97713"/>
                    <a:pt x="1678194" y="101914"/>
                    <a:pt x="1675096" y="105011"/>
                  </a:cubicBezTo>
                  <a:cubicBezTo>
                    <a:pt x="1671999" y="108108"/>
                    <a:pt x="1667798" y="109849"/>
                    <a:pt x="1663418" y="109849"/>
                  </a:cubicBezTo>
                  <a:lnTo>
                    <a:pt x="16516" y="109849"/>
                  </a:lnTo>
                  <a:cubicBezTo>
                    <a:pt x="7394" y="109849"/>
                    <a:pt x="0" y="102454"/>
                    <a:pt x="0" y="93333"/>
                  </a:cubicBezTo>
                  <a:lnTo>
                    <a:pt x="0" y="16516"/>
                  </a:lnTo>
                  <a:cubicBezTo>
                    <a:pt x="0" y="12135"/>
                    <a:pt x="1740" y="7935"/>
                    <a:pt x="4837" y="4837"/>
                  </a:cubicBezTo>
                  <a:cubicBezTo>
                    <a:pt x="7935" y="1740"/>
                    <a:pt x="12135" y="0"/>
                    <a:pt x="16516" y="0"/>
                  </a:cubicBezTo>
                  <a:close/>
                </a:path>
              </a:pathLst>
            </a:custGeom>
            <a:solidFill>
              <a:srgbClr val="2E3192"/>
            </a:solidFill>
          </p:spPr>
          <p:txBody>
            <a:bodyPr/>
            <a:lstStyle/>
            <a:p>
              <a:endParaRPr lang="en-GB" noProof="0" dirty="0"/>
            </a:p>
          </p:txBody>
        </p:sp>
        <p:sp>
          <p:nvSpPr>
            <p:cNvPr id="66" name="TextBox 66"/>
            <p:cNvSpPr txBox="1"/>
            <p:nvPr/>
          </p:nvSpPr>
          <p:spPr>
            <a:xfrm>
              <a:off x="0" y="-47625"/>
              <a:ext cx="1679934" cy="157473"/>
            </a:xfrm>
            <a:prstGeom prst="rect">
              <a:avLst/>
            </a:prstGeom>
          </p:spPr>
          <p:txBody>
            <a:bodyPr lIns="50800" tIns="50800" rIns="50800" bIns="50800" rtlCol="0" anchor="ctr"/>
            <a:lstStyle/>
            <a:p>
              <a:pPr algn="ctr">
                <a:lnSpc>
                  <a:spcPts val="3499"/>
                </a:lnSpc>
              </a:pPr>
              <a:endParaRPr lang="en-GB" noProof="0" dirty="0"/>
            </a:p>
          </p:txBody>
        </p:sp>
      </p:grpSp>
      <p:grpSp>
        <p:nvGrpSpPr>
          <p:cNvPr id="67" name="Group 67"/>
          <p:cNvGrpSpPr/>
          <p:nvPr/>
        </p:nvGrpSpPr>
        <p:grpSpPr>
          <a:xfrm>
            <a:off x="270238" y="13474531"/>
            <a:ext cx="799525" cy="799525"/>
            <a:chOff x="0" y="0"/>
            <a:chExt cx="812800" cy="812800"/>
          </a:xfrm>
        </p:grpSpPr>
        <p:sp>
          <p:nvSpPr>
            <p:cNvPr id="68" name="Freeform 6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ABE2"/>
            </a:solidFill>
          </p:spPr>
          <p:txBody>
            <a:bodyPr/>
            <a:lstStyle/>
            <a:p>
              <a:endParaRPr lang="en-GB" noProof="0" dirty="0"/>
            </a:p>
          </p:txBody>
        </p:sp>
        <p:sp>
          <p:nvSpPr>
            <p:cNvPr id="69" name="TextBox 69"/>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lang="en-GB" noProof="0" dirty="0"/>
            </a:p>
          </p:txBody>
        </p:sp>
      </p:grpSp>
      <p:grpSp>
        <p:nvGrpSpPr>
          <p:cNvPr id="70" name="Group 70"/>
          <p:cNvGrpSpPr/>
          <p:nvPr/>
        </p:nvGrpSpPr>
        <p:grpSpPr>
          <a:xfrm>
            <a:off x="10095769" y="13978789"/>
            <a:ext cx="4845570" cy="3460562"/>
            <a:chOff x="0" y="0"/>
            <a:chExt cx="868271" cy="620094"/>
          </a:xfrm>
        </p:grpSpPr>
        <p:sp>
          <p:nvSpPr>
            <p:cNvPr id="71" name="Freeform 71"/>
            <p:cNvSpPr/>
            <p:nvPr/>
          </p:nvSpPr>
          <p:spPr>
            <a:xfrm>
              <a:off x="0" y="0"/>
              <a:ext cx="868272" cy="620094"/>
            </a:xfrm>
            <a:custGeom>
              <a:avLst/>
              <a:gdLst/>
              <a:ahLst/>
              <a:cxnLst/>
              <a:rect l="l" t="t" r="r" b="b"/>
              <a:pathLst>
                <a:path w="868272" h="620094">
                  <a:moveTo>
                    <a:pt x="31955" y="0"/>
                  </a:moveTo>
                  <a:lnTo>
                    <a:pt x="836317" y="0"/>
                  </a:lnTo>
                  <a:cubicBezTo>
                    <a:pt x="853965" y="0"/>
                    <a:pt x="868272" y="14307"/>
                    <a:pt x="868272" y="31955"/>
                  </a:cubicBezTo>
                  <a:lnTo>
                    <a:pt x="868272" y="588139"/>
                  </a:lnTo>
                  <a:cubicBezTo>
                    <a:pt x="868272" y="605787"/>
                    <a:pt x="853965" y="620094"/>
                    <a:pt x="836317" y="620094"/>
                  </a:cubicBezTo>
                  <a:lnTo>
                    <a:pt x="31955" y="620094"/>
                  </a:lnTo>
                  <a:cubicBezTo>
                    <a:pt x="14307" y="620094"/>
                    <a:pt x="0" y="605787"/>
                    <a:pt x="0" y="588139"/>
                  </a:cubicBezTo>
                  <a:lnTo>
                    <a:pt x="0" y="31955"/>
                  </a:lnTo>
                  <a:cubicBezTo>
                    <a:pt x="0" y="14307"/>
                    <a:pt x="14307" y="0"/>
                    <a:pt x="31955" y="0"/>
                  </a:cubicBezTo>
                  <a:close/>
                </a:path>
              </a:pathLst>
            </a:custGeom>
            <a:ln w="9525" cap="sq">
              <a:solidFill>
                <a:srgbClr val="2E3192"/>
              </a:solidFill>
              <a:prstDash val="solid"/>
              <a:miter/>
            </a:ln>
          </p:spPr>
          <p:txBody>
            <a:bodyPr/>
            <a:lstStyle/>
            <a:p>
              <a:endParaRPr lang="en-GB" noProof="0" dirty="0"/>
            </a:p>
          </p:txBody>
        </p:sp>
        <p:sp>
          <p:nvSpPr>
            <p:cNvPr id="72" name="TextBox 72"/>
            <p:cNvSpPr txBox="1"/>
            <p:nvPr/>
          </p:nvSpPr>
          <p:spPr>
            <a:xfrm>
              <a:off x="0" y="-47625"/>
              <a:ext cx="868271" cy="667719"/>
            </a:xfrm>
            <a:prstGeom prst="rect">
              <a:avLst/>
            </a:prstGeom>
          </p:spPr>
          <p:txBody>
            <a:bodyPr lIns="50800" tIns="50800" rIns="50800" bIns="50800" rtlCol="0" anchor="ctr"/>
            <a:lstStyle/>
            <a:p>
              <a:pPr algn="ctr">
                <a:lnSpc>
                  <a:spcPts val="3499"/>
                </a:lnSpc>
              </a:pPr>
              <a:endParaRPr lang="en-GB" noProof="0" dirty="0"/>
            </a:p>
          </p:txBody>
        </p:sp>
      </p:grpSp>
      <p:grpSp>
        <p:nvGrpSpPr>
          <p:cNvPr id="73" name="Group 73"/>
          <p:cNvGrpSpPr/>
          <p:nvPr/>
        </p:nvGrpSpPr>
        <p:grpSpPr>
          <a:xfrm>
            <a:off x="10592880" y="13721884"/>
            <a:ext cx="4305969" cy="613032"/>
            <a:chOff x="0" y="0"/>
            <a:chExt cx="771581" cy="109848"/>
          </a:xfrm>
        </p:grpSpPr>
        <p:sp>
          <p:nvSpPr>
            <p:cNvPr id="74" name="Freeform 74"/>
            <p:cNvSpPr/>
            <p:nvPr/>
          </p:nvSpPr>
          <p:spPr>
            <a:xfrm>
              <a:off x="0" y="0"/>
              <a:ext cx="771581" cy="109849"/>
            </a:xfrm>
            <a:custGeom>
              <a:avLst/>
              <a:gdLst/>
              <a:ahLst/>
              <a:cxnLst/>
              <a:rect l="l" t="t" r="r" b="b"/>
              <a:pathLst>
                <a:path w="771581" h="109849">
                  <a:moveTo>
                    <a:pt x="35959" y="0"/>
                  </a:moveTo>
                  <a:lnTo>
                    <a:pt x="735622" y="0"/>
                  </a:lnTo>
                  <a:cubicBezTo>
                    <a:pt x="745159" y="0"/>
                    <a:pt x="754305" y="3789"/>
                    <a:pt x="761049" y="10532"/>
                  </a:cubicBezTo>
                  <a:cubicBezTo>
                    <a:pt x="767793" y="17276"/>
                    <a:pt x="771581" y="26422"/>
                    <a:pt x="771581" y="35959"/>
                  </a:cubicBezTo>
                  <a:lnTo>
                    <a:pt x="771581" y="73889"/>
                  </a:lnTo>
                  <a:cubicBezTo>
                    <a:pt x="771581" y="83426"/>
                    <a:pt x="767793" y="92573"/>
                    <a:pt x="761049" y="99316"/>
                  </a:cubicBezTo>
                  <a:cubicBezTo>
                    <a:pt x="754305" y="106060"/>
                    <a:pt x="745159" y="109849"/>
                    <a:pt x="735622" y="109849"/>
                  </a:cubicBezTo>
                  <a:lnTo>
                    <a:pt x="35959" y="109849"/>
                  </a:lnTo>
                  <a:cubicBezTo>
                    <a:pt x="26422" y="109849"/>
                    <a:pt x="17276" y="106060"/>
                    <a:pt x="10532" y="99316"/>
                  </a:cubicBezTo>
                  <a:cubicBezTo>
                    <a:pt x="3789" y="92573"/>
                    <a:pt x="0" y="83426"/>
                    <a:pt x="0" y="73889"/>
                  </a:cubicBezTo>
                  <a:lnTo>
                    <a:pt x="0" y="35959"/>
                  </a:lnTo>
                  <a:cubicBezTo>
                    <a:pt x="0" y="26422"/>
                    <a:pt x="3789" y="17276"/>
                    <a:pt x="10532" y="10532"/>
                  </a:cubicBezTo>
                  <a:cubicBezTo>
                    <a:pt x="17276" y="3789"/>
                    <a:pt x="26422" y="0"/>
                    <a:pt x="35959" y="0"/>
                  </a:cubicBezTo>
                  <a:close/>
                </a:path>
              </a:pathLst>
            </a:custGeom>
            <a:solidFill>
              <a:srgbClr val="2E3192"/>
            </a:solidFill>
          </p:spPr>
          <p:txBody>
            <a:bodyPr/>
            <a:lstStyle/>
            <a:p>
              <a:endParaRPr lang="en-GB" noProof="0" dirty="0"/>
            </a:p>
          </p:txBody>
        </p:sp>
        <p:sp>
          <p:nvSpPr>
            <p:cNvPr id="75" name="TextBox 75"/>
            <p:cNvSpPr txBox="1"/>
            <p:nvPr/>
          </p:nvSpPr>
          <p:spPr>
            <a:xfrm>
              <a:off x="0" y="-47625"/>
              <a:ext cx="771581" cy="157473"/>
            </a:xfrm>
            <a:prstGeom prst="rect">
              <a:avLst/>
            </a:prstGeom>
          </p:spPr>
          <p:txBody>
            <a:bodyPr lIns="50800" tIns="50800" rIns="50800" bIns="50800" rtlCol="0" anchor="ctr"/>
            <a:lstStyle/>
            <a:p>
              <a:pPr algn="ctr">
                <a:lnSpc>
                  <a:spcPts val="3499"/>
                </a:lnSpc>
              </a:pPr>
              <a:endParaRPr lang="en-GB" noProof="0" dirty="0"/>
            </a:p>
          </p:txBody>
        </p:sp>
      </p:grpSp>
      <p:grpSp>
        <p:nvGrpSpPr>
          <p:cNvPr id="76" name="Group 76"/>
          <p:cNvGrpSpPr/>
          <p:nvPr/>
        </p:nvGrpSpPr>
        <p:grpSpPr>
          <a:xfrm>
            <a:off x="10053439" y="13677142"/>
            <a:ext cx="738846" cy="738846"/>
            <a:chOff x="0" y="0"/>
            <a:chExt cx="812800" cy="812800"/>
          </a:xfrm>
        </p:grpSpPr>
        <p:sp>
          <p:nvSpPr>
            <p:cNvPr id="77" name="Freeform 7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ABE2"/>
            </a:solidFill>
          </p:spPr>
          <p:txBody>
            <a:bodyPr/>
            <a:lstStyle/>
            <a:p>
              <a:endParaRPr lang="en-GB" noProof="0" dirty="0"/>
            </a:p>
          </p:txBody>
        </p:sp>
        <p:sp>
          <p:nvSpPr>
            <p:cNvPr id="78" name="TextBox 78"/>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lang="en-GB" noProof="0" dirty="0"/>
            </a:p>
          </p:txBody>
        </p:sp>
      </p:grpSp>
      <p:grpSp>
        <p:nvGrpSpPr>
          <p:cNvPr id="79" name="Group 79"/>
          <p:cNvGrpSpPr/>
          <p:nvPr/>
        </p:nvGrpSpPr>
        <p:grpSpPr>
          <a:xfrm>
            <a:off x="270238" y="17358463"/>
            <a:ext cx="4845570" cy="3839638"/>
            <a:chOff x="0" y="0"/>
            <a:chExt cx="868271" cy="688020"/>
          </a:xfrm>
        </p:grpSpPr>
        <p:sp>
          <p:nvSpPr>
            <p:cNvPr id="80" name="Freeform 80"/>
            <p:cNvSpPr/>
            <p:nvPr/>
          </p:nvSpPr>
          <p:spPr>
            <a:xfrm>
              <a:off x="0" y="0"/>
              <a:ext cx="868272" cy="688020"/>
            </a:xfrm>
            <a:custGeom>
              <a:avLst/>
              <a:gdLst/>
              <a:ahLst/>
              <a:cxnLst/>
              <a:rect l="l" t="t" r="r" b="b"/>
              <a:pathLst>
                <a:path w="868272" h="688020">
                  <a:moveTo>
                    <a:pt x="31955" y="0"/>
                  </a:moveTo>
                  <a:lnTo>
                    <a:pt x="836317" y="0"/>
                  </a:lnTo>
                  <a:cubicBezTo>
                    <a:pt x="853965" y="0"/>
                    <a:pt x="868272" y="14307"/>
                    <a:pt x="868272" y="31955"/>
                  </a:cubicBezTo>
                  <a:lnTo>
                    <a:pt x="868272" y="656065"/>
                  </a:lnTo>
                  <a:cubicBezTo>
                    <a:pt x="868272" y="673713"/>
                    <a:pt x="853965" y="688020"/>
                    <a:pt x="836317" y="688020"/>
                  </a:cubicBezTo>
                  <a:lnTo>
                    <a:pt x="31955" y="688020"/>
                  </a:lnTo>
                  <a:cubicBezTo>
                    <a:pt x="14307" y="688020"/>
                    <a:pt x="0" y="673713"/>
                    <a:pt x="0" y="656065"/>
                  </a:cubicBezTo>
                  <a:lnTo>
                    <a:pt x="0" y="31955"/>
                  </a:lnTo>
                  <a:cubicBezTo>
                    <a:pt x="0" y="14307"/>
                    <a:pt x="14307" y="0"/>
                    <a:pt x="31955" y="0"/>
                  </a:cubicBezTo>
                  <a:close/>
                </a:path>
              </a:pathLst>
            </a:custGeom>
            <a:ln w="9525" cap="sq">
              <a:solidFill>
                <a:srgbClr val="2E3192"/>
              </a:solidFill>
              <a:prstDash val="solid"/>
              <a:miter/>
            </a:ln>
          </p:spPr>
          <p:txBody>
            <a:bodyPr/>
            <a:lstStyle/>
            <a:p>
              <a:endParaRPr lang="en-GB" noProof="0" dirty="0"/>
            </a:p>
          </p:txBody>
        </p:sp>
        <p:sp>
          <p:nvSpPr>
            <p:cNvPr id="81" name="TextBox 81"/>
            <p:cNvSpPr txBox="1"/>
            <p:nvPr/>
          </p:nvSpPr>
          <p:spPr>
            <a:xfrm>
              <a:off x="0" y="-47625"/>
              <a:ext cx="868271" cy="735645"/>
            </a:xfrm>
            <a:prstGeom prst="rect">
              <a:avLst/>
            </a:prstGeom>
          </p:spPr>
          <p:txBody>
            <a:bodyPr lIns="50800" tIns="50800" rIns="50800" bIns="50800" rtlCol="0" anchor="ctr"/>
            <a:lstStyle/>
            <a:p>
              <a:pPr algn="ctr">
                <a:lnSpc>
                  <a:spcPts val="3499"/>
                </a:lnSpc>
              </a:pPr>
              <a:endParaRPr lang="en-GB" noProof="0" dirty="0"/>
            </a:p>
          </p:txBody>
        </p:sp>
      </p:grpSp>
      <p:grpSp>
        <p:nvGrpSpPr>
          <p:cNvPr id="82" name="Group 82"/>
          <p:cNvGrpSpPr/>
          <p:nvPr/>
        </p:nvGrpSpPr>
        <p:grpSpPr>
          <a:xfrm>
            <a:off x="787599" y="16970614"/>
            <a:ext cx="4363119" cy="1300918"/>
            <a:chOff x="0" y="0"/>
            <a:chExt cx="781822" cy="233110"/>
          </a:xfrm>
        </p:grpSpPr>
        <p:sp>
          <p:nvSpPr>
            <p:cNvPr id="83" name="Freeform 83"/>
            <p:cNvSpPr/>
            <p:nvPr/>
          </p:nvSpPr>
          <p:spPr>
            <a:xfrm>
              <a:off x="0" y="0"/>
              <a:ext cx="781822" cy="233110"/>
            </a:xfrm>
            <a:custGeom>
              <a:avLst/>
              <a:gdLst/>
              <a:ahLst/>
              <a:cxnLst/>
              <a:rect l="l" t="t" r="r" b="b"/>
              <a:pathLst>
                <a:path w="781822" h="233110">
                  <a:moveTo>
                    <a:pt x="35488" y="0"/>
                  </a:moveTo>
                  <a:lnTo>
                    <a:pt x="746334" y="0"/>
                  </a:lnTo>
                  <a:cubicBezTo>
                    <a:pt x="765933" y="0"/>
                    <a:pt x="781822" y="15889"/>
                    <a:pt x="781822" y="35488"/>
                  </a:cubicBezTo>
                  <a:lnTo>
                    <a:pt x="781822" y="197622"/>
                  </a:lnTo>
                  <a:cubicBezTo>
                    <a:pt x="781822" y="207034"/>
                    <a:pt x="778083" y="216060"/>
                    <a:pt x="771428" y="222716"/>
                  </a:cubicBezTo>
                  <a:cubicBezTo>
                    <a:pt x="764772" y="229371"/>
                    <a:pt x="755746" y="233110"/>
                    <a:pt x="746334" y="233110"/>
                  </a:cubicBezTo>
                  <a:lnTo>
                    <a:pt x="35488" y="233110"/>
                  </a:lnTo>
                  <a:cubicBezTo>
                    <a:pt x="15889" y="233110"/>
                    <a:pt x="0" y="217221"/>
                    <a:pt x="0" y="197622"/>
                  </a:cubicBezTo>
                  <a:lnTo>
                    <a:pt x="0" y="35488"/>
                  </a:lnTo>
                  <a:cubicBezTo>
                    <a:pt x="0" y="15889"/>
                    <a:pt x="15889" y="0"/>
                    <a:pt x="35488" y="0"/>
                  </a:cubicBezTo>
                  <a:close/>
                </a:path>
              </a:pathLst>
            </a:custGeom>
            <a:solidFill>
              <a:srgbClr val="2E3192"/>
            </a:solidFill>
          </p:spPr>
          <p:txBody>
            <a:bodyPr/>
            <a:lstStyle/>
            <a:p>
              <a:endParaRPr lang="en-GB" noProof="0" dirty="0"/>
            </a:p>
          </p:txBody>
        </p:sp>
        <p:sp>
          <p:nvSpPr>
            <p:cNvPr id="84" name="TextBox 84"/>
            <p:cNvSpPr txBox="1"/>
            <p:nvPr/>
          </p:nvSpPr>
          <p:spPr>
            <a:xfrm>
              <a:off x="0" y="-47625"/>
              <a:ext cx="781822" cy="280735"/>
            </a:xfrm>
            <a:prstGeom prst="rect">
              <a:avLst/>
            </a:prstGeom>
          </p:spPr>
          <p:txBody>
            <a:bodyPr lIns="50800" tIns="50800" rIns="50800" bIns="50800" rtlCol="0" anchor="ctr"/>
            <a:lstStyle/>
            <a:p>
              <a:pPr algn="ctr">
                <a:lnSpc>
                  <a:spcPts val="3499"/>
                </a:lnSpc>
              </a:pPr>
              <a:endParaRPr lang="en-GB" noProof="0" dirty="0"/>
            </a:p>
          </p:txBody>
        </p:sp>
      </p:grpSp>
      <p:grpSp>
        <p:nvGrpSpPr>
          <p:cNvPr id="85" name="Group 85"/>
          <p:cNvGrpSpPr/>
          <p:nvPr/>
        </p:nvGrpSpPr>
        <p:grpSpPr>
          <a:xfrm>
            <a:off x="212329" y="17296476"/>
            <a:ext cx="799525" cy="799525"/>
            <a:chOff x="0" y="0"/>
            <a:chExt cx="812800" cy="812800"/>
          </a:xfrm>
        </p:grpSpPr>
        <p:sp>
          <p:nvSpPr>
            <p:cNvPr id="86" name="Freeform 8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ABE2"/>
            </a:solidFill>
          </p:spPr>
          <p:txBody>
            <a:bodyPr/>
            <a:lstStyle/>
            <a:p>
              <a:endParaRPr lang="en-GB" noProof="0" dirty="0"/>
            </a:p>
          </p:txBody>
        </p:sp>
        <p:sp>
          <p:nvSpPr>
            <p:cNvPr id="87" name="TextBox 87"/>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lang="en-GB" noProof="0" dirty="0"/>
            </a:p>
          </p:txBody>
        </p:sp>
      </p:grpSp>
      <p:grpSp>
        <p:nvGrpSpPr>
          <p:cNvPr id="88" name="Group 88"/>
          <p:cNvGrpSpPr/>
          <p:nvPr/>
        </p:nvGrpSpPr>
        <p:grpSpPr>
          <a:xfrm>
            <a:off x="5207868" y="17606299"/>
            <a:ext cx="4845570" cy="3494435"/>
            <a:chOff x="0" y="0"/>
            <a:chExt cx="868271" cy="626163"/>
          </a:xfrm>
        </p:grpSpPr>
        <p:sp>
          <p:nvSpPr>
            <p:cNvPr id="89" name="Freeform 89"/>
            <p:cNvSpPr/>
            <p:nvPr/>
          </p:nvSpPr>
          <p:spPr>
            <a:xfrm>
              <a:off x="0" y="0"/>
              <a:ext cx="868272" cy="626163"/>
            </a:xfrm>
            <a:custGeom>
              <a:avLst/>
              <a:gdLst/>
              <a:ahLst/>
              <a:cxnLst/>
              <a:rect l="l" t="t" r="r" b="b"/>
              <a:pathLst>
                <a:path w="868272" h="626163">
                  <a:moveTo>
                    <a:pt x="31955" y="0"/>
                  </a:moveTo>
                  <a:lnTo>
                    <a:pt x="836317" y="0"/>
                  </a:lnTo>
                  <a:cubicBezTo>
                    <a:pt x="853965" y="0"/>
                    <a:pt x="868272" y="14307"/>
                    <a:pt x="868272" y="31955"/>
                  </a:cubicBezTo>
                  <a:lnTo>
                    <a:pt x="868272" y="594209"/>
                  </a:lnTo>
                  <a:cubicBezTo>
                    <a:pt x="868272" y="611857"/>
                    <a:pt x="853965" y="626163"/>
                    <a:pt x="836317" y="626163"/>
                  </a:cubicBezTo>
                  <a:lnTo>
                    <a:pt x="31955" y="626163"/>
                  </a:lnTo>
                  <a:cubicBezTo>
                    <a:pt x="14307" y="626163"/>
                    <a:pt x="0" y="611857"/>
                    <a:pt x="0" y="594209"/>
                  </a:cubicBezTo>
                  <a:lnTo>
                    <a:pt x="0" y="31955"/>
                  </a:lnTo>
                  <a:cubicBezTo>
                    <a:pt x="0" y="14307"/>
                    <a:pt x="14307" y="0"/>
                    <a:pt x="31955" y="0"/>
                  </a:cubicBezTo>
                  <a:close/>
                </a:path>
              </a:pathLst>
            </a:custGeom>
            <a:ln w="9525" cap="sq">
              <a:solidFill>
                <a:srgbClr val="2E3192"/>
              </a:solidFill>
              <a:prstDash val="solid"/>
              <a:miter/>
            </a:ln>
          </p:spPr>
          <p:txBody>
            <a:bodyPr/>
            <a:lstStyle/>
            <a:p>
              <a:endParaRPr lang="en-GB" noProof="0" dirty="0"/>
            </a:p>
          </p:txBody>
        </p:sp>
        <p:sp>
          <p:nvSpPr>
            <p:cNvPr id="90" name="TextBox 90"/>
            <p:cNvSpPr txBox="1"/>
            <p:nvPr/>
          </p:nvSpPr>
          <p:spPr>
            <a:xfrm>
              <a:off x="0" y="-47625"/>
              <a:ext cx="868271" cy="673788"/>
            </a:xfrm>
            <a:prstGeom prst="rect">
              <a:avLst/>
            </a:prstGeom>
          </p:spPr>
          <p:txBody>
            <a:bodyPr lIns="50800" tIns="50800" rIns="50800" bIns="50800" rtlCol="0" anchor="ctr"/>
            <a:lstStyle/>
            <a:p>
              <a:pPr algn="ctr">
                <a:lnSpc>
                  <a:spcPts val="3499"/>
                </a:lnSpc>
              </a:pPr>
              <a:endParaRPr lang="en-GB" noProof="0" dirty="0"/>
            </a:p>
          </p:txBody>
        </p:sp>
      </p:grpSp>
      <p:grpSp>
        <p:nvGrpSpPr>
          <p:cNvPr id="91" name="Group 91"/>
          <p:cNvGrpSpPr/>
          <p:nvPr/>
        </p:nvGrpSpPr>
        <p:grpSpPr>
          <a:xfrm>
            <a:off x="5695260" y="17185538"/>
            <a:ext cx="4305969" cy="613032"/>
            <a:chOff x="0" y="0"/>
            <a:chExt cx="771581" cy="109848"/>
          </a:xfrm>
        </p:grpSpPr>
        <p:sp>
          <p:nvSpPr>
            <p:cNvPr id="92" name="Freeform 92"/>
            <p:cNvSpPr/>
            <p:nvPr/>
          </p:nvSpPr>
          <p:spPr>
            <a:xfrm>
              <a:off x="0" y="0"/>
              <a:ext cx="771581" cy="109849"/>
            </a:xfrm>
            <a:custGeom>
              <a:avLst/>
              <a:gdLst/>
              <a:ahLst/>
              <a:cxnLst/>
              <a:rect l="l" t="t" r="r" b="b"/>
              <a:pathLst>
                <a:path w="771581" h="109849">
                  <a:moveTo>
                    <a:pt x="35959" y="0"/>
                  </a:moveTo>
                  <a:lnTo>
                    <a:pt x="735622" y="0"/>
                  </a:lnTo>
                  <a:cubicBezTo>
                    <a:pt x="745159" y="0"/>
                    <a:pt x="754305" y="3789"/>
                    <a:pt x="761049" y="10532"/>
                  </a:cubicBezTo>
                  <a:cubicBezTo>
                    <a:pt x="767793" y="17276"/>
                    <a:pt x="771581" y="26422"/>
                    <a:pt x="771581" y="35959"/>
                  </a:cubicBezTo>
                  <a:lnTo>
                    <a:pt x="771581" y="73889"/>
                  </a:lnTo>
                  <a:cubicBezTo>
                    <a:pt x="771581" y="83426"/>
                    <a:pt x="767793" y="92573"/>
                    <a:pt x="761049" y="99316"/>
                  </a:cubicBezTo>
                  <a:cubicBezTo>
                    <a:pt x="754305" y="106060"/>
                    <a:pt x="745159" y="109849"/>
                    <a:pt x="735622" y="109849"/>
                  </a:cubicBezTo>
                  <a:lnTo>
                    <a:pt x="35959" y="109849"/>
                  </a:lnTo>
                  <a:cubicBezTo>
                    <a:pt x="26422" y="109849"/>
                    <a:pt x="17276" y="106060"/>
                    <a:pt x="10532" y="99316"/>
                  </a:cubicBezTo>
                  <a:cubicBezTo>
                    <a:pt x="3789" y="92573"/>
                    <a:pt x="0" y="83426"/>
                    <a:pt x="0" y="73889"/>
                  </a:cubicBezTo>
                  <a:lnTo>
                    <a:pt x="0" y="35959"/>
                  </a:lnTo>
                  <a:cubicBezTo>
                    <a:pt x="0" y="26422"/>
                    <a:pt x="3789" y="17276"/>
                    <a:pt x="10532" y="10532"/>
                  </a:cubicBezTo>
                  <a:cubicBezTo>
                    <a:pt x="17276" y="3789"/>
                    <a:pt x="26422" y="0"/>
                    <a:pt x="35959" y="0"/>
                  </a:cubicBezTo>
                  <a:close/>
                </a:path>
              </a:pathLst>
            </a:custGeom>
            <a:solidFill>
              <a:srgbClr val="2E3192"/>
            </a:solidFill>
          </p:spPr>
          <p:txBody>
            <a:bodyPr/>
            <a:lstStyle/>
            <a:p>
              <a:endParaRPr lang="en-GB" noProof="0" dirty="0"/>
            </a:p>
          </p:txBody>
        </p:sp>
        <p:sp>
          <p:nvSpPr>
            <p:cNvPr id="93" name="TextBox 93"/>
            <p:cNvSpPr txBox="1"/>
            <p:nvPr/>
          </p:nvSpPr>
          <p:spPr>
            <a:xfrm>
              <a:off x="0" y="-47625"/>
              <a:ext cx="771581" cy="157473"/>
            </a:xfrm>
            <a:prstGeom prst="rect">
              <a:avLst/>
            </a:prstGeom>
          </p:spPr>
          <p:txBody>
            <a:bodyPr lIns="50800" tIns="50800" rIns="50800" bIns="50800" rtlCol="0" anchor="ctr"/>
            <a:lstStyle/>
            <a:p>
              <a:pPr algn="ctr">
                <a:lnSpc>
                  <a:spcPts val="3499"/>
                </a:lnSpc>
              </a:pPr>
              <a:endParaRPr lang="en-GB" noProof="0" dirty="0"/>
            </a:p>
          </p:txBody>
        </p:sp>
      </p:grpSp>
      <p:grpSp>
        <p:nvGrpSpPr>
          <p:cNvPr id="94" name="Group 94"/>
          <p:cNvGrpSpPr/>
          <p:nvPr/>
        </p:nvGrpSpPr>
        <p:grpSpPr>
          <a:xfrm>
            <a:off x="5274957" y="17095154"/>
            <a:ext cx="700639" cy="700639"/>
            <a:chOff x="0" y="0"/>
            <a:chExt cx="812800" cy="812800"/>
          </a:xfrm>
        </p:grpSpPr>
        <p:sp>
          <p:nvSpPr>
            <p:cNvPr id="95" name="Freeform 9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ABE2"/>
            </a:solidFill>
          </p:spPr>
          <p:txBody>
            <a:bodyPr/>
            <a:lstStyle/>
            <a:p>
              <a:endParaRPr lang="en-GB" noProof="0" dirty="0"/>
            </a:p>
          </p:txBody>
        </p:sp>
        <p:sp>
          <p:nvSpPr>
            <p:cNvPr id="96" name="TextBox 96"/>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lang="en-GB" noProof="0" dirty="0"/>
            </a:p>
          </p:txBody>
        </p:sp>
      </p:grpSp>
      <p:grpSp>
        <p:nvGrpSpPr>
          <p:cNvPr id="97" name="Group 97"/>
          <p:cNvGrpSpPr/>
          <p:nvPr/>
        </p:nvGrpSpPr>
        <p:grpSpPr>
          <a:xfrm>
            <a:off x="10256898" y="17605520"/>
            <a:ext cx="4641952" cy="3495214"/>
            <a:chOff x="0" y="0"/>
            <a:chExt cx="831785" cy="626303"/>
          </a:xfrm>
        </p:grpSpPr>
        <p:sp>
          <p:nvSpPr>
            <p:cNvPr id="98" name="Freeform 98"/>
            <p:cNvSpPr/>
            <p:nvPr/>
          </p:nvSpPr>
          <p:spPr>
            <a:xfrm>
              <a:off x="0" y="0"/>
              <a:ext cx="831785" cy="626303"/>
            </a:xfrm>
            <a:custGeom>
              <a:avLst/>
              <a:gdLst/>
              <a:ahLst/>
              <a:cxnLst/>
              <a:rect l="l" t="t" r="r" b="b"/>
              <a:pathLst>
                <a:path w="831785" h="626303">
                  <a:moveTo>
                    <a:pt x="33356" y="0"/>
                  </a:moveTo>
                  <a:lnTo>
                    <a:pt x="798429" y="0"/>
                  </a:lnTo>
                  <a:cubicBezTo>
                    <a:pt x="807276" y="0"/>
                    <a:pt x="815760" y="3514"/>
                    <a:pt x="822016" y="9770"/>
                  </a:cubicBezTo>
                  <a:cubicBezTo>
                    <a:pt x="828271" y="16025"/>
                    <a:pt x="831785" y="24510"/>
                    <a:pt x="831785" y="33356"/>
                  </a:cubicBezTo>
                  <a:lnTo>
                    <a:pt x="831785" y="592947"/>
                  </a:lnTo>
                  <a:cubicBezTo>
                    <a:pt x="831785" y="601793"/>
                    <a:pt x="828271" y="610278"/>
                    <a:pt x="822016" y="616533"/>
                  </a:cubicBezTo>
                  <a:cubicBezTo>
                    <a:pt x="815760" y="622789"/>
                    <a:pt x="807276" y="626303"/>
                    <a:pt x="798429" y="626303"/>
                  </a:cubicBezTo>
                  <a:lnTo>
                    <a:pt x="33356" y="626303"/>
                  </a:lnTo>
                  <a:cubicBezTo>
                    <a:pt x="24510" y="626303"/>
                    <a:pt x="16025" y="622789"/>
                    <a:pt x="9770" y="616533"/>
                  </a:cubicBezTo>
                  <a:cubicBezTo>
                    <a:pt x="3514" y="610278"/>
                    <a:pt x="0" y="601793"/>
                    <a:pt x="0" y="592947"/>
                  </a:cubicBezTo>
                  <a:lnTo>
                    <a:pt x="0" y="33356"/>
                  </a:lnTo>
                  <a:cubicBezTo>
                    <a:pt x="0" y="24510"/>
                    <a:pt x="3514" y="16025"/>
                    <a:pt x="9770" y="9770"/>
                  </a:cubicBezTo>
                  <a:cubicBezTo>
                    <a:pt x="16025" y="3514"/>
                    <a:pt x="24510" y="0"/>
                    <a:pt x="33356" y="0"/>
                  </a:cubicBezTo>
                  <a:close/>
                </a:path>
              </a:pathLst>
            </a:custGeom>
            <a:ln w="9525" cap="sq">
              <a:solidFill>
                <a:srgbClr val="2E3192"/>
              </a:solidFill>
              <a:prstDash val="solid"/>
              <a:miter/>
            </a:ln>
          </p:spPr>
          <p:txBody>
            <a:bodyPr/>
            <a:lstStyle/>
            <a:p>
              <a:endParaRPr lang="en-GB" noProof="0" dirty="0"/>
            </a:p>
          </p:txBody>
        </p:sp>
        <p:sp>
          <p:nvSpPr>
            <p:cNvPr id="99" name="TextBox 99"/>
            <p:cNvSpPr txBox="1"/>
            <p:nvPr/>
          </p:nvSpPr>
          <p:spPr>
            <a:xfrm>
              <a:off x="0" y="-47625"/>
              <a:ext cx="831785" cy="673928"/>
            </a:xfrm>
            <a:prstGeom prst="rect">
              <a:avLst/>
            </a:prstGeom>
          </p:spPr>
          <p:txBody>
            <a:bodyPr lIns="50800" tIns="50800" rIns="50800" bIns="50800" rtlCol="0" anchor="ctr"/>
            <a:lstStyle/>
            <a:p>
              <a:pPr algn="ctr">
                <a:lnSpc>
                  <a:spcPts val="3499"/>
                </a:lnSpc>
              </a:pPr>
              <a:endParaRPr lang="en-GB" noProof="0" dirty="0"/>
            </a:p>
          </p:txBody>
        </p:sp>
      </p:grpSp>
      <p:grpSp>
        <p:nvGrpSpPr>
          <p:cNvPr id="100" name="Group 100"/>
          <p:cNvGrpSpPr/>
          <p:nvPr/>
        </p:nvGrpSpPr>
        <p:grpSpPr>
          <a:xfrm>
            <a:off x="10670149" y="17513548"/>
            <a:ext cx="4305969" cy="613032"/>
            <a:chOff x="0" y="0"/>
            <a:chExt cx="771581" cy="109848"/>
          </a:xfrm>
        </p:grpSpPr>
        <p:sp>
          <p:nvSpPr>
            <p:cNvPr id="101" name="Freeform 101"/>
            <p:cNvSpPr/>
            <p:nvPr/>
          </p:nvSpPr>
          <p:spPr>
            <a:xfrm>
              <a:off x="0" y="0"/>
              <a:ext cx="771581" cy="109849"/>
            </a:xfrm>
            <a:custGeom>
              <a:avLst/>
              <a:gdLst/>
              <a:ahLst/>
              <a:cxnLst/>
              <a:rect l="l" t="t" r="r" b="b"/>
              <a:pathLst>
                <a:path w="771581" h="109849">
                  <a:moveTo>
                    <a:pt x="35959" y="0"/>
                  </a:moveTo>
                  <a:lnTo>
                    <a:pt x="735622" y="0"/>
                  </a:lnTo>
                  <a:cubicBezTo>
                    <a:pt x="745159" y="0"/>
                    <a:pt x="754305" y="3789"/>
                    <a:pt x="761049" y="10532"/>
                  </a:cubicBezTo>
                  <a:cubicBezTo>
                    <a:pt x="767793" y="17276"/>
                    <a:pt x="771581" y="26422"/>
                    <a:pt x="771581" y="35959"/>
                  </a:cubicBezTo>
                  <a:lnTo>
                    <a:pt x="771581" y="73889"/>
                  </a:lnTo>
                  <a:cubicBezTo>
                    <a:pt x="771581" y="83426"/>
                    <a:pt x="767793" y="92573"/>
                    <a:pt x="761049" y="99316"/>
                  </a:cubicBezTo>
                  <a:cubicBezTo>
                    <a:pt x="754305" y="106060"/>
                    <a:pt x="745159" y="109849"/>
                    <a:pt x="735622" y="109849"/>
                  </a:cubicBezTo>
                  <a:lnTo>
                    <a:pt x="35959" y="109849"/>
                  </a:lnTo>
                  <a:cubicBezTo>
                    <a:pt x="26422" y="109849"/>
                    <a:pt x="17276" y="106060"/>
                    <a:pt x="10532" y="99316"/>
                  </a:cubicBezTo>
                  <a:cubicBezTo>
                    <a:pt x="3789" y="92573"/>
                    <a:pt x="0" y="83426"/>
                    <a:pt x="0" y="73889"/>
                  </a:cubicBezTo>
                  <a:lnTo>
                    <a:pt x="0" y="35959"/>
                  </a:lnTo>
                  <a:cubicBezTo>
                    <a:pt x="0" y="26422"/>
                    <a:pt x="3789" y="17276"/>
                    <a:pt x="10532" y="10532"/>
                  </a:cubicBezTo>
                  <a:cubicBezTo>
                    <a:pt x="17276" y="3789"/>
                    <a:pt x="26422" y="0"/>
                    <a:pt x="35959" y="0"/>
                  </a:cubicBezTo>
                  <a:close/>
                </a:path>
              </a:pathLst>
            </a:custGeom>
            <a:solidFill>
              <a:srgbClr val="2E3192"/>
            </a:solidFill>
          </p:spPr>
          <p:txBody>
            <a:bodyPr/>
            <a:lstStyle/>
            <a:p>
              <a:endParaRPr lang="en-GB" noProof="0" dirty="0"/>
            </a:p>
          </p:txBody>
        </p:sp>
        <p:sp>
          <p:nvSpPr>
            <p:cNvPr id="102" name="TextBox 102"/>
            <p:cNvSpPr txBox="1"/>
            <p:nvPr/>
          </p:nvSpPr>
          <p:spPr>
            <a:xfrm>
              <a:off x="0" y="-47625"/>
              <a:ext cx="771581" cy="157473"/>
            </a:xfrm>
            <a:prstGeom prst="rect">
              <a:avLst/>
            </a:prstGeom>
          </p:spPr>
          <p:txBody>
            <a:bodyPr lIns="50800" tIns="50800" rIns="50800" bIns="50800" rtlCol="0" anchor="ctr"/>
            <a:lstStyle/>
            <a:p>
              <a:pPr algn="ctr">
                <a:lnSpc>
                  <a:spcPts val="3499"/>
                </a:lnSpc>
              </a:pPr>
              <a:endParaRPr lang="en-GB" noProof="0" dirty="0"/>
            </a:p>
          </p:txBody>
        </p:sp>
      </p:grpSp>
      <p:grpSp>
        <p:nvGrpSpPr>
          <p:cNvPr id="103" name="Group 103"/>
          <p:cNvGrpSpPr/>
          <p:nvPr/>
        </p:nvGrpSpPr>
        <p:grpSpPr>
          <a:xfrm>
            <a:off x="10302370" y="17439351"/>
            <a:ext cx="708355" cy="708355"/>
            <a:chOff x="0" y="0"/>
            <a:chExt cx="812800" cy="812800"/>
          </a:xfrm>
        </p:grpSpPr>
        <p:sp>
          <p:nvSpPr>
            <p:cNvPr id="104" name="Freeform 10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ABE2"/>
            </a:solidFill>
          </p:spPr>
          <p:txBody>
            <a:bodyPr/>
            <a:lstStyle/>
            <a:p>
              <a:endParaRPr lang="en-GB" noProof="0" dirty="0"/>
            </a:p>
          </p:txBody>
        </p:sp>
        <p:sp>
          <p:nvSpPr>
            <p:cNvPr id="105" name="TextBox 105"/>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lang="en-GB" noProof="0" dirty="0"/>
            </a:p>
          </p:txBody>
        </p:sp>
      </p:grpSp>
      <p:sp>
        <p:nvSpPr>
          <p:cNvPr id="106" name="Freeform 106"/>
          <p:cNvSpPr/>
          <p:nvPr/>
        </p:nvSpPr>
        <p:spPr>
          <a:xfrm>
            <a:off x="3409599" y="3948725"/>
            <a:ext cx="668729" cy="441361"/>
          </a:xfrm>
          <a:custGeom>
            <a:avLst/>
            <a:gdLst/>
            <a:ahLst/>
            <a:cxnLst/>
            <a:rect l="l" t="t" r="r" b="b"/>
            <a:pathLst>
              <a:path w="668729" h="441361">
                <a:moveTo>
                  <a:pt x="0" y="0"/>
                </a:moveTo>
                <a:lnTo>
                  <a:pt x="668730" y="0"/>
                </a:lnTo>
                <a:lnTo>
                  <a:pt x="668730" y="441361"/>
                </a:lnTo>
                <a:lnTo>
                  <a:pt x="0" y="44136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noProof="0" dirty="0"/>
          </a:p>
        </p:txBody>
      </p:sp>
      <p:sp>
        <p:nvSpPr>
          <p:cNvPr id="107" name="Freeform 107"/>
          <p:cNvSpPr/>
          <p:nvPr/>
        </p:nvSpPr>
        <p:spPr>
          <a:xfrm>
            <a:off x="378721" y="7836122"/>
            <a:ext cx="466742" cy="466742"/>
          </a:xfrm>
          <a:custGeom>
            <a:avLst/>
            <a:gdLst/>
            <a:ahLst/>
            <a:cxnLst/>
            <a:rect l="l" t="t" r="r" b="b"/>
            <a:pathLst>
              <a:path w="466742" h="466742">
                <a:moveTo>
                  <a:pt x="0" y="0"/>
                </a:moveTo>
                <a:lnTo>
                  <a:pt x="466742" y="0"/>
                </a:lnTo>
                <a:lnTo>
                  <a:pt x="466742" y="466742"/>
                </a:lnTo>
                <a:lnTo>
                  <a:pt x="0" y="466742"/>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noProof="0" dirty="0"/>
          </a:p>
        </p:txBody>
      </p:sp>
      <p:sp>
        <p:nvSpPr>
          <p:cNvPr id="108" name="Freeform 108"/>
          <p:cNvSpPr/>
          <p:nvPr/>
        </p:nvSpPr>
        <p:spPr>
          <a:xfrm>
            <a:off x="5636184" y="7858858"/>
            <a:ext cx="554208" cy="540353"/>
          </a:xfrm>
          <a:custGeom>
            <a:avLst/>
            <a:gdLst/>
            <a:ahLst/>
            <a:cxnLst/>
            <a:rect l="l" t="t" r="r" b="b"/>
            <a:pathLst>
              <a:path w="554208" h="540353">
                <a:moveTo>
                  <a:pt x="0" y="0"/>
                </a:moveTo>
                <a:lnTo>
                  <a:pt x="554209" y="0"/>
                </a:lnTo>
                <a:lnTo>
                  <a:pt x="554209" y="540353"/>
                </a:lnTo>
                <a:lnTo>
                  <a:pt x="0" y="540353"/>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GB" noProof="0" dirty="0"/>
          </a:p>
        </p:txBody>
      </p:sp>
      <p:sp>
        <p:nvSpPr>
          <p:cNvPr id="109" name="Freeform 109"/>
          <p:cNvSpPr/>
          <p:nvPr/>
        </p:nvSpPr>
        <p:spPr>
          <a:xfrm>
            <a:off x="10422774" y="7881743"/>
            <a:ext cx="514922" cy="553680"/>
          </a:xfrm>
          <a:custGeom>
            <a:avLst/>
            <a:gdLst/>
            <a:ahLst/>
            <a:cxnLst/>
            <a:rect l="l" t="t" r="r" b="b"/>
            <a:pathLst>
              <a:path w="514922" h="553680">
                <a:moveTo>
                  <a:pt x="0" y="0"/>
                </a:moveTo>
                <a:lnTo>
                  <a:pt x="514922" y="0"/>
                </a:lnTo>
                <a:lnTo>
                  <a:pt x="514922" y="553680"/>
                </a:lnTo>
                <a:lnTo>
                  <a:pt x="0" y="553680"/>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p>
            <a:endParaRPr lang="en-GB" noProof="0" dirty="0"/>
          </a:p>
        </p:txBody>
      </p:sp>
      <p:sp>
        <p:nvSpPr>
          <p:cNvPr id="110" name="Freeform 110"/>
          <p:cNvSpPr/>
          <p:nvPr/>
        </p:nvSpPr>
        <p:spPr>
          <a:xfrm>
            <a:off x="407126" y="13667676"/>
            <a:ext cx="534333" cy="432810"/>
          </a:xfrm>
          <a:custGeom>
            <a:avLst/>
            <a:gdLst/>
            <a:ahLst/>
            <a:cxnLst/>
            <a:rect l="l" t="t" r="r" b="b"/>
            <a:pathLst>
              <a:path w="534333" h="432810">
                <a:moveTo>
                  <a:pt x="0" y="0"/>
                </a:moveTo>
                <a:lnTo>
                  <a:pt x="534333" y="0"/>
                </a:lnTo>
                <a:lnTo>
                  <a:pt x="534333" y="432810"/>
                </a:lnTo>
                <a:lnTo>
                  <a:pt x="0" y="432810"/>
                </a:lnTo>
                <a:lnTo>
                  <a:pt x="0" y="0"/>
                </a:lnTo>
                <a:close/>
              </a:path>
            </a:pathLst>
          </a:custGeom>
          <a:blipFill>
            <a:blip>
              <a:extLst>
                <a:ext uri="{96DAC541-7B7A-43D3-8B79-37D633B846F1}">
                  <asvg:svgBlip xmlns:asvg="http://schemas.microsoft.com/office/drawing/2016/SVG/main" r:embed="rId12"/>
                </a:ext>
              </a:extLst>
            </a:blip>
            <a:stretch>
              <a:fillRect/>
            </a:stretch>
          </a:blipFill>
        </p:spPr>
        <p:txBody>
          <a:bodyPr/>
          <a:lstStyle/>
          <a:p>
            <a:endParaRPr lang="en-GB" noProof="0" dirty="0"/>
          </a:p>
        </p:txBody>
      </p:sp>
      <p:sp>
        <p:nvSpPr>
          <p:cNvPr id="111" name="Freeform 111"/>
          <p:cNvSpPr/>
          <p:nvPr/>
        </p:nvSpPr>
        <p:spPr>
          <a:xfrm>
            <a:off x="396492" y="17358463"/>
            <a:ext cx="451752" cy="627433"/>
          </a:xfrm>
          <a:custGeom>
            <a:avLst/>
            <a:gdLst/>
            <a:ahLst/>
            <a:cxnLst/>
            <a:rect l="l" t="t" r="r" b="b"/>
            <a:pathLst>
              <a:path w="451752" h="627433">
                <a:moveTo>
                  <a:pt x="0" y="0"/>
                </a:moveTo>
                <a:lnTo>
                  <a:pt x="451752" y="0"/>
                </a:lnTo>
                <a:lnTo>
                  <a:pt x="451752" y="627432"/>
                </a:lnTo>
                <a:lnTo>
                  <a:pt x="0" y="627432"/>
                </a:lnTo>
                <a:lnTo>
                  <a:pt x="0" y="0"/>
                </a:lnTo>
                <a:close/>
              </a:path>
            </a:pathLst>
          </a:custGeom>
          <a:blipFill>
            <a:blip>
              <a:extLst>
                <a:ext uri="{96DAC541-7B7A-43D3-8B79-37D633B846F1}">
                  <asvg:svgBlip xmlns:asvg="http://schemas.microsoft.com/office/drawing/2016/SVG/main" r:embed="rId13"/>
                </a:ext>
              </a:extLst>
            </a:blip>
            <a:stretch>
              <a:fillRect/>
            </a:stretch>
          </a:blipFill>
        </p:spPr>
        <p:txBody>
          <a:bodyPr/>
          <a:lstStyle/>
          <a:p>
            <a:endParaRPr lang="en-GB" noProof="0" dirty="0"/>
          </a:p>
        </p:txBody>
      </p:sp>
      <p:sp>
        <p:nvSpPr>
          <p:cNvPr id="112" name="Freeform 112"/>
          <p:cNvSpPr/>
          <p:nvPr/>
        </p:nvSpPr>
        <p:spPr>
          <a:xfrm>
            <a:off x="10159861" y="13795435"/>
            <a:ext cx="567527" cy="502261"/>
          </a:xfrm>
          <a:custGeom>
            <a:avLst/>
            <a:gdLst/>
            <a:ahLst/>
            <a:cxnLst/>
            <a:rect l="l" t="t" r="r" b="b"/>
            <a:pathLst>
              <a:path w="567527" h="502261">
                <a:moveTo>
                  <a:pt x="0" y="0"/>
                </a:moveTo>
                <a:lnTo>
                  <a:pt x="567527" y="0"/>
                </a:lnTo>
                <a:lnTo>
                  <a:pt x="567527" y="502261"/>
                </a:lnTo>
                <a:lnTo>
                  <a:pt x="0" y="502261"/>
                </a:lnTo>
                <a:lnTo>
                  <a:pt x="0" y="0"/>
                </a:lnTo>
                <a:close/>
              </a:path>
            </a:pathLst>
          </a:custGeom>
          <a:blipFill>
            <a:blip>
              <a:extLst>
                <a:ext uri="{96DAC541-7B7A-43D3-8B79-37D633B846F1}">
                  <asvg:svgBlip xmlns:asvg="http://schemas.microsoft.com/office/drawing/2016/SVG/main" r:embed="rId14"/>
                </a:ext>
              </a:extLst>
            </a:blip>
            <a:stretch>
              <a:fillRect/>
            </a:stretch>
          </a:blipFill>
        </p:spPr>
        <p:txBody>
          <a:bodyPr/>
          <a:lstStyle/>
          <a:p>
            <a:endParaRPr lang="en-GB" noProof="0" dirty="0"/>
          </a:p>
        </p:txBody>
      </p:sp>
      <p:sp>
        <p:nvSpPr>
          <p:cNvPr id="113" name="Freeform 113"/>
          <p:cNvSpPr/>
          <p:nvPr/>
        </p:nvSpPr>
        <p:spPr>
          <a:xfrm>
            <a:off x="5392665" y="17163939"/>
            <a:ext cx="444780" cy="555975"/>
          </a:xfrm>
          <a:custGeom>
            <a:avLst/>
            <a:gdLst/>
            <a:ahLst/>
            <a:cxnLst/>
            <a:rect l="l" t="t" r="r" b="b"/>
            <a:pathLst>
              <a:path w="444780" h="555975">
                <a:moveTo>
                  <a:pt x="0" y="0"/>
                </a:moveTo>
                <a:lnTo>
                  <a:pt x="444781" y="0"/>
                </a:lnTo>
                <a:lnTo>
                  <a:pt x="444781" y="555975"/>
                </a:lnTo>
                <a:lnTo>
                  <a:pt x="0" y="555975"/>
                </a:lnTo>
                <a:lnTo>
                  <a:pt x="0" y="0"/>
                </a:lnTo>
                <a:close/>
              </a:path>
            </a:pathLst>
          </a:custGeom>
          <a:blipFill>
            <a:blip>
              <a:extLst>
                <a:ext uri="{96DAC541-7B7A-43D3-8B79-37D633B846F1}">
                  <asvg:svgBlip xmlns:asvg="http://schemas.microsoft.com/office/drawing/2016/SVG/main" r:embed="rId15"/>
                </a:ext>
              </a:extLst>
            </a:blip>
            <a:stretch>
              <a:fillRect/>
            </a:stretch>
          </a:blipFill>
        </p:spPr>
        <p:txBody>
          <a:bodyPr/>
          <a:lstStyle/>
          <a:p>
            <a:endParaRPr lang="en-GB" noProof="0" dirty="0"/>
          </a:p>
        </p:txBody>
      </p:sp>
      <p:sp>
        <p:nvSpPr>
          <p:cNvPr id="114" name="Freeform 114"/>
          <p:cNvSpPr/>
          <p:nvPr/>
        </p:nvSpPr>
        <p:spPr>
          <a:xfrm>
            <a:off x="10422862" y="17536112"/>
            <a:ext cx="514835" cy="514835"/>
          </a:xfrm>
          <a:custGeom>
            <a:avLst/>
            <a:gdLst/>
            <a:ahLst/>
            <a:cxnLst/>
            <a:rect l="l" t="t" r="r" b="b"/>
            <a:pathLst>
              <a:path w="514835" h="514835">
                <a:moveTo>
                  <a:pt x="0" y="0"/>
                </a:moveTo>
                <a:lnTo>
                  <a:pt x="514834" y="0"/>
                </a:lnTo>
                <a:lnTo>
                  <a:pt x="514834" y="514834"/>
                </a:lnTo>
                <a:lnTo>
                  <a:pt x="0" y="514834"/>
                </a:lnTo>
                <a:lnTo>
                  <a:pt x="0" y="0"/>
                </a:lnTo>
                <a:close/>
              </a:path>
            </a:pathLst>
          </a:custGeom>
          <a:blipFill>
            <a:blip>
              <a:extLst>
                <a:ext uri="{96DAC541-7B7A-43D3-8B79-37D633B846F1}">
                  <asvg:svgBlip xmlns:asvg="http://schemas.microsoft.com/office/drawing/2016/SVG/main" r:embed="rId16"/>
                </a:ext>
              </a:extLst>
            </a:blip>
            <a:stretch>
              <a:fillRect/>
            </a:stretch>
          </a:blipFill>
        </p:spPr>
        <p:txBody>
          <a:bodyPr/>
          <a:lstStyle/>
          <a:p>
            <a:endParaRPr lang="en-GB" noProof="0" dirty="0"/>
          </a:p>
        </p:txBody>
      </p:sp>
      <p:sp>
        <p:nvSpPr>
          <p:cNvPr id="115" name="Freeform 115"/>
          <p:cNvSpPr/>
          <p:nvPr/>
        </p:nvSpPr>
        <p:spPr>
          <a:xfrm flipH="1">
            <a:off x="6925309" y="6758740"/>
            <a:ext cx="1747108" cy="934703"/>
          </a:xfrm>
          <a:custGeom>
            <a:avLst/>
            <a:gdLst/>
            <a:ahLst/>
            <a:cxnLst/>
            <a:rect l="l" t="t" r="r" b="b"/>
            <a:pathLst>
              <a:path w="1747108" h="934703">
                <a:moveTo>
                  <a:pt x="1747107" y="0"/>
                </a:moveTo>
                <a:lnTo>
                  <a:pt x="0" y="0"/>
                </a:lnTo>
                <a:lnTo>
                  <a:pt x="0" y="934702"/>
                </a:lnTo>
                <a:lnTo>
                  <a:pt x="1747107" y="934702"/>
                </a:lnTo>
                <a:lnTo>
                  <a:pt x="1747107" y="0"/>
                </a:lnTo>
                <a:close/>
              </a:path>
            </a:pathLst>
          </a:custGeom>
          <a:blipFill>
            <a:blip>
              <a:alphaModFix amt="44999"/>
              <a:extLst>
                <a:ext uri="{96DAC541-7B7A-43D3-8B79-37D633B846F1}">
                  <asvg:svgBlip xmlns:asvg="http://schemas.microsoft.com/office/drawing/2016/SVG/main" r:embed="rId17"/>
                </a:ext>
              </a:extLst>
            </a:blip>
            <a:stretch>
              <a:fillRect/>
            </a:stretch>
          </a:blipFill>
        </p:spPr>
        <p:txBody>
          <a:bodyPr/>
          <a:lstStyle/>
          <a:p>
            <a:endParaRPr lang="en-GB" noProof="0" dirty="0"/>
          </a:p>
        </p:txBody>
      </p:sp>
      <p:sp>
        <p:nvSpPr>
          <p:cNvPr id="116" name="Freeform 116"/>
          <p:cNvSpPr/>
          <p:nvPr/>
        </p:nvSpPr>
        <p:spPr>
          <a:xfrm>
            <a:off x="8700991" y="3982110"/>
            <a:ext cx="662714" cy="573248"/>
          </a:xfrm>
          <a:custGeom>
            <a:avLst/>
            <a:gdLst/>
            <a:ahLst/>
            <a:cxnLst/>
            <a:rect l="l" t="t" r="r" b="b"/>
            <a:pathLst>
              <a:path w="662714" h="573248">
                <a:moveTo>
                  <a:pt x="0" y="0"/>
                </a:moveTo>
                <a:lnTo>
                  <a:pt x="662714" y="0"/>
                </a:lnTo>
                <a:lnTo>
                  <a:pt x="662714" y="573248"/>
                </a:lnTo>
                <a:lnTo>
                  <a:pt x="0" y="573248"/>
                </a:lnTo>
                <a:lnTo>
                  <a:pt x="0" y="0"/>
                </a:lnTo>
                <a:close/>
              </a:path>
            </a:pathLst>
          </a:custGeom>
          <a:blipFill>
            <a:blip>
              <a:extLst>
                <a:ext uri="{96DAC541-7B7A-43D3-8B79-37D633B846F1}">
                  <asvg:svgBlip xmlns:asvg="http://schemas.microsoft.com/office/drawing/2016/SVG/main" r:embed="rId18"/>
                </a:ext>
              </a:extLst>
            </a:blip>
            <a:stretch>
              <a:fillRect/>
            </a:stretch>
          </a:blipFill>
        </p:spPr>
        <p:txBody>
          <a:bodyPr/>
          <a:lstStyle/>
          <a:p>
            <a:endParaRPr lang="en-GB" noProof="0" dirty="0"/>
          </a:p>
        </p:txBody>
      </p:sp>
      <p:sp>
        <p:nvSpPr>
          <p:cNvPr id="117" name="TextBox 117"/>
          <p:cNvSpPr txBox="1"/>
          <p:nvPr/>
        </p:nvSpPr>
        <p:spPr>
          <a:xfrm>
            <a:off x="396492" y="151210"/>
            <a:ext cx="10940916" cy="2432050"/>
          </a:xfrm>
          <a:prstGeom prst="rect">
            <a:avLst/>
          </a:prstGeom>
        </p:spPr>
        <p:txBody>
          <a:bodyPr lIns="0" tIns="0" rIns="0" bIns="0" rtlCol="0" anchor="t">
            <a:spAutoFit/>
          </a:bodyPr>
          <a:lstStyle/>
          <a:p>
            <a:pPr algn="l">
              <a:lnSpc>
                <a:spcPts val="9799"/>
              </a:lnSpc>
            </a:pPr>
            <a:r>
              <a:rPr lang="en-GB" sz="6999" b="1" noProof="0" dirty="0">
                <a:solidFill>
                  <a:srgbClr val="FFFFFF"/>
                </a:solidFill>
                <a:latin typeface="Montserrat Bold"/>
                <a:ea typeface="Montserrat Bold"/>
                <a:cs typeface="Montserrat Bold"/>
                <a:sym typeface="Montserrat Bold"/>
              </a:rPr>
              <a:t>GENERALISED ANXIETY DISORDER:</a:t>
            </a:r>
          </a:p>
        </p:txBody>
      </p:sp>
      <p:sp>
        <p:nvSpPr>
          <p:cNvPr id="118" name="TextBox 118"/>
          <p:cNvSpPr txBox="1"/>
          <p:nvPr/>
        </p:nvSpPr>
        <p:spPr>
          <a:xfrm>
            <a:off x="396492" y="2735630"/>
            <a:ext cx="12122062" cy="514350"/>
          </a:xfrm>
          <a:prstGeom prst="rect">
            <a:avLst/>
          </a:prstGeom>
        </p:spPr>
        <p:txBody>
          <a:bodyPr lIns="0" tIns="0" rIns="0" bIns="0" rtlCol="0" anchor="t">
            <a:spAutoFit/>
          </a:bodyPr>
          <a:lstStyle/>
          <a:p>
            <a:pPr algn="ctr">
              <a:lnSpc>
                <a:spcPts val="4200"/>
              </a:lnSpc>
            </a:pPr>
            <a:r>
              <a:rPr lang="en-GB" sz="3000" noProof="0" dirty="0">
                <a:solidFill>
                  <a:srgbClr val="FFFFFF"/>
                </a:solidFill>
                <a:latin typeface="Canva Sans"/>
                <a:ea typeface="Canva Sans"/>
                <a:cs typeface="Canva Sans"/>
                <a:sym typeface="Canva Sans"/>
              </a:rPr>
              <a:t>FROM HISTORICAL UNDERSTANDINGS TO CONTEMPORARY CARE</a:t>
            </a:r>
          </a:p>
        </p:txBody>
      </p:sp>
      <p:sp>
        <p:nvSpPr>
          <p:cNvPr id="119" name="TextBox 119"/>
          <p:cNvSpPr txBox="1"/>
          <p:nvPr/>
        </p:nvSpPr>
        <p:spPr>
          <a:xfrm>
            <a:off x="4524727" y="3934485"/>
            <a:ext cx="3716461" cy="422216"/>
          </a:xfrm>
          <a:prstGeom prst="rect">
            <a:avLst/>
          </a:prstGeom>
        </p:spPr>
        <p:txBody>
          <a:bodyPr lIns="0" tIns="0" rIns="0" bIns="0" rtlCol="0" anchor="t">
            <a:spAutoFit/>
          </a:bodyPr>
          <a:lstStyle/>
          <a:p>
            <a:pPr algn="l">
              <a:lnSpc>
                <a:spcPts val="3499"/>
              </a:lnSpc>
            </a:pPr>
            <a:r>
              <a:rPr lang="en-GB" sz="2499" b="1" noProof="0" dirty="0">
                <a:solidFill>
                  <a:srgbClr val="FFFFFF"/>
                </a:solidFill>
                <a:latin typeface="Glacial Indifference Bold"/>
                <a:ea typeface="Glacial Indifference Bold"/>
                <a:cs typeface="Glacial Indifference Bold"/>
                <a:sym typeface="Glacial Indifference Bold"/>
              </a:rPr>
              <a:t>INTRODUCTION</a:t>
            </a:r>
          </a:p>
        </p:txBody>
      </p:sp>
      <p:sp>
        <p:nvSpPr>
          <p:cNvPr id="120" name="TextBox 120"/>
          <p:cNvSpPr txBox="1"/>
          <p:nvPr/>
        </p:nvSpPr>
        <p:spPr>
          <a:xfrm>
            <a:off x="9654133" y="3802824"/>
            <a:ext cx="4838099" cy="860425"/>
          </a:xfrm>
          <a:prstGeom prst="rect">
            <a:avLst/>
          </a:prstGeom>
        </p:spPr>
        <p:txBody>
          <a:bodyPr lIns="0" tIns="0" rIns="0" bIns="0" rtlCol="0" anchor="t">
            <a:spAutoFit/>
          </a:bodyPr>
          <a:lstStyle/>
          <a:p>
            <a:pPr algn="l">
              <a:lnSpc>
                <a:spcPts val="3499"/>
              </a:lnSpc>
            </a:pPr>
            <a:r>
              <a:rPr lang="en-GB" sz="2499" b="1" noProof="0" dirty="0">
                <a:solidFill>
                  <a:srgbClr val="FFFFFF"/>
                </a:solidFill>
                <a:latin typeface="Glacial Indifference Bold"/>
                <a:ea typeface="Glacial Indifference Bold"/>
                <a:cs typeface="Glacial Indifference Bold"/>
                <a:sym typeface="Glacial Indifference Bold"/>
              </a:rPr>
              <a:t>HISTORICAL UNDERSTANDING OF ANXIETY</a:t>
            </a:r>
          </a:p>
        </p:txBody>
      </p:sp>
      <p:sp>
        <p:nvSpPr>
          <p:cNvPr id="121" name="TextBox 121"/>
          <p:cNvSpPr txBox="1"/>
          <p:nvPr/>
        </p:nvSpPr>
        <p:spPr>
          <a:xfrm>
            <a:off x="1138528" y="7658773"/>
            <a:ext cx="3764429" cy="860425"/>
          </a:xfrm>
          <a:prstGeom prst="rect">
            <a:avLst/>
          </a:prstGeom>
        </p:spPr>
        <p:txBody>
          <a:bodyPr lIns="0" tIns="0" rIns="0" bIns="0" rtlCol="0" anchor="t">
            <a:spAutoFit/>
          </a:bodyPr>
          <a:lstStyle/>
          <a:p>
            <a:pPr algn="l">
              <a:lnSpc>
                <a:spcPts val="3499"/>
              </a:lnSpc>
            </a:pPr>
            <a:r>
              <a:rPr lang="en-GB" sz="2499" b="1" noProof="0" dirty="0">
                <a:solidFill>
                  <a:srgbClr val="FFFFFF"/>
                </a:solidFill>
                <a:latin typeface="Glacial Indifference Bold"/>
                <a:ea typeface="Glacial Indifference Bold"/>
                <a:cs typeface="Glacial Indifference Bold"/>
                <a:sym typeface="Glacial Indifference Bold"/>
              </a:rPr>
              <a:t>HISTORICAL TREATMENT &amp; PROVISION OF CARE</a:t>
            </a:r>
          </a:p>
        </p:txBody>
      </p:sp>
      <p:sp>
        <p:nvSpPr>
          <p:cNvPr id="122" name="TextBox 122"/>
          <p:cNvSpPr txBox="1"/>
          <p:nvPr/>
        </p:nvSpPr>
        <p:spPr>
          <a:xfrm>
            <a:off x="6463148" y="7657058"/>
            <a:ext cx="3590291" cy="860425"/>
          </a:xfrm>
          <a:prstGeom prst="rect">
            <a:avLst/>
          </a:prstGeom>
        </p:spPr>
        <p:txBody>
          <a:bodyPr lIns="0" tIns="0" rIns="0" bIns="0" rtlCol="0" anchor="t">
            <a:spAutoFit/>
          </a:bodyPr>
          <a:lstStyle/>
          <a:p>
            <a:pPr algn="l">
              <a:lnSpc>
                <a:spcPts val="3499"/>
              </a:lnSpc>
            </a:pPr>
            <a:r>
              <a:rPr lang="en-GB" sz="2499" b="1" noProof="0" dirty="0">
                <a:solidFill>
                  <a:srgbClr val="FFFFFF"/>
                </a:solidFill>
                <a:latin typeface="Glacial Indifference Bold"/>
                <a:ea typeface="Glacial Indifference Bold"/>
                <a:cs typeface="Glacial Indifference Bold"/>
                <a:sym typeface="Glacial Indifference Bold"/>
              </a:rPr>
              <a:t>THE TRANSITION TO EVIDENCE-BASED CARE</a:t>
            </a:r>
          </a:p>
        </p:txBody>
      </p:sp>
      <p:sp>
        <p:nvSpPr>
          <p:cNvPr id="123" name="TextBox 123"/>
          <p:cNvSpPr txBox="1"/>
          <p:nvPr/>
        </p:nvSpPr>
        <p:spPr>
          <a:xfrm>
            <a:off x="11161293" y="7673766"/>
            <a:ext cx="3716461" cy="860425"/>
          </a:xfrm>
          <a:prstGeom prst="rect">
            <a:avLst/>
          </a:prstGeom>
        </p:spPr>
        <p:txBody>
          <a:bodyPr lIns="0" tIns="0" rIns="0" bIns="0" rtlCol="0" anchor="t">
            <a:spAutoFit/>
          </a:bodyPr>
          <a:lstStyle/>
          <a:p>
            <a:pPr algn="l">
              <a:lnSpc>
                <a:spcPts val="3499"/>
              </a:lnSpc>
            </a:pPr>
            <a:r>
              <a:rPr lang="en-GB" sz="2499" b="1" noProof="0" dirty="0">
                <a:solidFill>
                  <a:srgbClr val="FFFFFF"/>
                </a:solidFill>
                <a:latin typeface="Glacial Indifference Bold"/>
                <a:ea typeface="Glacial Indifference Bold"/>
                <a:cs typeface="Glacial Indifference Bold"/>
                <a:sym typeface="Glacial Indifference Bold"/>
              </a:rPr>
              <a:t>CONTEMPORARY TREATMENT OF GAD</a:t>
            </a:r>
          </a:p>
        </p:txBody>
      </p:sp>
      <p:sp>
        <p:nvSpPr>
          <p:cNvPr id="124" name="TextBox 124"/>
          <p:cNvSpPr txBox="1"/>
          <p:nvPr/>
        </p:nvSpPr>
        <p:spPr>
          <a:xfrm>
            <a:off x="1303743" y="13624290"/>
            <a:ext cx="8188700" cy="422275"/>
          </a:xfrm>
          <a:prstGeom prst="rect">
            <a:avLst/>
          </a:prstGeom>
        </p:spPr>
        <p:txBody>
          <a:bodyPr lIns="0" tIns="0" rIns="0" bIns="0" rtlCol="0" anchor="t">
            <a:spAutoFit/>
          </a:bodyPr>
          <a:lstStyle/>
          <a:p>
            <a:pPr algn="l">
              <a:lnSpc>
                <a:spcPts val="3499"/>
              </a:lnSpc>
            </a:pPr>
            <a:r>
              <a:rPr lang="en-GB" sz="2499" b="1" noProof="0" dirty="0">
                <a:solidFill>
                  <a:srgbClr val="FFFFFF"/>
                </a:solidFill>
                <a:latin typeface="Glacial Indifference Bold"/>
                <a:ea typeface="Glacial Indifference Bold"/>
                <a:cs typeface="Glacial Indifference Bold"/>
                <a:sym typeface="Glacial Indifference Bold"/>
              </a:rPr>
              <a:t>CONTEMPORARY PROVISION OF CARE</a:t>
            </a:r>
          </a:p>
        </p:txBody>
      </p:sp>
      <p:sp>
        <p:nvSpPr>
          <p:cNvPr id="125" name="TextBox 125"/>
          <p:cNvSpPr txBox="1"/>
          <p:nvPr/>
        </p:nvSpPr>
        <p:spPr>
          <a:xfrm>
            <a:off x="10937696" y="13698835"/>
            <a:ext cx="3725690" cy="621030"/>
          </a:xfrm>
          <a:prstGeom prst="rect">
            <a:avLst/>
          </a:prstGeom>
        </p:spPr>
        <p:txBody>
          <a:bodyPr lIns="0" tIns="0" rIns="0" bIns="0" rtlCol="0" anchor="t">
            <a:spAutoFit/>
          </a:bodyPr>
          <a:lstStyle/>
          <a:p>
            <a:pPr algn="l">
              <a:lnSpc>
                <a:spcPts val="2520"/>
              </a:lnSpc>
            </a:pPr>
            <a:r>
              <a:rPr lang="en-GB" sz="1800" b="1" noProof="0" dirty="0">
                <a:solidFill>
                  <a:srgbClr val="FFFFFF"/>
                </a:solidFill>
                <a:latin typeface="Glacial Indifference Bold"/>
                <a:ea typeface="Glacial Indifference Bold"/>
                <a:cs typeface="Glacial Indifference Bold"/>
                <a:sym typeface="Glacial Indifference Bold"/>
              </a:rPr>
              <a:t>SOCIAL, CULTURAL &amp; POLITICAL CONTEXT</a:t>
            </a:r>
          </a:p>
        </p:txBody>
      </p:sp>
      <p:sp>
        <p:nvSpPr>
          <p:cNvPr id="126" name="TextBox 126"/>
          <p:cNvSpPr txBox="1"/>
          <p:nvPr/>
        </p:nvSpPr>
        <p:spPr>
          <a:xfrm>
            <a:off x="1069764" y="17050858"/>
            <a:ext cx="3950103" cy="1063625"/>
          </a:xfrm>
          <a:prstGeom prst="rect">
            <a:avLst/>
          </a:prstGeom>
        </p:spPr>
        <p:txBody>
          <a:bodyPr lIns="0" tIns="0" rIns="0" bIns="0" rtlCol="0" anchor="t">
            <a:spAutoFit/>
          </a:bodyPr>
          <a:lstStyle/>
          <a:p>
            <a:pPr algn="l">
              <a:lnSpc>
                <a:spcPts val="2800"/>
              </a:lnSpc>
            </a:pPr>
            <a:r>
              <a:rPr lang="en-GB" sz="2000" b="1" noProof="0" dirty="0">
                <a:solidFill>
                  <a:srgbClr val="FFFFFF"/>
                </a:solidFill>
                <a:latin typeface="Glacial Indifference Bold"/>
                <a:ea typeface="Glacial Indifference Bold"/>
                <a:cs typeface="Glacial Indifference Bold"/>
                <a:sym typeface="Glacial Indifference Bold"/>
              </a:rPr>
              <a:t>CRITICAL EVALUATION: PROGRESS OR CONTINUING PROBLEMS?</a:t>
            </a:r>
          </a:p>
        </p:txBody>
      </p:sp>
      <p:sp>
        <p:nvSpPr>
          <p:cNvPr id="127" name="TextBox 127"/>
          <p:cNvSpPr txBox="1"/>
          <p:nvPr/>
        </p:nvSpPr>
        <p:spPr>
          <a:xfrm>
            <a:off x="6137521" y="17278627"/>
            <a:ext cx="3716461" cy="422216"/>
          </a:xfrm>
          <a:prstGeom prst="rect">
            <a:avLst/>
          </a:prstGeom>
        </p:spPr>
        <p:txBody>
          <a:bodyPr lIns="0" tIns="0" rIns="0" bIns="0" rtlCol="0" anchor="t">
            <a:spAutoFit/>
          </a:bodyPr>
          <a:lstStyle/>
          <a:p>
            <a:pPr algn="l">
              <a:lnSpc>
                <a:spcPts val="3499"/>
              </a:lnSpc>
            </a:pPr>
            <a:r>
              <a:rPr lang="en-GB" sz="2499" b="1" noProof="0" dirty="0">
                <a:solidFill>
                  <a:srgbClr val="FFFFFF"/>
                </a:solidFill>
                <a:latin typeface="Glacial Indifference Bold"/>
                <a:ea typeface="Glacial Indifference Bold"/>
                <a:cs typeface="Glacial Indifference Bold"/>
                <a:sym typeface="Glacial Indifference Bold"/>
              </a:rPr>
              <a:t>RECOMMENDATIONS</a:t>
            </a:r>
          </a:p>
        </p:txBody>
      </p:sp>
      <p:sp>
        <p:nvSpPr>
          <p:cNvPr id="128" name="TextBox 128"/>
          <p:cNvSpPr txBox="1"/>
          <p:nvPr/>
        </p:nvSpPr>
        <p:spPr>
          <a:xfrm>
            <a:off x="11259657" y="17563620"/>
            <a:ext cx="3716461" cy="422275"/>
          </a:xfrm>
          <a:prstGeom prst="rect">
            <a:avLst/>
          </a:prstGeom>
        </p:spPr>
        <p:txBody>
          <a:bodyPr lIns="0" tIns="0" rIns="0" bIns="0" rtlCol="0" anchor="t">
            <a:spAutoFit/>
          </a:bodyPr>
          <a:lstStyle/>
          <a:p>
            <a:pPr algn="l">
              <a:lnSpc>
                <a:spcPts val="3499"/>
              </a:lnSpc>
            </a:pPr>
            <a:r>
              <a:rPr lang="en-GB" sz="2499" b="1" noProof="0" dirty="0">
                <a:solidFill>
                  <a:srgbClr val="FFFFFF"/>
                </a:solidFill>
                <a:latin typeface="Glacial Indifference Bold"/>
                <a:ea typeface="Glacial Indifference Bold"/>
                <a:cs typeface="Glacial Indifference Bold"/>
                <a:sym typeface="Glacial Indifference Bold"/>
              </a:rPr>
              <a:t>CONCLUSION</a:t>
            </a:r>
          </a:p>
        </p:txBody>
      </p:sp>
      <p:sp>
        <p:nvSpPr>
          <p:cNvPr id="129" name="TextBox 129"/>
          <p:cNvSpPr txBox="1"/>
          <p:nvPr/>
        </p:nvSpPr>
        <p:spPr>
          <a:xfrm>
            <a:off x="3633089" y="4675507"/>
            <a:ext cx="4467723" cy="2514600"/>
          </a:xfrm>
          <a:prstGeom prst="rect">
            <a:avLst/>
          </a:prstGeom>
        </p:spPr>
        <p:txBody>
          <a:bodyPr lIns="0" tIns="0" rIns="0" bIns="0" rtlCol="0" anchor="t">
            <a:spAutoFit/>
          </a:bodyPr>
          <a:lstStyle/>
          <a:p>
            <a:pPr algn="just">
              <a:lnSpc>
                <a:spcPts val="1680"/>
              </a:lnSpc>
            </a:pPr>
            <a:r>
              <a:rPr lang="en-GB" sz="1400" noProof="0" dirty="0">
                <a:solidFill>
                  <a:srgbClr val="000000"/>
                </a:solidFill>
                <a:latin typeface="Glacial Indifference"/>
                <a:ea typeface="Glacial Indifference"/>
                <a:cs typeface="Glacial Indifference"/>
                <a:sym typeface="Glacial Indifference"/>
              </a:rPr>
              <a:t>In ICD-11 Generalised Anxiety Disorder (GAD) is grouped under "anxiety or fear-related disorders (6B00)". It is defined as having a persistent and excessive worry or anxiety in areas of daily living (such as work, school, family, social life) with such symptoms as not sleeping, not being able to concentrate, restlessness, and muscular tension (Papola et al., 2024). Symptoms last for several months and lead to a lot of distress and/or impairment in important functioning areas. ICD-11 offers a standardized approach to diagnosing GAD, ensuring a consistent assessment and treatment in clinical practice (World Health Organization).</a:t>
            </a:r>
          </a:p>
        </p:txBody>
      </p:sp>
      <p:sp>
        <p:nvSpPr>
          <p:cNvPr id="130" name="TextBox 130"/>
          <p:cNvSpPr txBox="1"/>
          <p:nvPr/>
        </p:nvSpPr>
        <p:spPr>
          <a:xfrm>
            <a:off x="8879276" y="4921041"/>
            <a:ext cx="5516411" cy="2305050"/>
          </a:xfrm>
          <a:prstGeom prst="rect">
            <a:avLst/>
          </a:prstGeom>
        </p:spPr>
        <p:txBody>
          <a:bodyPr lIns="0" tIns="0" rIns="0" bIns="0" rtlCol="0" anchor="t">
            <a:spAutoFit/>
          </a:bodyPr>
          <a:lstStyle/>
          <a:p>
            <a:pPr algn="just">
              <a:lnSpc>
                <a:spcPts val="1680"/>
              </a:lnSpc>
            </a:pPr>
            <a:r>
              <a:rPr lang="en-GB" sz="1400" noProof="0" dirty="0">
                <a:solidFill>
                  <a:srgbClr val="000000"/>
                </a:solidFill>
                <a:latin typeface="Glacial Indifference"/>
                <a:ea typeface="Glacial Indifference"/>
                <a:cs typeface="Glacial Indifference"/>
                <a:sym typeface="Glacial Indifference"/>
              </a:rPr>
              <a:t>Until recently, the definition of anxiety was based on the evolving medical and psychological perspectives. Hippocrates, an ancient Greek physician, tied chronic fear and suffering to physical imbalance, and later, religious and moral views often shaped interpretations (Wilson et al., 2023). In the 19th century, anxiety began to be perceived as a psychological and/or medical condition. The unconscious psychological conflict was later highlighted in Freud's theory of anxiety neurosis. In the 1900s, behavioural and cognitive theories focussed on learned responses and maladaptive thinking, leading to the present evidence-based psychological theories and the recognition of anxiety disorders as separate diagnostic categories (Flückiger et al., 2022).</a:t>
            </a:r>
          </a:p>
        </p:txBody>
      </p:sp>
      <p:sp>
        <p:nvSpPr>
          <p:cNvPr id="131" name="TextBox 131"/>
          <p:cNvSpPr txBox="1"/>
          <p:nvPr/>
        </p:nvSpPr>
        <p:spPr>
          <a:xfrm>
            <a:off x="396492" y="8785809"/>
            <a:ext cx="4843424" cy="838200"/>
          </a:xfrm>
          <a:prstGeom prst="rect">
            <a:avLst/>
          </a:prstGeom>
        </p:spPr>
        <p:txBody>
          <a:bodyPr lIns="0" tIns="0" rIns="0" bIns="0" rtlCol="0" anchor="t">
            <a:spAutoFit/>
          </a:bodyPr>
          <a:lstStyle/>
          <a:p>
            <a:pPr algn="just">
              <a:lnSpc>
                <a:spcPts val="1680"/>
              </a:lnSpc>
            </a:pPr>
            <a:r>
              <a:rPr lang="en-GB" sz="1400" noProof="0" dirty="0">
                <a:solidFill>
                  <a:srgbClr val="000000"/>
                </a:solidFill>
                <a:latin typeface="Glacial Indifference"/>
                <a:ea typeface="Glacial Indifference"/>
                <a:cs typeface="Glacial Indifference"/>
                <a:sym typeface="Glacial Indifference"/>
              </a:rPr>
              <a:t>Past approaches to persistent anxiety have followed historical trends in the understanding of the causes of anxiety, shifting from predominantly physical and institutional treatments to psychological and pharmacological interventions.</a:t>
            </a:r>
          </a:p>
        </p:txBody>
      </p:sp>
      <p:sp>
        <p:nvSpPr>
          <p:cNvPr id="132" name="TextBox 132"/>
          <p:cNvSpPr txBox="1"/>
          <p:nvPr/>
        </p:nvSpPr>
        <p:spPr>
          <a:xfrm>
            <a:off x="212329" y="9771685"/>
            <a:ext cx="5027586" cy="3352800"/>
          </a:xfrm>
          <a:prstGeom prst="rect">
            <a:avLst/>
          </a:prstGeom>
        </p:spPr>
        <p:txBody>
          <a:bodyPr lIns="0" tIns="0" rIns="0" bIns="0" rtlCol="0" anchor="t">
            <a:spAutoFit/>
          </a:bodyPr>
          <a:lstStyle/>
          <a:p>
            <a:pPr marL="302264" lvl="1" indent="-151132" algn="just">
              <a:lnSpc>
                <a:spcPts val="1680"/>
              </a:lnSpc>
              <a:buFont typeface="Arial"/>
              <a:buChar char="•"/>
            </a:pPr>
            <a:r>
              <a:rPr lang="en-GB" sz="1400" b="1" noProof="0" dirty="0">
                <a:solidFill>
                  <a:srgbClr val="000000"/>
                </a:solidFill>
                <a:latin typeface="Glacial Indifference Bold"/>
                <a:ea typeface="Glacial Indifference Bold"/>
                <a:cs typeface="Glacial Indifference Bold"/>
                <a:sym typeface="Glacial Indifference Bold"/>
              </a:rPr>
              <a:t>Early treatments:</a:t>
            </a:r>
            <a:r>
              <a:rPr lang="en-GB" sz="1400" noProof="0" dirty="0">
                <a:solidFill>
                  <a:srgbClr val="000000"/>
                </a:solidFill>
                <a:latin typeface="Glacial Indifference"/>
                <a:ea typeface="Glacial Indifference"/>
                <a:cs typeface="Glacial Indifference"/>
                <a:sym typeface="Glacial Indifference"/>
              </a:rPr>
              <a:t> Rest, exercise, dietary modifications and herbal remedies were applied when there was a body imbalance as part of the anxiety (Mishra et al., 2023).</a:t>
            </a:r>
          </a:p>
          <a:p>
            <a:pPr marL="302264" lvl="1" indent="-151132" algn="just">
              <a:lnSpc>
                <a:spcPts val="1680"/>
              </a:lnSpc>
              <a:buFont typeface="Arial"/>
              <a:buChar char="•"/>
            </a:pPr>
            <a:r>
              <a:rPr lang="en-GB" sz="1400" noProof="0" dirty="0">
                <a:solidFill>
                  <a:srgbClr val="000000"/>
                </a:solidFill>
                <a:latin typeface="Glacial Indifference"/>
                <a:ea typeface="Glacial Indifference"/>
                <a:cs typeface="Glacial Indifference"/>
                <a:sym typeface="Glacial Indifference"/>
              </a:rPr>
              <a:t>In the </a:t>
            </a:r>
            <a:r>
              <a:rPr lang="en-GB" sz="1400" b="1" noProof="0" dirty="0">
                <a:solidFill>
                  <a:srgbClr val="000000"/>
                </a:solidFill>
                <a:latin typeface="Glacial Indifference Bold"/>
                <a:ea typeface="Glacial Indifference Bold"/>
                <a:cs typeface="Glacial Indifference Bold"/>
                <a:sym typeface="Glacial Indifference Bold"/>
              </a:rPr>
              <a:t>19th century</a:t>
            </a:r>
            <a:r>
              <a:rPr lang="en-GB" sz="1400" noProof="0" dirty="0">
                <a:solidFill>
                  <a:srgbClr val="000000"/>
                </a:solidFill>
                <a:latin typeface="Glacial Indifference"/>
                <a:ea typeface="Glacial Indifference"/>
                <a:cs typeface="Glacial Indifference"/>
                <a:sym typeface="Glacial Indifference"/>
              </a:rPr>
              <a:t>, care was becoming more medicalized but if there was a significant mental strain, the person might be sent to an institution where the treatment was of a very limited kind (de Jesus Ribeiro and da Silva Brito, 2022).</a:t>
            </a:r>
          </a:p>
          <a:p>
            <a:pPr marL="302264" lvl="1" indent="-151132" algn="just">
              <a:lnSpc>
                <a:spcPts val="1680"/>
              </a:lnSpc>
              <a:buFont typeface="Arial"/>
              <a:buChar char="•"/>
            </a:pPr>
            <a:r>
              <a:rPr lang="en-GB" sz="1400" noProof="0" dirty="0">
                <a:solidFill>
                  <a:srgbClr val="000000"/>
                </a:solidFill>
                <a:latin typeface="Glacial Indifference"/>
                <a:ea typeface="Glacial Indifference"/>
                <a:cs typeface="Glacial Indifference"/>
                <a:sym typeface="Glacial Indifference"/>
              </a:rPr>
              <a:t>In the </a:t>
            </a:r>
            <a:r>
              <a:rPr lang="en-GB" sz="1400" b="1" noProof="0" dirty="0">
                <a:solidFill>
                  <a:srgbClr val="000000"/>
                </a:solidFill>
                <a:latin typeface="Glacial Indifference Bold"/>
                <a:ea typeface="Glacial Indifference Bold"/>
                <a:cs typeface="Glacial Indifference Bold"/>
                <a:sym typeface="Glacial Indifference Bold"/>
              </a:rPr>
              <a:t>early 20th century</a:t>
            </a:r>
            <a:r>
              <a:rPr lang="en-GB" sz="1400" noProof="0" dirty="0">
                <a:solidFill>
                  <a:srgbClr val="000000"/>
                </a:solidFill>
                <a:latin typeface="Glacial Indifference"/>
                <a:ea typeface="Glacial Indifference"/>
                <a:cs typeface="Glacial Indifference"/>
                <a:sym typeface="Glacial Indifference"/>
              </a:rPr>
              <a:t>, the psychoanalysts treated anxiety as an unconscious conflict or emotional event.</a:t>
            </a:r>
          </a:p>
          <a:p>
            <a:pPr marL="302264" lvl="1" indent="-151132" algn="just">
              <a:lnSpc>
                <a:spcPts val="1680"/>
              </a:lnSpc>
              <a:buFont typeface="Arial"/>
              <a:buChar char="•"/>
            </a:pPr>
            <a:r>
              <a:rPr lang="en-GB" sz="1400" noProof="0" dirty="0">
                <a:solidFill>
                  <a:srgbClr val="000000"/>
                </a:solidFill>
                <a:latin typeface="Glacial Indifference"/>
                <a:ea typeface="Glacial Indifference"/>
                <a:cs typeface="Glacial Indifference"/>
                <a:sym typeface="Glacial Indifference"/>
              </a:rPr>
              <a:t>In the </a:t>
            </a:r>
            <a:r>
              <a:rPr lang="en-GB" sz="1400" b="1" noProof="0" dirty="0">
                <a:solidFill>
                  <a:srgbClr val="000000"/>
                </a:solidFill>
                <a:latin typeface="Glacial Indifference Bold"/>
                <a:ea typeface="Glacial Indifference Bold"/>
                <a:cs typeface="Glacial Indifference Bold"/>
                <a:sym typeface="Glacial Indifference Bold"/>
              </a:rPr>
              <a:t>mid-20th century</a:t>
            </a:r>
            <a:r>
              <a:rPr lang="en-GB" sz="1400" noProof="0" dirty="0">
                <a:solidFill>
                  <a:srgbClr val="000000"/>
                </a:solidFill>
                <a:latin typeface="Glacial Indifference"/>
                <a:ea typeface="Glacial Indifference"/>
                <a:cs typeface="Glacial Indifference"/>
                <a:sym typeface="Glacial Indifference"/>
              </a:rPr>
              <a:t>, there was a proliferation of anxiolytic drugs such as benzodiazepines, although they were later found to be addictive (Nardi and Quagliato, 2022) .</a:t>
            </a:r>
          </a:p>
          <a:p>
            <a:pPr marL="302264" lvl="1" indent="-151132" algn="just">
              <a:lnSpc>
                <a:spcPts val="1680"/>
              </a:lnSpc>
              <a:buFont typeface="Arial"/>
              <a:buChar char="•"/>
            </a:pPr>
            <a:r>
              <a:rPr lang="en-GB" sz="1400" b="1" noProof="0" dirty="0">
                <a:solidFill>
                  <a:srgbClr val="000000"/>
                </a:solidFill>
                <a:latin typeface="Glacial Indifference Bold"/>
                <a:ea typeface="Glacial Indifference Bold"/>
                <a:cs typeface="Glacial Indifference Bold"/>
                <a:sym typeface="Glacial Indifference Bold"/>
              </a:rPr>
              <a:t>Later developments:</a:t>
            </a:r>
            <a:r>
              <a:rPr lang="en-GB" sz="1400" noProof="0" dirty="0">
                <a:solidFill>
                  <a:srgbClr val="000000"/>
                </a:solidFill>
                <a:latin typeface="Glacial Indifference"/>
                <a:ea typeface="Glacial Indifference"/>
                <a:cs typeface="Glacial Indifference"/>
                <a:sym typeface="Glacial Indifference"/>
              </a:rPr>
              <a:t> Behavioural and cognitive therapies moved the focus of care from the hospital towards structured, evidence based, psychological treatment increasingly conducted in community settings, especially CBT.</a:t>
            </a:r>
          </a:p>
        </p:txBody>
      </p:sp>
      <p:sp>
        <p:nvSpPr>
          <p:cNvPr id="133" name="TextBox 133"/>
          <p:cNvSpPr txBox="1"/>
          <p:nvPr/>
        </p:nvSpPr>
        <p:spPr>
          <a:xfrm>
            <a:off x="5798528" y="8777623"/>
            <a:ext cx="4013356" cy="4610100"/>
          </a:xfrm>
          <a:prstGeom prst="rect">
            <a:avLst/>
          </a:prstGeom>
        </p:spPr>
        <p:txBody>
          <a:bodyPr lIns="0" tIns="0" rIns="0" bIns="0" rtlCol="0" anchor="t">
            <a:spAutoFit/>
          </a:bodyPr>
          <a:lstStyle/>
          <a:p>
            <a:pPr algn="just">
              <a:lnSpc>
                <a:spcPts val="1680"/>
              </a:lnSpc>
            </a:pPr>
            <a:r>
              <a:rPr lang="en-GB" sz="1400" noProof="0" dirty="0">
                <a:solidFill>
                  <a:srgbClr val="000000"/>
                </a:solidFill>
                <a:latin typeface="Glacial Indifference"/>
                <a:ea typeface="Glacial Indifference"/>
                <a:cs typeface="Glacial Indifference"/>
                <a:sym typeface="Glacial Indifference"/>
              </a:rPr>
              <a:t>Treatment for Generalised Anxiety Disorder began to increasingly include evidence-based treatments in the face of studies that contradicted predominantly tradition or theory-based treatments (Bhattacharya et ., 2023). Behavioural therapies and later on Cognitive Behavioural Therapy (CBT) became more popular in the middle to late 20th century as clinical research would now allow for an empirical evaluation of their effectiveness. The pharmacological approach to treatment also changed, with </a:t>
            </a:r>
            <a:r>
              <a:rPr lang="en-GB" sz="1400" b="1" noProof="0" dirty="0">
                <a:solidFill>
                  <a:srgbClr val="000000"/>
                </a:solidFill>
                <a:latin typeface="Glacial Indifference Bold"/>
                <a:ea typeface="Glacial Indifference Bold"/>
                <a:cs typeface="Glacial Indifference Bold"/>
                <a:sym typeface="Glacial Indifference Bold"/>
              </a:rPr>
              <a:t>SSRIs and SNRIs </a:t>
            </a:r>
            <a:r>
              <a:rPr lang="en-GB" sz="1400" noProof="0" dirty="0">
                <a:solidFill>
                  <a:srgbClr val="000000"/>
                </a:solidFill>
                <a:latin typeface="Glacial Indifference"/>
                <a:ea typeface="Glacial Indifference"/>
                <a:cs typeface="Glacial Indifference"/>
                <a:sym typeface="Glacial Indifference"/>
              </a:rPr>
              <a:t>being preferred for longer-term treatment, and with some concern about dependence, extended usage of </a:t>
            </a:r>
            <a:r>
              <a:rPr lang="en-GB" sz="1400" b="1" noProof="0" dirty="0">
                <a:solidFill>
                  <a:srgbClr val="000000"/>
                </a:solidFill>
                <a:latin typeface="Glacial Indifference Bold"/>
                <a:ea typeface="Glacial Indifference Bold"/>
                <a:cs typeface="Glacial Indifference Bold"/>
                <a:sym typeface="Glacial Indifference Bold"/>
              </a:rPr>
              <a:t>benzodiazepines </a:t>
            </a:r>
            <a:r>
              <a:rPr lang="en-GB" sz="1400" noProof="0" dirty="0">
                <a:solidFill>
                  <a:srgbClr val="000000"/>
                </a:solidFill>
                <a:latin typeface="Glacial Indifference"/>
                <a:ea typeface="Glacial Indifference"/>
                <a:cs typeface="Glacial Indifference"/>
                <a:sym typeface="Glacial Indifference"/>
              </a:rPr>
              <a:t>was limited (Rawat et al., 2023).</a:t>
            </a:r>
          </a:p>
          <a:p>
            <a:pPr algn="just">
              <a:lnSpc>
                <a:spcPts val="1680"/>
              </a:lnSpc>
            </a:pPr>
            <a:r>
              <a:rPr lang="en-GB" sz="1400" noProof="0" dirty="0">
                <a:solidFill>
                  <a:srgbClr val="000000"/>
                </a:solidFill>
                <a:latin typeface="Glacial Indifference"/>
                <a:ea typeface="Glacial Indifference"/>
                <a:cs typeface="Glacial Indifference"/>
                <a:sym typeface="Glacial Indifference"/>
              </a:rPr>
              <a:t>Evidence-based practice combined with clinical skills and patient choice are increasingly part of contemporary care. The shift has also supported community based and stepped care models, which provide interventions based on symptom severity and personal need and foster shared decision-making and increased patient engagement in treatment (af Winklerfelt Hammarberg et al., 2023).</a:t>
            </a:r>
          </a:p>
        </p:txBody>
      </p:sp>
      <p:sp>
        <p:nvSpPr>
          <p:cNvPr id="134" name="TextBox 134"/>
          <p:cNvSpPr txBox="1"/>
          <p:nvPr/>
        </p:nvSpPr>
        <p:spPr>
          <a:xfrm>
            <a:off x="10280021" y="8794887"/>
            <a:ext cx="4522006" cy="838200"/>
          </a:xfrm>
          <a:prstGeom prst="rect">
            <a:avLst/>
          </a:prstGeom>
        </p:spPr>
        <p:txBody>
          <a:bodyPr lIns="0" tIns="0" rIns="0" bIns="0" rtlCol="0" anchor="t">
            <a:spAutoFit/>
          </a:bodyPr>
          <a:lstStyle/>
          <a:p>
            <a:pPr algn="just">
              <a:lnSpc>
                <a:spcPts val="1680"/>
              </a:lnSpc>
            </a:pPr>
            <a:r>
              <a:rPr lang="en-GB" sz="1400" noProof="0" dirty="0">
                <a:solidFill>
                  <a:srgbClr val="000000"/>
                </a:solidFill>
                <a:latin typeface="Glacial Indifference"/>
                <a:ea typeface="Glacial Indifference"/>
                <a:cs typeface="Glacial Indifference"/>
                <a:sym typeface="Glacial Indifference"/>
              </a:rPr>
              <a:t>Modern management of GAD involves psychological and medical therapies, and therapy options are influenced by the severity of symptoms, clinical factors, patient's specific needs and patient preference.</a:t>
            </a:r>
          </a:p>
        </p:txBody>
      </p:sp>
      <p:sp>
        <p:nvSpPr>
          <p:cNvPr id="135" name="TextBox 135"/>
          <p:cNvSpPr txBox="1"/>
          <p:nvPr/>
        </p:nvSpPr>
        <p:spPr>
          <a:xfrm>
            <a:off x="10159861" y="9680388"/>
            <a:ext cx="4615462" cy="3771900"/>
          </a:xfrm>
          <a:prstGeom prst="rect">
            <a:avLst/>
          </a:prstGeom>
        </p:spPr>
        <p:txBody>
          <a:bodyPr lIns="0" tIns="0" rIns="0" bIns="0" rtlCol="0" anchor="t">
            <a:spAutoFit/>
          </a:bodyPr>
          <a:lstStyle/>
          <a:p>
            <a:pPr marL="302264" lvl="1" indent="-151132" algn="just">
              <a:lnSpc>
                <a:spcPts val="1680"/>
              </a:lnSpc>
              <a:buFont typeface="Arial"/>
              <a:buChar char="•"/>
            </a:pPr>
            <a:r>
              <a:rPr lang="en-GB" sz="1400" b="1" noProof="0" dirty="0">
                <a:solidFill>
                  <a:srgbClr val="000000"/>
                </a:solidFill>
                <a:latin typeface="Glacial Indifference Bold"/>
                <a:ea typeface="Glacial Indifference Bold"/>
                <a:cs typeface="Glacial Indifference Bold"/>
                <a:sym typeface="Glacial Indifference Bold"/>
              </a:rPr>
              <a:t>CBT</a:t>
            </a:r>
            <a:r>
              <a:rPr lang="en-GB" sz="1400" noProof="0" dirty="0">
                <a:solidFill>
                  <a:srgbClr val="000000"/>
                </a:solidFill>
                <a:latin typeface="Glacial Indifference"/>
                <a:ea typeface="Glacial Indifference"/>
                <a:cs typeface="Glacial Indifference"/>
                <a:sym typeface="Glacial Indifference"/>
              </a:rPr>
              <a:t>: First-line psychological treatment for maladaptive thinking, excessive worry and anxiety-related behaviours (Fagan and Baldwin, 2023).</a:t>
            </a:r>
          </a:p>
          <a:p>
            <a:pPr marL="302264" lvl="1" indent="-151132" algn="just">
              <a:lnSpc>
                <a:spcPts val="1680"/>
              </a:lnSpc>
              <a:buFont typeface="Arial"/>
              <a:buChar char="•"/>
            </a:pPr>
            <a:r>
              <a:rPr lang="en-GB" sz="1400" b="1" noProof="0" dirty="0">
                <a:solidFill>
                  <a:srgbClr val="000000"/>
                </a:solidFill>
                <a:latin typeface="Glacial Indifference Bold"/>
                <a:ea typeface="Glacial Indifference Bold"/>
                <a:cs typeface="Glacial Indifference Bold"/>
                <a:sym typeface="Glacial Indifference Bold"/>
              </a:rPr>
              <a:t>Applied relaxation</a:t>
            </a:r>
            <a:r>
              <a:rPr lang="en-GB" sz="1400" noProof="0" dirty="0">
                <a:solidFill>
                  <a:srgbClr val="000000"/>
                </a:solidFill>
                <a:latin typeface="Glacial Indifference"/>
                <a:ea typeface="Glacial Indifference"/>
                <a:cs typeface="Glacial Indifference"/>
                <a:sym typeface="Glacial Indifference"/>
              </a:rPr>
              <a:t>: Helps teach people how to identify their anxiety and use relaxation strategies to decrease their anxiety.</a:t>
            </a:r>
          </a:p>
          <a:p>
            <a:pPr marL="302264" lvl="1" indent="-151132" algn="just">
              <a:lnSpc>
                <a:spcPts val="1680"/>
              </a:lnSpc>
              <a:buFont typeface="Arial"/>
              <a:buChar char="•"/>
            </a:pPr>
            <a:r>
              <a:rPr lang="en-GB" sz="1400" b="1" noProof="0" dirty="0">
                <a:solidFill>
                  <a:srgbClr val="000000"/>
                </a:solidFill>
                <a:latin typeface="Glacial Indifference Bold"/>
                <a:ea typeface="Glacial Indifference Bold"/>
                <a:cs typeface="Glacial Indifference Bold"/>
                <a:sym typeface="Glacial Indifference Bold"/>
              </a:rPr>
              <a:t>Medication</a:t>
            </a:r>
            <a:r>
              <a:rPr lang="en-GB" sz="1400" noProof="0" dirty="0">
                <a:solidFill>
                  <a:srgbClr val="000000"/>
                </a:solidFill>
                <a:latin typeface="Glacial Indifference"/>
                <a:ea typeface="Glacial Indifference"/>
                <a:cs typeface="Glacial Indifference"/>
                <a:sym typeface="Glacial Indifference"/>
              </a:rPr>
              <a:t>: SSRIs are often prescribed, and SNRI may be used if treatment with the first agent is ineffective or is not a good option.</a:t>
            </a:r>
          </a:p>
          <a:p>
            <a:pPr marL="302264" lvl="1" indent="-151132" algn="just">
              <a:lnSpc>
                <a:spcPts val="1680"/>
              </a:lnSpc>
              <a:buFont typeface="Arial"/>
              <a:buChar char="•"/>
            </a:pPr>
            <a:r>
              <a:rPr lang="en-GB" sz="1400" b="1" noProof="0" dirty="0">
                <a:solidFill>
                  <a:srgbClr val="000000"/>
                </a:solidFill>
                <a:latin typeface="Glacial Indifference Bold"/>
                <a:ea typeface="Glacial Indifference Bold"/>
                <a:cs typeface="Glacial Indifference Bold"/>
                <a:sym typeface="Glacial Indifference Bold"/>
              </a:rPr>
              <a:t>Self-help: </a:t>
            </a:r>
            <a:r>
              <a:rPr lang="en-GB" sz="1400" noProof="0" dirty="0">
                <a:solidFill>
                  <a:srgbClr val="000000"/>
                </a:solidFill>
                <a:latin typeface="Glacial Indifference"/>
                <a:ea typeface="Glacial Indifference"/>
                <a:cs typeface="Glacial Indifference"/>
                <a:sym typeface="Glacial Indifference"/>
              </a:rPr>
              <a:t>Guided self-help and psychoeducational interventions can support people with less severe symptoms (Williams et al., 2024).</a:t>
            </a:r>
          </a:p>
          <a:p>
            <a:pPr marL="302264" lvl="1" indent="-151132" algn="just">
              <a:lnSpc>
                <a:spcPts val="1680"/>
              </a:lnSpc>
              <a:buFont typeface="Arial"/>
              <a:buChar char="•"/>
            </a:pPr>
            <a:r>
              <a:rPr lang="en-GB" sz="1400" b="1" noProof="0" dirty="0">
                <a:solidFill>
                  <a:srgbClr val="000000"/>
                </a:solidFill>
                <a:latin typeface="Glacial Indifference Bold"/>
                <a:ea typeface="Glacial Indifference Bold"/>
                <a:cs typeface="Glacial Indifference Bold"/>
                <a:sym typeface="Glacial Indifference Bold"/>
              </a:rPr>
              <a:t>Benzodiazepines</a:t>
            </a:r>
            <a:r>
              <a:rPr lang="en-GB" sz="1400" noProof="0" dirty="0">
                <a:solidFill>
                  <a:srgbClr val="000000"/>
                </a:solidFill>
                <a:latin typeface="Glacial Indifference"/>
                <a:ea typeface="Glacial Indifference"/>
                <a:cs typeface="Glacial Indifference"/>
                <a:sym typeface="Glacial Indifference"/>
              </a:rPr>
              <a:t>: These are normally only used for short-term crisis management due to the risk of tolerance and dependence.</a:t>
            </a:r>
          </a:p>
          <a:p>
            <a:pPr marL="302264" lvl="1" indent="-151132" algn="just">
              <a:lnSpc>
                <a:spcPts val="1680"/>
              </a:lnSpc>
              <a:buFont typeface="Arial"/>
              <a:buChar char="•"/>
            </a:pPr>
            <a:r>
              <a:rPr lang="en-GB" sz="1400" b="1" noProof="0" dirty="0">
                <a:solidFill>
                  <a:srgbClr val="000000"/>
                </a:solidFill>
                <a:latin typeface="Glacial Indifference Bold"/>
                <a:ea typeface="Glacial Indifference Bold"/>
                <a:cs typeface="Glacial Indifference Bold"/>
                <a:sym typeface="Glacial Indifference Bold"/>
              </a:rPr>
              <a:t>Shared decision making:</a:t>
            </a:r>
            <a:r>
              <a:rPr lang="en-GB" sz="1400" noProof="0" dirty="0">
                <a:solidFill>
                  <a:srgbClr val="000000"/>
                </a:solidFill>
                <a:latin typeface="Glacial Indifference"/>
                <a:ea typeface="Glacial Indifference"/>
                <a:cs typeface="Glacial Indifference"/>
                <a:sym typeface="Glacial Indifference"/>
              </a:rPr>
              <a:t> Person-centred care takes account of the benefits of treatment, any adverse effects and personal preferences.</a:t>
            </a:r>
          </a:p>
        </p:txBody>
      </p:sp>
      <p:sp>
        <p:nvSpPr>
          <p:cNvPr id="136" name="TextBox 136"/>
          <p:cNvSpPr txBox="1"/>
          <p:nvPr/>
        </p:nvSpPr>
        <p:spPr>
          <a:xfrm>
            <a:off x="407126" y="18376584"/>
            <a:ext cx="4576427" cy="2724150"/>
          </a:xfrm>
          <a:prstGeom prst="rect">
            <a:avLst/>
          </a:prstGeom>
        </p:spPr>
        <p:txBody>
          <a:bodyPr lIns="0" tIns="0" rIns="0" bIns="0" rtlCol="0" anchor="t">
            <a:spAutoFit/>
          </a:bodyPr>
          <a:lstStyle/>
          <a:p>
            <a:pPr algn="just">
              <a:lnSpc>
                <a:spcPts val="1680"/>
              </a:lnSpc>
            </a:pPr>
            <a:r>
              <a:rPr lang="en-GB" sz="1400" noProof="0" dirty="0">
                <a:solidFill>
                  <a:srgbClr val="000000"/>
                </a:solidFill>
                <a:latin typeface="Glacial Indifference"/>
                <a:ea typeface="Glacial Indifference"/>
                <a:cs typeface="Glacial Indifference"/>
                <a:sym typeface="Glacial Indifference"/>
              </a:rPr>
              <a:t>The care of GAD has developed from an under-focused historical approach to evidence-based psychological and pharmacological interventions, enhanced diagnosis and better patient engagement. But there are still key caveats (Domschke et al., 2024). CBT and medication are not equally effective or acceptable for all people, medication may cause side effects and benzodiazepines have dependence risks. Waiting times and inequalities in services may also be a barrier to access of psychological therapies. While this is a significant step forward, there are a number of issues that need to be addressed to improve the effectiveness, availability, cultural responsiveness, and continuity of care (Scott et al., 2022).</a:t>
            </a:r>
          </a:p>
        </p:txBody>
      </p:sp>
      <p:sp>
        <p:nvSpPr>
          <p:cNvPr id="137" name="TextBox 137"/>
          <p:cNvSpPr txBox="1"/>
          <p:nvPr/>
        </p:nvSpPr>
        <p:spPr>
          <a:xfrm>
            <a:off x="5255493" y="17963323"/>
            <a:ext cx="4687611" cy="2933700"/>
          </a:xfrm>
          <a:prstGeom prst="rect">
            <a:avLst/>
          </a:prstGeom>
        </p:spPr>
        <p:txBody>
          <a:bodyPr lIns="0" tIns="0" rIns="0" bIns="0" rtlCol="0" anchor="t">
            <a:spAutoFit/>
          </a:bodyPr>
          <a:lstStyle/>
          <a:p>
            <a:pPr marL="302264" lvl="1" indent="-151132" algn="just">
              <a:lnSpc>
                <a:spcPts val="1680"/>
              </a:lnSpc>
              <a:buFont typeface="Arial"/>
              <a:buChar char="•"/>
            </a:pPr>
            <a:r>
              <a:rPr lang="en-GB" sz="1400" noProof="0" dirty="0">
                <a:solidFill>
                  <a:srgbClr val="000000"/>
                </a:solidFill>
                <a:latin typeface="Glacial Indifference"/>
                <a:ea typeface="Glacial Indifference"/>
                <a:cs typeface="Glacial Indifference"/>
                <a:sym typeface="Glacial Indifference"/>
              </a:rPr>
              <a:t>Increase awareness in primary-care services and routine screening for early identification of GAD.</a:t>
            </a:r>
          </a:p>
          <a:p>
            <a:pPr marL="302264" lvl="1" indent="-151132" algn="just">
              <a:lnSpc>
                <a:spcPts val="1680"/>
              </a:lnSpc>
              <a:buFont typeface="Arial"/>
              <a:buChar char="•"/>
            </a:pPr>
            <a:r>
              <a:rPr lang="en-GB" sz="1400" noProof="0" dirty="0">
                <a:solidFill>
                  <a:srgbClr val="000000"/>
                </a:solidFill>
                <a:latin typeface="Glacial Indifference"/>
                <a:ea typeface="Glacial Indifference"/>
                <a:cs typeface="Glacial Indifference"/>
                <a:sym typeface="Glacial Indifference"/>
              </a:rPr>
              <a:t>Improve the timely access to CBT and other evidence-based psychological interventions, by reducing waiting times and inequalities in services (Liu et al., 2025).</a:t>
            </a:r>
          </a:p>
          <a:p>
            <a:pPr marL="302264" lvl="1" indent="-151132" algn="just">
              <a:lnSpc>
                <a:spcPts val="1680"/>
              </a:lnSpc>
              <a:buFont typeface="Arial"/>
              <a:buChar char="•"/>
            </a:pPr>
            <a:r>
              <a:rPr lang="en-GB" sz="1400" noProof="0" dirty="0">
                <a:solidFill>
                  <a:srgbClr val="000000"/>
                </a:solidFill>
                <a:latin typeface="Glacial Indifference"/>
                <a:ea typeface="Glacial Indifference"/>
                <a:cs typeface="Glacial Indifference"/>
                <a:sym typeface="Glacial Indifference"/>
              </a:rPr>
              <a:t>Encourage collaboration in decision making and tailor treatment to the patient's needs, preferences, benefits and/or potential risks.</a:t>
            </a:r>
          </a:p>
          <a:p>
            <a:pPr marL="302264" lvl="1" indent="-151132" algn="just">
              <a:lnSpc>
                <a:spcPts val="1680"/>
              </a:lnSpc>
              <a:buFont typeface="Arial"/>
              <a:buChar char="•"/>
            </a:pPr>
            <a:r>
              <a:rPr lang="en-GB" sz="1400" noProof="0" dirty="0">
                <a:solidFill>
                  <a:srgbClr val="000000"/>
                </a:solidFill>
                <a:latin typeface="Glacial Indifference"/>
                <a:ea typeface="Glacial Indifference"/>
                <a:cs typeface="Glacial Indifference"/>
                <a:sym typeface="Glacial Indifference"/>
              </a:rPr>
              <a:t>Improve continuity of care through effective coordination between primary, community and specialist mental-health services (Lalk et al., 2025).</a:t>
            </a:r>
          </a:p>
          <a:p>
            <a:pPr marL="302264" lvl="1" indent="-151132" algn="just">
              <a:lnSpc>
                <a:spcPts val="1680"/>
              </a:lnSpc>
              <a:buFont typeface="Arial"/>
              <a:buChar char="•"/>
            </a:pPr>
            <a:r>
              <a:rPr lang="en-GB" sz="1400" noProof="0" dirty="0">
                <a:solidFill>
                  <a:srgbClr val="000000"/>
                </a:solidFill>
                <a:latin typeface="Glacial Indifference"/>
                <a:ea typeface="Glacial Indifference"/>
                <a:cs typeface="Glacial Indifference"/>
                <a:sym typeface="Glacial Indifference"/>
              </a:rPr>
              <a:t>Decide to invest in workforce capacity and research to enhance the effectiveness, accessibility and long-term outcomes of treatment for people with GAD.</a:t>
            </a:r>
          </a:p>
        </p:txBody>
      </p:sp>
      <p:sp>
        <p:nvSpPr>
          <p:cNvPr id="138" name="TextBox 138"/>
          <p:cNvSpPr txBox="1"/>
          <p:nvPr/>
        </p:nvSpPr>
        <p:spPr>
          <a:xfrm>
            <a:off x="10457567" y="18271532"/>
            <a:ext cx="4240612" cy="2724150"/>
          </a:xfrm>
          <a:prstGeom prst="rect">
            <a:avLst/>
          </a:prstGeom>
        </p:spPr>
        <p:txBody>
          <a:bodyPr lIns="0" tIns="0" rIns="0" bIns="0" rtlCol="0" anchor="t">
            <a:spAutoFit/>
          </a:bodyPr>
          <a:lstStyle/>
          <a:p>
            <a:pPr algn="just">
              <a:lnSpc>
                <a:spcPts val="1680"/>
              </a:lnSpc>
            </a:pPr>
            <a:r>
              <a:rPr lang="en-GB" sz="1400" noProof="0" dirty="0">
                <a:solidFill>
                  <a:srgbClr val="000000"/>
                </a:solidFill>
                <a:latin typeface="Glacial Indifference"/>
                <a:ea typeface="Glacial Indifference"/>
                <a:cs typeface="Glacial Indifference"/>
                <a:sym typeface="Glacial Indifference"/>
              </a:rPr>
              <a:t>Generalised Anxiety Disorder (GAD) was a disorder with a long history of limited and largely poorly targeted treatment and understanding; this has changed significantly over the years to evidence-based psychological and pharmacological treatments. Today's care, such as CBT, offers more choice of treatment and opportunities for shared decision making. But advances in clinical science have not overcome problems in practice (Hohls et al., 2023). Factors such as stigma, cultural barriers, socio-economic differences, service pressures and inequities in services can hinder individuals from accessing timely and appropriate psychological therapies. </a:t>
            </a:r>
          </a:p>
        </p:txBody>
      </p:sp>
      <p:sp>
        <p:nvSpPr>
          <p:cNvPr id="139" name="TextBox 139"/>
          <p:cNvSpPr txBox="1"/>
          <p:nvPr/>
        </p:nvSpPr>
        <p:spPr>
          <a:xfrm>
            <a:off x="459253" y="14407406"/>
            <a:ext cx="9331015" cy="1047750"/>
          </a:xfrm>
          <a:prstGeom prst="rect">
            <a:avLst/>
          </a:prstGeom>
        </p:spPr>
        <p:txBody>
          <a:bodyPr lIns="0" tIns="0" rIns="0" bIns="0" rtlCol="0" anchor="t">
            <a:spAutoFit/>
          </a:bodyPr>
          <a:lstStyle/>
          <a:p>
            <a:pPr algn="just">
              <a:lnSpc>
                <a:spcPts val="1680"/>
              </a:lnSpc>
            </a:pPr>
            <a:r>
              <a:rPr lang="en-GB" sz="1400" b="1" noProof="0" dirty="0">
                <a:solidFill>
                  <a:srgbClr val="000000"/>
                </a:solidFill>
                <a:latin typeface="Glacial Indifference Bold"/>
                <a:ea typeface="Glacial Indifference Bold"/>
                <a:cs typeface="Glacial Indifference Bold"/>
                <a:sym typeface="Glacial Indifference Bold"/>
              </a:rPr>
              <a:t>Recommended Care:</a:t>
            </a:r>
            <a:r>
              <a:rPr lang="en-GB" sz="1400" noProof="0" dirty="0">
                <a:solidFill>
                  <a:srgbClr val="000000"/>
                </a:solidFill>
                <a:latin typeface="Glacial Indifference"/>
                <a:ea typeface="Glacial Indifference"/>
                <a:cs typeface="Glacial Indifference"/>
                <a:sym typeface="Glacial Indifference"/>
              </a:rPr>
              <a:t> Treatment for GAD is recommended to be provided in steps, depending on the person's need, according to contemporary practice. Initial treatment might involve assessment, psychoeducation, low-intensity treatment, including guided self-help. CBT, applied relaxation or medication may be required for persistent or significantly impairing symptoms, and complex or treatment resistant symptoms may be referred to specialist mental health services. Shared decision making and patient preferences should be part of care (Powell et al., 2024).</a:t>
            </a:r>
          </a:p>
        </p:txBody>
      </p:sp>
      <p:sp>
        <p:nvSpPr>
          <p:cNvPr id="140" name="TextBox 140"/>
          <p:cNvSpPr txBox="1"/>
          <p:nvPr/>
        </p:nvSpPr>
        <p:spPr>
          <a:xfrm>
            <a:off x="458317" y="15569456"/>
            <a:ext cx="9331951" cy="1047750"/>
          </a:xfrm>
          <a:prstGeom prst="rect">
            <a:avLst/>
          </a:prstGeom>
        </p:spPr>
        <p:txBody>
          <a:bodyPr lIns="0" tIns="0" rIns="0" bIns="0" rtlCol="0" anchor="t">
            <a:spAutoFit/>
          </a:bodyPr>
          <a:lstStyle/>
          <a:p>
            <a:pPr algn="just">
              <a:lnSpc>
                <a:spcPts val="1680"/>
              </a:lnSpc>
            </a:pPr>
            <a:r>
              <a:rPr lang="en-GB" sz="1400" b="1" noProof="0" dirty="0">
                <a:solidFill>
                  <a:srgbClr val="000000"/>
                </a:solidFill>
                <a:latin typeface="Glacial Indifference Bold"/>
                <a:ea typeface="Glacial Indifference Bold"/>
                <a:cs typeface="Glacial Indifference Bold"/>
                <a:sym typeface="Glacial Indifference Bold"/>
              </a:rPr>
              <a:t>Care accessible in practice:</a:t>
            </a:r>
            <a:r>
              <a:rPr lang="en-GB" sz="1400" noProof="0" dirty="0">
                <a:solidFill>
                  <a:srgbClr val="000000"/>
                </a:solidFill>
                <a:latin typeface="Glacial Indifference"/>
                <a:ea typeface="Glacial Indifference"/>
                <a:cs typeface="Glacial Indifference"/>
                <a:sym typeface="Glacial Indifference"/>
              </a:rPr>
              <a:t> Recommended care may not be available in practice. Timely access to psychological therapies may be limited by workforce shortages, service capacity, geographic variation and socioeconomic barriers, as well as by long waiting times. Help-seeking may also be further limited by cultural and language barriers, stigma and/or limited awareness. As a result, treatments that are supported in the evidence base might not be available equally in the clinic, and there is a discrepancy between treatment recommendations and access to treatment (Gao et al., 2024).</a:t>
            </a:r>
          </a:p>
        </p:txBody>
      </p:sp>
      <p:sp>
        <p:nvSpPr>
          <p:cNvPr id="141" name="TextBox 141"/>
          <p:cNvSpPr txBox="1"/>
          <p:nvPr/>
        </p:nvSpPr>
        <p:spPr>
          <a:xfrm>
            <a:off x="10243081" y="14424763"/>
            <a:ext cx="4558946" cy="3042500"/>
          </a:xfrm>
          <a:prstGeom prst="rect">
            <a:avLst/>
          </a:prstGeom>
        </p:spPr>
        <p:txBody>
          <a:bodyPr lIns="0" tIns="0" rIns="0" bIns="0" rtlCol="0" anchor="t">
            <a:spAutoFit/>
          </a:bodyPr>
          <a:lstStyle/>
          <a:p>
            <a:pPr algn="just">
              <a:lnSpc>
                <a:spcPts val="1680"/>
              </a:lnSpc>
            </a:pPr>
            <a:r>
              <a:rPr lang="en-GB" sz="1400" noProof="0" dirty="0">
                <a:solidFill>
                  <a:srgbClr val="000000"/>
                </a:solidFill>
                <a:latin typeface="Glacial Indifference"/>
                <a:ea typeface="Glacial Indifference"/>
                <a:cs typeface="Glacial Indifference"/>
                <a:sym typeface="Glacial Indifference"/>
              </a:rPr>
              <a:t>The recognition, experience and treatment of GAD is greatly shaped by social, cultural and political factors. A stigma around mental health can lead to non-disclosure and non-seeking of help, and cultural values can influence the nature of how anxiety is perceived and expressed (Samander and Harman, 2022). There may be further barriers to accessing psychological therapies due to socioeconomic disadvantage, language barriers and geographical differences. There are also inequalities in the provision of timely care at a policy level, as a result of limited service capacity and pressures on the workforce (Ong et al., 2024). As a result, while treatments work, outcomes may not be the same for every population group, and access to treatments may be different.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5120000" cy="21384000"/>
          </a:xfrm>
          <a:custGeom>
            <a:avLst/>
            <a:gdLst/>
            <a:ahLst/>
            <a:cxnLst/>
            <a:rect l="l" t="t" r="r" b="b"/>
            <a:pathLst>
              <a:path w="15120000" h="21384000">
                <a:moveTo>
                  <a:pt x="0" y="0"/>
                </a:moveTo>
                <a:lnTo>
                  <a:pt x="15120000" y="0"/>
                </a:lnTo>
                <a:lnTo>
                  <a:pt x="15120000" y="21384000"/>
                </a:lnTo>
                <a:lnTo>
                  <a:pt x="0" y="21384000"/>
                </a:lnTo>
                <a:lnTo>
                  <a:pt x="0" y="0"/>
                </a:lnTo>
                <a:close/>
              </a:path>
            </a:pathLst>
          </a:custGeom>
          <a:blipFill>
            <a:blip r:embed="rId2"/>
            <a:stretch>
              <a:fillRect l="-1070" t="-3920" r="-1070" b="-3920"/>
            </a:stretch>
          </a:blipFill>
        </p:spPr>
        <p:txBody>
          <a:bodyPr/>
          <a:lstStyle/>
          <a:p>
            <a:endParaRPr lang="en-GB" noProof="0" dirty="0"/>
          </a:p>
        </p:txBody>
      </p:sp>
      <p:sp>
        <p:nvSpPr>
          <p:cNvPr id="3" name="TextBox 3"/>
          <p:cNvSpPr txBox="1"/>
          <p:nvPr/>
        </p:nvSpPr>
        <p:spPr>
          <a:xfrm>
            <a:off x="3987489" y="1954149"/>
            <a:ext cx="7138022" cy="1160741"/>
          </a:xfrm>
          <a:prstGeom prst="rect">
            <a:avLst/>
          </a:prstGeom>
        </p:spPr>
        <p:txBody>
          <a:bodyPr wrap="square" lIns="0" tIns="0" rIns="0" bIns="0" rtlCol="0" anchor="t">
            <a:spAutoFit/>
          </a:bodyPr>
          <a:lstStyle/>
          <a:p>
            <a:pPr algn="ctr">
              <a:lnSpc>
                <a:spcPts val="9522"/>
              </a:lnSpc>
            </a:pPr>
            <a:r>
              <a:rPr lang="en-GB" sz="6801" b="1" noProof="0" dirty="0">
                <a:solidFill>
                  <a:srgbClr val="000000"/>
                </a:solidFill>
                <a:latin typeface="Canva Sans Bold"/>
                <a:ea typeface="Canva Sans Bold"/>
                <a:cs typeface="Canva Sans Bold"/>
                <a:sym typeface="Canva Sans Bold"/>
              </a:rPr>
              <a:t>References</a:t>
            </a:r>
          </a:p>
        </p:txBody>
      </p:sp>
      <p:sp>
        <p:nvSpPr>
          <p:cNvPr id="4" name="TextBox 4"/>
          <p:cNvSpPr txBox="1"/>
          <p:nvPr/>
        </p:nvSpPr>
        <p:spPr>
          <a:xfrm>
            <a:off x="1206473" y="3788933"/>
            <a:ext cx="12707054" cy="17291913"/>
          </a:xfrm>
          <a:prstGeom prst="rect">
            <a:avLst/>
          </a:prstGeom>
        </p:spPr>
        <p:txBody>
          <a:bodyPr lIns="0" tIns="0" rIns="0" bIns="0" rtlCol="0" anchor="t">
            <a:spAutoFit/>
          </a:bodyPr>
          <a:lstStyle/>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af Winklerfelt Hammarberg, S., Toth-Pal, E., Jansson-Fröjmark, M., Lundgren, T., Westman, J. and Bohman, B., (2023). Intolerance-of-uncertainty therapy versus metacognitive therapy for generalized anxiety disorder in primary health care: A randomized controlled pilot trial. Plos one, 18(6), p.e0287171.</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Bhattacharya, S., Goicoechea, C., Heshmati, S., Carpenter, J.K. and Hofmann, S.G., (2023). Efficacy of cognitive behavioural therapy for anxiety-related disorders: A meta-analysis of recent literature. Current psychiatry reports, 25(1), pp.19-30.</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de Jesus Ribeiro, G.L. and da Silva Brito, J., (2022). Efficacy of Benzodiazepines (BZD) in the Treatment of Anxiety Disorders. Rev. Med, 101, p.194499.</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Domschke, K., Seuling, P.D., Schiele, M.A., Bandelow, B., Batelaan, N.M., Bokma, W.A., Branchi, I., Broich, K., Burkauskas, J., Davies, S.J. and Dell'Osso, B., 2024. The definition of treatment resistance in anxiety disorders: a Delphi method‐based consensus guideline. World Psychiatry, 23(1), pp.113-123.</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Fagan, H.A. and Baldwin, D.S., 2023. Pharmacological treatment of generalised anxiety disorder: current practice and future directions. Expert Review of Neurotherapeutics, 23(6), pp.535-548.</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Flückiger, C., Carratta, K., Del Re, A.C., Probst, G., Vîslă, A., Gómez Penedo, J.M. and Wampold, B.E., 2022. The relative efficacy of bona fide cognitive behavioral therapy and applied relaxation for generalized anxiety disorder at follow-up: A longitudinal multilevel meta-analysis. Journal of Consulting and Clinical Psychology, 90(4), p.339.</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Gao, Y., Burns, R., Leach, L., Chilver, M.R. and Butterworth, P.,( 2024). Examining the mental health services among people with mental disorders.</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Hohls, J.K., König, H.H. and Hajek, A., 2023. Trajectories of generalized anxiety disorder, major depression and change in quality of life in adults aged 50+: Findings from a longitudinal analysis using representative, population-based data from Ireland. Social psychiatry and psychiatric epidemiology, 58(8), pp.1201-1211.</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Lalk, C., Väth, T., Hanraths, S., Pruessner, L., Timm, C., Hartmann, S., Barnow, S. and Rubel, J., 2025. Evaluation of an online-based self-help program for patients with panic disorder: randomized controlled trial. Journal of Medical Internet Research, 27, p.e54062.</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Liu, S., Xiao, H., Duan, Y., Shi, L., Wang, P., Cao, L., Li, H., Huang, X. and Qiu, C.,( 2025). CBT treatment delivery formats for generalized anxiety disorder: a systematic review and network meta-analysis of randomized controlled trials. Translational Psychiatry, 15(1), p.197.</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Mishra, A.K., Varma, A.R. and Varma, A., 2023. A comprehensive review of the generalized anxiety disorder. Cureus, 15(9).</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Nardi, A.E. and Quagliato, L.A., 2022. Benzodiazepines are efficacious and safe for long-term use: Clinical research data and more than sixty years in the market. Psychotherapy and Psychosomatics, 91(5), pp.300-303.</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Ong, C.W., Skolnik, A.M., Johnson, H.M., Krafft, J., Loew, S., Kurtz, A.J. and Lee, E.B., (2024). Sociodemographic representation in randomized controlled trials for anxiety-related disorders in the US: A systematic review (1993–2023). Clinical Psychology Review, 111, p.102446.</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Papola, D., Miguel, C., Mazzaglia, M., Franco, P., Tedeschi, F., Romero, S.A., Patel, A.R., Ostuzzi, G., Gastaldon, C., Karyotaki, E. and Harrer, M., (2024). Psychotherapies for generalized anxiety disorder in adults: a systematic review and network meta-analysis of randomized clinical trials. JAMA psychiatry, 81(3), pp.250-259.</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Powell, C.L., Chiu, C.Y., Sun, X. and So, S.H.W., 2024. A meta-analysis on the efficacy of low-intensity cognitive behavioural therapy for generalised anxiety disorder. BMC psychiatry, 24(1), p.10.</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Rawat, A., Sangroula, N., Khan, A., Faisal, S., Chand, A., Yousaf, R.A., Muhammad, N. and Yousaf, H., 2023. Comparison of metacognitive therapy versus cognitive behavioral therapy for generalized anxiety disorder: A meta-analysis of randomized control trials. Cureus, 15(5).</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Samander, L.J. and Harman, J.,(2022). Disparities in offered anxiety treatments among minorities. Journal of primary care &amp; community health, 13, p.21501319211065807.</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Scott, A.J., Bisby, M.A., Heriseanu, A.I., Hathway, T., Karin, E., Gandy, M., Dudeney, J., Staples, L.G., Titov, N. and Dear, B.F.,(2022). Understanding the untreated course of anxiety disorders in treatment-seeking samples: A systematic review and meta-analysis. Journal of Anxiety Disorders, 89, p.102590.</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Williams, M., Honan, C., Skromanis, S., Sanderson, B. and Matthews, A.J., (2024). Psychological outcomes and mechanisms of mindfulness-based training for generalised anxiety disorder: A systematic review and meta-analysis. Current Psychology, 43(6), pp.5318-5340.</a:t>
            </a:r>
          </a:p>
          <a:p>
            <a:pPr marL="285750" indent="-285750" algn="just">
              <a:lnSpc>
                <a:spcPts val="2520"/>
              </a:lnSpc>
              <a:buFont typeface="Arial" panose="020B0604020202020204" pitchFamily="34" charset="0"/>
              <a:buChar char="•"/>
            </a:pPr>
            <a:r>
              <a:rPr lang="en-GB" sz="1800" noProof="0" dirty="0">
                <a:solidFill>
                  <a:srgbClr val="000000"/>
                </a:solidFill>
                <a:latin typeface="Canva Sans"/>
                <a:ea typeface="Canva Sans"/>
                <a:cs typeface="Canva Sans"/>
                <a:sym typeface="Canva Sans"/>
              </a:rPr>
              <a:t>Wilson, E.J., Abbott, M.J. and Norton, A.R., (2023). The impact of psychological treatment on intolerance of uncertainty in generalized anxiety disorder: A systematic review and meta-analysis. Journal of anxiety disorders, 97, p.102729.</a:t>
            </a:r>
          </a:p>
          <a:p>
            <a:pPr algn="just">
              <a:lnSpc>
                <a:spcPts val="2520"/>
              </a:lnSpc>
            </a:pPr>
            <a:endParaRPr lang="en-GB" sz="1800" noProof="0" dirty="0">
              <a:solidFill>
                <a:srgbClr val="000000"/>
              </a:solidFill>
              <a:latin typeface="Canva Sans"/>
              <a:ea typeface="Canva Sans"/>
              <a:cs typeface="Canva Sans"/>
              <a:sym typeface="Canva Sa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TotalTime>
  <Words>2644</Words>
  <Application>Microsoft Office PowerPoint</Application>
  <PresentationFormat>Custom</PresentationFormat>
  <Paragraphs>96</Paragraphs>
  <Slides>3</Slides>
  <Notes>1</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BMHP6029 Sameena-1</dc:title>
  <cp:lastModifiedBy>Samina Bibi (2412887)</cp:lastModifiedBy>
  <cp:revision>8</cp:revision>
  <dcterms:created xsi:type="dcterms:W3CDTF">2006-08-16T00:00:00Z</dcterms:created>
  <dcterms:modified xsi:type="dcterms:W3CDTF">2026-10-25T17:51:11Z</dcterms:modified>
  <dc:identifier>DAHWHWtwrpE</dc:identifier>
</cp:coreProperties>
</file>