
<file path=[Content_Types].xml><?xml version="1.0" encoding="utf-8"?>
<Types xmlns="http://schemas.openxmlformats.org/package/2006/content-types">
  <Default Extension="png" ContentType="image/png"/>
  <Default Extension="tmp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2" r:id="rId1"/>
  </p:sldMasterIdLst>
  <p:notesMasterIdLst>
    <p:notesMasterId r:id="rId20"/>
  </p:notesMasterIdLst>
  <p:sldIdLst>
    <p:sldId id="256" r:id="rId2"/>
    <p:sldId id="350" r:id="rId3"/>
    <p:sldId id="351" r:id="rId4"/>
    <p:sldId id="334" r:id="rId5"/>
    <p:sldId id="352" r:id="rId6"/>
    <p:sldId id="286" r:id="rId7"/>
    <p:sldId id="341" r:id="rId8"/>
    <p:sldId id="342" r:id="rId9"/>
    <p:sldId id="343" r:id="rId10"/>
    <p:sldId id="261" r:id="rId11"/>
    <p:sldId id="262" r:id="rId12"/>
    <p:sldId id="263" r:id="rId13"/>
    <p:sldId id="339" r:id="rId14"/>
    <p:sldId id="340" r:id="rId15"/>
    <p:sldId id="353" r:id="rId16"/>
    <p:sldId id="354" r:id="rId17"/>
    <p:sldId id="355" r:id="rId18"/>
    <p:sldId id="35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9"/>
    <p:restoredTop sz="94663"/>
  </p:normalViewPr>
  <p:slideViewPr>
    <p:cSldViewPr snapToGrid="0" snapToObjects="1">
      <p:cViewPr varScale="1">
        <p:scale>
          <a:sx n="65" d="100"/>
          <a:sy n="65" d="100"/>
        </p:scale>
        <p:origin x="76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7787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319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5630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7380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2471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279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0" name="Shape 280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1" name="Shape 281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wrap="square" lIns="91425" tIns="45700" rIns="91425" bIns="457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GB"/>
              <a:t>10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Shape 287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8" name="Shape 288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9" name="Shape 289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wrap="square" lIns="91425" tIns="45700" rIns="91425" bIns="457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GB"/>
              <a:t>11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Shape 296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" name="Shape 297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8" name="Shape 298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wrap="square" lIns="91425" tIns="45700" rIns="91425" bIns="45700" anchor="b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GB"/>
              <a:t>12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7E7A44-DABC-7643-9255-81D97F854201}" type="datetimeFigureOut">
              <a:rPr lang="en-US" smtClean="0"/>
              <a:t>1/8/2019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422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3" r:id="rId1"/>
    <p:sldLayoutId id="2147484004" r:id="rId2"/>
    <p:sldLayoutId id="2147484005" r:id="rId3"/>
    <p:sldLayoutId id="2147484006" r:id="rId4"/>
    <p:sldLayoutId id="2147484007" r:id="rId5"/>
    <p:sldLayoutId id="2147484008" r:id="rId6"/>
    <p:sldLayoutId id="2147484009" r:id="rId7"/>
    <p:sldLayoutId id="2147484010" r:id="rId8"/>
    <p:sldLayoutId id="2147484011" r:id="rId9"/>
    <p:sldLayoutId id="2147484012" r:id="rId10"/>
    <p:sldLayoutId id="2147484013" r:id="rId11"/>
    <p:sldLayoutId id="2147484014" r:id="rId12"/>
    <p:sldLayoutId id="2147484015" r:id="rId13"/>
    <p:sldLayoutId id="2147484016" r:id="rId14"/>
    <p:sldLayoutId id="2147484017" r:id="rId15"/>
    <p:sldLayoutId id="2147484018" r:id="rId16"/>
    <p:sldLayoutId id="214748401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docs.google.com/forms/d/17YAwLxmWY5_lr-2BTN5izOIbi804N6Juc192vyerh9M/edit#response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Relationship Id="rId5" Type="http://schemas.openxmlformats.org/officeDocument/2006/relationships/hyperlink" Target="https://www.classtools.net/random-name-picker/28_XbCaEk" TargetMode="External"/><Relationship Id="rId4" Type="http://schemas.openxmlformats.org/officeDocument/2006/relationships/hyperlink" Target="https://www.classtools.net/random-name-picker/83_T9aJk7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26" t="12992" r="28186" b="13354"/>
          <a:stretch/>
        </p:blipFill>
        <p:spPr>
          <a:xfrm rot="16200000">
            <a:off x="4532646" y="-1362968"/>
            <a:ext cx="3251200" cy="8453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F0B3-5246-4F6A-9B6D-21751ECCA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799" y="1093579"/>
            <a:ext cx="3023419" cy="5125106"/>
          </a:xfr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y-GB" dirty="0"/>
              <a:t>Dydd Sul 12pm</a:t>
            </a:r>
            <a:br>
              <a:rPr lang="cy-GB" dirty="0"/>
            </a:br>
            <a:br>
              <a:rPr lang="cy-GB" dirty="0"/>
            </a:br>
            <a:r>
              <a:rPr lang="cy-GB" dirty="0"/>
              <a:t>Ionawr 13</a:t>
            </a:r>
            <a:br>
              <a:rPr lang="cy-GB" dirty="0"/>
            </a:br>
            <a:br>
              <a:rPr lang="cy-GB" dirty="0"/>
            </a:br>
            <a:r>
              <a:rPr lang="cy-GB" dirty="0"/>
              <a:t>newyddion i ddysgwyr / </a:t>
            </a:r>
            <a:r>
              <a:rPr lang="cy-GB" i="1" dirty="0"/>
              <a:t>news for learners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F6F0D6-96E9-4BE5-92FC-BBFAC10D59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00" t="17033" r="39385" b="26010"/>
          <a:stretch/>
        </p:blipFill>
        <p:spPr>
          <a:xfrm>
            <a:off x="685800" y="1093579"/>
            <a:ext cx="7300452" cy="5125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434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15161-FC63-44D9-9A5B-A3F326542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631641"/>
            <a:ext cx="8610600" cy="1293028"/>
          </a:xfrm>
        </p:spPr>
        <p:txBody>
          <a:bodyPr/>
          <a:lstStyle/>
          <a:p>
            <a:r>
              <a:rPr lang="cy-GB" dirty="0"/>
              <a:t>Gwerthuso /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9756BC-2252-4E29-9B63-D8891A6D9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8719" y="6062987"/>
            <a:ext cx="5154561" cy="641556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36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Canlyniadau / Results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86DB4E-5EBD-4929-B865-56ECE01E81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378" t="27945" r="22787" b="14177"/>
          <a:stretch/>
        </p:blipFill>
        <p:spPr>
          <a:xfrm>
            <a:off x="2728452" y="1799306"/>
            <a:ext cx="6685371" cy="396731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10712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144D70C-5B7B-4476-98A5-B69F30DA36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7" name="Content Placeholder 4" descr="Screen Clipping">
            <a:extLst>
              <a:ext uri="{FF2B5EF4-FFF2-40B4-BE49-F238E27FC236}">
                <a16:creationId xmlns:a16="http://schemas.microsoft.com/office/drawing/2014/main" id="{33DF429D-A891-4214-AF42-BB9A1E3483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0241" y="785321"/>
            <a:ext cx="9111517" cy="4204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09997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16 triangle image">
            <a:extLst>
              <a:ext uri="{FF2B5EF4-FFF2-40B4-BE49-F238E27FC236}">
                <a16:creationId xmlns:a16="http://schemas.microsoft.com/office/drawing/2014/main" id="{2D70AB2E-9CBA-47A4-A7CE-E6B8DD0C5B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0288" y="2437747"/>
            <a:ext cx="3361373" cy="3001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7CF0BD-DE0E-454E-9341-FF766CC03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28268"/>
            <a:ext cx="8610600" cy="1293028"/>
          </a:xfrm>
        </p:spPr>
        <p:txBody>
          <a:bodyPr/>
          <a:lstStyle/>
          <a:p>
            <a:r>
              <a:rPr lang="cy-GB" dirty="0" err="1"/>
              <a:t>tarsia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3AC1D-0210-4B70-A692-93A08C5C7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5088835" cy="4024125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y-GB" dirty="0"/>
              <a:t>Un deg chwech triongl bach (</a:t>
            </a:r>
            <a:r>
              <a:rPr lang="cy-GB" i="1" dirty="0" err="1"/>
              <a:t>small</a:t>
            </a:r>
            <a:r>
              <a:rPr lang="cy-GB" dirty="0"/>
              <a:t>)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Parwch (pair) atebion (</a:t>
            </a:r>
            <a:r>
              <a:rPr lang="cy-GB" dirty="0" err="1"/>
              <a:t>answers</a:t>
            </a:r>
            <a:r>
              <a:rPr lang="cy-GB" dirty="0"/>
              <a:t>) gyda’i gilydd</a:t>
            </a:r>
          </a:p>
          <a:p>
            <a:pPr marL="457200" indent="-457200">
              <a:buFont typeface="+mj-lt"/>
              <a:buAutoNum type="arabicPeriod"/>
            </a:pPr>
            <a:r>
              <a:rPr lang="cy-GB" dirty="0"/>
              <a:t>Rhowch nhw (</a:t>
            </a:r>
            <a:r>
              <a:rPr lang="cy-GB" i="1" dirty="0" err="1"/>
              <a:t>put</a:t>
            </a:r>
            <a:r>
              <a:rPr lang="cy-GB" i="1" dirty="0"/>
              <a:t> </a:t>
            </a:r>
            <a:r>
              <a:rPr lang="cy-GB" i="1" dirty="0" err="1"/>
              <a:t>them</a:t>
            </a:r>
            <a:r>
              <a:rPr lang="cy-GB" dirty="0"/>
              <a:t>) gyda’i gilydd (</a:t>
            </a:r>
            <a:r>
              <a:rPr lang="cy-GB" i="1" dirty="0" err="1"/>
              <a:t>together</a:t>
            </a:r>
            <a:r>
              <a:rPr lang="cy-GB" dirty="0"/>
              <a:t>) i wneud un triongl mawr (</a:t>
            </a:r>
            <a:r>
              <a:rPr lang="cy-GB" i="1" dirty="0"/>
              <a:t>big</a:t>
            </a:r>
            <a:r>
              <a:rPr lang="cy-GB" dirty="0"/>
              <a:t>)</a:t>
            </a:r>
          </a:p>
          <a:p>
            <a:endParaRPr lang="cy-GB" dirty="0"/>
          </a:p>
        </p:txBody>
      </p:sp>
      <p:sp>
        <p:nvSpPr>
          <p:cNvPr id="7" name="Isosceles Triangle 6">
            <a:extLst>
              <a:ext uri="{FF2B5EF4-FFF2-40B4-BE49-F238E27FC236}">
                <a16:creationId xmlns:a16="http://schemas.microsoft.com/office/drawing/2014/main" id="{6638C60D-3213-43CF-9B82-FA791BC7EA1B}"/>
              </a:ext>
            </a:extLst>
          </p:cNvPr>
          <p:cNvSpPr/>
          <p:nvPr/>
        </p:nvSpPr>
        <p:spPr>
          <a:xfrm>
            <a:off x="5927036" y="1902319"/>
            <a:ext cx="980661" cy="876062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b="1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D35209CE-B53C-4906-8099-897D07637AEC}"/>
              </a:ext>
            </a:extLst>
          </p:cNvPr>
          <p:cNvSpPr/>
          <p:nvPr/>
        </p:nvSpPr>
        <p:spPr>
          <a:xfrm rot="3651008">
            <a:off x="7589866" y="2596941"/>
            <a:ext cx="1564031" cy="1426467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b="1" dirty="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6FE550A7-6CFC-4ABF-9DC1-ADFB23BBE8EC}"/>
              </a:ext>
            </a:extLst>
          </p:cNvPr>
          <p:cNvSpPr/>
          <p:nvPr/>
        </p:nvSpPr>
        <p:spPr>
          <a:xfrm rot="14451142">
            <a:off x="6334028" y="3309110"/>
            <a:ext cx="1583318" cy="1388976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200" b="1" dirty="0">
                <a:solidFill>
                  <a:schemeClr val="tx1"/>
                </a:solidFill>
              </a:rPr>
              <a:t>Un deg un</a:t>
            </a:r>
            <a:endParaRPr lang="cy-GB" sz="800" b="1" dirty="0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C5687E7-450A-4FF4-A399-45F8820281B5}"/>
              </a:ext>
            </a:extLst>
          </p:cNvPr>
          <p:cNvSpPr txBox="1"/>
          <p:nvPr/>
        </p:nvSpPr>
        <p:spPr>
          <a:xfrm>
            <a:off x="212035" y="5178856"/>
            <a:ext cx="5367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www.mmlsoft.com/index.php/products/tarsia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E52D04-B774-48C5-8DFA-95DEA6626C3E}"/>
              </a:ext>
            </a:extLst>
          </p:cNvPr>
          <p:cNvSpPr/>
          <p:nvPr/>
        </p:nvSpPr>
        <p:spPr>
          <a:xfrm>
            <a:off x="5538833" y="1421296"/>
            <a:ext cx="471603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1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5AAD420-5ECB-45CF-B329-A3DAC4534CE9}"/>
              </a:ext>
            </a:extLst>
          </p:cNvPr>
          <p:cNvSpPr/>
          <p:nvPr/>
        </p:nvSpPr>
        <p:spPr>
          <a:xfrm>
            <a:off x="7381622" y="2050495"/>
            <a:ext cx="471604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2</a:t>
            </a:r>
            <a:endParaRPr lang="en-US" sz="40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002D776-15B9-4A7C-86FC-A6DED5D95C3D}"/>
              </a:ext>
            </a:extLst>
          </p:cNvPr>
          <p:cNvSpPr/>
          <p:nvPr/>
        </p:nvSpPr>
        <p:spPr>
          <a:xfrm>
            <a:off x="9343866" y="2340350"/>
            <a:ext cx="471604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3</a:t>
            </a:r>
            <a:endParaRPr lang="en-US" sz="40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87914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E0D4AE0-E62A-4F3A-92AC-564A995622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859" t="22609" r="27853" b="11449"/>
          <a:stretch/>
        </p:blipFill>
        <p:spPr>
          <a:xfrm>
            <a:off x="3031435" y="268357"/>
            <a:ext cx="6364493" cy="545356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1C77D8D-A836-4F62-8DA8-F5D322EF8D4B}"/>
              </a:ext>
            </a:extLst>
          </p:cNvPr>
          <p:cNvSpPr/>
          <p:nvPr/>
        </p:nvSpPr>
        <p:spPr>
          <a:xfrm>
            <a:off x="3031435" y="3041374"/>
            <a:ext cx="6579704" cy="25642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80321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E0D4AE0-E62A-4F3A-92AC-564A995622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859" t="22609" r="27853" b="11449"/>
          <a:stretch/>
        </p:blipFill>
        <p:spPr>
          <a:xfrm>
            <a:off x="3031435" y="268357"/>
            <a:ext cx="6364493" cy="545356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1C77D8D-A836-4F62-8DA8-F5D322EF8D4B}"/>
              </a:ext>
            </a:extLst>
          </p:cNvPr>
          <p:cNvSpPr/>
          <p:nvPr/>
        </p:nvSpPr>
        <p:spPr>
          <a:xfrm>
            <a:off x="3031435" y="3588026"/>
            <a:ext cx="6579704" cy="201764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61091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E0D4AE0-E62A-4F3A-92AC-564A995622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859" t="22609" r="27853" b="11449"/>
          <a:stretch/>
        </p:blipFill>
        <p:spPr>
          <a:xfrm>
            <a:off x="3031435" y="268357"/>
            <a:ext cx="6364493" cy="545356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1C77D8D-A836-4F62-8DA8-F5D322EF8D4B}"/>
              </a:ext>
            </a:extLst>
          </p:cNvPr>
          <p:cNvSpPr/>
          <p:nvPr/>
        </p:nvSpPr>
        <p:spPr>
          <a:xfrm>
            <a:off x="3031435" y="4430012"/>
            <a:ext cx="6579704" cy="117565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038198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E0D4AE0-E62A-4F3A-92AC-564A995622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859" t="22609" r="27853" b="11449"/>
          <a:stretch/>
        </p:blipFill>
        <p:spPr>
          <a:xfrm>
            <a:off x="3031435" y="268357"/>
            <a:ext cx="6364493" cy="545356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510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Shape 283"/>
          <p:cNvSpPr txBox="1">
            <a:spLocks noGrp="1"/>
          </p:cNvSpPr>
          <p:nvPr>
            <p:ph type="title"/>
          </p:nvPr>
        </p:nvSpPr>
        <p:spPr>
          <a:xfrm rot="5400000">
            <a:off x="8526000" y="1667866"/>
            <a:ext cx="3903000" cy="20574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4" name="Shape 284"/>
          <p:cNvSpPr txBox="1">
            <a:spLocks noGrp="1"/>
          </p:cNvSpPr>
          <p:nvPr>
            <p:ph type="body" idx="1"/>
          </p:nvPr>
        </p:nvSpPr>
        <p:spPr>
          <a:xfrm rot="5400000">
            <a:off x="3175117" y="-1405483"/>
            <a:ext cx="3903000" cy="82041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228600" lvl="0" indent="-8890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85" name="Shape 285"/>
          <p:cNvPicPr preferRelativeResize="0"/>
          <p:nvPr/>
        </p:nvPicPr>
        <p:blipFill rotWithShape="1">
          <a:blip r:embed="rId3">
            <a:alphaModFix/>
          </a:blip>
          <a:srcRect l="20511" t="11432" r="21135" b="14951"/>
          <a:stretch/>
        </p:blipFill>
        <p:spPr>
          <a:xfrm>
            <a:off x="1352550" y="0"/>
            <a:ext cx="962025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Shape 291"/>
          <p:cNvSpPr txBox="1">
            <a:spLocks noGrp="1"/>
          </p:cNvSpPr>
          <p:nvPr>
            <p:ph type="title"/>
          </p:nvPr>
        </p:nvSpPr>
        <p:spPr>
          <a:xfrm rot="5400000">
            <a:off x="8526000" y="1667866"/>
            <a:ext cx="3903000" cy="20574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2" name="Shape 292"/>
          <p:cNvSpPr txBox="1">
            <a:spLocks noGrp="1"/>
          </p:cNvSpPr>
          <p:nvPr>
            <p:ph type="body" idx="1"/>
          </p:nvPr>
        </p:nvSpPr>
        <p:spPr>
          <a:xfrm rot="5400000">
            <a:off x="3175117" y="-1405483"/>
            <a:ext cx="3903000" cy="82041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228600" lvl="0" indent="-8890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93" name="Shape 293"/>
          <p:cNvPicPr preferRelativeResize="0"/>
          <p:nvPr/>
        </p:nvPicPr>
        <p:blipFill rotWithShape="1">
          <a:blip r:embed="rId3">
            <a:alphaModFix/>
          </a:blip>
          <a:srcRect l="20509" t="9998" r="21404" b="17337"/>
          <a:stretch/>
        </p:blipFill>
        <p:spPr>
          <a:xfrm>
            <a:off x="1024567" y="0"/>
            <a:ext cx="10142866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94" name="Shape 294"/>
          <p:cNvSpPr/>
          <p:nvPr/>
        </p:nvSpPr>
        <p:spPr>
          <a:xfrm>
            <a:off x="6855650" y="988575"/>
            <a:ext cx="4178433" cy="1502700"/>
          </a:xfrm>
          <a:prstGeom prst="ellipse">
            <a:avLst/>
          </a:prstGeom>
          <a:noFill/>
          <a:ln w="11430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Shape 300"/>
          <p:cNvSpPr txBox="1">
            <a:spLocks noGrp="1"/>
          </p:cNvSpPr>
          <p:nvPr>
            <p:ph type="title"/>
          </p:nvPr>
        </p:nvSpPr>
        <p:spPr>
          <a:xfrm rot="5400000">
            <a:off x="8526000" y="1667866"/>
            <a:ext cx="3903000" cy="20574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1" name="Shape 301"/>
          <p:cNvSpPr txBox="1">
            <a:spLocks noGrp="1"/>
          </p:cNvSpPr>
          <p:nvPr>
            <p:ph type="body" idx="1"/>
          </p:nvPr>
        </p:nvSpPr>
        <p:spPr>
          <a:xfrm rot="5400000">
            <a:off x="3175117" y="-1405483"/>
            <a:ext cx="3903000" cy="82041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228600" lvl="0" indent="-8890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02" name="Shape 302"/>
          <p:cNvPicPr preferRelativeResize="0"/>
          <p:nvPr/>
        </p:nvPicPr>
        <p:blipFill rotWithShape="1">
          <a:blip r:embed="rId3">
            <a:alphaModFix/>
          </a:blip>
          <a:srcRect l="20780" t="16215" r="20599" b="10642"/>
          <a:stretch/>
        </p:blipFill>
        <p:spPr>
          <a:xfrm>
            <a:off x="1261917" y="0"/>
            <a:ext cx="9700583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03" name="Shape 303"/>
          <p:cNvSpPr/>
          <p:nvPr/>
        </p:nvSpPr>
        <p:spPr>
          <a:xfrm>
            <a:off x="1229500" y="4868500"/>
            <a:ext cx="6885300" cy="922700"/>
          </a:xfrm>
          <a:prstGeom prst="ellipse">
            <a:avLst/>
          </a:prstGeom>
          <a:noFill/>
          <a:ln w="76200" cap="flat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B4FAAF-F876-42E0-B594-D455F17DF3F3}"/>
              </a:ext>
            </a:extLst>
          </p:cNvPr>
          <p:cNvSpPr txBox="1"/>
          <p:nvPr/>
        </p:nvSpPr>
        <p:spPr>
          <a:xfrm>
            <a:off x="45433" y="6065710"/>
            <a:ext cx="5676942" cy="70788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>
                <a:highlight>
                  <a:srgbClr val="FFFF00"/>
                </a:highlight>
              </a:rPr>
              <a:t>Grŵp 1: </a:t>
            </a:r>
            <a:r>
              <a:rPr lang="cy-GB" sz="2000" b="1" dirty="0">
                <a:highlight>
                  <a:srgbClr val="FFFF00"/>
                </a:highlight>
                <a:hlinkClick r:id="rId4"/>
              </a:rPr>
              <a:t>https://www.classtools.net/random-name-picker/83_T9aJk7</a:t>
            </a:r>
            <a:r>
              <a:rPr lang="cy-GB" sz="2000" b="1" dirty="0">
                <a:highlight>
                  <a:srgbClr val="FFFF00"/>
                </a:highlight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2DD07E-D998-4713-994C-B2A3A97143D4}"/>
              </a:ext>
            </a:extLst>
          </p:cNvPr>
          <p:cNvSpPr txBox="1"/>
          <p:nvPr/>
        </p:nvSpPr>
        <p:spPr>
          <a:xfrm>
            <a:off x="6096000" y="6065710"/>
            <a:ext cx="5676943" cy="70788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 b="1" dirty="0">
                <a:highlight>
                  <a:srgbClr val="FFFF00"/>
                </a:highlight>
              </a:rPr>
              <a:t>Grŵp 2: </a:t>
            </a:r>
            <a:r>
              <a:rPr lang="cy-GB" sz="2000" b="1" dirty="0">
                <a:highlight>
                  <a:srgbClr val="FFFF00"/>
                </a:highlight>
                <a:hlinkClick r:id="rId5"/>
              </a:rPr>
              <a:t>https://www.classtools.net/random-name-picker/28_XbCaEk</a:t>
            </a:r>
            <a:r>
              <a:rPr lang="cy-GB" sz="2000" b="1" dirty="0">
                <a:highlight>
                  <a:srgbClr val="FFFF00"/>
                </a:highlight>
              </a:rPr>
              <a:t>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BF3BDD-E644-4743-AB76-0800088751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657" t="17762" r="6719" b="22487"/>
          <a:stretch/>
        </p:blipFill>
        <p:spPr>
          <a:xfrm>
            <a:off x="400050" y="-38099"/>
            <a:ext cx="11413784" cy="6893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6952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70869A4-AA82-47BE-8F16-48194A90F9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594" t="19708" r="6250" b="19429"/>
          <a:stretch/>
        </p:blipFill>
        <p:spPr>
          <a:xfrm>
            <a:off x="860599" y="57150"/>
            <a:ext cx="10839276" cy="672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2275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1CC6479-0868-43D4-814C-8BE701C7ACA6}"/>
              </a:ext>
            </a:extLst>
          </p:cNvPr>
          <p:cNvSpPr txBox="1">
            <a:spLocks/>
          </p:cNvSpPr>
          <p:nvPr/>
        </p:nvSpPr>
        <p:spPr>
          <a:xfrm>
            <a:off x="2857007" y="34619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pPr algn="r"/>
            <a:r>
              <a:rPr lang="cy-GB" sz="5000" b="1" dirty="0">
                <a:latin typeface="Calibri" panose="020F0502020204030204" pitchFamily="34" charset="0"/>
                <a:cs typeface="Calibri" panose="020F0502020204030204" pitchFamily="34" charset="0"/>
              </a:rPr>
              <a:t>Rhoi adborth/</a:t>
            </a:r>
            <a:r>
              <a:rPr lang="cy-GB" sz="5000" b="1" i="1" dirty="0">
                <a:latin typeface="Calibri" panose="020F0502020204030204" pitchFamily="34" charset="0"/>
                <a:cs typeface="Calibri" panose="020F0502020204030204" pitchFamily="34" charset="0"/>
              </a:rPr>
              <a:t>Giving feedback</a:t>
            </a:r>
            <a:endParaRPr lang="en-GB" sz="5000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 descr="http://worldartsme.com/images/teacher-talking-clipart-1.jpg">
            <a:extLst>
              <a:ext uri="{FF2B5EF4-FFF2-40B4-BE49-F238E27FC236}">
                <a16:creationId xmlns:a16="http://schemas.microsoft.com/office/drawing/2014/main" id="{9B77A9F9-8176-49C4-96CA-CCA57E640A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2448" y="2732927"/>
            <a:ext cx="265747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mathecolic.files.wordpress.com/2013/05/write.jpg">
            <a:extLst>
              <a:ext uri="{FF2B5EF4-FFF2-40B4-BE49-F238E27FC236}">
                <a16:creationId xmlns:a16="http://schemas.microsoft.com/office/drawing/2014/main" id="{0C639530-EE94-4218-A6B5-742E62E6B5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1402" y="3109165"/>
            <a:ext cx="4248150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D486DC-47BA-4B32-AAB8-B546BA4CAF15}"/>
              </a:ext>
            </a:extLst>
          </p:cNvPr>
          <p:cNvSpPr txBox="1"/>
          <p:nvPr/>
        </p:nvSpPr>
        <p:spPr>
          <a:xfrm>
            <a:off x="775959" y="1737031"/>
            <a:ext cx="4162096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3200" b="1" dirty="0">
                <a:latin typeface="Calibri" panose="020F0502020204030204" pitchFamily="34" charset="0"/>
              </a:rPr>
              <a:t>1. Llafar/</a:t>
            </a:r>
            <a:r>
              <a:rPr lang="cy-GB" sz="3200" b="1" i="1" dirty="0">
                <a:latin typeface="Calibri" panose="020F0502020204030204" pitchFamily="34" charset="0"/>
              </a:rPr>
              <a:t>Oral feedback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4EF54D-788C-406B-958E-AB1DF4C2E541}"/>
              </a:ext>
            </a:extLst>
          </p:cNvPr>
          <p:cNvSpPr txBox="1"/>
          <p:nvPr/>
        </p:nvSpPr>
        <p:spPr>
          <a:xfrm>
            <a:off x="6096000" y="1737031"/>
            <a:ext cx="5538955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3200" b="1" dirty="0">
                <a:latin typeface="Calibri" panose="020F0502020204030204" pitchFamily="34" charset="0"/>
              </a:rPr>
              <a:t>2. Ysgrifennu/</a:t>
            </a:r>
            <a:r>
              <a:rPr lang="cy-GB" sz="3200" b="1" i="1" dirty="0">
                <a:latin typeface="Calibri" panose="020F0502020204030204" pitchFamily="34" charset="0"/>
              </a:rPr>
              <a:t>Written feedback</a:t>
            </a:r>
          </a:p>
        </p:txBody>
      </p:sp>
    </p:spTree>
    <p:extLst>
      <p:ext uri="{BB962C8B-B14F-4D97-AF65-F5344CB8AC3E}">
        <p14:creationId xmlns:p14="http://schemas.microsoft.com/office/powerpoint/2010/main" val="2146345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Shape 663">
            <a:extLst>
              <a:ext uri="{FF2B5EF4-FFF2-40B4-BE49-F238E27FC236}">
                <a16:creationId xmlns:a16="http://schemas.microsoft.com/office/drawing/2014/main" id="{8309B492-A8EC-4FEC-BE22-38F1E4D552FA}"/>
              </a:ext>
            </a:extLst>
          </p:cNvPr>
          <p:cNvGraphicFramePr/>
          <p:nvPr>
            <p:extLst/>
          </p:nvPr>
        </p:nvGraphicFramePr>
        <p:xfrm>
          <a:off x="2569780" y="90355"/>
          <a:ext cx="7346732" cy="6425034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36504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962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409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32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rPr>
                        <a:t>Cymraeg</a:t>
                      </a:r>
                      <a:endParaRPr sz="3200" b="1" dirty="0">
                        <a:solidFill>
                          <a:schemeClr val="tx1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3200" b="1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rPr>
                        <a:t>English</a:t>
                      </a:r>
                      <a:endParaRPr sz="3200" b="1" dirty="0">
                        <a:solidFill>
                          <a:schemeClr val="tx1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409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3200" b="1" dirty="0" err="1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Ie</a:t>
                      </a:r>
                      <a:endParaRPr sz="32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32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Yes</a:t>
                      </a:r>
                      <a:endParaRPr sz="3200" b="1" i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409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3200" b="1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</a:rPr>
                        <a:t>Na</a:t>
                      </a:r>
                      <a:endParaRPr sz="3200" b="1" dirty="0">
                        <a:solidFill>
                          <a:srgbClr val="FF000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3200" b="1" i="1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</a:rPr>
                        <a:t>No</a:t>
                      </a:r>
                      <a:endParaRPr sz="3200" b="1" i="1" dirty="0">
                        <a:solidFill>
                          <a:srgbClr val="FF000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409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3200" b="1" dirty="0" err="1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Cywir</a:t>
                      </a:r>
                      <a:endParaRPr sz="32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32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Correct</a:t>
                      </a: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8409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3200" b="1" dirty="0" err="1">
                          <a:solidFill>
                            <a:srgbClr val="FF0000"/>
                          </a:solidFill>
                          <a:latin typeface="Calibri" panose="020F0502020204030204" pitchFamily="34" charset="0"/>
                        </a:rPr>
                        <a:t>Anghywir</a:t>
                      </a:r>
                      <a:endParaRPr sz="3200" b="1" dirty="0">
                        <a:solidFill>
                          <a:srgbClr val="FF000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3200" b="1" i="1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</a:rPr>
                        <a:t>Incorrect/Wrong</a:t>
                      </a:r>
                      <a:endParaRPr sz="3200" b="1" i="1" dirty="0">
                        <a:solidFill>
                          <a:srgbClr val="FF000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8409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3200" b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Da </a:t>
                      </a:r>
                      <a:r>
                        <a:rPr lang="en-GB" sz="3200" b="1" dirty="0" err="1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iawn</a:t>
                      </a:r>
                      <a:endParaRPr sz="32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32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Very good</a:t>
                      </a:r>
                      <a:endParaRPr sz="3200" b="1" i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8409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3200" b="1" dirty="0" err="1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Ardderchog</a:t>
                      </a:r>
                      <a:r>
                        <a:rPr lang="en-GB" sz="3200" b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!</a:t>
                      </a:r>
                      <a:endParaRPr sz="32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32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Excellent!</a:t>
                      </a:r>
                      <a:endParaRPr sz="3200" b="1" i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8409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3200" b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Llongyfarchiadau!</a:t>
                      </a:r>
                      <a:endParaRPr sz="32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32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Congratulations!</a:t>
                      </a:r>
                      <a:endParaRPr sz="3200" b="1" i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8409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3200" b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Gwych!</a:t>
                      </a:r>
                      <a:endParaRPr sz="3200" b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3200" b="1" i="1" dirty="0">
                          <a:solidFill>
                            <a:srgbClr val="00B050"/>
                          </a:solidFill>
                          <a:latin typeface="Calibri" panose="020F0502020204030204" pitchFamily="34" charset="0"/>
                        </a:rPr>
                        <a:t>Great!</a:t>
                      </a:r>
                      <a:endParaRPr sz="3200" b="1" i="1" dirty="0">
                        <a:solidFill>
                          <a:srgbClr val="00B05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2593087"/>
                  </a:ext>
                </a:extLst>
              </a:tr>
              <a:tr h="58409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3200" b="1" dirty="0">
                          <a:solidFill>
                            <a:srgbClr val="FFC000"/>
                          </a:solidFill>
                          <a:latin typeface="Calibri" panose="020F0502020204030204" pitchFamily="34" charset="0"/>
                        </a:rPr>
                        <a:t>Tria eto</a:t>
                      </a:r>
                      <a:endParaRPr sz="3200" b="1" dirty="0">
                        <a:solidFill>
                          <a:srgbClr val="FFC00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3200" b="1" i="1" dirty="0">
                          <a:solidFill>
                            <a:srgbClr val="FFC000"/>
                          </a:solidFill>
                          <a:latin typeface="Calibri" panose="020F0502020204030204" pitchFamily="34" charset="0"/>
                        </a:rPr>
                        <a:t>Try again</a:t>
                      </a:r>
                      <a:endParaRPr sz="3200" b="1" i="1" dirty="0">
                        <a:solidFill>
                          <a:srgbClr val="FFC00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36132498"/>
                  </a:ext>
                </a:extLst>
              </a:tr>
              <a:tr h="58409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3200" b="1" dirty="0">
                          <a:solidFill>
                            <a:srgbClr val="FFC000"/>
                          </a:solidFill>
                          <a:latin typeface="Calibri" panose="020F0502020204030204" pitchFamily="34" charset="0"/>
                        </a:rPr>
                        <a:t>Bron</a:t>
                      </a:r>
                      <a:endParaRPr sz="3200" b="1" dirty="0">
                        <a:solidFill>
                          <a:srgbClr val="FFC00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3200" b="1" i="1" dirty="0">
                          <a:solidFill>
                            <a:srgbClr val="FFC000"/>
                          </a:solidFill>
                          <a:latin typeface="Calibri" panose="020F0502020204030204" pitchFamily="34" charset="0"/>
                        </a:rPr>
                        <a:t>Nearly</a:t>
                      </a:r>
                      <a:endParaRPr sz="3200" b="1" i="1" dirty="0">
                        <a:solidFill>
                          <a:srgbClr val="FFC000"/>
                        </a:solidFill>
                        <a:latin typeface="Calibri" panose="020F0502020204030204" pitchFamily="34" charset="0"/>
                      </a:endParaRPr>
                    </a:p>
                  </a:txBody>
                  <a:tcPr marL="91450" marR="91450"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865952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66567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40AE395-66EC-4EA2-AA92-304BB74459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9973"/>
          <a:stretch/>
        </p:blipFill>
        <p:spPr>
          <a:xfrm>
            <a:off x="917121" y="2614613"/>
            <a:ext cx="4177675" cy="2856021"/>
          </a:xfrm>
          <a:prstGeom prst="rect">
            <a:avLst/>
          </a:prstGeom>
        </p:spPr>
      </p:pic>
      <p:pic>
        <p:nvPicPr>
          <p:cNvPr id="2050" name="Picture 2" descr="https://arabbitblog.files.wordpress.com/2011/02/trivialpursuit.png?w=500&amp;h=171">
            <a:extLst>
              <a:ext uri="{FF2B5EF4-FFF2-40B4-BE49-F238E27FC236}">
                <a16:creationId xmlns:a16="http://schemas.microsoft.com/office/drawing/2014/main" id="{CB85135C-6AF0-4856-B469-C4B8835CCD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73"/>
          <a:stretch/>
        </p:blipFill>
        <p:spPr bwMode="auto">
          <a:xfrm>
            <a:off x="7342320" y="2614613"/>
            <a:ext cx="4177675" cy="2856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47DBDC99-7E3E-4716-A6B1-EE0CD605423A}"/>
              </a:ext>
            </a:extLst>
          </p:cNvPr>
          <p:cNvSpPr txBox="1">
            <a:spLocks/>
          </p:cNvSpPr>
          <p:nvPr/>
        </p:nvSpPr>
        <p:spPr>
          <a:xfrm>
            <a:off x="2857007" y="34619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pPr algn="r"/>
            <a:r>
              <a:rPr lang="cy-GB" sz="5000" b="1" dirty="0">
                <a:latin typeface="Calibri" panose="020F0502020204030204" pitchFamily="34" charset="0"/>
                <a:cs typeface="Calibri" panose="020F0502020204030204" pitchFamily="34" charset="0"/>
              </a:rPr>
              <a:t>Trivial Pursuit</a:t>
            </a:r>
            <a:endParaRPr lang="en-GB" sz="5000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4E35B2-E815-4ADB-A629-97EE0E405F51}"/>
              </a:ext>
            </a:extLst>
          </p:cNvPr>
          <p:cNvSpPr txBox="1"/>
          <p:nvPr/>
        </p:nvSpPr>
        <p:spPr>
          <a:xfrm>
            <a:off x="1612434" y="1639221"/>
            <a:ext cx="2787048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3200" b="1" dirty="0">
                <a:latin typeface="Calibri" panose="020F0502020204030204" pitchFamily="34" charset="0"/>
              </a:rPr>
              <a:t>Cwestiwn</a:t>
            </a:r>
            <a:endParaRPr lang="cy-GB" sz="3200" b="1" i="1" dirty="0">
              <a:latin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1883A3-F06A-4AA9-81C2-BE86C83531AD}"/>
              </a:ext>
            </a:extLst>
          </p:cNvPr>
          <p:cNvSpPr txBox="1"/>
          <p:nvPr/>
        </p:nvSpPr>
        <p:spPr>
          <a:xfrm>
            <a:off x="8118337" y="1633961"/>
            <a:ext cx="2787048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3200" b="1" dirty="0">
                <a:latin typeface="Calibri" panose="020F0502020204030204" pitchFamily="34" charset="0"/>
              </a:rPr>
              <a:t>Ateb</a:t>
            </a:r>
          </a:p>
        </p:txBody>
      </p:sp>
    </p:spTree>
    <p:extLst>
      <p:ext uri="{BB962C8B-B14F-4D97-AF65-F5344CB8AC3E}">
        <p14:creationId xmlns:p14="http://schemas.microsoft.com/office/powerpoint/2010/main" val="2311504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E06ABA5-FDFB-4F38-8890-217DFCD27C43}"/>
              </a:ext>
            </a:extLst>
          </p:cNvPr>
          <p:cNvGrpSpPr/>
          <p:nvPr/>
        </p:nvGrpSpPr>
        <p:grpSpPr>
          <a:xfrm>
            <a:off x="381095" y="149615"/>
            <a:ext cx="7491163" cy="2856021"/>
            <a:chOff x="381095" y="149615"/>
            <a:chExt cx="7491163" cy="285602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BD8B459-36F4-415B-BFCF-85EF6C7FB95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r="89460"/>
            <a:stretch/>
          </p:blipFill>
          <p:spPr>
            <a:xfrm>
              <a:off x="381095" y="149615"/>
              <a:ext cx="880148" cy="2856021"/>
            </a:xfrm>
            <a:prstGeom prst="rect">
              <a:avLst/>
            </a:prstGeom>
            <a:ln w="57150">
              <a:solidFill>
                <a:schemeClr val="tx1">
                  <a:lumMod val="95000"/>
                  <a:lumOff val="5000"/>
                </a:schemeClr>
              </a:solidFill>
            </a:ln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B6E2846-1DAB-47CD-A8E5-0281EB1A73AC}"/>
                </a:ext>
              </a:extLst>
            </p:cNvPr>
            <p:cNvSpPr txBox="1"/>
            <p:nvPr/>
          </p:nvSpPr>
          <p:spPr>
            <a:xfrm>
              <a:off x="1261243" y="238797"/>
              <a:ext cx="6611015" cy="2677656"/>
            </a:xfrm>
            <a:prstGeom prst="rect">
              <a:avLst/>
            </a:prstGeom>
            <a:noFill/>
            <a:ln w="57150">
              <a:solidFill>
                <a:schemeClr val="tx1">
                  <a:lumMod val="95000"/>
                  <a:lumOff val="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y-GB" sz="2800" dirty="0">
                  <a:latin typeface="Calibri" panose="020F0502020204030204" pitchFamily="34" charset="0"/>
                </a:rPr>
                <a:t>Daearyddiaeth / Geography</a:t>
              </a:r>
            </a:p>
            <a:p>
              <a:r>
                <a:rPr lang="cy-GB" sz="2800" dirty="0">
                  <a:latin typeface="Calibri" panose="020F0502020204030204" pitchFamily="34" charset="0"/>
                </a:rPr>
                <a:t>Adloniant / Entertainment</a:t>
              </a:r>
            </a:p>
            <a:p>
              <a:r>
                <a:rPr lang="cy-GB" sz="2800" dirty="0">
                  <a:latin typeface="Calibri" panose="020F0502020204030204" pitchFamily="34" charset="0"/>
                </a:rPr>
                <a:t>Hanes / History</a:t>
              </a:r>
            </a:p>
            <a:p>
              <a:r>
                <a:rPr lang="cy-GB" sz="2800" dirty="0">
                  <a:latin typeface="Calibri" panose="020F0502020204030204" pitchFamily="34" charset="0"/>
                </a:rPr>
                <a:t>Celf a Llenyddiaeth/ Art and Literature</a:t>
              </a:r>
            </a:p>
            <a:p>
              <a:r>
                <a:rPr lang="cy-GB" sz="2800" dirty="0">
                  <a:latin typeface="Calibri" panose="020F0502020204030204" pitchFamily="34" charset="0"/>
                </a:rPr>
                <a:t>Gwyddoniaeth a Natur / Science and Nature</a:t>
              </a:r>
            </a:p>
            <a:p>
              <a:r>
                <a:rPr lang="cy-GB" sz="2800" dirty="0">
                  <a:latin typeface="Calibri" panose="020F0502020204030204" pitchFamily="34" charset="0"/>
                </a:rPr>
                <a:t>Chwaraeon a Hamdden / Sport and Leisure</a:t>
              </a:r>
            </a:p>
          </p:txBody>
        </p:sp>
      </p:grpSp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14968F92-7FBB-4ABD-A25F-13D608653602}"/>
              </a:ext>
            </a:extLst>
          </p:cNvPr>
          <p:cNvSpPr/>
          <p:nvPr/>
        </p:nvSpPr>
        <p:spPr>
          <a:xfrm>
            <a:off x="1534501" y="3429000"/>
            <a:ext cx="4561499" cy="1718441"/>
          </a:xfrm>
          <a:prstGeom prst="wedgeEllipseCallout">
            <a:avLst>
              <a:gd name="adj1" fmla="val -46763"/>
              <a:gd name="adj2" fmla="val -686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>
                <a:solidFill>
                  <a:srgbClr val="0070C0"/>
                </a:solidFill>
              </a:rPr>
              <a:t>Daearyddiaeth</a:t>
            </a:r>
            <a:r>
              <a:rPr lang="cy-GB" sz="3200" dirty="0"/>
              <a:t> plîs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F464C52-35F2-414A-B41E-441DD769E017}"/>
              </a:ext>
            </a:extLst>
          </p:cNvPr>
          <p:cNvSpPr txBox="1"/>
          <p:nvPr/>
        </p:nvSpPr>
        <p:spPr>
          <a:xfrm>
            <a:off x="8355724" y="238797"/>
            <a:ext cx="1387366" cy="2677656"/>
          </a:xfrm>
          <a:prstGeom prst="rect">
            <a:avLst/>
          </a:prstGeom>
          <a:noFill/>
          <a:ln w="38100"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>
                <a:latin typeface="Calibri" panose="020F0502020204030204" pitchFamily="34" charset="0"/>
              </a:rPr>
              <a:t>Glas</a:t>
            </a:r>
          </a:p>
          <a:p>
            <a:pPr algn="ctr"/>
            <a:r>
              <a:rPr lang="cy-GB" sz="2800" b="1" dirty="0">
                <a:latin typeface="Calibri" panose="020F0502020204030204" pitchFamily="34" charset="0"/>
              </a:rPr>
              <a:t>Pinc</a:t>
            </a:r>
          </a:p>
          <a:p>
            <a:pPr algn="ctr"/>
            <a:r>
              <a:rPr lang="cy-GB" sz="2800" b="1" dirty="0">
                <a:latin typeface="Calibri" panose="020F0502020204030204" pitchFamily="34" charset="0"/>
              </a:rPr>
              <a:t>Melyn</a:t>
            </a:r>
          </a:p>
          <a:p>
            <a:pPr algn="ctr"/>
            <a:r>
              <a:rPr lang="cy-GB" sz="2800" b="1" dirty="0">
                <a:latin typeface="Calibri" panose="020F0502020204030204" pitchFamily="34" charset="0"/>
              </a:rPr>
              <a:t>Brown</a:t>
            </a:r>
          </a:p>
          <a:p>
            <a:pPr algn="ctr"/>
            <a:r>
              <a:rPr lang="cy-GB" sz="2800" b="1" dirty="0">
                <a:latin typeface="Calibri" panose="020F0502020204030204" pitchFamily="34" charset="0"/>
              </a:rPr>
              <a:t>Gwyrdd</a:t>
            </a:r>
          </a:p>
          <a:p>
            <a:pPr algn="ctr"/>
            <a:r>
              <a:rPr lang="cy-GB" sz="2800" b="1" dirty="0">
                <a:latin typeface="Calibri" panose="020F0502020204030204" pitchFamily="34" charset="0"/>
              </a:rPr>
              <a:t>Oren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029FB0D-916E-4949-A697-338F24E766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9460"/>
          <a:stretch/>
        </p:blipFill>
        <p:spPr>
          <a:xfrm>
            <a:off x="9786481" y="149614"/>
            <a:ext cx="880149" cy="2856021"/>
          </a:xfrm>
          <a:prstGeom prst="rect">
            <a:avLst/>
          </a:prstGeom>
        </p:spPr>
      </p:pic>
      <p:sp>
        <p:nvSpPr>
          <p:cNvPr id="20" name="Speech Bubble: Oval 19">
            <a:extLst>
              <a:ext uri="{FF2B5EF4-FFF2-40B4-BE49-F238E27FC236}">
                <a16:creationId xmlns:a16="http://schemas.microsoft.com/office/drawing/2014/main" id="{2911EC9C-D08E-423B-86FC-C8A3060D887F}"/>
              </a:ext>
            </a:extLst>
          </p:cNvPr>
          <p:cNvSpPr/>
          <p:nvPr/>
        </p:nvSpPr>
        <p:spPr>
          <a:xfrm>
            <a:off x="6860627" y="3428999"/>
            <a:ext cx="4377559" cy="1718441"/>
          </a:xfrm>
          <a:prstGeom prst="wedgeEllipseCallout">
            <a:avLst>
              <a:gd name="adj1" fmla="val 46154"/>
              <a:gd name="adj2" fmla="val -686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>
                <a:solidFill>
                  <a:srgbClr val="00B050"/>
                </a:solidFill>
              </a:rPr>
              <a:t>Gwyrdd</a:t>
            </a:r>
            <a:r>
              <a:rPr lang="cy-GB" sz="3200" dirty="0"/>
              <a:t> plîs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EEB69DC-9F92-4FC2-B545-0E7331355E36}"/>
              </a:ext>
            </a:extLst>
          </p:cNvPr>
          <p:cNvSpPr txBox="1"/>
          <p:nvPr/>
        </p:nvSpPr>
        <p:spPr>
          <a:xfrm>
            <a:off x="3673366" y="5288340"/>
            <a:ext cx="4561499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2400" b="1" dirty="0">
                <a:latin typeface="Calibri" panose="020F0502020204030204" pitchFamily="34" charset="0"/>
              </a:rPr>
              <a:t>A   Choose topic – Cymraeg</a:t>
            </a:r>
          </a:p>
          <a:p>
            <a:r>
              <a:rPr lang="cy-GB" sz="2400" b="1" dirty="0">
                <a:latin typeface="Calibri" panose="020F0502020204030204" pitchFamily="34" charset="0"/>
              </a:rPr>
              <a:t>B   Ask question – English</a:t>
            </a:r>
          </a:p>
          <a:p>
            <a:r>
              <a:rPr lang="cy-GB" sz="2400" b="1" dirty="0">
                <a:latin typeface="Calibri" panose="020F0502020204030204" pitchFamily="34" charset="0"/>
              </a:rPr>
              <a:t>A   Answer question – English</a:t>
            </a:r>
          </a:p>
          <a:p>
            <a:r>
              <a:rPr lang="cy-GB" sz="2400" b="1" dirty="0">
                <a:latin typeface="Calibri" panose="020F0502020204030204" pitchFamily="34" charset="0"/>
              </a:rPr>
              <a:t>B   Adborth/Feedback – Cymraeg</a:t>
            </a:r>
          </a:p>
        </p:txBody>
      </p:sp>
    </p:spTree>
    <p:extLst>
      <p:ext uri="{BB962C8B-B14F-4D97-AF65-F5344CB8AC3E}">
        <p14:creationId xmlns:p14="http://schemas.microsoft.com/office/powerpoint/2010/main" val="9750477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2422</TotalTime>
  <Words>224</Words>
  <Application>Microsoft Office PowerPoint</Application>
  <PresentationFormat>Widescreen</PresentationFormat>
  <Paragraphs>70</Paragraphs>
  <Slides>18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Century Gothic</vt:lpstr>
      <vt:lpstr>Vapor Trail</vt:lpstr>
      <vt:lpstr>PowerPoint Presentation</vt:lpstr>
      <vt:lpstr>Dydd Sul 12pm  Ionawr 13  newyddion i ddysgwyr / news for learners</vt:lpstr>
      <vt:lpstr>Gwerthuso / evaluation</vt:lpstr>
      <vt:lpstr>PowerPoint Presentation</vt:lpstr>
      <vt:lpstr>tarsia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 Hopwood</dc:creator>
  <cp:lastModifiedBy>Aled Williams</cp:lastModifiedBy>
  <cp:revision>86</cp:revision>
  <dcterms:created xsi:type="dcterms:W3CDTF">2017-08-16T13:34:29Z</dcterms:created>
  <dcterms:modified xsi:type="dcterms:W3CDTF">2019-01-08T21:34:23Z</dcterms:modified>
</cp:coreProperties>
</file>