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8288000" cy="10287000"/>
  <p:notesSz cx="6858000" cy="9144000"/>
  <p:embeddedFontLst>
    <p:embeddedFont>
      <p:font typeface="Ahkio Heavy" panose="020B0604020202020204" charset="0"/>
      <p:regular r:id="rId23"/>
    </p:embeddedFont>
    <p:embeddedFont>
      <p:font typeface="Arimo" panose="020B0604020202020204" charset="0"/>
      <p:regular r:id="rId24"/>
    </p:embeddedFont>
    <p:embeddedFont>
      <p:font typeface="Arimo Bold" panose="020B0604020202020204" charset="0"/>
      <p:regular r:id="rId25"/>
    </p:embeddedFont>
    <p:embeddedFont>
      <p:font typeface="Bobby Jones Soft" panose="020B0604020202020204" charset="0"/>
      <p:regular r:id="rId26"/>
    </p:embeddedFont>
    <p:embeddedFont>
      <p:font typeface="Canva Sans" panose="020B0604020202020204" charset="0"/>
      <p:regular r:id="rId27"/>
    </p:embeddedFont>
    <p:embeddedFont>
      <p:font typeface="Canva Sans Bold" panose="020B0604020202020204" charset="0"/>
      <p:regular r:id="rId28"/>
    </p:embeddedFont>
    <p:embeddedFont>
      <p:font typeface="Canva Sans Bold Italics" panose="020B0604020202020204" charset="0"/>
      <p:regular r:id="rId29"/>
    </p:embeddedFont>
    <p:embeddedFont>
      <p:font typeface="Canva Sans Italics" panose="020B0604020202020204" charset="0"/>
      <p:regular r:id="rId30"/>
    </p:embeddedFont>
    <p:embeddedFont>
      <p:font typeface="Cooper BT Bold Italics" panose="020B0604020202020204" charset="0"/>
      <p:regular r:id="rId31"/>
    </p:embeddedFont>
    <p:embeddedFont>
      <p:font typeface="League Spartan" panose="020B0604020202020204" charset="0"/>
      <p:regular r:id="rId32"/>
    </p:embeddedFont>
    <p:embeddedFont>
      <p:font typeface="Open Sauce Bold" panose="020B0604020202020204" charset="0"/>
      <p:regular r:id="rId33"/>
    </p:embeddedFont>
    <p:embeddedFont>
      <p:font typeface="Playpen Sans Ultra-Bold" panose="020B0604020202020204" charset="0"/>
      <p:regular r:id="rId34"/>
    </p:embeddedFont>
    <p:embeddedFont>
      <p:font typeface="Skillet Condensed" panose="020B0604020202020204" charset="0"/>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0" d="100"/>
          <a:sy n="40" d="100"/>
        </p:scale>
        <p:origin x="90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svg"/></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sv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 Id="rId5" Type="http://schemas.openxmlformats.org/officeDocument/2006/relationships/image" Target="../media/image33.svg"/><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37.svg"/><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image" Target="../media/image39.svg"/><Relationship Id="rId7" Type="http://schemas.openxmlformats.org/officeDocument/2006/relationships/image" Target="../media/image43.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png"/></Relationships>
</file>

<file path=ppt/slides/_rels/slide9.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svg"/><Relationship Id="rId7" Type="http://schemas.openxmlformats.org/officeDocument/2006/relationships/image" Target="../media/image49.png"/><Relationship Id="rId2"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png"/><Relationship Id="rId9" Type="http://schemas.openxmlformats.org/officeDocument/2006/relationships/image" Target="../media/image51.png"/></Relationships>
</file>

<file path=ppt/slides/_rels/slide1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svg"/></Relationships>
</file>

<file path=ppt/slides/_rels/slide11.xml.rels><?xml version="1.0" encoding="UTF-8" standalone="yes"?>
<Relationships xmlns="http://schemas.openxmlformats.org/package/2006/relationships"><Relationship Id="rId3" Type="http://schemas.openxmlformats.org/officeDocument/2006/relationships/image" Target="../media/image58.svg"/><Relationship Id="rId7" Type="http://schemas.openxmlformats.org/officeDocument/2006/relationships/image" Target="../media/image62.png"/><Relationship Id="rId2" Type="http://schemas.openxmlformats.org/officeDocument/2006/relationships/image" Target="../media/image57.png"/><Relationship Id="rId1" Type="http://schemas.openxmlformats.org/officeDocument/2006/relationships/slideLayout" Target="../slideLayouts/slideLayout7.xml"/><Relationship Id="rId6" Type="http://schemas.openxmlformats.org/officeDocument/2006/relationships/image" Target="../media/image61.png"/><Relationship Id="rId5" Type="http://schemas.openxmlformats.org/officeDocument/2006/relationships/image" Target="../media/image60.svg"/><Relationship Id="rId4" Type="http://schemas.openxmlformats.org/officeDocument/2006/relationships/image" Target="../media/image59.png"/></Relationships>
</file>

<file path=ppt/slides/_rels/slide12.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png"/><Relationship Id="rId7" Type="http://schemas.openxmlformats.org/officeDocument/2006/relationships/image" Target="../media/image68.png"/><Relationship Id="rId2" Type="http://schemas.openxmlformats.org/officeDocument/2006/relationships/image" Target="../media/image63.png"/><Relationship Id="rId1" Type="http://schemas.openxmlformats.org/officeDocument/2006/relationships/slideLayout" Target="../slideLayouts/slideLayout7.xml"/><Relationship Id="rId6" Type="http://schemas.openxmlformats.org/officeDocument/2006/relationships/image" Target="../media/image67.svg"/><Relationship Id="rId5" Type="http://schemas.openxmlformats.org/officeDocument/2006/relationships/image" Target="../media/image66.png"/><Relationship Id="rId4" Type="http://schemas.openxmlformats.org/officeDocument/2006/relationships/image" Target="../media/image65.svg"/><Relationship Id="rId9" Type="http://schemas.openxmlformats.org/officeDocument/2006/relationships/image" Target="../media/image70.png"/></Relationships>
</file>

<file path=ppt/slides/_rels/slide13.xml.rels><?xml version="1.0" encoding="UTF-8" standalone="yes"?>
<Relationships xmlns="http://schemas.openxmlformats.org/package/2006/relationships"><Relationship Id="rId3" Type="http://schemas.openxmlformats.org/officeDocument/2006/relationships/image" Target="../media/image72.svg"/><Relationship Id="rId7" Type="http://schemas.openxmlformats.org/officeDocument/2006/relationships/image" Target="../media/image76.svg"/><Relationship Id="rId2" Type="http://schemas.openxmlformats.org/officeDocument/2006/relationships/image" Target="../media/image71.png"/><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image" Target="../media/image74.svg"/><Relationship Id="rId4" Type="http://schemas.openxmlformats.org/officeDocument/2006/relationships/image" Target="../media/image73.png"/></Relationships>
</file>

<file path=ppt/slides/_rels/slide14.xml.rels><?xml version="1.0" encoding="UTF-8" standalone="yes"?>
<Relationships xmlns="http://schemas.openxmlformats.org/package/2006/relationships"><Relationship Id="rId3" Type="http://schemas.openxmlformats.org/officeDocument/2006/relationships/image" Target="../media/image78.svg"/><Relationship Id="rId2" Type="http://schemas.openxmlformats.org/officeDocument/2006/relationships/image" Target="../media/image77.png"/><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79.png"/></Relationships>
</file>

<file path=ppt/slides/_rels/slide15.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 Id="rId4" Type="http://schemas.openxmlformats.org/officeDocument/2006/relationships/image" Target="../media/image82.svg"/></Relationships>
</file>

<file path=ppt/slides/_rels/slide1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5443283" y="-800100"/>
            <a:ext cx="5160004" cy="2580002"/>
          </a:xfrm>
          <a:custGeom>
            <a:avLst/>
            <a:gdLst/>
            <a:ahLst/>
            <a:cxnLst/>
            <a:rect l="l" t="t" r="r" b="b"/>
            <a:pathLst>
              <a:path w="5160004" h="2580002">
                <a:moveTo>
                  <a:pt x="0" y="0"/>
                </a:moveTo>
                <a:lnTo>
                  <a:pt x="5160004" y="0"/>
                </a:lnTo>
                <a:lnTo>
                  <a:pt x="5160004" y="2580002"/>
                </a:lnTo>
                <a:lnTo>
                  <a:pt x="0" y="258000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a:off x="-1352580" y="7144503"/>
            <a:ext cx="4227594" cy="4227594"/>
          </a:xfrm>
          <a:custGeom>
            <a:avLst/>
            <a:gdLst/>
            <a:ahLst/>
            <a:cxnLst/>
            <a:rect l="l" t="t" r="r" b="b"/>
            <a:pathLst>
              <a:path w="4227594" h="4227594">
                <a:moveTo>
                  <a:pt x="4227594" y="0"/>
                </a:moveTo>
                <a:lnTo>
                  <a:pt x="0" y="0"/>
                </a:lnTo>
                <a:lnTo>
                  <a:pt x="0" y="4227594"/>
                </a:lnTo>
                <a:lnTo>
                  <a:pt x="4227594" y="4227594"/>
                </a:lnTo>
                <a:lnTo>
                  <a:pt x="422759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5201900" y="7843242"/>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5" name="Group 5"/>
          <p:cNvGrpSpPr/>
          <p:nvPr/>
        </p:nvGrpSpPr>
        <p:grpSpPr>
          <a:xfrm>
            <a:off x="17259300" y="6703862"/>
            <a:ext cx="2053173" cy="2053173"/>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5CCE2"/>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3285545" y="-800100"/>
            <a:ext cx="5816717" cy="2855479"/>
          </a:xfrm>
          <a:custGeom>
            <a:avLst/>
            <a:gdLst/>
            <a:ahLst/>
            <a:cxnLst/>
            <a:rect l="l" t="t" r="r" b="b"/>
            <a:pathLst>
              <a:path w="5816717" h="2855479">
                <a:moveTo>
                  <a:pt x="0" y="0"/>
                </a:moveTo>
                <a:lnTo>
                  <a:pt x="5816717" y="0"/>
                </a:lnTo>
                <a:lnTo>
                  <a:pt x="5816717" y="2855479"/>
                </a:lnTo>
                <a:lnTo>
                  <a:pt x="0" y="285547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9" name="Group 9"/>
          <p:cNvGrpSpPr/>
          <p:nvPr/>
        </p:nvGrpSpPr>
        <p:grpSpPr>
          <a:xfrm>
            <a:off x="-638476" y="1080055"/>
            <a:ext cx="1399693" cy="139969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7D9C"/>
            </a:solidFill>
          </p:spPr>
          <p:txBody>
            <a:bodyPr/>
            <a:lstStyle/>
            <a:p>
              <a:endParaRPr lang="en-GB"/>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2" name="Freeform 12"/>
          <p:cNvSpPr/>
          <p:nvPr/>
        </p:nvSpPr>
        <p:spPr>
          <a:xfrm>
            <a:off x="0" y="3046"/>
            <a:ext cx="2847850" cy="1161923"/>
          </a:xfrm>
          <a:custGeom>
            <a:avLst/>
            <a:gdLst/>
            <a:ahLst/>
            <a:cxnLst/>
            <a:rect l="l" t="t" r="r" b="b"/>
            <a:pathLst>
              <a:path w="2847850" h="1161923">
                <a:moveTo>
                  <a:pt x="0" y="0"/>
                </a:moveTo>
                <a:lnTo>
                  <a:pt x="2847850" y="0"/>
                </a:lnTo>
                <a:lnTo>
                  <a:pt x="2847850" y="1161923"/>
                </a:lnTo>
                <a:lnTo>
                  <a:pt x="0" y="1161923"/>
                </a:lnTo>
                <a:lnTo>
                  <a:pt x="0" y="0"/>
                </a:lnTo>
                <a:close/>
              </a:path>
            </a:pathLst>
          </a:custGeom>
          <a:blipFill>
            <a:blip r:embed="rId10"/>
            <a:stretch>
              <a:fillRect/>
            </a:stretch>
          </a:blipFill>
        </p:spPr>
        <p:txBody>
          <a:bodyPr/>
          <a:lstStyle/>
          <a:p>
            <a:endParaRPr lang="en-GB"/>
          </a:p>
        </p:txBody>
      </p:sp>
      <p:sp>
        <p:nvSpPr>
          <p:cNvPr id="13" name="Freeform 13"/>
          <p:cNvSpPr/>
          <p:nvPr/>
        </p:nvSpPr>
        <p:spPr>
          <a:xfrm>
            <a:off x="13586540" y="2175701"/>
            <a:ext cx="4701460" cy="4725086"/>
          </a:xfrm>
          <a:custGeom>
            <a:avLst/>
            <a:gdLst/>
            <a:ahLst/>
            <a:cxnLst/>
            <a:rect l="l" t="t" r="r" b="b"/>
            <a:pathLst>
              <a:path w="4701460" h="4725086">
                <a:moveTo>
                  <a:pt x="0" y="0"/>
                </a:moveTo>
                <a:lnTo>
                  <a:pt x="4701460" y="0"/>
                </a:lnTo>
                <a:lnTo>
                  <a:pt x="4701460" y="4725086"/>
                </a:lnTo>
                <a:lnTo>
                  <a:pt x="0" y="4725086"/>
                </a:lnTo>
                <a:lnTo>
                  <a:pt x="0" y="0"/>
                </a:lnTo>
                <a:close/>
              </a:path>
            </a:pathLst>
          </a:custGeom>
          <a:blipFill>
            <a:blip r:embed="rId11"/>
            <a:stretch>
              <a:fillRect/>
            </a:stretch>
          </a:blipFill>
        </p:spPr>
        <p:txBody>
          <a:bodyPr/>
          <a:lstStyle/>
          <a:p>
            <a:endParaRPr lang="en-GB"/>
          </a:p>
        </p:txBody>
      </p:sp>
      <p:sp>
        <p:nvSpPr>
          <p:cNvPr id="14" name="TextBox 14"/>
          <p:cNvSpPr txBox="1"/>
          <p:nvPr/>
        </p:nvSpPr>
        <p:spPr>
          <a:xfrm>
            <a:off x="568874" y="5789822"/>
            <a:ext cx="4235542" cy="560023"/>
          </a:xfrm>
          <a:prstGeom prst="rect">
            <a:avLst/>
          </a:prstGeom>
        </p:spPr>
        <p:txBody>
          <a:bodyPr lIns="0" tIns="0" rIns="0" bIns="0" rtlCol="0" anchor="t">
            <a:spAutoFit/>
          </a:bodyPr>
          <a:lstStyle/>
          <a:p>
            <a:pPr algn="ctr">
              <a:lnSpc>
                <a:spcPts val="4162"/>
              </a:lnSpc>
            </a:pPr>
            <a:r>
              <a:rPr lang="en-US" sz="4081">
                <a:solidFill>
                  <a:srgbClr val="007D9C"/>
                </a:solidFill>
                <a:latin typeface="Bobby Jones Soft"/>
                <a:ea typeface="Bobby Jones Soft"/>
                <a:cs typeface="Bobby Jones Soft"/>
                <a:sym typeface="Bobby Jones Soft"/>
              </a:rPr>
              <a:t>OUR TEAM</a:t>
            </a:r>
          </a:p>
        </p:txBody>
      </p:sp>
      <p:grpSp>
        <p:nvGrpSpPr>
          <p:cNvPr id="15" name="Group 15"/>
          <p:cNvGrpSpPr/>
          <p:nvPr/>
        </p:nvGrpSpPr>
        <p:grpSpPr>
          <a:xfrm>
            <a:off x="2343278" y="6704542"/>
            <a:ext cx="9007975" cy="2553758"/>
            <a:chOff x="0" y="0"/>
            <a:chExt cx="12010634" cy="3405011"/>
          </a:xfrm>
        </p:grpSpPr>
        <p:sp>
          <p:nvSpPr>
            <p:cNvPr id="16" name="TextBox 16"/>
            <p:cNvSpPr txBox="1"/>
            <p:nvPr/>
          </p:nvSpPr>
          <p:spPr>
            <a:xfrm>
              <a:off x="1848398" y="0"/>
              <a:ext cx="10162236" cy="636201"/>
            </a:xfrm>
            <a:prstGeom prst="rect">
              <a:avLst/>
            </a:prstGeom>
          </p:spPr>
          <p:txBody>
            <a:bodyPr lIns="0" tIns="0" rIns="0" bIns="0" rtlCol="0" anchor="t">
              <a:spAutoFit/>
            </a:bodyPr>
            <a:lstStyle/>
            <a:p>
              <a:pPr algn="l">
                <a:lnSpc>
                  <a:spcPts val="3613"/>
                </a:lnSpc>
              </a:pPr>
              <a:r>
                <a:rPr lang="en-US" sz="3141">
                  <a:solidFill>
                    <a:srgbClr val="007D9C"/>
                  </a:solidFill>
                  <a:latin typeface="Bobby Jones Soft"/>
                  <a:ea typeface="Bobby Jones Soft"/>
                  <a:cs typeface="Bobby Jones Soft"/>
                  <a:sym typeface="Bobby Jones Soft"/>
                </a:rPr>
                <a:t>Adriana Roman - 2007914 slides 2-6</a:t>
              </a:r>
            </a:p>
          </p:txBody>
        </p:sp>
        <p:sp>
          <p:nvSpPr>
            <p:cNvPr id="17" name="TextBox 17"/>
            <p:cNvSpPr txBox="1"/>
            <p:nvPr/>
          </p:nvSpPr>
          <p:spPr>
            <a:xfrm>
              <a:off x="0" y="9525"/>
              <a:ext cx="1848398" cy="627035"/>
            </a:xfrm>
            <a:prstGeom prst="rect">
              <a:avLst/>
            </a:prstGeom>
          </p:spPr>
          <p:txBody>
            <a:bodyPr lIns="0" tIns="0" rIns="0" bIns="0" rtlCol="0" anchor="t">
              <a:spAutoFit/>
            </a:bodyPr>
            <a:lstStyle/>
            <a:p>
              <a:pPr algn="l">
                <a:lnSpc>
                  <a:spcPts val="3613"/>
                </a:lnSpc>
              </a:pPr>
              <a:r>
                <a:rPr lang="en-US" sz="3141" b="1">
                  <a:solidFill>
                    <a:srgbClr val="007D9C"/>
                  </a:solidFill>
                  <a:latin typeface="Open Sauce Bold"/>
                  <a:ea typeface="Open Sauce Bold"/>
                  <a:cs typeface="Open Sauce Bold"/>
                  <a:sym typeface="Open Sauce Bold"/>
                </a:rPr>
                <a:t>1.</a:t>
              </a:r>
            </a:p>
          </p:txBody>
        </p:sp>
        <p:sp>
          <p:nvSpPr>
            <p:cNvPr id="18" name="TextBox 18"/>
            <p:cNvSpPr txBox="1"/>
            <p:nvPr/>
          </p:nvSpPr>
          <p:spPr>
            <a:xfrm>
              <a:off x="1848398" y="922817"/>
              <a:ext cx="10162236" cy="636201"/>
            </a:xfrm>
            <a:prstGeom prst="rect">
              <a:avLst/>
            </a:prstGeom>
          </p:spPr>
          <p:txBody>
            <a:bodyPr lIns="0" tIns="0" rIns="0" bIns="0" rtlCol="0" anchor="t">
              <a:spAutoFit/>
            </a:bodyPr>
            <a:lstStyle/>
            <a:p>
              <a:pPr algn="l">
                <a:lnSpc>
                  <a:spcPts val="3613"/>
                </a:lnSpc>
              </a:pPr>
              <a:r>
                <a:rPr lang="en-US" sz="3141">
                  <a:solidFill>
                    <a:srgbClr val="007D9C"/>
                  </a:solidFill>
                  <a:latin typeface="Bobby Jones Soft"/>
                  <a:ea typeface="Bobby Jones Soft"/>
                  <a:cs typeface="Bobby Jones Soft"/>
                  <a:sym typeface="Bobby Jones Soft"/>
                </a:rPr>
                <a:t>PRESHA Kuppan - 2320889 slides 7-9</a:t>
              </a:r>
            </a:p>
          </p:txBody>
        </p:sp>
        <p:sp>
          <p:nvSpPr>
            <p:cNvPr id="19" name="TextBox 19"/>
            <p:cNvSpPr txBox="1"/>
            <p:nvPr/>
          </p:nvSpPr>
          <p:spPr>
            <a:xfrm>
              <a:off x="0" y="932342"/>
              <a:ext cx="1848398" cy="627035"/>
            </a:xfrm>
            <a:prstGeom prst="rect">
              <a:avLst/>
            </a:prstGeom>
          </p:spPr>
          <p:txBody>
            <a:bodyPr lIns="0" tIns="0" rIns="0" bIns="0" rtlCol="0" anchor="t">
              <a:spAutoFit/>
            </a:bodyPr>
            <a:lstStyle/>
            <a:p>
              <a:pPr algn="l">
                <a:lnSpc>
                  <a:spcPts val="3613"/>
                </a:lnSpc>
              </a:pPr>
              <a:r>
                <a:rPr lang="en-US" sz="3141" b="1">
                  <a:solidFill>
                    <a:srgbClr val="007D9C"/>
                  </a:solidFill>
                  <a:latin typeface="Open Sauce Bold"/>
                  <a:ea typeface="Open Sauce Bold"/>
                  <a:cs typeface="Open Sauce Bold"/>
                  <a:sym typeface="Open Sauce Bold"/>
                </a:rPr>
                <a:t>2.</a:t>
              </a:r>
            </a:p>
          </p:txBody>
        </p:sp>
        <p:sp>
          <p:nvSpPr>
            <p:cNvPr id="20" name="TextBox 20"/>
            <p:cNvSpPr txBox="1"/>
            <p:nvPr/>
          </p:nvSpPr>
          <p:spPr>
            <a:xfrm>
              <a:off x="1848398" y="1845634"/>
              <a:ext cx="10162236" cy="636201"/>
            </a:xfrm>
            <a:prstGeom prst="rect">
              <a:avLst/>
            </a:prstGeom>
          </p:spPr>
          <p:txBody>
            <a:bodyPr lIns="0" tIns="0" rIns="0" bIns="0" rtlCol="0" anchor="t">
              <a:spAutoFit/>
            </a:bodyPr>
            <a:lstStyle/>
            <a:p>
              <a:pPr algn="l">
                <a:lnSpc>
                  <a:spcPts val="3613"/>
                </a:lnSpc>
              </a:pPr>
              <a:r>
                <a:rPr lang="en-US" sz="3141">
                  <a:solidFill>
                    <a:srgbClr val="007D9C"/>
                  </a:solidFill>
                  <a:latin typeface="Bobby Jones Soft"/>
                  <a:ea typeface="Bobby Jones Soft"/>
                  <a:cs typeface="Bobby Jones Soft"/>
                  <a:sym typeface="Bobby Jones Soft"/>
                </a:rPr>
                <a:t>TUNDE BODI - 2114279 Slides 10-12</a:t>
              </a:r>
            </a:p>
          </p:txBody>
        </p:sp>
        <p:sp>
          <p:nvSpPr>
            <p:cNvPr id="21" name="TextBox 21"/>
            <p:cNvSpPr txBox="1"/>
            <p:nvPr/>
          </p:nvSpPr>
          <p:spPr>
            <a:xfrm>
              <a:off x="0" y="1855159"/>
              <a:ext cx="1848398" cy="627035"/>
            </a:xfrm>
            <a:prstGeom prst="rect">
              <a:avLst/>
            </a:prstGeom>
          </p:spPr>
          <p:txBody>
            <a:bodyPr lIns="0" tIns="0" rIns="0" bIns="0" rtlCol="0" anchor="t">
              <a:spAutoFit/>
            </a:bodyPr>
            <a:lstStyle/>
            <a:p>
              <a:pPr algn="l">
                <a:lnSpc>
                  <a:spcPts val="3613"/>
                </a:lnSpc>
              </a:pPr>
              <a:r>
                <a:rPr lang="en-US" sz="3141" b="1">
                  <a:solidFill>
                    <a:srgbClr val="007D9C"/>
                  </a:solidFill>
                  <a:latin typeface="Open Sauce Bold"/>
                  <a:ea typeface="Open Sauce Bold"/>
                  <a:cs typeface="Open Sauce Bold"/>
                  <a:sym typeface="Open Sauce Bold"/>
                </a:rPr>
                <a:t>3.</a:t>
              </a:r>
            </a:p>
          </p:txBody>
        </p:sp>
        <p:sp>
          <p:nvSpPr>
            <p:cNvPr id="22" name="TextBox 22"/>
            <p:cNvSpPr txBox="1"/>
            <p:nvPr/>
          </p:nvSpPr>
          <p:spPr>
            <a:xfrm>
              <a:off x="1848398" y="2768451"/>
              <a:ext cx="10162236" cy="636201"/>
            </a:xfrm>
            <a:prstGeom prst="rect">
              <a:avLst/>
            </a:prstGeom>
          </p:spPr>
          <p:txBody>
            <a:bodyPr lIns="0" tIns="0" rIns="0" bIns="0" rtlCol="0" anchor="t">
              <a:spAutoFit/>
            </a:bodyPr>
            <a:lstStyle/>
            <a:p>
              <a:pPr algn="l">
                <a:lnSpc>
                  <a:spcPts val="3613"/>
                </a:lnSpc>
              </a:pPr>
              <a:r>
                <a:rPr lang="en-US" sz="3141">
                  <a:solidFill>
                    <a:srgbClr val="007D9C"/>
                  </a:solidFill>
                  <a:latin typeface="Bobby Jones Soft"/>
                  <a:ea typeface="Bobby Jones Soft"/>
                  <a:cs typeface="Bobby Jones Soft"/>
                  <a:sym typeface="Bobby Jones Soft"/>
                </a:rPr>
                <a:t>RISHA GUPTA - 2416435 slides 13-16</a:t>
              </a:r>
            </a:p>
          </p:txBody>
        </p:sp>
        <p:sp>
          <p:nvSpPr>
            <p:cNvPr id="23" name="TextBox 23"/>
            <p:cNvSpPr txBox="1"/>
            <p:nvPr/>
          </p:nvSpPr>
          <p:spPr>
            <a:xfrm>
              <a:off x="0" y="2777976"/>
              <a:ext cx="1848398" cy="627035"/>
            </a:xfrm>
            <a:prstGeom prst="rect">
              <a:avLst/>
            </a:prstGeom>
          </p:spPr>
          <p:txBody>
            <a:bodyPr lIns="0" tIns="0" rIns="0" bIns="0" rtlCol="0" anchor="t">
              <a:spAutoFit/>
            </a:bodyPr>
            <a:lstStyle/>
            <a:p>
              <a:pPr algn="l">
                <a:lnSpc>
                  <a:spcPts val="3613"/>
                </a:lnSpc>
              </a:pPr>
              <a:r>
                <a:rPr lang="en-US" sz="3141" b="1">
                  <a:solidFill>
                    <a:srgbClr val="007D9C"/>
                  </a:solidFill>
                  <a:latin typeface="Open Sauce Bold"/>
                  <a:ea typeface="Open Sauce Bold"/>
                  <a:cs typeface="Open Sauce Bold"/>
                  <a:sym typeface="Open Sauce Bold"/>
                </a:rPr>
                <a:t>4.</a:t>
              </a:r>
            </a:p>
          </p:txBody>
        </p:sp>
      </p:grpSp>
      <p:sp>
        <p:nvSpPr>
          <p:cNvPr id="24" name="TextBox 24"/>
          <p:cNvSpPr txBox="1"/>
          <p:nvPr/>
        </p:nvSpPr>
        <p:spPr>
          <a:xfrm>
            <a:off x="4067248" y="9165"/>
            <a:ext cx="10540603" cy="713318"/>
          </a:xfrm>
          <a:prstGeom prst="rect">
            <a:avLst/>
          </a:prstGeom>
        </p:spPr>
        <p:txBody>
          <a:bodyPr lIns="0" tIns="0" rIns="0" bIns="0" rtlCol="0" anchor="t">
            <a:spAutoFit/>
          </a:bodyPr>
          <a:lstStyle/>
          <a:p>
            <a:pPr algn="ctr">
              <a:lnSpc>
                <a:spcPts val="5833"/>
              </a:lnSpc>
            </a:pPr>
            <a:r>
              <a:rPr lang="en-US" sz="4166">
                <a:solidFill>
                  <a:srgbClr val="007D9C"/>
                </a:solidFill>
                <a:latin typeface="Bobby Jones Soft"/>
                <a:ea typeface="Bobby Jones Soft"/>
                <a:cs typeface="Bobby Jones Soft"/>
                <a:sym typeface="Bobby Jones Soft"/>
              </a:rPr>
              <a:t>MSc Public Health and Social Care in Practice</a:t>
            </a:r>
          </a:p>
        </p:txBody>
      </p:sp>
      <p:sp>
        <p:nvSpPr>
          <p:cNvPr id="25" name="TextBox 25"/>
          <p:cNvSpPr txBox="1"/>
          <p:nvPr/>
        </p:nvSpPr>
        <p:spPr>
          <a:xfrm>
            <a:off x="2361226" y="1158759"/>
            <a:ext cx="13790514" cy="896620"/>
          </a:xfrm>
          <a:prstGeom prst="rect">
            <a:avLst/>
          </a:prstGeom>
        </p:spPr>
        <p:txBody>
          <a:bodyPr lIns="0" tIns="0" rIns="0" bIns="0" rtlCol="0" anchor="t">
            <a:spAutoFit/>
          </a:bodyPr>
          <a:lstStyle/>
          <a:p>
            <a:pPr algn="ctr">
              <a:lnSpc>
                <a:spcPts val="7279"/>
              </a:lnSpc>
            </a:pPr>
            <a:r>
              <a:rPr lang="en-US" sz="5199">
                <a:solidFill>
                  <a:srgbClr val="E56D63"/>
                </a:solidFill>
                <a:latin typeface="Bobby Jones Soft"/>
                <a:ea typeface="Bobby Jones Soft"/>
                <a:cs typeface="Bobby Jones Soft"/>
                <a:sym typeface="Bobby Jones Soft"/>
              </a:rPr>
              <a:t>Population Health and Digital Health Promotion</a:t>
            </a:r>
          </a:p>
        </p:txBody>
      </p:sp>
      <p:sp>
        <p:nvSpPr>
          <p:cNvPr id="26" name="TextBox 26"/>
          <p:cNvSpPr txBox="1"/>
          <p:nvPr/>
        </p:nvSpPr>
        <p:spPr>
          <a:xfrm>
            <a:off x="7270169" y="2065930"/>
            <a:ext cx="3332039" cy="896620"/>
          </a:xfrm>
          <a:prstGeom prst="rect">
            <a:avLst/>
          </a:prstGeom>
        </p:spPr>
        <p:txBody>
          <a:bodyPr lIns="0" tIns="0" rIns="0" bIns="0" rtlCol="0" anchor="t">
            <a:spAutoFit/>
          </a:bodyPr>
          <a:lstStyle/>
          <a:p>
            <a:pPr algn="ctr">
              <a:lnSpc>
                <a:spcPts val="7279"/>
              </a:lnSpc>
            </a:pPr>
            <a:r>
              <a:rPr lang="en-US" sz="5199">
                <a:solidFill>
                  <a:srgbClr val="007D9C"/>
                </a:solidFill>
                <a:latin typeface="Bobby Jones Soft"/>
                <a:ea typeface="Bobby Jones Soft"/>
                <a:cs typeface="Bobby Jones Soft"/>
                <a:sym typeface="Bobby Jones Soft"/>
              </a:rPr>
              <a:t>LCHS7007</a:t>
            </a:r>
          </a:p>
        </p:txBody>
      </p:sp>
      <p:sp>
        <p:nvSpPr>
          <p:cNvPr id="27" name="TextBox 27"/>
          <p:cNvSpPr txBox="1"/>
          <p:nvPr/>
        </p:nvSpPr>
        <p:spPr>
          <a:xfrm>
            <a:off x="5448711" y="3696349"/>
            <a:ext cx="6613426" cy="1447151"/>
          </a:xfrm>
          <a:prstGeom prst="rect">
            <a:avLst/>
          </a:prstGeom>
        </p:spPr>
        <p:txBody>
          <a:bodyPr lIns="0" tIns="0" rIns="0" bIns="0" rtlCol="0" anchor="t">
            <a:spAutoFit/>
          </a:bodyPr>
          <a:lstStyle/>
          <a:p>
            <a:pPr algn="ctr">
              <a:lnSpc>
                <a:spcPts val="5880"/>
              </a:lnSpc>
            </a:pPr>
            <a:r>
              <a:rPr lang="en-US" sz="4200">
                <a:solidFill>
                  <a:srgbClr val="E56D63"/>
                </a:solidFill>
                <a:latin typeface="Bobby Jones Soft"/>
                <a:ea typeface="Bobby Jones Soft"/>
                <a:cs typeface="Bobby Jones Soft"/>
                <a:sym typeface="Bobby Jones Soft"/>
              </a:rPr>
              <a:t>Group Project Presentation</a:t>
            </a:r>
          </a:p>
          <a:p>
            <a:pPr algn="ctr">
              <a:lnSpc>
                <a:spcPts val="5740"/>
              </a:lnSpc>
            </a:pPr>
            <a:r>
              <a:rPr lang="en-US" sz="4100">
                <a:solidFill>
                  <a:srgbClr val="E56D63"/>
                </a:solidFill>
                <a:latin typeface="Bobby Jones Soft"/>
                <a:ea typeface="Bobby Jones Soft"/>
                <a:cs typeface="Bobby Jones Soft"/>
                <a:sym typeface="Bobby Jones Soft"/>
              </a:rPr>
              <a:t>Group 2</a:t>
            </a:r>
          </a:p>
        </p:txBody>
      </p:sp>
      <p:sp>
        <p:nvSpPr>
          <p:cNvPr id="28" name="TextBox 28"/>
          <p:cNvSpPr txBox="1"/>
          <p:nvPr/>
        </p:nvSpPr>
        <p:spPr>
          <a:xfrm>
            <a:off x="12922498" y="7890867"/>
            <a:ext cx="4235542" cy="479632"/>
          </a:xfrm>
          <a:prstGeom prst="rect">
            <a:avLst/>
          </a:prstGeom>
        </p:spPr>
        <p:txBody>
          <a:bodyPr lIns="0" tIns="0" rIns="0" bIns="0" rtlCol="0" anchor="t">
            <a:spAutoFit/>
          </a:bodyPr>
          <a:lstStyle/>
          <a:p>
            <a:pPr algn="ctr">
              <a:lnSpc>
                <a:spcPts val="3550"/>
              </a:lnSpc>
            </a:pPr>
            <a:r>
              <a:rPr lang="en-US" sz="3481">
                <a:solidFill>
                  <a:srgbClr val="007D9C"/>
                </a:solidFill>
                <a:latin typeface="Bobby Jones Soft"/>
                <a:ea typeface="Bobby Jones Soft"/>
                <a:cs typeface="Bobby Jones Soft"/>
                <a:sym typeface="Bobby Jones Soft"/>
              </a:rPr>
              <a:t>LECTURER</a:t>
            </a:r>
          </a:p>
        </p:txBody>
      </p:sp>
      <p:sp>
        <p:nvSpPr>
          <p:cNvPr id="29" name="TextBox 29"/>
          <p:cNvSpPr txBox="1"/>
          <p:nvPr/>
        </p:nvSpPr>
        <p:spPr>
          <a:xfrm>
            <a:off x="12534122" y="8550556"/>
            <a:ext cx="4952581" cy="518454"/>
          </a:xfrm>
          <a:prstGeom prst="rect">
            <a:avLst/>
          </a:prstGeom>
        </p:spPr>
        <p:txBody>
          <a:bodyPr lIns="0" tIns="0" rIns="0" bIns="0" rtlCol="0" anchor="t">
            <a:spAutoFit/>
          </a:bodyPr>
          <a:lstStyle/>
          <a:p>
            <a:pPr algn="ctr">
              <a:lnSpc>
                <a:spcPts val="3876"/>
              </a:lnSpc>
            </a:pPr>
            <a:r>
              <a:rPr lang="en-US" sz="3800">
                <a:solidFill>
                  <a:srgbClr val="F9CF64"/>
                </a:solidFill>
                <a:latin typeface="Bobby Jones Soft"/>
                <a:ea typeface="Bobby Jones Soft"/>
                <a:cs typeface="Bobby Jones Soft"/>
                <a:sym typeface="Bobby Jones Soft"/>
              </a:rPr>
              <a:t>DR PING WU</a:t>
            </a:r>
          </a:p>
        </p:txBody>
      </p:sp>
      <p:sp>
        <p:nvSpPr>
          <p:cNvPr id="30" name="TextBox 30"/>
          <p:cNvSpPr txBox="1"/>
          <p:nvPr/>
        </p:nvSpPr>
        <p:spPr>
          <a:xfrm>
            <a:off x="17555093" y="9551392"/>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0" y="3434356"/>
            <a:ext cx="18314222" cy="6852644"/>
          </a:xfrm>
          <a:custGeom>
            <a:avLst/>
            <a:gdLst/>
            <a:ahLst/>
            <a:cxnLst/>
            <a:rect l="l" t="t" r="r" b="b"/>
            <a:pathLst>
              <a:path w="18314222" h="6852644">
                <a:moveTo>
                  <a:pt x="0" y="0"/>
                </a:moveTo>
                <a:lnTo>
                  <a:pt x="18314222" y="0"/>
                </a:lnTo>
                <a:lnTo>
                  <a:pt x="18314222" y="6852644"/>
                </a:lnTo>
                <a:lnTo>
                  <a:pt x="0" y="6852644"/>
                </a:lnTo>
                <a:lnTo>
                  <a:pt x="0" y="0"/>
                </a:lnTo>
                <a:close/>
              </a:path>
            </a:pathLst>
          </a:custGeom>
          <a:blipFill>
            <a:blip r:embed="rId2"/>
            <a:stretch>
              <a:fillRect l="-3431" t="-513" b="-3147"/>
            </a:stretch>
          </a:blipFill>
        </p:spPr>
        <p:txBody>
          <a:bodyPr/>
          <a:lstStyle/>
          <a:p>
            <a:endParaRPr lang="en-GB"/>
          </a:p>
        </p:txBody>
      </p:sp>
      <p:sp>
        <p:nvSpPr>
          <p:cNvPr id="3" name="Freeform 3"/>
          <p:cNvSpPr/>
          <p:nvPr/>
        </p:nvSpPr>
        <p:spPr>
          <a:xfrm>
            <a:off x="0" y="344823"/>
            <a:ext cx="4908067" cy="2797598"/>
          </a:xfrm>
          <a:custGeom>
            <a:avLst/>
            <a:gdLst/>
            <a:ahLst/>
            <a:cxnLst/>
            <a:rect l="l" t="t" r="r" b="b"/>
            <a:pathLst>
              <a:path w="4908067" h="2797598">
                <a:moveTo>
                  <a:pt x="0" y="0"/>
                </a:moveTo>
                <a:lnTo>
                  <a:pt x="4908067" y="0"/>
                </a:lnTo>
                <a:lnTo>
                  <a:pt x="4908067" y="2797598"/>
                </a:lnTo>
                <a:lnTo>
                  <a:pt x="0" y="27975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3432152" y="98253"/>
            <a:ext cx="4855848" cy="3089533"/>
          </a:xfrm>
          <a:custGeom>
            <a:avLst/>
            <a:gdLst/>
            <a:ahLst/>
            <a:cxnLst/>
            <a:rect l="l" t="t" r="r" b="b"/>
            <a:pathLst>
              <a:path w="4855848" h="3089533">
                <a:moveTo>
                  <a:pt x="0" y="0"/>
                </a:moveTo>
                <a:lnTo>
                  <a:pt x="4855848" y="0"/>
                </a:lnTo>
                <a:lnTo>
                  <a:pt x="4855848" y="3089533"/>
                </a:lnTo>
                <a:lnTo>
                  <a:pt x="0" y="3089533"/>
                </a:lnTo>
                <a:lnTo>
                  <a:pt x="0" y="0"/>
                </a:lnTo>
                <a:close/>
              </a:path>
            </a:pathLst>
          </a:custGeom>
          <a:blipFill>
            <a:blip r:embed="rId5"/>
            <a:stretch>
              <a:fillRect/>
            </a:stretch>
          </a:blipFill>
        </p:spPr>
        <p:txBody>
          <a:bodyPr/>
          <a:lstStyle/>
          <a:p>
            <a:endParaRPr lang="en-GB"/>
          </a:p>
        </p:txBody>
      </p:sp>
      <p:sp>
        <p:nvSpPr>
          <p:cNvPr id="5" name="TextBox 5"/>
          <p:cNvSpPr txBox="1"/>
          <p:nvPr/>
        </p:nvSpPr>
        <p:spPr>
          <a:xfrm>
            <a:off x="5203754" y="-35097"/>
            <a:ext cx="8228398" cy="3371199"/>
          </a:xfrm>
          <a:prstGeom prst="rect">
            <a:avLst/>
          </a:prstGeom>
        </p:spPr>
        <p:txBody>
          <a:bodyPr lIns="0" tIns="0" rIns="0" bIns="0" rtlCol="0" anchor="t">
            <a:spAutoFit/>
          </a:bodyPr>
          <a:lstStyle/>
          <a:p>
            <a:pPr algn="ctr">
              <a:lnSpc>
                <a:spcPts val="8960"/>
              </a:lnSpc>
              <a:spcBef>
                <a:spcPct val="0"/>
              </a:spcBef>
            </a:pPr>
            <a:r>
              <a:rPr lang="en-US" sz="6400">
                <a:solidFill>
                  <a:srgbClr val="F2C02C"/>
                </a:solidFill>
                <a:latin typeface="Bobby Jones Soft"/>
                <a:ea typeface="Bobby Jones Soft"/>
                <a:cs typeface="Bobby Jones Soft"/>
                <a:sym typeface="Bobby Jones Soft"/>
              </a:rPr>
              <a:t> PROMOTING </a:t>
            </a:r>
            <a:r>
              <a:rPr lang="en-US" sz="6400">
                <a:solidFill>
                  <a:srgbClr val="24A858"/>
                </a:solidFill>
                <a:latin typeface="Bobby Jones Soft"/>
                <a:ea typeface="Bobby Jones Soft"/>
                <a:cs typeface="Bobby Jones Soft"/>
                <a:sym typeface="Bobby Jones Soft"/>
              </a:rPr>
              <a:t>PHYSICAL ACTIVITY</a:t>
            </a:r>
            <a:r>
              <a:rPr lang="en-US" sz="6400">
                <a:solidFill>
                  <a:srgbClr val="F2C02C"/>
                </a:solidFill>
                <a:latin typeface="Bobby Jones Soft"/>
                <a:ea typeface="Bobby Jones Soft"/>
                <a:cs typeface="Bobby Jones Soft"/>
                <a:sym typeface="Bobby Jones Soft"/>
              </a:rPr>
              <a:t> IN OLDER ADULTS </a:t>
            </a:r>
            <a:r>
              <a:rPr lang="en-US" sz="6400">
                <a:solidFill>
                  <a:srgbClr val="24A858"/>
                </a:solidFill>
                <a:latin typeface="Bobby Jones Soft"/>
                <a:ea typeface="Bobby Jones Soft"/>
                <a:cs typeface="Bobby Jones Soft"/>
                <a:sym typeface="Bobby Jones Soft"/>
              </a:rPr>
              <a:t>65+</a:t>
            </a:r>
          </a:p>
        </p:txBody>
      </p:sp>
      <p:sp>
        <p:nvSpPr>
          <p:cNvPr id="6" name="TextBox 6"/>
          <p:cNvSpPr txBox="1"/>
          <p:nvPr/>
        </p:nvSpPr>
        <p:spPr>
          <a:xfrm>
            <a:off x="17697512" y="9572200"/>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700211" y="1285507"/>
            <a:ext cx="2305747" cy="2118405"/>
          </a:xfrm>
          <a:custGeom>
            <a:avLst/>
            <a:gdLst/>
            <a:ahLst/>
            <a:cxnLst/>
            <a:rect l="l" t="t" r="r" b="b"/>
            <a:pathLst>
              <a:path w="2305747" h="2118405">
                <a:moveTo>
                  <a:pt x="0" y="0"/>
                </a:moveTo>
                <a:lnTo>
                  <a:pt x="2305747" y="0"/>
                </a:lnTo>
                <a:lnTo>
                  <a:pt x="2305747" y="2118406"/>
                </a:lnTo>
                <a:lnTo>
                  <a:pt x="0" y="2118406"/>
                </a:lnTo>
                <a:lnTo>
                  <a:pt x="0" y="0"/>
                </a:lnTo>
                <a:close/>
              </a:path>
            </a:pathLst>
          </a:custGeom>
          <a:blipFill>
            <a:blip r:embed="rId2"/>
            <a:stretch>
              <a:fillRect/>
            </a:stretch>
          </a:blipFill>
        </p:spPr>
        <p:txBody>
          <a:bodyPr/>
          <a:lstStyle/>
          <a:p>
            <a:endParaRPr lang="en-GB"/>
          </a:p>
        </p:txBody>
      </p:sp>
      <p:sp>
        <p:nvSpPr>
          <p:cNvPr id="3" name="Freeform 3"/>
          <p:cNvSpPr/>
          <p:nvPr/>
        </p:nvSpPr>
        <p:spPr>
          <a:xfrm>
            <a:off x="8725997" y="7909841"/>
            <a:ext cx="1920982" cy="2189153"/>
          </a:xfrm>
          <a:custGeom>
            <a:avLst/>
            <a:gdLst/>
            <a:ahLst/>
            <a:cxnLst/>
            <a:rect l="l" t="t" r="r" b="b"/>
            <a:pathLst>
              <a:path w="1920982" h="2189153">
                <a:moveTo>
                  <a:pt x="0" y="0"/>
                </a:moveTo>
                <a:lnTo>
                  <a:pt x="1920982" y="0"/>
                </a:lnTo>
                <a:lnTo>
                  <a:pt x="1920982" y="2189153"/>
                </a:lnTo>
                <a:lnTo>
                  <a:pt x="0" y="21891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3853326" y="2459367"/>
            <a:ext cx="4129435" cy="2684133"/>
          </a:xfrm>
          <a:custGeom>
            <a:avLst/>
            <a:gdLst/>
            <a:ahLst/>
            <a:cxnLst/>
            <a:rect l="l" t="t" r="r" b="b"/>
            <a:pathLst>
              <a:path w="4129435" h="2684133">
                <a:moveTo>
                  <a:pt x="0" y="0"/>
                </a:moveTo>
                <a:lnTo>
                  <a:pt x="4129436" y="0"/>
                </a:lnTo>
                <a:lnTo>
                  <a:pt x="4129436" y="2684133"/>
                </a:lnTo>
                <a:lnTo>
                  <a:pt x="0" y="2684133"/>
                </a:lnTo>
                <a:lnTo>
                  <a:pt x="0" y="0"/>
                </a:lnTo>
                <a:close/>
              </a:path>
            </a:pathLst>
          </a:custGeom>
          <a:blipFill>
            <a:blip r:embed="rId5"/>
            <a:stretch>
              <a:fillRect/>
            </a:stretch>
          </a:blipFill>
        </p:spPr>
        <p:txBody>
          <a:bodyPr/>
          <a:lstStyle/>
          <a:p>
            <a:endParaRPr lang="en-GB"/>
          </a:p>
        </p:txBody>
      </p:sp>
      <p:sp>
        <p:nvSpPr>
          <p:cNvPr id="5" name="Freeform 5"/>
          <p:cNvSpPr/>
          <p:nvPr/>
        </p:nvSpPr>
        <p:spPr>
          <a:xfrm>
            <a:off x="15891915" y="7129904"/>
            <a:ext cx="2396085" cy="2802439"/>
          </a:xfrm>
          <a:custGeom>
            <a:avLst/>
            <a:gdLst/>
            <a:ahLst/>
            <a:cxnLst/>
            <a:rect l="l" t="t" r="r" b="b"/>
            <a:pathLst>
              <a:path w="2396085" h="2802439">
                <a:moveTo>
                  <a:pt x="0" y="0"/>
                </a:moveTo>
                <a:lnTo>
                  <a:pt x="2396085" y="0"/>
                </a:lnTo>
                <a:lnTo>
                  <a:pt x="2396085" y="2802439"/>
                </a:lnTo>
                <a:lnTo>
                  <a:pt x="0" y="28024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2609935" y="3092624"/>
            <a:ext cx="3284735" cy="3399466"/>
          </a:xfrm>
          <a:custGeom>
            <a:avLst/>
            <a:gdLst/>
            <a:ahLst/>
            <a:cxnLst/>
            <a:rect l="l" t="t" r="r" b="b"/>
            <a:pathLst>
              <a:path w="3284735" h="3399466">
                <a:moveTo>
                  <a:pt x="0" y="0"/>
                </a:moveTo>
                <a:lnTo>
                  <a:pt x="3284734" y="0"/>
                </a:lnTo>
                <a:lnTo>
                  <a:pt x="3284734" y="3399466"/>
                </a:lnTo>
                <a:lnTo>
                  <a:pt x="0" y="339946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342464" y="7345677"/>
            <a:ext cx="2753317" cy="2753317"/>
          </a:xfrm>
          <a:custGeom>
            <a:avLst/>
            <a:gdLst/>
            <a:ahLst/>
            <a:cxnLst/>
            <a:rect l="l" t="t" r="r" b="b"/>
            <a:pathLst>
              <a:path w="2753317" h="2753317">
                <a:moveTo>
                  <a:pt x="0" y="0"/>
                </a:moveTo>
                <a:lnTo>
                  <a:pt x="2753317" y="0"/>
                </a:lnTo>
                <a:lnTo>
                  <a:pt x="2753317" y="2753317"/>
                </a:lnTo>
                <a:lnTo>
                  <a:pt x="0" y="275331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TextBox 8"/>
          <p:cNvSpPr txBox="1"/>
          <p:nvPr/>
        </p:nvSpPr>
        <p:spPr>
          <a:xfrm>
            <a:off x="432287" y="-219075"/>
            <a:ext cx="3315758" cy="1785710"/>
          </a:xfrm>
          <a:prstGeom prst="rect">
            <a:avLst/>
          </a:prstGeom>
        </p:spPr>
        <p:txBody>
          <a:bodyPr lIns="0" tIns="0" rIns="0" bIns="0" rtlCol="0" anchor="t">
            <a:spAutoFit/>
          </a:bodyPr>
          <a:lstStyle/>
          <a:p>
            <a:pPr algn="ctr">
              <a:lnSpc>
                <a:spcPts val="14430"/>
              </a:lnSpc>
              <a:spcBef>
                <a:spcPct val="0"/>
              </a:spcBef>
            </a:pPr>
            <a:r>
              <a:rPr lang="en-US" sz="10307">
                <a:solidFill>
                  <a:srgbClr val="FFC50F"/>
                </a:solidFill>
                <a:latin typeface="Bobby Jones Soft"/>
                <a:ea typeface="Bobby Jones Soft"/>
                <a:cs typeface="Bobby Jones Soft"/>
                <a:sym typeface="Bobby Jones Soft"/>
              </a:rPr>
              <a:t>AIM </a:t>
            </a:r>
          </a:p>
        </p:txBody>
      </p:sp>
      <p:sp>
        <p:nvSpPr>
          <p:cNvPr id="9" name="TextBox 9"/>
          <p:cNvSpPr txBox="1"/>
          <p:nvPr/>
        </p:nvSpPr>
        <p:spPr>
          <a:xfrm>
            <a:off x="3005958" y="447675"/>
            <a:ext cx="15282042" cy="1997882"/>
          </a:xfrm>
          <a:prstGeom prst="rect">
            <a:avLst/>
          </a:prstGeom>
        </p:spPr>
        <p:txBody>
          <a:bodyPr lIns="0" tIns="0" rIns="0" bIns="0" rtlCol="0" anchor="t">
            <a:spAutoFit/>
          </a:bodyPr>
          <a:lstStyle/>
          <a:p>
            <a:pPr algn="ctr">
              <a:lnSpc>
                <a:spcPts val="4856"/>
              </a:lnSpc>
            </a:pPr>
            <a:r>
              <a:rPr lang="en-US" sz="8093" spc="-80">
                <a:solidFill>
                  <a:srgbClr val="24A858"/>
                </a:solidFill>
                <a:latin typeface="Skillet Condensed"/>
                <a:ea typeface="Skillet Condensed"/>
                <a:cs typeface="Skillet Condensed"/>
                <a:sym typeface="Skillet Condensed"/>
              </a:rPr>
              <a:t>To </a:t>
            </a:r>
            <a:r>
              <a:rPr lang="en-US" sz="8093" spc="-80">
                <a:solidFill>
                  <a:srgbClr val="FFB30F"/>
                </a:solidFill>
                <a:latin typeface="Skillet Condensed"/>
                <a:ea typeface="Skillet Condensed"/>
                <a:cs typeface="Skillet Condensed"/>
                <a:sym typeface="Skillet Condensed"/>
              </a:rPr>
              <a:t>improve</a:t>
            </a:r>
            <a:r>
              <a:rPr lang="en-US" sz="8093" spc="-80">
                <a:solidFill>
                  <a:srgbClr val="24A858"/>
                </a:solidFill>
                <a:latin typeface="Skillet Condensed"/>
                <a:ea typeface="Skillet Condensed"/>
                <a:cs typeface="Skillet Condensed"/>
                <a:sym typeface="Skillet Condensed"/>
              </a:rPr>
              <a:t> physical activity levels in older adults in order to reduce the risk of falls,  cardiovascular diseases and obesity.</a:t>
            </a:r>
          </a:p>
        </p:txBody>
      </p:sp>
      <p:sp>
        <p:nvSpPr>
          <p:cNvPr id="10" name="TextBox 10"/>
          <p:cNvSpPr txBox="1"/>
          <p:nvPr/>
        </p:nvSpPr>
        <p:spPr>
          <a:xfrm>
            <a:off x="4015969" y="2971339"/>
            <a:ext cx="10770133" cy="1427122"/>
          </a:xfrm>
          <a:prstGeom prst="rect">
            <a:avLst/>
          </a:prstGeom>
        </p:spPr>
        <p:txBody>
          <a:bodyPr lIns="0" tIns="0" rIns="0" bIns="0" rtlCol="0" anchor="t">
            <a:spAutoFit/>
          </a:bodyPr>
          <a:lstStyle/>
          <a:p>
            <a:pPr algn="ctr">
              <a:lnSpc>
                <a:spcPts val="9430"/>
              </a:lnSpc>
            </a:pPr>
            <a:r>
              <a:rPr lang="en-US" sz="13098" b="1">
                <a:solidFill>
                  <a:srgbClr val="E56D63"/>
                </a:solidFill>
                <a:latin typeface="Ahkio Heavy"/>
                <a:ea typeface="Ahkio Heavy"/>
                <a:cs typeface="Ahkio Heavy"/>
                <a:sym typeface="Ahkio Heavy"/>
              </a:rPr>
              <a:t>CONTENT  </a:t>
            </a:r>
          </a:p>
        </p:txBody>
      </p:sp>
      <p:sp>
        <p:nvSpPr>
          <p:cNvPr id="11" name="TextBox 11"/>
          <p:cNvSpPr txBox="1"/>
          <p:nvPr/>
        </p:nvSpPr>
        <p:spPr>
          <a:xfrm>
            <a:off x="432287" y="4022925"/>
            <a:ext cx="3315758" cy="1537699"/>
          </a:xfrm>
          <a:prstGeom prst="rect">
            <a:avLst/>
          </a:prstGeom>
        </p:spPr>
        <p:txBody>
          <a:bodyPr lIns="0" tIns="0" rIns="0" bIns="0" rtlCol="0" anchor="t">
            <a:spAutoFit/>
          </a:bodyPr>
          <a:lstStyle/>
          <a:p>
            <a:pPr algn="ctr">
              <a:lnSpc>
                <a:spcPts val="6118"/>
              </a:lnSpc>
            </a:pPr>
            <a:r>
              <a:rPr lang="en-US" sz="4370" b="1">
                <a:solidFill>
                  <a:srgbClr val="E56D63"/>
                </a:solidFill>
                <a:latin typeface="Canva Sans Bold"/>
                <a:ea typeface="Canva Sans Bold"/>
                <a:cs typeface="Canva Sans Bold"/>
                <a:sym typeface="Canva Sans Bold"/>
              </a:rPr>
              <a:t>Low-impact exercises</a:t>
            </a:r>
          </a:p>
        </p:txBody>
      </p:sp>
      <p:sp>
        <p:nvSpPr>
          <p:cNvPr id="12" name="TextBox 12"/>
          <p:cNvSpPr txBox="1"/>
          <p:nvPr/>
        </p:nvSpPr>
        <p:spPr>
          <a:xfrm>
            <a:off x="2619979" y="7424945"/>
            <a:ext cx="4577868" cy="2499531"/>
          </a:xfrm>
          <a:prstGeom prst="rect">
            <a:avLst/>
          </a:prstGeom>
        </p:spPr>
        <p:txBody>
          <a:bodyPr lIns="0" tIns="0" rIns="0" bIns="0" rtlCol="0" anchor="t">
            <a:spAutoFit/>
          </a:bodyPr>
          <a:lstStyle/>
          <a:p>
            <a:pPr algn="ctr">
              <a:lnSpc>
                <a:spcPts val="6661"/>
              </a:lnSpc>
            </a:pPr>
            <a:r>
              <a:rPr lang="en-US" sz="4758" b="1">
                <a:solidFill>
                  <a:srgbClr val="24A858"/>
                </a:solidFill>
                <a:latin typeface="Canva Sans Bold"/>
                <a:ea typeface="Canva Sans Bold"/>
                <a:cs typeface="Canva Sans Bold"/>
                <a:sym typeface="Canva Sans Bold"/>
              </a:rPr>
              <a:t>Personalized activity tracking</a:t>
            </a:r>
          </a:p>
        </p:txBody>
      </p:sp>
      <p:sp>
        <p:nvSpPr>
          <p:cNvPr id="13" name="TextBox 13"/>
          <p:cNvSpPr txBox="1"/>
          <p:nvPr/>
        </p:nvSpPr>
        <p:spPr>
          <a:xfrm>
            <a:off x="7807447" y="4697107"/>
            <a:ext cx="4133100" cy="3658870"/>
          </a:xfrm>
          <a:prstGeom prst="rect">
            <a:avLst/>
          </a:prstGeom>
        </p:spPr>
        <p:txBody>
          <a:bodyPr lIns="0" tIns="0" rIns="0" bIns="0" rtlCol="0" anchor="t">
            <a:spAutoFit/>
          </a:bodyPr>
          <a:lstStyle/>
          <a:p>
            <a:pPr algn="ctr">
              <a:lnSpc>
                <a:spcPts val="7279"/>
              </a:lnSpc>
            </a:pPr>
            <a:r>
              <a:rPr lang="en-US" sz="5199" b="1">
                <a:solidFill>
                  <a:srgbClr val="24A858"/>
                </a:solidFill>
                <a:latin typeface="Canva Sans Bold"/>
                <a:ea typeface="Canva Sans Bold"/>
                <a:cs typeface="Canva Sans Bold"/>
                <a:sym typeface="Canva Sans Bold"/>
              </a:rPr>
              <a:t>Reminders and notifications</a:t>
            </a:r>
          </a:p>
          <a:p>
            <a:pPr algn="ctr">
              <a:lnSpc>
                <a:spcPts val="7279"/>
              </a:lnSpc>
            </a:pPr>
            <a:endParaRPr lang="en-US" sz="5199" b="1">
              <a:solidFill>
                <a:srgbClr val="24A858"/>
              </a:solidFill>
              <a:latin typeface="Canva Sans Bold"/>
              <a:ea typeface="Canva Sans Bold"/>
              <a:cs typeface="Canva Sans Bold"/>
              <a:sym typeface="Canva Sans Bold"/>
            </a:endParaRPr>
          </a:p>
        </p:txBody>
      </p:sp>
      <p:sp>
        <p:nvSpPr>
          <p:cNvPr id="14" name="TextBox 14"/>
          <p:cNvSpPr txBox="1"/>
          <p:nvPr/>
        </p:nvSpPr>
        <p:spPr>
          <a:xfrm>
            <a:off x="13853326" y="5263606"/>
            <a:ext cx="3973210" cy="1650942"/>
          </a:xfrm>
          <a:prstGeom prst="rect">
            <a:avLst/>
          </a:prstGeom>
        </p:spPr>
        <p:txBody>
          <a:bodyPr lIns="0" tIns="0" rIns="0" bIns="0" rtlCol="0" anchor="t">
            <a:spAutoFit/>
          </a:bodyPr>
          <a:lstStyle/>
          <a:p>
            <a:pPr algn="ctr">
              <a:lnSpc>
                <a:spcPts val="6632"/>
              </a:lnSpc>
            </a:pPr>
            <a:r>
              <a:rPr lang="en-US" sz="4737" b="1">
                <a:solidFill>
                  <a:srgbClr val="24A858"/>
                </a:solidFill>
                <a:latin typeface="Canva Sans Bold"/>
                <a:ea typeface="Canva Sans Bold"/>
                <a:cs typeface="Canva Sans Bold"/>
                <a:sym typeface="Canva Sans Bold"/>
              </a:rPr>
              <a:t>Educational resources</a:t>
            </a:r>
          </a:p>
        </p:txBody>
      </p:sp>
      <p:sp>
        <p:nvSpPr>
          <p:cNvPr id="15" name="TextBox 15"/>
          <p:cNvSpPr txBox="1"/>
          <p:nvPr/>
        </p:nvSpPr>
        <p:spPr>
          <a:xfrm>
            <a:off x="11253975" y="7469459"/>
            <a:ext cx="5198702" cy="2462884"/>
          </a:xfrm>
          <a:prstGeom prst="rect">
            <a:avLst/>
          </a:prstGeom>
        </p:spPr>
        <p:txBody>
          <a:bodyPr lIns="0" tIns="0" rIns="0" bIns="0" rtlCol="0" anchor="t">
            <a:spAutoFit/>
          </a:bodyPr>
          <a:lstStyle/>
          <a:p>
            <a:pPr algn="ctr">
              <a:lnSpc>
                <a:spcPts val="6596"/>
              </a:lnSpc>
            </a:pPr>
            <a:r>
              <a:rPr lang="en-US" sz="4711" b="1">
                <a:solidFill>
                  <a:srgbClr val="E56D63"/>
                </a:solidFill>
                <a:latin typeface="Canva Sans Bold"/>
                <a:ea typeface="Canva Sans Bold"/>
                <a:cs typeface="Canva Sans Bold"/>
                <a:sym typeface="Canva Sans Bold"/>
              </a:rPr>
              <a:t>Community engagement features</a:t>
            </a:r>
          </a:p>
        </p:txBody>
      </p:sp>
      <p:sp>
        <p:nvSpPr>
          <p:cNvPr id="16" name="TextBox 16"/>
          <p:cNvSpPr txBox="1"/>
          <p:nvPr/>
        </p:nvSpPr>
        <p:spPr>
          <a:xfrm>
            <a:off x="17835422" y="9876851"/>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8553939" y="1533640"/>
            <a:ext cx="9734061" cy="8753360"/>
          </a:xfrm>
          <a:custGeom>
            <a:avLst/>
            <a:gdLst/>
            <a:ahLst/>
            <a:cxnLst/>
            <a:rect l="l" t="t" r="r" b="b"/>
            <a:pathLst>
              <a:path w="9734061" h="8753360">
                <a:moveTo>
                  <a:pt x="0" y="0"/>
                </a:moveTo>
                <a:lnTo>
                  <a:pt x="9734061" y="0"/>
                </a:lnTo>
                <a:lnTo>
                  <a:pt x="9734061" y="8753360"/>
                </a:lnTo>
                <a:lnTo>
                  <a:pt x="0" y="8753360"/>
                </a:lnTo>
                <a:lnTo>
                  <a:pt x="0" y="0"/>
                </a:lnTo>
                <a:close/>
              </a:path>
            </a:pathLst>
          </a:custGeom>
          <a:blipFill>
            <a:blip r:embed="rId2"/>
            <a:stretch>
              <a:fillRect l="-7564" r="-15620"/>
            </a:stretch>
          </a:blipFill>
        </p:spPr>
        <p:txBody>
          <a:bodyPr/>
          <a:lstStyle/>
          <a:p>
            <a:endParaRPr lang="en-GB"/>
          </a:p>
        </p:txBody>
      </p:sp>
      <p:sp>
        <p:nvSpPr>
          <p:cNvPr id="3" name="Freeform 3"/>
          <p:cNvSpPr/>
          <p:nvPr/>
        </p:nvSpPr>
        <p:spPr>
          <a:xfrm>
            <a:off x="680029" y="2468906"/>
            <a:ext cx="7111987" cy="7111987"/>
          </a:xfrm>
          <a:custGeom>
            <a:avLst/>
            <a:gdLst/>
            <a:ahLst/>
            <a:cxnLst/>
            <a:rect l="l" t="t" r="r" b="b"/>
            <a:pathLst>
              <a:path w="7111987" h="7111987">
                <a:moveTo>
                  <a:pt x="0" y="0"/>
                </a:moveTo>
                <a:lnTo>
                  <a:pt x="7111988" y="0"/>
                </a:lnTo>
                <a:lnTo>
                  <a:pt x="7111988" y="7111988"/>
                </a:lnTo>
                <a:lnTo>
                  <a:pt x="0" y="7111988"/>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514350" y="128363"/>
            <a:ext cx="17259300" cy="1104249"/>
          </a:xfrm>
          <a:prstGeom prst="rect">
            <a:avLst/>
          </a:prstGeom>
        </p:spPr>
        <p:txBody>
          <a:bodyPr lIns="0" tIns="0" rIns="0" bIns="0" rtlCol="0" anchor="t">
            <a:spAutoFit/>
          </a:bodyPr>
          <a:lstStyle/>
          <a:p>
            <a:pPr algn="ctr">
              <a:lnSpc>
                <a:spcPts val="8960"/>
              </a:lnSpc>
              <a:spcBef>
                <a:spcPct val="0"/>
              </a:spcBef>
            </a:pPr>
            <a:r>
              <a:rPr lang="en-US" sz="6400">
                <a:solidFill>
                  <a:srgbClr val="007D9C"/>
                </a:solidFill>
                <a:latin typeface="Bobby Jones Soft"/>
                <a:ea typeface="Bobby Jones Soft"/>
                <a:cs typeface="Bobby Jones Soft"/>
                <a:sym typeface="Bobby Jones Soft"/>
              </a:rPr>
              <a:t>THE CHOOSEN DIGITAL HEALTH TECHNOLOGY</a:t>
            </a:r>
          </a:p>
        </p:txBody>
      </p:sp>
      <p:sp>
        <p:nvSpPr>
          <p:cNvPr id="5" name="TextBox 5"/>
          <p:cNvSpPr txBox="1"/>
          <p:nvPr/>
        </p:nvSpPr>
        <p:spPr>
          <a:xfrm>
            <a:off x="8114716" y="6849667"/>
            <a:ext cx="4843408" cy="2972243"/>
          </a:xfrm>
          <a:prstGeom prst="rect">
            <a:avLst/>
          </a:prstGeom>
        </p:spPr>
        <p:txBody>
          <a:bodyPr lIns="0" tIns="0" rIns="0" bIns="0" rtlCol="0" anchor="t">
            <a:spAutoFit/>
          </a:bodyPr>
          <a:lstStyle/>
          <a:p>
            <a:pPr algn="just">
              <a:lnSpc>
                <a:spcPts val="15425"/>
              </a:lnSpc>
            </a:pPr>
            <a:r>
              <a:rPr lang="en-US" sz="11018" b="1" i="1" spc="-1035">
                <a:solidFill>
                  <a:srgbClr val="007D9C"/>
                </a:solidFill>
                <a:latin typeface="Cooper BT Bold Italics"/>
                <a:ea typeface="Cooper BT Bold Italics"/>
                <a:cs typeface="Cooper BT Bold Italics"/>
                <a:sym typeface="Cooper BT Bold Italics"/>
              </a:rPr>
              <a:t>ElderFit</a:t>
            </a:r>
          </a:p>
          <a:p>
            <a:pPr algn="ctr">
              <a:lnSpc>
                <a:spcPts val="4324"/>
              </a:lnSpc>
            </a:pPr>
            <a:r>
              <a:rPr lang="en-US" sz="8648" b="1" i="1" spc="-812">
                <a:solidFill>
                  <a:srgbClr val="007D9C"/>
                </a:solidFill>
                <a:latin typeface="Cooper BT Bold Italics"/>
                <a:ea typeface="Cooper BT Bold Italics"/>
                <a:cs typeface="Cooper BT Bold Italics"/>
                <a:sym typeface="Cooper BT Bold Italics"/>
              </a:rPr>
              <a:t>App</a:t>
            </a:r>
          </a:p>
        </p:txBody>
      </p:sp>
      <p:sp>
        <p:nvSpPr>
          <p:cNvPr id="6" name="TextBox 6"/>
          <p:cNvSpPr txBox="1"/>
          <p:nvPr/>
        </p:nvSpPr>
        <p:spPr>
          <a:xfrm>
            <a:off x="2470610" y="9542794"/>
            <a:ext cx="3006145" cy="363894"/>
          </a:xfrm>
          <a:prstGeom prst="rect">
            <a:avLst/>
          </a:prstGeom>
        </p:spPr>
        <p:txBody>
          <a:bodyPr lIns="0" tIns="0" rIns="0" bIns="0" rtlCol="0" anchor="t">
            <a:spAutoFit/>
          </a:bodyPr>
          <a:lstStyle/>
          <a:p>
            <a:pPr algn="ctr">
              <a:lnSpc>
                <a:spcPts val="3042"/>
              </a:lnSpc>
              <a:spcBef>
                <a:spcPct val="0"/>
              </a:spcBef>
            </a:pPr>
            <a:r>
              <a:rPr lang="en-US" sz="2173" b="1" i="1">
                <a:solidFill>
                  <a:srgbClr val="007D9C"/>
                </a:solidFill>
                <a:latin typeface="Canva Sans Bold Italics"/>
                <a:ea typeface="Canva Sans Bold Italics"/>
                <a:cs typeface="Canva Sans Bold Italics"/>
                <a:sym typeface="Canva Sans Bold Italics"/>
              </a:rPr>
              <a:t>(AI generated image)</a:t>
            </a:r>
          </a:p>
        </p:txBody>
      </p:sp>
      <p:sp>
        <p:nvSpPr>
          <p:cNvPr id="7" name="TextBox 7"/>
          <p:cNvSpPr txBox="1"/>
          <p:nvPr/>
        </p:nvSpPr>
        <p:spPr>
          <a:xfrm>
            <a:off x="17905663" y="9859062"/>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7D9C"/>
                </a:solidFill>
                <a:latin typeface="Canva Sans"/>
                <a:ea typeface="Canva Sans"/>
                <a:cs typeface="Canva Sans"/>
                <a:sym typeface="Canva Sans"/>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9950163" y="1747516"/>
            <a:ext cx="2943359" cy="2928642"/>
          </a:xfrm>
          <a:custGeom>
            <a:avLst/>
            <a:gdLst/>
            <a:ahLst/>
            <a:cxnLst/>
            <a:rect l="l" t="t" r="r" b="b"/>
            <a:pathLst>
              <a:path w="2943359" h="2928642">
                <a:moveTo>
                  <a:pt x="0" y="0"/>
                </a:moveTo>
                <a:lnTo>
                  <a:pt x="2943359" y="0"/>
                </a:lnTo>
                <a:lnTo>
                  <a:pt x="2943359" y="2928642"/>
                </a:lnTo>
                <a:lnTo>
                  <a:pt x="0" y="29286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7475531" y="5610905"/>
            <a:ext cx="6029135" cy="4582142"/>
          </a:xfrm>
          <a:custGeom>
            <a:avLst/>
            <a:gdLst/>
            <a:ahLst/>
            <a:cxnLst/>
            <a:rect l="l" t="t" r="r" b="b"/>
            <a:pathLst>
              <a:path w="6029135" h="4582142">
                <a:moveTo>
                  <a:pt x="0" y="0"/>
                </a:moveTo>
                <a:lnTo>
                  <a:pt x="6029134" y="0"/>
                </a:lnTo>
                <a:lnTo>
                  <a:pt x="6029134" y="4582142"/>
                </a:lnTo>
                <a:lnTo>
                  <a:pt x="0" y="4582142"/>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559545" y="6423553"/>
            <a:ext cx="7268981" cy="639696"/>
          </a:xfrm>
          <a:prstGeom prst="rect">
            <a:avLst/>
          </a:prstGeom>
        </p:spPr>
        <p:txBody>
          <a:bodyPr lIns="0" tIns="0" rIns="0" bIns="0" rtlCol="0" anchor="t">
            <a:spAutoFit/>
          </a:bodyPr>
          <a:lstStyle/>
          <a:p>
            <a:pPr algn="ctr">
              <a:lnSpc>
                <a:spcPts val="5184"/>
              </a:lnSpc>
              <a:spcBef>
                <a:spcPct val="0"/>
              </a:spcBef>
            </a:pPr>
            <a:r>
              <a:rPr lang="en-US" sz="3703">
                <a:solidFill>
                  <a:srgbClr val="007D9C"/>
                </a:solidFill>
                <a:latin typeface="Bobby Jones Soft"/>
                <a:ea typeface="Bobby Jones Soft"/>
                <a:cs typeface="Bobby Jones Soft"/>
                <a:sym typeface="Bobby Jones Soft"/>
              </a:rPr>
              <a:t>NATIONAL GUIDELINES &amp; STATISTICS</a:t>
            </a:r>
          </a:p>
        </p:txBody>
      </p:sp>
      <p:sp>
        <p:nvSpPr>
          <p:cNvPr id="5" name="TextBox 5"/>
          <p:cNvSpPr txBox="1"/>
          <p:nvPr/>
        </p:nvSpPr>
        <p:spPr>
          <a:xfrm>
            <a:off x="13273230" y="5830976"/>
            <a:ext cx="4760110" cy="4185451"/>
          </a:xfrm>
          <a:prstGeom prst="rect">
            <a:avLst/>
          </a:prstGeom>
        </p:spPr>
        <p:txBody>
          <a:bodyPr lIns="0" tIns="0" rIns="0" bIns="0" rtlCol="0" anchor="t">
            <a:spAutoFit/>
          </a:bodyPr>
          <a:lstStyle/>
          <a:p>
            <a:pPr algn="ctr">
              <a:lnSpc>
                <a:spcPts val="3711"/>
              </a:lnSpc>
            </a:pPr>
            <a:r>
              <a:rPr lang="en-US" sz="2651">
                <a:solidFill>
                  <a:srgbClr val="24A858"/>
                </a:solidFill>
                <a:latin typeface="Bobby Jones Soft"/>
                <a:ea typeface="Bobby Jones Soft"/>
                <a:cs typeface="Bobby Jones Soft"/>
                <a:sym typeface="Bobby Jones Soft"/>
              </a:rPr>
              <a:t>The Centres for Disease Control and Prevention (CDC) 2024, indicates that more than 28% of adults aged 65 and older in the United States are physically inactive, with approximately 36 million falls reported annually in this population. </a:t>
            </a:r>
          </a:p>
        </p:txBody>
      </p:sp>
      <p:sp>
        <p:nvSpPr>
          <p:cNvPr id="6" name="TextBox 6"/>
          <p:cNvSpPr txBox="1"/>
          <p:nvPr/>
        </p:nvSpPr>
        <p:spPr>
          <a:xfrm>
            <a:off x="13018569" y="1690366"/>
            <a:ext cx="5269431" cy="3743919"/>
          </a:xfrm>
          <a:prstGeom prst="rect">
            <a:avLst/>
          </a:prstGeom>
        </p:spPr>
        <p:txBody>
          <a:bodyPr lIns="0" tIns="0" rIns="0" bIns="0" rtlCol="0" anchor="t">
            <a:spAutoFit/>
          </a:bodyPr>
          <a:lstStyle/>
          <a:p>
            <a:pPr algn="ctr">
              <a:lnSpc>
                <a:spcPts val="3696"/>
              </a:lnSpc>
            </a:pPr>
            <a:r>
              <a:rPr lang="en-US" sz="2640" b="1">
                <a:solidFill>
                  <a:srgbClr val="E56D63"/>
                </a:solidFill>
                <a:latin typeface="Playpen Sans Ultra-Bold"/>
                <a:ea typeface="Playpen Sans Ultra-Bold"/>
                <a:cs typeface="Playpen Sans Ultra-Bold"/>
                <a:sym typeface="Playpen Sans Ultra-Bold"/>
              </a:rPr>
              <a:t>The World Health Organisation (WHO) indicates that worldwide, 1 in 4  adults fail to achieve the recommended levels of physical activity, with higher rates seen among older demographics (WHO, 2024). </a:t>
            </a:r>
          </a:p>
        </p:txBody>
      </p:sp>
      <p:sp>
        <p:nvSpPr>
          <p:cNvPr id="7" name="TextBox 7"/>
          <p:cNvSpPr txBox="1"/>
          <p:nvPr/>
        </p:nvSpPr>
        <p:spPr>
          <a:xfrm>
            <a:off x="322141" y="7448662"/>
            <a:ext cx="7506385" cy="2744386"/>
          </a:xfrm>
          <a:prstGeom prst="rect">
            <a:avLst/>
          </a:prstGeom>
        </p:spPr>
        <p:txBody>
          <a:bodyPr lIns="0" tIns="0" rIns="0" bIns="0" rtlCol="0" anchor="t">
            <a:spAutoFit/>
          </a:bodyPr>
          <a:lstStyle/>
          <a:p>
            <a:pPr algn="ctr">
              <a:lnSpc>
                <a:spcPts val="4218"/>
              </a:lnSpc>
            </a:pPr>
            <a:r>
              <a:rPr lang="en-US" sz="5273" spc="-52">
                <a:solidFill>
                  <a:srgbClr val="E56D63"/>
                </a:solidFill>
                <a:latin typeface="Skillet Condensed"/>
                <a:ea typeface="Skillet Condensed"/>
                <a:cs typeface="Skillet Condensed"/>
                <a:sym typeface="Skillet Condensed"/>
              </a:rPr>
              <a:t>In the United Kingdom, 40% of individuals aged 65 to 74 years and 62% of those aged 75 years and older were physically inactive (Hanif, et al., 2021). </a:t>
            </a:r>
          </a:p>
        </p:txBody>
      </p:sp>
      <p:sp>
        <p:nvSpPr>
          <p:cNvPr id="8" name="TextBox 8"/>
          <p:cNvSpPr txBox="1"/>
          <p:nvPr/>
        </p:nvSpPr>
        <p:spPr>
          <a:xfrm>
            <a:off x="322141" y="1735586"/>
            <a:ext cx="8326123" cy="4569255"/>
          </a:xfrm>
          <a:prstGeom prst="rect">
            <a:avLst/>
          </a:prstGeom>
        </p:spPr>
        <p:txBody>
          <a:bodyPr lIns="0" tIns="0" rIns="0" bIns="0" rtlCol="0" anchor="t">
            <a:spAutoFit/>
          </a:bodyPr>
          <a:lstStyle/>
          <a:p>
            <a:pPr algn="ctr">
              <a:lnSpc>
                <a:spcPts val="4484"/>
              </a:lnSpc>
            </a:pPr>
            <a:r>
              <a:rPr lang="en-US" sz="5469" spc="-54">
                <a:solidFill>
                  <a:srgbClr val="FFB30F"/>
                </a:solidFill>
                <a:latin typeface="Skillet Condensed"/>
                <a:ea typeface="Skillet Condensed"/>
                <a:cs typeface="Skillet Condensed"/>
                <a:sym typeface="Skillet Condensed"/>
              </a:rPr>
              <a:t>The National Health Service (NHS) advises that individuals aged 65 and older participate in a minimum of 150 minutes of moderate-intensity aerobic exercise weekly, along with muscle-strengthening activities on at least two days each week (NHS, 2024). </a:t>
            </a:r>
          </a:p>
        </p:txBody>
      </p:sp>
      <p:sp>
        <p:nvSpPr>
          <p:cNvPr id="9" name="TextBox 9"/>
          <p:cNvSpPr txBox="1"/>
          <p:nvPr/>
        </p:nvSpPr>
        <p:spPr>
          <a:xfrm>
            <a:off x="5047388" y="137087"/>
            <a:ext cx="9202238" cy="1512099"/>
          </a:xfrm>
          <a:prstGeom prst="rect">
            <a:avLst/>
          </a:prstGeom>
        </p:spPr>
        <p:txBody>
          <a:bodyPr lIns="0" tIns="0" rIns="0" bIns="0" rtlCol="0" anchor="t">
            <a:spAutoFit/>
          </a:bodyPr>
          <a:lstStyle/>
          <a:p>
            <a:pPr algn="ctr">
              <a:lnSpc>
                <a:spcPts val="11188"/>
              </a:lnSpc>
            </a:pPr>
            <a:r>
              <a:rPr lang="en-US" sz="11534" b="1" i="1" spc="-1084">
                <a:solidFill>
                  <a:srgbClr val="9E4137"/>
                </a:solidFill>
                <a:latin typeface="Cooper BT Bold Italics"/>
                <a:ea typeface="Cooper BT Bold Italics"/>
                <a:cs typeface="Cooper BT Bold Italics"/>
                <a:sym typeface="Cooper BT Bold Italics"/>
              </a:rPr>
              <a:t>Justification</a:t>
            </a:r>
          </a:p>
        </p:txBody>
      </p:sp>
      <p:sp>
        <p:nvSpPr>
          <p:cNvPr id="10" name="TextBox 10"/>
          <p:cNvSpPr txBox="1"/>
          <p:nvPr/>
        </p:nvSpPr>
        <p:spPr>
          <a:xfrm>
            <a:off x="17577004" y="9594111"/>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03070" y="528732"/>
            <a:ext cx="1363843" cy="1633344"/>
          </a:xfrm>
          <a:custGeom>
            <a:avLst/>
            <a:gdLst/>
            <a:ahLst/>
            <a:cxnLst/>
            <a:rect l="l" t="t" r="r" b="b"/>
            <a:pathLst>
              <a:path w="1363843" h="1633344">
                <a:moveTo>
                  <a:pt x="0" y="0"/>
                </a:moveTo>
                <a:lnTo>
                  <a:pt x="1363842" y="0"/>
                </a:lnTo>
                <a:lnTo>
                  <a:pt x="1363842" y="1633345"/>
                </a:lnTo>
                <a:lnTo>
                  <a:pt x="0" y="163334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5816235" y="249819"/>
            <a:ext cx="2121196" cy="2424223"/>
          </a:xfrm>
          <a:custGeom>
            <a:avLst/>
            <a:gdLst/>
            <a:ahLst/>
            <a:cxnLst/>
            <a:rect l="l" t="t" r="r" b="b"/>
            <a:pathLst>
              <a:path w="2121196" h="2424223">
                <a:moveTo>
                  <a:pt x="0" y="0"/>
                </a:moveTo>
                <a:lnTo>
                  <a:pt x="2121195" y="0"/>
                </a:lnTo>
                <a:lnTo>
                  <a:pt x="2121195" y="2424224"/>
                </a:lnTo>
                <a:lnTo>
                  <a:pt x="0" y="24242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1214940" y="270093"/>
            <a:ext cx="5359115" cy="2074424"/>
          </a:xfrm>
          <a:prstGeom prst="rect">
            <a:avLst/>
          </a:prstGeom>
        </p:spPr>
        <p:txBody>
          <a:bodyPr lIns="0" tIns="0" rIns="0" bIns="0" rtlCol="0" anchor="t">
            <a:spAutoFit/>
          </a:bodyPr>
          <a:lstStyle/>
          <a:p>
            <a:pPr algn="ctr">
              <a:lnSpc>
                <a:spcPts val="5528"/>
              </a:lnSpc>
            </a:pPr>
            <a:r>
              <a:rPr lang="en-US" sz="3949" b="1">
                <a:solidFill>
                  <a:srgbClr val="204285"/>
                </a:solidFill>
                <a:latin typeface="Canva Sans Bold"/>
                <a:ea typeface="Canva Sans Bold"/>
                <a:cs typeface="Canva Sans Bold"/>
                <a:sym typeface="Canva Sans Bold"/>
              </a:rPr>
              <a:t>Consequences of Not Addressing This Concern</a:t>
            </a:r>
          </a:p>
        </p:txBody>
      </p:sp>
      <p:sp>
        <p:nvSpPr>
          <p:cNvPr id="5" name="TextBox 5"/>
          <p:cNvSpPr txBox="1"/>
          <p:nvPr/>
        </p:nvSpPr>
        <p:spPr>
          <a:xfrm>
            <a:off x="0" y="2537338"/>
            <a:ext cx="7555115" cy="7319634"/>
          </a:xfrm>
          <a:prstGeom prst="rect">
            <a:avLst/>
          </a:prstGeom>
        </p:spPr>
        <p:txBody>
          <a:bodyPr lIns="0" tIns="0" rIns="0" bIns="0" rtlCol="0" anchor="t">
            <a:spAutoFit/>
          </a:bodyPr>
          <a:lstStyle/>
          <a:p>
            <a:pPr algn="ctr">
              <a:lnSpc>
                <a:spcPts val="4480"/>
              </a:lnSpc>
            </a:pPr>
            <a:r>
              <a:rPr lang="en-US" sz="3200" b="1">
                <a:solidFill>
                  <a:srgbClr val="FF1723"/>
                </a:solidFill>
                <a:latin typeface="Canva Sans Bold"/>
                <a:ea typeface="Canva Sans Bold"/>
                <a:cs typeface="Canva Sans Bold"/>
                <a:sym typeface="Canva Sans Bold"/>
              </a:rPr>
              <a:t>Increased Healthcare Spending:</a:t>
            </a:r>
            <a:r>
              <a:rPr lang="en-US" sz="3200" b="1">
                <a:solidFill>
                  <a:srgbClr val="007D9C"/>
                </a:solidFill>
                <a:latin typeface="Canva Sans Bold"/>
                <a:ea typeface="Canva Sans Bold"/>
                <a:cs typeface="Canva Sans Bold"/>
                <a:sym typeface="Canva Sans Bold"/>
              </a:rPr>
              <a:t> Hospital admissions due to falls and complications from chronic illnesses.</a:t>
            </a:r>
          </a:p>
          <a:p>
            <a:pPr algn="ctr">
              <a:lnSpc>
                <a:spcPts val="4480"/>
              </a:lnSpc>
            </a:pPr>
            <a:endParaRPr lang="en-US" sz="3200" b="1">
              <a:solidFill>
                <a:srgbClr val="007D9C"/>
              </a:solidFill>
              <a:latin typeface="Canva Sans Bold"/>
              <a:ea typeface="Canva Sans Bold"/>
              <a:cs typeface="Canva Sans Bold"/>
              <a:sym typeface="Canva Sans Bold"/>
            </a:endParaRPr>
          </a:p>
          <a:p>
            <a:pPr algn="ctr">
              <a:lnSpc>
                <a:spcPts val="4480"/>
              </a:lnSpc>
            </a:pPr>
            <a:r>
              <a:rPr lang="en-US" sz="3200" b="1">
                <a:solidFill>
                  <a:srgbClr val="FF1723"/>
                </a:solidFill>
                <a:latin typeface="Canva Sans Bold"/>
                <a:ea typeface="Canva Sans Bold"/>
                <a:cs typeface="Canva Sans Bold"/>
                <a:sym typeface="Canva Sans Bold"/>
              </a:rPr>
              <a:t>Poor Quality of Life:</a:t>
            </a:r>
            <a:r>
              <a:rPr lang="en-US" sz="3200" b="1">
                <a:solidFill>
                  <a:srgbClr val="007D9C"/>
                </a:solidFill>
                <a:latin typeface="Canva Sans Bold"/>
                <a:ea typeface="Canva Sans Bold"/>
                <a:cs typeface="Canva Sans Bold"/>
                <a:sym typeface="Canva Sans Bold"/>
              </a:rPr>
              <a:t> </a:t>
            </a:r>
          </a:p>
          <a:p>
            <a:pPr algn="ctr">
              <a:lnSpc>
                <a:spcPts val="4480"/>
              </a:lnSpc>
            </a:pPr>
            <a:r>
              <a:rPr lang="en-US" sz="3200" b="1">
                <a:solidFill>
                  <a:srgbClr val="007D9C"/>
                </a:solidFill>
                <a:latin typeface="Canva Sans Bold"/>
                <a:ea typeface="Canva Sans Bold"/>
                <a:cs typeface="Canva Sans Bold"/>
                <a:sym typeface="Canva Sans Bold"/>
              </a:rPr>
              <a:t>Decline of independence, limitations on mobility, and isolated social life.</a:t>
            </a:r>
          </a:p>
          <a:p>
            <a:pPr algn="ctr">
              <a:lnSpc>
                <a:spcPts val="4480"/>
              </a:lnSpc>
            </a:pPr>
            <a:endParaRPr lang="en-US" sz="3200" b="1">
              <a:solidFill>
                <a:srgbClr val="007D9C"/>
              </a:solidFill>
              <a:latin typeface="Canva Sans Bold"/>
              <a:ea typeface="Canva Sans Bold"/>
              <a:cs typeface="Canva Sans Bold"/>
              <a:sym typeface="Canva Sans Bold"/>
            </a:endParaRPr>
          </a:p>
          <a:p>
            <a:pPr algn="ctr">
              <a:lnSpc>
                <a:spcPts val="4620"/>
              </a:lnSpc>
            </a:pPr>
            <a:r>
              <a:rPr lang="en-US" sz="3300" b="1">
                <a:solidFill>
                  <a:srgbClr val="FF1723"/>
                </a:solidFill>
                <a:latin typeface="Canva Sans Bold"/>
                <a:ea typeface="Canva Sans Bold"/>
                <a:cs typeface="Canva Sans Bold"/>
                <a:sym typeface="Canva Sans Bold"/>
              </a:rPr>
              <a:t>Pressure on Carers and Healthcare Systems:</a:t>
            </a:r>
            <a:r>
              <a:rPr lang="en-US" sz="3300" b="1">
                <a:solidFill>
                  <a:srgbClr val="007D9C"/>
                </a:solidFill>
                <a:latin typeface="Canva Sans Bold"/>
                <a:ea typeface="Canva Sans Bold"/>
                <a:cs typeface="Canva Sans Bold"/>
                <a:sym typeface="Canva Sans Bold"/>
              </a:rPr>
              <a:t> </a:t>
            </a:r>
          </a:p>
          <a:p>
            <a:pPr algn="ctr">
              <a:lnSpc>
                <a:spcPts val="4480"/>
              </a:lnSpc>
            </a:pPr>
            <a:r>
              <a:rPr lang="en-US" sz="3200" b="1">
                <a:solidFill>
                  <a:srgbClr val="007D9C"/>
                </a:solidFill>
                <a:latin typeface="Canva Sans Bold"/>
                <a:ea typeface="Canva Sans Bold"/>
                <a:cs typeface="Canva Sans Bold"/>
                <a:sym typeface="Canva Sans Bold"/>
              </a:rPr>
              <a:t>Increased resources required for long-term care (Cunningham, et al., 2020).</a:t>
            </a:r>
          </a:p>
        </p:txBody>
      </p:sp>
      <p:sp>
        <p:nvSpPr>
          <p:cNvPr id="6" name="TextBox 6"/>
          <p:cNvSpPr txBox="1"/>
          <p:nvPr/>
        </p:nvSpPr>
        <p:spPr>
          <a:xfrm>
            <a:off x="9144000" y="2884180"/>
            <a:ext cx="7412696" cy="6374120"/>
          </a:xfrm>
          <a:prstGeom prst="rect">
            <a:avLst/>
          </a:prstGeom>
        </p:spPr>
        <p:txBody>
          <a:bodyPr lIns="0" tIns="0" rIns="0" bIns="0" rtlCol="0" anchor="t">
            <a:spAutoFit/>
          </a:bodyPr>
          <a:lstStyle/>
          <a:p>
            <a:pPr algn="ctr">
              <a:lnSpc>
                <a:spcPts val="4620"/>
              </a:lnSpc>
            </a:pPr>
            <a:r>
              <a:rPr lang="en-US" sz="3300" b="1">
                <a:solidFill>
                  <a:srgbClr val="007D9C"/>
                </a:solidFill>
                <a:latin typeface="Canva Sans Bold"/>
                <a:ea typeface="Canva Sans Bold"/>
                <a:cs typeface="Canva Sans Bold"/>
                <a:sym typeface="Canva Sans Bold"/>
              </a:rPr>
              <a:t>An application designed to promote </a:t>
            </a:r>
            <a:r>
              <a:rPr lang="en-US" sz="3300" b="1">
                <a:solidFill>
                  <a:srgbClr val="93BF55"/>
                </a:solidFill>
                <a:latin typeface="Canva Sans Bold"/>
                <a:ea typeface="Canva Sans Bold"/>
                <a:cs typeface="Canva Sans Bold"/>
                <a:sym typeface="Canva Sans Bold"/>
              </a:rPr>
              <a:t>safe, low-impact exercises</a:t>
            </a:r>
            <a:r>
              <a:rPr lang="en-US" sz="3300" b="1">
                <a:solidFill>
                  <a:srgbClr val="007D9C"/>
                </a:solidFill>
                <a:latin typeface="Canva Sans Bold"/>
                <a:ea typeface="Canva Sans Bold"/>
                <a:cs typeface="Canva Sans Bold"/>
                <a:sym typeface="Canva Sans Bold"/>
              </a:rPr>
              <a:t> and </a:t>
            </a:r>
            <a:r>
              <a:rPr lang="en-US" sz="3300" b="1">
                <a:solidFill>
                  <a:srgbClr val="93BF55"/>
                </a:solidFill>
                <a:latin typeface="Canva Sans Bold"/>
                <a:ea typeface="Canva Sans Bold"/>
                <a:cs typeface="Canva Sans Bold"/>
                <a:sym typeface="Canva Sans Bold"/>
              </a:rPr>
              <a:t>daily physical activity</a:t>
            </a:r>
            <a:r>
              <a:rPr lang="en-US" sz="3300" b="1">
                <a:solidFill>
                  <a:srgbClr val="007D9C"/>
                </a:solidFill>
                <a:latin typeface="Canva Sans Bold"/>
                <a:ea typeface="Canva Sans Bold"/>
                <a:cs typeface="Canva Sans Bold"/>
                <a:sym typeface="Canva Sans Bold"/>
              </a:rPr>
              <a:t> for seniors.</a:t>
            </a:r>
          </a:p>
          <a:p>
            <a:pPr algn="ctr">
              <a:lnSpc>
                <a:spcPts val="4620"/>
              </a:lnSpc>
            </a:pPr>
            <a:endParaRPr lang="en-US" sz="3300" b="1">
              <a:solidFill>
                <a:srgbClr val="007D9C"/>
              </a:solidFill>
              <a:latin typeface="Canva Sans Bold"/>
              <a:ea typeface="Canva Sans Bold"/>
              <a:cs typeface="Canva Sans Bold"/>
              <a:sym typeface="Canva Sans Bold"/>
            </a:endParaRPr>
          </a:p>
          <a:p>
            <a:pPr algn="ctr">
              <a:lnSpc>
                <a:spcPts val="4620"/>
              </a:lnSpc>
            </a:pPr>
            <a:r>
              <a:rPr lang="en-US" sz="3300" b="1">
                <a:solidFill>
                  <a:srgbClr val="007D9C"/>
                </a:solidFill>
                <a:latin typeface="Canva Sans Bold"/>
                <a:ea typeface="Canva Sans Bold"/>
                <a:cs typeface="Canva Sans Bold"/>
                <a:sym typeface="Canva Sans Bold"/>
              </a:rPr>
              <a:t>Selected for its direct engagement with barriers such as </a:t>
            </a:r>
            <a:r>
              <a:rPr lang="en-US" sz="3300" b="1">
                <a:solidFill>
                  <a:srgbClr val="93BF55"/>
                </a:solidFill>
                <a:latin typeface="Canva Sans Bold"/>
                <a:ea typeface="Canva Sans Bold"/>
                <a:cs typeface="Canva Sans Bold"/>
                <a:sym typeface="Canva Sans Bold"/>
              </a:rPr>
              <a:t>motivation, transportation, and anxiety of injury.</a:t>
            </a:r>
          </a:p>
          <a:p>
            <a:pPr algn="ctr">
              <a:lnSpc>
                <a:spcPts val="4620"/>
              </a:lnSpc>
            </a:pPr>
            <a:endParaRPr lang="en-US" sz="3300" b="1">
              <a:solidFill>
                <a:srgbClr val="93BF55"/>
              </a:solidFill>
              <a:latin typeface="Canva Sans Bold"/>
              <a:ea typeface="Canva Sans Bold"/>
              <a:cs typeface="Canva Sans Bold"/>
              <a:sym typeface="Canva Sans Bold"/>
            </a:endParaRPr>
          </a:p>
          <a:p>
            <a:pPr algn="ctr">
              <a:lnSpc>
                <a:spcPts val="4620"/>
              </a:lnSpc>
            </a:pPr>
            <a:r>
              <a:rPr lang="en-US" sz="3300" b="1">
                <a:solidFill>
                  <a:srgbClr val="007D9C"/>
                </a:solidFill>
                <a:latin typeface="Canva Sans Bold"/>
                <a:ea typeface="Canva Sans Bold"/>
                <a:cs typeface="Canva Sans Bold"/>
                <a:sym typeface="Canva Sans Bold"/>
              </a:rPr>
              <a:t>The digital format guarantees </a:t>
            </a:r>
            <a:r>
              <a:rPr lang="en-US" sz="3300" b="1">
                <a:solidFill>
                  <a:srgbClr val="93BF55"/>
                </a:solidFill>
                <a:latin typeface="Canva Sans Bold"/>
                <a:ea typeface="Canva Sans Bold"/>
                <a:cs typeface="Canva Sans Bold"/>
                <a:sym typeface="Canva Sans Bold"/>
              </a:rPr>
              <a:t>adaptability and accessibility. </a:t>
            </a:r>
          </a:p>
        </p:txBody>
      </p:sp>
      <p:sp>
        <p:nvSpPr>
          <p:cNvPr id="7" name="TextBox 7"/>
          <p:cNvSpPr txBox="1"/>
          <p:nvPr/>
        </p:nvSpPr>
        <p:spPr>
          <a:xfrm>
            <a:off x="10020664" y="260568"/>
            <a:ext cx="6013640" cy="2317001"/>
          </a:xfrm>
          <a:prstGeom prst="rect">
            <a:avLst/>
          </a:prstGeom>
        </p:spPr>
        <p:txBody>
          <a:bodyPr lIns="0" tIns="0" rIns="0" bIns="0" rtlCol="0" anchor="t">
            <a:spAutoFit/>
          </a:bodyPr>
          <a:lstStyle/>
          <a:p>
            <a:pPr algn="ctr">
              <a:lnSpc>
                <a:spcPts val="6173"/>
              </a:lnSpc>
            </a:pPr>
            <a:r>
              <a:rPr lang="en-US" sz="4409" b="1">
                <a:solidFill>
                  <a:srgbClr val="204285"/>
                </a:solidFill>
                <a:latin typeface="Canva Sans Bold"/>
                <a:ea typeface="Canva Sans Bold"/>
                <a:cs typeface="Canva Sans Bold"/>
                <a:sym typeface="Canva Sans Bold"/>
              </a:rPr>
              <a:t>Brief Description of the Intervention &amp; Why</a:t>
            </a:r>
          </a:p>
        </p:txBody>
      </p:sp>
      <p:sp>
        <p:nvSpPr>
          <p:cNvPr id="8" name="TextBox 8"/>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grpSp>
        <p:nvGrpSpPr>
          <p:cNvPr id="2" name="Group 2"/>
          <p:cNvGrpSpPr/>
          <p:nvPr/>
        </p:nvGrpSpPr>
        <p:grpSpPr>
          <a:xfrm>
            <a:off x="1028700" y="4415722"/>
            <a:ext cx="16230600" cy="5065654"/>
            <a:chOff x="0" y="0"/>
            <a:chExt cx="4274726" cy="1334164"/>
          </a:xfrm>
        </p:grpSpPr>
        <p:sp>
          <p:nvSpPr>
            <p:cNvPr id="3" name="Freeform 3"/>
            <p:cNvSpPr/>
            <p:nvPr/>
          </p:nvSpPr>
          <p:spPr>
            <a:xfrm>
              <a:off x="0" y="0"/>
              <a:ext cx="4274726" cy="1334164"/>
            </a:xfrm>
            <a:custGeom>
              <a:avLst/>
              <a:gdLst/>
              <a:ahLst/>
              <a:cxnLst/>
              <a:rect l="l" t="t" r="r" b="b"/>
              <a:pathLst>
                <a:path w="4274726" h="1334164">
                  <a:moveTo>
                    <a:pt x="24327" y="0"/>
                  </a:moveTo>
                  <a:lnTo>
                    <a:pt x="4250399" y="0"/>
                  </a:lnTo>
                  <a:cubicBezTo>
                    <a:pt x="4263834" y="0"/>
                    <a:pt x="4274726" y="10891"/>
                    <a:pt x="4274726" y="24327"/>
                  </a:cubicBezTo>
                  <a:lnTo>
                    <a:pt x="4274726" y="1309837"/>
                  </a:lnTo>
                  <a:cubicBezTo>
                    <a:pt x="4274726" y="1323273"/>
                    <a:pt x="4263834" y="1334164"/>
                    <a:pt x="4250399" y="1334164"/>
                  </a:cubicBezTo>
                  <a:lnTo>
                    <a:pt x="24327" y="1334164"/>
                  </a:lnTo>
                  <a:cubicBezTo>
                    <a:pt x="10891" y="1334164"/>
                    <a:pt x="0" y="1323273"/>
                    <a:pt x="0" y="1309837"/>
                  </a:cubicBezTo>
                  <a:lnTo>
                    <a:pt x="0" y="24327"/>
                  </a:lnTo>
                  <a:cubicBezTo>
                    <a:pt x="0" y="10891"/>
                    <a:pt x="10891" y="0"/>
                    <a:pt x="24327" y="0"/>
                  </a:cubicBezTo>
                  <a:close/>
                </a:path>
              </a:pathLst>
            </a:custGeom>
            <a:solidFill>
              <a:srgbClr val="B1D4E0"/>
            </a:solidFill>
          </p:spPr>
          <p:txBody>
            <a:bodyPr/>
            <a:lstStyle/>
            <a:p>
              <a:endParaRPr lang="en-GB"/>
            </a:p>
          </p:txBody>
        </p:sp>
        <p:sp>
          <p:nvSpPr>
            <p:cNvPr id="4" name="TextBox 4"/>
            <p:cNvSpPr txBox="1"/>
            <p:nvPr/>
          </p:nvSpPr>
          <p:spPr>
            <a:xfrm>
              <a:off x="0" y="-38100"/>
              <a:ext cx="4274726" cy="1372264"/>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87862" y="2376081"/>
            <a:ext cx="1881676" cy="1881676"/>
          </a:xfrm>
          <a:custGeom>
            <a:avLst/>
            <a:gdLst/>
            <a:ahLst/>
            <a:cxnLst/>
            <a:rect l="l" t="t" r="r" b="b"/>
            <a:pathLst>
              <a:path w="1881676" h="1881676">
                <a:moveTo>
                  <a:pt x="0" y="0"/>
                </a:moveTo>
                <a:lnTo>
                  <a:pt x="1881676" y="0"/>
                </a:lnTo>
                <a:lnTo>
                  <a:pt x="1881676" y="1881676"/>
                </a:lnTo>
                <a:lnTo>
                  <a:pt x="0" y="18816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6314090" y="776185"/>
            <a:ext cx="1887874" cy="2844254"/>
          </a:xfrm>
          <a:custGeom>
            <a:avLst/>
            <a:gdLst/>
            <a:ahLst/>
            <a:cxnLst/>
            <a:rect l="l" t="t" r="r" b="b"/>
            <a:pathLst>
              <a:path w="1887874" h="2844254">
                <a:moveTo>
                  <a:pt x="0" y="0"/>
                </a:moveTo>
                <a:lnTo>
                  <a:pt x="1887874" y="0"/>
                </a:lnTo>
                <a:lnTo>
                  <a:pt x="1887874" y="2844254"/>
                </a:lnTo>
                <a:lnTo>
                  <a:pt x="0" y="284425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a:off x="2945460" y="121588"/>
            <a:ext cx="12397081" cy="3498851"/>
          </a:xfrm>
          <a:prstGeom prst="rect">
            <a:avLst/>
          </a:prstGeom>
        </p:spPr>
        <p:txBody>
          <a:bodyPr lIns="0" tIns="0" rIns="0" bIns="0" rtlCol="0" anchor="t">
            <a:spAutoFit/>
          </a:bodyPr>
          <a:lstStyle/>
          <a:p>
            <a:pPr algn="ctr">
              <a:lnSpc>
                <a:spcPts val="13999"/>
              </a:lnSpc>
              <a:spcBef>
                <a:spcPct val="0"/>
              </a:spcBef>
            </a:pPr>
            <a:r>
              <a:rPr lang="en-US" sz="9999">
                <a:solidFill>
                  <a:srgbClr val="000000"/>
                </a:solidFill>
                <a:latin typeface="Bobby Jones Soft"/>
                <a:ea typeface="Bobby Jones Soft"/>
                <a:cs typeface="Bobby Jones Soft"/>
                <a:sym typeface="Bobby Jones Soft"/>
              </a:rPr>
              <a:t>THE PRECEDE - PROCEED MODEL</a:t>
            </a:r>
          </a:p>
        </p:txBody>
      </p:sp>
      <p:sp>
        <p:nvSpPr>
          <p:cNvPr id="8" name="TextBox 8"/>
          <p:cNvSpPr txBox="1"/>
          <p:nvPr/>
        </p:nvSpPr>
        <p:spPr>
          <a:xfrm>
            <a:off x="1028700" y="4524753"/>
            <a:ext cx="16230600" cy="4780915"/>
          </a:xfrm>
          <a:prstGeom prst="rect">
            <a:avLst/>
          </a:prstGeom>
        </p:spPr>
        <p:txBody>
          <a:bodyPr lIns="0" tIns="0" rIns="0" bIns="0" rtlCol="0" anchor="t">
            <a:spAutoFit/>
          </a:bodyPr>
          <a:lstStyle/>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The model is defined as a comprehensive framework which aids to plan, implement and evaluate health intervention programs (Junghee </a:t>
            </a:r>
            <a:r>
              <a:rPr lang="en-US" sz="3399" i="1">
                <a:solidFill>
                  <a:srgbClr val="000000"/>
                </a:solidFill>
                <a:latin typeface="Canva Sans Italics"/>
                <a:ea typeface="Canva Sans Italics"/>
                <a:cs typeface="Canva Sans Italics"/>
                <a:sym typeface="Canva Sans Italics"/>
              </a:rPr>
              <a:t>et al</a:t>
            </a:r>
            <a:r>
              <a:rPr lang="en-US" sz="3399">
                <a:solidFill>
                  <a:srgbClr val="000000"/>
                </a:solidFill>
                <a:latin typeface="Canva Sans"/>
                <a:ea typeface="Canva Sans"/>
                <a:cs typeface="Canva Sans"/>
                <a:sym typeface="Canva Sans"/>
              </a:rPr>
              <a:t>., 2022). </a:t>
            </a:r>
          </a:p>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Some characteristics of the model includes being community-oriented, voluntary participation and phased approach. </a:t>
            </a:r>
          </a:p>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The framework is divided into 2; the precede phase which are the planning steps (Kim </a:t>
            </a:r>
            <a:r>
              <a:rPr lang="en-US" sz="3399" i="1">
                <a:solidFill>
                  <a:srgbClr val="000000"/>
                </a:solidFill>
                <a:latin typeface="Canva Sans Italics"/>
                <a:ea typeface="Canva Sans Italics"/>
                <a:cs typeface="Canva Sans Italics"/>
                <a:sym typeface="Canva Sans Italics"/>
              </a:rPr>
              <a:t>et al</a:t>
            </a:r>
            <a:r>
              <a:rPr lang="en-US" sz="3399">
                <a:solidFill>
                  <a:srgbClr val="000000"/>
                </a:solidFill>
                <a:latin typeface="Canva Sans"/>
                <a:ea typeface="Canva Sans"/>
                <a:cs typeface="Canva Sans"/>
                <a:sym typeface="Canva Sans"/>
              </a:rPr>
              <a:t>., 2022) and the proceed phase which evaluates the implemented intervention. </a:t>
            </a:r>
          </a:p>
        </p:txBody>
      </p:sp>
      <p:sp>
        <p:nvSpPr>
          <p:cNvPr id="9" name="TextBox 9"/>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grpSp>
        <p:nvGrpSpPr>
          <p:cNvPr id="2" name="Group 2"/>
          <p:cNvGrpSpPr/>
          <p:nvPr/>
        </p:nvGrpSpPr>
        <p:grpSpPr>
          <a:xfrm>
            <a:off x="-3793950" y="-4603929"/>
            <a:ext cx="10176171" cy="1017617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6AEFF"/>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1576650" y="4976729"/>
            <a:ext cx="10176171" cy="1017617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1D4E0"/>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4416967" y="6558602"/>
            <a:ext cx="3582338" cy="3506213"/>
          </a:xfrm>
          <a:custGeom>
            <a:avLst/>
            <a:gdLst/>
            <a:ahLst/>
            <a:cxnLst/>
            <a:rect l="l" t="t" r="r" b="b"/>
            <a:pathLst>
              <a:path w="3582338" h="3506213">
                <a:moveTo>
                  <a:pt x="0" y="0"/>
                </a:moveTo>
                <a:lnTo>
                  <a:pt x="3582338" y="0"/>
                </a:lnTo>
                <a:lnTo>
                  <a:pt x="3582338" y="3506213"/>
                </a:lnTo>
                <a:lnTo>
                  <a:pt x="0" y="350621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Freeform 9"/>
          <p:cNvSpPr/>
          <p:nvPr/>
        </p:nvSpPr>
        <p:spPr>
          <a:xfrm>
            <a:off x="323672" y="274846"/>
            <a:ext cx="3971198" cy="4174716"/>
          </a:xfrm>
          <a:custGeom>
            <a:avLst/>
            <a:gdLst/>
            <a:ahLst/>
            <a:cxnLst/>
            <a:rect l="l" t="t" r="r" b="b"/>
            <a:pathLst>
              <a:path w="3971198" h="4174716">
                <a:moveTo>
                  <a:pt x="0" y="0"/>
                </a:moveTo>
                <a:lnTo>
                  <a:pt x="3971199" y="0"/>
                </a:lnTo>
                <a:lnTo>
                  <a:pt x="3971199" y="4174716"/>
                </a:lnTo>
                <a:lnTo>
                  <a:pt x="0" y="4174716"/>
                </a:lnTo>
                <a:lnTo>
                  <a:pt x="0" y="0"/>
                </a:lnTo>
                <a:close/>
              </a:path>
            </a:pathLst>
          </a:custGeom>
          <a:blipFill>
            <a:blip r:embed="rId4"/>
            <a:stretch>
              <a:fillRect/>
            </a:stretch>
          </a:blipFill>
        </p:spPr>
        <p:txBody>
          <a:bodyPr/>
          <a:lstStyle/>
          <a:p>
            <a:endParaRPr lang="en-GB"/>
          </a:p>
        </p:txBody>
      </p:sp>
      <p:sp>
        <p:nvSpPr>
          <p:cNvPr id="10" name="Freeform 10"/>
          <p:cNvSpPr/>
          <p:nvPr/>
        </p:nvSpPr>
        <p:spPr>
          <a:xfrm>
            <a:off x="-160327" y="6204419"/>
            <a:ext cx="4455197" cy="4082581"/>
          </a:xfrm>
          <a:custGeom>
            <a:avLst/>
            <a:gdLst/>
            <a:ahLst/>
            <a:cxnLst/>
            <a:rect l="l" t="t" r="r" b="b"/>
            <a:pathLst>
              <a:path w="4455197" h="4082581">
                <a:moveTo>
                  <a:pt x="0" y="0"/>
                </a:moveTo>
                <a:lnTo>
                  <a:pt x="4455198" y="0"/>
                </a:lnTo>
                <a:lnTo>
                  <a:pt x="4455198" y="4082581"/>
                </a:lnTo>
                <a:lnTo>
                  <a:pt x="0" y="408258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7734545" y="0"/>
            <a:ext cx="3648989" cy="10287000"/>
          </a:xfrm>
          <a:custGeom>
            <a:avLst/>
            <a:gdLst/>
            <a:ahLst/>
            <a:cxnLst/>
            <a:rect l="l" t="t" r="r" b="b"/>
            <a:pathLst>
              <a:path w="3648989" h="10287000">
                <a:moveTo>
                  <a:pt x="0" y="0"/>
                </a:moveTo>
                <a:lnTo>
                  <a:pt x="3648989" y="0"/>
                </a:lnTo>
                <a:lnTo>
                  <a:pt x="3648989" y="10287000"/>
                </a:lnTo>
                <a:lnTo>
                  <a:pt x="0" y="10287000"/>
                </a:lnTo>
                <a:lnTo>
                  <a:pt x="0" y="0"/>
                </a:lnTo>
                <a:close/>
              </a:path>
            </a:pathLst>
          </a:custGeom>
          <a:blipFill>
            <a:blip r:embed="rId7"/>
            <a:stretch>
              <a:fillRect t="-7700" b="-2717"/>
            </a:stretch>
          </a:blipFill>
        </p:spPr>
        <p:txBody>
          <a:bodyPr/>
          <a:lstStyle/>
          <a:p>
            <a:endParaRPr lang="en-GB"/>
          </a:p>
        </p:txBody>
      </p:sp>
      <p:sp>
        <p:nvSpPr>
          <p:cNvPr id="12" name="TextBox 12"/>
          <p:cNvSpPr txBox="1"/>
          <p:nvPr/>
        </p:nvSpPr>
        <p:spPr>
          <a:xfrm>
            <a:off x="7971744" y="-200025"/>
            <a:ext cx="10309142" cy="3366133"/>
          </a:xfrm>
          <a:prstGeom prst="rect">
            <a:avLst/>
          </a:prstGeom>
        </p:spPr>
        <p:txBody>
          <a:bodyPr lIns="0" tIns="0" rIns="0" bIns="0" rtlCol="0" anchor="t">
            <a:spAutoFit/>
          </a:bodyPr>
          <a:lstStyle/>
          <a:p>
            <a:pPr algn="r">
              <a:lnSpc>
                <a:spcPts val="13440"/>
              </a:lnSpc>
              <a:spcBef>
                <a:spcPct val="0"/>
              </a:spcBef>
            </a:pPr>
            <a:r>
              <a:rPr lang="en-US" sz="9600">
                <a:solidFill>
                  <a:srgbClr val="000000"/>
                </a:solidFill>
                <a:latin typeface="Bobby Jones Soft"/>
                <a:ea typeface="Bobby Jones Soft"/>
                <a:cs typeface="Bobby Jones Soft"/>
                <a:sym typeface="Bobby Jones Soft"/>
              </a:rPr>
              <a:t>THE MODEL APPLICATION</a:t>
            </a:r>
          </a:p>
        </p:txBody>
      </p:sp>
      <p:sp>
        <p:nvSpPr>
          <p:cNvPr id="13" name="TextBox 13"/>
          <p:cNvSpPr txBox="1"/>
          <p:nvPr/>
        </p:nvSpPr>
        <p:spPr>
          <a:xfrm>
            <a:off x="3912540" y="9097646"/>
            <a:ext cx="3042278" cy="1189354"/>
          </a:xfrm>
          <a:prstGeom prst="rect">
            <a:avLst/>
          </a:prstGeom>
        </p:spPr>
        <p:txBody>
          <a:bodyPr lIns="0" tIns="0" rIns="0" bIns="0" rtlCol="0" anchor="t">
            <a:spAutoFit/>
          </a:bodyPr>
          <a:lstStyle/>
          <a:p>
            <a:pPr algn="ctr">
              <a:lnSpc>
                <a:spcPts val="3220"/>
              </a:lnSpc>
            </a:pPr>
            <a:r>
              <a:rPr lang="en-US" sz="2300">
                <a:solidFill>
                  <a:srgbClr val="000000"/>
                </a:solidFill>
                <a:latin typeface="Canva Sans"/>
                <a:ea typeface="Canva Sans"/>
                <a:cs typeface="Canva Sans"/>
                <a:sym typeface="Canva Sans"/>
              </a:rPr>
              <a:t>(Modified from Source: Classen </a:t>
            </a:r>
            <a:r>
              <a:rPr lang="en-US" sz="2300" i="1">
                <a:solidFill>
                  <a:srgbClr val="000000"/>
                </a:solidFill>
                <a:latin typeface="Canva Sans Italics"/>
                <a:ea typeface="Canva Sans Italics"/>
                <a:cs typeface="Canva Sans Italics"/>
                <a:sym typeface="Canva Sans Italics"/>
              </a:rPr>
              <a:t>et al</a:t>
            </a:r>
            <a:r>
              <a:rPr lang="en-US" sz="2300">
                <a:solidFill>
                  <a:srgbClr val="000000"/>
                </a:solidFill>
                <a:latin typeface="Canva Sans"/>
                <a:ea typeface="Canva Sans"/>
                <a:cs typeface="Canva Sans"/>
                <a:sym typeface="Canva Sans"/>
              </a:rPr>
              <a:t>., 2007) </a:t>
            </a:r>
          </a:p>
        </p:txBody>
      </p:sp>
      <p:sp>
        <p:nvSpPr>
          <p:cNvPr id="14" name="TextBox 14"/>
          <p:cNvSpPr txBox="1"/>
          <p:nvPr/>
        </p:nvSpPr>
        <p:spPr>
          <a:xfrm>
            <a:off x="17598914" y="9517698"/>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grpSp>
        <p:nvGrpSpPr>
          <p:cNvPr id="2" name="Group 2"/>
          <p:cNvGrpSpPr/>
          <p:nvPr/>
        </p:nvGrpSpPr>
        <p:grpSpPr>
          <a:xfrm>
            <a:off x="181258" y="3625817"/>
            <a:ext cx="8453574" cy="6402252"/>
            <a:chOff x="0" y="0"/>
            <a:chExt cx="2226456" cy="1686190"/>
          </a:xfrm>
        </p:grpSpPr>
        <p:sp>
          <p:nvSpPr>
            <p:cNvPr id="3" name="Freeform 3"/>
            <p:cNvSpPr/>
            <p:nvPr/>
          </p:nvSpPr>
          <p:spPr>
            <a:xfrm>
              <a:off x="0" y="0"/>
              <a:ext cx="2226456" cy="1686190"/>
            </a:xfrm>
            <a:custGeom>
              <a:avLst/>
              <a:gdLst/>
              <a:ahLst/>
              <a:cxnLst/>
              <a:rect l="l" t="t" r="r" b="b"/>
              <a:pathLst>
                <a:path w="2226456" h="1686190">
                  <a:moveTo>
                    <a:pt x="46707" y="0"/>
                  </a:moveTo>
                  <a:lnTo>
                    <a:pt x="2179749" y="0"/>
                  </a:lnTo>
                  <a:cubicBezTo>
                    <a:pt x="2205544" y="0"/>
                    <a:pt x="2226456" y="20911"/>
                    <a:pt x="2226456" y="46707"/>
                  </a:cubicBezTo>
                  <a:lnTo>
                    <a:pt x="2226456" y="1639483"/>
                  </a:lnTo>
                  <a:cubicBezTo>
                    <a:pt x="2226456" y="1651870"/>
                    <a:pt x="2221535" y="1663750"/>
                    <a:pt x="2212776" y="1672510"/>
                  </a:cubicBezTo>
                  <a:cubicBezTo>
                    <a:pt x="2204016" y="1681269"/>
                    <a:pt x="2192137" y="1686190"/>
                    <a:pt x="2179749" y="1686190"/>
                  </a:cubicBezTo>
                  <a:lnTo>
                    <a:pt x="46707" y="1686190"/>
                  </a:lnTo>
                  <a:cubicBezTo>
                    <a:pt x="20911" y="1686190"/>
                    <a:pt x="0" y="1665278"/>
                    <a:pt x="0" y="1639483"/>
                  </a:cubicBezTo>
                  <a:lnTo>
                    <a:pt x="0" y="46707"/>
                  </a:lnTo>
                  <a:cubicBezTo>
                    <a:pt x="0" y="20911"/>
                    <a:pt x="20911" y="0"/>
                    <a:pt x="46707" y="0"/>
                  </a:cubicBezTo>
                  <a:close/>
                </a:path>
              </a:pathLst>
            </a:custGeom>
            <a:solidFill>
              <a:srgbClr val="B1D4E0"/>
            </a:solidFill>
          </p:spPr>
          <p:txBody>
            <a:bodyPr/>
            <a:lstStyle/>
            <a:p>
              <a:endParaRPr lang="en-GB"/>
            </a:p>
          </p:txBody>
        </p:sp>
        <p:sp>
          <p:nvSpPr>
            <p:cNvPr id="4" name="TextBox 4"/>
            <p:cNvSpPr txBox="1"/>
            <p:nvPr/>
          </p:nvSpPr>
          <p:spPr>
            <a:xfrm>
              <a:off x="0" y="-38100"/>
              <a:ext cx="2226456" cy="172429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8944165" y="3625817"/>
            <a:ext cx="8468834" cy="6402252"/>
            <a:chOff x="0" y="0"/>
            <a:chExt cx="2116726" cy="1600199"/>
          </a:xfrm>
        </p:grpSpPr>
        <p:sp>
          <p:nvSpPr>
            <p:cNvPr id="6" name="Freeform 6"/>
            <p:cNvSpPr/>
            <p:nvPr/>
          </p:nvSpPr>
          <p:spPr>
            <a:xfrm>
              <a:off x="0" y="0"/>
              <a:ext cx="2116726" cy="1600199"/>
            </a:xfrm>
            <a:custGeom>
              <a:avLst/>
              <a:gdLst/>
              <a:ahLst/>
              <a:cxnLst/>
              <a:rect l="l" t="t" r="r" b="b"/>
              <a:pathLst>
                <a:path w="2116726" h="1600199">
                  <a:moveTo>
                    <a:pt x="46622" y="0"/>
                  </a:moveTo>
                  <a:lnTo>
                    <a:pt x="2070104" y="0"/>
                  </a:lnTo>
                  <a:cubicBezTo>
                    <a:pt x="2082469" y="0"/>
                    <a:pt x="2094328" y="4912"/>
                    <a:pt x="2103071" y="13655"/>
                  </a:cubicBezTo>
                  <a:cubicBezTo>
                    <a:pt x="2111815" y="22399"/>
                    <a:pt x="2116726" y="34257"/>
                    <a:pt x="2116726" y="46622"/>
                  </a:cubicBezTo>
                  <a:lnTo>
                    <a:pt x="2116726" y="1553576"/>
                  </a:lnTo>
                  <a:cubicBezTo>
                    <a:pt x="2116726" y="1565941"/>
                    <a:pt x="2111815" y="1577800"/>
                    <a:pt x="2103071" y="1586543"/>
                  </a:cubicBezTo>
                  <a:cubicBezTo>
                    <a:pt x="2094328" y="1595287"/>
                    <a:pt x="2082469" y="1600199"/>
                    <a:pt x="2070104" y="1600199"/>
                  </a:cubicBezTo>
                  <a:lnTo>
                    <a:pt x="46622" y="1600199"/>
                  </a:lnTo>
                  <a:cubicBezTo>
                    <a:pt x="34257" y="1600199"/>
                    <a:pt x="22399" y="1595287"/>
                    <a:pt x="13655" y="1586543"/>
                  </a:cubicBezTo>
                  <a:cubicBezTo>
                    <a:pt x="4912" y="1577800"/>
                    <a:pt x="0" y="1565941"/>
                    <a:pt x="0" y="1553576"/>
                  </a:cubicBezTo>
                  <a:lnTo>
                    <a:pt x="0" y="46622"/>
                  </a:lnTo>
                  <a:cubicBezTo>
                    <a:pt x="0" y="34257"/>
                    <a:pt x="4912" y="22399"/>
                    <a:pt x="13655" y="13655"/>
                  </a:cubicBezTo>
                  <a:cubicBezTo>
                    <a:pt x="22399" y="4912"/>
                    <a:pt x="34257" y="0"/>
                    <a:pt x="46622" y="0"/>
                  </a:cubicBezTo>
                  <a:close/>
                </a:path>
              </a:pathLst>
            </a:custGeom>
            <a:solidFill>
              <a:srgbClr val="B1D4E0"/>
            </a:solidFill>
          </p:spPr>
          <p:txBody>
            <a:bodyPr/>
            <a:lstStyle/>
            <a:p>
              <a:endParaRPr lang="en-GB"/>
            </a:p>
          </p:txBody>
        </p:sp>
        <p:sp>
          <p:nvSpPr>
            <p:cNvPr id="7" name="TextBox 7"/>
            <p:cNvSpPr txBox="1"/>
            <p:nvPr/>
          </p:nvSpPr>
          <p:spPr>
            <a:xfrm>
              <a:off x="0" y="-38100"/>
              <a:ext cx="2116726" cy="163829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4086846" y="-2339679"/>
            <a:ext cx="6344909" cy="6344909"/>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6AEFF"/>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5891749" y="3558231"/>
            <a:ext cx="957201" cy="957201"/>
          </a:xfrm>
          <a:custGeom>
            <a:avLst/>
            <a:gdLst/>
            <a:ahLst/>
            <a:cxnLst/>
            <a:rect l="l" t="t" r="r" b="b"/>
            <a:pathLst>
              <a:path w="957201" h="957201">
                <a:moveTo>
                  <a:pt x="0" y="0"/>
                </a:moveTo>
                <a:lnTo>
                  <a:pt x="957201" y="0"/>
                </a:lnTo>
                <a:lnTo>
                  <a:pt x="957201" y="957201"/>
                </a:lnTo>
                <a:lnTo>
                  <a:pt x="0" y="95720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a:off x="1830334" y="3538521"/>
            <a:ext cx="3850678" cy="1044497"/>
          </a:xfrm>
          <a:custGeom>
            <a:avLst/>
            <a:gdLst/>
            <a:ahLst/>
            <a:cxnLst/>
            <a:rect l="l" t="t" r="r" b="b"/>
            <a:pathLst>
              <a:path w="3850678" h="1044497">
                <a:moveTo>
                  <a:pt x="0" y="0"/>
                </a:moveTo>
                <a:lnTo>
                  <a:pt x="3850679" y="0"/>
                </a:lnTo>
                <a:lnTo>
                  <a:pt x="3850679" y="1044497"/>
                </a:lnTo>
                <a:lnTo>
                  <a:pt x="0" y="1044497"/>
                </a:lnTo>
                <a:lnTo>
                  <a:pt x="0" y="0"/>
                </a:lnTo>
                <a:close/>
              </a:path>
            </a:pathLst>
          </a:custGeom>
          <a:blipFill>
            <a:blip r:embed="rId4"/>
            <a:stretch>
              <a:fillRect/>
            </a:stretch>
          </a:blipFill>
        </p:spPr>
        <p:txBody>
          <a:bodyPr/>
          <a:lstStyle/>
          <a:p>
            <a:endParaRPr lang="en-GB"/>
          </a:p>
        </p:txBody>
      </p:sp>
      <p:sp>
        <p:nvSpPr>
          <p:cNvPr id="13" name="Freeform 13"/>
          <p:cNvSpPr/>
          <p:nvPr/>
        </p:nvSpPr>
        <p:spPr>
          <a:xfrm rot="937439">
            <a:off x="10559875" y="3297218"/>
            <a:ext cx="2854399" cy="1527103"/>
          </a:xfrm>
          <a:custGeom>
            <a:avLst/>
            <a:gdLst/>
            <a:ahLst/>
            <a:cxnLst/>
            <a:rect l="l" t="t" r="r" b="b"/>
            <a:pathLst>
              <a:path w="2854399" h="1527103">
                <a:moveTo>
                  <a:pt x="0" y="0"/>
                </a:moveTo>
                <a:lnTo>
                  <a:pt x="2854398" y="0"/>
                </a:lnTo>
                <a:lnTo>
                  <a:pt x="2854398" y="1527103"/>
                </a:lnTo>
                <a:lnTo>
                  <a:pt x="0" y="15271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Freeform 14"/>
          <p:cNvSpPr/>
          <p:nvPr/>
        </p:nvSpPr>
        <p:spPr>
          <a:xfrm>
            <a:off x="13567180" y="3366893"/>
            <a:ext cx="1168530" cy="1168530"/>
          </a:xfrm>
          <a:custGeom>
            <a:avLst/>
            <a:gdLst/>
            <a:ahLst/>
            <a:cxnLst/>
            <a:rect l="l" t="t" r="r" b="b"/>
            <a:pathLst>
              <a:path w="1168530" h="1168530">
                <a:moveTo>
                  <a:pt x="0" y="0"/>
                </a:moveTo>
                <a:lnTo>
                  <a:pt x="1168530" y="0"/>
                </a:lnTo>
                <a:lnTo>
                  <a:pt x="1168530" y="1168530"/>
                </a:lnTo>
                <a:lnTo>
                  <a:pt x="0" y="1168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5" name="Freeform 15"/>
          <p:cNvSpPr/>
          <p:nvPr/>
        </p:nvSpPr>
        <p:spPr>
          <a:xfrm>
            <a:off x="14735710" y="154409"/>
            <a:ext cx="3376022" cy="2245054"/>
          </a:xfrm>
          <a:custGeom>
            <a:avLst/>
            <a:gdLst/>
            <a:ahLst/>
            <a:cxnLst/>
            <a:rect l="l" t="t" r="r" b="b"/>
            <a:pathLst>
              <a:path w="3376022" h="2245054">
                <a:moveTo>
                  <a:pt x="0" y="0"/>
                </a:moveTo>
                <a:lnTo>
                  <a:pt x="3376022" y="0"/>
                </a:lnTo>
                <a:lnTo>
                  <a:pt x="3376022" y="2245054"/>
                </a:lnTo>
                <a:lnTo>
                  <a:pt x="0" y="224505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6" name="TextBox 16"/>
          <p:cNvSpPr txBox="1"/>
          <p:nvPr/>
        </p:nvSpPr>
        <p:spPr>
          <a:xfrm>
            <a:off x="1830334" y="-200025"/>
            <a:ext cx="11477238" cy="3171819"/>
          </a:xfrm>
          <a:prstGeom prst="rect">
            <a:avLst/>
          </a:prstGeom>
        </p:spPr>
        <p:txBody>
          <a:bodyPr lIns="0" tIns="0" rIns="0" bIns="0" rtlCol="0" anchor="t">
            <a:spAutoFit/>
          </a:bodyPr>
          <a:lstStyle/>
          <a:p>
            <a:pPr algn="ctr">
              <a:lnSpc>
                <a:spcPts val="12600"/>
              </a:lnSpc>
              <a:spcBef>
                <a:spcPct val="0"/>
              </a:spcBef>
            </a:pPr>
            <a:r>
              <a:rPr lang="en-US" sz="9000">
                <a:solidFill>
                  <a:srgbClr val="000000"/>
                </a:solidFill>
                <a:latin typeface="Bobby Jones Soft"/>
                <a:ea typeface="Bobby Jones Soft"/>
                <a:cs typeface="Bobby Jones Soft"/>
                <a:sym typeface="Bobby Jones Soft"/>
              </a:rPr>
              <a:t>ADVANTAGES AND SHORTFALLS</a:t>
            </a:r>
          </a:p>
        </p:txBody>
      </p:sp>
      <p:sp>
        <p:nvSpPr>
          <p:cNvPr id="17" name="TextBox 17"/>
          <p:cNvSpPr txBox="1"/>
          <p:nvPr/>
        </p:nvSpPr>
        <p:spPr>
          <a:xfrm>
            <a:off x="181258" y="4708487"/>
            <a:ext cx="8271830" cy="5059044"/>
          </a:xfrm>
          <a:prstGeom prst="rect">
            <a:avLst/>
          </a:prstGeom>
        </p:spPr>
        <p:txBody>
          <a:bodyPr lIns="0" tIns="0" rIns="0" bIns="0" rtlCol="0" anchor="t">
            <a:spAutoFit/>
          </a:bodyPr>
          <a:lstStyle/>
          <a:p>
            <a:pPr marL="474986" lvl="1" indent="-237493" algn="l">
              <a:lnSpc>
                <a:spcPts val="3080"/>
              </a:lnSpc>
              <a:buFont typeface="Arial"/>
              <a:buChar char="•"/>
            </a:pPr>
            <a:r>
              <a:rPr lang="en-US" sz="2200">
                <a:solidFill>
                  <a:srgbClr val="000000"/>
                </a:solidFill>
                <a:latin typeface="Canva Sans"/>
                <a:ea typeface="Canva Sans"/>
                <a:cs typeface="Canva Sans"/>
                <a:sym typeface="Canva Sans"/>
              </a:rPr>
              <a:t>Comprehensive and Structured: The model provides a systematic approach when implementing a program and considers multiple levels of contributing factors (Moshki, Yaghubi and Pariafsai, 2022).</a:t>
            </a:r>
          </a:p>
          <a:p>
            <a:pPr marL="474986" lvl="1" indent="-237493" algn="l">
              <a:lnSpc>
                <a:spcPts val="3080"/>
              </a:lnSpc>
              <a:buFont typeface="Arial"/>
              <a:buChar char="•"/>
            </a:pPr>
            <a:r>
              <a:rPr lang="en-US" sz="2200">
                <a:solidFill>
                  <a:srgbClr val="000000"/>
                </a:solidFill>
                <a:latin typeface="Canva Sans"/>
                <a:ea typeface="Canva Sans"/>
                <a:cs typeface="Canva Sans"/>
                <a:sym typeface="Canva Sans"/>
              </a:rPr>
              <a:t>Focused on Behavioural Change: Behaviour is a vital factor when addressing health promotion programs and this model addresses the behavioural and environmental factors which determines long-term health behaviours (Johnson, 2016). </a:t>
            </a:r>
          </a:p>
          <a:p>
            <a:pPr marL="474986" lvl="1" indent="-237493" algn="l">
              <a:lnSpc>
                <a:spcPts val="3080"/>
              </a:lnSpc>
              <a:buFont typeface="Arial"/>
              <a:buChar char="•"/>
            </a:pPr>
            <a:r>
              <a:rPr lang="en-US" sz="2200">
                <a:solidFill>
                  <a:srgbClr val="000000"/>
                </a:solidFill>
                <a:latin typeface="Canva Sans"/>
                <a:ea typeface="Canva Sans"/>
                <a:cs typeface="Canva Sans"/>
                <a:sym typeface="Canva Sans"/>
              </a:rPr>
              <a:t>Evaluation Methods at Multiple Stages: The model ensures continuous evaluation at various stages to ensure the progress is monitored and necessary adjustments can take place. </a:t>
            </a:r>
          </a:p>
        </p:txBody>
      </p:sp>
      <p:sp>
        <p:nvSpPr>
          <p:cNvPr id="18" name="TextBox 18"/>
          <p:cNvSpPr txBox="1"/>
          <p:nvPr/>
        </p:nvSpPr>
        <p:spPr>
          <a:xfrm>
            <a:off x="8944165" y="4708487"/>
            <a:ext cx="8334657" cy="50590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000000"/>
                </a:solidFill>
                <a:latin typeface="Canva Sans"/>
                <a:ea typeface="Canva Sans"/>
                <a:cs typeface="Canva Sans"/>
                <a:sym typeface="Canva Sans"/>
              </a:rPr>
              <a:t>Resource-Intensive: The model requires multiple resources at stages of the evaluations and significant time, effort and funding (Odelli et al., 2024) hence, this may be challenging for small organizations. </a:t>
            </a:r>
          </a:p>
          <a:p>
            <a:pPr marL="474979" lvl="1" indent="-237490" algn="l">
              <a:lnSpc>
                <a:spcPts val="3079"/>
              </a:lnSpc>
              <a:buFont typeface="Arial"/>
              <a:buChar char="•"/>
            </a:pPr>
            <a:r>
              <a:rPr lang="en-US" sz="2199">
                <a:solidFill>
                  <a:srgbClr val="000000"/>
                </a:solidFill>
                <a:latin typeface="Canva Sans"/>
                <a:ea typeface="Canva Sans"/>
                <a:cs typeface="Canva Sans"/>
                <a:sym typeface="Canva Sans"/>
              </a:rPr>
              <a:t>Overlooks Cultural Dynamics: Due to its emphasis on the behavioural and social factors, the model disregards the target populations’ cultural and social barriers (Vang, 2022) such as technological resistance or generational gap. </a:t>
            </a:r>
          </a:p>
          <a:p>
            <a:pPr marL="474979" lvl="1" indent="-237490" algn="l">
              <a:lnSpc>
                <a:spcPts val="3079"/>
              </a:lnSpc>
              <a:buFont typeface="Arial"/>
              <a:buChar char="•"/>
            </a:pPr>
            <a:r>
              <a:rPr lang="en-US" sz="2199">
                <a:solidFill>
                  <a:srgbClr val="000000"/>
                </a:solidFill>
                <a:latin typeface="Canva Sans"/>
                <a:ea typeface="Canva Sans"/>
                <a:cs typeface="Canva Sans"/>
                <a:sym typeface="Canva Sans"/>
              </a:rPr>
              <a:t>Linear Approach: In the real-world, the model does not allow flexibility to go past the linear structure which may be a barrier when unforeseen issues or situations where immediate change is required arises.</a:t>
            </a:r>
          </a:p>
        </p:txBody>
      </p:sp>
      <p:sp>
        <p:nvSpPr>
          <p:cNvPr id="19" name="TextBox 19"/>
          <p:cNvSpPr txBox="1"/>
          <p:nvPr/>
        </p:nvSpPr>
        <p:spPr>
          <a:xfrm>
            <a:off x="17717799" y="9678819"/>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4353780" y="1328665"/>
            <a:ext cx="3337980" cy="3814835"/>
          </a:xfrm>
          <a:custGeom>
            <a:avLst/>
            <a:gdLst/>
            <a:ahLst/>
            <a:cxnLst/>
            <a:rect l="l" t="t" r="r" b="b"/>
            <a:pathLst>
              <a:path w="3337980" h="3814835">
                <a:moveTo>
                  <a:pt x="0" y="0"/>
                </a:moveTo>
                <a:lnTo>
                  <a:pt x="3337980" y="0"/>
                </a:lnTo>
                <a:lnTo>
                  <a:pt x="3337980" y="3814835"/>
                </a:lnTo>
                <a:lnTo>
                  <a:pt x="0" y="3814835"/>
                </a:lnTo>
                <a:lnTo>
                  <a:pt x="0" y="0"/>
                </a:lnTo>
                <a:close/>
              </a:path>
            </a:pathLst>
          </a:custGeom>
          <a:blipFill>
            <a:blip r:embed="rId2"/>
            <a:stretch>
              <a:fillRect/>
            </a:stretch>
          </a:blipFill>
        </p:spPr>
        <p:txBody>
          <a:bodyPr/>
          <a:lstStyle/>
          <a:p>
            <a:endParaRPr lang="en-GB"/>
          </a:p>
        </p:txBody>
      </p:sp>
      <p:sp>
        <p:nvSpPr>
          <p:cNvPr id="3" name="Freeform 3"/>
          <p:cNvSpPr/>
          <p:nvPr/>
        </p:nvSpPr>
        <p:spPr>
          <a:xfrm>
            <a:off x="10261827" y="3923923"/>
            <a:ext cx="3224975" cy="4114800"/>
          </a:xfrm>
          <a:custGeom>
            <a:avLst/>
            <a:gdLst/>
            <a:ahLst/>
            <a:cxnLst/>
            <a:rect l="l" t="t" r="r" b="b"/>
            <a:pathLst>
              <a:path w="3224975" h="4114800">
                <a:moveTo>
                  <a:pt x="0" y="0"/>
                </a:moveTo>
                <a:lnTo>
                  <a:pt x="3224974" y="0"/>
                </a:lnTo>
                <a:lnTo>
                  <a:pt x="3224974"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3626630" y="6811661"/>
            <a:ext cx="4406845" cy="3094613"/>
          </a:xfrm>
          <a:custGeom>
            <a:avLst/>
            <a:gdLst/>
            <a:ahLst/>
            <a:cxnLst/>
            <a:rect l="l" t="t" r="r" b="b"/>
            <a:pathLst>
              <a:path w="4406845" h="3094613">
                <a:moveTo>
                  <a:pt x="0" y="0"/>
                </a:moveTo>
                <a:lnTo>
                  <a:pt x="4406845" y="0"/>
                </a:lnTo>
                <a:lnTo>
                  <a:pt x="4406845" y="3094613"/>
                </a:lnTo>
                <a:lnTo>
                  <a:pt x="0" y="3094613"/>
                </a:lnTo>
                <a:lnTo>
                  <a:pt x="0" y="0"/>
                </a:lnTo>
                <a:close/>
              </a:path>
            </a:pathLst>
          </a:custGeom>
          <a:blipFill>
            <a:blip r:embed="rId5"/>
            <a:stretch>
              <a:fillRect l="-6841" t="-685" r="-2990"/>
            </a:stretch>
          </a:blipFill>
        </p:spPr>
        <p:txBody>
          <a:bodyPr/>
          <a:lstStyle/>
          <a:p>
            <a:endParaRPr lang="en-GB"/>
          </a:p>
        </p:txBody>
      </p:sp>
      <p:sp>
        <p:nvSpPr>
          <p:cNvPr id="5" name="TextBox 5"/>
          <p:cNvSpPr txBox="1"/>
          <p:nvPr/>
        </p:nvSpPr>
        <p:spPr>
          <a:xfrm>
            <a:off x="0" y="316230"/>
            <a:ext cx="18033475" cy="1348740"/>
          </a:xfrm>
          <a:prstGeom prst="rect">
            <a:avLst/>
          </a:prstGeom>
        </p:spPr>
        <p:txBody>
          <a:bodyPr lIns="0" tIns="0" rIns="0" bIns="0" rtlCol="0" anchor="t">
            <a:spAutoFit/>
          </a:bodyPr>
          <a:lstStyle/>
          <a:p>
            <a:pPr marL="0" lvl="0" indent="0" algn="ctr">
              <a:lnSpc>
                <a:spcPts val="5459"/>
              </a:lnSpc>
              <a:spcBef>
                <a:spcPct val="0"/>
              </a:spcBef>
            </a:pPr>
            <a:r>
              <a:rPr lang="en-US" sz="3900" b="1" u="none" strike="noStrike">
                <a:solidFill>
                  <a:srgbClr val="312F84"/>
                </a:solidFill>
                <a:latin typeface="Canva Sans Bold"/>
                <a:ea typeface="Canva Sans Bold"/>
                <a:cs typeface="Canva Sans Bold"/>
                <a:sym typeface="Canva Sans Bold"/>
              </a:rPr>
              <a:t>Potential barriers to successful implementation and delivery of digital health promotion</a:t>
            </a:r>
          </a:p>
        </p:txBody>
      </p:sp>
      <p:sp>
        <p:nvSpPr>
          <p:cNvPr id="6" name="TextBox 6"/>
          <p:cNvSpPr txBox="1"/>
          <p:nvPr/>
        </p:nvSpPr>
        <p:spPr>
          <a:xfrm>
            <a:off x="148473" y="2288965"/>
            <a:ext cx="10779520" cy="1893570"/>
          </a:xfrm>
          <a:prstGeom prst="rect">
            <a:avLst/>
          </a:prstGeom>
        </p:spPr>
        <p:txBody>
          <a:bodyPr lIns="0" tIns="0" rIns="0" bIns="0" rtlCol="0" anchor="t">
            <a:spAutoFit/>
          </a:bodyPr>
          <a:lstStyle/>
          <a:p>
            <a:pPr algn="l">
              <a:lnSpc>
                <a:spcPts val="3780"/>
              </a:lnSpc>
            </a:pPr>
            <a:r>
              <a:rPr lang="en-US" sz="2700" b="1">
                <a:solidFill>
                  <a:srgbClr val="007D9C"/>
                </a:solidFill>
                <a:latin typeface="Canva Sans Bold"/>
                <a:ea typeface="Canva Sans Bold"/>
                <a:cs typeface="Canva Sans Bold"/>
                <a:sym typeface="Canva Sans Bold"/>
              </a:rPr>
              <a:t>Elderly people having lack knowledge due to the information provided to them is not enough, they need to get more information about the benefits of digital health and how to use them (Wilson et. al,2021)</a:t>
            </a:r>
          </a:p>
        </p:txBody>
      </p:sp>
      <p:sp>
        <p:nvSpPr>
          <p:cNvPr id="7" name="TextBox 7"/>
          <p:cNvSpPr txBox="1"/>
          <p:nvPr/>
        </p:nvSpPr>
        <p:spPr>
          <a:xfrm>
            <a:off x="148473" y="4377181"/>
            <a:ext cx="9973525" cy="1893570"/>
          </a:xfrm>
          <a:prstGeom prst="rect">
            <a:avLst/>
          </a:prstGeom>
        </p:spPr>
        <p:txBody>
          <a:bodyPr lIns="0" tIns="0" rIns="0" bIns="0" rtlCol="0" anchor="t">
            <a:spAutoFit/>
          </a:bodyPr>
          <a:lstStyle/>
          <a:p>
            <a:pPr algn="l">
              <a:lnSpc>
                <a:spcPts val="3780"/>
              </a:lnSpc>
            </a:pPr>
            <a:r>
              <a:rPr lang="en-US" sz="2700" b="1">
                <a:solidFill>
                  <a:srgbClr val="FF1723"/>
                </a:solidFill>
                <a:latin typeface="Canva Sans Bold"/>
                <a:ea typeface="Canva Sans Bold"/>
                <a:cs typeface="Canva Sans Bold"/>
                <a:sym typeface="Canva Sans Bold"/>
              </a:rPr>
              <a:t>Many people over the age of 65 years old have some chronic health conditions such as hearing or visual impairment that make them more difficult or unable to use digital technologies (Bertolazzi et. al,2021)</a:t>
            </a:r>
          </a:p>
        </p:txBody>
      </p:sp>
      <p:sp>
        <p:nvSpPr>
          <p:cNvPr id="8" name="TextBox 8"/>
          <p:cNvSpPr txBox="1"/>
          <p:nvPr/>
        </p:nvSpPr>
        <p:spPr>
          <a:xfrm>
            <a:off x="148473" y="6465397"/>
            <a:ext cx="9973525" cy="1893570"/>
          </a:xfrm>
          <a:prstGeom prst="rect">
            <a:avLst/>
          </a:prstGeom>
        </p:spPr>
        <p:txBody>
          <a:bodyPr lIns="0" tIns="0" rIns="0" bIns="0" rtlCol="0" anchor="t">
            <a:spAutoFit/>
          </a:bodyPr>
          <a:lstStyle/>
          <a:p>
            <a:pPr algn="l">
              <a:lnSpc>
                <a:spcPts val="3780"/>
              </a:lnSpc>
            </a:pPr>
            <a:r>
              <a:rPr lang="en-US" sz="2700" b="1">
                <a:solidFill>
                  <a:srgbClr val="24A858"/>
                </a:solidFill>
                <a:latin typeface="Canva Sans Bold"/>
                <a:ea typeface="Canva Sans Bold"/>
                <a:cs typeface="Canva Sans Bold"/>
                <a:sym typeface="Canva Sans Bold"/>
              </a:rPr>
              <a:t>Older people and family members still prefer to visit personal the physicians to building up trust and  make better connections while providing them with their treatments (Yodmai,2022)</a:t>
            </a:r>
          </a:p>
        </p:txBody>
      </p:sp>
      <p:sp>
        <p:nvSpPr>
          <p:cNvPr id="9" name="TextBox 9"/>
          <p:cNvSpPr txBox="1"/>
          <p:nvPr/>
        </p:nvSpPr>
        <p:spPr>
          <a:xfrm>
            <a:off x="148473" y="8549467"/>
            <a:ext cx="10927993" cy="1893570"/>
          </a:xfrm>
          <a:prstGeom prst="rect">
            <a:avLst/>
          </a:prstGeom>
        </p:spPr>
        <p:txBody>
          <a:bodyPr lIns="0" tIns="0" rIns="0" bIns="0" rtlCol="0" anchor="t">
            <a:spAutoFit/>
          </a:bodyPr>
          <a:lstStyle/>
          <a:p>
            <a:pPr algn="l">
              <a:lnSpc>
                <a:spcPts val="3780"/>
              </a:lnSpc>
            </a:pPr>
            <a:r>
              <a:rPr lang="en-US" sz="2700" b="1">
                <a:solidFill>
                  <a:srgbClr val="4C56AF"/>
                </a:solidFill>
                <a:latin typeface="Canva Sans Bold"/>
                <a:ea typeface="Canva Sans Bold"/>
                <a:cs typeface="Canva Sans Bold"/>
                <a:sym typeface="Canva Sans Bold"/>
              </a:rPr>
              <a:t>Negative attitudes and technology anxiety cause lack of trust in digital health for older people and it makes it harder to teach them and encourage them for it’s usage (Frishammar et. al,2023)</a:t>
            </a:r>
          </a:p>
          <a:p>
            <a:pPr algn="l">
              <a:lnSpc>
                <a:spcPts val="3780"/>
              </a:lnSpc>
            </a:pPr>
            <a:endParaRPr lang="en-US" sz="2700" b="1">
              <a:solidFill>
                <a:srgbClr val="4C56AF"/>
              </a:solidFill>
              <a:latin typeface="Canva Sans Bold"/>
              <a:ea typeface="Canva Sans Bold"/>
              <a:cs typeface="Canva Sans Bold"/>
              <a:sym typeface="Canva Sans Bold"/>
            </a:endParaRPr>
          </a:p>
        </p:txBody>
      </p:sp>
      <p:sp>
        <p:nvSpPr>
          <p:cNvPr id="10" name="TextBox 10"/>
          <p:cNvSpPr txBox="1"/>
          <p:nvPr/>
        </p:nvSpPr>
        <p:spPr>
          <a:xfrm>
            <a:off x="17537351" y="9477202"/>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1055255" y="1607255"/>
            <a:ext cx="2706096" cy="3030343"/>
          </a:xfrm>
          <a:custGeom>
            <a:avLst/>
            <a:gdLst/>
            <a:ahLst/>
            <a:cxnLst/>
            <a:rect l="l" t="t" r="r" b="b"/>
            <a:pathLst>
              <a:path w="2706096" h="3030343">
                <a:moveTo>
                  <a:pt x="0" y="0"/>
                </a:moveTo>
                <a:lnTo>
                  <a:pt x="2706097" y="0"/>
                </a:lnTo>
                <a:lnTo>
                  <a:pt x="2706097" y="3030343"/>
                </a:lnTo>
                <a:lnTo>
                  <a:pt x="0" y="30303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4888825" y="1607255"/>
            <a:ext cx="2836120" cy="2820650"/>
          </a:xfrm>
          <a:custGeom>
            <a:avLst/>
            <a:gdLst/>
            <a:ahLst/>
            <a:cxnLst/>
            <a:rect l="l" t="t" r="r" b="b"/>
            <a:pathLst>
              <a:path w="2836120" h="2820650">
                <a:moveTo>
                  <a:pt x="0" y="0"/>
                </a:moveTo>
                <a:lnTo>
                  <a:pt x="2836120" y="0"/>
                </a:lnTo>
                <a:lnTo>
                  <a:pt x="2836120" y="2820650"/>
                </a:lnTo>
                <a:lnTo>
                  <a:pt x="0" y="282065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6179623" y="5780360"/>
            <a:ext cx="1939898" cy="4217170"/>
          </a:xfrm>
          <a:custGeom>
            <a:avLst/>
            <a:gdLst/>
            <a:ahLst/>
            <a:cxnLst/>
            <a:rect l="l" t="t" r="r" b="b"/>
            <a:pathLst>
              <a:path w="1939898" h="4217170">
                <a:moveTo>
                  <a:pt x="0" y="0"/>
                </a:moveTo>
                <a:lnTo>
                  <a:pt x="1939898" y="0"/>
                </a:lnTo>
                <a:lnTo>
                  <a:pt x="1939898" y="4217170"/>
                </a:lnTo>
                <a:lnTo>
                  <a:pt x="0" y="4217170"/>
                </a:lnTo>
                <a:lnTo>
                  <a:pt x="0" y="0"/>
                </a:lnTo>
                <a:close/>
              </a:path>
            </a:pathLst>
          </a:custGeom>
          <a:blipFill>
            <a:blip r:embed="rId6"/>
            <a:stretch>
              <a:fillRect/>
            </a:stretch>
          </a:blipFill>
        </p:spPr>
        <p:txBody>
          <a:bodyPr/>
          <a:lstStyle/>
          <a:p>
            <a:endParaRPr lang="en-GB"/>
          </a:p>
        </p:txBody>
      </p:sp>
      <p:sp>
        <p:nvSpPr>
          <p:cNvPr id="5" name="Freeform 5"/>
          <p:cNvSpPr/>
          <p:nvPr/>
        </p:nvSpPr>
        <p:spPr>
          <a:xfrm>
            <a:off x="11915499" y="4799523"/>
            <a:ext cx="4264124" cy="3022198"/>
          </a:xfrm>
          <a:custGeom>
            <a:avLst/>
            <a:gdLst/>
            <a:ahLst/>
            <a:cxnLst/>
            <a:rect l="l" t="t" r="r" b="b"/>
            <a:pathLst>
              <a:path w="4264124" h="3022198">
                <a:moveTo>
                  <a:pt x="0" y="0"/>
                </a:moveTo>
                <a:lnTo>
                  <a:pt x="4264124" y="0"/>
                </a:lnTo>
                <a:lnTo>
                  <a:pt x="4264124" y="3022198"/>
                </a:lnTo>
                <a:lnTo>
                  <a:pt x="0" y="3022198"/>
                </a:lnTo>
                <a:lnTo>
                  <a:pt x="0" y="0"/>
                </a:lnTo>
                <a:close/>
              </a:path>
            </a:pathLst>
          </a:custGeom>
          <a:blipFill>
            <a:blip r:embed="rId7"/>
            <a:stretch>
              <a:fillRect/>
            </a:stretch>
          </a:blipFill>
        </p:spPr>
        <p:txBody>
          <a:bodyPr/>
          <a:lstStyle/>
          <a:p>
            <a:endParaRPr lang="en-GB"/>
          </a:p>
        </p:txBody>
      </p:sp>
      <p:sp>
        <p:nvSpPr>
          <p:cNvPr id="6" name="TextBox 6"/>
          <p:cNvSpPr txBox="1"/>
          <p:nvPr/>
        </p:nvSpPr>
        <p:spPr>
          <a:xfrm>
            <a:off x="0" y="98960"/>
            <a:ext cx="18288000" cy="1348740"/>
          </a:xfrm>
          <a:prstGeom prst="rect">
            <a:avLst/>
          </a:prstGeom>
        </p:spPr>
        <p:txBody>
          <a:bodyPr lIns="0" tIns="0" rIns="0" bIns="0" rtlCol="0" anchor="t">
            <a:spAutoFit/>
          </a:bodyPr>
          <a:lstStyle/>
          <a:p>
            <a:pPr algn="ctr">
              <a:lnSpc>
                <a:spcPts val="5459"/>
              </a:lnSpc>
            </a:pPr>
            <a:r>
              <a:rPr lang="en-US" sz="3899" b="1">
                <a:solidFill>
                  <a:srgbClr val="312F84"/>
                </a:solidFill>
                <a:latin typeface="Canva Sans Bold"/>
                <a:ea typeface="Canva Sans Bold"/>
                <a:cs typeface="Canva Sans Bold"/>
                <a:sym typeface="Canva Sans Bold"/>
              </a:rPr>
              <a:t>Legal and ethical issues for successful implementation and delivery of digital health promotion intervention</a:t>
            </a:r>
          </a:p>
        </p:txBody>
      </p:sp>
      <p:sp>
        <p:nvSpPr>
          <p:cNvPr id="7" name="TextBox 7"/>
          <p:cNvSpPr txBox="1"/>
          <p:nvPr/>
        </p:nvSpPr>
        <p:spPr>
          <a:xfrm>
            <a:off x="0" y="1814327"/>
            <a:ext cx="10376523" cy="1308099"/>
          </a:xfrm>
          <a:prstGeom prst="rect">
            <a:avLst/>
          </a:prstGeom>
        </p:spPr>
        <p:txBody>
          <a:bodyPr lIns="0" tIns="0" rIns="0" bIns="0" rtlCol="0" anchor="t">
            <a:spAutoFit/>
          </a:bodyPr>
          <a:lstStyle/>
          <a:p>
            <a:pPr algn="l">
              <a:lnSpc>
                <a:spcPts val="3500"/>
              </a:lnSpc>
            </a:pPr>
            <a:r>
              <a:rPr lang="en-US" sz="2500" b="1">
                <a:solidFill>
                  <a:srgbClr val="CA1E25"/>
                </a:solidFill>
                <a:latin typeface="Canva Sans Bold"/>
                <a:ea typeface="Canva Sans Bold"/>
                <a:cs typeface="Canva Sans Bold"/>
                <a:sym typeface="Canva Sans Bold"/>
              </a:rPr>
              <a:t>Issues with data privacy, delivery and accessing health care services, and getting the right pieces of information can disrupt delivering the health promotion intervention (Syed et. al,2023)</a:t>
            </a:r>
          </a:p>
        </p:txBody>
      </p:sp>
      <p:sp>
        <p:nvSpPr>
          <p:cNvPr id="8" name="TextBox 8"/>
          <p:cNvSpPr txBox="1"/>
          <p:nvPr/>
        </p:nvSpPr>
        <p:spPr>
          <a:xfrm>
            <a:off x="0" y="3331559"/>
            <a:ext cx="10715897" cy="1308099"/>
          </a:xfrm>
          <a:prstGeom prst="rect">
            <a:avLst/>
          </a:prstGeom>
        </p:spPr>
        <p:txBody>
          <a:bodyPr lIns="0" tIns="0" rIns="0" bIns="0" rtlCol="0" anchor="t">
            <a:spAutoFit/>
          </a:bodyPr>
          <a:lstStyle/>
          <a:p>
            <a:pPr algn="l">
              <a:lnSpc>
                <a:spcPts val="3500"/>
              </a:lnSpc>
            </a:pPr>
            <a:r>
              <a:rPr lang="en-US" sz="2500" b="1">
                <a:solidFill>
                  <a:srgbClr val="007D9C"/>
                </a:solidFill>
                <a:latin typeface="Canva Sans Bold"/>
                <a:ea typeface="Canva Sans Bold"/>
                <a:cs typeface="Canva Sans Bold"/>
                <a:sym typeface="Canva Sans Bold"/>
              </a:rPr>
              <a:t>The issue can emerge from the right understanding of how personal data will be used and what kind of purposes they will serve important clear communication related to data handling  (Syed et. al,2023)</a:t>
            </a:r>
          </a:p>
        </p:txBody>
      </p:sp>
      <p:sp>
        <p:nvSpPr>
          <p:cNvPr id="9" name="TextBox 9"/>
          <p:cNvSpPr txBox="1"/>
          <p:nvPr/>
        </p:nvSpPr>
        <p:spPr>
          <a:xfrm>
            <a:off x="0" y="4910410"/>
            <a:ext cx="11055255" cy="869949"/>
          </a:xfrm>
          <a:prstGeom prst="rect">
            <a:avLst/>
          </a:prstGeom>
        </p:spPr>
        <p:txBody>
          <a:bodyPr lIns="0" tIns="0" rIns="0" bIns="0" rtlCol="0" anchor="t">
            <a:spAutoFit/>
          </a:bodyPr>
          <a:lstStyle/>
          <a:p>
            <a:pPr algn="l">
              <a:lnSpc>
                <a:spcPts val="3500"/>
              </a:lnSpc>
            </a:pPr>
            <a:r>
              <a:rPr lang="en-US" sz="2500" b="1">
                <a:solidFill>
                  <a:srgbClr val="FF1723"/>
                </a:solidFill>
                <a:latin typeface="Canva Sans Bold"/>
                <a:ea typeface="Canva Sans Bold"/>
                <a:cs typeface="Canva Sans Bold"/>
                <a:sym typeface="Canva Sans Bold"/>
              </a:rPr>
              <a:t>Equity issues such as many digital technologies need to be paid for and therefore many people do not get access to them (Lawrence,2022).</a:t>
            </a:r>
          </a:p>
        </p:txBody>
      </p:sp>
      <p:sp>
        <p:nvSpPr>
          <p:cNvPr id="10" name="TextBox 10"/>
          <p:cNvSpPr txBox="1"/>
          <p:nvPr/>
        </p:nvSpPr>
        <p:spPr>
          <a:xfrm>
            <a:off x="0" y="6051112"/>
            <a:ext cx="10906783" cy="1746249"/>
          </a:xfrm>
          <a:prstGeom prst="rect">
            <a:avLst/>
          </a:prstGeom>
        </p:spPr>
        <p:txBody>
          <a:bodyPr lIns="0" tIns="0" rIns="0" bIns="0" rtlCol="0" anchor="t">
            <a:spAutoFit/>
          </a:bodyPr>
          <a:lstStyle/>
          <a:p>
            <a:pPr algn="l">
              <a:lnSpc>
                <a:spcPts val="3500"/>
              </a:lnSpc>
            </a:pPr>
            <a:r>
              <a:rPr lang="en-US" sz="2500" b="1">
                <a:solidFill>
                  <a:srgbClr val="2DA246"/>
                </a:solidFill>
                <a:latin typeface="Canva Sans Bold"/>
                <a:ea typeface="Canva Sans Bold"/>
                <a:cs typeface="Canva Sans Bold"/>
                <a:sym typeface="Canva Sans Bold"/>
              </a:rPr>
              <a:t>Issues related to discrimination and biases due to people's capacity how they could implement digital technology usage furthermore, there are many biased algorithms used in healthcare related to for example different diseases or age (Medtechpioneers,2025).</a:t>
            </a:r>
          </a:p>
        </p:txBody>
      </p:sp>
      <p:sp>
        <p:nvSpPr>
          <p:cNvPr id="11" name="TextBox 11"/>
          <p:cNvSpPr txBox="1"/>
          <p:nvPr/>
        </p:nvSpPr>
        <p:spPr>
          <a:xfrm>
            <a:off x="0" y="8009890"/>
            <a:ext cx="12858139" cy="2184399"/>
          </a:xfrm>
          <a:prstGeom prst="rect">
            <a:avLst/>
          </a:prstGeom>
        </p:spPr>
        <p:txBody>
          <a:bodyPr lIns="0" tIns="0" rIns="0" bIns="0" rtlCol="0" anchor="t">
            <a:spAutoFit/>
          </a:bodyPr>
          <a:lstStyle/>
          <a:p>
            <a:pPr algn="l">
              <a:lnSpc>
                <a:spcPts val="3500"/>
              </a:lnSpc>
            </a:pPr>
            <a:r>
              <a:rPr lang="en-US" sz="2500" b="1">
                <a:solidFill>
                  <a:srgbClr val="007D9C"/>
                </a:solidFill>
                <a:latin typeface="Canva Sans Bold"/>
                <a:ea typeface="Canva Sans Bold"/>
                <a:cs typeface="Canva Sans Bold"/>
                <a:sym typeface="Canva Sans Bold"/>
              </a:rPr>
              <a:t>Transparency and accountability are also important in development of the digital health promotion programs because they need to make sure it is safe to use and beneficial for users, so risk assessments need to be done and healthcare professionals need to know how they affect and what will be the effects of them to the older people (Medtechpioneers,2025).</a:t>
            </a:r>
          </a:p>
        </p:txBody>
      </p:sp>
      <p:sp>
        <p:nvSpPr>
          <p:cNvPr id="12" name="TextBox 12"/>
          <p:cNvSpPr txBox="1"/>
          <p:nvPr/>
        </p:nvSpPr>
        <p:spPr>
          <a:xfrm>
            <a:off x="17849100" y="956124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9684865" y="1550755"/>
            <a:ext cx="2748890" cy="2983870"/>
          </a:xfrm>
          <a:custGeom>
            <a:avLst/>
            <a:gdLst/>
            <a:ahLst/>
            <a:cxnLst/>
            <a:rect l="l" t="t" r="r" b="b"/>
            <a:pathLst>
              <a:path w="2748890" h="2983870">
                <a:moveTo>
                  <a:pt x="0" y="0"/>
                </a:moveTo>
                <a:lnTo>
                  <a:pt x="2748890" y="0"/>
                </a:lnTo>
                <a:lnTo>
                  <a:pt x="2748890" y="2983870"/>
                </a:lnTo>
                <a:lnTo>
                  <a:pt x="0" y="2983870"/>
                </a:lnTo>
                <a:lnTo>
                  <a:pt x="0" y="0"/>
                </a:lnTo>
                <a:close/>
              </a:path>
            </a:pathLst>
          </a:custGeom>
          <a:blipFill>
            <a:blip r:embed="rId2"/>
            <a:stretch>
              <a:fillRect t="-2121" b="-2121"/>
            </a:stretch>
          </a:blipFill>
        </p:spPr>
        <p:txBody>
          <a:bodyPr/>
          <a:lstStyle/>
          <a:p>
            <a:endParaRPr lang="en-GB"/>
          </a:p>
        </p:txBody>
      </p:sp>
      <p:sp>
        <p:nvSpPr>
          <p:cNvPr id="4" name="Freeform 4"/>
          <p:cNvSpPr/>
          <p:nvPr/>
        </p:nvSpPr>
        <p:spPr>
          <a:xfrm>
            <a:off x="11059310" y="4744730"/>
            <a:ext cx="3458081" cy="2807962"/>
          </a:xfrm>
          <a:custGeom>
            <a:avLst/>
            <a:gdLst/>
            <a:ahLst/>
            <a:cxnLst/>
            <a:rect l="l" t="t" r="r" b="b"/>
            <a:pathLst>
              <a:path w="3458081" h="2807962">
                <a:moveTo>
                  <a:pt x="0" y="0"/>
                </a:moveTo>
                <a:lnTo>
                  <a:pt x="3458081" y="0"/>
                </a:lnTo>
                <a:lnTo>
                  <a:pt x="3458081" y="2807962"/>
                </a:lnTo>
                <a:lnTo>
                  <a:pt x="0" y="28079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5369251" y="5769227"/>
            <a:ext cx="2070055" cy="3358497"/>
          </a:xfrm>
          <a:custGeom>
            <a:avLst/>
            <a:gdLst/>
            <a:ahLst/>
            <a:cxnLst/>
            <a:rect l="l" t="t" r="r" b="b"/>
            <a:pathLst>
              <a:path w="2070055" h="3358497">
                <a:moveTo>
                  <a:pt x="0" y="0"/>
                </a:moveTo>
                <a:lnTo>
                  <a:pt x="2070055" y="0"/>
                </a:lnTo>
                <a:lnTo>
                  <a:pt x="2070055" y="3358497"/>
                </a:lnTo>
                <a:lnTo>
                  <a:pt x="0" y="335849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1806985" y="7762242"/>
            <a:ext cx="2956059" cy="2327225"/>
          </a:xfrm>
          <a:custGeom>
            <a:avLst/>
            <a:gdLst/>
            <a:ahLst/>
            <a:cxnLst/>
            <a:rect l="l" t="t" r="r" b="b"/>
            <a:pathLst>
              <a:path w="2956059" h="2327225">
                <a:moveTo>
                  <a:pt x="0" y="0"/>
                </a:moveTo>
                <a:lnTo>
                  <a:pt x="2956059" y="0"/>
                </a:lnTo>
                <a:lnTo>
                  <a:pt x="2956059" y="2327224"/>
                </a:lnTo>
                <a:lnTo>
                  <a:pt x="0" y="232722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7"/>
          <p:cNvSpPr txBox="1"/>
          <p:nvPr/>
        </p:nvSpPr>
        <p:spPr>
          <a:xfrm>
            <a:off x="100560" y="95820"/>
            <a:ext cx="18017330" cy="1348740"/>
          </a:xfrm>
          <a:prstGeom prst="rect">
            <a:avLst/>
          </a:prstGeom>
          <a:solidFill>
            <a:schemeClr val="accent4">
              <a:lumMod val="20000"/>
              <a:lumOff val="80000"/>
            </a:schemeClr>
          </a:solidFill>
        </p:spPr>
        <p:txBody>
          <a:bodyPr lIns="0" tIns="0" rIns="0" bIns="0" rtlCol="0" anchor="t">
            <a:spAutoFit/>
          </a:bodyPr>
          <a:lstStyle/>
          <a:p>
            <a:pPr algn="ctr">
              <a:lnSpc>
                <a:spcPts val="5459"/>
              </a:lnSpc>
            </a:pPr>
            <a:r>
              <a:rPr lang="en-US" sz="3899" b="1" dirty="0">
                <a:solidFill>
                  <a:srgbClr val="312F84"/>
                </a:solidFill>
                <a:latin typeface="Canva Sans Bold"/>
                <a:ea typeface="Canva Sans Bold"/>
                <a:cs typeface="Canva Sans Bold"/>
                <a:sym typeface="Canva Sans Bold"/>
              </a:rPr>
              <a:t>Potential stakeholders for facilitating the implementation and possible delivery of the digital health intervention</a:t>
            </a:r>
          </a:p>
        </p:txBody>
      </p:sp>
      <p:sp>
        <p:nvSpPr>
          <p:cNvPr id="8" name="TextBox 8"/>
          <p:cNvSpPr txBox="1"/>
          <p:nvPr/>
        </p:nvSpPr>
        <p:spPr>
          <a:xfrm>
            <a:off x="0" y="2305455"/>
            <a:ext cx="8806954" cy="1417320"/>
          </a:xfrm>
          <a:prstGeom prst="rect">
            <a:avLst/>
          </a:prstGeom>
          <a:solidFill>
            <a:schemeClr val="tx2">
              <a:lumMod val="20000"/>
              <a:lumOff val="80000"/>
            </a:schemeClr>
          </a:solidFill>
        </p:spPr>
        <p:txBody>
          <a:bodyPr lIns="0" tIns="0" rIns="0" bIns="0" rtlCol="0" anchor="t">
            <a:spAutoFit/>
          </a:bodyPr>
          <a:lstStyle/>
          <a:p>
            <a:pPr marL="457200" indent="-457200" algn="l">
              <a:lnSpc>
                <a:spcPts val="3780"/>
              </a:lnSpc>
              <a:buFont typeface="Arial" panose="020B0604020202020204" pitchFamily="34" charset="0"/>
              <a:buChar char="•"/>
            </a:pPr>
            <a:r>
              <a:rPr lang="en-US" sz="2700" dirty="0">
                <a:solidFill>
                  <a:srgbClr val="312F84"/>
                </a:solidFill>
                <a:latin typeface="Canva Sans"/>
                <a:ea typeface="Canva Sans"/>
                <a:cs typeface="Canva Sans"/>
                <a:sym typeface="Canva Sans"/>
              </a:rPr>
              <a:t>Caregivers (they value the potential of improved monitoring and communication possibilities through the application)</a:t>
            </a:r>
          </a:p>
        </p:txBody>
      </p:sp>
      <p:sp>
        <p:nvSpPr>
          <p:cNvPr id="9" name="TextBox 9"/>
          <p:cNvSpPr txBox="1"/>
          <p:nvPr/>
        </p:nvSpPr>
        <p:spPr>
          <a:xfrm>
            <a:off x="0" y="3959866"/>
            <a:ext cx="9144000" cy="1916807"/>
          </a:xfrm>
          <a:prstGeom prst="rect">
            <a:avLst/>
          </a:prstGeom>
        </p:spPr>
        <p:txBody>
          <a:bodyPr lIns="0" tIns="0" rIns="0" bIns="0" rtlCol="0" anchor="t">
            <a:spAutoFit/>
          </a:bodyPr>
          <a:lstStyle/>
          <a:p>
            <a:pPr marL="457200" indent="-457200" algn="l">
              <a:lnSpc>
                <a:spcPts val="3780"/>
              </a:lnSpc>
              <a:buFont typeface="Arial" panose="020B0604020202020204" pitchFamily="34" charset="0"/>
              <a:buChar char="•"/>
            </a:pPr>
            <a:r>
              <a:rPr lang="en-US" sz="2700" dirty="0">
                <a:solidFill>
                  <a:srgbClr val="312F84"/>
                </a:solidFill>
                <a:latin typeface="Canva Sans"/>
                <a:ea typeface="Canva Sans"/>
                <a:cs typeface="Canva Sans"/>
                <a:sym typeface="Canva Sans"/>
              </a:rPr>
              <a:t>Elderly people as users value the freedom and the independence they can get from it without being continuously monitored by doctors or at healthcare settings)</a:t>
            </a:r>
          </a:p>
        </p:txBody>
      </p:sp>
      <p:sp>
        <p:nvSpPr>
          <p:cNvPr id="10" name="TextBox 10"/>
          <p:cNvSpPr txBox="1"/>
          <p:nvPr/>
        </p:nvSpPr>
        <p:spPr>
          <a:xfrm>
            <a:off x="0" y="6091561"/>
            <a:ext cx="9528107" cy="2404120"/>
          </a:xfrm>
          <a:prstGeom prst="rect">
            <a:avLst/>
          </a:prstGeom>
          <a:solidFill>
            <a:schemeClr val="tx2">
              <a:lumMod val="20000"/>
              <a:lumOff val="80000"/>
            </a:schemeClr>
          </a:solidFill>
        </p:spPr>
        <p:txBody>
          <a:bodyPr lIns="0" tIns="0" rIns="0" bIns="0" rtlCol="0" anchor="t">
            <a:spAutoFit/>
          </a:bodyPr>
          <a:lstStyle/>
          <a:p>
            <a:pPr marL="457200" indent="-457200" algn="l">
              <a:lnSpc>
                <a:spcPts val="3780"/>
              </a:lnSpc>
              <a:buFont typeface="Arial" panose="020B0604020202020204" pitchFamily="34" charset="0"/>
              <a:buChar char="•"/>
            </a:pPr>
            <a:r>
              <a:rPr lang="en-US" sz="2700" dirty="0">
                <a:solidFill>
                  <a:srgbClr val="312F84"/>
                </a:solidFill>
                <a:latin typeface="Canva Sans"/>
                <a:ea typeface="Canva Sans"/>
                <a:cs typeface="Canva Sans"/>
                <a:sym typeface="Canva Sans"/>
              </a:rPr>
              <a:t>In General Practices (GP) services, doctors also could continuously monitor elderly people, and with the stored activities can be seen the changes and needs of possible  health interventions to the elderly user of the application</a:t>
            </a:r>
          </a:p>
        </p:txBody>
      </p:sp>
      <p:sp>
        <p:nvSpPr>
          <p:cNvPr id="11" name="TextBox 11"/>
          <p:cNvSpPr txBox="1"/>
          <p:nvPr/>
        </p:nvSpPr>
        <p:spPr>
          <a:xfrm>
            <a:off x="0" y="8659973"/>
            <a:ext cx="11200778" cy="1429494"/>
          </a:xfrm>
          <a:prstGeom prst="rect">
            <a:avLst/>
          </a:prstGeom>
        </p:spPr>
        <p:txBody>
          <a:bodyPr wrap="square" lIns="0" tIns="0" rIns="0" bIns="0" rtlCol="0" anchor="t">
            <a:spAutoFit/>
          </a:bodyPr>
          <a:lstStyle/>
          <a:p>
            <a:pPr marL="457200" indent="-457200" algn="l">
              <a:lnSpc>
                <a:spcPts val="3780"/>
              </a:lnSpc>
              <a:buFont typeface="Arial" panose="020B0604020202020204" pitchFamily="34" charset="0"/>
              <a:buChar char="•"/>
            </a:pPr>
            <a:r>
              <a:rPr lang="en-US" sz="2700" dirty="0">
                <a:solidFill>
                  <a:srgbClr val="312F84"/>
                </a:solidFill>
                <a:latin typeface="Canva Sans"/>
                <a:ea typeface="Canva Sans"/>
                <a:cs typeface="Canva Sans"/>
                <a:sym typeface="Canva Sans"/>
              </a:rPr>
              <a:t>Family members can benefit from the built-in GPS tracking in the system also, they can follow the changes and activity of the users and with it they can be up to date (Boekel et. al,2019)</a:t>
            </a:r>
          </a:p>
        </p:txBody>
      </p:sp>
      <p:sp>
        <p:nvSpPr>
          <p:cNvPr id="12" name="TextBox 12"/>
          <p:cNvSpPr txBox="1"/>
          <p:nvPr/>
        </p:nvSpPr>
        <p:spPr>
          <a:xfrm>
            <a:off x="17595583" y="9609372"/>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312F84"/>
                </a:solidFill>
                <a:latin typeface="Canva Sans"/>
                <a:ea typeface="Canva Sans"/>
                <a:cs typeface="Canva Sans"/>
                <a:sym typeface="Canva Sans"/>
              </a:rPr>
              <a:t>12</a:t>
            </a:r>
          </a:p>
        </p:txBody>
      </p:sp>
      <p:sp>
        <p:nvSpPr>
          <p:cNvPr id="3" name="Freeform 3"/>
          <p:cNvSpPr/>
          <p:nvPr/>
        </p:nvSpPr>
        <p:spPr>
          <a:xfrm>
            <a:off x="13825676" y="1033260"/>
            <a:ext cx="3649725" cy="3961710"/>
          </a:xfrm>
          <a:custGeom>
            <a:avLst/>
            <a:gdLst/>
            <a:ahLst/>
            <a:cxnLst/>
            <a:rect l="l" t="t" r="r" b="b"/>
            <a:pathLst>
              <a:path w="3649725" h="3961710">
                <a:moveTo>
                  <a:pt x="0" y="0"/>
                </a:moveTo>
                <a:lnTo>
                  <a:pt x="3649726" y="0"/>
                </a:lnTo>
                <a:lnTo>
                  <a:pt x="3649726" y="3961710"/>
                </a:lnTo>
                <a:lnTo>
                  <a:pt x="0" y="3961710"/>
                </a:lnTo>
                <a:lnTo>
                  <a:pt x="0" y="0"/>
                </a:lnTo>
                <a:close/>
              </a:path>
            </a:pathLst>
          </a:custGeom>
          <a:blipFill>
            <a:blip r:embed="rId9"/>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2278943" y="3887008"/>
            <a:ext cx="4980357" cy="6399992"/>
          </a:xfrm>
          <a:custGeom>
            <a:avLst/>
            <a:gdLst/>
            <a:ahLst/>
            <a:cxnLst/>
            <a:rect l="l" t="t" r="r" b="b"/>
            <a:pathLst>
              <a:path w="4980357" h="6399992">
                <a:moveTo>
                  <a:pt x="0" y="0"/>
                </a:moveTo>
                <a:lnTo>
                  <a:pt x="4980357" y="0"/>
                </a:lnTo>
                <a:lnTo>
                  <a:pt x="4980357" y="6399992"/>
                </a:lnTo>
                <a:lnTo>
                  <a:pt x="0" y="63999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2572386" y="1028700"/>
            <a:ext cx="3452887" cy="2724642"/>
          </a:xfrm>
          <a:custGeom>
            <a:avLst/>
            <a:gdLst/>
            <a:ahLst/>
            <a:cxnLst/>
            <a:rect l="l" t="t" r="r" b="b"/>
            <a:pathLst>
              <a:path w="3452887" h="2724642">
                <a:moveTo>
                  <a:pt x="0" y="0"/>
                </a:moveTo>
                <a:lnTo>
                  <a:pt x="3452886" y="0"/>
                </a:lnTo>
                <a:lnTo>
                  <a:pt x="3452886" y="2724642"/>
                </a:lnTo>
                <a:lnTo>
                  <a:pt x="0" y="27246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7259300" y="7976978"/>
            <a:ext cx="3167312" cy="2562644"/>
          </a:xfrm>
          <a:custGeom>
            <a:avLst/>
            <a:gdLst/>
            <a:ahLst/>
            <a:cxnLst/>
            <a:rect l="l" t="t" r="r" b="b"/>
            <a:pathLst>
              <a:path w="3167312" h="2562644">
                <a:moveTo>
                  <a:pt x="0" y="0"/>
                </a:moveTo>
                <a:lnTo>
                  <a:pt x="3167312" y="0"/>
                </a:lnTo>
                <a:lnTo>
                  <a:pt x="3167312" y="2562644"/>
                </a:lnTo>
                <a:lnTo>
                  <a:pt x="0" y="25626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492993" y="1747376"/>
            <a:ext cx="9523434" cy="7901898"/>
          </a:xfrm>
          <a:prstGeom prst="rect">
            <a:avLst/>
          </a:prstGeom>
        </p:spPr>
        <p:txBody>
          <a:bodyPr lIns="0" tIns="0" rIns="0" bIns="0" rtlCol="0" anchor="t">
            <a:spAutoFit/>
          </a:bodyPr>
          <a:lstStyle/>
          <a:p>
            <a:pPr marL="516733" lvl="1" indent="-258367" algn="ctr">
              <a:lnSpc>
                <a:spcPts val="2752"/>
              </a:lnSpc>
              <a:buFont typeface="Arial"/>
              <a:buChar char="•"/>
            </a:pPr>
            <a:r>
              <a:rPr lang="en-US" sz="2393" b="1" u="sng">
                <a:solidFill>
                  <a:srgbClr val="312F84"/>
                </a:solidFill>
                <a:latin typeface="Arimo Bold"/>
                <a:ea typeface="Arimo Bold"/>
                <a:cs typeface="Arimo Bold"/>
                <a:sym typeface="Arimo Bold"/>
              </a:rPr>
              <a:t>Improved Physical Health</a:t>
            </a:r>
          </a:p>
          <a:p>
            <a:pPr algn="ctr">
              <a:lnSpc>
                <a:spcPts val="2752"/>
              </a:lnSpc>
              <a:spcBef>
                <a:spcPct val="0"/>
              </a:spcBef>
            </a:pPr>
            <a:r>
              <a:rPr lang="en-US" sz="2393">
                <a:solidFill>
                  <a:srgbClr val="000000"/>
                </a:solidFill>
                <a:latin typeface="Arimo"/>
                <a:ea typeface="Arimo"/>
                <a:cs typeface="Arimo"/>
                <a:sym typeface="Arimo"/>
              </a:rPr>
              <a:t>     Regular engagement in low-impact physical activity can help reduce the risk of chronic conditions such as obesity, cardiovascular diseases, type 2 diabetes, and osteoporosis (World Health Organization [WHO], 2020).</a:t>
            </a:r>
          </a:p>
          <a:p>
            <a:pPr algn="ctr">
              <a:lnSpc>
                <a:spcPts val="2752"/>
              </a:lnSpc>
              <a:spcBef>
                <a:spcPct val="0"/>
              </a:spcBef>
            </a:pPr>
            <a:r>
              <a:rPr lang="en-US" sz="2393">
                <a:solidFill>
                  <a:srgbClr val="000000"/>
                </a:solidFill>
                <a:latin typeface="Arimo"/>
                <a:ea typeface="Arimo"/>
                <a:cs typeface="Arimo"/>
                <a:sym typeface="Arimo"/>
              </a:rPr>
              <a:t>Strength and balance exercises incorporated into the app can lower the risk of falls, a leading cause of injury among older adults (Sherrington et al., 2019).</a:t>
            </a:r>
          </a:p>
          <a:p>
            <a:pPr algn="ctr">
              <a:lnSpc>
                <a:spcPts val="2752"/>
              </a:lnSpc>
              <a:spcBef>
                <a:spcPct val="0"/>
              </a:spcBef>
            </a:pPr>
            <a:endParaRPr lang="en-US" sz="2393">
              <a:solidFill>
                <a:srgbClr val="000000"/>
              </a:solidFill>
              <a:latin typeface="Arimo"/>
              <a:ea typeface="Arimo"/>
              <a:cs typeface="Arimo"/>
              <a:sym typeface="Arimo"/>
            </a:endParaRPr>
          </a:p>
          <a:p>
            <a:pPr marL="516733" lvl="1" indent="-258367" algn="ctr">
              <a:lnSpc>
                <a:spcPts val="2752"/>
              </a:lnSpc>
              <a:buFont typeface="Arial"/>
              <a:buChar char="•"/>
            </a:pPr>
            <a:r>
              <a:rPr lang="en-US" sz="2393" b="1" u="sng">
                <a:solidFill>
                  <a:srgbClr val="312F84"/>
                </a:solidFill>
                <a:latin typeface="Arimo Bold"/>
                <a:ea typeface="Arimo Bold"/>
                <a:cs typeface="Arimo Bold"/>
                <a:sym typeface="Arimo Bold"/>
              </a:rPr>
              <a:t>Enhanced Mental Wellbeing</a:t>
            </a:r>
          </a:p>
          <a:p>
            <a:pPr algn="ctr">
              <a:lnSpc>
                <a:spcPts val="2752"/>
              </a:lnSpc>
              <a:spcBef>
                <a:spcPct val="0"/>
              </a:spcBef>
            </a:pPr>
            <a:r>
              <a:rPr lang="en-US" sz="2393">
                <a:solidFill>
                  <a:srgbClr val="000000"/>
                </a:solidFill>
                <a:latin typeface="Arimo"/>
                <a:ea typeface="Arimo"/>
                <a:cs typeface="Arimo"/>
                <a:sym typeface="Arimo"/>
              </a:rPr>
              <a:t>Physical activity has been linked with reduced symptoms of depression and anxiety and improved cognitive function (Craft &amp; Perna, 2004).</a:t>
            </a:r>
          </a:p>
          <a:p>
            <a:pPr algn="ctr">
              <a:lnSpc>
                <a:spcPts val="2752"/>
              </a:lnSpc>
              <a:spcBef>
                <a:spcPct val="0"/>
              </a:spcBef>
            </a:pPr>
            <a:r>
              <a:rPr lang="en-US" sz="2393">
                <a:solidFill>
                  <a:srgbClr val="000000"/>
                </a:solidFill>
                <a:latin typeface="Arimo"/>
                <a:ea typeface="Arimo"/>
                <a:cs typeface="Arimo"/>
                <a:sym typeface="Arimo"/>
              </a:rPr>
              <a:t>A systematic review and network meta-analysis found that exercise is an effective treatment for depression, with activities such as walking, jogging, yoga, and strength training showing significant benefits, particularly when supervised (Santo et al., 2020).</a:t>
            </a:r>
          </a:p>
          <a:p>
            <a:pPr algn="ctr">
              <a:lnSpc>
                <a:spcPts val="2752"/>
              </a:lnSpc>
              <a:spcBef>
                <a:spcPct val="0"/>
              </a:spcBef>
            </a:pPr>
            <a:endParaRPr lang="en-US" sz="2393">
              <a:solidFill>
                <a:srgbClr val="000000"/>
              </a:solidFill>
              <a:latin typeface="Arimo"/>
              <a:ea typeface="Arimo"/>
              <a:cs typeface="Arimo"/>
              <a:sym typeface="Arimo"/>
            </a:endParaRPr>
          </a:p>
          <a:p>
            <a:pPr marL="516733" lvl="1" indent="-258367" algn="ctr">
              <a:lnSpc>
                <a:spcPts val="2752"/>
              </a:lnSpc>
              <a:spcBef>
                <a:spcPct val="0"/>
              </a:spcBef>
              <a:buFont typeface="Arial"/>
              <a:buChar char="•"/>
            </a:pPr>
            <a:r>
              <a:rPr lang="en-US" sz="2393" b="1" u="sng">
                <a:solidFill>
                  <a:srgbClr val="312F84"/>
                </a:solidFill>
                <a:latin typeface="Arimo Bold"/>
                <a:ea typeface="Arimo Bold"/>
                <a:cs typeface="Arimo Bold"/>
                <a:sym typeface="Arimo Bold"/>
              </a:rPr>
              <a:t>Increased Independence and Mobility</a:t>
            </a:r>
          </a:p>
          <a:p>
            <a:pPr algn="ctr">
              <a:lnSpc>
                <a:spcPts val="2752"/>
              </a:lnSpc>
              <a:spcBef>
                <a:spcPct val="0"/>
              </a:spcBef>
            </a:pPr>
            <a:r>
              <a:rPr lang="en-US" sz="2393">
                <a:solidFill>
                  <a:srgbClr val="000000"/>
                </a:solidFill>
                <a:latin typeface="Arimo"/>
                <a:ea typeface="Arimo"/>
                <a:cs typeface="Arimo"/>
                <a:sym typeface="Arimo"/>
              </a:rPr>
              <a:t>            By improving strength, flexibility, and balance, elderly users may maintain greater   independence in daily living activities, reducing reliance on caregivers or institutional care (Booth et al., 2017).</a:t>
            </a:r>
          </a:p>
          <a:p>
            <a:pPr algn="ctr">
              <a:lnSpc>
                <a:spcPts val="2752"/>
              </a:lnSpc>
              <a:spcBef>
                <a:spcPct val="0"/>
              </a:spcBef>
            </a:pPr>
            <a:endParaRPr lang="en-US" sz="2393">
              <a:solidFill>
                <a:srgbClr val="000000"/>
              </a:solidFill>
              <a:latin typeface="Arimo"/>
              <a:ea typeface="Arimo"/>
              <a:cs typeface="Arimo"/>
              <a:sym typeface="Arimo"/>
            </a:endParaRPr>
          </a:p>
        </p:txBody>
      </p:sp>
      <p:sp>
        <p:nvSpPr>
          <p:cNvPr id="6" name="TextBox 6"/>
          <p:cNvSpPr txBox="1"/>
          <p:nvPr/>
        </p:nvSpPr>
        <p:spPr>
          <a:xfrm>
            <a:off x="693001" y="291201"/>
            <a:ext cx="16894961" cy="1233607"/>
          </a:xfrm>
          <a:prstGeom prst="rect">
            <a:avLst/>
          </a:prstGeom>
        </p:spPr>
        <p:txBody>
          <a:bodyPr lIns="0" tIns="0" rIns="0" bIns="0" rtlCol="0" anchor="t">
            <a:spAutoFit/>
          </a:bodyPr>
          <a:lstStyle/>
          <a:p>
            <a:pPr algn="ctr">
              <a:lnSpc>
                <a:spcPts val="4997"/>
              </a:lnSpc>
            </a:pPr>
            <a:r>
              <a:rPr lang="en-US" sz="3569">
                <a:solidFill>
                  <a:srgbClr val="000000"/>
                </a:solidFill>
                <a:latin typeface="League Spartan"/>
                <a:ea typeface="League Spartan"/>
                <a:cs typeface="League Spartan"/>
                <a:sym typeface="League Spartan"/>
              </a:rPr>
              <a:t>Potential Benefits of the Digital Health Promotion Intervention for Older Adults (65+)</a:t>
            </a:r>
          </a:p>
        </p:txBody>
      </p:sp>
      <p:sp>
        <p:nvSpPr>
          <p:cNvPr id="7" name="Freeform 7"/>
          <p:cNvSpPr/>
          <p:nvPr/>
        </p:nvSpPr>
        <p:spPr>
          <a:xfrm>
            <a:off x="9721003" y="9005678"/>
            <a:ext cx="3167312" cy="2562644"/>
          </a:xfrm>
          <a:custGeom>
            <a:avLst/>
            <a:gdLst/>
            <a:ahLst/>
            <a:cxnLst/>
            <a:rect l="l" t="t" r="r" b="b"/>
            <a:pathLst>
              <a:path w="3167312" h="2562644">
                <a:moveTo>
                  <a:pt x="0" y="0"/>
                </a:moveTo>
                <a:lnTo>
                  <a:pt x="3167313" y="0"/>
                </a:lnTo>
                <a:lnTo>
                  <a:pt x="3167313" y="2562644"/>
                </a:lnTo>
                <a:lnTo>
                  <a:pt x="0" y="256264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17938529" y="9300024"/>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1238031" y="1028700"/>
            <a:ext cx="2423991" cy="4114800"/>
          </a:xfrm>
          <a:custGeom>
            <a:avLst/>
            <a:gdLst/>
            <a:ahLst/>
            <a:cxnLst/>
            <a:rect l="l" t="t" r="r" b="b"/>
            <a:pathLst>
              <a:path w="2423991" h="4114800">
                <a:moveTo>
                  <a:pt x="0" y="0"/>
                </a:moveTo>
                <a:lnTo>
                  <a:pt x="2423991" y="0"/>
                </a:lnTo>
                <a:lnTo>
                  <a:pt x="2423991"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2450027" y="3416761"/>
            <a:ext cx="5126916" cy="6870239"/>
          </a:xfrm>
          <a:custGeom>
            <a:avLst/>
            <a:gdLst/>
            <a:ahLst/>
            <a:cxnLst/>
            <a:rect l="l" t="t" r="r" b="b"/>
            <a:pathLst>
              <a:path w="5126916" h="6870239">
                <a:moveTo>
                  <a:pt x="0" y="0"/>
                </a:moveTo>
                <a:lnTo>
                  <a:pt x="5126916" y="0"/>
                </a:lnTo>
                <a:lnTo>
                  <a:pt x="5126916" y="6870239"/>
                </a:lnTo>
                <a:lnTo>
                  <a:pt x="0" y="6870239"/>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546243" y="741006"/>
            <a:ext cx="9207932" cy="3939607"/>
          </a:xfrm>
          <a:prstGeom prst="rect">
            <a:avLst/>
          </a:prstGeom>
        </p:spPr>
        <p:txBody>
          <a:bodyPr lIns="0" tIns="0" rIns="0" bIns="0" rtlCol="0" anchor="t">
            <a:spAutoFit/>
          </a:bodyPr>
          <a:lstStyle/>
          <a:p>
            <a:pPr marL="520432" lvl="1" indent="-260216" algn="ctr">
              <a:lnSpc>
                <a:spcPts val="2772"/>
              </a:lnSpc>
              <a:spcBef>
                <a:spcPct val="0"/>
              </a:spcBef>
              <a:buFont typeface="Arial"/>
              <a:buChar char="•"/>
            </a:pPr>
            <a:r>
              <a:rPr lang="en-US" sz="2410" b="1" u="sng">
                <a:solidFill>
                  <a:srgbClr val="312F84"/>
                </a:solidFill>
                <a:latin typeface="Arimo Bold"/>
                <a:ea typeface="Arimo Bold"/>
                <a:cs typeface="Arimo Bold"/>
                <a:sym typeface="Arimo Bold"/>
              </a:rPr>
              <a:t>Personalized and Accessible Fitness</a:t>
            </a:r>
          </a:p>
          <a:p>
            <a:pPr algn="ctr">
              <a:lnSpc>
                <a:spcPts val="2772"/>
              </a:lnSpc>
              <a:spcBef>
                <a:spcPct val="0"/>
              </a:spcBef>
            </a:pPr>
            <a:endParaRPr lang="en-US" sz="2410" b="1" u="sng">
              <a:solidFill>
                <a:srgbClr val="312F84"/>
              </a:solidFill>
              <a:latin typeface="Arimo Bold"/>
              <a:ea typeface="Arimo Bold"/>
              <a:cs typeface="Arimo Bold"/>
              <a:sym typeface="Arimo Bold"/>
            </a:endParaRPr>
          </a:p>
          <a:p>
            <a:pPr algn="ctr">
              <a:lnSpc>
                <a:spcPts val="2887"/>
              </a:lnSpc>
              <a:spcBef>
                <a:spcPct val="0"/>
              </a:spcBef>
            </a:pPr>
            <a:r>
              <a:rPr lang="en-US" sz="2510">
                <a:solidFill>
                  <a:srgbClr val="000000"/>
                </a:solidFill>
                <a:latin typeface="Arimo"/>
                <a:ea typeface="Arimo"/>
                <a:cs typeface="Arimo"/>
                <a:sym typeface="Arimo"/>
              </a:rPr>
              <a:t>The app delivers individualized exercise programs tailored to older adults’ physical capabilities and health conditions, enhancing safety and motivation. To improve usability, it incorporates senior-friendly design elements like large fonts, audio instructions, and simple navigation. These features help overcome age-related barriers such as visual, cognitive, or dexterity limitations, making the app more inclusive and effective for elderly users (Morey et al., 2019).</a:t>
            </a:r>
          </a:p>
          <a:p>
            <a:pPr algn="ctr">
              <a:lnSpc>
                <a:spcPts val="2772"/>
              </a:lnSpc>
              <a:spcBef>
                <a:spcPct val="0"/>
              </a:spcBef>
            </a:pPr>
            <a:endParaRPr lang="en-US" sz="2510">
              <a:solidFill>
                <a:srgbClr val="000000"/>
              </a:solidFill>
              <a:latin typeface="Arimo"/>
              <a:ea typeface="Arimo"/>
              <a:cs typeface="Arimo"/>
              <a:sym typeface="Arimo"/>
            </a:endParaRPr>
          </a:p>
        </p:txBody>
      </p:sp>
      <p:sp>
        <p:nvSpPr>
          <p:cNvPr id="5" name="TextBox 5"/>
          <p:cNvSpPr txBox="1"/>
          <p:nvPr/>
        </p:nvSpPr>
        <p:spPr>
          <a:xfrm>
            <a:off x="3352800" y="5777244"/>
            <a:ext cx="9826701" cy="3007041"/>
          </a:xfrm>
          <a:prstGeom prst="rect">
            <a:avLst/>
          </a:prstGeom>
        </p:spPr>
        <p:txBody>
          <a:bodyPr lIns="0" tIns="0" rIns="0" bIns="0" rtlCol="0" anchor="t">
            <a:spAutoFit/>
          </a:bodyPr>
          <a:lstStyle/>
          <a:p>
            <a:pPr marL="528902" lvl="1" indent="-264451" algn="ctr">
              <a:lnSpc>
                <a:spcPts val="2817"/>
              </a:lnSpc>
              <a:spcBef>
                <a:spcPct val="0"/>
              </a:spcBef>
              <a:buFont typeface="Arial"/>
              <a:buChar char="•"/>
            </a:pPr>
            <a:r>
              <a:rPr lang="en-US" sz="2449" b="1" u="sng" dirty="0">
                <a:solidFill>
                  <a:srgbClr val="204285"/>
                </a:solidFill>
                <a:latin typeface="Arimo Bold"/>
                <a:ea typeface="Arimo Bold"/>
                <a:cs typeface="Arimo Bold"/>
                <a:sym typeface="Arimo Bold"/>
              </a:rPr>
              <a:t>Reduced Social Isolation and Loneliness</a:t>
            </a:r>
          </a:p>
          <a:p>
            <a:pPr algn="ctr">
              <a:lnSpc>
                <a:spcPts val="2817"/>
              </a:lnSpc>
              <a:spcBef>
                <a:spcPct val="0"/>
              </a:spcBef>
            </a:pPr>
            <a:endParaRPr lang="en-US" sz="2449" b="1" u="sng" dirty="0">
              <a:solidFill>
                <a:srgbClr val="204285"/>
              </a:solidFill>
              <a:latin typeface="Arimo Bold"/>
              <a:ea typeface="Arimo Bold"/>
              <a:cs typeface="Arimo Bold"/>
              <a:sym typeface="Arimo Bold"/>
            </a:endParaRPr>
          </a:p>
          <a:p>
            <a:pPr algn="ctr">
              <a:lnSpc>
                <a:spcPts val="3047"/>
              </a:lnSpc>
              <a:spcBef>
                <a:spcPct val="0"/>
              </a:spcBef>
            </a:pPr>
            <a:r>
              <a:rPr lang="en-US" sz="2649" dirty="0">
                <a:solidFill>
                  <a:srgbClr val="000000"/>
                </a:solidFill>
                <a:latin typeface="Arimo"/>
                <a:ea typeface="Arimo"/>
                <a:cs typeface="Arimo"/>
                <a:sym typeface="Arimo"/>
              </a:rPr>
              <a:t>Integrated features like community forums, virtual group classes, or buddy systems can promote social interaction, reducing feelings of isolation and loneliness.</a:t>
            </a:r>
          </a:p>
          <a:p>
            <a:pPr algn="ctr">
              <a:lnSpc>
                <a:spcPts val="3047"/>
              </a:lnSpc>
              <a:spcBef>
                <a:spcPct val="0"/>
              </a:spcBef>
            </a:pPr>
            <a:r>
              <a:rPr lang="en-US" sz="2649" dirty="0">
                <a:solidFill>
                  <a:srgbClr val="000000"/>
                </a:solidFill>
                <a:latin typeface="Arimo"/>
                <a:ea typeface="Arimo"/>
                <a:cs typeface="Arimo"/>
                <a:sym typeface="Arimo"/>
              </a:rPr>
              <a:t>Addressing social isolation is crucial, as it has been associated with a 29% increased risk of mortality among older adults (Holt-</a:t>
            </a:r>
            <a:r>
              <a:rPr lang="en-US" sz="2649" dirty="0" err="1">
                <a:solidFill>
                  <a:srgbClr val="000000"/>
                </a:solidFill>
                <a:latin typeface="Arimo"/>
                <a:ea typeface="Arimo"/>
                <a:cs typeface="Arimo"/>
                <a:sym typeface="Arimo"/>
              </a:rPr>
              <a:t>Lunstad</a:t>
            </a:r>
            <a:r>
              <a:rPr lang="en-US" sz="2649" dirty="0">
                <a:solidFill>
                  <a:srgbClr val="000000"/>
                </a:solidFill>
                <a:latin typeface="Arimo"/>
                <a:ea typeface="Arimo"/>
                <a:cs typeface="Arimo"/>
                <a:sym typeface="Arimo"/>
              </a:rPr>
              <a:t> et al., 2015).</a:t>
            </a:r>
          </a:p>
        </p:txBody>
      </p:sp>
      <p:sp>
        <p:nvSpPr>
          <p:cNvPr id="6" name="TextBox 6"/>
          <p:cNvSpPr txBox="1"/>
          <p:nvPr/>
        </p:nvSpPr>
        <p:spPr>
          <a:xfrm>
            <a:off x="17576943" y="9484558"/>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14</a:t>
            </a:r>
          </a:p>
        </p:txBody>
      </p:sp>
      <p:sp>
        <p:nvSpPr>
          <p:cNvPr id="7" name="Freeform 5">
            <a:extLst>
              <a:ext uri="{FF2B5EF4-FFF2-40B4-BE49-F238E27FC236}">
                <a16:creationId xmlns:a16="http://schemas.microsoft.com/office/drawing/2014/main" id="{808E33AD-8F79-DEA9-3D1D-1837A419C02F}"/>
              </a:ext>
            </a:extLst>
          </p:cNvPr>
          <p:cNvSpPr/>
          <p:nvPr/>
        </p:nvSpPr>
        <p:spPr>
          <a:xfrm>
            <a:off x="228600" y="6424944"/>
            <a:ext cx="3307873" cy="3259639"/>
          </a:xfrm>
          <a:custGeom>
            <a:avLst/>
            <a:gdLst/>
            <a:ahLst/>
            <a:cxnLst/>
            <a:rect l="l" t="t" r="r" b="b"/>
            <a:pathLst>
              <a:path w="2396085" h="2802439">
                <a:moveTo>
                  <a:pt x="0" y="0"/>
                </a:moveTo>
                <a:lnTo>
                  <a:pt x="2396085" y="0"/>
                </a:lnTo>
                <a:lnTo>
                  <a:pt x="2396085" y="2802439"/>
                </a:lnTo>
                <a:lnTo>
                  <a:pt x="0" y="280243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1751484" y="5958146"/>
            <a:ext cx="6536516" cy="4409020"/>
          </a:xfrm>
          <a:custGeom>
            <a:avLst/>
            <a:gdLst/>
            <a:ahLst/>
            <a:cxnLst/>
            <a:rect l="l" t="t" r="r" b="b"/>
            <a:pathLst>
              <a:path w="6536516" h="4409020">
                <a:moveTo>
                  <a:pt x="0" y="0"/>
                </a:moveTo>
                <a:lnTo>
                  <a:pt x="6536516" y="0"/>
                </a:lnTo>
                <a:lnTo>
                  <a:pt x="6536516" y="4409019"/>
                </a:lnTo>
                <a:lnTo>
                  <a:pt x="0" y="4409019"/>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376008" y="2834427"/>
            <a:ext cx="10099002" cy="4272667"/>
          </a:xfrm>
          <a:prstGeom prst="rect">
            <a:avLst/>
          </a:prstGeom>
        </p:spPr>
        <p:txBody>
          <a:bodyPr lIns="0" tIns="0" rIns="0" bIns="0" rtlCol="0" anchor="t">
            <a:spAutoFit/>
          </a:bodyPr>
          <a:lstStyle/>
          <a:p>
            <a:pPr algn="ctr">
              <a:lnSpc>
                <a:spcPts val="2848"/>
              </a:lnSpc>
            </a:pPr>
            <a:endParaRPr/>
          </a:p>
          <a:p>
            <a:pPr algn="ctr">
              <a:lnSpc>
                <a:spcPts val="2848"/>
              </a:lnSpc>
            </a:pPr>
            <a:r>
              <a:rPr lang="en-US" sz="2034">
                <a:solidFill>
                  <a:srgbClr val="000000"/>
                </a:solidFill>
                <a:latin typeface="Arimo"/>
                <a:ea typeface="Arimo"/>
                <a:cs typeface="Arimo"/>
                <a:sym typeface="Arimo"/>
              </a:rPr>
              <a:t>Introducing a fitness app for the elderly may prompt health policymakers to support and scale digital health technologies as proactive tools for promoting wellness in aging populations. It can enhance preventive care and reduce long-term healthcare costs.</a:t>
            </a:r>
          </a:p>
          <a:p>
            <a:pPr algn="ctr">
              <a:lnSpc>
                <a:spcPts val="2299"/>
              </a:lnSpc>
            </a:pPr>
            <a:endParaRPr lang="en-US" sz="2034">
              <a:solidFill>
                <a:srgbClr val="000000"/>
              </a:solidFill>
              <a:latin typeface="Arimo"/>
              <a:ea typeface="Arimo"/>
              <a:cs typeface="Arimo"/>
              <a:sym typeface="Arimo"/>
            </a:endParaRPr>
          </a:p>
          <a:p>
            <a:pPr algn="ctr">
              <a:lnSpc>
                <a:spcPts val="2970"/>
              </a:lnSpc>
            </a:pPr>
            <a:r>
              <a:rPr lang="en-US" sz="2034">
                <a:solidFill>
                  <a:srgbClr val="000000"/>
                </a:solidFill>
                <a:latin typeface="Arimo"/>
                <a:ea typeface="Arimo"/>
                <a:cs typeface="Arimo"/>
                <a:sym typeface="Arimo"/>
              </a:rPr>
              <a:t>Implementing a fitness app tailored to older adults can reshape public health strategies by integrating digital health tools into national frameworks for aging populations. As digital interventions prove effective in promoting mobility and reducing fall risk, policymakers are encouraged to prioritize tech-based solutions for elder care and chronic disease prevention (Soto-Bagaria et al., 2023).</a:t>
            </a:r>
          </a:p>
          <a:p>
            <a:pPr algn="ctr">
              <a:lnSpc>
                <a:spcPts val="2930"/>
              </a:lnSpc>
            </a:pPr>
            <a:endParaRPr lang="en-US" sz="2034">
              <a:solidFill>
                <a:srgbClr val="000000"/>
              </a:solidFill>
              <a:latin typeface="Arimo"/>
              <a:ea typeface="Arimo"/>
              <a:cs typeface="Arimo"/>
              <a:sym typeface="Arimo"/>
            </a:endParaRPr>
          </a:p>
          <a:p>
            <a:pPr algn="ctr">
              <a:lnSpc>
                <a:spcPts val="2848"/>
              </a:lnSpc>
            </a:pPr>
            <a:endParaRPr lang="en-US" sz="2034">
              <a:solidFill>
                <a:srgbClr val="000000"/>
              </a:solidFill>
              <a:latin typeface="Arimo"/>
              <a:ea typeface="Arimo"/>
              <a:cs typeface="Arimo"/>
              <a:sym typeface="Arimo"/>
            </a:endParaRPr>
          </a:p>
        </p:txBody>
      </p:sp>
      <p:sp>
        <p:nvSpPr>
          <p:cNvPr id="4" name="Freeform 4"/>
          <p:cNvSpPr/>
          <p:nvPr/>
        </p:nvSpPr>
        <p:spPr>
          <a:xfrm>
            <a:off x="14537333" y="2037539"/>
            <a:ext cx="3102633" cy="3742210"/>
          </a:xfrm>
          <a:custGeom>
            <a:avLst/>
            <a:gdLst/>
            <a:ahLst/>
            <a:cxnLst/>
            <a:rect l="l" t="t" r="r" b="b"/>
            <a:pathLst>
              <a:path w="3102633" h="3742210">
                <a:moveTo>
                  <a:pt x="0" y="0"/>
                </a:moveTo>
                <a:lnTo>
                  <a:pt x="3102633" y="0"/>
                </a:lnTo>
                <a:lnTo>
                  <a:pt x="3102633" y="3742210"/>
                </a:lnTo>
                <a:lnTo>
                  <a:pt x="0" y="374221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15</a:t>
            </a:r>
          </a:p>
        </p:txBody>
      </p:sp>
      <p:sp>
        <p:nvSpPr>
          <p:cNvPr id="6" name="TextBox 6"/>
          <p:cNvSpPr txBox="1"/>
          <p:nvPr/>
        </p:nvSpPr>
        <p:spPr>
          <a:xfrm>
            <a:off x="648034" y="138494"/>
            <a:ext cx="16991931" cy="890206"/>
          </a:xfrm>
          <a:prstGeom prst="rect">
            <a:avLst/>
          </a:prstGeom>
        </p:spPr>
        <p:txBody>
          <a:bodyPr lIns="0" tIns="0" rIns="0" bIns="0" rtlCol="0" anchor="t">
            <a:spAutoFit/>
          </a:bodyPr>
          <a:lstStyle/>
          <a:p>
            <a:pPr algn="ctr">
              <a:lnSpc>
                <a:spcPts val="7108"/>
              </a:lnSpc>
            </a:pPr>
            <a:r>
              <a:rPr lang="en-US" sz="5077">
                <a:solidFill>
                  <a:srgbClr val="000000"/>
                </a:solidFill>
                <a:latin typeface="Bobby Jones Soft"/>
                <a:ea typeface="Bobby Jones Soft"/>
                <a:cs typeface="Bobby Jones Soft"/>
                <a:sym typeface="Bobby Jones Soft"/>
              </a:rPr>
              <a:t>Implications for Policy, Research, and Education</a:t>
            </a:r>
          </a:p>
        </p:txBody>
      </p:sp>
      <p:sp>
        <p:nvSpPr>
          <p:cNvPr id="7" name="TextBox 7"/>
          <p:cNvSpPr txBox="1"/>
          <p:nvPr/>
        </p:nvSpPr>
        <p:spPr>
          <a:xfrm>
            <a:off x="935763" y="6800311"/>
            <a:ext cx="7900214" cy="613565"/>
          </a:xfrm>
          <a:prstGeom prst="rect">
            <a:avLst/>
          </a:prstGeom>
          <a:solidFill>
            <a:schemeClr val="tx2"/>
          </a:solidFill>
        </p:spPr>
        <p:txBody>
          <a:bodyPr lIns="0" tIns="0" rIns="0" bIns="0" rtlCol="0" anchor="t">
            <a:spAutoFit/>
          </a:bodyPr>
          <a:lstStyle/>
          <a:p>
            <a:pPr algn="ctr">
              <a:lnSpc>
                <a:spcPts val="5031"/>
              </a:lnSpc>
            </a:pPr>
            <a:r>
              <a:rPr lang="en-US" sz="3593" b="1" dirty="0">
                <a:solidFill>
                  <a:srgbClr val="FADE65"/>
                </a:solidFill>
                <a:latin typeface="Canva Sans Bold"/>
                <a:ea typeface="Canva Sans Bold"/>
                <a:cs typeface="Canva Sans Bold"/>
                <a:sym typeface="Canva Sans Bold"/>
              </a:rPr>
              <a:t>Research Implications</a:t>
            </a:r>
          </a:p>
        </p:txBody>
      </p:sp>
      <p:sp>
        <p:nvSpPr>
          <p:cNvPr id="8" name="TextBox 8"/>
          <p:cNvSpPr txBox="1"/>
          <p:nvPr/>
        </p:nvSpPr>
        <p:spPr>
          <a:xfrm>
            <a:off x="990600" y="1874045"/>
            <a:ext cx="7374354" cy="613442"/>
          </a:xfrm>
          <a:prstGeom prst="rect">
            <a:avLst/>
          </a:prstGeom>
          <a:solidFill>
            <a:schemeClr val="tx2"/>
          </a:solidFill>
        </p:spPr>
        <p:txBody>
          <a:bodyPr lIns="0" tIns="0" rIns="0" bIns="0" rtlCol="0" anchor="t">
            <a:spAutoFit/>
          </a:bodyPr>
          <a:lstStyle/>
          <a:p>
            <a:pPr algn="ctr">
              <a:lnSpc>
                <a:spcPts val="5038"/>
              </a:lnSpc>
            </a:pPr>
            <a:r>
              <a:rPr lang="en-US" sz="3598" b="1" dirty="0">
                <a:solidFill>
                  <a:srgbClr val="FADE65"/>
                </a:solidFill>
                <a:latin typeface="Canva Sans Bold"/>
                <a:ea typeface="Canva Sans Bold"/>
                <a:cs typeface="Canva Sans Bold"/>
                <a:sym typeface="Canva Sans Bold"/>
              </a:rPr>
              <a:t>Policy Implications</a:t>
            </a:r>
          </a:p>
        </p:txBody>
      </p:sp>
      <p:sp>
        <p:nvSpPr>
          <p:cNvPr id="9" name="TextBox 9"/>
          <p:cNvSpPr txBox="1"/>
          <p:nvPr/>
        </p:nvSpPr>
        <p:spPr>
          <a:xfrm>
            <a:off x="376008" y="7800975"/>
            <a:ext cx="9019725" cy="1758950"/>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Arimo"/>
                <a:ea typeface="Arimo"/>
                <a:cs typeface="Arimo"/>
                <a:sym typeface="Arimo"/>
              </a:rPr>
              <a:t>This intervention opens new avenues for research exploring the effectiveness of digital fitness tools in improving physical and psychological health outcomes in the elderly</a:t>
            </a:r>
          </a:p>
          <a:p>
            <a:pPr algn="ctr">
              <a:lnSpc>
                <a:spcPts val="2800"/>
              </a:lnSpc>
              <a:spcBef>
                <a:spcPct val="0"/>
              </a:spcBef>
            </a:pPr>
            <a:r>
              <a:rPr lang="en-US" sz="2000">
                <a:solidFill>
                  <a:srgbClr val="000000"/>
                </a:solidFill>
                <a:latin typeface="Arimo"/>
                <a:ea typeface="Arimo"/>
                <a:cs typeface="Arimo"/>
                <a:sym typeface="Arimo"/>
              </a:rPr>
              <a:t>Future studies could examine barriers to technology use, engagement levels, and behavioral factors influencing app adherence among older adults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12231653" y="2122071"/>
            <a:ext cx="5027647" cy="7902000"/>
          </a:xfrm>
          <a:custGeom>
            <a:avLst/>
            <a:gdLst/>
            <a:ahLst/>
            <a:cxnLst/>
            <a:rect l="l" t="t" r="r" b="b"/>
            <a:pathLst>
              <a:path w="5027647" h="7902000">
                <a:moveTo>
                  <a:pt x="0" y="0"/>
                </a:moveTo>
                <a:lnTo>
                  <a:pt x="5027647" y="0"/>
                </a:lnTo>
                <a:lnTo>
                  <a:pt x="5027647" y="7901999"/>
                </a:lnTo>
                <a:lnTo>
                  <a:pt x="0" y="7901999"/>
                </a:lnTo>
                <a:lnTo>
                  <a:pt x="0" y="0"/>
                </a:lnTo>
                <a:close/>
              </a:path>
            </a:pathLst>
          </a:custGeom>
          <a:blipFill>
            <a:blip r:embed="rId2"/>
            <a:stretch>
              <a:fillRect/>
            </a:stretch>
          </a:blipFill>
        </p:spPr>
        <p:txBody>
          <a:bodyPr/>
          <a:lstStyle/>
          <a:p>
            <a:endParaRPr lang="en-GB"/>
          </a:p>
        </p:txBody>
      </p:sp>
      <p:sp>
        <p:nvSpPr>
          <p:cNvPr id="3" name="Freeform 3"/>
          <p:cNvSpPr/>
          <p:nvPr/>
        </p:nvSpPr>
        <p:spPr>
          <a:xfrm>
            <a:off x="1028700" y="5946873"/>
            <a:ext cx="8461661" cy="4340127"/>
          </a:xfrm>
          <a:custGeom>
            <a:avLst/>
            <a:gdLst/>
            <a:ahLst/>
            <a:cxnLst/>
            <a:rect l="l" t="t" r="r" b="b"/>
            <a:pathLst>
              <a:path w="8461661" h="4340127">
                <a:moveTo>
                  <a:pt x="0" y="0"/>
                </a:moveTo>
                <a:lnTo>
                  <a:pt x="8461661" y="0"/>
                </a:lnTo>
                <a:lnTo>
                  <a:pt x="8461661" y="4340127"/>
                </a:lnTo>
                <a:lnTo>
                  <a:pt x="0" y="4340127"/>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16</a:t>
            </a:r>
          </a:p>
        </p:txBody>
      </p:sp>
      <p:sp>
        <p:nvSpPr>
          <p:cNvPr id="5" name="TextBox 5"/>
          <p:cNvSpPr txBox="1"/>
          <p:nvPr/>
        </p:nvSpPr>
        <p:spPr>
          <a:xfrm>
            <a:off x="1488827" y="933450"/>
            <a:ext cx="8798173" cy="642868"/>
          </a:xfrm>
          <a:prstGeom prst="rect">
            <a:avLst/>
          </a:prstGeom>
          <a:solidFill>
            <a:schemeClr val="tx2"/>
          </a:solidFill>
        </p:spPr>
        <p:txBody>
          <a:bodyPr wrap="square" lIns="0" tIns="0" rIns="0" bIns="0" rtlCol="0" anchor="t">
            <a:spAutoFit/>
          </a:bodyPr>
          <a:lstStyle/>
          <a:p>
            <a:pPr algn="ctr">
              <a:lnSpc>
                <a:spcPts val="5460"/>
              </a:lnSpc>
            </a:pPr>
            <a:r>
              <a:rPr lang="en-US" sz="3900" b="1" dirty="0">
                <a:solidFill>
                  <a:srgbClr val="FADE65"/>
                </a:solidFill>
                <a:latin typeface="Arimo Bold"/>
                <a:ea typeface="Arimo Bold"/>
                <a:cs typeface="Arimo Bold"/>
                <a:sym typeface="Arimo Bold"/>
              </a:rPr>
              <a:t>Educational Implications</a:t>
            </a:r>
          </a:p>
        </p:txBody>
      </p:sp>
      <p:sp>
        <p:nvSpPr>
          <p:cNvPr id="6" name="TextBox 6"/>
          <p:cNvSpPr txBox="1"/>
          <p:nvPr/>
        </p:nvSpPr>
        <p:spPr>
          <a:xfrm>
            <a:off x="427261" y="2064921"/>
            <a:ext cx="10891864" cy="2622699"/>
          </a:xfrm>
          <a:prstGeom prst="rect">
            <a:avLst/>
          </a:prstGeom>
        </p:spPr>
        <p:txBody>
          <a:bodyPr lIns="0" tIns="0" rIns="0" bIns="0" rtlCol="0" anchor="t">
            <a:spAutoFit/>
          </a:bodyPr>
          <a:lstStyle/>
          <a:p>
            <a:pPr algn="ctr">
              <a:lnSpc>
                <a:spcPts val="3491"/>
              </a:lnSpc>
              <a:spcBef>
                <a:spcPct val="0"/>
              </a:spcBef>
            </a:pPr>
            <a:r>
              <a:rPr lang="en-US" sz="2494" dirty="0">
                <a:solidFill>
                  <a:srgbClr val="000000"/>
                </a:solidFill>
                <a:latin typeface="Arimo"/>
                <a:ea typeface="Arimo"/>
                <a:cs typeface="Arimo"/>
                <a:sym typeface="Arimo"/>
              </a:rPr>
              <a:t>The proposed digital fitness app can be a valuable tool in geriatric health education, both for older adults and for professionals working with them.</a:t>
            </a:r>
          </a:p>
          <a:p>
            <a:pPr algn="ctr">
              <a:lnSpc>
                <a:spcPts val="3491"/>
              </a:lnSpc>
              <a:spcBef>
                <a:spcPct val="0"/>
              </a:spcBef>
            </a:pPr>
            <a:r>
              <a:rPr lang="en-US" sz="2494" dirty="0">
                <a:solidFill>
                  <a:srgbClr val="000000"/>
                </a:solidFill>
                <a:latin typeface="Arimo"/>
                <a:ea typeface="Arimo"/>
                <a:cs typeface="Arimo"/>
                <a:sym typeface="Arimo"/>
              </a:rPr>
              <a:t>Additionally, intergenerational learning models, where younger individuals support seniors in using fitness and health apps, are promising. This not only fosters community cohesion but also promotes sustainable and inclusive technology education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TextBox 2"/>
          <p:cNvSpPr txBox="1"/>
          <p:nvPr/>
        </p:nvSpPr>
        <p:spPr>
          <a:xfrm>
            <a:off x="7029053" y="481965"/>
            <a:ext cx="4917870" cy="979170"/>
          </a:xfrm>
          <a:prstGeom prst="rect">
            <a:avLst/>
          </a:prstGeom>
        </p:spPr>
        <p:txBody>
          <a:bodyPr lIns="0" tIns="0" rIns="0" bIns="0" rtlCol="0" anchor="t">
            <a:spAutoFit/>
          </a:bodyPr>
          <a:lstStyle/>
          <a:p>
            <a:pPr algn="ctr">
              <a:lnSpc>
                <a:spcPts val="7979"/>
              </a:lnSpc>
            </a:pPr>
            <a:r>
              <a:rPr lang="en-US" sz="5699" b="1">
                <a:solidFill>
                  <a:srgbClr val="007D9C"/>
                </a:solidFill>
                <a:latin typeface="Canva Sans Bold"/>
                <a:ea typeface="Canva Sans Bold"/>
                <a:cs typeface="Canva Sans Bold"/>
                <a:sym typeface="Canva Sans Bold"/>
              </a:rPr>
              <a:t>References</a:t>
            </a:r>
          </a:p>
        </p:txBody>
      </p:sp>
      <p:sp>
        <p:nvSpPr>
          <p:cNvPr id="3" name="TextBox 3"/>
          <p:cNvSpPr txBox="1"/>
          <p:nvPr/>
        </p:nvSpPr>
        <p:spPr>
          <a:xfrm>
            <a:off x="175285" y="1869680"/>
            <a:ext cx="17521129" cy="8348343"/>
          </a:xfrm>
          <a:prstGeom prst="rect">
            <a:avLst/>
          </a:prstGeom>
        </p:spPr>
        <p:txBody>
          <a:bodyPr lIns="0" tIns="0" rIns="0" bIns="0" rtlCol="0" anchor="t">
            <a:spAutoFit/>
          </a:bodyPr>
          <a:lstStyle/>
          <a:p>
            <a:pPr marL="539764" lvl="1" indent="-269882" algn="l">
              <a:lnSpc>
                <a:spcPts val="3950"/>
              </a:lnSpc>
              <a:buFont typeface="Arial"/>
              <a:buChar char="•"/>
            </a:pPr>
            <a:r>
              <a:rPr lang="en-US" sz="2500">
                <a:solidFill>
                  <a:srgbClr val="007D9C"/>
                </a:solidFill>
                <a:latin typeface="Canva Sans"/>
                <a:ea typeface="Canva Sans"/>
                <a:cs typeface="Canva Sans"/>
                <a:sym typeface="Canva Sans"/>
              </a:rPr>
              <a:t>Bertolazzi, A., Quaglia, V. and Bongelli, R. (2024) Barriers and facilitators to health technology adoption by older adults with chronic diseases: and integrative systematic review [Online]. Available from: https://pmc.ncbi.nlm.nih.gov/articles/PMC10873991/ (Accessed: 10 April 2025)</a:t>
            </a:r>
          </a:p>
          <a:p>
            <a:pPr marL="539764" lvl="1" indent="-269882" algn="l">
              <a:lnSpc>
                <a:spcPts val="3950"/>
              </a:lnSpc>
              <a:buFont typeface="Arial"/>
              <a:buChar char="•"/>
            </a:pPr>
            <a:r>
              <a:rPr lang="en-US" sz="2500">
                <a:solidFill>
                  <a:srgbClr val="007D9C"/>
                </a:solidFill>
                <a:latin typeface="Canva Sans"/>
                <a:ea typeface="Canva Sans"/>
                <a:cs typeface="Canva Sans"/>
                <a:sym typeface="Canva Sans"/>
              </a:rPr>
              <a:t>Boekel, L., Wouters, E., Grimberg, B., Meer, N. and Luijkx, K. (2019) Perspectives of Stakeholders on Technology Use in Care of Community-Living Older Adults with Dementia: A Systematic Literature Review [Online]. Available from: https://pmc.ncbi.nlm.nih.gov/articles/PMC6628181/ (Accessed: 14 April 2025)</a:t>
            </a:r>
          </a:p>
          <a:p>
            <a:pPr marL="539764" lvl="1" indent="-269882" algn="l">
              <a:lnSpc>
                <a:spcPts val="3950"/>
              </a:lnSpc>
              <a:buFont typeface="Arial"/>
              <a:buChar char="•"/>
            </a:pPr>
            <a:r>
              <a:rPr lang="en-US" sz="2500">
                <a:solidFill>
                  <a:srgbClr val="007D9C"/>
                </a:solidFill>
                <a:latin typeface="Canva Sans"/>
                <a:ea typeface="Canva Sans"/>
                <a:cs typeface="Canva Sans"/>
                <a:sym typeface="Canva Sans"/>
              </a:rPr>
              <a:t>Booth, F.W., Roberts, C.K. and Laye, M.J., 2012. Lack of exercise is a major cause of chronic diseases. Comprehensive Physiology, 2(2), pp.1143–1211.</a:t>
            </a:r>
          </a:p>
          <a:p>
            <a:pPr marL="539764" lvl="1" indent="-269882" algn="l">
              <a:lnSpc>
                <a:spcPts val="3950"/>
              </a:lnSpc>
              <a:buFont typeface="Arial"/>
              <a:buChar char="•"/>
            </a:pPr>
            <a:r>
              <a:rPr lang="en-US" sz="2500">
                <a:solidFill>
                  <a:srgbClr val="007D9C"/>
                </a:solidFill>
                <a:latin typeface="Canva Sans"/>
                <a:ea typeface="Canva Sans"/>
                <a:cs typeface="Canva Sans"/>
                <a:sym typeface="Canva Sans"/>
              </a:rPr>
              <a:t>CDC, 2024. Physical Activity. [Online] Available at: https://www.cdc.gov/physical-activity/php/reports/adults-50-and-older.html#:~:text=By%20age%20group%2C%20the%20prevalence,for%20people%2075%20and%20older.</a:t>
            </a:r>
          </a:p>
          <a:p>
            <a:pPr marL="539764" lvl="1" indent="-269882" algn="l">
              <a:lnSpc>
                <a:spcPts val="3950"/>
              </a:lnSpc>
              <a:buFont typeface="Arial"/>
              <a:buChar char="•"/>
            </a:pPr>
            <a:r>
              <a:rPr lang="en-US" sz="2500">
                <a:solidFill>
                  <a:srgbClr val="007D9C"/>
                </a:solidFill>
                <a:latin typeface="Canva Sans"/>
                <a:ea typeface="Canva Sans"/>
                <a:cs typeface="Canva Sans"/>
                <a:sym typeface="Canva Sans"/>
              </a:rPr>
              <a:t>Craft, L.L. and Perna, F.M., 2004. The benefits of exercise for the clinically depressed. Primary Care Companion to The Journal of Clinical Psychiatry, 6(3), pp.104–111.</a:t>
            </a:r>
          </a:p>
          <a:p>
            <a:pPr marL="539764" lvl="1" indent="-269882" algn="l">
              <a:lnSpc>
                <a:spcPts val="3950"/>
              </a:lnSpc>
              <a:buFont typeface="Arial"/>
              <a:buChar char="•"/>
            </a:pPr>
            <a:r>
              <a:rPr lang="en-US" sz="2500">
                <a:solidFill>
                  <a:srgbClr val="007D9C"/>
                </a:solidFill>
                <a:latin typeface="Canva Sans"/>
                <a:ea typeface="Canva Sans"/>
                <a:cs typeface="Canva Sans"/>
                <a:sym typeface="Canva Sans"/>
              </a:rPr>
              <a:t>Cunningham, C., Sullivan, R. O., Caserotti, P. &amp; Tully, M. A., 2020. Consequences of physical inactivity in older adults: A systematic review of reviews and meta-analyses. Scandinavian Journal of Medicine &amp; Science in Sports, pp. 816-827.</a:t>
            </a:r>
          </a:p>
          <a:p>
            <a:pPr algn="ctr">
              <a:lnSpc>
                <a:spcPts val="3360"/>
              </a:lnSpc>
            </a:pPr>
            <a:endParaRPr lang="en-US" sz="2500">
              <a:solidFill>
                <a:srgbClr val="007D9C"/>
              </a:solidFill>
              <a:latin typeface="Canva Sans"/>
              <a:ea typeface="Canva Sans"/>
              <a:cs typeface="Canva Sans"/>
              <a:sym typeface="Canva Sans"/>
            </a:endParaRPr>
          </a:p>
        </p:txBody>
      </p:sp>
      <p:sp>
        <p:nvSpPr>
          <p:cNvPr id="4" name="TextBox 4"/>
          <p:cNvSpPr txBox="1"/>
          <p:nvPr/>
        </p:nvSpPr>
        <p:spPr>
          <a:xfrm>
            <a:off x="17553762" y="9506468"/>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7D9C"/>
                </a:solidFill>
                <a:latin typeface="Canva Sans"/>
                <a:ea typeface="Canva Sans"/>
                <a:cs typeface="Canva Sans"/>
                <a:sym typeface="Canva Sans"/>
              </a:rPr>
              <a:t>17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TextBox 2"/>
          <p:cNvSpPr txBox="1"/>
          <p:nvPr/>
        </p:nvSpPr>
        <p:spPr>
          <a:xfrm>
            <a:off x="7029053" y="481965"/>
            <a:ext cx="4844128" cy="979170"/>
          </a:xfrm>
          <a:prstGeom prst="rect">
            <a:avLst/>
          </a:prstGeom>
        </p:spPr>
        <p:txBody>
          <a:bodyPr lIns="0" tIns="0" rIns="0" bIns="0" rtlCol="0" anchor="t">
            <a:spAutoFit/>
          </a:bodyPr>
          <a:lstStyle/>
          <a:p>
            <a:pPr algn="ctr">
              <a:lnSpc>
                <a:spcPts val="7979"/>
              </a:lnSpc>
            </a:pPr>
            <a:r>
              <a:rPr lang="en-US" sz="5699" b="1">
                <a:solidFill>
                  <a:srgbClr val="007D9C"/>
                </a:solidFill>
                <a:latin typeface="Canva Sans Bold"/>
                <a:ea typeface="Canva Sans Bold"/>
                <a:cs typeface="Canva Sans Bold"/>
                <a:sym typeface="Canva Sans Bold"/>
              </a:rPr>
              <a:t>References</a:t>
            </a:r>
          </a:p>
        </p:txBody>
      </p:sp>
      <p:sp>
        <p:nvSpPr>
          <p:cNvPr id="3" name="TextBox 3"/>
          <p:cNvSpPr txBox="1"/>
          <p:nvPr/>
        </p:nvSpPr>
        <p:spPr>
          <a:xfrm>
            <a:off x="0" y="1519749"/>
            <a:ext cx="18288000" cy="8634796"/>
          </a:xfrm>
          <a:prstGeom prst="rect">
            <a:avLst/>
          </a:prstGeom>
        </p:spPr>
        <p:txBody>
          <a:bodyPr lIns="0" tIns="0" rIns="0" bIns="0" rtlCol="0" anchor="t">
            <a:spAutoFit/>
          </a:bodyPr>
          <a:lstStyle/>
          <a:p>
            <a:pPr marL="529867" lvl="1" indent="-264934" algn="l">
              <a:lnSpc>
                <a:spcPts val="4491"/>
              </a:lnSpc>
              <a:buFont typeface="Arial"/>
              <a:buChar char="•"/>
            </a:pPr>
            <a:r>
              <a:rPr lang="en-US" sz="2454">
                <a:solidFill>
                  <a:srgbClr val="007D9C"/>
                </a:solidFill>
                <a:latin typeface="Canva Sans"/>
                <a:ea typeface="Canva Sans"/>
                <a:cs typeface="Canva Sans"/>
                <a:sym typeface="Canva Sans"/>
              </a:rPr>
              <a:t>‌Frishammar, J., Essen, A., Bergstorm, F. and Ekman T. (2023) Digital health platforms for the elderly? Key adoption and usage barriers and ways to address them [Online]. Available from: https://www.sciencedirect.com/science/article/pii/S0040162523000045 (Accessed: 10 April 2025)</a:t>
            </a:r>
          </a:p>
          <a:p>
            <a:pPr marL="529867" lvl="1" indent="-264934" algn="l">
              <a:lnSpc>
                <a:spcPts val="4491"/>
              </a:lnSpc>
              <a:buFont typeface="Arial"/>
              <a:buChar char="•"/>
            </a:pPr>
            <a:r>
              <a:rPr lang="en-US" sz="2454">
                <a:solidFill>
                  <a:srgbClr val="007D9C"/>
                </a:solidFill>
                <a:latin typeface="Canva Sans"/>
                <a:ea typeface="Canva Sans"/>
                <a:cs typeface="Canva Sans"/>
                <a:sym typeface="Canva Sans"/>
              </a:rPr>
              <a:t>Hanif, A. A. M. et al., 2021. Prevalence and associated factors of insufficient physical activity among elderly people in Bangladesh: a nationally representative cross-sectional study. BMJ Open Sport &amp; Exercise Medicine, p. e001135.</a:t>
            </a:r>
          </a:p>
          <a:p>
            <a:pPr marL="529867" lvl="1" indent="-264934" algn="l">
              <a:lnSpc>
                <a:spcPts val="4491"/>
              </a:lnSpc>
              <a:buFont typeface="Arial"/>
              <a:buChar char="•"/>
            </a:pPr>
            <a:r>
              <a:rPr lang="en-US" sz="2454">
                <a:solidFill>
                  <a:srgbClr val="007D9C"/>
                </a:solidFill>
                <a:latin typeface="Canva Sans"/>
                <a:ea typeface="Canva Sans"/>
                <a:cs typeface="Canva Sans"/>
                <a:sym typeface="Canva Sans"/>
              </a:rPr>
              <a:t>Holt-Lunstad, J., Smith, T.B., Baker, M., Harris, T. and Stephenson, D., 2015. Loneliness and social isolation as risk factors for mortality: A meta-analytic review. Perspectives on Psychological Science, 10(2), pp.227–237.</a:t>
            </a:r>
          </a:p>
          <a:p>
            <a:pPr marL="529867" lvl="1" indent="-264934" algn="l">
              <a:lnSpc>
                <a:spcPts val="4491"/>
              </a:lnSpc>
              <a:buFont typeface="Arial"/>
              <a:buChar char="•"/>
            </a:pPr>
            <a:r>
              <a:rPr lang="en-US" sz="2454">
                <a:solidFill>
                  <a:srgbClr val="007D9C"/>
                </a:solidFill>
                <a:latin typeface="Canva Sans"/>
                <a:ea typeface="Canva Sans"/>
                <a:cs typeface="Canva Sans"/>
                <a:sym typeface="Canva Sans"/>
              </a:rPr>
              <a:t>Johnson, O. (2016) Application of the Precede-Proceed Model in the Evaluation of a Community Based Youth Fitness and Nutrition Summer Camp Program. Master Thesis. University of Vermont. Available at: https://scholarworks.uvm.edu/graddis/647/ (Accessed: 10 April 2025)</a:t>
            </a:r>
          </a:p>
          <a:p>
            <a:pPr marL="529867" lvl="1" indent="-264934" algn="l">
              <a:lnSpc>
                <a:spcPts val="4491"/>
              </a:lnSpc>
              <a:buFont typeface="Arial"/>
              <a:buChar char="•"/>
            </a:pPr>
            <a:r>
              <a:rPr lang="en-US" sz="2454">
                <a:solidFill>
                  <a:srgbClr val="007D9C"/>
                </a:solidFill>
                <a:latin typeface="Canva Sans"/>
                <a:ea typeface="Canva Sans"/>
                <a:cs typeface="Canva Sans"/>
                <a:sym typeface="Canva Sans"/>
              </a:rPr>
              <a:t>Kim, J., Jang, J., Kim, B. and Lee, K. H. (2022) 'Effect of the PRECEDE-PROCEED model on health programs: a systematic review and meta-analysis,' Systematic Reviews, 11(1). Available at: https://doi.org/10.1186/s13643-022-02092-2.</a:t>
            </a:r>
          </a:p>
          <a:p>
            <a:pPr marL="529867" lvl="1" indent="-264934" algn="l">
              <a:lnSpc>
                <a:spcPts val="4491"/>
              </a:lnSpc>
              <a:buFont typeface="Arial"/>
              <a:buChar char="•"/>
            </a:pPr>
            <a:r>
              <a:rPr lang="en-US" sz="2454">
                <a:solidFill>
                  <a:srgbClr val="007D9C"/>
                </a:solidFill>
                <a:latin typeface="Canva Sans"/>
                <a:ea typeface="Canva Sans"/>
                <a:cs typeface="Canva Sans"/>
                <a:sym typeface="Canva Sans"/>
              </a:rPr>
              <a:t>Lawrence, K. (2022) Chapter 9 Digital Health Equity [Online]. Available from: https://www.ncbi.nlm.nih.gov/books/NBK580635/ (Accessed: 11 April 2025)</a:t>
            </a:r>
          </a:p>
          <a:p>
            <a:pPr algn="l">
              <a:lnSpc>
                <a:spcPts val="3154"/>
              </a:lnSpc>
            </a:pPr>
            <a:endParaRPr lang="en-US" sz="2454">
              <a:solidFill>
                <a:srgbClr val="007D9C"/>
              </a:solidFill>
              <a:latin typeface="Canva Sans"/>
              <a:ea typeface="Canva Sans"/>
              <a:cs typeface="Canva Sans"/>
              <a:sym typeface="Canva Sans"/>
            </a:endParaRPr>
          </a:p>
          <a:p>
            <a:pPr algn="l">
              <a:lnSpc>
                <a:spcPts val="2605"/>
              </a:lnSpc>
            </a:pPr>
            <a:endParaRPr lang="en-US" sz="2454">
              <a:solidFill>
                <a:srgbClr val="007D9C"/>
              </a:solidFill>
              <a:latin typeface="Canva Sans"/>
              <a:ea typeface="Canva Sans"/>
              <a:cs typeface="Canva Sans"/>
              <a:sym typeface="Canva Sans"/>
            </a:endParaRPr>
          </a:p>
        </p:txBody>
      </p:sp>
      <p:sp>
        <p:nvSpPr>
          <p:cNvPr id="4" name="TextBox 4"/>
          <p:cNvSpPr txBox="1"/>
          <p:nvPr/>
        </p:nvSpPr>
        <p:spPr>
          <a:xfrm>
            <a:off x="17544138" y="9527118"/>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7D9C"/>
                </a:solidFill>
                <a:latin typeface="Canva Sans"/>
                <a:ea typeface="Canva Sans"/>
                <a:cs typeface="Canva Sans"/>
                <a:sym typeface="Canva Sans"/>
              </a:rPr>
              <a:t>18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TextBox 2"/>
          <p:cNvSpPr txBox="1"/>
          <p:nvPr/>
        </p:nvSpPr>
        <p:spPr>
          <a:xfrm>
            <a:off x="6922539" y="49530"/>
            <a:ext cx="5457186" cy="979170"/>
          </a:xfrm>
          <a:prstGeom prst="rect">
            <a:avLst/>
          </a:prstGeom>
        </p:spPr>
        <p:txBody>
          <a:bodyPr lIns="0" tIns="0" rIns="0" bIns="0" rtlCol="0" anchor="t">
            <a:spAutoFit/>
          </a:bodyPr>
          <a:lstStyle/>
          <a:p>
            <a:pPr algn="ctr">
              <a:lnSpc>
                <a:spcPts val="7979"/>
              </a:lnSpc>
            </a:pPr>
            <a:r>
              <a:rPr lang="en-US" sz="5699" b="1">
                <a:solidFill>
                  <a:srgbClr val="007D9C"/>
                </a:solidFill>
                <a:latin typeface="Canva Sans Bold"/>
                <a:ea typeface="Canva Sans Bold"/>
                <a:cs typeface="Canva Sans Bold"/>
                <a:sym typeface="Canva Sans Bold"/>
              </a:rPr>
              <a:t> References</a:t>
            </a:r>
          </a:p>
        </p:txBody>
      </p:sp>
      <p:sp>
        <p:nvSpPr>
          <p:cNvPr id="3" name="TextBox 3"/>
          <p:cNvSpPr txBox="1"/>
          <p:nvPr/>
        </p:nvSpPr>
        <p:spPr>
          <a:xfrm>
            <a:off x="400146" y="1315173"/>
            <a:ext cx="17487707" cy="8832543"/>
          </a:xfrm>
          <a:prstGeom prst="rect">
            <a:avLst/>
          </a:prstGeom>
        </p:spPr>
        <p:txBody>
          <a:bodyPr lIns="0" tIns="0" rIns="0" bIns="0" rtlCol="0" anchor="t">
            <a:spAutoFit/>
          </a:bodyPr>
          <a:lstStyle/>
          <a:p>
            <a:pPr algn="just">
              <a:lnSpc>
                <a:spcPts val="2531"/>
              </a:lnSpc>
            </a:pPr>
            <a:endParaRPr/>
          </a:p>
          <a:p>
            <a:pPr marL="476709" lvl="1" indent="-238354" algn="just">
              <a:lnSpc>
                <a:spcPts val="3930"/>
              </a:lnSpc>
              <a:buFont typeface="Arial"/>
              <a:buChar char="•"/>
            </a:pPr>
            <a:r>
              <a:rPr lang="en-US" sz="2208">
                <a:solidFill>
                  <a:srgbClr val="007D9C"/>
                </a:solidFill>
                <a:latin typeface="Canva Sans"/>
                <a:ea typeface="Canva Sans"/>
                <a:cs typeface="Canva Sans"/>
                <a:sym typeface="Canva Sans"/>
              </a:rPr>
              <a:t>Medtech Pioneers (2025) Ethical Concerns in Health Technology [Online]. Available from: https://medtechpioneers.org/ethical-concerns-in-health-technology/ (Accessed: 11 April 2025)</a:t>
            </a:r>
          </a:p>
          <a:p>
            <a:pPr marL="476709" lvl="1" indent="-238354" algn="just">
              <a:lnSpc>
                <a:spcPts val="3930"/>
              </a:lnSpc>
              <a:buFont typeface="Arial"/>
              <a:buChar char="•"/>
            </a:pPr>
            <a:r>
              <a:rPr lang="en-US" sz="2208">
                <a:solidFill>
                  <a:srgbClr val="007D9C"/>
                </a:solidFill>
                <a:latin typeface="Canva Sans"/>
                <a:ea typeface="Canva Sans"/>
                <a:cs typeface="Canva Sans"/>
                <a:sym typeface="Canva Sans"/>
              </a:rPr>
              <a:t>Morey, M.C., Pieper, C.F. and Cornoni-Huntley, J., 1998. Physical fitness and functional limitations in community-dwelling older adults. Medicine and Science in Sports and Exercise, 30(5), pp.715–723.</a:t>
            </a:r>
          </a:p>
          <a:p>
            <a:pPr marL="476709" lvl="1" indent="-238354" algn="just">
              <a:lnSpc>
                <a:spcPts val="3930"/>
              </a:lnSpc>
              <a:buFont typeface="Arial"/>
              <a:buChar char="•"/>
            </a:pPr>
            <a:r>
              <a:rPr lang="en-US" sz="2208">
                <a:solidFill>
                  <a:srgbClr val="007D9C"/>
                </a:solidFill>
                <a:latin typeface="Canva Sans"/>
                <a:ea typeface="Canva Sans"/>
                <a:cs typeface="Canva Sans"/>
                <a:sym typeface="Canva Sans"/>
              </a:rPr>
              <a:t>Moshki, M., Yaghubi, R. and Pariafsai, F. (2022) 'Comparing the effect of education based on PRECEDE – PROCEED model in person-centered and supportive group methods on women’s psychological well-being in the menopausal period,' Journal of Education and Health Promotion, 11(1), p. 68. Available at: https://doi.org/10.4103/jehp.jehp_617_21.</a:t>
            </a:r>
          </a:p>
          <a:p>
            <a:pPr marL="476709" lvl="1" indent="-238354" algn="just">
              <a:lnSpc>
                <a:spcPts val="3930"/>
              </a:lnSpc>
              <a:buFont typeface="Arial"/>
              <a:buChar char="•"/>
            </a:pPr>
            <a:r>
              <a:rPr lang="en-US" sz="2208">
                <a:solidFill>
                  <a:srgbClr val="007D9C"/>
                </a:solidFill>
                <a:latin typeface="Canva Sans"/>
                <a:ea typeface="Canva Sans"/>
                <a:cs typeface="Canva Sans"/>
                <a:sym typeface="Canva Sans"/>
              </a:rPr>
              <a:t>NHS, 2024. Physical activity guidelines for older adults. [Online] Available at: https://www.nhs.uk/live-well/exercise/physical-activity-guidelines-older-adults/#:~:text=be%20physically%20active%20every%20day,or%20a%20combination%20of%20both</a:t>
            </a:r>
          </a:p>
          <a:p>
            <a:pPr marL="476709" lvl="1" indent="-238354" algn="just">
              <a:lnSpc>
                <a:spcPts val="3930"/>
              </a:lnSpc>
              <a:buFont typeface="Arial"/>
              <a:buChar char="•"/>
            </a:pPr>
            <a:r>
              <a:rPr lang="en-US" sz="2208">
                <a:solidFill>
                  <a:srgbClr val="007D9C"/>
                </a:solidFill>
                <a:latin typeface="Canva Sans"/>
                <a:ea typeface="Canva Sans"/>
                <a:cs typeface="Canva Sans"/>
                <a:sym typeface="Canva Sans"/>
              </a:rPr>
              <a:t>Odelli, S., Zeduri, M., Schivardi, M. R., Archi, D., Coppola, L., Russo, R. G., Moscheni, M., Tettamanzi, E., Terragni, F., Viscardi, M., Vitale, V., Odone, A., Cereda, D. and Deandrea, S. (2024) 'Impact of PRECEDE–PROCEED model audits in cancer screening programs in Lombardy Region: Supporting equity and quality improvement,' Current Oncology, 31(10), pp. 5960–5973. Available at: https://doi.org/10.3390/curroncol31100445.</a:t>
            </a:r>
          </a:p>
          <a:p>
            <a:pPr marL="476709" lvl="1" indent="-238354" algn="just">
              <a:lnSpc>
                <a:spcPts val="3930"/>
              </a:lnSpc>
              <a:buFont typeface="Arial"/>
              <a:buChar char="•"/>
            </a:pPr>
            <a:r>
              <a:rPr lang="en-US" sz="2208">
                <a:solidFill>
                  <a:srgbClr val="007D9C"/>
                </a:solidFill>
                <a:latin typeface="Canva Sans"/>
                <a:ea typeface="Canva Sans"/>
                <a:cs typeface="Canva Sans"/>
                <a:sym typeface="Canva Sans"/>
              </a:rPr>
              <a:t>Schuch, F.B., Vancampfort, D., Richards, J., Rosenbaum, S., Ward, P.B. and Stubbs, B., 2016. Exercise as a treatment for depression: A meta-analysis adjusting for publication bias. Journal of Psychiatric Research, 77, pp.42–51.</a:t>
            </a:r>
          </a:p>
          <a:p>
            <a:pPr algn="just">
              <a:lnSpc>
                <a:spcPts val="2402"/>
              </a:lnSpc>
            </a:pPr>
            <a:endParaRPr lang="en-US" sz="2208">
              <a:solidFill>
                <a:srgbClr val="007D9C"/>
              </a:solidFill>
              <a:latin typeface="Canva Sans"/>
              <a:ea typeface="Canva Sans"/>
              <a:cs typeface="Canva Sans"/>
              <a:sym typeface="Canva Sans"/>
            </a:endParaRPr>
          </a:p>
          <a:p>
            <a:pPr algn="just">
              <a:lnSpc>
                <a:spcPts val="2402"/>
              </a:lnSpc>
            </a:pPr>
            <a:endParaRPr lang="en-US" sz="2208">
              <a:solidFill>
                <a:srgbClr val="007D9C"/>
              </a:solidFill>
              <a:latin typeface="Canva Sans"/>
              <a:ea typeface="Canva Sans"/>
              <a:cs typeface="Canva Sans"/>
              <a:sym typeface="Canva Sans"/>
            </a:endParaRPr>
          </a:p>
        </p:txBody>
      </p:sp>
      <p:sp>
        <p:nvSpPr>
          <p:cNvPr id="4" name="TextBox 4"/>
          <p:cNvSpPr txBox="1"/>
          <p:nvPr/>
        </p:nvSpPr>
        <p:spPr>
          <a:xfrm>
            <a:off x="17609870" y="9605066"/>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7D9C"/>
                </a:solidFill>
                <a:latin typeface="Canva Sans"/>
                <a:ea typeface="Canva Sans"/>
                <a:cs typeface="Canva Sans"/>
                <a:sym typeface="Canva Sans"/>
              </a:rPr>
              <a:t>19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TextBox 2"/>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20</a:t>
            </a:r>
          </a:p>
        </p:txBody>
      </p:sp>
      <p:sp>
        <p:nvSpPr>
          <p:cNvPr id="3" name="TextBox 3"/>
          <p:cNvSpPr txBox="1"/>
          <p:nvPr/>
        </p:nvSpPr>
        <p:spPr>
          <a:xfrm>
            <a:off x="0" y="1084616"/>
            <a:ext cx="18288000" cy="8940226"/>
          </a:xfrm>
          <a:prstGeom prst="rect">
            <a:avLst/>
          </a:prstGeom>
        </p:spPr>
        <p:txBody>
          <a:bodyPr lIns="0" tIns="0" rIns="0" bIns="0" rtlCol="0" anchor="t">
            <a:spAutoFit/>
          </a:bodyPr>
          <a:lstStyle/>
          <a:p>
            <a:pPr marL="448208" lvl="1" indent="-224104" algn="l">
              <a:lnSpc>
                <a:spcPts val="4235"/>
              </a:lnSpc>
              <a:buFont typeface="Arial"/>
              <a:buChar char="•"/>
            </a:pPr>
            <a:r>
              <a:rPr lang="en-US" sz="2076">
                <a:solidFill>
                  <a:srgbClr val="007D9C"/>
                </a:solidFill>
                <a:latin typeface="Arimo"/>
                <a:ea typeface="Arimo"/>
                <a:cs typeface="Arimo"/>
                <a:sym typeface="Arimo"/>
              </a:rPr>
              <a:t>Sherrington, C., Fairhall, N.J., Wallbank, G.K., Tiedemann, A., Michaleff, Z.A., Howard, K., Clemson, L., Hopewell, S. and Lamb, S.E., 2019. Exercise for preventing falls in older people living in the community: An abridged Cochrane systematic review. British Journal of Sports Medicine, 53(17), pp.905–911.</a:t>
            </a:r>
          </a:p>
          <a:p>
            <a:pPr marL="448208" lvl="1" indent="-224104" algn="l">
              <a:lnSpc>
                <a:spcPts val="4235"/>
              </a:lnSpc>
              <a:buFont typeface="Arial"/>
              <a:buChar char="•"/>
            </a:pPr>
            <a:r>
              <a:rPr lang="en-US" sz="2076">
                <a:solidFill>
                  <a:srgbClr val="007D9C"/>
                </a:solidFill>
                <a:latin typeface="Arimo"/>
                <a:ea typeface="Arimo"/>
                <a:cs typeface="Arimo"/>
                <a:sym typeface="Arimo"/>
              </a:rPr>
              <a:t>Soto-Bagaria, L., Eis, S., Pérez, L., Villa-García, L., de Solà-Morales, O., Carrión, C., Giné-Garriga, M. and Inzitari, M., 2023. Mobile applications to prescribe physical exercise in frail older adults: Review of the available tools in app stores. Age and Ageing, 52(12), p.afad217.</a:t>
            </a:r>
          </a:p>
          <a:p>
            <a:pPr marL="448208" lvl="1" indent="-224104" algn="l">
              <a:lnSpc>
                <a:spcPts val="4235"/>
              </a:lnSpc>
              <a:buFont typeface="Arial"/>
              <a:buChar char="•"/>
            </a:pPr>
            <a:r>
              <a:rPr lang="en-US" sz="2076">
                <a:solidFill>
                  <a:srgbClr val="007D9C"/>
                </a:solidFill>
                <a:latin typeface="Arimo"/>
                <a:ea typeface="Arimo"/>
                <a:cs typeface="Arimo"/>
                <a:sym typeface="Arimo"/>
              </a:rPr>
              <a:t>Syed, R., Eden, R., Tendai Makasi, Ignatius Chukwudi, Azumah Mamudu, Mostafa Kamalpour, Dakshi Kapugama Geeganage, Sareh Sadeghianasl, Sander, Goel, K., Andrews, R., Moe Thandar Wynn, Arthur and Myers, T. (2023) Digital Health Data Quality Issues: Systematic Review. Journal of Medical Internet Research, 25, pp.e42615–e42615[Online]. Available from: https://www.jmir.org/2023/1/e42615 (Accessed: 11 April 2025)</a:t>
            </a:r>
          </a:p>
          <a:p>
            <a:pPr marL="448208" lvl="1" indent="-224104" algn="l">
              <a:lnSpc>
                <a:spcPts val="4235"/>
              </a:lnSpc>
              <a:buFont typeface="Arial"/>
              <a:buChar char="•"/>
            </a:pPr>
            <a:r>
              <a:rPr lang="en-US" sz="2076">
                <a:solidFill>
                  <a:srgbClr val="007D9C"/>
                </a:solidFill>
                <a:latin typeface="Arimo"/>
                <a:ea typeface="Arimo"/>
                <a:cs typeface="Arimo"/>
                <a:sym typeface="Arimo"/>
              </a:rPr>
              <a:t>Vang, T. (2022) Fitness for Hypertension: Increasing Physical Activity to Reduce Hypertension in Sacramento County. Master Thesis. California State University. Available at: https://scholars.csus.edu/esploro/outputs/graduate/Fitness-for-hypertension-increasing-physical-activity/99257982963701671 (Accessed: 10 April 2025)</a:t>
            </a:r>
          </a:p>
          <a:p>
            <a:pPr marL="448208" lvl="1" indent="-224104" algn="l">
              <a:lnSpc>
                <a:spcPts val="4235"/>
              </a:lnSpc>
              <a:buFont typeface="Arial"/>
              <a:buChar char="•"/>
            </a:pPr>
            <a:r>
              <a:rPr lang="en-US" sz="2076">
                <a:solidFill>
                  <a:srgbClr val="007D9C"/>
                </a:solidFill>
                <a:latin typeface="Arimo"/>
                <a:ea typeface="Arimo"/>
                <a:cs typeface="Arimo"/>
                <a:sym typeface="Arimo"/>
              </a:rPr>
              <a:t>WHO, 2024. Physical Activity. [Online] Available at: https://www.who.int/news-room/fact-sheets/detail/physical-activity</a:t>
            </a:r>
          </a:p>
          <a:p>
            <a:pPr marL="448208" lvl="1" indent="-224104" algn="l">
              <a:lnSpc>
                <a:spcPts val="4235"/>
              </a:lnSpc>
              <a:buFont typeface="Arial"/>
              <a:buChar char="•"/>
            </a:pPr>
            <a:r>
              <a:rPr lang="en-US" sz="2076">
                <a:solidFill>
                  <a:srgbClr val="007D9C"/>
                </a:solidFill>
                <a:latin typeface="Arimo"/>
                <a:ea typeface="Arimo"/>
                <a:cs typeface="Arimo"/>
                <a:sym typeface="Arimo"/>
              </a:rPr>
              <a:t>Wilson, J, Heinsch, M., Betts, D., Booth, D. and Kay-Lambkin, F. (2024) Barriers and facilitators to the use of e-health by older adults: a scoping review [Online]. Available from: https://bmcpublichealth.biomedcentral.com/articles/10.1186/s12889-021-11623-w (Accessed: 10 April 2025)</a:t>
            </a:r>
          </a:p>
          <a:p>
            <a:pPr marL="448208" lvl="1" indent="-224104" algn="l">
              <a:lnSpc>
                <a:spcPts val="4235"/>
              </a:lnSpc>
              <a:buFont typeface="Arial"/>
              <a:buChar char="•"/>
            </a:pPr>
            <a:r>
              <a:rPr lang="en-US" sz="2076">
                <a:solidFill>
                  <a:srgbClr val="007D9C"/>
                </a:solidFill>
                <a:latin typeface="Arimo"/>
                <a:ea typeface="Arimo"/>
                <a:cs typeface="Arimo"/>
                <a:sym typeface="Arimo"/>
              </a:rPr>
              <a:t>World Health Organization (WHO), 2020. Guidelines on physical activity and sedentary behaviour. Geneva: WHO.</a:t>
            </a:r>
          </a:p>
          <a:p>
            <a:pPr marL="448208" lvl="1" indent="-224104" algn="l">
              <a:lnSpc>
                <a:spcPts val="4235"/>
              </a:lnSpc>
              <a:buFont typeface="Arial"/>
              <a:buChar char="•"/>
            </a:pPr>
            <a:r>
              <a:rPr lang="en-US" sz="2076">
                <a:solidFill>
                  <a:srgbClr val="007D9C"/>
                </a:solidFill>
                <a:latin typeface="Arimo"/>
                <a:ea typeface="Arimo"/>
                <a:cs typeface="Arimo"/>
                <a:sym typeface="Arimo"/>
              </a:rPr>
              <a:t>Yodmai, K. (2022) 7 The barrier of using digital health in older people: a study in rural community, Thailand[Online]. Available from: https://ebm.bmj.com/content/24/Suppl_1/A45.2.info (Accessed: 10 April 2025)</a:t>
            </a:r>
          </a:p>
          <a:p>
            <a:pPr algn="ctr">
              <a:lnSpc>
                <a:spcPts val="2906"/>
              </a:lnSpc>
            </a:pPr>
            <a:endParaRPr lang="en-US" sz="2076">
              <a:solidFill>
                <a:srgbClr val="007D9C"/>
              </a:solidFill>
              <a:latin typeface="Arimo"/>
              <a:ea typeface="Arimo"/>
              <a:cs typeface="Arimo"/>
              <a:sym typeface="Arimo"/>
            </a:endParaRPr>
          </a:p>
        </p:txBody>
      </p:sp>
      <p:sp>
        <p:nvSpPr>
          <p:cNvPr id="4" name="TextBox 4"/>
          <p:cNvSpPr txBox="1"/>
          <p:nvPr/>
        </p:nvSpPr>
        <p:spPr>
          <a:xfrm>
            <a:off x="7579358" y="157092"/>
            <a:ext cx="4039973" cy="688695"/>
          </a:xfrm>
          <a:prstGeom prst="rect">
            <a:avLst/>
          </a:prstGeom>
        </p:spPr>
        <p:txBody>
          <a:bodyPr lIns="0" tIns="0" rIns="0" bIns="0" rtlCol="0" anchor="t">
            <a:spAutoFit/>
          </a:bodyPr>
          <a:lstStyle/>
          <a:p>
            <a:pPr algn="ctr">
              <a:lnSpc>
                <a:spcPts val="5615"/>
              </a:lnSpc>
              <a:spcBef>
                <a:spcPct val="0"/>
              </a:spcBef>
            </a:pPr>
            <a:r>
              <a:rPr lang="en-US" sz="4011" b="1">
                <a:solidFill>
                  <a:srgbClr val="007D9C"/>
                </a:solidFill>
                <a:latin typeface="Canva Sans Bold"/>
                <a:ea typeface="Canva Sans Bold"/>
                <a:cs typeface="Canva Sans Bold"/>
                <a:sym typeface="Canva Sans Bold"/>
              </a:rPr>
              <a:t>References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DFF2F8"/>
        </a:solidFill>
        <a:effectLst/>
      </p:bgPr>
    </p:bg>
    <p:spTree>
      <p:nvGrpSpPr>
        <p:cNvPr id="1" name=""/>
        <p:cNvGrpSpPr/>
        <p:nvPr/>
      </p:nvGrpSpPr>
      <p:grpSpPr>
        <a:xfrm>
          <a:off x="0" y="0"/>
          <a:ext cx="0" cy="0"/>
          <a:chOff x="0" y="0"/>
          <a:chExt cx="0" cy="0"/>
        </a:xfrm>
      </p:grpSpPr>
      <p:sp>
        <p:nvSpPr>
          <p:cNvPr id="2" name="Freeform 2"/>
          <p:cNvSpPr/>
          <p:nvPr/>
        </p:nvSpPr>
        <p:spPr>
          <a:xfrm>
            <a:off x="5375037" y="5598676"/>
            <a:ext cx="6995584" cy="3961249"/>
          </a:xfrm>
          <a:custGeom>
            <a:avLst/>
            <a:gdLst/>
            <a:ahLst/>
            <a:cxnLst/>
            <a:rect l="l" t="t" r="r" b="b"/>
            <a:pathLst>
              <a:path w="6995584" h="3961249">
                <a:moveTo>
                  <a:pt x="0" y="0"/>
                </a:moveTo>
                <a:lnTo>
                  <a:pt x="6995583" y="0"/>
                </a:lnTo>
                <a:lnTo>
                  <a:pt x="6995583" y="3961249"/>
                </a:lnTo>
                <a:lnTo>
                  <a:pt x="0" y="3961249"/>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7259300" y="9210675"/>
            <a:ext cx="152400" cy="200025"/>
          </a:xfrm>
          <a:prstGeom prst="rect">
            <a:avLst/>
          </a:prstGeom>
        </p:spPr>
        <p:txBody>
          <a:bodyPr wrap="none" lIns="0" tIns="0" rIns="0" bIns="0" rtlCol="0" anchor="t">
            <a:spAutoFit/>
          </a:bodyPr>
          <a:lstStyle/>
          <a:p>
            <a:pPr algn="ctr">
              <a:lnSpc>
                <a:spcPts val="2800"/>
              </a:lnSpc>
              <a:spcBef>
                <a:spcPct val="0"/>
              </a:spcBef>
            </a:pPr>
            <a:r>
              <a:rPr lang="en-US" sz="2000">
                <a:solidFill>
                  <a:srgbClr val="000000"/>
                </a:solidFill>
                <a:latin typeface="Canva Sans"/>
                <a:ea typeface="Canva Sans"/>
                <a:cs typeface="Canva Sans"/>
                <a:sym typeface="Canva Sans"/>
              </a:rPr>
              <a:t>21</a:t>
            </a:r>
          </a:p>
        </p:txBody>
      </p:sp>
      <p:sp>
        <p:nvSpPr>
          <p:cNvPr id="4" name="TextBox 4"/>
          <p:cNvSpPr txBox="1"/>
          <p:nvPr/>
        </p:nvSpPr>
        <p:spPr>
          <a:xfrm>
            <a:off x="1984547" y="1719988"/>
            <a:ext cx="14318906" cy="3423512"/>
          </a:xfrm>
          <a:prstGeom prst="rect">
            <a:avLst/>
          </a:prstGeom>
        </p:spPr>
        <p:txBody>
          <a:bodyPr lIns="0" tIns="0" rIns="0" bIns="0" rtlCol="0" anchor="t">
            <a:spAutoFit/>
          </a:bodyPr>
          <a:lstStyle/>
          <a:p>
            <a:pPr algn="ctr">
              <a:lnSpc>
                <a:spcPts val="27530"/>
              </a:lnSpc>
            </a:pPr>
            <a:r>
              <a:rPr lang="en-US" sz="19664">
                <a:solidFill>
                  <a:srgbClr val="090147"/>
                </a:solidFill>
                <a:latin typeface="Bobby Jones Soft"/>
                <a:ea typeface="Bobby Jones Soft"/>
                <a:cs typeface="Bobby Jones Soft"/>
                <a:sym typeface="Bobby Jones Soft"/>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3229</Words>
  <Application>Microsoft Office PowerPoint</Application>
  <PresentationFormat>Custom</PresentationFormat>
  <Paragraphs>161</Paragraphs>
  <Slides>21</Slides>
  <Notes>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21</vt:i4>
      </vt:variant>
    </vt:vector>
  </HeadingPairs>
  <TitlesOfParts>
    <vt:vector size="37" baseType="lpstr">
      <vt:lpstr>Canva Sans Italics</vt:lpstr>
      <vt:lpstr>Bobby Jones Soft</vt:lpstr>
      <vt:lpstr>Ahkio Heavy</vt:lpstr>
      <vt:lpstr>Arial</vt:lpstr>
      <vt:lpstr>Arimo Bold</vt:lpstr>
      <vt:lpstr>Canva Sans Bold</vt:lpstr>
      <vt:lpstr>Canva Sans Bold Italics</vt:lpstr>
      <vt:lpstr>Canva Sans</vt:lpstr>
      <vt:lpstr>Arimo</vt:lpstr>
      <vt:lpstr>Calibri</vt:lpstr>
      <vt:lpstr>Skillet Condensed</vt:lpstr>
      <vt:lpstr>League Spartan</vt:lpstr>
      <vt:lpstr>Playpen Sans Ultra-Bold</vt:lpstr>
      <vt:lpstr>Cooper BT Bold Italics</vt:lpstr>
      <vt:lpstr>Open Sauce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Activity in the Elderly</dc:title>
  <cp:lastModifiedBy>Adriana Roman (2007914)</cp:lastModifiedBy>
  <cp:revision>2</cp:revision>
  <dcterms:created xsi:type="dcterms:W3CDTF">2006-08-16T00:00:00Z</dcterms:created>
  <dcterms:modified xsi:type="dcterms:W3CDTF">2025-04-24T12:47:57Z</dcterms:modified>
  <dc:identifier>DAGixbrv-bo</dc:identifier>
</cp:coreProperties>
</file>