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10"/>
  </p:normalViewPr>
  <p:slideViewPr>
    <p:cSldViewPr snapToGrid="0" snapToObjects="1">
      <p:cViewPr varScale="1">
        <p:scale>
          <a:sx n="119" d="100"/>
          <a:sy n="119" d="100"/>
        </p:scale>
        <p:origin x="24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1874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B3A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766482"/>
            <a:ext cx="5029200" cy="5029200"/>
          </a:xfrm>
          <a:prstGeom prst="ellipse">
            <a:avLst/>
          </a:prstGeom>
          <a:solidFill>
            <a:srgbClr val="69A297">
              <a:alpha val="20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332720" y="4206240"/>
            <a:ext cx="2926080" cy="2926080"/>
          </a:xfrm>
          <a:prstGeom prst="ellipse">
            <a:avLst/>
          </a:prstGeom>
          <a:solidFill>
            <a:srgbClr val="84B59F">
              <a:alpha val="2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731520" y="173736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</a:t>
            </a:r>
            <a:endParaRPr lang="en-US" sz="14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2251038"/>
            <a:ext cx="877824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Exploring the Role of Play-Based Learning in Supporting Learners with Additional Learning Needs in Mainstream Primary Schools in Wales</a:t>
            </a:r>
            <a:endParaRPr lang="en-US" sz="3200" dirty="0"/>
          </a:p>
        </p:txBody>
      </p:sp>
      <p:sp>
        <p:nvSpPr>
          <p:cNvPr id="6" name="Text 4"/>
          <p:cNvSpPr txBox="1"/>
          <p:nvPr/>
        </p:nvSpPr>
        <p:spPr>
          <a:xfrm>
            <a:off x="731520" y="443484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Small-Scale Qualitative Research Project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731519" y="5943600"/>
            <a:ext cx="9466729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Inam Alsalim  |  Professional Doctorate in Education (EdD)  |  University of Wales Trinity Saint David</a:t>
            </a:r>
            <a:endParaRPr lang="en-US" b="1" dirty="0"/>
          </a:p>
        </p:txBody>
      </p:sp>
      <p:sp>
        <p:nvSpPr>
          <p:cNvPr id="8" name="Shape 6"/>
          <p:cNvSpPr/>
          <p:nvPr/>
        </p:nvSpPr>
        <p:spPr>
          <a:xfrm>
            <a:off x="794614" y="5326380"/>
            <a:ext cx="364846" cy="364846"/>
          </a:xfrm>
          <a:prstGeom prst="roundRect">
            <a:avLst>
              <a:gd name="adj" fmla="val 7519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124712" y="5326380"/>
            <a:ext cx="364846" cy="364846"/>
          </a:xfrm>
          <a:prstGeom prst="roundRect">
            <a:avLst>
              <a:gd name="adj" fmla="val 7519"/>
            </a:avLst>
          </a:prstGeom>
          <a:solidFill>
            <a:srgbClr val="84B59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959663" y="4961534"/>
            <a:ext cx="364846" cy="364846"/>
          </a:xfrm>
          <a:prstGeom prst="roundRect">
            <a:avLst>
              <a:gd name="adj" fmla="val 7519"/>
            </a:avLst>
          </a:prstGeom>
          <a:solidFill>
            <a:srgbClr val="84B59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Picture 11" descr="IMG_8565(1).jpeg">
            <a:extLst>
              <a:ext uri="{FF2B5EF4-FFF2-40B4-BE49-F238E27FC236}">
                <a16:creationId xmlns:a16="http://schemas.microsoft.com/office/drawing/2014/main" id="{6344F342-C123-C3EE-6A0D-8BB4C43A65D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72" r="6672"/>
          <a:stretch>
            <a:fillRect/>
          </a:stretch>
        </p:blipFill>
        <p:spPr>
          <a:xfrm>
            <a:off x="9412941" y="96819"/>
            <a:ext cx="2689412" cy="319502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&amp; CONTEXT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2296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this study matters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6766560" cy="4206240"/>
          </a:xfrm>
          <a:prstGeom prst="roundRect">
            <a:avLst>
              <a:gd name="adj" fmla="val 2174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22960" y="2011680"/>
            <a:ext cx="128016" cy="128016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143000" y="1892808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reforms at once: Curriculum for Wales and the new ALN system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1143000" y="2286000"/>
            <a:ext cx="5943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Schools must include every learner, but practitioners need practical strategies.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822960" y="3337560"/>
            <a:ext cx="128016" cy="128016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1143000" y="3218688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is well evidenced generally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1143000" y="3611880"/>
            <a:ext cx="5943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Its value as an inclusive strategy for ALN in Welsh classrooms is under-explored.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822960" y="4663440"/>
            <a:ext cx="128016" cy="128016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1143000" y="4544568"/>
            <a:ext cx="5943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Practitioner experience is the starting point for improvement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1143000" y="4937760"/>
            <a:ext cx="5943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 practitioners do, what helps, and what gets in the way?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7635240" y="1737360"/>
            <a:ext cx="3977640" cy="4206240"/>
          </a:xfrm>
          <a:prstGeom prst="roundRect">
            <a:avLst>
              <a:gd name="adj" fmla="val 2299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7909560" y="196596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STUDY FOCUS</a:t>
            </a:r>
            <a:endParaRPr lang="en-US" sz="1200" dirty="0"/>
          </a:p>
        </p:txBody>
      </p:sp>
      <p:sp>
        <p:nvSpPr>
          <p:cNvPr id="16" name="Text 14"/>
          <p:cNvSpPr txBox="1"/>
          <p:nvPr/>
        </p:nvSpPr>
        <p:spPr>
          <a:xfrm>
            <a:off x="7909560" y="2926078"/>
            <a:ext cx="3474720" cy="16459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do practitioners in mainstream primary schools in Wales use and experience play-based learning to support learners with ALN?</a:t>
            </a:r>
            <a:endParaRPr lang="en-US" sz="1700" dirty="0"/>
          </a:p>
        </p:txBody>
      </p:sp>
      <p:sp>
        <p:nvSpPr>
          <p:cNvPr id="17" name="Text 15"/>
          <p:cNvSpPr txBox="1"/>
          <p:nvPr/>
        </p:nvSpPr>
        <p:spPr>
          <a:xfrm>
            <a:off x="7909560" y="4892040"/>
            <a:ext cx="3474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ECDE7021 — Applying critical skills, contributing to knowledge: leading improvement</a:t>
            </a:r>
            <a:endParaRPr lang="en-US" sz="1050" dirty="0"/>
          </a:p>
        </p:txBody>
      </p:sp>
      <p:sp>
        <p:nvSpPr>
          <p:cNvPr id="18" name="Text 16"/>
          <p:cNvSpPr txBox="1"/>
          <p:nvPr/>
        </p:nvSpPr>
        <p:spPr>
          <a:xfrm>
            <a:off x="457200" y="6433611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9" name="Text 17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QUESTIONS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57922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 main question, two sub-questions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11064240" cy="1234440"/>
          </a:xfrm>
          <a:prstGeom prst="roundRect">
            <a:avLst>
              <a:gd name="adj" fmla="val 7407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 txBox="1"/>
          <p:nvPr/>
        </p:nvSpPr>
        <p:spPr>
          <a:xfrm>
            <a:off x="868680" y="18745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 RESEARCH QUESTION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868680" y="2148840"/>
            <a:ext cx="10424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do practitioners in mainstream primary schools in Wales use and experience play-based learning as a strategy to support learners with Additional Learning Needs (ALN)?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548640" y="3246120"/>
            <a:ext cx="5394960" cy="2651760"/>
          </a:xfrm>
          <a:prstGeom prst="roundRect">
            <a:avLst>
              <a:gd name="adj" fmla="val 3448"/>
            </a:avLst>
          </a:prstGeom>
          <a:solidFill>
            <a:srgbClr val="F3F7F5"/>
          </a:solidFill>
          <a:ln w="15875">
            <a:solidFill>
              <a:srgbClr val="69A29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68680" y="3566160"/>
            <a:ext cx="685800" cy="6858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868680" y="356616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SQ1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868680" y="4434840"/>
            <a:ext cx="47548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strategies do practitioners use to adapt play-based learning for ALN learners?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217920" y="3246120"/>
            <a:ext cx="5394960" cy="2651760"/>
          </a:xfrm>
          <a:prstGeom prst="roundRect">
            <a:avLst>
              <a:gd name="adj" fmla="val 3448"/>
            </a:avLst>
          </a:prstGeom>
          <a:solidFill>
            <a:srgbClr val="F3F7F5"/>
          </a:solidFill>
          <a:ln w="15875">
            <a:solidFill>
              <a:srgbClr val="69A29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537960" y="3566160"/>
            <a:ext cx="685800" cy="6858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6537960" y="356616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SQ2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537960" y="4434840"/>
            <a:ext cx="47548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training and resourcing factors support or limit this practice?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6" name="Text 14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 (1/3)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2296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Welsh policy context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3246120"/>
          </a:xfrm>
          <a:prstGeom prst="roundRect">
            <a:avLst>
              <a:gd name="adj" fmla="val 28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22960" y="1920240"/>
            <a:ext cx="457200" cy="457200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822960" y="19202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2514600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ALNET Act 2018 &amp; ALN Code 2021</a:t>
            </a:r>
            <a:endParaRPr lang="en-US" sz="1600" dirty="0"/>
          </a:p>
        </p:txBody>
      </p:sp>
      <p:sp>
        <p:nvSpPr>
          <p:cNvPr id="8" name="Text 6"/>
          <p:cNvSpPr txBox="1"/>
          <p:nvPr/>
        </p:nvSpPr>
        <p:spPr>
          <a:xfrm>
            <a:off x="822960" y="3108960"/>
            <a:ext cx="306324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5000"/>
              </a:lnSpc>
            </a:pPr>
            <a:r>
              <a:rPr lang="en-US" sz="12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statutory framework for learners with ALN from birth to 25, replacing the SEN system. Phased implementation began in September 2021. (Welsh Government, 2021).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297680" y="1691640"/>
            <a:ext cx="3566160" cy="3246120"/>
          </a:xfrm>
          <a:prstGeom prst="roundRect">
            <a:avLst>
              <a:gd name="adj" fmla="val 28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4572000" y="1920240"/>
            <a:ext cx="457200" cy="45720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4572000" y="19202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10"/>
          <p:cNvSpPr txBox="1"/>
          <p:nvPr/>
        </p:nvSpPr>
        <p:spPr>
          <a:xfrm>
            <a:off x="4572000" y="2514600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Curriculum for Wales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4572000" y="3108960"/>
            <a:ext cx="306324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Inclusive, learner-centred teaching (Welsh Government, 2022). Wales has a play-based tradition in the Foundation Phase for ages 3–7 (Welsh Government, 2015).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8046720" y="1691640"/>
            <a:ext cx="3566160" cy="3246120"/>
          </a:xfrm>
          <a:prstGeom prst="roundRect">
            <a:avLst>
              <a:gd name="adj" fmla="val 28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8321040" y="1920240"/>
            <a:ext cx="457200" cy="457200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8321040" y="19202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7" name="Text 15"/>
          <p:cNvSpPr txBox="1"/>
          <p:nvPr/>
        </p:nvSpPr>
        <p:spPr>
          <a:xfrm>
            <a:off x="8321040" y="2514600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Estyn found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8321040" y="3119718"/>
            <a:ext cx="306324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2023: ALNCos need sufficient time and resource; professional learning should focus on high-quality teaching for ALN. 2024: implementation inconsistent; leaders concerned about funding ending.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548640" y="5166360"/>
            <a:ext cx="11064240" cy="1097280"/>
          </a:xfrm>
          <a:prstGeom prst="roundRect">
            <a:avLst>
              <a:gd name="adj" fmla="val 8333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 txBox="1"/>
          <p:nvPr/>
        </p:nvSpPr>
        <p:spPr>
          <a:xfrm>
            <a:off x="868680" y="5257800"/>
            <a:ext cx="10424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Tension: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 and Hutt (2020) found practitioners struggle to reconcile individual ALN arrangements with the broader curriculum vision. Policy expects inclusion; the conditions for delivering it look uneven.</a:t>
            </a:r>
            <a:endParaRPr lang="en-US" sz="1400" dirty="0"/>
          </a:p>
        </p:txBody>
      </p:sp>
      <p:sp>
        <p:nvSpPr>
          <p:cNvPr id="21" name="Text 19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22" name="Text 20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pic>
        <p:nvPicPr>
          <p:cNvPr id="23" name="Picture 22" descr="IMG_8567(1).jpeg">
            <a:extLst>
              <a:ext uri="{FF2B5EF4-FFF2-40B4-BE49-F238E27FC236}">
                <a16:creationId xmlns:a16="http://schemas.microsoft.com/office/drawing/2014/main" id="{B12B8835-3F70-DD03-EC5F-E8AFB92168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66" r="6566"/>
          <a:stretch>
            <a:fillRect/>
          </a:stretch>
        </p:blipFill>
        <p:spPr>
          <a:xfrm>
            <a:off x="7863840" y="205739"/>
            <a:ext cx="3551490" cy="14173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 (2/3)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we know about play — and the gap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943600" cy="1325880"/>
          </a:xfrm>
          <a:prstGeom prst="roundRect">
            <a:avLst>
              <a:gd name="adj" fmla="val 55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777240" y="2240280"/>
            <a:ext cx="320040" cy="3200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280160" y="1828800"/>
            <a:ext cx="5029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in primary grades supports working memory, cognitive flexibility and self-regulation, and can reduce stress (Allee-Herndon and Roberts, 2021).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48640" y="3246120"/>
            <a:ext cx="5943600" cy="1325880"/>
          </a:xfrm>
          <a:prstGeom prst="roundRect">
            <a:avLst>
              <a:gd name="adj" fmla="val 55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777240" y="3749040"/>
            <a:ext cx="320040" cy="3200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1280160" y="3337560"/>
            <a:ext cx="5029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 is highly relevant to early intervention and special education, yet tensions persist in how it is described and used (Lifter et al., 2011).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548640" y="4754880"/>
            <a:ext cx="5943600" cy="1325880"/>
          </a:xfrm>
          <a:prstGeom prst="roundRect">
            <a:avLst>
              <a:gd name="adj" fmla="val 551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777240" y="5257800"/>
            <a:ext cx="320040" cy="32004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1280160" y="4846320"/>
            <a:ext cx="5029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Wales has a play-based tradition: the Foundation Phase for 3–7-year-olds (Welsh Government, 2015).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6766560" y="1737360"/>
            <a:ext cx="4846320" cy="4663440"/>
          </a:xfrm>
          <a:prstGeom prst="roundRect">
            <a:avLst>
              <a:gd name="adj" fmla="val 2105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7132320" y="2011680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 THIS STUDY ADDRESSES</a:t>
            </a:r>
            <a:endParaRPr lang="en-US" dirty="0"/>
          </a:p>
        </p:txBody>
      </p:sp>
      <p:sp>
        <p:nvSpPr>
          <p:cNvPr id="15" name="Text 13"/>
          <p:cNvSpPr txBox="1"/>
          <p:nvPr/>
        </p:nvSpPr>
        <p:spPr>
          <a:xfrm>
            <a:off x="7132320" y="2514600"/>
            <a:ext cx="420624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General evidence exists on </a:t>
            </a: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play-based learning</a:t>
            </a:r>
            <a:r>
              <a:rPr lang="en-US" sz="16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and, separately, on </a:t>
            </a:r>
            <a:r>
              <a:rPr lang="en-US" sz="16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ALN reform in Wales</a:t>
            </a:r>
            <a:r>
              <a:rPr lang="en-US" sz="16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. I found little research combining the two: how practitioners in Welsh mainstream primary schools use play-based learning to support learners with ALN. That gap is not just an academic curiosity. Further research into practitioners’ experiences could inform training, guidance and resourcing decisions.</a:t>
            </a:r>
            <a:endParaRPr lang="en-US" sz="1600" dirty="0"/>
          </a:p>
        </p:txBody>
      </p:sp>
      <p:sp>
        <p:nvSpPr>
          <p:cNvPr id="16" name="Text 14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7" name="Text 15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 (3/3) — THEORETICAL FRAMEWORK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Vygotsky: play, scaffolding and mediation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3566160" cy="2834640"/>
          </a:xfrm>
          <a:prstGeom prst="roundRect">
            <a:avLst>
              <a:gd name="adj" fmla="val 3226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22960" y="1965960"/>
            <a:ext cx="457200" cy="457200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822960" y="19659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822960" y="256032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Play &amp; the ZPD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822960" y="3108960"/>
            <a:ext cx="30632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play, children can operate above their everyday level, supported by others (Vygotsky, 1978).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4297680" y="1726602"/>
            <a:ext cx="3566160" cy="2834640"/>
          </a:xfrm>
          <a:prstGeom prst="roundRect">
            <a:avLst>
              <a:gd name="adj" fmla="val 3226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4572000" y="1965960"/>
            <a:ext cx="457200" cy="45720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4572000" y="19659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10"/>
          <p:cNvSpPr txBox="1"/>
          <p:nvPr/>
        </p:nvSpPr>
        <p:spPr>
          <a:xfrm>
            <a:off x="4572000" y="256032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Scaffolding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4572000" y="3108960"/>
            <a:ext cx="30632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more knowledgeable other supports the learner, then gradually withdraws support (Wood, Bruner and Ross, 1976).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8046720" y="1737360"/>
            <a:ext cx="3566160" cy="2834640"/>
          </a:xfrm>
          <a:prstGeom prst="roundRect">
            <a:avLst>
              <a:gd name="adj" fmla="val 3226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8321040" y="1965960"/>
            <a:ext cx="457200" cy="457200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8321040" y="19659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7" name="Text 15"/>
          <p:cNvSpPr txBox="1"/>
          <p:nvPr/>
        </p:nvSpPr>
        <p:spPr>
          <a:xfrm>
            <a:off x="8321040" y="256032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Mediating tools</a:t>
            </a:r>
            <a:endParaRPr lang="en-US" sz="1800" dirty="0"/>
          </a:p>
        </p:txBody>
      </p:sp>
      <p:sp>
        <p:nvSpPr>
          <p:cNvPr id="18" name="Text 16"/>
          <p:cNvSpPr txBox="1"/>
          <p:nvPr/>
        </p:nvSpPr>
        <p:spPr>
          <a:xfrm>
            <a:off x="8321040" y="3108960"/>
            <a:ext cx="30632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is mediated through cultural tools and signs, such as language and symbols (Vygotsky, 1978).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548640" y="4846320"/>
            <a:ext cx="11064240" cy="1325880"/>
          </a:xfrm>
          <a:prstGeom prst="roundRect">
            <a:avLst>
              <a:gd name="adj" fmla="val 6897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 txBox="1"/>
          <p:nvPr/>
        </p:nvSpPr>
        <p:spPr>
          <a:xfrm>
            <a:off x="868680" y="49834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ANALYTICAL QUESTION</a:t>
            </a:r>
            <a:endParaRPr lang="en-US" sz="1200" dirty="0"/>
          </a:p>
        </p:txBody>
      </p:sp>
      <p:sp>
        <p:nvSpPr>
          <p:cNvPr id="21" name="Text 19"/>
          <p:cNvSpPr txBox="1"/>
          <p:nvPr/>
        </p:nvSpPr>
        <p:spPr>
          <a:xfrm>
            <a:off x="868680" y="5349240"/>
            <a:ext cx="10424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do practitioners scaffold play for learners with ALN, and what supports them to do it well?</a:t>
            </a:r>
            <a:endParaRPr lang="en-US" sz="1900" dirty="0"/>
          </a:p>
        </p:txBody>
      </p:sp>
      <p:sp>
        <p:nvSpPr>
          <p:cNvPr id="22" name="Text 20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23" name="Text 21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qualitative, interpretivist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68680" y="2263140"/>
            <a:ext cx="365760" cy="36576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1417320" y="1938528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qualitative</a:t>
            </a:r>
            <a:endParaRPr lang="en-US" sz="1450" dirty="0"/>
          </a:p>
        </p:txBody>
      </p:sp>
      <p:sp>
        <p:nvSpPr>
          <p:cNvPr id="7" name="Text 5"/>
          <p:cNvSpPr txBox="1"/>
          <p:nvPr/>
        </p:nvSpPr>
        <p:spPr>
          <a:xfrm>
            <a:off x="4297680" y="1938528"/>
            <a:ext cx="7040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question is about meaning-making, not measurement: practitioners' interpretations of their own practice (Creswell and Poth, 2018). This is consistent with a socio-cultural view of learning.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548640" y="324612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868680" y="3680460"/>
            <a:ext cx="365760" cy="36576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1417320" y="3355848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semi-structured interviews</a:t>
            </a:r>
            <a:endParaRPr lang="en-US" sz="1450" dirty="0"/>
          </a:p>
        </p:txBody>
      </p:sp>
      <p:sp>
        <p:nvSpPr>
          <p:cNvPr id="11" name="Text 9"/>
          <p:cNvSpPr txBox="1"/>
          <p:nvPr/>
        </p:nvSpPr>
        <p:spPr>
          <a:xfrm>
            <a:off x="4297680" y="3355848"/>
            <a:ext cx="7040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shared schedule gives consistency, with room for participants to shape depth and direction — well suited to small-scale research (Drever, 1995).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48640" y="466344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868680" y="5097780"/>
            <a:ext cx="365760" cy="365760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1417320" y="4773168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these participants</a:t>
            </a:r>
            <a:endParaRPr lang="en-US" sz="1450" dirty="0"/>
          </a:p>
        </p:txBody>
      </p:sp>
      <p:sp>
        <p:nvSpPr>
          <p:cNvPr id="15" name="Text 13"/>
          <p:cNvSpPr txBox="1"/>
          <p:nvPr/>
        </p:nvSpPr>
        <p:spPr>
          <a:xfrm>
            <a:off x="4297680" y="4773168"/>
            <a:ext cx="7040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practitioners, purposively sampled across roles: a Teaching Assistant (P1), a language teacher (P2) and two ALN Co-ordinators (P3, P4) — a rounded picture, not statistical generalisation.</a:t>
            </a:r>
            <a:endParaRPr lang="en-US" sz="1350" dirty="0"/>
          </a:p>
        </p:txBody>
      </p:sp>
      <p:sp>
        <p:nvSpPr>
          <p:cNvPr id="16" name="Text 14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7" name="Text 15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  <p:pic>
        <p:nvPicPr>
          <p:cNvPr id="18" name="Picture 17" descr="IMG_8569(1).jpeg">
            <a:extLst>
              <a:ext uri="{FF2B5EF4-FFF2-40B4-BE49-F238E27FC236}">
                <a16:creationId xmlns:a16="http://schemas.microsoft.com/office/drawing/2014/main" id="{2E90E477-F6F6-43E9-B9CC-A3B90D4402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09" r="6609"/>
          <a:stretch>
            <a:fillRect/>
          </a:stretch>
        </p:blipFill>
        <p:spPr>
          <a:xfrm>
            <a:off x="7508838" y="109728"/>
            <a:ext cx="4104042" cy="15087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2B3A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JUSTIFICATION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Naming the limitations honestly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394960" cy="4160520"/>
          </a:xfrm>
          <a:prstGeom prst="roundRect">
            <a:avLst>
              <a:gd name="adj" fmla="val 2198"/>
            </a:avLst>
          </a:prstGeom>
          <a:solidFill>
            <a:srgbClr val="3141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 txBox="1"/>
          <p:nvPr/>
        </p:nvSpPr>
        <p:spPr>
          <a:xfrm>
            <a:off x="868680" y="2011680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RECRUITMENT CHALLENGE</a:t>
            </a:r>
            <a:endParaRPr lang="en-US" sz="1200" dirty="0"/>
          </a:p>
        </p:txBody>
      </p:sp>
      <p:sp>
        <p:nvSpPr>
          <p:cNvPr id="6" name="Text 4"/>
          <p:cNvSpPr txBox="1"/>
          <p:nvPr/>
        </p:nvSpPr>
        <p:spPr>
          <a:xfrm>
            <a:off x="868680" y="2331720"/>
            <a:ext cx="18288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6000" dirty="0"/>
          </a:p>
        </p:txBody>
      </p:sp>
      <p:sp>
        <p:nvSpPr>
          <p:cNvPr id="7" name="Text 5"/>
          <p:cNvSpPr txBox="1"/>
          <p:nvPr/>
        </p:nvSpPr>
        <p:spPr>
          <a:xfrm>
            <a:off x="868680" y="3246120"/>
            <a:ext cx="4754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participants recruited, against a target of 6–10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868680" y="3931920"/>
            <a:ext cx="47548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Despite contacting many English-medium primary schools in Wales, recruitment was difficult. Likely reasons: interviews fell in the last weeks of the summer term, school workload (Estyn, 2023), and a cold invitation with no gatekeeper support.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217920" y="1783080"/>
            <a:ext cx="5394960" cy="4160520"/>
          </a:xfrm>
          <a:prstGeom prst="roundRect">
            <a:avLst>
              <a:gd name="adj" fmla="val 2198"/>
            </a:avLst>
          </a:prstGeom>
          <a:solidFill>
            <a:srgbClr val="3141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6537960" y="2011680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REFLEXIVITY &amp; DATA LIMITS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537960" y="2560320"/>
            <a:ext cx="91440" cy="91440"/>
          </a:xfrm>
          <a:prstGeom prst="ellipse">
            <a:avLst/>
          </a:prstGeom>
          <a:solidFill>
            <a:srgbClr val="84B59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6812280" y="2404872"/>
            <a:ext cx="4663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1400" dirty="0">
                <a:solidFill>
                  <a:schemeClr val="bg1"/>
                </a:solidFill>
              </a:rPr>
              <a:t>P1's transcript includes a brief gap; other transcripts are complete. Minor errors may occur during transcription.</a:t>
            </a:r>
          </a:p>
        </p:txBody>
      </p:sp>
      <p:sp>
        <p:nvSpPr>
          <p:cNvPr id="13" name="Shape 11"/>
          <p:cNvSpPr/>
          <p:nvPr/>
        </p:nvSpPr>
        <p:spPr>
          <a:xfrm>
            <a:off x="6537960" y="3611880"/>
            <a:ext cx="91440" cy="91440"/>
          </a:xfrm>
          <a:prstGeom prst="ellipse">
            <a:avLst/>
          </a:prstGeom>
          <a:solidFill>
            <a:srgbClr val="84B59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6812280" y="3456432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FFFFFF"/>
                </a:solidFill>
                <a:ea typeface="Calibri" pitchFamily="34" charset="-122"/>
                <a:cs typeface="Calibri" pitchFamily="34" charset="-120"/>
              </a:rPr>
              <a:t>A small sample (about 5,300 words of participant speech) limits generalisability: findings are indicative patterns, not population claims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6537960" y="4663440"/>
            <a:ext cx="91440" cy="91440"/>
          </a:xfrm>
          <a:prstGeom prst="ellipse">
            <a:avLst/>
          </a:prstGeom>
          <a:solidFill>
            <a:srgbClr val="84B59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6812280" y="4507992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 the sole researcher, my assumptions shape the analysis; each theme rests on at least two participants, and quotations were checked against the transcripts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8" name="Text 16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  <p:pic>
        <p:nvPicPr>
          <p:cNvPr id="19" name="Picture 18" descr="IMG_8564(1).jpeg">
            <a:extLst>
              <a:ext uri="{FF2B5EF4-FFF2-40B4-BE49-F238E27FC236}">
                <a16:creationId xmlns:a16="http://schemas.microsoft.com/office/drawing/2014/main" id="{5FA4F899-4B12-A26C-035B-7298BA3CB3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221" b="21221"/>
          <a:stretch>
            <a:fillRect/>
          </a:stretch>
        </p:blipFill>
        <p:spPr>
          <a:xfrm>
            <a:off x="9692640" y="274320"/>
            <a:ext cx="1965960" cy="15087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TOOLS &amp; ETHICS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the data was collected — and protected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94960" cy="1783080"/>
          </a:xfrm>
          <a:prstGeom prst="roundRect">
            <a:avLst>
              <a:gd name="adj" fmla="val 4615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 txBox="1"/>
          <p:nvPr/>
        </p:nvSpPr>
        <p:spPr>
          <a:xfrm>
            <a:off x="868680" y="1993392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tool</a:t>
            </a:r>
            <a:endParaRPr lang="en-US" sz="1450" dirty="0"/>
          </a:p>
        </p:txBody>
      </p:sp>
      <p:sp>
        <p:nvSpPr>
          <p:cNvPr id="6" name="Text 4"/>
          <p:cNvSpPr txBox="1"/>
          <p:nvPr/>
        </p:nvSpPr>
        <p:spPr>
          <a:xfrm>
            <a:off x="868680" y="2395728"/>
            <a:ext cx="4754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Semi-structured interview schedule; interviews held online and recorded; recordings were manually transcribed and checked. Sole primary data collection method.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6217920" y="1828800"/>
            <a:ext cx="5394960" cy="1783080"/>
          </a:xfrm>
          <a:prstGeom prst="roundRect">
            <a:avLst>
              <a:gd name="adj" fmla="val 4615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6537960" y="1993392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Informed consent</a:t>
            </a:r>
            <a:endParaRPr lang="en-US" sz="1450" dirty="0"/>
          </a:p>
        </p:txBody>
      </p:sp>
      <p:sp>
        <p:nvSpPr>
          <p:cNvPr id="9" name="Text 7"/>
          <p:cNvSpPr txBox="1"/>
          <p:nvPr/>
        </p:nvSpPr>
        <p:spPr>
          <a:xfrm>
            <a:off x="6537960" y="2395728"/>
            <a:ext cx="4754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Signed consent form after an information sheet issued at least 1 week in advance. Voluntary; right to skip questions or withdraw before anonymisation.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3794760"/>
            <a:ext cx="5394960" cy="1783080"/>
          </a:xfrm>
          <a:prstGeom prst="roundRect">
            <a:avLst>
              <a:gd name="adj" fmla="val 4615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868680" y="3959352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Confidentiality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868680" y="4361688"/>
            <a:ext cx="4754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Names, schools and identifying references replaced with codes (P1–P4, "Interviewer"). Data stored on a password-protected personal device.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6217920" y="3794760"/>
            <a:ext cx="5394960" cy="1783080"/>
          </a:xfrm>
          <a:prstGeom prst="roundRect">
            <a:avLst>
              <a:gd name="adj" fmla="val 4615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6537960" y="3959352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Governing frameworks</a:t>
            </a:r>
            <a:endParaRPr lang="en-US" sz="1450" dirty="0"/>
          </a:p>
        </p:txBody>
      </p:sp>
      <p:sp>
        <p:nvSpPr>
          <p:cNvPr id="15" name="Text 13"/>
          <p:cNvSpPr txBox="1"/>
          <p:nvPr/>
        </p:nvSpPr>
        <p:spPr>
          <a:xfrm>
            <a:off x="6537960" y="4361688"/>
            <a:ext cx="4754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UWTSD Research Ethics &amp; Integrity Policy; BERA (2024); BPS (2021). University ethics approval obtained before data collection.</a:t>
            </a:r>
            <a:endParaRPr lang="en-US" sz="1200" dirty="0"/>
          </a:p>
        </p:txBody>
      </p:sp>
      <p:sp>
        <p:nvSpPr>
          <p:cNvPr id="16" name="Text 14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7" name="Text 15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ANALYSIS APPROACH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Braun and Clarke's six-phase thematic analysis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965960"/>
            <a:ext cx="1645920" cy="1920240"/>
          </a:xfrm>
          <a:prstGeom prst="roundRect">
            <a:avLst>
              <a:gd name="adj" fmla="val 410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 txBox="1"/>
          <p:nvPr/>
        </p:nvSpPr>
        <p:spPr>
          <a:xfrm>
            <a:off x="68580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68580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Familiarisation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2286000" y="2651760"/>
            <a:ext cx="274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2560320" y="1965960"/>
            <a:ext cx="1600200" cy="1920240"/>
          </a:xfrm>
          <a:prstGeom prst="roundRect">
            <a:avLst>
              <a:gd name="adj" fmla="val 4103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260604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8"/>
          <p:cNvSpPr txBox="1"/>
          <p:nvPr/>
        </p:nvSpPr>
        <p:spPr>
          <a:xfrm>
            <a:off x="260604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 coding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4206240" y="2651760"/>
            <a:ext cx="274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4526280" y="1965960"/>
            <a:ext cx="1508760" cy="1920240"/>
          </a:xfrm>
          <a:prstGeom prst="roundRect">
            <a:avLst>
              <a:gd name="adj" fmla="val 410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452628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2"/>
          <p:cNvSpPr txBox="1"/>
          <p:nvPr/>
        </p:nvSpPr>
        <p:spPr>
          <a:xfrm>
            <a:off x="452628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Searching for themes</a:t>
            </a:r>
            <a:endParaRPr lang="en-US" sz="1300" dirty="0"/>
          </a:p>
        </p:txBody>
      </p:sp>
      <p:sp>
        <p:nvSpPr>
          <p:cNvPr id="15" name="Text 13"/>
          <p:cNvSpPr txBox="1"/>
          <p:nvPr/>
        </p:nvSpPr>
        <p:spPr>
          <a:xfrm>
            <a:off x="6126480" y="2651760"/>
            <a:ext cx="274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16" name="Shape 14"/>
          <p:cNvSpPr/>
          <p:nvPr/>
        </p:nvSpPr>
        <p:spPr>
          <a:xfrm>
            <a:off x="6400800" y="1965960"/>
            <a:ext cx="1600200" cy="1920240"/>
          </a:xfrm>
          <a:prstGeom prst="roundRect">
            <a:avLst>
              <a:gd name="adj" fmla="val 4103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644652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600" dirty="0"/>
          </a:p>
        </p:txBody>
      </p:sp>
      <p:sp>
        <p:nvSpPr>
          <p:cNvPr id="18" name="Text 16"/>
          <p:cNvSpPr txBox="1"/>
          <p:nvPr/>
        </p:nvSpPr>
        <p:spPr>
          <a:xfrm>
            <a:off x="644652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Reviewing themes</a:t>
            </a:r>
            <a:endParaRPr lang="en-US" sz="1300" dirty="0"/>
          </a:p>
        </p:txBody>
      </p:sp>
      <p:sp>
        <p:nvSpPr>
          <p:cNvPr id="19" name="Text 17"/>
          <p:cNvSpPr txBox="1"/>
          <p:nvPr/>
        </p:nvSpPr>
        <p:spPr>
          <a:xfrm>
            <a:off x="8046720" y="2651760"/>
            <a:ext cx="274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20" name="Shape 18"/>
          <p:cNvSpPr/>
          <p:nvPr/>
        </p:nvSpPr>
        <p:spPr>
          <a:xfrm>
            <a:off x="8321040" y="1965960"/>
            <a:ext cx="1600200" cy="1920240"/>
          </a:xfrm>
          <a:prstGeom prst="roundRect">
            <a:avLst>
              <a:gd name="adj" fmla="val 410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 txBox="1"/>
          <p:nvPr/>
        </p:nvSpPr>
        <p:spPr>
          <a:xfrm>
            <a:off x="836676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600" dirty="0"/>
          </a:p>
        </p:txBody>
      </p:sp>
      <p:sp>
        <p:nvSpPr>
          <p:cNvPr id="22" name="Text 20"/>
          <p:cNvSpPr txBox="1"/>
          <p:nvPr/>
        </p:nvSpPr>
        <p:spPr>
          <a:xfrm>
            <a:off x="836676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Defining &amp; naming</a:t>
            </a:r>
            <a:endParaRPr lang="en-US" sz="1300" dirty="0"/>
          </a:p>
        </p:txBody>
      </p:sp>
      <p:sp>
        <p:nvSpPr>
          <p:cNvPr id="23" name="Text 21"/>
          <p:cNvSpPr txBox="1"/>
          <p:nvPr/>
        </p:nvSpPr>
        <p:spPr>
          <a:xfrm>
            <a:off x="9966960" y="2651760"/>
            <a:ext cx="274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10287000" y="1965960"/>
            <a:ext cx="1508760" cy="1920240"/>
          </a:xfrm>
          <a:prstGeom prst="roundRect">
            <a:avLst>
              <a:gd name="adj" fmla="val 4103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 txBox="1"/>
          <p:nvPr/>
        </p:nvSpPr>
        <p:spPr>
          <a:xfrm>
            <a:off x="10287000" y="21031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600" dirty="0"/>
          </a:p>
        </p:txBody>
      </p:sp>
      <p:sp>
        <p:nvSpPr>
          <p:cNvPr id="26" name="Text 24"/>
          <p:cNvSpPr txBox="1"/>
          <p:nvPr/>
        </p:nvSpPr>
        <p:spPr>
          <a:xfrm>
            <a:off x="10287000" y="2743200"/>
            <a:ext cx="1508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Producing the report</a:t>
            </a:r>
            <a:endParaRPr lang="en-US" sz="1300" dirty="0"/>
          </a:p>
        </p:txBody>
      </p:sp>
      <p:sp>
        <p:nvSpPr>
          <p:cNvPr id="27" name="Shape 25"/>
          <p:cNvSpPr/>
          <p:nvPr/>
        </p:nvSpPr>
        <p:spPr>
          <a:xfrm>
            <a:off x="548640" y="4206240"/>
            <a:ext cx="11064240" cy="1828800"/>
          </a:xfrm>
          <a:prstGeom prst="roundRect">
            <a:avLst>
              <a:gd name="adj" fmla="val 5000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 txBox="1"/>
          <p:nvPr/>
        </p:nvSpPr>
        <p:spPr>
          <a:xfrm>
            <a:off x="914400" y="4389120"/>
            <a:ext cx="104241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Inductive: </a:t>
            </a:r>
            <a:r>
              <a:rPr lang="en-US" sz="14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themes come from the data, not a pre-set framework. 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Cross-case: </a:t>
            </a:r>
            <a:r>
              <a:rPr lang="en-US" sz="14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theme is a pattern seen in more than one participant.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Theory as lens: </a:t>
            </a:r>
            <a:r>
              <a:rPr lang="en-US" sz="14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Vygotsky's framework is used to interpret the themes, not to generate them.</a:t>
            </a:r>
            <a:endParaRPr lang="en-US" sz="1400" dirty="0"/>
          </a:p>
        </p:txBody>
      </p:sp>
      <p:sp>
        <p:nvSpPr>
          <p:cNvPr id="29" name="Text 27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30" name="Text 28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 FINDINGS — SQ1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practitioners adapt play-based learning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120640" cy="777240"/>
          </a:xfrm>
          <a:prstGeom prst="roundRect">
            <a:avLst>
              <a:gd name="adj" fmla="val 7059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724205" y="2221992"/>
            <a:ext cx="230429" cy="230429"/>
          </a:xfrm>
          <a:prstGeom prst="roundRect">
            <a:avLst>
              <a:gd name="adj" fmla="val 11905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932688" y="2221992"/>
            <a:ext cx="230429" cy="230429"/>
          </a:xfrm>
          <a:prstGeom prst="roundRect">
            <a:avLst>
              <a:gd name="adj" fmla="val 11905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828446" y="1991563"/>
            <a:ext cx="230429" cy="230429"/>
          </a:xfrm>
          <a:prstGeom prst="roundRect">
            <a:avLst>
              <a:gd name="adj" fmla="val 11905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1417320" y="1828800"/>
            <a:ext cx="4160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Following interests and strengths (P1–P4)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2743200"/>
            <a:ext cx="5120640" cy="777240"/>
          </a:xfrm>
          <a:prstGeom prst="roundRect">
            <a:avLst>
              <a:gd name="adj" fmla="val 7059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713232" y="2862072"/>
            <a:ext cx="493776" cy="340157"/>
          </a:xfrm>
          <a:prstGeom prst="roundRect">
            <a:avLst>
              <a:gd name="adj" fmla="val 16129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 rot="10800000">
            <a:off x="790042" y="3136392"/>
            <a:ext cx="98755" cy="120701"/>
          </a:xfrm>
          <a:prstGeom prst="triangl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833933" y="2993746"/>
            <a:ext cx="65837" cy="65837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954634" y="2993746"/>
            <a:ext cx="65837" cy="65837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1075334" y="2993746"/>
            <a:ext cx="65837" cy="65837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1417320" y="2743200"/>
            <a:ext cx="4160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Visual supports, AAC boards and songs with gestures (P1, P2, P4)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548640" y="3657600"/>
            <a:ext cx="5120640" cy="777240"/>
          </a:xfrm>
          <a:prstGeom prst="roundRect">
            <a:avLst>
              <a:gd name="adj" fmla="val 7059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713232" y="3875227"/>
            <a:ext cx="521208" cy="87782"/>
          </a:xfrm>
          <a:prstGeom prst="roundRect">
            <a:avLst>
              <a:gd name="adj" fmla="val 31250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757123" y="3963010"/>
            <a:ext cx="54864" cy="274320"/>
          </a:xfrm>
          <a:prstGeom prst="rect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1135685" y="3963010"/>
            <a:ext cx="54864" cy="274320"/>
          </a:xfrm>
          <a:prstGeom prst="rect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921715" y="3765499"/>
            <a:ext cx="120701" cy="98755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 txBox="1"/>
          <p:nvPr/>
        </p:nvSpPr>
        <p:spPr>
          <a:xfrm>
            <a:off x="1417320" y="3657600"/>
            <a:ext cx="4160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Dedicated, learner-owned environments (P3)</a:t>
            </a:r>
            <a:endParaRPr lang="en-US" sz="1350" dirty="0"/>
          </a:p>
        </p:txBody>
      </p:sp>
      <p:sp>
        <p:nvSpPr>
          <p:cNvPr id="22" name="Shape 20"/>
          <p:cNvSpPr/>
          <p:nvPr/>
        </p:nvSpPr>
        <p:spPr>
          <a:xfrm>
            <a:off x="548640" y="4572000"/>
            <a:ext cx="5120640" cy="777240"/>
          </a:xfrm>
          <a:prstGeom prst="roundRect">
            <a:avLst>
              <a:gd name="adj" fmla="val 7059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746150" y="4723790"/>
            <a:ext cx="230429" cy="230429"/>
          </a:xfrm>
          <a:prstGeom prst="ellipse">
            <a:avLst/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713232" y="4965192"/>
            <a:ext cx="296266" cy="241402"/>
          </a:xfrm>
          <a:prstGeom prst="roundRect">
            <a:avLst>
              <a:gd name="adj" fmla="val 30303"/>
            </a:avLst>
          </a:prstGeom>
          <a:solidFill>
            <a:srgbClr val="69A29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943661" y="4778654"/>
            <a:ext cx="197510" cy="197510"/>
          </a:xfrm>
          <a:prstGeom prst="ellipse">
            <a:avLst/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910742" y="4998110"/>
            <a:ext cx="274320" cy="219456"/>
          </a:xfrm>
          <a:prstGeom prst="roundRect">
            <a:avLst>
              <a:gd name="adj" fmla="val 3333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 txBox="1"/>
          <p:nvPr/>
        </p:nvSpPr>
        <p:spPr>
          <a:xfrm>
            <a:off x="1417320" y="4572000"/>
            <a:ext cx="4160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Structured, scaffolded routes into play (P1–P4)</a:t>
            </a:r>
            <a:endParaRPr lang="en-US" sz="1350" dirty="0"/>
          </a:p>
        </p:txBody>
      </p:sp>
      <p:sp>
        <p:nvSpPr>
          <p:cNvPr id="28" name="Shape 26"/>
          <p:cNvSpPr/>
          <p:nvPr/>
        </p:nvSpPr>
        <p:spPr>
          <a:xfrm>
            <a:off x="6035040" y="1828800"/>
            <a:ext cx="5577840" cy="4069080"/>
          </a:xfrm>
          <a:prstGeom prst="roundRect">
            <a:avLst>
              <a:gd name="adj" fmla="val 2247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29" name="Text 27"/>
          <p:cNvSpPr txBox="1"/>
          <p:nvPr/>
        </p:nvSpPr>
        <p:spPr>
          <a:xfrm>
            <a:off x="6309360" y="19202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0" b="1" dirty="0">
                <a:solidFill>
                  <a:srgbClr val="84B59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</a:t>
            </a:r>
            <a:endParaRPr lang="en-US" sz="6000" dirty="0"/>
          </a:p>
        </p:txBody>
      </p:sp>
      <p:sp>
        <p:nvSpPr>
          <p:cNvPr id="30" name="Text 28"/>
          <p:cNvSpPr txBox="1"/>
          <p:nvPr/>
        </p:nvSpPr>
        <p:spPr>
          <a:xfrm>
            <a:off x="6492240" y="2468880"/>
            <a:ext cx="4846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70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it was just magic that everybody is good at something and it's just giving everybody a chance to shine.”</a:t>
            </a:r>
            <a:endParaRPr lang="en-US" sz="1900" dirty="0"/>
          </a:p>
        </p:txBody>
      </p:sp>
      <p:sp>
        <p:nvSpPr>
          <p:cNvPr id="31" name="Text 29"/>
          <p:cNvSpPr txBox="1"/>
          <p:nvPr/>
        </p:nvSpPr>
        <p:spPr>
          <a:xfrm>
            <a:off x="6492240" y="356616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ALN Co-ordinator (P3), describing a quiet pupil in forest school</a:t>
            </a:r>
            <a:endParaRPr lang="en-US" sz="1250" dirty="0"/>
          </a:p>
        </p:txBody>
      </p:sp>
      <p:sp>
        <p:nvSpPr>
          <p:cNvPr id="32" name="Text 30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33" name="Text 31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  <p:sp>
        <p:nvSpPr>
          <p:cNvPr id="34" name="Text 28"/>
          <p:cNvSpPr txBox="1"/>
          <p:nvPr/>
        </p:nvSpPr>
        <p:spPr>
          <a:xfrm>
            <a:off x="6492240" y="4206240"/>
            <a:ext cx="48463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70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“I don't believe you, everybody's able.”</a:t>
            </a:r>
            <a:endParaRPr lang="en-US" sz="1900" dirty="0"/>
          </a:p>
        </p:txBody>
      </p:sp>
      <p:sp>
        <p:nvSpPr>
          <p:cNvPr id="35" name="Text 29"/>
          <p:cNvSpPr txBox="1"/>
          <p:nvPr/>
        </p:nvSpPr>
        <p:spPr>
          <a:xfrm>
            <a:off x="6492240" y="4983480"/>
            <a:ext cx="4846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Language teacher (P2), on being told pupils “are not able”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 FINDINGS — SQ2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Training and resourcing gaps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394960" cy="3520440"/>
          </a:xfrm>
          <a:prstGeom prst="roundRect">
            <a:avLst>
              <a:gd name="adj" fmla="val 2597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166360" y="1922069"/>
            <a:ext cx="564642" cy="427939"/>
          </a:xfrm>
          <a:prstGeom prst="roundRect">
            <a:avLst>
              <a:gd name="adj" fmla="val 10684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27878" y="1922069"/>
            <a:ext cx="41605" cy="427939"/>
          </a:xfrm>
          <a:prstGeom prst="rect">
            <a:avLst/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237683" y="2017166"/>
            <a:ext cx="154534" cy="29718"/>
          </a:xfrm>
          <a:prstGeom prst="rect">
            <a:avLst/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5237683" y="2112264"/>
            <a:ext cx="154534" cy="29718"/>
          </a:xfrm>
          <a:prstGeom prst="rect">
            <a:avLst/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511089" y="2017166"/>
            <a:ext cx="154534" cy="29718"/>
          </a:xfrm>
          <a:prstGeom prst="rect">
            <a:avLst/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5511089" y="2112264"/>
            <a:ext cx="154534" cy="29718"/>
          </a:xfrm>
          <a:prstGeom prst="rect">
            <a:avLst/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868680" y="192024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TRAINING GAP</a:t>
            </a:r>
            <a:endParaRPr lang="en-US" sz="1200" dirty="0"/>
          </a:p>
        </p:txBody>
      </p:sp>
      <p:sp>
        <p:nvSpPr>
          <p:cNvPr id="12" name="Text 10"/>
          <p:cNvSpPr txBox="1"/>
          <p:nvPr/>
        </p:nvSpPr>
        <p:spPr>
          <a:xfrm>
            <a:off x="868680" y="2286000"/>
            <a:ext cx="47548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participant described training that combines play-based learning and ALN. P4's staff had play-based learning CPD and separate ALN communication training; P2's course had only a small special-needs component.</a:t>
            </a:r>
            <a:endParaRPr lang="en-US" sz="1350" dirty="0"/>
          </a:p>
        </p:txBody>
      </p:sp>
      <p:sp>
        <p:nvSpPr>
          <p:cNvPr id="13" name="Text 11"/>
          <p:cNvSpPr txBox="1"/>
          <p:nvPr/>
        </p:nvSpPr>
        <p:spPr>
          <a:xfrm>
            <a:off x="868680" y="3657600"/>
            <a:ext cx="4754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“There hasn't been anybody who has been on anything specific that links [play-based learning] with ALN.”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868680" y="4754880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ALN Co-ordinator (P4)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217920" y="1737360"/>
            <a:ext cx="5394960" cy="3520440"/>
          </a:xfrm>
          <a:prstGeom prst="roundRect">
            <a:avLst>
              <a:gd name="adj" fmla="val 2597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10901477" y="2148840"/>
            <a:ext cx="384048" cy="131674"/>
          </a:xfrm>
          <a:prstGeom prst="ellipse">
            <a:avLst/>
          </a:prstGeom>
          <a:solidFill>
            <a:srgbClr val="50808E"/>
          </a:solidFill>
          <a:ln w="15875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10901477" y="2028139"/>
            <a:ext cx="384048" cy="131674"/>
          </a:xfrm>
          <a:prstGeom prst="ellipse">
            <a:avLst/>
          </a:prstGeom>
          <a:solidFill>
            <a:srgbClr val="50808E"/>
          </a:solidFill>
          <a:ln w="15875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0901477" y="1907438"/>
            <a:ext cx="384048" cy="131674"/>
          </a:xfrm>
          <a:prstGeom prst="ellipse">
            <a:avLst/>
          </a:prstGeom>
          <a:solidFill>
            <a:srgbClr val="FFFFFF"/>
          </a:solidFill>
          <a:ln w="15875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 txBox="1"/>
          <p:nvPr/>
        </p:nvSpPr>
        <p:spPr>
          <a:xfrm>
            <a:off x="6537960" y="192024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D9EDE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STRUCTURAL CONSTRAINTS</a:t>
            </a:r>
            <a:endParaRPr lang="en-US" sz="1200" dirty="0"/>
          </a:p>
        </p:txBody>
      </p:sp>
      <p:sp>
        <p:nvSpPr>
          <p:cNvPr id="20" name="Text 18"/>
          <p:cNvSpPr txBox="1"/>
          <p:nvPr/>
        </p:nvSpPr>
        <p:spPr>
          <a:xfrm>
            <a:off x="6537960" y="2286000"/>
            <a:ext cx="47548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(P3), time (P1, P4) and assistant teachers and class size (P2) were the limits raised. P2: with assistants and smaller classes, “no one is left behind”.</a:t>
            </a:r>
            <a:endParaRPr lang="en-US" sz="1350" dirty="0"/>
          </a:p>
        </p:txBody>
      </p:sp>
      <p:sp>
        <p:nvSpPr>
          <p:cNvPr id="21" name="Text 19"/>
          <p:cNvSpPr txBox="1"/>
          <p:nvPr/>
        </p:nvSpPr>
        <p:spPr>
          <a:xfrm>
            <a:off x="6537960" y="3657600"/>
            <a:ext cx="4754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D9EDE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“The word on everybody's lips at the moment is funding... giving teaching assistants the kudos they deserve.”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6537960" y="4754880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4D9D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ALN Co-ordinator (P3)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548640" y="5440680"/>
            <a:ext cx="11064240" cy="868680"/>
          </a:xfrm>
          <a:prstGeom prst="roundRect">
            <a:avLst>
              <a:gd name="adj" fmla="val 10526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 txBox="1"/>
          <p:nvPr/>
        </p:nvSpPr>
        <p:spPr>
          <a:xfrm>
            <a:off x="868680" y="5486400"/>
            <a:ext cx="10424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Consistent with Estyn: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2023 - professional learning on high-quality teaching for ALN; ALNCo time and resource. </a:t>
            </a:r>
          </a:p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                                 2024 - leaders concerned about sustaining services when funding ends.</a:t>
            </a:r>
            <a:endParaRPr lang="en-US" sz="130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26" name="Text 24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CONTRASTING POSITIONS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Starting from play, or from the child?</a:t>
            </a:r>
            <a:endParaRPr lang="en-US" sz="28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691640"/>
            <a:ext cx="11064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ALNCos position play-based learning differently. P3's school treats it as "at the very heart of everything" and is extending it into Key Stage 2; P4's plans ALN support from each child's outcomes, using structured play.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48640" y="2697480"/>
            <a:ext cx="11064240" cy="1874520"/>
          </a:xfrm>
          <a:prstGeom prst="roundRect">
            <a:avLst>
              <a:gd name="adj" fmla="val 4878"/>
            </a:avLst>
          </a:prstGeom>
          <a:solidFill>
            <a:srgbClr val="F3F7F5"/>
          </a:solidFill>
          <a:ln w="12700">
            <a:solidFill>
              <a:srgbClr val="69A29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914400" y="2926080"/>
            <a:ext cx="103327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800" i="1" dirty="0">
                <a:solidFill>
                  <a:srgbClr val="50808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“we would go primarily from the children's specific outcomes of what they need, as opposed to giving them the play and adjust it the other way.”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914400" y="402336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ALN Co-ordinator (P4)</a:t>
            </a:r>
            <a:endParaRPr lang="en-US" sz="1200" dirty="0"/>
          </a:p>
        </p:txBody>
      </p:sp>
      <p:sp>
        <p:nvSpPr>
          <p:cNvPr id="8" name="Text 6"/>
          <p:cNvSpPr txBox="1"/>
          <p:nvPr/>
        </p:nvSpPr>
        <p:spPr>
          <a:xfrm>
            <a:off x="548640" y="4846320"/>
            <a:ext cx="110642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i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P3 reports "a mixed response" as the school tries to extend play-based learning upwards. These are contrasting starting points, not necessarily contradictory: P4's structured play sits at the adult-led end of the continuum she described. Each is one school's account, so this is a lead for further research, not a generalisation.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0" name="Text 8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  <p:pic>
        <p:nvPicPr>
          <p:cNvPr id="11" name="Picture 10" descr="IMG_8562(1).png">
            <a:extLst>
              <a:ext uri="{FF2B5EF4-FFF2-40B4-BE49-F238E27FC236}">
                <a16:creationId xmlns:a16="http://schemas.microsoft.com/office/drawing/2014/main" id="{6748BF5F-843F-F801-FA7F-C025ADB20E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36" r="1136"/>
          <a:stretch>
            <a:fillRect/>
          </a:stretch>
        </p:blipFill>
        <p:spPr>
          <a:xfrm>
            <a:off x="8455511" y="297180"/>
            <a:ext cx="3431689" cy="15087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INTERPRETING THE FINDINGS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Reading the findings through Vygotsky</a:t>
            </a:r>
            <a:endParaRPr lang="en-US" sz="28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600200"/>
            <a:ext cx="6400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PRACTITIONERS DESCRIBED</a:t>
            </a:r>
            <a:endParaRPr lang="en-US" sz="1200" dirty="0"/>
          </a:p>
        </p:txBody>
      </p:sp>
      <p:sp>
        <p:nvSpPr>
          <p:cNvPr id="5" name="Text 3"/>
          <p:cNvSpPr txBox="1"/>
          <p:nvPr/>
        </p:nvSpPr>
        <p:spPr>
          <a:xfrm>
            <a:off x="7589520" y="160020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THEORETICAL READING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6766560" cy="658368"/>
          </a:xfrm>
          <a:prstGeom prst="roundRect">
            <a:avLst>
              <a:gd name="adj" fmla="val 8333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777240" y="1965960"/>
            <a:ext cx="64008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 steps, extra time (P1); pushing, then waiting for a response (P2)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7360920" y="1965960"/>
            <a:ext cx="274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7680960" y="1965960"/>
            <a:ext cx="3931920" cy="658368"/>
          </a:xfrm>
          <a:prstGeom prst="roundRect">
            <a:avLst>
              <a:gd name="adj" fmla="val 833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7863840" y="1965960"/>
            <a:ext cx="3566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Adult scaffolding within the ZPD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548640" y="2743200"/>
            <a:ext cx="6766560" cy="658368"/>
          </a:xfrm>
          <a:prstGeom prst="roundRect">
            <a:avLst>
              <a:gd name="adj" fmla="val 8333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777240" y="2732442"/>
            <a:ext cx="64008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Structured sessions leading to children inviting peers into play (P4)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7360920" y="2743200"/>
            <a:ext cx="274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7680960" y="2743200"/>
            <a:ext cx="3931920" cy="658368"/>
          </a:xfrm>
          <a:prstGeom prst="roundRect">
            <a:avLst>
              <a:gd name="adj" fmla="val 833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7863840" y="2743200"/>
            <a:ext cx="3566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Scaffolding with planned withdrawal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48640" y="3520440"/>
            <a:ext cx="6766560" cy="658368"/>
          </a:xfrm>
          <a:prstGeom prst="roundRect">
            <a:avLst>
              <a:gd name="adj" fmla="val 8333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777240" y="3520440"/>
            <a:ext cx="64008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quiet pupil becomes the expert in forest school (P3)</a:t>
            </a:r>
            <a:endParaRPr lang="en-US" sz="1300" dirty="0"/>
          </a:p>
        </p:txBody>
      </p:sp>
      <p:sp>
        <p:nvSpPr>
          <p:cNvPr id="18" name="Text 16"/>
          <p:cNvSpPr txBox="1"/>
          <p:nvPr/>
        </p:nvSpPr>
        <p:spPr>
          <a:xfrm>
            <a:off x="7360920" y="3520440"/>
            <a:ext cx="274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19" name="Shape 17"/>
          <p:cNvSpPr/>
          <p:nvPr/>
        </p:nvSpPr>
        <p:spPr>
          <a:xfrm>
            <a:off x="7680960" y="3520440"/>
            <a:ext cx="3931920" cy="658368"/>
          </a:xfrm>
          <a:prstGeom prst="roundRect">
            <a:avLst>
              <a:gd name="adj" fmla="val 833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 txBox="1"/>
          <p:nvPr/>
        </p:nvSpPr>
        <p:spPr>
          <a:xfrm>
            <a:off x="7863840" y="3520440"/>
            <a:ext cx="3566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Peer as more knowledgeable other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48640" y="4297680"/>
            <a:ext cx="6766560" cy="658368"/>
          </a:xfrm>
          <a:prstGeom prst="roundRect">
            <a:avLst>
              <a:gd name="adj" fmla="val 8333"/>
            </a:avLst>
          </a:prstGeom>
          <a:solidFill>
            <a:srgbClr val="F3F7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 txBox="1"/>
          <p:nvPr/>
        </p:nvSpPr>
        <p:spPr>
          <a:xfrm>
            <a:off x="777240" y="4297680"/>
            <a:ext cx="64008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AAC boards (P4); songs with gestures (P2)</a:t>
            </a:r>
            <a:endParaRPr lang="en-US" sz="1300" dirty="0"/>
          </a:p>
        </p:txBody>
      </p:sp>
      <p:sp>
        <p:nvSpPr>
          <p:cNvPr id="23" name="Text 21"/>
          <p:cNvSpPr txBox="1"/>
          <p:nvPr/>
        </p:nvSpPr>
        <p:spPr>
          <a:xfrm>
            <a:off x="7360920" y="4297680"/>
            <a:ext cx="274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7680960" y="4297680"/>
            <a:ext cx="3931920" cy="658368"/>
          </a:xfrm>
          <a:prstGeom prst="roundRect">
            <a:avLst>
              <a:gd name="adj" fmla="val 8333"/>
            </a:avLst>
          </a:prstGeom>
          <a:solidFill>
            <a:srgbClr val="50808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 txBox="1"/>
          <p:nvPr/>
        </p:nvSpPr>
        <p:spPr>
          <a:xfrm>
            <a:off x="7863840" y="4297680"/>
            <a:ext cx="3566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Mediating tools for communication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166360"/>
            <a:ext cx="5394960" cy="1188720"/>
          </a:xfrm>
          <a:prstGeom prst="roundRect">
            <a:avLst>
              <a:gd name="adj" fmla="val 7692"/>
            </a:avLst>
          </a:prstGeom>
          <a:solidFill>
            <a:srgbClr val="F3F7F5"/>
          </a:solidFill>
          <a:ln w="12700">
            <a:solidFill>
              <a:srgbClr val="69A29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 txBox="1"/>
          <p:nvPr/>
        </p:nvSpPr>
        <p:spPr>
          <a:xfrm>
            <a:off x="777240" y="5212080"/>
            <a:ext cx="49377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Scaffolding depends on skilled adults. </a:t>
            </a:r>
            <a:r>
              <a:rPr lang="en-US" sz="125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"It is a skill to unpick" (P3); no combined play–ALN training (P4).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6217920" y="5166360"/>
            <a:ext cx="5394960" cy="1188720"/>
          </a:xfrm>
          <a:prstGeom prst="roundRect">
            <a:avLst>
              <a:gd name="adj" fmla="val 7692"/>
            </a:avLst>
          </a:prstGeom>
          <a:solidFill>
            <a:srgbClr val="2B3A3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 txBox="1"/>
          <p:nvPr/>
        </p:nvSpPr>
        <p:spPr>
          <a:xfrm>
            <a:off x="6446520" y="5212080"/>
            <a:ext cx="49377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question: </a:t>
            </a: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Vygotsky saw play as creating its own zone of proximal development, but P4 says some children cannot use play productively until turn-taking is taught. For children with ALN, does play lead development, or follow it?</a:t>
            </a:r>
            <a:endParaRPr lang="en-US" sz="1250" dirty="0"/>
          </a:p>
        </p:txBody>
      </p:sp>
      <p:sp>
        <p:nvSpPr>
          <p:cNvPr id="30" name="Text 28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31" name="Text 29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2B3A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371600" y="4114800"/>
            <a:ext cx="4572000" cy="4572000"/>
          </a:xfrm>
          <a:prstGeom prst="ellipse">
            <a:avLst/>
          </a:prstGeom>
          <a:solidFill>
            <a:srgbClr val="84B59F">
              <a:alpha val="1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3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Purposeful pedagogy, unevenly supported</a:t>
            </a:r>
            <a:endParaRPr lang="en-US" sz="28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839558"/>
            <a:ext cx="110642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700" dirty="0">
                <a:solidFill>
                  <a:srgbClr val="F4F7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Practitioners describe scaffolded, purposeful play — not free play. But scaffolding depends on trained, resourced adults, and participants described uneven access to training, time and resources.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548640" y="3566160"/>
            <a:ext cx="11064240" cy="2377440"/>
          </a:xfrm>
          <a:prstGeom prst="roundRect">
            <a:avLst>
              <a:gd name="adj" fmla="val 3846"/>
            </a:avLst>
          </a:prstGeom>
          <a:solidFill>
            <a:srgbClr val="31413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914400" y="379476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CONCLUSIONS</a:t>
            </a:r>
            <a:endParaRPr lang="en-US" sz="1200" dirty="0"/>
          </a:p>
        </p:txBody>
      </p:sp>
      <p:sp>
        <p:nvSpPr>
          <p:cNvPr id="8" name="Text 6"/>
          <p:cNvSpPr txBox="1"/>
          <p:nvPr/>
        </p:nvSpPr>
        <p:spPr>
          <a:xfrm>
            <a:off x="914400" y="4251960"/>
            <a:ext cx="365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1325880" y="425196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Purposeful, scaffolded teaching, adapted through interests, structure and supports (P1–P4)</a:t>
            </a:r>
            <a:endParaRPr lang="en-US" sz="1450" dirty="0"/>
          </a:p>
        </p:txBody>
      </p:sp>
      <p:sp>
        <p:nvSpPr>
          <p:cNvPr id="10" name="Text 8"/>
          <p:cNvSpPr txBox="1"/>
          <p:nvPr/>
        </p:nvSpPr>
        <p:spPr>
          <a:xfrm>
            <a:off x="914400" y="4800600"/>
            <a:ext cx="365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600" dirty="0"/>
          </a:p>
        </p:txBody>
      </p:sp>
      <p:sp>
        <p:nvSpPr>
          <p:cNvPr id="11" name="Text 9"/>
          <p:cNvSpPr txBox="1"/>
          <p:nvPr/>
        </p:nvSpPr>
        <p:spPr>
          <a:xfrm>
            <a:off x="1325880" y="480060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depends on skilled adults; combined play-ALN training is missing, and time and funding are tight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914400" y="5349240"/>
            <a:ext cx="365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4B59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1325880" y="534924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Schools differ: P3 starts from play, P4 from the child's outcomes</a:t>
            </a:r>
            <a:endParaRPr lang="en-US" sz="1450" dirty="0"/>
          </a:p>
        </p:txBody>
      </p:sp>
      <p:sp>
        <p:nvSpPr>
          <p:cNvPr id="14" name="Text 12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15" name="Text 13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  <p:pic>
        <p:nvPicPr>
          <p:cNvPr id="16" name="Picture 15" descr="IMG_8570(1).png"/>
          <p:cNvPicPr>
            <a:picLocks noChangeAspect="1"/>
          </p:cNvPicPr>
          <p:nvPr/>
        </p:nvPicPr>
        <p:blipFill>
          <a:blip r:embed="rId3"/>
          <a:srcRect l="13365" r="13365"/>
          <a:stretch>
            <a:fillRect/>
          </a:stretch>
        </p:blipFill>
        <p:spPr>
          <a:xfrm>
            <a:off x="8896574" y="3711388"/>
            <a:ext cx="2510566" cy="223221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 (1/2)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 List</a:t>
            </a:r>
            <a:endParaRPr lang="en-US" sz="28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645920"/>
            <a:ext cx="11064240" cy="4754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Additional Learning Needs and Education Tribunal (Wales) Act 2018 (anaw 2). Available at: https://www.legislation.gov.uk/anaw/2018/2/contents/enacted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Allee-Herndon, K.A. and Roberts, S.K. (2021) 'The power of purposeful play in primary grades: Adjusting pedagogy for children's needs and academic gains', Journal of Education, 201(1), pp. 54–63.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BERA (2024) Ethical Guidelines for Educational Research. 5th edn. London: British Educational Research Association.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Braun, V. and Clarke, V. (2006) 'Using thematic analysis in psychology', Qualitative Research in Psychology, 3(2), pp. 77–101.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British Psychological Society (2021) Code of Human Research Ethics. Leicester: BPS.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Cohen, L., Manion, L. and Morrison, K. (2018) Research Methods in Education. 8th edn. Abingdon: Routledge.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Conn, C. and Hutt, M. (2020) 'Successful futures for all? Additional learning needs in Wales in the light of curriculum reform', British Journal of Special Education, 47(2), pp. 152–169.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Creswell, J.W. and Poth, C.N. (2018) Qualitative Inquiry and Research Design. 4th edn. London: Sage.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Drever, E. (1995) Using Semi-Structured Interviews in Small-Scale Research: A Teacher's Guide. Edinburgh: SCRE.</a:t>
            </a:r>
            <a:endParaRPr lang="en-US" sz="12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6" name="Text 4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5080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 (2/2)</a:t>
            </a:r>
            <a:endParaRPr lang="en-US" sz="13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86868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F2C2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 List</a:t>
            </a:r>
            <a:endParaRPr lang="en-US" sz="28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645920"/>
            <a:ext cx="11064240" cy="4754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Estyn (2023) The new additional learning needs system. Cardiff: Estyn.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Estyn (2024) The additional learning needs system: Progress of schools, settings and local authorities in supporting pupils with additional learning needs. Cardiff: Estyn.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Lifter, K., Foster-Sanda, S., Arzamarski, C., Briesch, J. and McClure, E. (2011) 'Overview of play: Its uses and importance in early intervention/early childhood special education', Infants &amp; Young Children, 24(3), pp. 225–245.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Vygotsky, L.S. (1978) Mind in Society: The Development of Higher Psychological Processes. Cambridge, MA: Harvard University Press.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Welsh Government (2015) Curriculum for Wales: Foundation Phase Framework (Revised 2015). Cardiff: Welsh Government.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Welsh Government (2021) Additional Learning Needs Code for Wales 2021. Cardiff: Welsh Government.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Welsh Government (2022) Curriculum for Wales: Guidance. Cardiff: Welsh Government.</a:t>
            </a:r>
            <a:endParaRPr lang="en-US" sz="1200" dirty="0"/>
          </a:p>
          <a:p>
            <a:pPr marL="0" indent="0">
              <a:lnSpc>
                <a:spcPct val="115000"/>
              </a:lnSpc>
              <a:spcAft>
                <a:spcPts val="700"/>
              </a:spcAft>
              <a:buNone/>
            </a:pPr>
            <a:r>
              <a:rPr lang="en-US" sz="1200" dirty="0">
                <a:solidFill>
                  <a:srgbClr val="1F2C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Wood, D., Bruner, J.S. and Ross, G. (1976) 'The role of tutoring in problem solving', Journal of Child Psychology and Psychiatry, 17(2), pp. 89–100.</a:t>
            </a:r>
            <a:endParaRPr lang="en-US" sz="12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Play-Based Learning &amp; ALN in Wales</a:t>
            </a:r>
            <a:endParaRPr lang="en-US" sz="1000" dirty="0"/>
          </a:p>
        </p:txBody>
      </p:sp>
      <p:sp>
        <p:nvSpPr>
          <p:cNvPr id="6" name="Text 4"/>
          <p:cNvSpPr txBox="1"/>
          <p:nvPr/>
        </p:nvSpPr>
        <p:spPr>
          <a:xfrm>
            <a:off x="11430000" y="653796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A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5904</TotalTime>
  <Words>2361</Words>
  <Application>Microsoft Macintosh PowerPoint</Application>
  <PresentationFormat>Widescreen</PresentationFormat>
  <Paragraphs>232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Inam Alsalim (2502495)</cp:lastModifiedBy>
  <cp:revision>10</cp:revision>
  <dcterms:created xsi:type="dcterms:W3CDTF">2026-09-29T12:10:13Z</dcterms:created>
  <dcterms:modified xsi:type="dcterms:W3CDTF">2026-10-14T09:03:24Z</dcterms:modified>
</cp:coreProperties>
</file>