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9" r:id="rId3"/>
    <p:sldId id="256" r:id="rId4"/>
    <p:sldId id="257"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showGuides="1">
      <p:cViewPr varScale="1">
        <p:scale>
          <a:sx n="109" d="100"/>
          <a:sy n="109" d="100"/>
        </p:scale>
        <p:origin x="672" y="10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B53BF83-DA32-484E-85D4-52128B812FDF}" type="datetimeFigureOut">
              <a:rPr lang="en-GB" smtClean="0"/>
              <a:t>29/10/2020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35B97B-5D20-429D-B69C-6F81CA8B63D3}" type="slidenum">
              <a:rPr lang="en-GB" smtClean="0"/>
              <a:t>‹#›</a:t>
            </a:fld>
            <a:endParaRPr lang="en-GB"/>
          </a:p>
        </p:txBody>
      </p:sp>
    </p:spTree>
    <p:extLst>
      <p:ext uri="{BB962C8B-B14F-4D97-AF65-F5344CB8AC3E}">
        <p14:creationId xmlns:p14="http://schemas.microsoft.com/office/powerpoint/2010/main" val="25949130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B53BF83-DA32-484E-85D4-52128B812FDF}" type="datetimeFigureOut">
              <a:rPr lang="en-GB" smtClean="0"/>
              <a:t>29/10/2020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35B97B-5D20-429D-B69C-6F81CA8B63D3}" type="slidenum">
              <a:rPr lang="en-GB" smtClean="0"/>
              <a:t>‹#›</a:t>
            </a:fld>
            <a:endParaRPr lang="en-GB"/>
          </a:p>
        </p:txBody>
      </p:sp>
    </p:spTree>
    <p:extLst>
      <p:ext uri="{BB962C8B-B14F-4D97-AF65-F5344CB8AC3E}">
        <p14:creationId xmlns:p14="http://schemas.microsoft.com/office/powerpoint/2010/main" val="17449128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B53BF83-DA32-484E-85D4-52128B812FDF}" type="datetimeFigureOut">
              <a:rPr lang="en-GB" smtClean="0"/>
              <a:t>29/10/2020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35B97B-5D20-429D-B69C-6F81CA8B63D3}" type="slidenum">
              <a:rPr lang="en-GB" smtClean="0"/>
              <a:t>‹#›</a:t>
            </a:fld>
            <a:endParaRPr lang="en-GB"/>
          </a:p>
        </p:txBody>
      </p:sp>
    </p:spTree>
    <p:extLst>
      <p:ext uri="{BB962C8B-B14F-4D97-AF65-F5344CB8AC3E}">
        <p14:creationId xmlns:p14="http://schemas.microsoft.com/office/powerpoint/2010/main" val="1066065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B53BF83-DA32-484E-85D4-52128B812FDF}" type="datetimeFigureOut">
              <a:rPr lang="en-GB" smtClean="0"/>
              <a:t>29/10/2020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35B97B-5D20-429D-B69C-6F81CA8B63D3}" type="slidenum">
              <a:rPr lang="en-GB" smtClean="0"/>
              <a:t>‹#›</a:t>
            </a:fld>
            <a:endParaRPr lang="en-GB"/>
          </a:p>
        </p:txBody>
      </p:sp>
    </p:spTree>
    <p:extLst>
      <p:ext uri="{BB962C8B-B14F-4D97-AF65-F5344CB8AC3E}">
        <p14:creationId xmlns:p14="http://schemas.microsoft.com/office/powerpoint/2010/main" val="1082845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B53BF83-DA32-484E-85D4-52128B812FDF}" type="datetimeFigureOut">
              <a:rPr lang="en-GB" smtClean="0"/>
              <a:t>29/10/2020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B35B97B-5D20-429D-B69C-6F81CA8B63D3}" type="slidenum">
              <a:rPr lang="en-GB" smtClean="0"/>
              <a:t>‹#›</a:t>
            </a:fld>
            <a:endParaRPr lang="en-GB"/>
          </a:p>
        </p:txBody>
      </p:sp>
    </p:spTree>
    <p:extLst>
      <p:ext uri="{BB962C8B-B14F-4D97-AF65-F5344CB8AC3E}">
        <p14:creationId xmlns:p14="http://schemas.microsoft.com/office/powerpoint/2010/main" val="38525601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B53BF83-DA32-484E-85D4-52128B812FDF}" type="datetimeFigureOut">
              <a:rPr lang="en-GB" smtClean="0"/>
              <a:t>29/10/2020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B35B97B-5D20-429D-B69C-6F81CA8B63D3}" type="slidenum">
              <a:rPr lang="en-GB" smtClean="0"/>
              <a:t>‹#›</a:t>
            </a:fld>
            <a:endParaRPr lang="en-GB"/>
          </a:p>
        </p:txBody>
      </p:sp>
    </p:spTree>
    <p:extLst>
      <p:ext uri="{BB962C8B-B14F-4D97-AF65-F5344CB8AC3E}">
        <p14:creationId xmlns:p14="http://schemas.microsoft.com/office/powerpoint/2010/main" val="2137848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B53BF83-DA32-484E-85D4-52128B812FDF}" type="datetimeFigureOut">
              <a:rPr lang="en-GB" smtClean="0"/>
              <a:t>29/10/2020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B35B97B-5D20-429D-B69C-6F81CA8B63D3}" type="slidenum">
              <a:rPr lang="en-GB" smtClean="0"/>
              <a:t>‹#›</a:t>
            </a:fld>
            <a:endParaRPr lang="en-GB"/>
          </a:p>
        </p:txBody>
      </p:sp>
    </p:spTree>
    <p:extLst>
      <p:ext uri="{BB962C8B-B14F-4D97-AF65-F5344CB8AC3E}">
        <p14:creationId xmlns:p14="http://schemas.microsoft.com/office/powerpoint/2010/main" val="42243756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B53BF83-DA32-484E-85D4-52128B812FDF}" type="datetimeFigureOut">
              <a:rPr lang="en-GB" smtClean="0"/>
              <a:t>29/10/2020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35B97B-5D20-429D-B69C-6F81CA8B63D3}" type="slidenum">
              <a:rPr lang="en-GB" smtClean="0"/>
              <a:t>‹#›</a:t>
            </a:fld>
            <a:endParaRPr lang="en-GB"/>
          </a:p>
        </p:txBody>
      </p:sp>
    </p:spTree>
    <p:extLst>
      <p:ext uri="{BB962C8B-B14F-4D97-AF65-F5344CB8AC3E}">
        <p14:creationId xmlns:p14="http://schemas.microsoft.com/office/powerpoint/2010/main" val="11903733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B53BF83-DA32-484E-85D4-52128B812FDF}" type="datetimeFigureOut">
              <a:rPr lang="en-GB" smtClean="0"/>
              <a:t>29/10/2020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35B97B-5D20-429D-B69C-6F81CA8B63D3}" type="slidenum">
              <a:rPr lang="en-GB" smtClean="0"/>
              <a:t>‹#›</a:t>
            </a:fld>
            <a:endParaRPr lang="en-GB"/>
          </a:p>
        </p:txBody>
      </p:sp>
    </p:spTree>
    <p:extLst>
      <p:ext uri="{BB962C8B-B14F-4D97-AF65-F5344CB8AC3E}">
        <p14:creationId xmlns:p14="http://schemas.microsoft.com/office/powerpoint/2010/main" val="16323367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B53BF83-DA32-484E-85D4-52128B812FDF}" type="datetimeFigureOut">
              <a:rPr lang="en-GB" smtClean="0"/>
              <a:t>29/10/2020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35B97B-5D20-429D-B69C-6F81CA8B63D3}" type="slidenum">
              <a:rPr lang="en-GB" smtClean="0"/>
              <a:t>‹#›</a:t>
            </a:fld>
            <a:endParaRPr lang="en-GB"/>
          </a:p>
        </p:txBody>
      </p:sp>
    </p:spTree>
    <p:extLst>
      <p:ext uri="{BB962C8B-B14F-4D97-AF65-F5344CB8AC3E}">
        <p14:creationId xmlns:p14="http://schemas.microsoft.com/office/powerpoint/2010/main" val="22917607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B53BF83-DA32-484E-85D4-52128B812FDF}" type="datetimeFigureOut">
              <a:rPr lang="en-GB" smtClean="0"/>
              <a:t>29/10/2020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35B97B-5D20-429D-B69C-6F81CA8B63D3}" type="slidenum">
              <a:rPr lang="en-GB" smtClean="0"/>
              <a:t>‹#›</a:t>
            </a:fld>
            <a:endParaRPr lang="en-GB"/>
          </a:p>
        </p:txBody>
      </p:sp>
    </p:spTree>
    <p:extLst>
      <p:ext uri="{BB962C8B-B14F-4D97-AF65-F5344CB8AC3E}">
        <p14:creationId xmlns:p14="http://schemas.microsoft.com/office/powerpoint/2010/main" val="10367282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53BF83-DA32-484E-85D4-52128B812FDF}" type="datetimeFigureOut">
              <a:rPr lang="en-GB" smtClean="0"/>
              <a:t>29/10/2020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B35B97B-5D20-429D-B69C-6F81CA8B63D3}" type="slidenum">
              <a:rPr lang="en-GB" smtClean="0"/>
              <a:t>‹#›</a:t>
            </a:fld>
            <a:endParaRPr lang="en-GB"/>
          </a:p>
        </p:txBody>
      </p:sp>
    </p:spTree>
    <p:extLst>
      <p:ext uri="{BB962C8B-B14F-4D97-AF65-F5344CB8AC3E}">
        <p14:creationId xmlns:p14="http://schemas.microsoft.com/office/powerpoint/2010/main" val="42141570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employeeownership.co.uk/wp-content/uploads/Employee-Ownership-Top-50-2019.pdf" TargetMode="Externa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Brief description of values, Beliefs and attitudes</a:t>
            </a:r>
            <a:endParaRPr lang="en-GB" dirty="0"/>
          </a:p>
        </p:txBody>
      </p:sp>
      <p:sp>
        <p:nvSpPr>
          <p:cNvPr id="3" name="Subtitle 2"/>
          <p:cNvSpPr>
            <a:spLocks noGrp="1"/>
          </p:cNvSpPr>
          <p:nvPr>
            <p:ph type="subTitle" idx="1"/>
          </p:nvPr>
        </p:nvSpPr>
        <p:spPr/>
        <p:txBody>
          <a:bodyPr/>
          <a:lstStyle/>
          <a:p>
            <a:r>
              <a:rPr lang="en-GB" dirty="0" smtClean="0"/>
              <a:t>How it contributes to success of organisation</a:t>
            </a:r>
            <a:endParaRPr lang="en-GB" dirty="0"/>
          </a:p>
        </p:txBody>
      </p:sp>
    </p:spTree>
    <p:extLst>
      <p:ext uri="{BB962C8B-B14F-4D97-AF65-F5344CB8AC3E}">
        <p14:creationId xmlns:p14="http://schemas.microsoft.com/office/powerpoint/2010/main" val="254138319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work place example being used for this personation will be (few facts- set the scene) </a:t>
            </a:r>
            <a:endParaRPr lang="en-GB" dirty="0"/>
          </a:p>
        </p:txBody>
      </p:sp>
      <p:pic>
        <p:nvPicPr>
          <p:cNvPr id="4" name="Picture 3"/>
          <p:cNvPicPr>
            <a:picLocks noChangeAspect="1"/>
          </p:cNvPicPr>
          <p:nvPr/>
        </p:nvPicPr>
        <p:blipFill>
          <a:blip r:embed="rId2"/>
          <a:stretch>
            <a:fillRect/>
          </a:stretch>
        </p:blipFill>
        <p:spPr>
          <a:xfrm>
            <a:off x="238125" y="2074618"/>
            <a:ext cx="11953875" cy="4467225"/>
          </a:xfrm>
          <a:prstGeom prst="rect">
            <a:avLst/>
          </a:prstGeom>
        </p:spPr>
      </p:pic>
    </p:spTree>
    <p:extLst>
      <p:ext uri="{BB962C8B-B14F-4D97-AF65-F5344CB8AC3E}">
        <p14:creationId xmlns:p14="http://schemas.microsoft.com/office/powerpoint/2010/main" val="197267292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59424" y="733925"/>
            <a:ext cx="9891346" cy="5909310"/>
          </a:xfrm>
          <a:prstGeom prst="rect">
            <a:avLst/>
          </a:prstGeom>
        </p:spPr>
        <p:txBody>
          <a:bodyPr wrap="square">
            <a:spAutoFit/>
          </a:bodyPr>
          <a:lstStyle/>
          <a:p>
            <a:r>
              <a:rPr lang="en-GB" dirty="0" smtClean="0">
                <a:solidFill>
                  <a:srgbClr val="00B050"/>
                </a:solidFill>
              </a:rPr>
              <a:t>Recognising Assumption</a:t>
            </a:r>
          </a:p>
          <a:p>
            <a:r>
              <a:rPr lang="en-GB" dirty="0" smtClean="0"/>
              <a:t>Exploring the assumption of John Lewis’s commitment to their values as an organisation.</a:t>
            </a:r>
          </a:p>
          <a:p>
            <a:r>
              <a:rPr lang="en-GB" dirty="0" smtClean="0"/>
              <a:t>This presentation will be looking at the </a:t>
            </a:r>
            <a:r>
              <a:rPr lang="en-GB" dirty="0" smtClean="0">
                <a:solidFill>
                  <a:srgbClr val="00B050"/>
                </a:solidFill>
              </a:rPr>
              <a:t>Claim</a:t>
            </a:r>
            <a:r>
              <a:rPr lang="en-GB" dirty="0" smtClean="0"/>
              <a:t> that John Lewis makes of shared commitment to its employees and customers by giving company shares and making its employees its co-owners.</a:t>
            </a:r>
          </a:p>
          <a:p>
            <a:endParaRPr lang="en-GB" dirty="0" smtClean="0"/>
          </a:p>
          <a:p>
            <a:r>
              <a:rPr lang="en-GB" dirty="0" smtClean="0"/>
              <a:t>OUR VALUES</a:t>
            </a:r>
          </a:p>
          <a:p>
            <a:r>
              <a:rPr lang="en-GB" dirty="0" smtClean="0"/>
              <a:t>As co-owners </a:t>
            </a:r>
            <a:r>
              <a:rPr lang="en-GB" dirty="0" smtClean="0">
                <a:solidFill>
                  <a:srgbClr val="FF0000"/>
                </a:solidFill>
              </a:rPr>
              <a:t>we all have a share </a:t>
            </a:r>
            <a:r>
              <a:rPr lang="en-GB" dirty="0" smtClean="0"/>
              <a:t>in the business and a </a:t>
            </a:r>
            <a:r>
              <a:rPr lang="en-GB" dirty="0" smtClean="0">
                <a:solidFill>
                  <a:srgbClr val="FF0000"/>
                </a:solidFill>
              </a:rPr>
              <a:t>shared commitment </a:t>
            </a:r>
            <a:r>
              <a:rPr lang="en-GB" dirty="0" smtClean="0"/>
              <a:t>to go above and beyond for </a:t>
            </a:r>
            <a:r>
              <a:rPr lang="en-GB" dirty="0" smtClean="0">
                <a:solidFill>
                  <a:srgbClr val="FF0000"/>
                </a:solidFill>
              </a:rPr>
              <a:t>each other and our customers</a:t>
            </a:r>
            <a:r>
              <a:rPr lang="en-GB" dirty="0" smtClean="0"/>
              <a:t>.</a:t>
            </a:r>
          </a:p>
          <a:p>
            <a:endParaRPr lang="en-GB" dirty="0" smtClean="0"/>
          </a:p>
          <a:p>
            <a:r>
              <a:rPr lang="en-GB" dirty="0" smtClean="0"/>
              <a:t>We have a set of five values that were created by Partners, for Partners, to explain what it means to be a Partner and what makes a great one. They also guide our </a:t>
            </a:r>
            <a:r>
              <a:rPr lang="en-GB" dirty="0" smtClean="0">
                <a:solidFill>
                  <a:srgbClr val="FF0000"/>
                </a:solidFill>
              </a:rPr>
              <a:t>commitment to empower all Partners </a:t>
            </a:r>
            <a:r>
              <a:rPr lang="en-GB" dirty="0" smtClean="0"/>
              <a:t>who </a:t>
            </a:r>
            <a:r>
              <a:rPr lang="en-GB" dirty="0" smtClean="0">
                <a:solidFill>
                  <a:srgbClr val="FF0000"/>
                </a:solidFill>
              </a:rPr>
              <a:t>work here</a:t>
            </a:r>
            <a:r>
              <a:rPr lang="en-GB" dirty="0" smtClean="0"/>
              <a:t>, whichever part of the business they work in, and drive our ‘For us, it’s personal’ promise to our customers.</a:t>
            </a:r>
          </a:p>
          <a:p>
            <a:endParaRPr lang="en-GB" dirty="0"/>
          </a:p>
          <a:p>
            <a:r>
              <a:rPr lang="en-GB" dirty="0" smtClean="0">
                <a:solidFill>
                  <a:srgbClr val="00B050"/>
                </a:solidFill>
              </a:rPr>
              <a:t>Recognising Evidence</a:t>
            </a:r>
            <a:r>
              <a:rPr lang="en-GB" dirty="0" smtClean="0"/>
              <a:t>:</a:t>
            </a:r>
          </a:p>
          <a:p>
            <a:r>
              <a:rPr lang="en-GB" dirty="0" smtClean="0"/>
              <a:t>In order to explore this claim and assumption, we will be exploring this by looking at following evidences from a range of sources:</a:t>
            </a:r>
          </a:p>
          <a:p>
            <a:endParaRPr lang="en-GB" dirty="0"/>
          </a:p>
          <a:p>
            <a:r>
              <a:rPr lang="en-GB" dirty="0" smtClean="0"/>
              <a:t>There is </a:t>
            </a:r>
            <a:r>
              <a:rPr lang="en-GB" dirty="0" smtClean="0">
                <a:solidFill>
                  <a:srgbClr val="00B050"/>
                </a:solidFill>
              </a:rPr>
              <a:t>data</a:t>
            </a:r>
            <a:r>
              <a:rPr lang="en-GB" dirty="0" smtClean="0"/>
              <a:t> suggesting that </a:t>
            </a:r>
            <a:r>
              <a:rPr lang="en-GB" dirty="0"/>
              <a:t>John Lewis Partnership is the largest employee-owned business in the UK with gross sales of over £11.7bn and a workforce of over 80,000 Partners. Recently the Partnership topped the Employee Ownership Top 50 largest businesses </a:t>
            </a:r>
            <a:r>
              <a:rPr lang="en-GB" u="sng" dirty="0">
                <a:hlinkClick r:id="rId2"/>
              </a:rPr>
              <a:t>report</a:t>
            </a:r>
            <a:r>
              <a:rPr lang="en-GB" dirty="0"/>
              <a:t>.</a:t>
            </a:r>
          </a:p>
        </p:txBody>
      </p:sp>
    </p:spTree>
    <p:extLst>
      <p:ext uri="{BB962C8B-B14F-4D97-AF65-F5344CB8AC3E}">
        <p14:creationId xmlns:p14="http://schemas.microsoft.com/office/powerpoint/2010/main" val="179550467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626577" y="650631"/>
            <a:ext cx="7833946" cy="4801314"/>
          </a:xfrm>
          <a:prstGeom prst="rect">
            <a:avLst/>
          </a:prstGeom>
          <a:noFill/>
        </p:spPr>
        <p:txBody>
          <a:bodyPr wrap="square" rtlCol="0">
            <a:spAutoFit/>
          </a:bodyPr>
          <a:lstStyle/>
          <a:p>
            <a:r>
              <a:rPr lang="en-GB" dirty="0" smtClean="0"/>
              <a:t>This leads us to a </a:t>
            </a:r>
            <a:r>
              <a:rPr lang="en-GB" dirty="0" smtClean="0">
                <a:solidFill>
                  <a:schemeClr val="accent6"/>
                </a:solidFill>
              </a:rPr>
              <a:t>warrant</a:t>
            </a:r>
            <a:r>
              <a:rPr lang="en-GB" dirty="0" smtClean="0"/>
              <a:t> that John Lewis is a committed employer by having shared values and interests. </a:t>
            </a:r>
          </a:p>
          <a:p>
            <a:endParaRPr lang="en-GB" dirty="0" smtClean="0"/>
          </a:p>
          <a:p>
            <a:r>
              <a:rPr lang="en-GB" dirty="0" smtClean="0"/>
              <a:t>More evidence emerging </a:t>
            </a:r>
            <a:r>
              <a:rPr lang="en-GB" dirty="0" smtClean="0"/>
              <a:t>from </a:t>
            </a:r>
            <a:r>
              <a:rPr lang="en-GB" dirty="0" smtClean="0"/>
              <a:t>article by Stewart (2018) how John Lewis Puts the Happiness of its Staff at the Core of its Business – exploring the culture of John Lewis and its foundation of the idea that happy partners = happy customers = more profit. (</a:t>
            </a:r>
            <a:r>
              <a:rPr lang="en-GB" b="1" dirty="0" smtClean="0">
                <a:solidFill>
                  <a:srgbClr val="00B0F0"/>
                </a:solidFill>
              </a:rPr>
              <a:t>you then look at this article critically – apply CRAAP</a:t>
            </a:r>
            <a:r>
              <a:rPr lang="en-GB" dirty="0" smtClean="0"/>
              <a:t>)</a:t>
            </a:r>
          </a:p>
          <a:p>
            <a:endParaRPr lang="en-GB" dirty="0"/>
          </a:p>
          <a:p>
            <a:r>
              <a:rPr lang="en-GB" dirty="0" smtClean="0"/>
              <a:t>Along with an article in the Guardian,  </a:t>
            </a:r>
            <a:r>
              <a:rPr lang="en-GB" dirty="0"/>
              <a:t>John Lewis is owned by a trust on behalf of its employees, each of whom has a say in its running and a share in its profits. This is Britain's largest </a:t>
            </a:r>
            <a:r>
              <a:rPr lang="en-GB" dirty="0" smtClean="0"/>
              <a:t>example </a:t>
            </a:r>
            <a:r>
              <a:rPr lang="en-GB" dirty="0"/>
              <a:t>of worker co-ownership. Its avowed purpose is not the making </a:t>
            </a:r>
            <a:r>
              <a:rPr lang="en-GB" dirty="0" smtClean="0"/>
              <a:t>short-term profit for greedy shareholders, but "the happiness of all its members, through their worthwhile </a:t>
            </a:r>
            <a:r>
              <a:rPr lang="en-GB" dirty="0"/>
              <a:t>and </a:t>
            </a:r>
            <a:r>
              <a:rPr lang="en-GB" dirty="0" smtClean="0"/>
              <a:t>satisfying </a:t>
            </a:r>
            <a:r>
              <a:rPr lang="en-GB" dirty="0"/>
              <a:t>employment in a successful </a:t>
            </a:r>
            <a:r>
              <a:rPr lang="en-GB" dirty="0" smtClean="0"/>
              <a:t>business (Henley, 2010) - (</a:t>
            </a:r>
            <a:r>
              <a:rPr lang="en-GB" b="1" dirty="0" smtClean="0">
                <a:solidFill>
                  <a:srgbClr val="00B0F0"/>
                </a:solidFill>
              </a:rPr>
              <a:t>you then look at this article critically – apply CRAAP)</a:t>
            </a:r>
          </a:p>
          <a:p>
            <a:endParaRPr lang="en-GB" dirty="0"/>
          </a:p>
          <a:p>
            <a:endParaRPr lang="en-GB" dirty="0"/>
          </a:p>
          <a:p>
            <a:endParaRPr lang="en-GB" dirty="0"/>
          </a:p>
        </p:txBody>
      </p:sp>
    </p:spTree>
    <p:extLst>
      <p:ext uri="{BB962C8B-B14F-4D97-AF65-F5344CB8AC3E}">
        <p14:creationId xmlns:p14="http://schemas.microsoft.com/office/powerpoint/2010/main" val="182784742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43000" y="1274886"/>
            <a:ext cx="9671538" cy="3416320"/>
          </a:xfrm>
          <a:prstGeom prst="rect">
            <a:avLst/>
          </a:prstGeom>
        </p:spPr>
        <p:txBody>
          <a:bodyPr wrap="square">
            <a:spAutoFit/>
          </a:bodyPr>
          <a:lstStyle/>
          <a:p>
            <a:r>
              <a:rPr lang="en-GB" dirty="0" smtClean="0"/>
              <a:t>With using </a:t>
            </a:r>
            <a:r>
              <a:rPr lang="en-GB" dirty="0" smtClean="0">
                <a:solidFill>
                  <a:srgbClr val="00B050"/>
                </a:solidFill>
              </a:rPr>
              <a:t>backing</a:t>
            </a:r>
            <a:r>
              <a:rPr lang="en-GB" dirty="0" smtClean="0"/>
              <a:t> information such as There are many benefits to being employee-owned and to explore the different models of employee ownership, their key features, governance and funding, download the Employee Ownership (Johnlewis.com, 2018)</a:t>
            </a:r>
          </a:p>
          <a:p>
            <a:endParaRPr lang="en-GB" dirty="0" smtClean="0"/>
          </a:p>
          <a:p>
            <a:r>
              <a:rPr lang="en-GB" dirty="0" smtClean="0"/>
              <a:t>However there is </a:t>
            </a:r>
            <a:r>
              <a:rPr lang="en-GB" dirty="0" smtClean="0">
                <a:solidFill>
                  <a:srgbClr val="00B050"/>
                </a:solidFill>
              </a:rPr>
              <a:t>Rebuttal</a:t>
            </a:r>
            <a:r>
              <a:rPr lang="en-GB" dirty="0" smtClean="0"/>
              <a:t> argument showing that however committed an employer is, </a:t>
            </a:r>
            <a:r>
              <a:rPr lang="en-GB" dirty="0" smtClean="0"/>
              <a:t>financial </a:t>
            </a:r>
            <a:r>
              <a:rPr lang="en-GB" dirty="0" smtClean="0"/>
              <a:t>crisis can lead to hard choices being made such as  the move to dramatically cut costs, putting 14,000 of its staff on furlough as it warned that sales at its department stores could fall by as much as a third this year. (</a:t>
            </a:r>
            <a:r>
              <a:rPr lang="en-GB" dirty="0" err="1" smtClean="0"/>
              <a:t>Eley</a:t>
            </a:r>
            <a:r>
              <a:rPr lang="en-GB" dirty="0" smtClean="0"/>
              <a:t>, 2020)</a:t>
            </a:r>
          </a:p>
          <a:p>
            <a:endParaRPr lang="en-GB" dirty="0" smtClean="0"/>
          </a:p>
          <a:p>
            <a:r>
              <a:rPr lang="en-GB" dirty="0" smtClean="0"/>
              <a:t>Leaving us to Draw </a:t>
            </a:r>
            <a:r>
              <a:rPr lang="en-GB" dirty="0" smtClean="0">
                <a:solidFill>
                  <a:srgbClr val="00B050"/>
                </a:solidFill>
              </a:rPr>
              <a:t>conclusion</a:t>
            </a:r>
            <a:r>
              <a:rPr lang="en-GB" dirty="0" smtClean="0"/>
              <a:t> about John Lewis being an employer that is committed to its employees with a limitation of </a:t>
            </a:r>
            <a:r>
              <a:rPr lang="en-GB" dirty="0" smtClean="0">
                <a:solidFill>
                  <a:srgbClr val="00B050"/>
                </a:solidFill>
              </a:rPr>
              <a:t>qualifying</a:t>
            </a:r>
            <a:r>
              <a:rPr lang="en-GB" dirty="0" smtClean="0"/>
              <a:t> statement of finances allowing the department store to enjoy profits.</a:t>
            </a:r>
            <a:endParaRPr lang="en-GB" dirty="0"/>
          </a:p>
        </p:txBody>
      </p:sp>
    </p:spTree>
    <p:extLst>
      <p:ext uri="{BB962C8B-B14F-4D97-AF65-F5344CB8AC3E}">
        <p14:creationId xmlns:p14="http://schemas.microsoft.com/office/powerpoint/2010/main" val="54563956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TotalTime>
  <Words>565</Words>
  <Application>Microsoft Office PowerPoint</Application>
  <PresentationFormat>Widescreen</PresentationFormat>
  <Paragraphs>27</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Brief description of values, Beliefs and attitudes</vt:lpstr>
      <vt:lpstr>The work place example being used for this personation will be (few facts- set the scene) </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Shehla Khan</dc:creator>
  <cp:lastModifiedBy>Shehla Khan</cp:lastModifiedBy>
  <cp:revision>7</cp:revision>
  <dcterms:created xsi:type="dcterms:W3CDTF">2020-10-29T10:16:35Z</dcterms:created>
  <dcterms:modified xsi:type="dcterms:W3CDTF">2020-10-29T11:19:50Z</dcterms:modified>
</cp:coreProperties>
</file>