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7" r:id="rId1"/>
  </p:sldMasterIdLst>
  <p:notesMasterIdLst>
    <p:notesMasterId r:id="rId12"/>
  </p:notesMasterIdLst>
  <p:sldIdLst>
    <p:sldId id="256" r:id="rId2"/>
    <p:sldId id="257" r:id="rId3"/>
    <p:sldId id="258" r:id="rId4"/>
    <p:sldId id="259"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47" autoAdjust="0"/>
    <p:restoredTop sz="94660"/>
  </p:normalViewPr>
  <p:slideViewPr>
    <p:cSldViewPr snapToGrid="0">
      <p:cViewPr>
        <p:scale>
          <a:sx n="55" d="100"/>
          <a:sy n="55" d="100"/>
        </p:scale>
        <p:origin x="102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87E038-1601-4553-99BC-2CD2A2BB4002}"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CFC7F-ED02-4042-BE8A-D9F843DE1F3D}" type="slidenum">
              <a:rPr lang="en-GB" smtClean="0"/>
              <a:t>‹#›</a:t>
            </a:fld>
            <a:endParaRPr lang="en-GB"/>
          </a:p>
        </p:txBody>
      </p:sp>
    </p:spTree>
    <p:extLst>
      <p:ext uri="{BB962C8B-B14F-4D97-AF65-F5344CB8AC3E}">
        <p14:creationId xmlns:p14="http://schemas.microsoft.com/office/powerpoint/2010/main" val="3064405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CFC7F-ED02-4042-BE8A-D9F843DE1F3D}" type="slidenum">
              <a:rPr lang="en-GB" smtClean="0"/>
              <a:t>4</a:t>
            </a:fld>
            <a:endParaRPr lang="en-GB"/>
          </a:p>
        </p:txBody>
      </p:sp>
    </p:spTree>
    <p:extLst>
      <p:ext uri="{BB962C8B-B14F-4D97-AF65-F5344CB8AC3E}">
        <p14:creationId xmlns:p14="http://schemas.microsoft.com/office/powerpoint/2010/main" val="1146318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CFC7F-ED02-4042-BE8A-D9F843DE1F3D}" type="slidenum">
              <a:rPr lang="en-GB" smtClean="0"/>
              <a:t>5</a:t>
            </a:fld>
            <a:endParaRPr lang="en-GB"/>
          </a:p>
        </p:txBody>
      </p:sp>
    </p:spTree>
    <p:extLst>
      <p:ext uri="{BB962C8B-B14F-4D97-AF65-F5344CB8AC3E}">
        <p14:creationId xmlns:p14="http://schemas.microsoft.com/office/powerpoint/2010/main" val="2127853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1CFC7F-ED02-4042-BE8A-D9F843DE1F3D}" type="slidenum">
              <a:rPr lang="en-GB" smtClean="0"/>
              <a:t>6</a:t>
            </a:fld>
            <a:endParaRPr lang="en-GB"/>
          </a:p>
        </p:txBody>
      </p:sp>
    </p:spTree>
    <p:extLst>
      <p:ext uri="{BB962C8B-B14F-4D97-AF65-F5344CB8AC3E}">
        <p14:creationId xmlns:p14="http://schemas.microsoft.com/office/powerpoint/2010/main" val="2608921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E10F0-122C-329D-2418-E17FB25994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460BE1-C224-9010-E2FC-80128DE67E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9B93DD-6558-B09D-DB9E-A56D852E281E}"/>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5" name="Footer Placeholder 4">
            <a:extLst>
              <a:ext uri="{FF2B5EF4-FFF2-40B4-BE49-F238E27FC236}">
                <a16:creationId xmlns:a16="http://schemas.microsoft.com/office/drawing/2014/main" id="{B1F58996-93DE-2E1A-E347-B283E391D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2A6E63-ECBE-6F42-3033-BBAD4D318215}"/>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2022678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336A7-9153-24C9-5337-ECCEC9C3A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951C47-C9B3-5335-D241-58D6BEE931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41D7F1-9DA3-68DE-FA36-39837967CFE1}"/>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5" name="Footer Placeholder 4">
            <a:extLst>
              <a:ext uri="{FF2B5EF4-FFF2-40B4-BE49-F238E27FC236}">
                <a16:creationId xmlns:a16="http://schemas.microsoft.com/office/drawing/2014/main" id="{D4ACFBED-45B4-5C35-BD4D-266C68FBF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975201-7177-56D9-24D5-2E22C41EC989}"/>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205113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BD2B9-04EA-8B41-6382-0C88E8CCDB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5E4946-EC8D-41A8-FD63-9D0A4B3795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86C448-AFD4-308F-1237-4757AE8C61D8}"/>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5" name="Footer Placeholder 4">
            <a:extLst>
              <a:ext uri="{FF2B5EF4-FFF2-40B4-BE49-F238E27FC236}">
                <a16:creationId xmlns:a16="http://schemas.microsoft.com/office/drawing/2014/main" id="{BBA2382B-E6B1-9447-9465-9F518CDC22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B22A6-1DB6-4433-9003-A15B19CCCA93}"/>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78747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3270E-C352-93C5-C3E7-E3A3B8BC85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9284BA-5D77-FC55-C17D-A86D8C299D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17AFD2-742B-00FE-B7F0-98431E3B88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A509B2-9531-A102-9A86-0BEE4BF7809F}"/>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6" name="Footer Placeholder 5">
            <a:extLst>
              <a:ext uri="{FF2B5EF4-FFF2-40B4-BE49-F238E27FC236}">
                <a16:creationId xmlns:a16="http://schemas.microsoft.com/office/drawing/2014/main" id="{E73F0F62-6F9E-05C5-C8A0-AA7ED80059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C760A3-02D9-E22E-C0BA-272F68F3F70A}"/>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39658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74676-E4C0-392F-A057-5F6BF84E97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196867-CFFC-999D-4658-5D14B912FF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C665BA-F15F-23FD-EC87-A7C4F3D470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6A1FA4-DF44-982F-CB3F-4FA28B6D5D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C66BEA-E359-2685-2062-6175165B13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D6180A-86F5-FF92-9952-8144D3522FCF}"/>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8" name="Footer Placeholder 7">
            <a:extLst>
              <a:ext uri="{FF2B5EF4-FFF2-40B4-BE49-F238E27FC236}">
                <a16:creationId xmlns:a16="http://schemas.microsoft.com/office/drawing/2014/main" id="{0C2AB503-5768-5331-6645-64C6287213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3A9A85-7765-1DA6-FC46-65ED3330A3E2}"/>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3227554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76021-DC7D-1E06-0ED3-1144322BDA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E3E1C3-4D99-0CC1-1F9D-60B2F4BE3005}"/>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4" name="Footer Placeholder 3">
            <a:extLst>
              <a:ext uri="{FF2B5EF4-FFF2-40B4-BE49-F238E27FC236}">
                <a16:creationId xmlns:a16="http://schemas.microsoft.com/office/drawing/2014/main" id="{2E981CDD-D365-0ED5-D576-A2E927BF55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95E20E-5964-8FA7-B939-61FCB3C86C1A}"/>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398673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DA48B-6D6F-2E5D-E969-FFE54C0B6498}"/>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3" name="Footer Placeholder 2">
            <a:extLst>
              <a:ext uri="{FF2B5EF4-FFF2-40B4-BE49-F238E27FC236}">
                <a16:creationId xmlns:a16="http://schemas.microsoft.com/office/drawing/2014/main" id="{6C62A404-59DE-2144-F023-25FF55F751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F93D13-DF18-4C94-5CDA-F2638BCD2B1B}"/>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098630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E6B1A-76E9-29C9-0C52-9C7709F0E2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024C7-AED8-2F5C-653E-18D007FE9E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8A857B-BC80-7B6C-3807-D0047722B3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48018-65A1-E1F1-06C3-4CAC2FE7603D}"/>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6" name="Footer Placeholder 5">
            <a:extLst>
              <a:ext uri="{FF2B5EF4-FFF2-40B4-BE49-F238E27FC236}">
                <a16:creationId xmlns:a16="http://schemas.microsoft.com/office/drawing/2014/main" id="{B2B5C9BB-2E8D-83EB-9089-575403B16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5D5120-8807-62CC-892B-BE6A193DC85C}"/>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2579518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72E8-4794-9F2C-3BA0-407E62B606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4A85FF-FFC0-2A1D-7280-5158D1AD74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7D214-7393-463E-37EE-70FD9F032C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CDDEEF-3FE2-E760-3170-1F62B40DD379}"/>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6" name="Footer Placeholder 5">
            <a:extLst>
              <a:ext uri="{FF2B5EF4-FFF2-40B4-BE49-F238E27FC236}">
                <a16:creationId xmlns:a16="http://schemas.microsoft.com/office/drawing/2014/main" id="{BE1BB3FB-B965-3ABD-EAAE-F08700AD48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C87D68-6EF3-2E5B-0160-7984217E3EA5}"/>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4226553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F4F58-59C2-72E8-1220-A43A3DBB55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94F4BE-0C3D-A88A-C4C1-A6C700A807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025781-C421-F45F-A1DC-183E0B5DC84D}"/>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5" name="Footer Placeholder 4">
            <a:extLst>
              <a:ext uri="{FF2B5EF4-FFF2-40B4-BE49-F238E27FC236}">
                <a16:creationId xmlns:a16="http://schemas.microsoft.com/office/drawing/2014/main" id="{85ED0531-B157-1282-D489-7E0E411E2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C6F34-3ADF-D5AC-11FF-1F136444D0E3}"/>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55150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0B1311-7702-EBE6-ECE1-EF00673921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67EBF2-ED65-6A0A-D84E-8EAF77D7DC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D96EBE-2ECB-0DAF-6EC4-72703DCD22FD}"/>
              </a:ext>
            </a:extLst>
          </p:cNvPr>
          <p:cNvSpPr>
            <a:spLocks noGrp="1"/>
          </p:cNvSpPr>
          <p:nvPr>
            <p:ph type="dt" sz="half" idx="10"/>
          </p:nvPr>
        </p:nvSpPr>
        <p:spPr/>
        <p:txBody>
          <a:bodyPr/>
          <a:lstStyle/>
          <a:p>
            <a:fld id="{6B02F112-1429-4B59-98F9-EE50A08134FB}" type="datetimeFigureOut">
              <a:rPr lang="en-GB" smtClean="0"/>
              <a:t>01/10/2026</a:t>
            </a:fld>
            <a:endParaRPr lang="en-GB"/>
          </a:p>
        </p:txBody>
      </p:sp>
      <p:sp>
        <p:nvSpPr>
          <p:cNvPr id="5" name="Footer Placeholder 4">
            <a:extLst>
              <a:ext uri="{FF2B5EF4-FFF2-40B4-BE49-F238E27FC236}">
                <a16:creationId xmlns:a16="http://schemas.microsoft.com/office/drawing/2014/main" id="{4FC89E53-63A6-F7F0-90E1-A3FF4FE25D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DC1AF-3F93-A46F-B532-DD48542F98F8}"/>
              </a:ext>
            </a:extLst>
          </p:cNvPr>
          <p:cNvSpPr>
            <a:spLocks noGrp="1"/>
          </p:cNvSpPr>
          <p:nvPr>
            <p:ph type="sldNum" sz="quarter" idx="12"/>
          </p:nvPr>
        </p:nvSpPr>
        <p:spPr/>
        <p:txBody>
          <a:bodyPr/>
          <a:lstStyle/>
          <a:p>
            <a:fld id="{A3F3E0E7-8F75-407B-8118-DB6D3AB31010}" type="slidenum">
              <a:rPr lang="en-GB" smtClean="0"/>
              <a:t>‹#›</a:t>
            </a:fld>
            <a:endParaRPr lang="en-GB"/>
          </a:p>
        </p:txBody>
      </p:sp>
    </p:spTree>
    <p:extLst>
      <p:ext uri="{BB962C8B-B14F-4D97-AF65-F5344CB8AC3E}">
        <p14:creationId xmlns:p14="http://schemas.microsoft.com/office/powerpoint/2010/main" val="1750126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B02F112-1429-4B59-98F9-EE50A08134FB}" type="datetimeFigureOut">
              <a:rPr lang="en-GB" smtClean="0"/>
              <a:t>01/10/2026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A3F3E0E7-8F75-407B-8118-DB6D3AB31010}" type="slidenum">
              <a:rPr lang="en-GB" smtClean="0"/>
              <a:t>‹#›</a:t>
            </a:fld>
            <a:endParaRPr lang="en-GB"/>
          </a:p>
        </p:txBody>
      </p:sp>
    </p:spTree>
    <p:extLst>
      <p:ext uri="{BB962C8B-B14F-4D97-AF65-F5344CB8AC3E}">
        <p14:creationId xmlns:p14="http://schemas.microsoft.com/office/powerpoint/2010/main" val="15543605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E4A459-0F25-3111-0A45-AFC4EF0CF9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350748-4AED-9F1F-CE26-1CA73B7962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D1AB06-CBD5-B602-8274-FA208B33A8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02F112-1429-4B59-98F9-EE50A08134FB}" type="datetimeFigureOut">
              <a:rPr lang="en-GB" smtClean="0"/>
              <a:t>01/10/2026</a:t>
            </a:fld>
            <a:endParaRPr lang="en-GB"/>
          </a:p>
        </p:txBody>
      </p:sp>
      <p:sp>
        <p:nvSpPr>
          <p:cNvPr id="5" name="Footer Placeholder 4">
            <a:extLst>
              <a:ext uri="{FF2B5EF4-FFF2-40B4-BE49-F238E27FC236}">
                <a16:creationId xmlns:a16="http://schemas.microsoft.com/office/drawing/2014/main" id="{D0C4CAC5-8BBB-3819-F905-A9A1F4FD0A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50A209-7A30-1784-58DC-C9F53F6A6F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F3E0E7-8F75-407B-8118-DB6D3AB31010}" type="slidenum">
              <a:rPr lang="en-GB" smtClean="0"/>
              <a:t>‹#›</a:t>
            </a:fld>
            <a:endParaRPr lang="en-GB"/>
          </a:p>
        </p:txBody>
      </p:sp>
    </p:spTree>
    <p:extLst>
      <p:ext uri="{BB962C8B-B14F-4D97-AF65-F5344CB8AC3E}">
        <p14:creationId xmlns:p14="http://schemas.microsoft.com/office/powerpoint/2010/main" val="2227258987"/>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63" r:id="rId6"/>
    <p:sldLayoutId id="2147483964" r:id="rId7"/>
    <p:sldLayoutId id="2147483965" r:id="rId8"/>
    <p:sldLayoutId id="2147483966" r:id="rId9"/>
    <p:sldLayoutId id="2147483967" r:id="rId10"/>
    <p:sldLayoutId id="2147483968" r:id="rId11"/>
    <p:sldLayoutId id="214748396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eyes-me.com/post/supporting-separation-anxiety-in-the-early-years" TargetMode="External"/><Relationship Id="rId7" Type="http://schemas.openxmlformats.org/officeDocument/2006/relationships/hyperlink" Target="https://www.simplypsychology.org/vygotsky.html" TargetMode="External"/><Relationship Id="rId2" Type="http://schemas.openxmlformats.org/officeDocument/2006/relationships/hyperlink" Target="https://doi.org/10.5871/bacad/9780197267769.003.0004" TargetMode="External"/><Relationship Id="rId1" Type="http://schemas.openxmlformats.org/officeDocument/2006/relationships/slideLayout" Target="../slideLayouts/slideLayout1.xml"/><Relationship Id="rId6" Type="http://schemas.openxmlformats.org/officeDocument/2006/relationships/hyperlink" Target="https://www.teachearlyyears.com/images/uploads/article/therapeutic-play.pdf" TargetMode="External"/><Relationship Id="rId5" Type="http://schemas.openxmlformats.org/officeDocument/2006/relationships/hyperlink" Target="https://ebookcentral.proquest.com/lib/trinity/reader.action?docID=5175099&amp;c=UERG&amp;ppg=25" TargetMode="External"/><Relationship Id="rId4" Type="http://schemas.openxmlformats.org/officeDocument/2006/relationships/hyperlink" Target="https://help-for-early-years-providers.education.gov.uk/areas-of-learning/communication-and-language/exploring-langu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EBC47-7D41-D022-8373-F8282C5DC083}"/>
              </a:ext>
            </a:extLst>
          </p:cNvPr>
          <p:cNvSpPr>
            <a:spLocks noGrp="1"/>
          </p:cNvSpPr>
          <p:nvPr>
            <p:ph type="title"/>
          </p:nvPr>
        </p:nvSpPr>
        <p:spPr>
          <a:xfrm>
            <a:off x="6981824" y="1367673"/>
            <a:ext cx="4375151" cy="2665509"/>
          </a:xfrm>
        </p:spPr>
        <p:txBody>
          <a:bodyPr vert="horz" lIns="91440" tIns="45720" rIns="91440" bIns="45720" rtlCol="0" anchor="b">
            <a:normAutofit/>
          </a:bodyPr>
          <a:lstStyle/>
          <a:p>
            <a:pPr algn="r"/>
            <a:r>
              <a:rPr lang="en-US" sz="5000">
                <a:solidFill>
                  <a:schemeClr val="bg1"/>
                </a:solidFill>
              </a:rPr>
              <a:t>Psychology in Health and Social care</a:t>
            </a:r>
          </a:p>
        </p:txBody>
      </p:sp>
      <p:sp>
        <p:nvSpPr>
          <p:cNvPr id="3" name="Subtitle 2">
            <a:extLst>
              <a:ext uri="{FF2B5EF4-FFF2-40B4-BE49-F238E27FC236}">
                <a16:creationId xmlns:a16="http://schemas.microsoft.com/office/drawing/2014/main" id="{EB9B05C5-1BC2-B001-61DF-9DE4ECA8FEE2}"/>
              </a:ext>
            </a:extLst>
          </p:cNvPr>
          <p:cNvSpPr>
            <a:spLocks noGrp="1"/>
          </p:cNvSpPr>
          <p:nvPr>
            <p:ph sz="quarter" idx="14"/>
          </p:nvPr>
        </p:nvSpPr>
        <p:spPr>
          <a:xfrm>
            <a:off x="6979182" y="4414180"/>
            <a:ext cx="4377793" cy="884538"/>
          </a:xfrm>
        </p:spPr>
        <p:txBody>
          <a:bodyPr vert="horz" lIns="91440" tIns="45720" rIns="91440" bIns="45720" rtlCol="0">
            <a:normAutofit/>
          </a:bodyPr>
          <a:lstStyle/>
          <a:p>
            <a:pPr algn="r"/>
            <a:r>
              <a:rPr lang="en-US" sz="1100">
                <a:solidFill>
                  <a:schemeClr val="bg1"/>
                </a:solidFill>
              </a:rPr>
              <a:t>By: Katrina Khakh</a:t>
            </a:r>
            <a:br>
              <a:rPr lang="en-US" sz="1100">
                <a:solidFill>
                  <a:schemeClr val="bg1"/>
                </a:solidFill>
              </a:rPr>
            </a:br>
            <a:r>
              <a:rPr lang="en-US" sz="1100">
                <a:solidFill>
                  <a:schemeClr val="bg1"/>
                </a:solidFill>
              </a:rPr>
              <a:t>Student ID: 2417736</a:t>
            </a:r>
            <a:br>
              <a:rPr lang="en-US" sz="1100">
                <a:solidFill>
                  <a:schemeClr val="bg1"/>
                </a:solidFill>
              </a:rPr>
            </a:br>
            <a:r>
              <a:rPr lang="en-US" sz="1100">
                <a:solidFill>
                  <a:schemeClr val="bg1"/>
                </a:solidFill>
              </a:rPr>
              <a:t>Module Code: LCHS4010</a:t>
            </a:r>
            <a:br>
              <a:rPr lang="en-US" sz="1100">
                <a:solidFill>
                  <a:schemeClr val="bg1"/>
                </a:solidFill>
              </a:rPr>
            </a:br>
            <a:r>
              <a:rPr lang="en-US" sz="1100">
                <a:solidFill>
                  <a:schemeClr val="bg1"/>
                </a:solidFill>
              </a:rPr>
              <a:t>Lecturer: Prabhjot Sahota</a:t>
            </a:r>
            <a:br>
              <a:rPr lang="en-US" sz="1100">
                <a:solidFill>
                  <a:schemeClr val="bg1"/>
                </a:solidFill>
              </a:rPr>
            </a:br>
            <a:r>
              <a:rPr lang="en-US" sz="1100">
                <a:solidFill>
                  <a:schemeClr val="bg1"/>
                </a:solidFill>
              </a:rPr>
              <a:t> </a:t>
            </a:r>
          </a:p>
        </p:txBody>
      </p:sp>
      <p:pic>
        <p:nvPicPr>
          <p:cNvPr id="5" name="Picture 4" descr="Woman and child playing with blocks">
            <a:extLst>
              <a:ext uri="{FF2B5EF4-FFF2-40B4-BE49-F238E27FC236}">
                <a16:creationId xmlns:a16="http://schemas.microsoft.com/office/drawing/2014/main" id="{20EA788B-8840-42D7-F12E-DFC5592BE65F}"/>
              </a:ext>
            </a:extLst>
          </p:cNvPr>
          <p:cNvPicPr>
            <a:picLocks noChangeAspect="1"/>
          </p:cNvPicPr>
          <p:nvPr/>
        </p:nvPicPr>
        <p:blipFill>
          <a:blip r:embed="rId2">
            <a:extLst>
              <a:ext uri="{28A0092B-C50C-407E-A947-70E740481C1C}">
                <a14:useLocalDpi xmlns:a14="http://schemas.microsoft.com/office/drawing/2010/main" val="0"/>
              </a:ext>
            </a:extLst>
          </a:blip>
          <a:srcRect l="23957" r="15217" b="-2"/>
          <a:stretch>
            <a:fillRect/>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effectLst>
            <a:outerShdw blurRad="381000" dist="152400" algn="tl" rotWithShape="0">
              <a:prstClr val="black">
                <a:alpha val="10000"/>
              </a:prstClr>
            </a:outerShdw>
          </a:effectLst>
        </p:spPr>
      </p:pic>
      <p:sp>
        <p:nvSpPr>
          <p:cNvPr id="12" name="Freeform: Shape 11">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2379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9D4BB-652D-E4C9-8452-A066C5D8A18C}"/>
              </a:ext>
            </a:extLst>
          </p:cNvPr>
          <p:cNvSpPr>
            <a:spLocks noGrp="1"/>
          </p:cNvSpPr>
          <p:nvPr>
            <p:ph type="ctrTitle"/>
          </p:nvPr>
        </p:nvSpPr>
        <p:spPr>
          <a:xfrm>
            <a:off x="5232400" y="867909"/>
            <a:ext cx="6124576" cy="2678363"/>
          </a:xfrm>
        </p:spPr>
        <p:txBody>
          <a:bodyPr>
            <a:normAutofit/>
          </a:bodyPr>
          <a:lstStyle/>
          <a:p>
            <a:pPr algn="r"/>
            <a:r>
              <a:rPr lang="en-US" sz="7200" dirty="0">
                <a:solidFill>
                  <a:schemeClr val="bg1"/>
                </a:solidFill>
              </a:rPr>
              <a:t>Introduction</a:t>
            </a:r>
            <a:endParaRPr lang="en-GB" sz="7200" dirty="0">
              <a:solidFill>
                <a:schemeClr val="bg1"/>
              </a:solidFill>
            </a:endParaRPr>
          </a:p>
        </p:txBody>
      </p:sp>
      <p:sp>
        <p:nvSpPr>
          <p:cNvPr id="3" name="Subtitle 2">
            <a:extLst>
              <a:ext uri="{FF2B5EF4-FFF2-40B4-BE49-F238E27FC236}">
                <a16:creationId xmlns:a16="http://schemas.microsoft.com/office/drawing/2014/main" id="{C56223F1-F479-D215-E964-B130C1ED810B}"/>
              </a:ext>
            </a:extLst>
          </p:cNvPr>
          <p:cNvSpPr>
            <a:spLocks noGrp="1"/>
          </p:cNvSpPr>
          <p:nvPr>
            <p:ph type="subTitle" idx="1"/>
          </p:nvPr>
        </p:nvSpPr>
        <p:spPr>
          <a:xfrm>
            <a:off x="5228702" y="3875329"/>
            <a:ext cx="6128274" cy="884538"/>
          </a:xfrm>
        </p:spPr>
        <p:txBody>
          <a:bodyPr>
            <a:noAutofit/>
          </a:bodyPr>
          <a:lstStyle/>
          <a:p>
            <a:pPr algn="r"/>
            <a:r>
              <a:rPr lang="en-US" sz="2000" dirty="0">
                <a:solidFill>
                  <a:schemeClr val="bg1"/>
                </a:solidFill>
              </a:rPr>
              <a:t>This presentation dives into psychology and how it helps us understand behavior, particularly in young children. Well be looking at a scenario of a child named Shona, who’s experiencing some anxiety and difficulty engaging with others at nursery. My goal is to apply a theory to </a:t>
            </a:r>
            <a:r>
              <a:rPr lang="en-US" sz="2000" dirty="0" err="1">
                <a:solidFill>
                  <a:schemeClr val="bg1"/>
                </a:solidFill>
              </a:rPr>
              <a:t>shonas</a:t>
            </a:r>
            <a:r>
              <a:rPr lang="en-US" sz="2000" dirty="0">
                <a:solidFill>
                  <a:schemeClr val="bg1"/>
                </a:solidFill>
              </a:rPr>
              <a:t> case study and try to explain these </a:t>
            </a:r>
            <a:r>
              <a:rPr lang="en-US" sz="2000" dirty="0" err="1">
                <a:solidFill>
                  <a:schemeClr val="bg1"/>
                </a:solidFill>
              </a:rPr>
              <a:t>behaviours</a:t>
            </a:r>
            <a:r>
              <a:rPr lang="en-US" sz="2000" dirty="0">
                <a:solidFill>
                  <a:schemeClr val="bg1"/>
                </a:solidFill>
              </a:rPr>
              <a:t> and suggest practical ways to support her further development. </a:t>
            </a:r>
            <a:endParaRPr lang="en-GB" sz="2000" dirty="0">
              <a:solidFill>
                <a:schemeClr val="bg1"/>
              </a:solidFill>
            </a:endParaRPr>
          </a:p>
        </p:txBody>
      </p:sp>
      <p:sp>
        <p:nvSpPr>
          <p:cNvPr id="10" name="Freeform: Shape 9">
            <a:extLst>
              <a:ext uri="{FF2B5EF4-FFF2-40B4-BE49-F238E27FC236}">
                <a16:creationId xmlns:a16="http://schemas.microsoft.com/office/drawing/2014/main" id="{E253338B-EC15-4112-B0AA-4135021E9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431899EE-49A4-469F-BDB5-0A178C5510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463E0550-0AFD-458E-A821-787F4CB6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BC5702A-BA45-4A2C-99DC-525993A9C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59385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82C58-7251-1005-4B51-48252ED96404}"/>
              </a:ext>
            </a:extLst>
          </p:cNvPr>
          <p:cNvSpPr>
            <a:spLocks noGrp="1"/>
          </p:cNvSpPr>
          <p:nvPr>
            <p:ph type="ctrTitle"/>
          </p:nvPr>
        </p:nvSpPr>
        <p:spPr>
          <a:xfrm>
            <a:off x="418225" y="649480"/>
            <a:ext cx="3201366"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Overview of Shona</a:t>
            </a:r>
          </a:p>
        </p:txBody>
      </p:sp>
      <p:sp>
        <p:nvSpPr>
          <p:cNvPr id="3" name="Subtitle 2">
            <a:extLst>
              <a:ext uri="{FF2B5EF4-FFF2-40B4-BE49-F238E27FC236}">
                <a16:creationId xmlns:a16="http://schemas.microsoft.com/office/drawing/2014/main" id="{FE4BEA66-5CBA-F09E-2C16-5A55FC18AAE1}"/>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marL="342900" indent="-228600">
              <a:buFont typeface="Arial" panose="020B0604020202020204" pitchFamily="34" charset="0"/>
              <a:buChar char="•"/>
            </a:pPr>
            <a:r>
              <a:rPr lang="en-US" sz="2000" dirty="0"/>
              <a:t>Shona is a three-year-old girl starting nursery.</a:t>
            </a:r>
          </a:p>
          <a:p>
            <a:pPr marL="342900" indent="-228600">
              <a:buFont typeface="Arial" panose="020B0604020202020204" pitchFamily="34" charset="0"/>
              <a:buChar char="•"/>
            </a:pPr>
            <a:r>
              <a:rPr lang="en-US" sz="2000" dirty="0"/>
              <a:t>Shows </a:t>
            </a:r>
            <a:r>
              <a:rPr lang="en-US" sz="2000" b="1" dirty="0"/>
              <a:t>anxiety</a:t>
            </a:r>
            <a:r>
              <a:rPr lang="en-US" sz="2000" dirty="0"/>
              <a:t> when </a:t>
            </a:r>
            <a:r>
              <a:rPr lang="en-US" sz="2000" b="1" dirty="0"/>
              <a:t>separated </a:t>
            </a:r>
            <a:r>
              <a:rPr lang="en-US" sz="2000" dirty="0"/>
              <a:t>from Carer.</a:t>
            </a:r>
          </a:p>
          <a:p>
            <a:pPr marL="342900" indent="-228600">
              <a:buFont typeface="Arial" panose="020B0604020202020204" pitchFamily="34" charset="0"/>
              <a:buChar char="•"/>
            </a:pPr>
            <a:r>
              <a:rPr lang="en-US" sz="2000" dirty="0"/>
              <a:t>Has </a:t>
            </a:r>
            <a:r>
              <a:rPr lang="en-US" sz="2000" b="1" dirty="0"/>
              <a:t>limited verbal communication</a:t>
            </a:r>
            <a:r>
              <a:rPr lang="en-US" sz="2000" dirty="0"/>
              <a:t>.</a:t>
            </a:r>
          </a:p>
          <a:p>
            <a:pPr marL="342900" indent="-228600">
              <a:buFont typeface="Arial" panose="020B0604020202020204" pitchFamily="34" charset="0"/>
              <a:buChar char="•"/>
            </a:pPr>
            <a:r>
              <a:rPr lang="en-US" sz="2000" dirty="0"/>
              <a:t>Finds it </a:t>
            </a:r>
            <a:r>
              <a:rPr lang="en-US" sz="2000" b="1" dirty="0"/>
              <a:t>difficult to join in group play</a:t>
            </a:r>
            <a:r>
              <a:rPr lang="en-US" sz="2000" dirty="0"/>
              <a:t>.</a:t>
            </a:r>
          </a:p>
          <a:p>
            <a:pPr marL="342900" indent="-228600" algn="l">
              <a:buFont typeface="Arial" panose="020B0604020202020204" pitchFamily="34" charset="0"/>
              <a:buChar char="•"/>
            </a:pPr>
            <a:endParaRPr lang="en-US" sz="2000" dirty="0"/>
          </a:p>
          <a:p>
            <a:r>
              <a:rPr lang="en-US" sz="2000" dirty="0">
                <a:highlight>
                  <a:srgbClr val="FFFF00"/>
                </a:highlight>
              </a:rPr>
              <a:t>As a practitioner I am going to observe Shonas </a:t>
            </a:r>
            <a:r>
              <a:rPr lang="en-US" sz="2000" dirty="0" err="1">
                <a:highlight>
                  <a:srgbClr val="FFFF00"/>
                </a:highlight>
              </a:rPr>
              <a:t>behaviours</a:t>
            </a:r>
            <a:r>
              <a:rPr lang="en-US" sz="2000" dirty="0">
                <a:highlight>
                  <a:srgbClr val="FFFF00"/>
                </a:highlight>
              </a:rPr>
              <a:t> carefully to understand her individual needs. I would like to provide a safe, consistent and supportive environment to help her build confidence alongside her Parents/Carers.</a:t>
            </a:r>
          </a:p>
          <a:p>
            <a:pPr marL="342900" indent="-228600" algn="l">
              <a:buFont typeface="Arial" panose="020B0604020202020204" pitchFamily="34" charset="0"/>
              <a:buChar char="•"/>
            </a:pPr>
            <a:endParaRPr lang="en-US" sz="2000" dirty="0">
              <a:highlight>
                <a:srgbClr val="FFFF00"/>
              </a:highlight>
            </a:endParaRPr>
          </a:p>
          <a:p>
            <a:pPr marL="342900"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3686313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3DC17A-D059-D8BF-D04A-18DA4138B78B}"/>
              </a:ext>
            </a:extLst>
          </p:cNvPr>
          <p:cNvSpPr>
            <a:spLocks noGrp="1"/>
          </p:cNvSpPr>
          <p:nvPr>
            <p:ph type="ctrTitle"/>
          </p:nvPr>
        </p:nvSpPr>
        <p:spPr>
          <a:xfrm>
            <a:off x="838200" y="1412488"/>
            <a:ext cx="2899189" cy="4363844"/>
          </a:xfrm>
        </p:spPr>
        <p:txBody>
          <a:bodyPr vert="horz" lIns="91440" tIns="45720" rIns="91440" bIns="45720" rtlCol="0" anchor="t">
            <a:normAutofit/>
          </a:bodyPr>
          <a:lstStyle/>
          <a:p>
            <a:pPr algn="l"/>
            <a:r>
              <a:rPr lang="en-US" sz="3700" kern="1200">
                <a:solidFill>
                  <a:srgbClr val="FFFFFF"/>
                </a:solidFill>
                <a:latin typeface="+mj-lt"/>
                <a:ea typeface="+mj-ea"/>
                <a:cs typeface="+mj-cs"/>
              </a:rPr>
              <a:t>Vygotskys Sociocultural Theory</a:t>
            </a: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56AECE3E-9907-C1D7-8C9D-091BC7A9DB6D}"/>
              </a:ext>
            </a:extLst>
          </p:cNvPr>
          <p:cNvSpPr>
            <a:spLocks noGrp="1"/>
          </p:cNvSpPr>
          <p:nvPr>
            <p:ph type="subTitle" idx="1"/>
          </p:nvPr>
        </p:nvSpPr>
        <p:spPr>
          <a:xfrm>
            <a:off x="4380855" y="1412489"/>
            <a:ext cx="3427283" cy="4363844"/>
          </a:xfrm>
        </p:spPr>
        <p:txBody>
          <a:bodyPr vert="horz" lIns="91440" tIns="45720" rIns="91440" bIns="45720" rtlCol="0">
            <a:normAutofit/>
          </a:bodyPr>
          <a:lstStyle/>
          <a:p>
            <a:r>
              <a:rPr lang="en-US" sz="2000" dirty="0"/>
              <a:t>Vygotsky's theory focuses on how children's learning and development are influenced by social interaction and their culture. He believed that learning happens when a child interacts with Parents, Teachers and other children who have more knowledge and experience.  His theory identifies several key areas that explains how children can learn and develop.</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BF80C01-3E5C-9002-9143-A4E95102C1D0}"/>
              </a:ext>
            </a:extLst>
          </p:cNvPr>
          <p:cNvSpPr txBox="1"/>
          <p:nvPr/>
        </p:nvSpPr>
        <p:spPr>
          <a:xfrm>
            <a:off x="8451604" y="1412489"/>
            <a:ext cx="3197701" cy="4363844"/>
          </a:xfrm>
          <a:prstGeom prst="rect">
            <a:avLst/>
          </a:prstGeom>
        </p:spPr>
        <p:txBody>
          <a:bodyPr vert="horz" lIns="91440" tIns="45720" rIns="91440" bIns="45720" rtlCol="0">
            <a:normAutofit/>
          </a:bodyPr>
          <a:lstStyle/>
          <a:p>
            <a:pPr algn="ctr">
              <a:lnSpc>
                <a:spcPct val="90000"/>
              </a:lnSpc>
              <a:spcAft>
                <a:spcPts val="600"/>
              </a:spcAft>
            </a:pPr>
            <a:r>
              <a:rPr lang="en-US" sz="1400" b="1" dirty="0"/>
              <a:t>Social Interaction </a:t>
            </a:r>
            <a:r>
              <a:rPr lang="en-US" sz="1400" dirty="0"/>
              <a:t>– children learn through interacting with adults and other children.</a:t>
            </a:r>
          </a:p>
          <a:p>
            <a:pPr algn="ctr">
              <a:lnSpc>
                <a:spcPct val="90000"/>
              </a:lnSpc>
              <a:spcAft>
                <a:spcPts val="600"/>
              </a:spcAft>
            </a:pPr>
            <a:r>
              <a:rPr lang="en-US" sz="1400" b="1" dirty="0"/>
              <a:t>Zones of Proximal Development (ZPD) – </a:t>
            </a:r>
            <a:r>
              <a:rPr lang="en-US" sz="1400" dirty="0"/>
              <a:t>children can learn more when supported than they can individually.</a:t>
            </a:r>
          </a:p>
          <a:p>
            <a:pPr algn="ctr">
              <a:lnSpc>
                <a:spcPct val="90000"/>
              </a:lnSpc>
              <a:spcAft>
                <a:spcPts val="600"/>
              </a:spcAft>
            </a:pPr>
            <a:r>
              <a:rPr lang="en-US" sz="1400" b="1" dirty="0"/>
              <a:t>Scaffolding - </a:t>
            </a:r>
            <a:r>
              <a:rPr lang="en-US" sz="1400" dirty="0"/>
              <a:t> This is short term support which enables children to develop new skills before they can complete them independently.</a:t>
            </a:r>
          </a:p>
          <a:p>
            <a:pPr algn="ctr">
              <a:lnSpc>
                <a:spcPct val="90000"/>
              </a:lnSpc>
              <a:spcAft>
                <a:spcPts val="600"/>
              </a:spcAft>
            </a:pPr>
            <a:r>
              <a:rPr lang="en-US" sz="1400" b="1" dirty="0"/>
              <a:t>Language and thought – </a:t>
            </a:r>
            <a:r>
              <a:rPr lang="en-US" sz="1400" dirty="0"/>
              <a:t>Communication helps children develop their thinking and problem-solving skills.  </a:t>
            </a:r>
            <a:endParaRPr lang="en-US" sz="1400" b="1" dirty="0"/>
          </a:p>
          <a:p>
            <a:pPr algn="ctr">
              <a:lnSpc>
                <a:spcPct val="90000"/>
              </a:lnSpc>
              <a:spcAft>
                <a:spcPts val="600"/>
              </a:spcAft>
            </a:pPr>
            <a:r>
              <a:rPr lang="en-US" sz="1400" b="1" dirty="0"/>
              <a:t>Culture and </a:t>
            </a:r>
            <a:r>
              <a:rPr lang="en-US" sz="1400" b="1" dirty="0" err="1"/>
              <a:t>Environemnt</a:t>
            </a:r>
            <a:r>
              <a:rPr lang="en-US" sz="1400" b="1" dirty="0"/>
              <a:t> – E</a:t>
            </a:r>
            <a:r>
              <a:rPr lang="en-US" sz="1400" dirty="0"/>
              <a:t>xperiences, families and culture influence how children learn and develop.</a:t>
            </a:r>
          </a:p>
        </p:txBody>
      </p:sp>
      <p:sp>
        <p:nvSpPr>
          <p:cNvPr id="8" name="TextBox 7">
            <a:extLst>
              <a:ext uri="{FF2B5EF4-FFF2-40B4-BE49-F238E27FC236}">
                <a16:creationId xmlns:a16="http://schemas.microsoft.com/office/drawing/2014/main" id="{AFE4BB0D-5AAA-1DD2-B4F0-4F3B8B232A05}"/>
              </a:ext>
            </a:extLst>
          </p:cNvPr>
          <p:cNvSpPr txBox="1"/>
          <p:nvPr/>
        </p:nvSpPr>
        <p:spPr>
          <a:xfrm>
            <a:off x="7255230" y="5222607"/>
            <a:ext cx="2392747" cy="369332"/>
          </a:xfrm>
          <a:prstGeom prst="rect">
            <a:avLst/>
          </a:prstGeom>
          <a:noFill/>
        </p:spPr>
        <p:txBody>
          <a:bodyPr wrap="square" rtlCol="0">
            <a:spAutoFit/>
          </a:bodyPr>
          <a:lstStyle/>
          <a:p>
            <a:r>
              <a:rPr lang="en-US" dirty="0"/>
              <a:t>(McLeod, 2025)</a:t>
            </a:r>
            <a:endParaRPr lang="en-GB" dirty="0"/>
          </a:p>
        </p:txBody>
      </p:sp>
      <p:sp>
        <p:nvSpPr>
          <p:cNvPr id="11" name="TextBox 10">
            <a:extLst>
              <a:ext uri="{FF2B5EF4-FFF2-40B4-BE49-F238E27FC236}">
                <a16:creationId xmlns:a16="http://schemas.microsoft.com/office/drawing/2014/main" id="{1B5DFB0B-5E69-73AF-6142-AEBD4803CDF6}"/>
              </a:ext>
            </a:extLst>
          </p:cNvPr>
          <p:cNvSpPr txBox="1"/>
          <p:nvPr/>
        </p:nvSpPr>
        <p:spPr>
          <a:xfrm>
            <a:off x="4656624" y="5657671"/>
            <a:ext cx="6946491" cy="1200329"/>
          </a:xfrm>
          <a:prstGeom prst="rect">
            <a:avLst/>
          </a:prstGeom>
          <a:noFill/>
        </p:spPr>
        <p:txBody>
          <a:bodyPr wrap="square" rtlCol="0">
            <a:spAutoFit/>
          </a:bodyPr>
          <a:lstStyle/>
          <a:p>
            <a:pPr algn="ctr"/>
            <a:r>
              <a:rPr lang="en-US" dirty="0">
                <a:highlight>
                  <a:srgbClr val="FFFF00"/>
                </a:highlight>
              </a:rPr>
              <a:t>These key areas are important in early development because they help children to develop communication, social skills, thinking, confidence and independence through interaction and support through others.</a:t>
            </a:r>
            <a:endParaRPr lang="en-GB" dirty="0">
              <a:highlight>
                <a:srgbClr val="FFFF00"/>
              </a:highlight>
            </a:endParaRPr>
          </a:p>
        </p:txBody>
      </p:sp>
    </p:spTree>
    <p:extLst>
      <p:ext uri="{BB962C8B-B14F-4D97-AF65-F5344CB8AC3E}">
        <p14:creationId xmlns:p14="http://schemas.microsoft.com/office/powerpoint/2010/main" val="620994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0576D-A156-A66C-9766-DF3FC83EEC9F}"/>
              </a:ext>
            </a:extLst>
          </p:cNvPr>
          <p:cNvSpPr>
            <a:spLocks noGrp="1"/>
          </p:cNvSpPr>
          <p:nvPr>
            <p:ph type="ctrTitle"/>
          </p:nvPr>
        </p:nvSpPr>
        <p:spPr>
          <a:xfrm>
            <a:off x="1391264" y="235974"/>
            <a:ext cx="9144000" cy="1105976"/>
          </a:xfrm>
        </p:spPr>
        <p:txBody>
          <a:bodyPr/>
          <a:lstStyle/>
          <a:p>
            <a:r>
              <a:rPr lang="en-US" dirty="0"/>
              <a:t>Application of theory </a:t>
            </a:r>
            <a:endParaRPr lang="en-GB" dirty="0"/>
          </a:p>
        </p:txBody>
      </p:sp>
      <p:sp>
        <p:nvSpPr>
          <p:cNvPr id="3" name="Subtitle 2">
            <a:extLst>
              <a:ext uri="{FF2B5EF4-FFF2-40B4-BE49-F238E27FC236}">
                <a16:creationId xmlns:a16="http://schemas.microsoft.com/office/drawing/2014/main" id="{A8AB3615-36CA-3EE6-630F-A8027A5DD9DE}"/>
              </a:ext>
            </a:extLst>
          </p:cNvPr>
          <p:cNvSpPr>
            <a:spLocks noGrp="1"/>
          </p:cNvSpPr>
          <p:nvPr>
            <p:ph type="subTitle" idx="1"/>
          </p:nvPr>
        </p:nvSpPr>
        <p:spPr>
          <a:xfrm>
            <a:off x="1524000" y="1380536"/>
            <a:ext cx="9144000" cy="1655762"/>
          </a:xfrm>
        </p:spPr>
        <p:txBody>
          <a:bodyPr/>
          <a:lstStyle/>
          <a:p>
            <a:r>
              <a:rPr lang="en-US" dirty="0"/>
              <a:t>Referring to Vygotsky’s theory and key areas, I will now discuss how I feel the theory can benefit Shona.</a:t>
            </a:r>
            <a:endParaRPr lang="en-GB" dirty="0"/>
          </a:p>
        </p:txBody>
      </p:sp>
      <p:sp>
        <p:nvSpPr>
          <p:cNvPr id="4" name="TextBox 3">
            <a:extLst>
              <a:ext uri="{FF2B5EF4-FFF2-40B4-BE49-F238E27FC236}">
                <a16:creationId xmlns:a16="http://schemas.microsoft.com/office/drawing/2014/main" id="{1459AE93-BA46-0077-AB0A-357A6C8BF32F}"/>
              </a:ext>
            </a:extLst>
          </p:cNvPr>
          <p:cNvSpPr txBox="1"/>
          <p:nvPr/>
        </p:nvSpPr>
        <p:spPr>
          <a:xfrm>
            <a:off x="1" y="2226826"/>
            <a:ext cx="4468761" cy="1200329"/>
          </a:xfrm>
          <a:prstGeom prst="rect">
            <a:avLst/>
          </a:prstGeom>
          <a:noFill/>
        </p:spPr>
        <p:txBody>
          <a:bodyPr wrap="square" rtlCol="0">
            <a:spAutoFit/>
          </a:bodyPr>
          <a:lstStyle/>
          <a:p>
            <a:pPr algn="ctr"/>
            <a:r>
              <a:rPr lang="en-US" b="1" dirty="0"/>
              <a:t>Social Interactions</a:t>
            </a:r>
            <a:br>
              <a:rPr lang="en-US" b="1" dirty="0"/>
            </a:br>
            <a:r>
              <a:rPr lang="en-US" dirty="0"/>
              <a:t>Shonas difficulty joining group play may suggest that she needs more supported opportunities to interact with others.</a:t>
            </a:r>
            <a:endParaRPr lang="en-US" b="1" dirty="0"/>
          </a:p>
        </p:txBody>
      </p:sp>
      <p:sp>
        <p:nvSpPr>
          <p:cNvPr id="6" name="TextBox 5">
            <a:extLst>
              <a:ext uri="{FF2B5EF4-FFF2-40B4-BE49-F238E27FC236}">
                <a16:creationId xmlns:a16="http://schemas.microsoft.com/office/drawing/2014/main" id="{AF82D643-1785-8847-3BA2-7DD8E0978442}"/>
              </a:ext>
            </a:extLst>
          </p:cNvPr>
          <p:cNvSpPr txBox="1"/>
          <p:nvPr/>
        </p:nvSpPr>
        <p:spPr>
          <a:xfrm>
            <a:off x="7723239" y="2208417"/>
            <a:ext cx="4468761" cy="1754326"/>
          </a:xfrm>
          <a:prstGeom prst="rect">
            <a:avLst/>
          </a:prstGeom>
          <a:noFill/>
        </p:spPr>
        <p:txBody>
          <a:bodyPr wrap="square" rtlCol="0">
            <a:spAutoFit/>
          </a:bodyPr>
          <a:lstStyle/>
          <a:p>
            <a:pPr algn="ctr"/>
            <a:r>
              <a:rPr lang="en-US" b="1" dirty="0"/>
              <a:t>Zone of Proximal Development</a:t>
            </a:r>
          </a:p>
          <a:p>
            <a:pPr algn="ctr"/>
            <a:r>
              <a:rPr lang="en-US" dirty="0"/>
              <a:t>Shona might feel more comfortable participating and communicating more successfully when an adult provides guidance than when she is independent.</a:t>
            </a:r>
          </a:p>
          <a:p>
            <a:pPr algn="ctr"/>
            <a:endParaRPr lang="en-US" dirty="0"/>
          </a:p>
        </p:txBody>
      </p:sp>
      <p:sp>
        <p:nvSpPr>
          <p:cNvPr id="8" name="TextBox 7">
            <a:extLst>
              <a:ext uri="{FF2B5EF4-FFF2-40B4-BE49-F238E27FC236}">
                <a16:creationId xmlns:a16="http://schemas.microsoft.com/office/drawing/2014/main" id="{3E14A830-82E9-7960-0061-AAA6521242AF}"/>
              </a:ext>
            </a:extLst>
          </p:cNvPr>
          <p:cNvSpPr txBox="1"/>
          <p:nvPr/>
        </p:nvSpPr>
        <p:spPr>
          <a:xfrm>
            <a:off x="-1" y="4334069"/>
            <a:ext cx="4468761" cy="1754326"/>
          </a:xfrm>
          <a:prstGeom prst="rect">
            <a:avLst/>
          </a:prstGeom>
          <a:noFill/>
        </p:spPr>
        <p:txBody>
          <a:bodyPr wrap="square" rtlCol="0">
            <a:spAutoFit/>
          </a:bodyPr>
          <a:lstStyle/>
          <a:p>
            <a:pPr algn="ctr"/>
            <a:r>
              <a:rPr lang="en-US" b="1" dirty="0"/>
              <a:t>Scaffolding</a:t>
            </a:r>
            <a:br>
              <a:rPr lang="en-US" b="1" dirty="0"/>
            </a:br>
            <a:r>
              <a:rPr lang="en-US" dirty="0"/>
              <a:t>Shonas limited verbal communication means she may benefit from prompts, modelling &amp; encouragement to help her participate and communicate. </a:t>
            </a:r>
          </a:p>
          <a:p>
            <a:pPr algn="ctr"/>
            <a:r>
              <a:rPr lang="en-US" dirty="0"/>
              <a:t>Group play is key.</a:t>
            </a:r>
          </a:p>
        </p:txBody>
      </p:sp>
      <p:sp>
        <p:nvSpPr>
          <p:cNvPr id="11" name="TextBox 10">
            <a:extLst>
              <a:ext uri="{FF2B5EF4-FFF2-40B4-BE49-F238E27FC236}">
                <a16:creationId xmlns:a16="http://schemas.microsoft.com/office/drawing/2014/main" id="{3C217BEC-32F8-8B39-BF71-FF7A0C6A75B9}"/>
              </a:ext>
            </a:extLst>
          </p:cNvPr>
          <p:cNvSpPr txBox="1"/>
          <p:nvPr/>
        </p:nvSpPr>
        <p:spPr>
          <a:xfrm>
            <a:off x="7419834" y="4878284"/>
            <a:ext cx="4468761" cy="1477328"/>
          </a:xfrm>
          <a:prstGeom prst="rect">
            <a:avLst/>
          </a:prstGeom>
          <a:noFill/>
        </p:spPr>
        <p:txBody>
          <a:bodyPr wrap="square" rtlCol="0">
            <a:spAutoFit/>
          </a:bodyPr>
          <a:lstStyle/>
          <a:p>
            <a:pPr algn="ctr"/>
            <a:r>
              <a:rPr lang="en-US" b="1" dirty="0"/>
              <a:t>Language</a:t>
            </a:r>
            <a:br>
              <a:rPr lang="en-US" b="1" dirty="0"/>
            </a:br>
            <a:r>
              <a:rPr lang="en-US" dirty="0"/>
              <a:t>Her limited verbal communication may be stopping her from expressing her needs and engaging with other children and care givers</a:t>
            </a:r>
            <a:endParaRPr lang="en-US" b="1" dirty="0"/>
          </a:p>
        </p:txBody>
      </p:sp>
      <p:sp>
        <p:nvSpPr>
          <p:cNvPr id="13" name="TextBox 12">
            <a:extLst>
              <a:ext uri="{FF2B5EF4-FFF2-40B4-BE49-F238E27FC236}">
                <a16:creationId xmlns:a16="http://schemas.microsoft.com/office/drawing/2014/main" id="{3B39D495-1969-2D25-E06D-DF43E4C04466}"/>
              </a:ext>
            </a:extLst>
          </p:cNvPr>
          <p:cNvSpPr txBox="1"/>
          <p:nvPr/>
        </p:nvSpPr>
        <p:spPr>
          <a:xfrm>
            <a:off x="3861619" y="3400956"/>
            <a:ext cx="4468761" cy="1477328"/>
          </a:xfrm>
          <a:prstGeom prst="rect">
            <a:avLst/>
          </a:prstGeom>
          <a:noFill/>
        </p:spPr>
        <p:txBody>
          <a:bodyPr wrap="square" rtlCol="0">
            <a:spAutoFit/>
          </a:bodyPr>
          <a:lstStyle/>
          <a:p>
            <a:pPr algn="ctr"/>
            <a:r>
              <a:rPr lang="en-US" b="1" dirty="0"/>
              <a:t>Culture &amp; Environment</a:t>
            </a:r>
            <a:br>
              <a:rPr lang="en-US" b="1" dirty="0"/>
            </a:br>
            <a:r>
              <a:rPr lang="en-US" dirty="0"/>
              <a:t>Recognizing Shonas culture and experiences may help practitioners to provide inclusive and meaningful learning experiences that reflect her.</a:t>
            </a:r>
            <a:endParaRPr lang="en-US" b="1" dirty="0"/>
          </a:p>
        </p:txBody>
      </p:sp>
    </p:spTree>
    <p:extLst>
      <p:ext uri="{BB962C8B-B14F-4D97-AF65-F5344CB8AC3E}">
        <p14:creationId xmlns:p14="http://schemas.microsoft.com/office/powerpoint/2010/main" val="634948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3D5C24D-9B8E-9CA1-714F-6D6413446D53}"/>
              </a:ext>
            </a:extLst>
          </p:cNvPr>
          <p:cNvGraphicFramePr>
            <a:graphicFrameLocks noGrp="1"/>
          </p:cNvGraphicFramePr>
          <p:nvPr>
            <p:extLst>
              <p:ext uri="{D42A27DB-BD31-4B8C-83A1-F6EECF244321}">
                <p14:modId xmlns:p14="http://schemas.microsoft.com/office/powerpoint/2010/main" val="1040205371"/>
              </p:ext>
            </p:extLst>
          </p:nvPr>
        </p:nvGraphicFramePr>
        <p:xfrm>
          <a:off x="0" y="0"/>
          <a:ext cx="12192000" cy="7229696"/>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2351814019"/>
                    </a:ext>
                  </a:extLst>
                </a:gridCol>
                <a:gridCol w="6096000">
                  <a:extLst>
                    <a:ext uri="{9D8B030D-6E8A-4147-A177-3AD203B41FA5}">
                      <a16:colId xmlns:a16="http://schemas.microsoft.com/office/drawing/2014/main" val="3220230637"/>
                    </a:ext>
                  </a:extLst>
                </a:gridCol>
              </a:tblGrid>
              <a:tr h="371696">
                <a:tc>
                  <a:txBody>
                    <a:bodyPr/>
                    <a:lstStyle/>
                    <a:p>
                      <a:r>
                        <a:rPr lang="en-US" dirty="0"/>
                        <a:t>Support Strategy</a:t>
                      </a:r>
                      <a:endParaRPr lang="en-GB" dirty="0"/>
                    </a:p>
                  </a:txBody>
                  <a:tcPr/>
                </a:tc>
                <a:tc>
                  <a:txBody>
                    <a:bodyPr/>
                    <a:lstStyle/>
                    <a:p>
                      <a:r>
                        <a:rPr lang="en-US" dirty="0"/>
                        <a:t>Practitioners Support </a:t>
                      </a:r>
                      <a:endParaRPr lang="en-GB" dirty="0"/>
                    </a:p>
                  </a:txBody>
                  <a:tcPr/>
                </a:tc>
                <a:extLst>
                  <a:ext uri="{0D108BD9-81ED-4DB2-BD59-A6C34878D82A}">
                    <a16:rowId xmlns:a16="http://schemas.microsoft.com/office/drawing/2014/main" val="3514974065"/>
                  </a:ext>
                </a:extLst>
              </a:tr>
              <a:tr h="1910089">
                <a:tc>
                  <a:txBody>
                    <a:bodyPr/>
                    <a:lstStyle/>
                    <a:p>
                      <a:r>
                        <a:rPr lang="en-US" dirty="0"/>
                        <a:t>Supported play sessions</a:t>
                      </a:r>
                    </a:p>
                    <a:p>
                      <a:br>
                        <a:rPr lang="en-US" dirty="0"/>
                      </a:br>
                      <a:r>
                        <a:rPr lang="en-US" b="1" dirty="0"/>
                        <a:t>Jane Horvath (n.d.) </a:t>
                      </a:r>
                      <a:r>
                        <a:rPr lang="en-US" dirty="0"/>
                        <a:t>suggests therapeutic play aims to lesson obstacles in a child's natural play patterns, which helps them to boost communication skills and enhance self awareness. It can lead to better emotional regulation while also helping them build stronger connections with those around them.</a:t>
                      </a:r>
                      <a:br>
                        <a:rPr lang="en-US" dirty="0"/>
                      </a:br>
                      <a:endParaRPr lang="en-US" dirty="0"/>
                    </a:p>
                  </a:txBody>
                  <a:tcPr/>
                </a:tc>
                <a:tc>
                  <a:txBody>
                    <a:bodyPr/>
                    <a:lstStyle/>
                    <a:p>
                      <a:r>
                        <a:rPr lang="en-US" sz="1600" dirty="0"/>
                        <a:t>A familiar practitioner could have regular short play sessions with Shona and based on activities she enjoys. The practitioner can use simple terminology such as ‘my turn’, ‘your turn’, ‘well done!’ and ‘help’ as a model to help Shona achieve something she may not be able to do </a:t>
                      </a:r>
                      <a:r>
                        <a:rPr lang="en-US" sz="1600" dirty="0" err="1"/>
                        <a:t>independantly</a:t>
                      </a:r>
                      <a:r>
                        <a:rPr lang="en-US" sz="1600" dirty="0"/>
                        <a:t>. This would use </a:t>
                      </a:r>
                      <a:r>
                        <a:rPr lang="en-US" sz="1600" dirty="0" err="1"/>
                        <a:t>Vygotskys</a:t>
                      </a:r>
                      <a:r>
                        <a:rPr lang="en-US" sz="1600" dirty="0"/>
                        <a:t> </a:t>
                      </a:r>
                      <a:r>
                        <a:rPr lang="en-US" sz="1600" b="1" dirty="0"/>
                        <a:t>ZPD </a:t>
                      </a:r>
                      <a:r>
                        <a:rPr lang="en-US" sz="1600" b="0" dirty="0"/>
                        <a:t>theory through social interaction and a knowledgeable adult, Shona may slowly develop her play and communication skills. The use of arts and crafts would also be great for Shonas self-expression. The use of playing with paints, </a:t>
                      </a:r>
                      <a:r>
                        <a:rPr lang="en-US" sz="1600" b="0" dirty="0" err="1"/>
                        <a:t>colours</a:t>
                      </a:r>
                      <a:r>
                        <a:rPr lang="en-US" sz="1600" b="0" dirty="0"/>
                        <a:t> and clay can all contribute.</a:t>
                      </a:r>
                      <a:endParaRPr lang="en-GB" sz="1600" dirty="0"/>
                    </a:p>
                  </a:txBody>
                  <a:tcPr/>
                </a:tc>
                <a:extLst>
                  <a:ext uri="{0D108BD9-81ED-4DB2-BD59-A6C34878D82A}">
                    <a16:rowId xmlns:a16="http://schemas.microsoft.com/office/drawing/2014/main" val="3707367551"/>
                  </a:ext>
                </a:extLst>
              </a:tr>
              <a:tr h="1910089">
                <a:tc>
                  <a:txBody>
                    <a:bodyPr/>
                    <a:lstStyle/>
                    <a:p>
                      <a:r>
                        <a:rPr lang="en-US" dirty="0"/>
                        <a:t>Speech and language</a:t>
                      </a:r>
                      <a:br>
                        <a:rPr lang="en-US" dirty="0"/>
                      </a:br>
                      <a:br>
                        <a:rPr lang="en-US" dirty="0"/>
                      </a:br>
                      <a:r>
                        <a:rPr lang="en-US" dirty="0"/>
                        <a:t>According to </a:t>
                      </a:r>
                      <a:r>
                        <a:rPr lang="en-US" b="1" dirty="0"/>
                        <a:t>Department of Education (2022) </a:t>
                      </a:r>
                      <a:r>
                        <a:rPr lang="en-US" dirty="0"/>
                        <a:t>children develop strong language skills  through play, sensory rich environments that utilize rhymes, songs and storytelling to introduce vocabulary. </a:t>
                      </a:r>
                    </a:p>
                    <a:p>
                      <a:endParaRPr lang="en-GB" dirty="0"/>
                    </a:p>
                  </a:txBody>
                  <a:tcPr/>
                </a:tc>
                <a:tc>
                  <a:txBody>
                    <a:bodyPr/>
                    <a:lstStyle/>
                    <a:p>
                      <a:r>
                        <a:rPr lang="en-US" sz="1600" dirty="0"/>
                        <a:t>The practioner should be working closely with Shonas carers to seek speech and language therapy where its needed. During activities the practitioner should use short sentences, repetition and gestures to work on her limited vocabulary. Sounds cards and nursery rhymes can encourage language development as they provide her with repeated opportunities to hear, practice and use new words. Vygotsky believed language to be a tool for learning.</a:t>
                      </a:r>
                      <a:endParaRPr lang="en-GB" sz="1600" dirty="0"/>
                    </a:p>
                  </a:txBody>
                  <a:tcPr/>
                </a:tc>
                <a:extLst>
                  <a:ext uri="{0D108BD9-81ED-4DB2-BD59-A6C34878D82A}">
                    <a16:rowId xmlns:a16="http://schemas.microsoft.com/office/drawing/2014/main" val="1723641570"/>
                  </a:ext>
                </a:extLst>
              </a:tr>
              <a:tr h="2169083">
                <a:tc>
                  <a:txBody>
                    <a:bodyPr/>
                    <a:lstStyle/>
                    <a:p>
                      <a:r>
                        <a:rPr lang="en-US" dirty="0"/>
                        <a:t>Separation Anxiety</a:t>
                      </a:r>
                    </a:p>
                    <a:p>
                      <a:endParaRPr lang="en-US" dirty="0"/>
                    </a:p>
                    <a:p>
                      <a:r>
                        <a:rPr lang="en-GB" sz="1800" b="0" i="0" kern="1200" dirty="0">
                          <a:solidFill>
                            <a:schemeClr val="dk1"/>
                          </a:solidFill>
                          <a:effectLst/>
                          <a:latin typeface="+mn-lt"/>
                          <a:ea typeface="+mn-ea"/>
                          <a:cs typeface="+mn-cs"/>
                        </a:rPr>
                        <a:t>According to </a:t>
                      </a:r>
                      <a:r>
                        <a:rPr lang="en-GB" b="1" dirty="0">
                          <a:effectLst/>
                        </a:rPr>
                        <a:t>Danny (2026) </a:t>
                      </a:r>
                      <a:r>
                        <a:rPr lang="en-US" dirty="0"/>
                        <a:t>Supporting children through separation anxiety requires patience and time as they build trust and familiarity with their new environment and care givers. Through consistent routine, a healthy ‘handover’ can become manageable where the children will eventually feel confident leaving their carers. </a:t>
                      </a:r>
                      <a:endParaRPr lang="en-GB" dirty="0"/>
                    </a:p>
                  </a:txBody>
                  <a:tcPr/>
                </a:tc>
                <a:tc>
                  <a:txBody>
                    <a:bodyPr/>
                    <a:lstStyle/>
                    <a:p>
                      <a:pPr algn="ctr"/>
                      <a:r>
                        <a:rPr lang="en-US" sz="1600" dirty="0"/>
                        <a:t>The practitioner needs to work closely with Shona on arrival, comforting her and supporting her during these stressful moments. Providing a safe, engaging environment for Shona may encourage her to feel safer. This is what Vygotsky would have referred to as ‘</a:t>
                      </a:r>
                      <a:r>
                        <a:rPr lang="en-US" sz="1600" b="1" dirty="0"/>
                        <a:t>Scaffolding</a:t>
                      </a:r>
                      <a:r>
                        <a:rPr lang="en-US" sz="1600" b="0" dirty="0"/>
                        <a:t>’. Establishing a ‘goodbye’ routine for Shona and her carers with consistency may help, developing the routine of ‘drop off, play, snack, pickup’ may encourage her to feel safer when dropped and build familiarity with </a:t>
                      </a:r>
                      <a:r>
                        <a:rPr lang="en-US" sz="1600" b="0" dirty="0" err="1"/>
                        <a:t>tachers</a:t>
                      </a:r>
                      <a:r>
                        <a:rPr lang="en-US" sz="1600" b="0" dirty="0"/>
                        <a:t> and other children.</a:t>
                      </a:r>
                      <a:endParaRPr lang="en-GB" sz="1600" dirty="0"/>
                    </a:p>
                  </a:txBody>
                  <a:tcPr/>
                </a:tc>
                <a:extLst>
                  <a:ext uri="{0D108BD9-81ED-4DB2-BD59-A6C34878D82A}">
                    <a16:rowId xmlns:a16="http://schemas.microsoft.com/office/drawing/2014/main" val="3997526441"/>
                  </a:ext>
                </a:extLst>
              </a:tr>
            </a:tbl>
          </a:graphicData>
        </a:graphic>
      </p:graphicFrame>
    </p:spTree>
    <p:extLst>
      <p:ext uri="{BB962C8B-B14F-4D97-AF65-F5344CB8AC3E}">
        <p14:creationId xmlns:p14="http://schemas.microsoft.com/office/powerpoint/2010/main" val="268709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2C193-49D6-F9C3-E9A0-35EF1B63A06C}"/>
              </a:ext>
            </a:extLst>
          </p:cNvPr>
          <p:cNvSpPr>
            <a:spLocks noGrp="1"/>
          </p:cNvSpPr>
          <p:nvPr>
            <p:ph type="ctrTitle"/>
          </p:nvPr>
        </p:nvSpPr>
        <p:spPr>
          <a:xfrm>
            <a:off x="1378728" y="336559"/>
            <a:ext cx="9434544" cy="1230923"/>
          </a:xfrm>
        </p:spPr>
        <p:txBody>
          <a:bodyPr>
            <a:normAutofit fontScale="90000"/>
          </a:bodyPr>
          <a:lstStyle/>
          <a:p>
            <a:r>
              <a:rPr lang="en-US" dirty="0"/>
              <a:t>Nature or Nurture?</a:t>
            </a:r>
            <a:br>
              <a:rPr lang="en-US" dirty="0"/>
            </a:br>
            <a:endParaRPr lang="en-GB" dirty="0"/>
          </a:p>
        </p:txBody>
      </p:sp>
      <p:sp>
        <p:nvSpPr>
          <p:cNvPr id="5" name="TextBox 4">
            <a:extLst>
              <a:ext uri="{FF2B5EF4-FFF2-40B4-BE49-F238E27FC236}">
                <a16:creationId xmlns:a16="http://schemas.microsoft.com/office/drawing/2014/main" id="{A329CA02-85CF-B067-B0F2-83A917C6A558}"/>
              </a:ext>
            </a:extLst>
          </p:cNvPr>
          <p:cNvSpPr txBox="1"/>
          <p:nvPr/>
        </p:nvSpPr>
        <p:spPr>
          <a:xfrm>
            <a:off x="597877" y="773722"/>
            <a:ext cx="10884877" cy="3416320"/>
          </a:xfrm>
          <a:prstGeom prst="rect">
            <a:avLst/>
          </a:prstGeom>
          <a:noFill/>
        </p:spPr>
        <p:txBody>
          <a:bodyPr wrap="square" rtlCol="0">
            <a:spAutoFit/>
          </a:bodyPr>
          <a:lstStyle/>
          <a:p>
            <a:pPr marL="285750" indent="-285750" algn="ctr">
              <a:buFont typeface="Arial" panose="020B0604020202020204" pitchFamily="34" charset="0"/>
              <a:buChar char="•"/>
            </a:pPr>
            <a:r>
              <a:rPr lang="en-US" dirty="0"/>
              <a:t>Shonas development can be influence by both nature and nurture.</a:t>
            </a:r>
          </a:p>
          <a:p>
            <a:pPr marL="285750" indent="-285750" algn="ctr">
              <a:buFont typeface="Arial" panose="020B0604020202020204" pitchFamily="34" charset="0"/>
              <a:buChar char="•"/>
            </a:pPr>
            <a:r>
              <a:rPr lang="en-US" b="1" dirty="0"/>
              <a:t>Nature </a:t>
            </a:r>
            <a:r>
              <a:rPr lang="en-US" dirty="0"/>
              <a:t>refers to the characteristics that one is born with such a </a:t>
            </a:r>
            <a:r>
              <a:rPr lang="en-US" b="1" dirty="0"/>
              <a:t>temperament, personality and natural abilities</a:t>
            </a:r>
            <a:r>
              <a:rPr lang="en-US" dirty="0"/>
              <a:t>.</a:t>
            </a:r>
          </a:p>
          <a:p>
            <a:pPr marL="285750" indent="-285750" algn="ctr">
              <a:buFont typeface="Arial" panose="020B0604020202020204" pitchFamily="34" charset="0"/>
              <a:buChar char="•"/>
            </a:pPr>
            <a:r>
              <a:rPr lang="en-US" b="1" dirty="0"/>
              <a:t>Nurture </a:t>
            </a:r>
            <a:r>
              <a:rPr lang="en-US" dirty="0"/>
              <a:t>refers to the experiences and the environment around her such as, </a:t>
            </a:r>
            <a:r>
              <a:rPr lang="en-US" b="1" dirty="0"/>
              <a:t>experiences at nursey, relationship with carers </a:t>
            </a:r>
            <a:r>
              <a:rPr lang="en-US" dirty="0"/>
              <a:t>as well as </a:t>
            </a:r>
            <a:r>
              <a:rPr lang="en-US" b="1" dirty="0"/>
              <a:t>interactions </a:t>
            </a:r>
            <a:r>
              <a:rPr lang="en-US" dirty="0"/>
              <a:t>with other </a:t>
            </a:r>
            <a:r>
              <a:rPr lang="en-US" b="1" dirty="0"/>
              <a:t>children.</a:t>
            </a:r>
          </a:p>
          <a:p>
            <a:pPr marL="285750" indent="-285750" algn="ctr">
              <a:buFont typeface="Arial" panose="020B0604020202020204" pitchFamily="34" charset="0"/>
              <a:buChar char="•"/>
            </a:pPr>
            <a:endParaRPr lang="en-US" b="1" dirty="0"/>
          </a:p>
          <a:p>
            <a:pPr algn="ctr"/>
            <a:r>
              <a:rPr lang="en-US" dirty="0"/>
              <a:t>I believe that with Shonas needs can be linked to both, nature and nurture. Her natural temperament may contribute to her becoming anxious when separating from her carers or feeling less confident within social settings. However, nurture also plays an important role as her experiences, relationships and the support that she gets may affect how she develops. An example of this would be, if Shona has limited opportunities to communicate in group settings such as ‘toddler stay and play’ this then will limit her confidence when she experiencing group play at nursery. </a:t>
            </a:r>
            <a:endParaRPr lang="en-GB" b="1" dirty="0"/>
          </a:p>
        </p:txBody>
      </p:sp>
      <p:sp>
        <p:nvSpPr>
          <p:cNvPr id="7" name="TextBox 6">
            <a:extLst>
              <a:ext uri="{FF2B5EF4-FFF2-40B4-BE49-F238E27FC236}">
                <a16:creationId xmlns:a16="http://schemas.microsoft.com/office/drawing/2014/main" id="{EDD7CB6E-27D9-37C9-84AB-57A6C3AE0F23}"/>
              </a:ext>
            </a:extLst>
          </p:cNvPr>
          <p:cNvSpPr txBox="1"/>
          <p:nvPr/>
        </p:nvSpPr>
        <p:spPr>
          <a:xfrm>
            <a:off x="738553" y="4325816"/>
            <a:ext cx="10603523" cy="1754326"/>
          </a:xfrm>
          <a:prstGeom prst="rect">
            <a:avLst/>
          </a:prstGeom>
          <a:noFill/>
        </p:spPr>
        <p:txBody>
          <a:bodyPr wrap="square" rtlCol="0">
            <a:spAutoFit/>
          </a:bodyPr>
          <a:lstStyle/>
          <a:p>
            <a:pPr algn="ctr"/>
            <a:r>
              <a:rPr lang="en-US" dirty="0"/>
              <a:t>According to</a:t>
            </a:r>
            <a:r>
              <a:rPr lang="en-GB" dirty="0"/>
              <a:t> the research </a:t>
            </a:r>
            <a:r>
              <a:rPr lang="en-GB" b="1" dirty="0">
                <a:effectLst/>
              </a:rPr>
              <a:t>(Gillibrand, Lam and O’Donnell, 2016)</a:t>
            </a:r>
            <a:r>
              <a:rPr lang="en-US" dirty="0"/>
              <a:t>’, British Philosopher John Locke believed that children are born a blank canvas, meaning that their experiences and environment would shape who they are and that social interaction, education and experiences teach children things such as language, emotions and morals which supports the nurture side of the debate. Whereas, according to </a:t>
            </a:r>
            <a:r>
              <a:rPr lang="en-US" b="1" dirty="0"/>
              <a:t>(Brando, 2024)</a:t>
            </a:r>
            <a:r>
              <a:rPr lang="en-US" dirty="0"/>
              <a:t> Rousseau argues that children have their own natural way of thinking and feeling that are unique to them, suggesting that innate characteristics are necessary in shaping child development. </a:t>
            </a:r>
            <a:endParaRPr lang="en-GB" dirty="0"/>
          </a:p>
        </p:txBody>
      </p:sp>
    </p:spTree>
    <p:extLst>
      <p:ext uri="{BB962C8B-B14F-4D97-AF65-F5344CB8AC3E}">
        <p14:creationId xmlns:p14="http://schemas.microsoft.com/office/powerpoint/2010/main" val="3490178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FCD9252-76B8-364B-F057-FDC8360F5E94}"/>
              </a:ext>
            </a:extLst>
          </p:cNvPr>
          <p:cNvSpPr>
            <a:spLocks noGrp="1"/>
          </p:cNvSpPr>
          <p:nvPr>
            <p:ph type="subTitle" idx="1"/>
          </p:nvPr>
        </p:nvSpPr>
        <p:spPr>
          <a:xfrm>
            <a:off x="363416" y="586977"/>
            <a:ext cx="5081954" cy="3842941"/>
          </a:xfrm>
        </p:spPr>
        <p:txBody>
          <a:bodyPr>
            <a:normAutofit fontScale="85000" lnSpcReduction="10000"/>
          </a:bodyPr>
          <a:lstStyle/>
          <a:p>
            <a:r>
              <a:rPr lang="en-US" b="1" dirty="0" err="1"/>
              <a:t>Usefullness</a:t>
            </a:r>
            <a:br>
              <a:rPr lang="en-US" b="1" dirty="0"/>
            </a:br>
            <a:br>
              <a:rPr lang="en-US" b="1" dirty="0"/>
            </a:br>
            <a:r>
              <a:rPr lang="en-US" b="1" dirty="0"/>
              <a:t>ZPD – </a:t>
            </a:r>
            <a:r>
              <a:rPr lang="en-US" dirty="0"/>
              <a:t>focuses on what Shona can achieve with appropriate support.  </a:t>
            </a:r>
          </a:p>
          <a:p>
            <a:r>
              <a:rPr lang="en-US" b="1" dirty="0"/>
              <a:t>Scaffolding</a:t>
            </a:r>
            <a:r>
              <a:rPr lang="en-US" dirty="0"/>
              <a:t> – Prompt, encouragement and modelling can support Shonas communication.</a:t>
            </a:r>
          </a:p>
          <a:p>
            <a:r>
              <a:rPr lang="en-US" b="1" dirty="0"/>
              <a:t>Social learning - </a:t>
            </a:r>
            <a:r>
              <a:rPr lang="en-US" dirty="0"/>
              <a:t> when </a:t>
            </a:r>
            <a:r>
              <a:rPr lang="en-US" dirty="0" err="1"/>
              <a:t>shona</a:t>
            </a:r>
            <a:r>
              <a:rPr lang="en-US" dirty="0"/>
              <a:t> is at nursery, her confident peers can help her develop play skills and communication </a:t>
            </a:r>
          </a:p>
          <a:p>
            <a:r>
              <a:rPr lang="en-US" b="1" dirty="0"/>
              <a:t>Gradual Independence - </a:t>
            </a:r>
            <a:r>
              <a:rPr lang="en-US" dirty="0"/>
              <a:t> As Shona gets more confident less scaffolding and </a:t>
            </a:r>
            <a:r>
              <a:rPr lang="en-US" dirty="0" err="1"/>
              <a:t>zpd</a:t>
            </a:r>
            <a:r>
              <a:rPr lang="en-US" dirty="0"/>
              <a:t> is needed as she becomes more independent.</a:t>
            </a:r>
            <a:endParaRPr lang="en-US" b="1" dirty="0"/>
          </a:p>
        </p:txBody>
      </p:sp>
      <p:sp>
        <p:nvSpPr>
          <p:cNvPr id="6" name="Subtitle 2">
            <a:extLst>
              <a:ext uri="{FF2B5EF4-FFF2-40B4-BE49-F238E27FC236}">
                <a16:creationId xmlns:a16="http://schemas.microsoft.com/office/drawing/2014/main" id="{CA14C852-64E1-1363-21B0-049E4BA77964}"/>
              </a:ext>
            </a:extLst>
          </p:cNvPr>
          <p:cNvSpPr txBox="1">
            <a:spLocks/>
          </p:cNvSpPr>
          <p:nvPr/>
        </p:nvSpPr>
        <p:spPr>
          <a:xfrm>
            <a:off x="6746632" y="781812"/>
            <a:ext cx="5216770" cy="448548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dirty="0"/>
              <a:t>Limitations</a:t>
            </a:r>
          </a:p>
          <a:p>
            <a:pPr marL="342900" indent="-342900">
              <a:buFont typeface="Arial" panose="020B0604020202020204" pitchFamily="34" charset="0"/>
              <a:buChar char="•"/>
            </a:pPr>
            <a:r>
              <a:rPr lang="en-US" dirty="0"/>
              <a:t>Shonas ZPD may be hard to understand as she has anxiety and limited communication.</a:t>
            </a:r>
          </a:p>
          <a:p>
            <a:pPr marL="342900" indent="-342900">
              <a:buFont typeface="Arial" panose="020B0604020202020204" pitchFamily="34" charset="0"/>
              <a:buChar char="•"/>
            </a:pPr>
            <a:r>
              <a:rPr lang="en-US" dirty="0"/>
              <a:t>Using scaffolding too much may allow </a:t>
            </a:r>
            <a:r>
              <a:rPr lang="en-US" dirty="0" err="1"/>
              <a:t>shona</a:t>
            </a:r>
            <a:r>
              <a:rPr lang="en-US" dirty="0"/>
              <a:t> to become </a:t>
            </a:r>
            <a:r>
              <a:rPr lang="en-US" dirty="0" err="1"/>
              <a:t>depenant</a:t>
            </a:r>
            <a:r>
              <a:rPr lang="en-US" dirty="0"/>
              <a:t> and rely on her practitioners.</a:t>
            </a:r>
          </a:p>
        </p:txBody>
      </p:sp>
    </p:spTree>
    <p:extLst>
      <p:ext uri="{BB962C8B-B14F-4D97-AF65-F5344CB8AC3E}">
        <p14:creationId xmlns:p14="http://schemas.microsoft.com/office/powerpoint/2010/main" val="2997985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FF89F-098B-68DD-781E-3B0836D7449C}"/>
              </a:ext>
            </a:extLst>
          </p:cNvPr>
          <p:cNvSpPr txBox="1"/>
          <p:nvPr/>
        </p:nvSpPr>
        <p:spPr>
          <a:xfrm>
            <a:off x="685800" y="1143000"/>
            <a:ext cx="10796954" cy="369332"/>
          </a:xfrm>
          <a:prstGeom prst="rect">
            <a:avLst/>
          </a:prstGeom>
          <a:noFill/>
        </p:spPr>
        <p:txBody>
          <a:bodyPr wrap="square" rtlCol="0">
            <a:spAutoFit/>
          </a:bodyPr>
          <a:lstStyle/>
          <a:p>
            <a:r>
              <a:rPr lang="en-US" dirty="0"/>
              <a:t>Any Questions?</a:t>
            </a:r>
            <a:endParaRPr lang="en-GB" dirty="0"/>
          </a:p>
        </p:txBody>
      </p:sp>
    </p:spTree>
    <p:extLst>
      <p:ext uri="{BB962C8B-B14F-4D97-AF65-F5344CB8AC3E}">
        <p14:creationId xmlns:p14="http://schemas.microsoft.com/office/powerpoint/2010/main" val="2901218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EE0515A-2917-059C-2478-41A076DB4DE1}"/>
              </a:ext>
            </a:extLst>
          </p:cNvPr>
          <p:cNvSpPr>
            <a:spLocks noGrp="1"/>
          </p:cNvSpPr>
          <p:nvPr>
            <p:ph type="subTitle" idx="1"/>
          </p:nvPr>
        </p:nvSpPr>
        <p:spPr>
          <a:xfrm>
            <a:off x="281354" y="175847"/>
            <a:ext cx="10492154" cy="4536831"/>
          </a:xfrm>
        </p:spPr>
        <p:txBody>
          <a:bodyPr>
            <a:normAutofit fontScale="70000" lnSpcReduction="20000"/>
          </a:bodyPr>
          <a:lstStyle/>
          <a:p>
            <a:pPr algn="l"/>
            <a:r>
              <a:rPr lang="en-GB" dirty="0"/>
              <a:t>Reference list</a:t>
            </a:r>
          </a:p>
          <a:p>
            <a:pPr algn="l"/>
            <a:r>
              <a:rPr lang="en-GB" dirty="0"/>
              <a:t>Brando, N. (2024). Childhood: Life-stage conceptions. </a:t>
            </a:r>
            <a:r>
              <a:rPr lang="en-GB" i="1" dirty="0"/>
              <a:t>OUP Academic</a:t>
            </a:r>
            <a:r>
              <a:rPr lang="en-GB" dirty="0"/>
              <a:t>. [online] doi:</a:t>
            </a:r>
            <a:r>
              <a:rPr lang="en-GB" dirty="0">
                <a:hlinkClick r:id="rId2"/>
              </a:rPr>
              <a:t>10.5871/</a:t>
            </a:r>
            <a:r>
              <a:rPr lang="en-GB" dirty="0" err="1">
                <a:hlinkClick r:id="rId2"/>
              </a:rPr>
              <a:t>bacad</a:t>
            </a:r>
            <a:r>
              <a:rPr lang="en-GB" dirty="0">
                <a:hlinkClick r:id="rId2"/>
              </a:rPr>
              <a:t>/9780197267769.003.0004</a:t>
            </a:r>
            <a:r>
              <a:rPr lang="en-GB" dirty="0"/>
              <a:t>.</a:t>
            </a:r>
          </a:p>
          <a:p>
            <a:pPr algn="l"/>
            <a:r>
              <a:rPr lang="en-GB" dirty="0"/>
              <a:t>Danny (2026). </a:t>
            </a:r>
            <a:r>
              <a:rPr lang="en-GB" i="1" dirty="0"/>
              <a:t>Separation anxiety in early years: Helping children settle into nursery</a:t>
            </a:r>
            <a:r>
              <a:rPr lang="en-GB" dirty="0"/>
              <a:t>. [online] </a:t>
            </a:r>
            <a:r>
              <a:rPr lang="en-GB" dirty="0" err="1"/>
              <a:t>QuEST</a:t>
            </a:r>
            <a:r>
              <a:rPr lang="en-GB" dirty="0"/>
              <a:t> Direct. Available at: </a:t>
            </a:r>
            <a:r>
              <a:rPr lang="en-GB" dirty="0">
                <a:hlinkClick r:id="rId3"/>
              </a:rPr>
              <a:t>https://www.eyes-me.com/post/supporting-separation-anxiety-in-the-early-years</a:t>
            </a:r>
            <a:r>
              <a:rPr lang="en-GB" dirty="0"/>
              <a:t> [Accessed 7 Oct. 2026].</a:t>
            </a:r>
          </a:p>
          <a:p>
            <a:pPr algn="l"/>
            <a:r>
              <a:rPr lang="en-GB" dirty="0"/>
              <a:t>Department for Education (2022). </a:t>
            </a:r>
            <a:r>
              <a:rPr lang="en-GB" i="1" dirty="0"/>
              <a:t>Help for early years providers : exploring language</a:t>
            </a:r>
            <a:r>
              <a:rPr lang="en-GB" dirty="0"/>
              <a:t>. [online] help-for-early-years-providers.education.gov.uk. Available at: </a:t>
            </a:r>
            <a:r>
              <a:rPr lang="en-GB" dirty="0">
                <a:hlinkClick r:id="rId4"/>
              </a:rPr>
              <a:t>https://help-for-early-years-providers.education.gov.uk/areas-of-learning/communication-and-language/exploring-language</a:t>
            </a:r>
            <a:r>
              <a:rPr lang="en-GB" dirty="0"/>
              <a:t> [Accessed 4 Oct. 2026].</a:t>
            </a:r>
          </a:p>
          <a:p>
            <a:pPr algn="l"/>
            <a:r>
              <a:rPr lang="en-GB" dirty="0"/>
              <a:t>Gillibrand, R., Lam, V. and O’Donnell, V. (2016). </a:t>
            </a:r>
            <a:r>
              <a:rPr lang="en-GB" i="1" dirty="0"/>
              <a:t>Developmental </a:t>
            </a:r>
            <a:r>
              <a:rPr lang="en-GB" i="1" dirty="0" err="1"/>
              <a:t>pyschology</a:t>
            </a:r>
            <a:r>
              <a:rPr lang="en-GB" dirty="0"/>
              <a:t>. [online] Pearson Education Limited. Available at: </a:t>
            </a:r>
            <a:r>
              <a:rPr lang="en-GB" dirty="0">
                <a:hlinkClick r:id="rId5"/>
              </a:rPr>
              <a:t>https://ebookcentral.proquest.com/lib/trinity/reader.action?docID=5175099&amp;c=UERG&amp;ppg=25</a:t>
            </a:r>
            <a:r>
              <a:rPr lang="en-GB" dirty="0"/>
              <a:t> [Accessed 7 Oct. 2026].</a:t>
            </a:r>
          </a:p>
          <a:p>
            <a:pPr algn="l"/>
            <a:r>
              <a:rPr lang="en-GB" dirty="0"/>
              <a:t>Horvath, J. (n.d.). </a:t>
            </a:r>
            <a:r>
              <a:rPr lang="en-GB" i="1" dirty="0"/>
              <a:t>The role of play in early childhood development: Insights from play therapy</a:t>
            </a:r>
            <a:r>
              <a:rPr lang="en-GB" dirty="0"/>
              <a:t>. [online] pp.26–27 (with additional content on subsequent pages). Available at: </a:t>
            </a:r>
            <a:r>
              <a:rPr lang="en-GB" dirty="0">
                <a:hlinkClick r:id="rId6"/>
              </a:rPr>
              <a:t>https://www.teachearlyyears.com/images/uploads/article/therapeutic-play.pdf</a:t>
            </a:r>
            <a:r>
              <a:rPr lang="en-GB" dirty="0"/>
              <a:t> [Accessed 7 Oct. 2026].</a:t>
            </a:r>
          </a:p>
          <a:p>
            <a:pPr algn="l"/>
            <a:r>
              <a:rPr lang="en-GB" dirty="0"/>
              <a:t>McLeod, S. (2025). </a:t>
            </a:r>
            <a:r>
              <a:rPr lang="en-GB" i="1" dirty="0"/>
              <a:t>Vygotsky’s sociocultural theory of cognitive development</a:t>
            </a:r>
            <a:r>
              <a:rPr lang="en-GB" dirty="0"/>
              <a:t>. [online] Simply Psychology. Available at: </a:t>
            </a:r>
            <a:r>
              <a:rPr lang="en-GB" dirty="0">
                <a:hlinkClick r:id="rId7"/>
              </a:rPr>
              <a:t>https://www.simplypsychology.org/vygotsky.html</a:t>
            </a:r>
            <a:r>
              <a:rPr lang="en-GB" dirty="0"/>
              <a:t> [Accessed 2 Oct. 2026].</a:t>
            </a:r>
          </a:p>
          <a:p>
            <a:endParaRPr lang="en-GB" dirty="0"/>
          </a:p>
        </p:txBody>
      </p:sp>
    </p:spTree>
    <p:extLst>
      <p:ext uri="{BB962C8B-B14F-4D97-AF65-F5344CB8AC3E}">
        <p14:creationId xmlns:p14="http://schemas.microsoft.com/office/powerpoint/2010/main" val="3315155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8703</TotalTime>
  <Words>1584</Words>
  <Application>Microsoft Office PowerPoint</Application>
  <PresentationFormat>Widescreen</PresentationFormat>
  <Paragraphs>65</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Psychology in Health and Social care</vt:lpstr>
      <vt:lpstr>Introduction</vt:lpstr>
      <vt:lpstr>Overview of Shona</vt:lpstr>
      <vt:lpstr>Vygotskys Sociocultural Theory </vt:lpstr>
      <vt:lpstr>Application of theory </vt:lpstr>
      <vt:lpstr>PowerPoint Presentation</vt:lpstr>
      <vt:lpstr>Nature or Nurture?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Katrina Khakh (2417736)</dc:creator>
  <cp:lastModifiedBy>Katrina Khakh (2417736)</cp:lastModifiedBy>
  <cp:revision>1</cp:revision>
  <dcterms:created xsi:type="dcterms:W3CDTF">2026-10-01T12:27:15Z</dcterms:created>
  <dcterms:modified xsi:type="dcterms:W3CDTF">2026-10-07T13:30:19Z</dcterms:modified>
</cp:coreProperties>
</file>