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3.jpg" ContentType="image/jpg"/>
  <Override PartName="/ppt/media/image4.jpg" ContentType="image/jpg"/>
  <Override PartName="/ppt/media/image6.jpg" ContentType="image/jpg"/>
  <Override PartName="/ppt/media/image7.jpg" ContentType="image/jpg"/>
  <Override PartName="/ppt/media/image8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7" r:id="rId20"/>
    <p:sldId id="278" r:id="rId21"/>
    <p:sldId id="279" r:id="rId22"/>
    <p:sldId id="280" r:id="rId23"/>
    <p:sldId id="281" r:id="rId24"/>
    <p:sldId id="282" r:id="rId25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44"/>
    <p:restoredTop sz="94666"/>
  </p:normalViewPr>
  <p:slideViewPr>
    <p:cSldViewPr>
      <p:cViewPr varScale="1">
        <p:scale>
          <a:sx n="88" d="100"/>
          <a:sy n="88" d="100"/>
        </p:scale>
        <p:origin x="1194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FCFFA-3CDE-6745-9F3C-ADE713E60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055E23-BC0D-2944-A891-CEEB72A30B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4B4E9-4B8A-2C4D-BF85-C85CD6C40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C8947-0B85-4342-AC3C-49C55AC5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61701-DE68-2843-B161-E19052ABA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865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546D2-4980-774A-B4EA-C3160EE76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02E21-EEA1-1B4B-9CBA-258373D55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88246-CF5B-5B44-AC5C-6BF324EF1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6E6B3-4E2A-1244-A260-DE1C4D8CD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90C68D-D86F-6245-8A97-1C7BA8379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273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3D66C-357E-844A-B2FA-690AC1952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E89CE-3A86-EE40-8633-007A0D8DE8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16D01-76C8-644E-A0DD-356732EE4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BCFE05-517C-9744-A35F-B170CC2ED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781E4-08E1-2C40-A41F-4409DC8E1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235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F5C37-9B12-FC42-812C-3CE781FBB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1D58A-1EA5-5542-8391-111D444E99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B3B267-094C-1E49-A778-3E66C1993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673E88-6935-7143-AE6A-B74A620BE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99376-9573-5B4E-9123-999BB9524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25D276-07AD-E64A-8D63-FB25C707D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489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96BB5-6C32-C741-9FE6-0A8FFBDF9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E7309-1B28-7149-9277-6311523B00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1015AA-7086-0D4D-AB3C-80B9A58B93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E2D06B-0596-C843-A784-9929FEED1E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775684-5267-6249-A3C7-82DBA332C2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E8F43C-E486-D842-A762-E6C880E42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7B9DE1-0BB8-8C4B-BAE1-D89F7A359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658EA9-036B-484B-A92C-A1F4FA750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117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F273D-0A9C-7D4E-A3D9-927827220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20B898-D30D-EA47-B674-15CE3FC9F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2D9F34-8595-A240-BEBE-B25BCEA4E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DF1075-C209-4740-8929-00967B079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80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6C94BE-5B2A-DB45-AFA0-13EA0B9DB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87222A-B9C1-0F40-B888-07CE80BA7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E640CF-7498-D147-84BF-23C15403E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149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8A497-22DA-F24A-AA3A-08A49006A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ED692-C5AC-6847-99A9-88F542D7D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61421-8886-6443-8FCC-67771D8A1C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479E4E-F633-8942-84E2-52F2A2AB3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50887D-8180-BD48-B268-B52D2F129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AEF73F-C92E-E147-9F23-DF5513902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563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DEB5D-FF92-324D-92A1-21DE18129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24D720-E1C2-4B4C-A6AF-9E816FC8FE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29B4C-EAE7-5443-9DCD-46E484063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9DC632-11E4-9548-A873-FAC7163B8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3D1677-865B-AB4F-AC12-CB8C5DAD3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4A59A9-D4FE-F643-8400-AE2F2149F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40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267CB-11CC-6F49-B95D-FB43AE9AC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6AC36B-BED8-3248-AD30-25E3B75A5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BA1A4-14EA-4F47-AE8F-27B01753F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18755-0F91-1A4A-931C-166566FB3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3A4E09-4006-BC41-87C4-CE9E19502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096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605103-3F9C-954F-9D8F-956DF46E8F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0B23E7-122B-7143-AFD4-B36D5D04FD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536AB4-98D1-214A-AA44-11D0FAB71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38EAD-E724-AD4C-A010-8952BD2F8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BC8406-285C-524F-B084-A41BBE62D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702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07160" y="1455801"/>
            <a:ext cx="7865745" cy="3379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235832" y="4809235"/>
            <a:ext cx="3411854" cy="69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4419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2EE928-C9BF-384A-A2B4-848315683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FF658-28C8-2942-955B-D29F7427A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CCC221-33C9-3143-9574-AC4A4768A7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9D9E99-F791-414F-9EBA-226A57F0DE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3BBE26-FB7E-594D-A590-6F3FACF128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980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AE8ECC-1AAB-1C4D-BCB5-76D442F377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9" r="-1" b="-1"/>
          <a:stretch/>
        </p:blipFill>
        <p:spPr>
          <a:xfrm>
            <a:off x="240030" y="320040"/>
            <a:ext cx="8661654" cy="430346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27B6159-7734-4564-9E0F-C4BC43C36E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4782312"/>
            <a:ext cx="8661654" cy="1755648"/>
          </a:xfrm>
          <a:prstGeom prst="rect">
            <a:avLst/>
          </a:prstGeom>
          <a:solidFill>
            <a:schemeClr val="tx1">
              <a:alpha val="93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30936" y="5009083"/>
            <a:ext cx="2167128" cy="13459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1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Psychosis and Schizophrenia Spectrum Disorders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2FFB46B-05BC-4950-B18A-9593FDAE6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044952" y="5237979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3284982" y="5009083"/>
            <a:ext cx="5232654" cy="13459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R="5080">
              <a:lnSpc>
                <a:spcPct val="90000"/>
              </a:lnSpc>
              <a:spcBef>
                <a:spcPts val="100"/>
              </a:spcBef>
            </a:pPr>
            <a:r>
              <a:rPr lang="en-US" sz="1500" dirty="0">
                <a:solidFill>
                  <a:schemeClr val="bg1"/>
                </a:solidFill>
              </a:rPr>
              <a:t>Clinical</a:t>
            </a:r>
            <a:r>
              <a:rPr lang="en-US" sz="1500" spc="-50" dirty="0">
                <a:solidFill>
                  <a:schemeClr val="bg1"/>
                </a:solidFill>
              </a:rPr>
              <a:t> </a:t>
            </a:r>
            <a:r>
              <a:rPr lang="en-US" sz="1500" spc="-5" dirty="0">
                <a:solidFill>
                  <a:schemeClr val="bg1"/>
                </a:solidFill>
              </a:rPr>
              <a:t>Psychology  </a:t>
            </a:r>
            <a:endParaRPr lang="en-US" sz="1500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90D463-9A9E-4B2A-A9BC-3CCF1C5051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1876"/>
    </mc:Choice>
    <mc:Fallback>
      <p:transition spd="slow" advTm="71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8615" y="0"/>
            <a:ext cx="4203192" cy="36012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0480"/>
            <a:ext cx="4931664" cy="32247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3255263"/>
            <a:ext cx="4974336" cy="36027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74335" y="3601210"/>
            <a:ext cx="4157471" cy="32567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84CFB9E-824A-4E94-BACB-46D1C48806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230"/>
    </mc:Choice>
    <mc:Fallback>
      <p:transition spd="slow" advTm="279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3340" y="1372615"/>
            <a:ext cx="7740015" cy="39247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Descriptions of schizophrenic symptoms can be traced far back</a:t>
            </a:r>
            <a:r>
              <a:rPr sz="2000" spc="-2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  history but not considered to be symptoms of a single disorder  until late in </a:t>
            </a:r>
            <a:r>
              <a:rPr sz="2000" spc="-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nineteenth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century.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9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Kraepelin (1921) – </a:t>
            </a:r>
            <a:r>
              <a:rPr sz="2000" spc="-5" dirty="0">
                <a:latin typeface="Arial"/>
                <a:cs typeface="Arial"/>
              </a:rPr>
              <a:t>“Dementia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Praecox”</a:t>
            </a:r>
          </a:p>
          <a:p>
            <a:pPr marL="469900" lvl="1">
              <a:lnSpc>
                <a:spcPct val="100000"/>
              </a:lnSpc>
              <a:spcBef>
                <a:spcPts val="480"/>
              </a:spcBef>
              <a:tabLst>
                <a:tab pos="812800" algn="l"/>
                <a:tab pos="813435" algn="l"/>
              </a:tabLst>
            </a:pPr>
            <a:r>
              <a:rPr sz="2000" dirty="0">
                <a:latin typeface="Arial"/>
                <a:cs typeface="Arial"/>
              </a:rPr>
              <a:t>Chronic psychotic illness with a slow declining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course</a:t>
            </a:r>
            <a:r>
              <a:rPr lang="en-GB" sz="2000" dirty="0"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2050" dirty="0">
              <a:latin typeface="Times New Roman"/>
              <a:cs typeface="Times New Roman"/>
            </a:endParaRPr>
          </a:p>
          <a:p>
            <a:pPr marL="355600" marR="80645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Bleuler </a:t>
            </a:r>
            <a:r>
              <a:rPr sz="2000" spc="-20" dirty="0">
                <a:latin typeface="Arial"/>
                <a:cs typeface="Arial"/>
              </a:rPr>
              <a:t>(1911): </a:t>
            </a:r>
            <a:r>
              <a:rPr sz="2000" dirty="0">
                <a:latin typeface="Arial"/>
                <a:cs typeface="Arial"/>
              </a:rPr>
              <a:t>the disorder did not always end in</a:t>
            </a:r>
            <a:r>
              <a:rPr sz="2000" spc="-1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profound  deterioration or always began in </a:t>
            </a:r>
            <a:r>
              <a:rPr sz="2000" spc="-5" dirty="0">
                <a:latin typeface="Arial"/>
                <a:cs typeface="Arial"/>
              </a:rPr>
              <a:t>late</a:t>
            </a:r>
            <a:r>
              <a:rPr sz="2000" spc="-1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adolescence.</a:t>
            </a: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2050" dirty="0">
              <a:latin typeface="Times New Roman"/>
              <a:cs typeface="Times New Roman"/>
            </a:endParaRPr>
          </a:p>
          <a:p>
            <a:pPr marL="355600" marR="216535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Bleuler suggested a new name for the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disorder—</a:t>
            </a:r>
            <a:r>
              <a:rPr sz="2000" i="1" dirty="0">
                <a:latin typeface="Arial"/>
                <a:cs typeface="Arial"/>
              </a:rPr>
              <a:t>schizophrenia:  The splitting of </a:t>
            </a:r>
            <a:r>
              <a:rPr sz="2000" i="1" spc="-5" dirty="0">
                <a:latin typeface="Arial"/>
                <a:cs typeface="Arial"/>
              </a:rPr>
              <a:t>mental</a:t>
            </a:r>
            <a:r>
              <a:rPr sz="2000" i="1" spc="-50" dirty="0">
                <a:latin typeface="Arial"/>
                <a:cs typeface="Arial"/>
              </a:rPr>
              <a:t> </a:t>
            </a:r>
            <a:r>
              <a:rPr sz="2000" i="1" dirty="0">
                <a:latin typeface="Arial"/>
                <a:cs typeface="Arial"/>
              </a:rPr>
              <a:t>associations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93798" y="255778"/>
            <a:ext cx="49199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5" dirty="0">
                <a:latin typeface="Arial"/>
                <a:cs typeface="Arial"/>
              </a:rPr>
              <a:t>Brief </a:t>
            </a:r>
            <a:r>
              <a:rPr sz="3600" spc="-100" dirty="0">
                <a:latin typeface="Arial"/>
                <a:cs typeface="Arial"/>
              </a:rPr>
              <a:t>historical</a:t>
            </a:r>
            <a:r>
              <a:rPr sz="3600" spc="-295" dirty="0">
                <a:latin typeface="Arial"/>
                <a:cs typeface="Arial"/>
              </a:rPr>
              <a:t> </a:t>
            </a:r>
            <a:r>
              <a:rPr sz="3600" spc="-210" dirty="0" err="1">
                <a:latin typeface="Arial"/>
                <a:cs typeface="Arial"/>
              </a:rPr>
              <a:t>overvie</a:t>
            </a:r>
            <a:r>
              <a:rPr lang="en-GB" sz="3600" spc="-210" dirty="0">
                <a:latin typeface="Arial"/>
                <a:cs typeface="Arial"/>
              </a:rPr>
              <a:t>w</a:t>
            </a:r>
            <a:endParaRPr sz="3600" dirty="0">
              <a:latin typeface="Arial"/>
              <a:cs typeface="Arial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1AD4BA-AFD8-4718-873E-EE60CD9C57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577"/>
    </mc:Choice>
    <mc:Fallback>
      <p:transition spd="slow" advTm="114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7217" y="1148334"/>
            <a:ext cx="7824470" cy="3756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Generally considered to be a psychoses </a:t>
            </a:r>
            <a:r>
              <a:rPr sz="2400" spc="-5" dirty="0">
                <a:latin typeface="Times New Roman"/>
                <a:cs typeface="Times New Roman"/>
              </a:rPr>
              <a:t>comprising 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-1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number  </a:t>
            </a:r>
            <a:r>
              <a:rPr sz="2400" dirty="0">
                <a:latin typeface="Times New Roman"/>
                <a:cs typeface="Times New Roman"/>
              </a:rPr>
              <a:t>of related disorders around </a:t>
            </a:r>
            <a:r>
              <a:rPr sz="2400" b="1" dirty="0">
                <a:latin typeface="Times New Roman"/>
                <a:cs typeface="Times New Roman"/>
              </a:rPr>
              <a:t>distorted thinking </a:t>
            </a:r>
            <a:r>
              <a:rPr sz="2400" dirty="0">
                <a:latin typeface="Times New Roman"/>
                <a:cs typeface="Times New Roman"/>
              </a:rPr>
              <a:t>and </a:t>
            </a:r>
            <a:r>
              <a:rPr sz="2400" b="1" dirty="0">
                <a:latin typeface="Times New Roman"/>
                <a:cs typeface="Times New Roman"/>
              </a:rPr>
              <a:t>perceptual  processes</a:t>
            </a:r>
            <a:r>
              <a:rPr sz="2400" dirty="0">
                <a:latin typeface="Times New Roman"/>
                <a:cs typeface="Times New Roman"/>
              </a:rPr>
              <a:t>.</a:t>
            </a:r>
          </a:p>
          <a:p>
            <a:pPr>
              <a:lnSpc>
                <a:spcPct val="100000"/>
              </a:lnSpc>
              <a:buFont typeface="Times New Roman"/>
              <a:buChar char="•"/>
            </a:pPr>
            <a:endParaRPr sz="26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90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Characterised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by:</a:t>
            </a:r>
          </a:p>
          <a:p>
            <a:pPr marL="756285" lvl="1" indent="-286385">
              <a:lnSpc>
                <a:spcPct val="100000"/>
              </a:lnSpc>
              <a:spcBef>
                <a:spcPts val="1440"/>
              </a:spcBef>
              <a:buChar char="•"/>
              <a:tabLst>
                <a:tab pos="756285" algn="l"/>
                <a:tab pos="756920" algn="l"/>
              </a:tabLst>
            </a:pPr>
            <a:r>
              <a:rPr sz="2400" dirty="0">
                <a:latin typeface="Times New Roman"/>
                <a:cs typeface="Times New Roman"/>
              </a:rPr>
              <a:t>delusions</a:t>
            </a:r>
          </a:p>
          <a:p>
            <a:pPr marL="756285" lvl="1" indent="-286385">
              <a:lnSpc>
                <a:spcPct val="100000"/>
              </a:lnSpc>
              <a:spcBef>
                <a:spcPts val="1445"/>
              </a:spcBef>
              <a:buChar char="•"/>
              <a:tabLst>
                <a:tab pos="756285" algn="l"/>
                <a:tab pos="756920" algn="l"/>
              </a:tabLst>
            </a:pPr>
            <a:r>
              <a:rPr sz="2400" spc="-5" dirty="0">
                <a:latin typeface="Times New Roman"/>
                <a:cs typeface="Times New Roman"/>
              </a:rPr>
              <a:t>hallucinations</a:t>
            </a:r>
            <a:endParaRPr sz="2400" dirty="0">
              <a:latin typeface="Times New Roman"/>
              <a:cs typeface="Times New Roman"/>
            </a:endParaRPr>
          </a:p>
          <a:p>
            <a:pPr marL="756285" lvl="1" indent="-286385">
              <a:lnSpc>
                <a:spcPct val="100000"/>
              </a:lnSpc>
              <a:spcBef>
                <a:spcPts val="1440"/>
              </a:spcBef>
              <a:buChar char="•"/>
              <a:tabLst>
                <a:tab pos="756285" algn="l"/>
                <a:tab pos="756920" algn="l"/>
              </a:tabLst>
            </a:pPr>
            <a:r>
              <a:rPr sz="2400" dirty="0" err="1">
                <a:latin typeface="Times New Roman"/>
                <a:cs typeface="Times New Roman"/>
              </a:rPr>
              <a:t>disorganised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thought</a:t>
            </a:r>
            <a:r>
              <a:rPr lang="en-GB" sz="2400" dirty="0">
                <a:latin typeface="Times New Roman"/>
                <a:cs typeface="Times New Roman"/>
              </a:rPr>
              <a:t> and </a:t>
            </a:r>
            <a:r>
              <a:rPr sz="2400" dirty="0" err="1">
                <a:latin typeface="Times New Roman"/>
                <a:cs typeface="Times New Roman"/>
              </a:rPr>
              <a:t>behaviour</a:t>
            </a:r>
            <a:r>
              <a:rPr lang="en-GB" sz="2400" dirty="0">
                <a:latin typeface="Times New Roman"/>
                <a:cs typeface="Times New Roman"/>
              </a:rPr>
              <a:t>s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32254" y="269494"/>
            <a:ext cx="51676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Classifying</a:t>
            </a:r>
            <a:r>
              <a:rPr sz="3600" spc="-40" dirty="0"/>
              <a:t> </a:t>
            </a:r>
            <a:r>
              <a:rPr sz="3600" spc="-5" dirty="0"/>
              <a:t>“schizophrenia”</a:t>
            </a:r>
            <a:endParaRPr sz="360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39A3C42-C532-4049-A8DB-F2171516F7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877"/>
    </mc:Choice>
    <mc:Fallback>
      <p:transition spd="slow" advTm="55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4064" y="1442720"/>
            <a:ext cx="4707535" cy="51347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462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Lack of </a:t>
            </a:r>
            <a:r>
              <a:rPr sz="2400" spc="-5" dirty="0">
                <a:latin typeface="Times New Roman"/>
                <a:cs typeface="Times New Roman"/>
              </a:rPr>
              <a:t>agreement as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exact  nature of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schizophrenia</a:t>
            </a:r>
            <a:r>
              <a:rPr lang="en-GB" sz="2400" spc="-5" dirty="0">
                <a:latin typeface="Times New Roman"/>
                <a:cs typeface="Times New Roman"/>
              </a:rPr>
              <a:t>.</a:t>
            </a:r>
          </a:p>
          <a:p>
            <a:pPr marL="12700" marR="134620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355600" algn="l"/>
              </a:tabLst>
            </a:pPr>
            <a:endParaRPr sz="2400" dirty="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Classification </a:t>
            </a:r>
            <a:r>
              <a:rPr sz="2400" dirty="0">
                <a:latin typeface="Times New Roman"/>
                <a:cs typeface="Times New Roman"/>
              </a:rPr>
              <a:t>of </a:t>
            </a:r>
            <a:r>
              <a:rPr sz="2400" spc="-5" dirty="0">
                <a:latin typeface="Times New Roman"/>
                <a:cs typeface="Times New Roman"/>
              </a:rPr>
              <a:t>schizophrenia has </a:t>
            </a:r>
            <a:r>
              <a:rPr sz="2400" dirty="0">
                <a:latin typeface="Times New Roman"/>
                <a:cs typeface="Times New Roman"/>
              </a:rPr>
              <a:t>proven </a:t>
            </a:r>
            <a:r>
              <a:rPr sz="2400" spc="-5" dirty="0">
                <a:latin typeface="Times New Roman"/>
                <a:cs typeface="Times New Roman"/>
              </a:rPr>
              <a:t>difficult: </a:t>
            </a:r>
            <a:r>
              <a:rPr sz="2400" dirty="0">
                <a:latin typeface="Times New Roman"/>
                <a:cs typeface="Times New Roman"/>
              </a:rPr>
              <a:t>current  debate around whether it  actually exists </a:t>
            </a:r>
            <a:r>
              <a:rPr sz="2400" spc="-5" dirty="0">
                <a:latin typeface="Times New Roman"/>
                <a:cs typeface="Times New Roman"/>
              </a:rPr>
              <a:t>as </a:t>
            </a:r>
            <a:r>
              <a:rPr sz="2400" dirty="0">
                <a:latin typeface="Times New Roman"/>
                <a:cs typeface="Times New Roman"/>
              </a:rPr>
              <a:t>a specific  diagnosis</a:t>
            </a:r>
            <a:endParaRPr lang="en-GB" sz="24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575"/>
              </a:spcBef>
              <a:tabLst>
                <a:tab pos="354965" algn="l"/>
                <a:tab pos="355600" algn="l"/>
              </a:tabLst>
            </a:pPr>
            <a:endParaRPr sz="2400" dirty="0">
              <a:latin typeface="Times New Roman"/>
              <a:cs typeface="Times New Roman"/>
            </a:endParaRPr>
          </a:p>
          <a:p>
            <a:pPr marL="355600" marR="65405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DSM-III </a:t>
            </a:r>
            <a:r>
              <a:rPr sz="2400" dirty="0">
                <a:latin typeface="Times New Roman"/>
                <a:cs typeface="Times New Roman"/>
              </a:rPr>
              <a:t>criteria </a:t>
            </a:r>
            <a:r>
              <a:rPr sz="2400" spc="-5" dirty="0">
                <a:latin typeface="Times New Roman"/>
                <a:cs typeface="Times New Roman"/>
              </a:rPr>
              <a:t>differed</a:t>
            </a:r>
            <a:r>
              <a:rPr sz="2400" spc="-8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from  </a:t>
            </a:r>
            <a:r>
              <a:rPr sz="2400" spc="-5" dirty="0">
                <a:latin typeface="Times New Roman"/>
                <a:cs typeface="Times New Roman"/>
              </a:rPr>
              <a:t>DSM-IV, </a:t>
            </a:r>
            <a:r>
              <a:rPr sz="2400" dirty="0">
                <a:latin typeface="Times New Roman"/>
                <a:cs typeface="Times New Roman"/>
              </a:rPr>
              <a:t>which </a:t>
            </a:r>
            <a:r>
              <a:rPr sz="2400" spc="-5" dirty="0">
                <a:latin typeface="Times New Roman"/>
                <a:cs typeface="Times New Roman"/>
              </a:rPr>
              <a:t>differs </a:t>
            </a:r>
            <a:r>
              <a:rPr sz="2400" dirty="0">
                <a:latin typeface="Times New Roman"/>
                <a:cs typeface="Times New Roman"/>
              </a:rPr>
              <a:t>from  new </a:t>
            </a:r>
            <a:r>
              <a:rPr sz="2400" spc="-5" dirty="0">
                <a:latin typeface="Times New Roman"/>
                <a:cs typeface="Times New Roman"/>
              </a:rPr>
              <a:t>DSM-V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classification:</a:t>
            </a:r>
          </a:p>
          <a:p>
            <a:pPr marL="756285" marR="572770" indent="-287020">
              <a:lnSpc>
                <a:spcPct val="100000"/>
              </a:lnSpc>
              <a:spcBef>
                <a:spcPts val="580"/>
              </a:spcBef>
              <a:tabLst>
                <a:tab pos="756285" algn="l"/>
              </a:tabLst>
            </a:pPr>
            <a:r>
              <a:rPr sz="2400" dirty="0">
                <a:latin typeface="Times New Roman"/>
                <a:cs typeface="Times New Roman"/>
              </a:rPr>
              <a:t>–	Indicates </a:t>
            </a:r>
            <a:r>
              <a:rPr sz="2400" spc="-5" dirty="0">
                <a:latin typeface="Times New Roman"/>
                <a:cs typeface="Times New Roman"/>
              </a:rPr>
              <a:t>difficulties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  accurate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classification</a:t>
            </a:r>
            <a:r>
              <a:rPr lang="en-GB" sz="2400" spc="-5" dirty="0">
                <a:latin typeface="Times New Roman"/>
                <a:cs typeface="Times New Roman"/>
              </a:rPr>
              <a:t>.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32254" y="269494"/>
            <a:ext cx="51676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Classifying</a:t>
            </a:r>
            <a:r>
              <a:rPr sz="3600" spc="-40" dirty="0"/>
              <a:t> </a:t>
            </a:r>
            <a:r>
              <a:rPr sz="3600" spc="-5" dirty="0"/>
              <a:t>“schizophrenia”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5579364" y="1149096"/>
            <a:ext cx="3150108" cy="45826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08A82DE-7337-4BD7-AADB-3A2BA1BC89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321"/>
    </mc:Choice>
    <mc:Fallback>
      <p:transition spd="slow" advTm="99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39417" y="641731"/>
            <a:ext cx="62122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"/>
                <a:cs typeface="Arial"/>
              </a:rPr>
              <a:t>The </a:t>
            </a:r>
            <a:r>
              <a:rPr sz="3200" spc="-5" dirty="0">
                <a:latin typeface="Arial"/>
                <a:cs typeface="Arial"/>
              </a:rPr>
              <a:t>nature </a:t>
            </a:r>
            <a:r>
              <a:rPr sz="3200" dirty="0">
                <a:latin typeface="Arial"/>
                <a:cs typeface="Arial"/>
              </a:rPr>
              <a:t>of psychotic</a:t>
            </a:r>
            <a:r>
              <a:rPr sz="3200" spc="-10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symptoms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510030"/>
            <a:ext cx="5014595" cy="397637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Positive</a:t>
            </a:r>
            <a:r>
              <a:rPr sz="2400" dirty="0">
                <a:latin typeface="Arial"/>
                <a:cs typeface="Arial"/>
              </a:rPr>
              <a:t> symptoms</a:t>
            </a:r>
            <a:endParaRPr sz="24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sz="2400" i="1" spc="-5" dirty="0">
                <a:latin typeface="Arial"/>
                <a:cs typeface="Arial"/>
              </a:rPr>
              <a:t>Excess of </a:t>
            </a:r>
            <a:r>
              <a:rPr sz="2400" i="1" spc="-10" dirty="0">
                <a:latin typeface="Arial"/>
                <a:cs typeface="Arial"/>
              </a:rPr>
              <a:t>normal</a:t>
            </a:r>
            <a:r>
              <a:rPr sz="2400" i="1" spc="35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function: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Delusions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spcBef>
                <a:spcPts val="580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Hallucinations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Disorganized thinking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(speech)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Abnormal motor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behaviour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3500">
              <a:latin typeface="Times New Roman"/>
              <a:cs typeface="Times New Roman"/>
            </a:endParaRPr>
          </a:p>
          <a:p>
            <a:pPr marL="367665" indent="-354965">
              <a:lnSpc>
                <a:spcPct val="100000"/>
              </a:lnSpc>
              <a:buChar char="•"/>
              <a:tabLst>
                <a:tab pos="367665" algn="l"/>
                <a:tab pos="368300" algn="l"/>
              </a:tabLst>
            </a:pPr>
            <a:r>
              <a:rPr sz="2400" spc="-5" dirty="0">
                <a:latin typeface="Arial"/>
                <a:cs typeface="Arial"/>
              </a:rPr>
              <a:t>Negative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symptoms</a:t>
            </a:r>
            <a:endParaRPr sz="2400">
              <a:latin typeface="Arial"/>
              <a:cs typeface="Arial"/>
            </a:endParaRPr>
          </a:p>
          <a:p>
            <a:pPr marL="824865" lvl="1" indent="-354965">
              <a:lnSpc>
                <a:spcPct val="100000"/>
              </a:lnSpc>
              <a:spcBef>
                <a:spcPts val="580"/>
              </a:spcBef>
              <a:buFont typeface="Wingdings"/>
              <a:buChar char=""/>
              <a:tabLst>
                <a:tab pos="825500" algn="l"/>
              </a:tabLst>
            </a:pPr>
            <a:r>
              <a:rPr sz="2400" i="1" spc="-5" dirty="0">
                <a:latin typeface="Arial"/>
                <a:cs typeface="Arial"/>
              </a:rPr>
              <a:t>Diminution </a:t>
            </a:r>
            <a:r>
              <a:rPr sz="2400" i="1" dirty="0">
                <a:latin typeface="Arial"/>
                <a:cs typeface="Arial"/>
              </a:rPr>
              <a:t>of </a:t>
            </a:r>
            <a:r>
              <a:rPr sz="2400" i="1" spc="-10" dirty="0">
                <a:latin typeface="Arial"/>
                <a:cs typeface="Arial"/>
              </a:rPr>
              <a:t>normal</a:t>
            </a:r>
            <a:r>
              <a:rPr sz="2400" i="1" spc="65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function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74E3251-E3B8-4C59-941B-99BCCE7F55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863"/>
    </mc:Choice>
    <mc:Fallback>
      <p:transition spd="slow" advTm="49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10844" y="1510030"/>
            <a:ext cx="6023356" cy="359265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Positive </a:t>
            </a:r>
            <a:r>
              <a:rPr sz="2400" dirty="0">
                <a:latin typeface="Arial"/>
                <a:cs typeface="Arial"/>
              </a:rPr>
              <a:t>symptoms</a:t>
            </a:r>
            <a:endParaRPr lang="en-GB" sz="2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354965" algn="l"/>
                <a:tab pos="355600" algn="l"/>
              </a:tabLst>
            </a:pPr>
            <a:endParaRPr sz="2400" dirty="0">
              <a:latin typeface="Arial"/>
              <a:cs typeface="Arial"/>
            </a:endParaRPr>
          </a:p>
          <a:p>
            <a:pPr marL="927100" lvl="1" indent="-559435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926465" algn="l"/>
                <a:tab pos="927100" algn="l"/>
              </a:tabLst>
            </a:pPr>
            <a:r>
              <a:rPr sz="2400" spc="-5" dirty="0">
                <a:latin typeface="Arial"/>
                <a:cs typeface="Arial"/>
              </a:rPr>
              <a:t>Persecutory</a:t>
            </a:r>
            <a:endParaRPr sz="2400" dirty="0">
              <a:latin typeface="Arial"/>
              <a:cs typeface="Arial"/>
            </a:endParaRPr>
          </a:p>
          <a:p>
            <a:pPr marL="927100" lvl="1" indent="-559435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926465" algn="l"/>
                <a:tab pos="927100" algn="l"/>
              </a:tabLst>
            </a:pPr>
            <a:r>
              <a:rPr sz="2400" spc="-5" dirty="0">
                <a:latin typeface="Arial"/>
                <a:cs typeface="Arial"/>
              </a:rPr>
              <a:t>Grandiose</a:t>
            </a:r>
            <a:endParaRPr sz="2400" dirty="0">
              <a:latin typeface="Arial"/>
              <a:cs typeface="Arial"/>
            </a:endParaRPr>
          </a:p>
          <a:p>
            <a:pPr marL="927100" lvl="1" indent="-559435">
              <a:lnSpc>
                <a:spcPct val="100000"/>
              </a:lnSpc>
              <a:spcBef>
                <a:spcPts val="580"/>
              </a:spcBef>
              <a:buFont typeface="Wingdings"/>
              <a:buChar char=""/>
              <a:tabLst>
                <a:tab pos="926465" algn="l"/>
                <a:tab pos="927100" algn="l"/>
              </a:tabLst>
            </a:pPr>
            <a:r>
              <a:rPr sz="2400" spc="-5" dirty="0">
                <a:latin typeface="Arial"/>
                <a:cs typeface="Arial"/>
              </a:rPr>
              <a:t>Delusions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control</a:t>
            </a:r>
            <a:endParaRPr sz="2400" dirty="0">
              <a:latin typeface="Arial"/>
              <a:cs typeface="Arial"/>
            </a:endParaRPr>
          </a:p>
          <a:p>
            <a:pPr marL="927100" lvl="1" indent="-559435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926465" algn="l"/>
                <a:tab pos="927100" algn="l"/>
              </a:tabLst>
            </a:pPr>
            <a:r>
              <a:rPr sz="2400" spc="-5" dirty="0">
                <a:latin typeface="Arial"/>
                <a:cs typeface="Arial"/>
              </a:rPr>
              <a:t>Delusions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5" dirty="0">
                <a:latin typeface="Arial"/>
                <a:cs typeface="Arial"/>
              </a:rPr>
              <a:t> reference</a:t>
            </a:r>
            <a:endParaRPr sz="2400" dirty="0">
              <a:latin typeface="Arial"/>
              <a:cs typeface="Arial"/>
            </a:endParaRPr>
          </a:p>
          <a:p>
            <a:pPr marL="927100" lvl="1" indent="-559435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926465" algn="l"/>
                <a:tab pos="927100" algn="l"/>
              </a:tabLst>
            </a:pPr>
            <a:r>
              <a:rPr sz="2400" spc="-5" dirty="0">
                <a:latin typeface="Arial"/>
                <a:cs typeface="Arial"/>
              </a:rPr>
              <a:t>Nihilistic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delusions</a:t>
            </a:r>
            <a:endParaRPr sz="2400" dirty="0">
              <a:latin typeface="Arial"/>
              <a:cs typeface="Arial"/>
            </a:endParaRPr>
          </a:p>
          <a:p>
            <a:pPr marL="927100" lvl="1" indent="-559435">
              <a:lnSpc>
                <a:spcPct val="100000"/>
              </a:lnSpc>
              <a:spcBef>
                <a:spcPts val="580"/>
              </a:spcBef>
              <a:buFont typeface="Wingdings"/>
              <a:buChar char=""/>
              <a:tabLst>
                <a:tab pos="926465" algn="l"/>
                <a:tab pos="927100" algn="l"/>
              </a:tabLst>
            </a:pPr>
            <a:r>
              <a:rPr sz="2400" spc="-5" dirty="0">
                <a:latin typeface="Arial"/>
                <a:cs typeface="Arial"/>
              </a:rPr>
              <a:t>Erotomanic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delusions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32175" y="639902"/>
            <a:ext cx="22536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Arial"/>
                <a:cs typeface="Arial"/>
              </a:rPr>
              <a:t>Del</a:t>
            </a:r>
            <a:r>
              <a:rPr sz="4000" spc="-20" dirty="0">
                <a:latin typeface="Arial"/>
                <a:cs typeface="Arial"/>
              </a:rPr>
              <a:t>u</a:t>
            </a:r>
            <a:r>
              <a:rPr sz="4000" spc="-5" dirty="0">
                <a:latin typeface="Arial"/>
                <a:cs typeface="Arial"/>
              </a:rPr>
              <a:t>sions</a:t>
            </a:r>
            <a:endParaRPr sz="40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652A98-C89F-4BB6-995F-3D76868ADB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65"/>
    </mc:Choice>
    <mc:Fallback>
      <p:transition spd="slow" advTm="67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62148" y="639902"/>
            <a:ext cx="31845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Arial"/>
                <a:cs typeface="Arial"/>
              </a:rPr>
              <a:t>Hallucinations</a:t>
            </a:r>
            <a:endParaRPr sz="4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583182"/>
            <a:ext cx="4575556" cy="38266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49466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latin typeface="Arial"/>
                <a:cs typeface="Arial"/>
              </a:rPr>
              <a:t>Hearing voices are </a:t>
            </a:r>
            <a:r>
              <a:rPr dirty="0">
                <a:latin typeface="Arial"/>
                <a:cs typeface="Arial"/>
              </a:rPr>
              <a:t>the  most </a:t>
            </a:r>
            <a:r>
              <a:rPr spc="-5" dirty="0">
                <a:latin typeface="Arial"/>
                <a:cs typeface="Arial"/>
              </a:rPr>
              <a:t>common </a:t>
            </a:r>
            <a:r>
              <a:rPr dirty="0">
                <a:latin typeface="Arial"/>
                <a:cs typeface="Arial"/>
              </a:rPr>
              <a:t>form of  </a:t>
            </a:r>
            <a:r>
              <a:rPr spc="-5" dirty="0">
                <a:latin typeface="Arial"/>
                <a:cs typeface="Arial"/>
              </a:rPr>
              <a:t>hallucination</a:t>
            </a:r>
            <a:r>
              <a:rPr lang="en-GB" spc="-5" dirty="0">
                <a:latin typeface="Arial"/>
                <a:cs typeface="Arial"/>
              </a:rPr>
              <a:t>.</a:t>
            </a:r>
          </a:p>
          <a:p>
            <a:pPr marL="12700" marR="494665">
              <a:lnSpc>
                <a:spcPct val="100000"/>
              </a:lnSpc>
              <a:spcBef>
                <a:spcPts val="100"/>
              </a:spcBef>
              <a:tabLst>
                <a:tab pos="354965" algn="l"/>
                <a:tab pos="355600" algn="l"/>
              </a:tabLst>
            </a:pPr>
            <a:endParaRPr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latin typeface="Arial"/>
                <a:cs typeface="Arial"/>
              </a:rPr>
              <a:t>Voices </a:t>
            </a:r>
            <a:r>
              <a:rPr dirty="0">
                <a:latin typeface="Arial"/>
                <a:cs typeface="Arial"/>
              </a:rPr>
              <a:t>may </a:t>
            </a:r>
            <a:r>
              <a:rPr spc="-5" dirty="0">
                <a:latin typeface="Arial"/>
                <a:cs typeface="Arial"/>
              </a:rPr>
              <a:t>be  experienced as describing  the individuals activities,  warning </a:t>
            </a:r>
            <a:r>
              <a:rPr dirty="0">
                <a:latin typeface="Arial"/>
                <a:cs typeface="Arial"/>
              </a:rPr>
              <a:t>of </a:t>
            </a:r>
            <a:r>
              <a:rPr spc="-5" dirty="0">
                <a:latin typeface="Arial"/>
                <a:cs typeface="Arial"/>
              </a:rPr>
              <a:t>impending  dangers, ordering </a:t>
            </a:r>
            <a:r>
              <a:rPr dirty="0">
                <a:latin typeface="Arial"/>
                <a:cs typeface="Arial"/>
              </a:rPr>
              <a:t>them to  </a:t>
            </a:r>
            <a:r>
              <a:rPr spc="-5" dirty="0">
                <a:latin typeface="Arial"/>
                <a:cs typeface="Arial"/>
              </a:rPr>
              <a:t>behave in certain</a:t>
            </a:r>
            <a:r>
              <a:rPr spc="10" dirty="0">
                <a:latin typeface="Arial"/>
                <a:cs typeface="Arial"/>
              </a:rPr>
              <a:t> </a:t>
            </a:r>
            <a:r>
              <a:rPr spc="-5" dirty="0">
                <a:latin typeface="Arial"/>
                <a:cs typeface="Arial"/>
              </a:rPr>
              <a:t>ways</a:t>
            </a:r>
            <a:r>
              <a:rPr lang="en-GB" spc="-5" dirty="0">
                <a:latin typeface="Arial"/>
                <a:cs typeface="Arial"/>
              </a:rPr>
              <a:t>.</a:t>
            </a:r>
          </a:p>
          <a:p>
            <a:pPr marL="12700" marR="5080">
              <a:lnSpc>
                <a:spcPct val="100000"/>
              </a:lnSpc>
              <a:spcBef>
                <a:spcPts val="580"/>
              </a:spcBef>
              <a:tabLst>
                <a:tab pos="354965" algn="l"/>
                <a:tab pos="355600" algn="l"/>
              </a:tabLst>
            </a:pPr>
            <a:endParaRPr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latin typeface="Arial"/>
                <a:cs typeface="Arial"/>
              </a:rPr>
              <a:t>Suggestion</a:t>
            </a:r>
            <a:r>
              <a:rPr spc="15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of</a:t>
            </a:r>
          </a:p>
          <a:p>
            <a:pPr marL="812800" lvl="1" indent="-3429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812800" algn="l"/>
              </a:tabLst>
            </a:pPr>
            <a:r>
              <a:rPr spc="-5" dirty="0">
                <a:latin typeface="Arial"/>
                <a:cs typeface="Arial"/>
              </a:rPr>
              <a:t>Reality</a:t>
            </a:r>
            <a:r>
              <a:rPr spc="20" dirty="0">
                <a:latin typeface="Arial"/>
                <a:cs typeface="Arial"/>
              </a:rPr>
              <a:t> </a:t>
            </a:r>
            <a:r>
              <a:rPr spc="-5" dirty="0">
                <a:latin typeface="Arial"/>
                <a:cs typeface="Arial"/>
              </a:rPr>
              <a:t>monitoring</a:t>
            </a:r>
            <a:endParaRPr dirty="0">
              <a:latin typeface="Arial"/>
              <a:cs typeface="Arial"/>
            </a:endParaRPr>
          </a:p>
          <a:p>
            <a:pPr marL="812800">
              <a:lnSpc>
                <a:spcPct val="100000"/>
              </a:lnSpc>
              <a:spcBef>
                <a:spcPts val="5"/>
              </a:spcBef>
            </a:pPr>
            <a:r>
              <a:rPr spc="-5" dirty="0">
                <a:latin typeface="Arial"/>
                <a:cs typeface="Arial"/>
              </a:rPr>
              <a:t>deficit</a:t>
            </a:r>
            <a:endParaRPr dirty="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spcBef>
                <a:spcPts val="575"/>
              </a:spcBef>
              <a:buFont typeface="Wingdings"/>
              <a:buChar char=""/>
              <a:tabLst>
                <a:tab pos="812800" algn="l"/>
              </a:tabLst>
            </a:pPr>
            <a:r>
              <a:rPr spc="-5" dirty="0">
                <a:latin typeface="Arial"/>
                <a:cs typeface="Arial"/>
              </a:rPr>
              <a:t>Self monitoring</a:t>
            </a:r>
            <a:r>
              <a:rPr spc="-10" dirty="0">
                <a:latin typeface="Arial"/>
                <a:cs typeface="Arial"/>
              </a:rPr>
              <a:t> </a:t>
            </a:r>
            <a:r>
              <a:rPr spc="-5" dirty="0">
                <a:latin typeface="Arial"/>
                <a:cs typeface="Arial"/>
              </a:rPr>
              <a:t>deficit</a:t>
            </a:r>
            <a:endParaRPr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867400" y="1557527"/>
            <a:ext cx="2590800" cy="3924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89492B9-B351-4C54-8CBC-22118CF2BA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979"/>
    </mc:Choice>
    <mc:Fallback>
      <p:transition spd="slow" advTm="94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91792" y="641426"/>
            <a:ext cx="63011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Disorganized thinking</a:t>
            </a:r>
            <a:r>
              <a:rPr sz="3600" spc="-120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(speech)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3000" y="1828800"/>
            <a:ext cx="5257800" cy="222123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Derailment</a:t>
            </a:r>
            <a:endParaRPr sz="2400" b="1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Arial"/>
                <a:cs typeface="Arial"/>
              </a:rPr>
              <a:t>Tangentiality</a:t>
            </a:r>
            <a:endParaRPr sz="2400" b="1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Clanging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Neologisms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Word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salads</a:t>
            </a:r>
            <a:endParaRPr sz="2400" dirty="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D2E51F-8C38-4A29-ADD2-BF72D6EB94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988"/>
    </mc:Choice>
    <mc:Fallback>
      <p:transition spd="slow" advTm="58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52927" y="641426"/>
            <a:ext cx="183261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Clang</a:t>
            </a:r>
            <a:r>
              <a:rPr sz="3600" spc="10" dirty="0">
                <a:latin typeface="Arial"/>
                <a:cs typeface="Arial"/>
              </a:rPr>
              <a:t>i</a:t>
            </a:r>
            <a:r>
              <a:rPr sz="3600" dirty="0">
                <a:latin typeface="Arial"/>
                <a:cs typeface="Arial"/>
              </a:rPr>
              <a:t>ng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583182"/>
            <a:ext cx="4801870" cy="295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61645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TH: ‘What colour is </a:t>
            </a:r>
            <a:r>
              <a:rPr sz="2400" dirty="0">
                <a:latin typeface="Arial"/>
                <a:cs typeface="Arial"/>
              </a:rPr>
              <a:t>your </a:t>
            </a:r>
            <a:r>
              <a:rPr sz="2400" spc="-5" dirty="0">
                <a:latin typeface="Arial"/>
                <a:cs typeface="Arial"/>
              </a:rPr>
              <a:t>dress?’  CL: ‘Red </a:t>
            </a:r>
            <a:r>
              <a:rPr sz="2400" dirty="0">
                <a:latin typeface="Arial"/>
                <a:cs typeface="Arial"/>
              </a:rPr>
              <a:t>. . . </a:t>
            </a:r>
            <a:r>
              <a:rPr sz="2400" spc="-5" dirty="0">
                <a:latin typeface="Arial"/>
                <a:cs typeface="Arial"/>
              </a:rPr>
              <a:t>Like 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bed.’</a:t>
            </a:r>
            <a:endParaRPr sz="2400">
              <a:latin typeface="Arial"/>
              <a:cs typeface="Arial"/>
            </a:endParaRPr>
          </a:p>
          <a:p>
            <a:pPr marL="12700" marR="1362075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TH: ‘Why is it like </a:t>
            </a:r>
            <a:r>
              <a:rPr sz="2400" dirty="0">
                <a:latin typeface="Arial"/>
                <a:cs typeface="Arial"/>
              </a:rPr>
              <a:t>a </a:t>
            </a:r>
            <a:r>
              <a:rPr sz="2400" spc="-10" dirty="0">
                <a:latin typeface="Arial"/>
                <a:cs typeface="Arial"/>
              </a:rPr>
              <a:t>bed?’  </a:t>
            </a:r>
            <a:r>
              <a:rPr sz="2400" spc="-5" dirty="0">
                <a:latin typeface="Arial"/>
                <a:cs typeface="Arial"/>
              </a:rPr>
              <a:t>CL: ‘Because </a:t>
            </a:r>
            <a:r>
              <a:rPr sz="2400" spc="-20" dirty="0">
                <a:latin typeface="Arial"/>
                <a:cs typeface="Arial"/>
              </a:rPr>
              <a:t>it’s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dead.’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TH: ‘Why is </a:t>
            </a:r>
            <a:r>
              <a:rPr sz="2400" dirty="0">
                <a:latin typeface="Arial"/>
                <a:cs typeface="Arial"/>
              </a:rPr>
              <a:t>a </a:t>
            </a:r>
            <a:r>
              <a:rPr sz="2400" spc="-5" dirty="0">
                <a:latin typeface="Arial"/>
                <a:cs typeface="Arial"/>
              </a:rPr>
              <a:t>bed like being </a:t>
            </a:r>
            <a:r>
              <a:rPr sz="2400" spc="-10" dirty="0">
                <a:latin typeface="Arial"/>
                <a:cs typeface="Arial"/>
              </a:rPr>
              <a:t>dead?’  </a:t>
            </a:r>
            <a:r>
              <a:rPr sz="2400" spc="-5" dirty="0">
                <a:latin typeface="Arial"/>
                <a:cs typeface="Arial"/>
              </a:rPr>
              <a:t>CL: ‘I dunno </a:t>
            </a:r>
            <a:r>
              <a:rPr sz="2400" dirty="0">
                <a:latin typeface="Arial"/>
                <a:cs typeface="Arial"/>
              </a:rPr>
              <a:t>. . . maybe </a:t>
            </a:r>
            <a:r>
              <a:rPr sz="2400" spc="-20" dirty="0">
                <a:latin typeface="Arial"/>
                <a:cs typeface="Arial"/>
              </a:rPr>
              <a:t>it’s </a:t>
            </a:r>
            <a:r>
              <a:rPr sz="2400" dirty="0">
                <a:latin typeface="Arial"/>
                <a:cs typeface="Arial"/>
              </a:rPr>
              <a:t>a med.’  </a:t>
            </a:r>
            <a:r>
              <a:rPr sz="2400" spc="-5" dirty="0">
                <a:latin typeface="Arial"/>
                <a:cs typeface="Arial"/>
              </a:rPr>
              <a:t>TH: </a:t>
            </a:r>
            <a:r>
              <a:rPr sz="2400" spc="-10" dirty="0">
                <a:latin typeface="Arial"/>
                <a:cs typeface="Arial"/>
              </a:rPr>
              <a:t>‘What’s 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med?’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CL: ‘A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bled.’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D33497A-76D7-470C-8271-E765584223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16"/>
    </mc:Choice>
    <mc:Fallback>
      <p:transition spd="slow" advTm="19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52927" y="641426"/>
            <a:ext cx="241617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Neolo</a:t>
            </a:r>
            <a:r>
              <a:rPr sz="3600" spc="5" dirty="0">
                <a:latin typeface="Arial"/>
                <a:cs typeface="Arial"/>
              </a:rPr>
              <a:t>g</a:t>
            </a:r>
            <a:r>
              <a:rPr sz="3600" dirty="0">
                <a:latin typeface="Arial"/>
                <a:cs typeface="Arial"/>
              </a:rPr>
              <a:t>isms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583182"/>
            <a:ext cx="7464425" cy="295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Many individuals </a:t>
            </a:r>
            <a:r>
              <a:rPr sz="2400" spc="-10" dirty="0">
                <a:latin typeface="Arial"/>
                <a:cs typeface="Arial"/>
              </a:rPr>
              <a:t>suffering </a:t>
            </a:r>
            <a:r>
              <a:rPr sz="2400" spc="-5" dirty="0">
                <a:latin typeface="Arial"/>
                <a:cs typeface="Arial"/>
              </a:rPr>
              <a:t>psychotic </a:t>
            </a:r>
            <a:r>
              <a:rPr sz="2400" dirty="0">
                <a:latin typeface="Arial"/>
                <a:cs typeface="Arial"/>
              </a:rPr>
              <a:t>symptoms often  </a:t>
            </a:r>
            <a:r>
              <a:rPr sz="2400" spc="-5" dirty="0">
                <a:latin typeface="Arial"/>
                <a:cs typeface="Arial"/>
              </a:rPr>
              <a:t>make up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words.</a:t>
            </a:r>
            <a:endParaRPr sz="2400">
              <a:latin typeface="Arial"/>
              <a:cs typeface="Arial"/>
            </a:endParaRPr>
          </a:p>
          <a:p>
            <a:pPr marL="355600" marR="608965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These </a:t>
            </a:r>
            <a:r>
              <a:rPr sz="2400" i="1" spc="-5" dirty="0">
                <a:latin typeface="Arial"/>
                <a:cs typeface="Arial"/>
              </a:rPr>
              <a:t>neologisms </a:t>
            </a:r>
            <a:r>
              <a:rPr sz="2400" spc="-5" dirty="0">
                <a:latin typeface="Arial"/>
                <a:cs typeface="Arial"/>
              </a:rPr>
              <a:t>are </a:t>
            </a:r>
            <a:r>
              <a:rPr sz="2400" dirty="0">
                <a:latin typeface="Arial"/>
                <a:cs typeface="Arial"/>
              </a:rPr>
              <a:t>frequently constructed </a:t>
            </a:r>
            <a:r>
              <a:rPr sz="2400" spc="-5" dirty="0">
                <a:latin typeface="Arial"/>
                <a:cs typeface="Arial"/>
              </a:rPr>
              <a:t>by  condensing </a:t>
            </a:r>
            <a:r>
              <a:rPr sz="2400" dirty="0">
                <a:latin typeface="Arial"/>
                <a:cs typeface="Arial"/>
              </a:rPr>
              <a:t>or </a:t>
            </a:r>
            <a:r>
              <a:rPr sz="2400" spc="-5" dirty="0">
                <a:latin typeface="Arial"/>
                <a:cs typeface="Arial"/>
              </a:rPr>
              <a:t>combining several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words.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81280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Sniggeration </a:t>
            </a:r>
            <a:r>
              <a:rPr sz="2400" dirty="0">
                <a:latin typeface="Arial"/>
                <a:cs typeface="Arial"/>
              </a:rPr>
              <a:t>- A </a:t>
            </a:r>
            <a:r>
              <a:rPr sz="2400" spc="-5" dirty="0">
                <a:latin typeface="Arial"/>
                <a:cs typeface="Arial"/>
              </a:rPr>
              <a:t>giggle or</a:t>
            </a:r>
            <a:r>
              <a:rPr sz="2400" spc="-2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sniggering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Relaudation </a:t>
            </a:r>
            <a:r>
              <a:rPr sz="2400" dirty="0">
                <a:latin typeface="Arial"/>
                <a:cs typeface="Arial"/>
              </a:rPr>
              <a:t>- </a:t>
            </a:r>
            <a:r>
              <a:rPr sz="2400" spc="-5" dirty="0">
                <a:latin typeface="Arial"/>
                <a:cs typeface="Arial"/>
              </a:rPr>
              <a:t>Praising over and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over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Circlingology </a:t>
            </a:r>
            <a:r>
              <a:rPr sz="2400" dirty="0">
                <a:latin typeface="Arial"/>
                <a:cs typeface="Arial"/>
              </a:rPr>
              <a:t>- </a:t>
            </a:r>
            <a:r>
              <a:rPr sz="2400" spc="-5" dirty="0">
                <a:latin typeface="Arial"/>
                <a:cs typeface="Arial"/>
              </a:rPr>
              <a:t>Study </a:t>
            </a:r>
            <a:r>
              <a:rPr sz="2400" dirty="0">
                <a:latin typeface="Arial"/>
                <a:cs typeface="Arial"/>
              </a:rPr>
              <a:t>of a </a:t>
            </a:r>
            <a:r>
              <a:rPr sz="2400" spc="-5" dirty="0">
                <a:latin typeface="Arial"/>
                <a:cs typeface="Arial"/>
              </a:rPr>
              <a:t>rolling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circle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1AF791B-8461-4CB6-AC9C-430AEAECE4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389"/>
    </mc:Choice>
    <mc:Fallback>
      <p:transition spd="slow" advTm="25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00425" y="641426"/>
            <a:ext cx="255968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latin typeface="Arial"/>
                <a:cs typeface="Arial"/>
              </a:rPr>
              <a:t>Word</a:t>
            </a:r>
            <a:r>
              <a:rPr sz="3600" spc="-90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salads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1446" y="1844801"/>
            <a:ext cx="7343140" cy="3416935"/>
          </a:xfrm>
          <a:custGeom>
            <a:avLst/>
            <a:gdLst/>
            <a:ahLst/>
            <a:cxnLst/>
            <a:rect l="l" t="t" r="r" b="b"/>
            <a:pathLst>
              <a:path w="7343140" h="3416935">
                <a:moveTo>
                  <a:pt x="0" y="3416808"/>
                </a:moveTo>
                <a:lnTo>
                  <a:pt x="7342632" y="3416808"/>
                </a:lnTo>
                <a:lnTo>
                  <a:pt x="7342632" y="0"/>
                </a:lnTo>
                <a:lnTo>
                  <a:pt x="0" y="0"/>
                </a:lnTo>
                <a:lnTo>
                  <a:pt x="0" y="3416808"/>
                </a:lnTo>
                <a:close/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79119" y="1870709"/>
            <a:ext cx="7132320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i="1" spc="-5" dirty="0">
                <a:latin typeface="Arial"/>
                <a:cs typeface="Arial"/>
              </a:rPr>
              <a:t>‘Everything is going around in </a:t>
            </a:r>
            <a:r>
              <a:rPr sz="2400" i="1" dirty="0">
                <a:latin typeface="Arial"/>
                <a:cs typeface="Arial"/>
              </a:rPr>
              <a:t>slow </a:t>
            </a:r>
            <a:r>
              <a:rPr sz="2400" i="1" spc="-10" dirty="0">
                <a:latin typeface="Arial"/>
                <a:cs typeface="Arial"/>
              </a:rPr>
              <a:t>motion. </a:t>
            </a:r>
            <a:r>
              <a:rPr sz="2400" i="1" dirty="0">
                <a:latin typeface="Arial"/>
                <a:cs typeface="Arial"/>
              </a:rPr>
              <a:t>The  </a:t>
            </a:r>
            <a:r>
              <a:rPr sz="2400" i="1" spc="-5" dirty="0">
                <a:latin typeface="Arial"/>
                <a:cs typeface="Arial"/>
              </a:rPr>
              <a:t>boxes are clanging and chattering </a:t>
            </a:r>
            <a:r>
              <a:rPr sz="2400" i="1" dirty="0">
                <a:latin typeface="Arial"/>
                <a:cs typeface="Arial"/>
              </a:rPr>
              <a:t>to </a:t>
            </a:r>
            <a:r>
              <a:rPr sz="2400" i="1" spc="-5" dirty="0">
                <a:latin typeface="Arial"/>
                <a:cs typeface="Arial"/>
              </a:rPr>
              <a:t>be let </a:t>
            </a:r>
            <a:r>
              <a:rPr sz="2400" i="1" dirty="0">
                <a:latin typeface="Arial"/>
                <a:cs typeface="Arial"/>
              </a:rPr>
              <a:t>out.  </a:t>
            </a:r>
            <a:r>
              <a:rPr sz="2400" i="1" spc="-5" dirty="0">
                <a:latin typeface="Arial"/>
                <a:cs typeface="Arial"/>
              </a:rPr>
              <a:t>Behind </a:t>
            </a:r>
            <a:r>
              <a:rPr sz="2400" i="1" spc="-10" dirty="0">
                <a:latin typeface="Arial"/>
                <a:cs typeface="Arial"/>
              </a:rPr>
              <a:t>my </a:t>
            </a:r>
            <a:r>
              <a:rPr sz="2400" i="1" spc="-5" dirty="0">
                <a:latin typeface="Arial"/>
                <a:cs typeface="Arial"/>
              </a:rPr>
              <a:t>forehead </a:t>
            </a:r>
            <a:r>
              <a:rPr sz="2400" i="1" dirty="0">
                <a:latin typeface="Arial"/>
                <a:cs typeface="Arial"/>
              </a:rPr>
              <a:t>the </a:t>
            </a:r>
            <a:r>
              <a:rPr sz="2400" i="1" spc="-5" dirty="0">
                <a:latin typeface="Arial"/>
                <a:cs typeface="Arial"/>
              </a:rPr>
              <a:t>past is surfacing </a:t>
            </a:r>
            <a:r>
              <a:rPr sz="2400" i="1" spc="-10" dirty="0">
                <a:latin typeface="Arial"/>
                <a:cs typeface="Arial"/>
              </a:rPr>
              <a:t>mixing </a:t>
            </a:r>
            <a:r>
              <a:rPr sz="2400" i="1" spc="-5" dirty="0">
                <a:latin typeface="Arial"/>
                <a:cs typeface="Arial"/>
              </a:rPr>
              <a:t>a  bottle </a:t>
            </a:r>
            <a:r>
              <a:rPr sz="2400" i="1" dirty="0">
                <a:latin typeface="Arial"/>
                <a:cs typeface="Arial"/>
              </a:rPr>
              <a:t>of </a:t>
            </a:r>
            <a:r>
              <a:rPr sz="2400" i="1" spc="-5" dirty="0">
                <a:latin typeface="Arial"/>
                <a:cs typeface="Arial"/>
              </a:rPr>
              <a:t>acid solution. </a:t>
            </a:r>
            <a:r>
              <a:rPr sz="2400" i="1" dirty="0">
                <a:latin typeface="Arial"/>
                <a:cs typeface="Arial"/>
              </a:rPr>
              <a:t>A stake </a:t>
            </a:r>
            <a:r>
              <a:rPr sz="2400" i="1" spc="-10" dirty="0">
                <a:latin typeface="Arial"/>
                <a:cs typeface="Arial"/>
              </a:rPr>
              <a:t>jams </a:t>
            </a:r>
            <a:r>
              <a:rPr sz="2400" i="1" dirty="0">
                <a:latin typeface="Arial"/>
                <a:cs typeface="Arial"/>
              </a:rPr>
              <a:t>a </a:t>
            </a:r>
            <a:r>
              <a:rPr sz="2400" i="1" spc="-5" dirty="0">
                <a:latin typeface="Arial"/>
                <a:cs typeface="Arial"/>
              </a:rPr>
              <a:t>door </a:t>
            </a:r>
            <a:r>
              <a:rPr sz="2400" i="1" dirty="0">
                <a:latin typeface="Arial"/>
                <a:cs typeface="Arial"/>
              </a:rPr>
              <a:t>that</a:t>
            </a:r>
            <a:r>
              <a:rPr sz="2400" i="1" spc="-135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leads  </a:t>
            </a:r>
            <a:r>
              <a:rPr sz="2400" i="1" dirty="0">
                <a:latin typeface="Arial"/>
                <a:cs typeface="Arial"/>
              </a:rPr>
              <a:t>to </a:t>
            </a:r>
            <a:r>
              <a:rPr sz="2400" i="1" spc="-5" dirty="0">
                <a:latin typeface="Arial"/>
                <a:cs typeface="Arial"/>
              </a:rPr>
              <a:t>a mirage </a:t>
            </a:r>
            <a:r>
              <a:rPr sz="2400" i="1" dirty="0">
                <a:latin typeface="Arial"/>
                <a:cs typeface="Arial"/>
              </a:rPr>
              <a:t>of </a:t>
            </a:r>
            <a:r>
              <a:rPr sz="2400" i="1" spc="-5" dirty="0">
                <a:latin typeface="Arial"/>
                <a:cs typeface="Arial"/>
              </a:rPr>
              <a:t>broken appearances. Inside a </a:t>
            </a:r>
            <a:r>
              <a:rPr sz="2400" i="1" dirty="0">
                <a:latin typeface="Arial"/>
                <a:cs typeface="Arial"/>
              </a:rPr>
              <a:t>box,  </a:t>
            </a:r>
            <a:r>
              <a:rPr sz="2400" i="1" spc="-5" dirty="0">
                <a:latin typeface="Arial"/>
                <a:cs typeface="Arial"/>
              </a:rPr>
              <a:t>pounding </a:t>
            </a:r>
            <a:r>
              <a:rPr sz="2400" i="1" dirty="0">
                <a:latin typeface="Arial"/>
                <a:cs typeface="Arial"/>
              </a:rPr>
              <a:t>fists try to </a:t>
            </a:r>
            <a:r>
              <a:rPr sz="2400" i="1" spc="-10" dirty="0">
                <a:latin typeface="Arial"/>
                <a:cs typeface="Arial"/>
              </a:rPr>
              <a:t>pull </a:t>
            </a:r>
            <a:r>
              <a:rPr sz="2400" i="1" spc="-5" dirty="0">
                <a:latin typeface="Arial"/>
                <a:cs typeface="Arial"/>
              </a:rPr>
              <a:t>down </a:t>
            </a:r>
            <a:r>
              <a:rPr sz="2400" i="1" spc="-10" dirty="0">
                <a:latin typeface="Arial"/>
                <a:cs typeface="Arial"/>
              </a:rPr>
              <a:t>my </a:t>
            </a:r>
            <a:r>
              <a:rPr sz="2400" i="1" spc="-5" dirty="0">
                <a:latin typeface="Arial"/>
                <a:cs typeface="Arial"/>
              </a:rPr>
              <a:t>imagination. </a:t>
            </a:r>
            <a:r>
              <a:rPr sz="2400" i="1" dirty="0">
                <a:latin typeface="Arial"/>
                <a:cs typeface="Arial"/>
              </a:rPr>
              <a:t>The  </a:t>
            </a:r>
            <a:r>
              <a:rPr sz="2400" i="1" spc="-5" dirty="0">
                <a:latin typeface="Arial"/>
                <a:cs typeface="Arial"/>
              </a:rPr>
              <a:t>ground work is split into hundreds </a:t>
            </a:r>
            <a:r>
              <a:rPr sz="2400" i="1" dirty="0">
                <a:latin typeface="Arial"/>
                <a:cs typeface="Arial"/>
              </a:rPr>
              <a:t>of </a:t>
            </a:r>
            <a:r>
              <a:rPr sz="2400" i="1" spc="-5" dirty="0">
                <a:latin typeface="Arial"/>
                <a:cs typeface="Arial"/>
              </a:rPr>
              <a:t>pieces; each  fragment </a:t>
            </a:r>
            <a:r>
              <a:rPr sz="2400" i="1" dirty="0">
                <a:latin typeface="Arial"/>
                <a:cs typeface="Arial"/>
              </a:rPr>
              <a:t>is </a:t>
            </a:r>
            <a:r>
              <a:rPr sz="2400" i="1" spc="-5" dirty="0">
                <a:latin typeface="Arial"/>
                <a:cs typeface="Arial"/>
              </a:rPr>
              <a:t>separate </a:t>
            </a:r>
            <a:r>
              <a:rPr sz="2400" i="1" dirty="0">
                <a:latin typeface="Arial"/>
                <a:cs typeface="Arial"/>
              </a:rPr>
              <a:t>as if </a:t>
            </a:r>
            <a:r>
              <a:rPr sz="2400" i="1" spc="-5" dirty="0">
                <a:latin typeface="Arial"/>
                <a:cs typeface="Arial"/>
              </a:rPr>
              <a:t>it had </a:t>
            </a:r>
            <a:r>
              <a:rPr sz="2400" i="1" spc="-10" dirty="0">
                <a:latin typeface="Arial"/>
                <a:cs typeface="Arial"/>
              </a:rPr>
              <a:t>some </a:t>
            </a:r>
            <a:r>
              <a:rPr sz="2400" i="1" spc="-5" dirty="0">
                <a:latin typeface="Arial"/>
                <a:cs typeface="Arial"/>
              </a:rPr>
              <a:t>kind </a:t>
            </a:r>
            <a:r>
              <a:rPr sz="2400" i="1" dirty="0">
                <a:latin typeface="Arial"/>
                <a:cs typeface="Arial"/>
              </a:rPr>
              <a:t>of  </a:t>
            </a:r>
            <a:r>
              <a:rPr sz="2400" i="1" spc="-5" dirty="0">
                <a:latin typeface="Arial"/>
                <a:cs typeface="Arial"/>
              </a:rPr>
              <a:t>individual purpose. </a:t>
            </a:r>
            <a:r>
              <a:rPr sz="2400" i="1" dirty="0">
                <a:latin typeface="Arial"/>
                <a:cs typeface="Arial"/>
              </a:rPr>
              <a:t>The </a:t>
            </a:r>
            <a:r>
              <a:rPr sz="2400" i="1" spc="-5" dirty="0">
                <a:latin typeface="Arial"/>
                <a:cs typeface="Arial"/>
              </a:rPr>
              <a:t>truth is locked up in </a:t>
            </a:r>
            <a:r>
              <a:rPr sz="2400" i="1" dirty="0">
                <a:latin typeface="Arial"/>
                <a:cs typeface="Arial"/>
              </a:rPr>
              <a:t>a</a:t>
            </a:r>
            <a:r>
              <a:rPr sz="2400" i="1" spc="25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unit.’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DBAC594-E08D-451B-8666-5BBD91B540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50"/>
    </mc:Choice>
    <mc:Fallback>
      <p:transition spd="slow" advTm="25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39595" y="641426"/>
            <a:ext cx="541464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Abnormal motor</a:t>
            </a:r>
            <a:r>
              <a:rPr sz="3600" spc="-90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behaviour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520698"/>
            <a:ext cx="7195184" cy="3633470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9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Disorganized behaviour </a:t>
            </a:r>
            <a:r>
              <a:rPr sz="2400" dirty="0">
                <a:latin typeface="Arial"/>
                <a:cs typeface="Arial"/>
              </a:rPr>
              <a:t>may</a:t>
            </a:r>
            <a:r>
              <a:rPr sz="2400" spc="8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include: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spcBef>
                <a:spcPts val="495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Childlike and silly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behaviour</a:t>
            </a:r>
            <a:endParaRPr sz="2400">
              <a:latin typeface="Arial"/>
              <a:cs typeface="Arial"/>
            </a:endParaRPr>
          </a:p>
          <a:p>
            <a:pPr marL="812800" marR="525780" lvl="1" indent="-342900">
              <a:lnSpc>
                <a:spcPct val="100000"/>
              </a:lnSpc>
              <a:spcBef>
                <a:spcPts val="500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Behaviour inappropriate </a:t>
            </a:r>
            <a:r>
              <a:rPr sz="2400" dirty="0">
                <a:latin typeface="Arial"/>
                <a:cs typeface="Arial"/>
              </a:rPr>
              <a:t>to the </a:t>
            </a:r>
            <a:r>
              <a:rPr sz="2400" spc="-5" dirty="0">
                <a:latin typeface="Arial"/>
                <a:cs typeface="Arial"/>
              </a:rPr>
              <a:t>context </a:t>
            </a:r>
            <a:r>
              <a:rPr sz="2400" dirty="0">
                <a:latin typeface="Arial"/>
                <a:cs typeface="Arial"/>
              </a:rPr>
              <a:t>(e.g.  </a:t>
            </a:r>
            <a:r>
              <a:rPr sz="2400" spc="-5" dirty="0">
                <a:latin typeface="Arial"/>
                <a:cs typeface="Arial"/>
              </a:rPr>
              <a:t>masturbating in public)</a:t>
            </a:r>
            <a:endParaRPr sz="2400">
              <a:latin typeface="Arial"/>
              <a:cs typeface="Arial"/>
            </a:endParaRPr>
          </a:p>
          <a:p>
            <a:pPr marL="812800" marR="202565" lvl="1" indent="-342900">
              <a:lnSpc>
                <a:spcPct val="100000"/>
              </a:lnSpc>
              <a:spcBef>
                <a:spcPts val="509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Unpredictable and agitated </a:t>
            </a:r>
            <a:r>
              <a:rPr sz="2400" dirty="0">
                <a:latin typeface="Arial"/>
                <a:cs typeface="Arial"/>
              </a:rPr>
              <a:t>(e.g. </a:t>
            </a:r>
            <a:r>
              <a:rPr sz="2400" spc="-5" dirty="0">
                <a:latin typeface="Arial"/>
                <a:cs typeface="Arial"/>
              </a:rPr>
              <a:t>shouting and  swearing in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street)</a:t>
            </a:r>
            <a:endParaRPr sz="2400">
              <a:latin typeface="Arial"/>
              <a:cs typeface="Arial"/>
            </a:endParaRPr>
          </a:p>
          <a:p>
            <a:pPr marL="812800" marR="5080" lvl="1" indent="-342900">
              <a:lnSpc>
                <a:spcPct val="100000"/>
              </a:lnSpc>
              <a:spcBef>
                <a:spcPts val="490"/>
              </a:spcBef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Catatonic behaviours </a:t>
            </a:r>
            <a:r>
              <a:rPr sz="2400" dirty="0">
                <a:latin typeface="Arial"/>
                <a:cs typeface="Arial"/>
              </a:rPr>
              <a:t>are characterized by  </a:t>
            </a:r>
            <a:r>
              <a:rPr sz="2400" spc="-5" dirty="0">
                <a:latin typeface="Arial"/>
                <a:cs typeface="Arial"/>
              </a:rPr>
              <a:t>decreased </a:t>
            </a:r>
            <a:r>
              <a:rPr sz="2400" dirty="0">
                <a:latin typeface="Arial"/>
                <a:cs typeface="Arial"/>
              </a:rPr>
              <a:t>reactivity to the </a:t>
            </a:r>
            <a:r>
              <a:rPr sz="2400" spc="-5" dirty="0">
                <a:latin typeface="Arial"/>
                <a:cs typeface="Arial"/>
              </a:rPr>
              <a:t>environment, rigidity  and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immobility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6F8ACF5-682C-431E-B316-916F7E5D51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189"/>
    </mc:Choice>
    <mc:Fallback>
      <p:transition spd="slow" advTm="64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31745" y="641426"/>
            <a:ext cx="4043679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Negative</a:t>
            </a:r>
            <a:r>
              <a:rPr sz="3600" spc="-7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symptoms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583182"/>
            <a:ext cx="7522209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Common within a diagnosis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schizophrenia, less so  in other schizophrenia </a:t>
            </a:r>
            <a:r>
              <a:rPr sz="2400" dirty="0">
                <a:latin typeface="Arial"/>
                <a:cs typeface="Arial"/>
              </a:rPr>
              <a:t>spectrum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disorders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Negative </a:t>
            </a:r>
            <a:r>
              <a:rPr sz="2400" dirty="0">
                <a:latin typeface="Arial"/>
                <a:cs typeface="Arial"/>
              </a:rPr>
              <a:t>symptoms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include: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812800" lvl="1" indent="-342900">
              <a:lnSpc>
                <a:spcPct val="100000"/>
              </a:lnSpc>
              <a:buChar char="•"/>
              <a:tabLst>
                <a:tab pos="812165" algn="l"/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Diminished emotional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expression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Char char="•"/>
              <a:tabLst>
                <a:tab pos="812165" algn="l"/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Avolition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Char char="•"/>
              <a:tabLst>
                <a:tab pos="812165" algn="l"/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Alogia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812165" algn="l"/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Anhedonia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Char char="•"/>
              <a:tabLst>
                <a:tab pos="812165" algn="l"/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Asociality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83FC2BE-3B7E-43F9-B2D5-5E65CC1228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65"/>
    </mc:Choice>
    <mc:Fallback>
      <p:transition spd="slow" advTm="65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70736" y="354025"/>
            <a:ext cx="589280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4445" marR="5080" indent="-126238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"/>
                <a:cs typeface="Arial"/>
              </a:rPr>
              <a:t>The </a:t>
            </a:r>
            <a:r>
              <a:rPr sz="3200" spc="-5" dirty="0">
                <a:latin typeface="Arial"/>
                <a:cs typeface="Arial"/>
              </a:rPr>
              <a:t>prevalence </a:t>
            </a:r>
            <a:r>
              <a:rPr sz="3200" dirty="0">
                <a:latin typeface="Arial"/>
                <a:cs typeface="Arial"/>
              </a:rPr>
              <a:t>of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schizophrenia  </a:t>
            </a:r>
            <a:r>
              <a:rPr sz="3200" dirty="0">
                <a:latin typeface="Arial"/>
                <a:cs typeface="Arial"/>
              </a:rPr>
              <a:t>spectrum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problems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762201"/>
            <a:ext cx="7469505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Lifetime prevalence </a:t>
            </a:r>
            <a:r>
              <a:rPr sz="2400" dirty="0">
                <a:latin typeface="Arial"/>
                <a:cs typeface="Arial"/>
              </a:rPr>
              <a:t>is </a:t>
            </a:r>
            <a:r>
              <a:rPr sz="2400" spc="-5" dirty="0">
                <a:latin typeface="Arial"/>
                <a:cs typeface="Arial"/>
              </a:rPr>
              <a:t>around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0.3-0.7%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24 million diagnosed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worldwide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Largely between </a:t>
            </a:r>
            <a:r>
              <a:rPr sz="2400" dirty="0">
                <a:latin typeface="Arial"/>
                <a:cs typeface="Arial"/>
              </a:rPr>
              <a:t>15-35 </a:t>
            </a:r>
            <a:r>
              <a:rPr sz="2400" spc="-5" dirty="0">
                <a:latin typeface="Arial"/>
                <a:cs typeface="Arial"/>
              </a:rPr>
              <a:t>years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old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Mortality </a:t>
            </a:r>
            <a:r>
              <a:rPr sz="2400" spc="-5" dirty="0">
                <a:latin typeface="Arial"/>
                <a:cs typeface="Arial"/>
              </a:rPr>
              <a:t>is 50% higher than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normal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Significant lifelong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impairment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Cultural differences in course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disease progression  and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prevalence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dirty="0">
                <a:latin typeface="Arial"/>
                <a:cs typeface="Arial"/>
              </a:rPr>
              <a:t>Immigration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Ethnicity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2AE4852-4FC1-4C98-AA4F-1F8976AEF0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931"/>
    </mc:Choice>
    <mc:Fallback>
      <p:transition spd="slow" advTm="125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8916" y="1114780"/>
            <a:ext cx="7513955" cy="179387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The experience and symptoms of schizophrenia vary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markedly</a:t>
            </a:r>
            <a:endParaRPr sz="2000">
              <a:latin typeface="Arial"/>
              <a:cs typeface="Arial"/>
            </a:endParaRPr>
          </a:p>
          <a:p>
            <a:pPr marL="756285" marR="5080" indent="-287020">
              <a:lnSpc>
                <a:spcPct val="100000"/>
              </a:lnSpc>
              <a:spcBef>
                <a:spcPts val="480"/>
              </a:spcBef>
              <a:tabLst>
                <a:tab pos="756285" algn="l"/>
              </a:tabLst>
            </a:pPr>
            <a:r>
              <a:rPr sz="2000" dirty="0">
                <a:latin typeface="Arial"/>
                <a:cs typeface="Arial"/>
              </a:rPr>
              <a:t>–	Two people with schizophrenia may present in </a:t>
            </a:r>
            <a:r>
              <a:rPr sz="2000" spc="-5" dirty="0">
                <a:latin typeface="Arial"/>
                <a:cs typeface="Arial"/>
              </a:rPr>
              <a:t>very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different  ways and report very different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experiences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Times New Roman"/>
              <a:cs typeface="Times New Roman"/>
            </a:endParaRPr>
          </a:p>
          <a:p>
            <a:pPr marL="563880" indent="-551180">
              <a:lnSpc>
                <a:spcPct val="100000"/>
              </a:lnSpc>
              <a:buChar char="•"/>
              <a:tabLst>
                <a:tab pos="563880" algn="l"/>
                <a:tab pos="564515" algn="l"/>
              </a:tabLst>
            </a:pPr>
            <a:r>
              <a:rPr sz="2000" dirty="0">
                <a:latin typeface="Arial"/>
                <a:cs typeface="Arial"/>
              </a:rPr>
              <a:t>Degree to which symptoms effect daily functioning also</a:t>
            </a:r>
            <a:r>
              <a:rPr sz="2000" spc="-1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vary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8916" y="3308984"/>
            <a:ext cx="1149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8516" y="3308984"/>
            <a:ext cx="647636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"/>
                <a:cs typeface="Arial"/>
              </a:rPr>
              <a:t>People diagnosed with schizophrenia respond to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different  medications (some fail to respond to</a:t>
            </a:r>
            <a:r>
              <a:rPr sz="2000" spc="-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any)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8916" y="4345685"/>
            <a:ext cx="1149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88516" y="4345685"/>
            <a:ext cx="647446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Suggests individual symptoms may have different</a:t>
            </a:r>
            <a:r>
              <a:rPr sz="2000" spc="-1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causes  and require different</a:t>
            </a:r>
            <a:r>
              <a:rPr sz="2000" spc="-9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treatment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8916" y="5382259"/>
            <a:ext cx="1149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8516" y="5382259"/>
            <a:ext cx="566737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"/>
                <a:cs typeface="Arial"/>
              </a:rPr>
              <a:t>Suggests that there is not one underlying cause</a:t>
            </a:r>
            <a:r>
              <a:rPr sz="2000" spc="-1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of  </a:t>
            </a:r>
            <a:r>
              <a:rPr lang="en-GB" sz="2000" dirty="0">
                <a:latin typeface="Arial"/>
                <a:cs typeface="Arial"/>
              </a:rPr>
              <a:t>s</a:t>
            </a:r>
            <a:r>
              <a:rPr sz="2000" dirty="0" err="1">
                <a:latin typeface="Arial"/>
                <a:cs typeface="Arial"/>
              </a:rPr>
              <a:t>chizophrenia</a:t>
            </a:r>
            <a:r>
              <a:rPr sz="2000" dirty="0">
                <a:latin typeface="Arial"/>
                <a:cs typeface="Arial"/>
              </a:rPr>
              <a:t> – but different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disorders?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553717" y="255778"/>
            <a:ext cx="61201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8685" algn="l"/>
              </a:tabLst>
            </a:pPr>
            <a:r>
              <a:rPr sz="3600" spc="-260" dirty="0">
                <a:latin typeface="Arial"/>
                <a:cs typeface="Arial"/>
              </a:rPr>
              <a:t>The	</a:t>
            </a:r>
            <a:r>
              <a:rPr sz="3600" spc="-110" dirty="0">
                <a:latin typeface="Arial"/>
                <a:cs typeface="Arial"/>
              </a:rPr>
              <a:t>“schizophrenia”</a:t>
            </a:r>
            <a:r>
              <a:rPr sz="3600" spc="-265" dirty="0">
                <a:latin typeface="Arial"/>
                <a:cs typeface="Arial"/>
              </a:rPr>
              <a:t> </a:t>
            </a:r>
            <a:r>
              <a:rPr sz="3600" spc="-140" dirty="0">
                <a:latin typeface="Arial"/>
                <a:cs typeface="Arial"/>
              </a:rPr>
              <a:t>controversy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38C0969-09E1-4127-9EA9-AC6C20D14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586"/>
    </mc:Choice>
    <mc:Fallback>
      <p:transition spd="slow" advTm="1085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93444" y="1294257"/>
            <a:ext cx="8036559" cy="48660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21665" marR="198120" indent="-6096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"/>
                <a:cs typeface="Arial"/>
              </a:rPr>
              <a:t>Bentall (1993): the diagnosis of schizophrenia is not valid &amp; should</a:t>
            </a:r>
            <a:r>
              <a:rPr sz="2000" spc="-19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  abandoned</a:t>
            </a:r>
            <a:r>
              <a:rPr lang="en-GB" sz="2000" dirty="0"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Arial"/>
                <a:cs typeface="Arial"/>
              </a:rPr>
              <a:t>Bennett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(2003):</a:t>
            </a:r>
          </a:p>
          <a:p>
            <a:pPr marL="354965" marR="5080" indent="-342265">
              <a:lnSpc>
                <a:spcPct val="100000"/>
              </a:lnSpc>
              <a:spcBef>
                <a:spcPts val="48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better to look at the various symptoms of schizophrenia and each</a:t>
            </a:r>
            <a:r>
              <a:rPr sz="2000" spc="-2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  treated as a disorder in </a:t>
            </a:r>
            <a:r>
              <a:rPr sz="2000" spc="-5" dirty="0">
                <a:latin typeface="Arial"/>
                <a:cs typeface="Arial"/>
              </a:rPr>
              <a:t>its </a:t>
            </a:r>
            <a:r>
              <a:rPr sz="2000" dirty="0">
                <a:latin typeface="Arial"/>
                <a:cs typeface="Arial"/>
              </a:rPr>
              <a:t>own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right</a:t>
            </a:r>
            <a:r>
              <a:rPr lang="en-GB" sz="2000" dirty="0">
                <a:latin typeface="Arial"/>
                <a:cs typeface="Arial"/>
              </a:rPr>
              <a:t> (but overlap between symptoms and ‘disorders’)</a:t>
            </a:r>
            <a:endParaRPr sz="20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48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need to better understand causes of</a:t>
            </a:r>
            <a:r>
              <a:rPr sz="2000" spc="-175" dirty="0">
                <a:latin typeface="Arial"/>
                <a:cs typeface="Arial"/>
              </a:rPr>
              <a:t> </a:t>
            </a:r>
            <a:r>
              <a:rPr lang="en-GB" sz="2000" spc="-175" dirty="0">
                <a:latin typeface="Arial"/>
                <a:cs typeface="Arial"/>
              </a:rPr>
              <a:t>s</a:t>
            </a:r>
            <a:r>
              <a:rPr sz="2000" dirty="0" err="1">
                <a:latin typeface="Arial"/>
                <a:cs typeface="Arial"/>
              </a:rPr>
              <a:t>chizophrenia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Van Os (2009): should be re-named “salience </a:t>
            </a:r>
            <a:r>
              <a:rPr sz="2000" spc="-5" dirty="0">
                <a:latin typeface="Arial"/>
                <a:cs typeface="Arial"/>
              </a:rPr>
              <a:t>disorder” </a:t>
            </a:r>
            <a:r>
              <a:rPr sz="2000" dirty="0">
                <a:latin typeface="Arial"/>
                <a:cs typeface="Arial"/>
              </a:rPr>
              <a:t>to </a:t>
            </a:r>
            <a:r>
              <a:rPr sz="2000" spc="-5" dirty="0">
                <a:latin typeface="Arial"/>
                <a:cs typeface="Arial"/>
              </a:rPr>
              <a:t>avoid</a:t>
            </a:r>
            <a:r>
              <a:rPr sz="2000" spc="-2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stigma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621665" marR="259079" indent="-60960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Arial"/>
                <a:cs typeface="Arial"/>
              </a:rPr>
              <a:t>Paris (2013) – “we </a:t>
            </a:r>
            <a:r>
              <a:rPr sz="2000" spc="-5" dirty="0">
                <a:latin typeface="Arial"/>
                <a:cs typeface="Arial"/>
              </a:rPr>
              <a:t>will have to wait </a:t>
            </a:r>
            <a:r>
              <a:rPr sz="2000" dirty="0">
                <a:latin typeface="Arial"/>
                <a:cs typeface="Arial"/>
              </a:rPr>
              <a:t>for a </a:t>
            </a:r>
            <a:r>
              <a:rPr sz="2000" spc="-5" dirty="0">
                <a:latin typeface="Arial"/>
                <a:cs typeface="Arial"/>
              </a:rPr>
              <a:t>better understanding of </a:t>
            </a:r>
            <a:r>
              <a:rPr sz="2000" dirty="0">
                <a:latin typeface="Arial"/>
                <a:cs typeface="Arial"/>
              </a:rPr>
              <a:t>the  </a:t>
            </a:r>
            <a:r>
              <a:rPr sz="2000" spc="-5" dirty="0">
                <a:latin typeface="Arial"/>
                <a:cs typeface="Arial"/>
              </a:rPr>
              <a:t>illness before </a:t>
            </a:r>
            <a:r>
              <a:rPr sz="2000" dirty="0">
                <a:latin typeface="Arial"/>
                <a:cs typeface="Arial"/>
              </a:rPr>
              <a:t>we </a:t>
            </a:r>
            <a:r>
              <a:rPr sz="2000" spc="-5" dirty="0">
                <a:latin typeface="Arial"/>
                <a:cs typeface="Arial"/>
              </a:rPr>
              <a:t>are in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position </a:t>
            </a:r>
            <a:r>
              <a:rPr sz="2000" dirty="0">
                <a:latin typeface="Arial"/>
                <a:cs typeface="Arial"/>
              </a:rPr>
              <a:t>to </a:t>
            </a:r>
            <a:r>
              <a:rPr sz="2000" spc="-5" dirty="0">
                <a:latin typeface="Arial"/>
                <a:cs typeface="Arial"/>
              </a:rPr>
              <a:t>give it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better name”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(p</a:t>
            </a:r>
            <a:r>
              <a:rPr lang="en-GB" sz="2000" spc="-5" dirty="0">
                <a:latin typeface="Arial"/>
                <a:cs typeface="Arial"/>
              </a:rPr>
              <a:t>.</a:t>
            </a:r>
            <a:r>
              <a:rPr sz="2000" spc="-5" dirty="0">
                <a:latin typeface="Arial"/>
                <a:cs typeface="Arial"/>
              </a:rPr>
              <a:t>95)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3717" y="255778"/>
            <a:ext cx="61201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8685" algn="l"/>
              </a:tabLst>
            </a:pPr>
            <a:r>
              <a:rPr sz="3600" spc="-260" dirty="0">
                <a:latin typeface="Arial"/>
                <a:cs typeface="Arial"/>
              </a:rPr>
              <a:t>The	</a:t>
            </a:r>
            <a:r>
              <a:rPr sz="3600" spc="-110" dirty="0">
                <a:latin typeface="Arial"/>
                <a:cs typeface="Arial"/>
              </a:rPr>
              <a:t>“schizophrenia”</a:t>
            </a:r>
            <a:r>
              <a:rPr sz="3600" spc="-265" dirty="0">
                <a:latin typeface="Arial"/>
                <a:cs typeface="Arial"/>
              </a:rPr>
              <a:t> </a:t>
            </a:r>
            <a:r>
              <a:rPr sz="3600" spc="-140" dirty="0">
                <a:latin typeface="Arial"/>
                <a:cs typeface="Arial"/>
              </a:rPr>
              <a:t>controversy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C284C34-1867-478D-ACF6-0681F8C46C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970"/>
    </mc:Choice>
    <mc:Fallback>
      <p:transition spd="slow" advTm="709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7217" y="1360424"/>
            <a:ext cx="7834630" cy="317843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  <a:tabLst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As with DSM-IV, only two of many possible symptoms needs to</a:t>
            </a:r>
            <a:r>
              <a:rPr sz="2000" spc="-2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  present for at least one month in order to meet the DSM criteria</a:t>
            </a:r>
            <a:r>
              <a:rPr sz="2000" spc="-2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for  Schizophrenia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900" dirty="0">
              <a:latin typeface="Times New Roman"/>
              <a:cs typeface="Times New Roman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Delusions</a:t>
            </a:r>
          </a:p>
          <a:p>
            <a:pPr marL="756285" lvl="1" indent="-286385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Hallucinations</a:t>
            </a:r>
          </a:p>
          <a:p>
            <a:pPr marL="756285" lvl="1" indent="-286385">
              <a:lnSpc>
                <a:spcPct val="100000"/>
              </a:lnSpc>
              <a:spcBef>
                <a:spcPts val="484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Disorganized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speech</a:t>
            </a:r>
          </a:p>
          <a:p>
            <a:pPr marL="756285" lvl="1" indent="-286385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Grossly disorganized or catatonic</a:t>
            </a:r>
            <a:r>
              <a:rPr sz="2000" spc="-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behavior</a:t>
            </a:r>
          </a:p>
          <a:p>
            <a:pPr marL="756285" lvl="1" indent="-286385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latin typeface="Arial"/>
                <a:cs typeface="Arial"/>
              </a:rPr>
              <a:t>Negative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symptoms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60526" y="255778"/>
            <a:ext cx="7726274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355" dirty="0">
                <a:latin typeface="Arial"/>
                <a:cs typeface="Arial"/>
              </a:rPr>
              <a:t>DSM </a:t>
            </a:r>
            <a:r>
              <a:rPr lang="en-GB" sz="3600" spc="-355" dirty="0">
                <a:latin typeface="Arial"/>
                <a:cs typeface="Arial"/>
              </a:rPr>
              <a:t>-</a:t>
            </a:r>
            <a:r>
              <a:rPr sz="3600" spc="-360" dirty="0">
                <a:latin typeface="Arial"/>
                <a:cs typeface="Arial"/>
              </a:rPr>
              <a:t>V </a:t>
            </a:r>
            <a:r>
              <a:rPr lang="en-GB" sz="3600" spc="-160" dirty="0">
                <a:latin typeface="Arial"/>
                <a:cs typeface="Arial"/>
              </a:rPr>
              <a:t>c</a:t>
            </a:r>
            <a:r>
              <a:rPr sz="3600" spc="-160" dirty="0" err="1">
                <a:latin typeface="Arial"/>
                <a:cs typeface="Arial"/>
              </a:rPr>
              <a:t>lassification</a:t>
            </a:r>
            <a:r>
              <a:rPr sz="3600" spc="-160" dirty="0">
                <a:latin typeface="Arial"/>
                <a:cs typeface="Arial"/>
              </a:rPr>
              <a:t> </a:t>
            </a:r>
            <a:r>
              <a:rPr sz="3600" spc="-10" dirty="0">
                <a:latin typeface="Arial"/>
                <a:cs typeface="Arial"/>
              </a:rPr>
              <a:t>of</a:t>
            </a:r>
            <a:r>
              <a:rPr sz="3600" spc="105" dirty="0">
                <a:latin typeface="Arial"/>
                <a:cs typeface="Arial"/>
              </a:rPr>
              <a:t> </a:t>
            </a:r>
            <a:r>
              <a:rPr sz="3600" spc="-110" dirty="0">
                <a:latin typeface="Arial"/>
                <a:cs typeface="Arial"/>
              </a:rPr>
              <a:t>“schizophrenia”</a:t>
            </a:r>
            <a:endParaRPr sz="3600" dirty="0">
              <a:latin typeface="Arial"/>
              <a:cs typeface="Arial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6DC8319-77D2-4284-9976-99CAE023A9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65"/>
    </mc:Choice>
    <mc:Fallback>
      <p:transition spd="slow" advTm="37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32636" y="354025"/>
            <a:ext cx="562356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138555" marR="5080" indent="-112649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"/>
                <a:cs typeface="Arial"/>
              </a:rPr>
              <a:t>The </a:t>
            </a:r>
            <a:r>
              <a:rPr sz="3200" spc="-5" dirty="0">
                <a:latin typeface="Arial"/>
                <a:cs typeface="Arial"/>
              </a:rPr>
              <a:t>diagnosis </a:t>
            </a:r>
            <a:r>
              <a:rPr sz="3200" spc="-10" dirty="0">
                <a:latin typeface="Arial"/>
                <a:cs typeface="Arial"/>
              </a:rPr>
              <a:t>of </a:t>
            </a:r>
            <a:r>
              <a:rPr sz="3200" spc="-5" dirty="0">
                <a:latin typeface="Arial"/>
                <a:cs typeface="Arial"/>
              </a:rPr>
              <a:t>schizophrenia  </a:t>
            </a:r>
            <a:r>
              <a:rPr sz="3200" dirty="0">
                <a:latin typeface="Arial"/>
                <a:cs typeface="Arial"/>
              </a:rPr>
              <a:t>spectrum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disorders</a:t>
            </a:r>
            <a:endParaRPr sz="32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88263" y="2606039"/>
          <a:ext cx="7850500" cy="20516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48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8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7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4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05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7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784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6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7843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477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543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84645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84836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362585" marR="99060" indent="-231775">
                        <a:lnSpc>
                          <a:spcPct val="86300"/>
                        </a:lnSpc>
                        <a:spcBef>
                          <a:spcPts val="19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Schizo</a:t>
                      </a:r>
                      <a:r>
                        <a:rPr sz="2000" spc="10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ia  Spectrum  Disorders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47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800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84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7090">
                <a:tc gridSpan="2">
                  <a:txBody>
                    <a:bodyPr/>
                    <a:lstStyle/>
                    <a:p>
                      <a:pPr marL="441325" marR="276225" indent="-132715">
                        <a:lnSpc>
                          <a:spcPts val="2080"/>
                        </a:lnSpc>
                        <a:spcBef>
                          <a:spcPts val="123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Delusio</a:t>
                      </a:r>
                      <a:r>
                        <a:rPr sz="2000" spc="10" dirty="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al  disorder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562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3">
                  <a:txBody>
                    <a:bodyPr/>
                    <a:lstStyle/>
                    <a:p>
                      <a:pPr marL="440055" marR="47625" indent="-361950">
                        <a:lnSpc>
                          <a:spcPts val="2080"/>
                        </a:lnSpc>
                        <a:spcBef>
                          <a:spcPts val="123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Brief</a:t>
                      </a:r>
                      <a:r>
                        <a:rPr sz="20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psychotic  disorder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562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130810">
                        <a:lnSpc>
                          <a:spcPct val="100000"/>
                        </a:lnSpc>
                        <a:spcBef>
                          <a:spcPts val="193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Schizophrenia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451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 marL="443865" marR="35560" indent="-370840">
                        <a:lnSpc>
                          <a:spcPts val="2080"/>
                        </a:lnSpc>
                        <a:spcBef>
                          <a:spcPts val="123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Schizoa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fect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ve  disorder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562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68A346-7107-4E2A-BA3C-F2E35C6208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06"/>
    </mc:Choice>
    <mc:Fallback>
      <p:transition spd="slow" advTm="15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61945" y="545084"/>
            <a:ext cx="43713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Arial"/>
                <a:cs typeface="Arial"/>
              </a:rPr>
              <a:t>Delusional</a:t>
            </a:r>
            <a:r>
              <a:rPr sz="4000" spc="-35" dirty="0">
                <a:latin typeface="Arial"/>
                <a:cs typeface="Arial"/>
              </a:rPr>
              <a:t> </a:t>
            </a:r>
            <a:r>
              <a:rPr sz="4000" spc="-5" dirty="0">
                <a:latin typeface="Arial"/>
                <a:cs typeface="Arial"/>
              </a:rPr>
              <a:t>disorder</a:t>
            </a:r>
            <a:endParaRPr sz="4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693245"/>
            <a:ext cx="5742305" cy="2769870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54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New diagnostic category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DSM-5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Lifetime prevalence </a:t>
            </a:r>
            <a:r>
              <a:rPr sz="2400" dirty="0">
                <a:latin typeface="Arial"/>
                <a:cs typeface="Arial"/>
              </a:rPr>
              <a:t>rate </a:t>
            </a:r>
            <a:r>
              <a:rPr sz="2400" spc="-10" dirty="0">
                <a:latin typeface="Arial"/>
                <a:cs typeface="Arial"/>
              </a:rPr>
              <a:t>is </a:t>
            </a:r>
            <a:r>
              <a:rPr sz="2400" spc="-5" dirty="0">
                <a:latin typeface="Arial"/>
                <a:cs typeface="Arial"/>
              </a:rPr>
              <a:t>around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0.2%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Persecutory </a:t>
            </a:r>
            <a:r>
              <a:rPr sz="2400" dirty="0">
                <a:latin typeface="Arial"/>
                <a:cs typeface="Arial"/>
              </a:rPr>
              <a:t>type (most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common)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44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Erotomanic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type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Grandiose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type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721E95-45C9-4C14-9962-3DC572A182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799"/>
    </mc:Choice>
    <mc:Fallback>
      <p:transition spd="slow" advTm="45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92045" y="545084"/>
            <a:ext cx="53016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Arial"/>
                <a:cs typeface="Arial"/>
              </a:rPr>
              <a:t>Brief psychotic</a:t>
            </a:r>
            <a:r>
              <a:rPr sz="4000" spc="-30" dirty="0">
                <a:latin typeface="Arial"/>
                <a:cs typeface="Arial"/>
              </a:rPr>
              <a:t> </a:t>
            </a:r>
            <a:r>
              <a:rPr sz="4000" spc="-5" dirty="0">
                <a:latin typeface="Arial"/>
                <a:cs typeface="Arial"/>
              </a:rPr>
              <a:t>disorder</a:t>
            </a:r>
            <a:endParaRPr sz="4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693245"/>
            <a:ext cx="7212330" cy="3204210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54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New diagnostic category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DSM-5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May </a:t>
            </a:r>
            <a:r>
              <a:rPr sz="2400" spc="-5" dirty="0">
                <a:latin typeface="Arial"/>
                <a:cs typeface="Arial"/>
              </a:rPr>
              <a:t>account </a:t>
            </a:r>
            <a:r>
              <a:rPr sz="2400" dirty="0">
                <a:latin typeface="Arial"/>
                <a:cs typeface="Arial"/>
              </a:rPr>
              <a:t>for </a:t>
            </a:r>
            <a:r>
              <a:rPr sz="2400" spc="-5" dirty="0">
                <a:latin typeface="Arial"/>
                <a:cs typeface="Arial"/>
              </a:rPr>
              <a:t>9% cases </a:t>
            </a:r>
            <a:r>
              <a:rPr sz="2400" dirty="0">
                <a:latin typeface="Arial"/>
                <a:cs typeface="Arial"/>
              </a:rPr>
              <a:t>of first-onset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psychosis</a:t>
            </a:r>
            <a:endParaRPr sz="2400">
              <a:latin typeface="Arial"/>
              <a:cs typeface="Arial"/>
            </a:endParaRPr>
          </a:p>
          <a:p>
            <a:pPr marL="355600" marR="869315" indent="-342900">
              <a:lnSpc>
                <a:spcPct val="100000"/>
              </a:lnSpc>
              <a:spcBef>
                <a:spcPts val="5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Sudden onset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at least 1 </a:t>
            </a:r>
            <a:r>
              <a:rPr sz="2400" dirty="0">
                <a:latin typeface="Arial"/>
                <a:cs typeface="Arial"/>
              </a:rPr>
              <a:t>of </a:t>
            </a:r>
            <a:r>
              <a:rPr sz="2400" spc="-5" dirty="0">
                <a:latin typeface="Arial"/>
                <a:cs typeface="Arial"/>
              </a:rPr>
              <a:t>main psychotic  </a:t>
            </a:r>
            <a:r>
              <a:rPr sz="2400" dirty="0">
                <a:latin typeface="Arial"/>
                <a:cs typeface="Arial"/>
              </a:rPr>
              <a:t>symptoms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90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Change in </a:t>
            </a:r>
            <a:r>
              <a:rPr sz="2400" dirty="0">
                <a:latin typeface="Arial"/>
                <a:cs typeface="Arial"/>
              </a:rPr>
              <a:t>state </a:t>
            </a:r>
            <a:r>
              <a:rPr sz="2400" spc="-5" dirty="0">
                <a:latin typeface="Arial"/>
                <a:cs typeface="Arial"/>
              </a:rPr>
              <a:t>occurring within 2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weeks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Associated with emotional turmoil or overwhelming  confusion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334504-BEB4-488B-882E-3A7B976FFA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587"/>
    </mc:Choice>
    <mc:Fallback>
      <p:transition spd="slow" advTm="92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33445" y="545084"/>
            <a:ext cx="32423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Arial"/>
                <a:cs typeface="Arial"/>
              </a:rPr>
              <a:t>Schizophrenia</a:t>
            </a:r>
            <a:endParaRPr sz="4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762201"/>
            <a:ext cx="755586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Range </a:t>
            </a:r>
            <a:r>
              <a:rPr sz="2400" dirty="0">
                <a:latin typeface="Arial"/>
                <a:cs typeface="Arial"/>
              </a:rPr>
              <a:t>of symptoms </a:t>
            </a:r>
            <a:r>
              <a:rPr sz="2400" spc="-5" dirty="0">
                <a:latin typeface="Arial"/>
                <a:cs typeface="Arial"/>
              </a:rPr>
              <a:t>covering cognitive, behavioural  and emotional dysfunction and impaired occupational  or social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functioning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Prodromal, active </a:t>
            </a:r>
            <a:r>
              <a:rPr sz="2400" spc="-5" dirty="0">
                <a:latin typeface="Arial"/>
                <a:cs typeface="Arial"/>
              </a:rPr>
              <a:t>and residual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phases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54D74A1-4B4C-46ED-BF43-409D2BEC78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49"/>
    </mc:Choice>
    <mc:Fallback>
      <p:transition spd="slow" advTm="30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39595" y="545084"/>
            <a:ext cx="54063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latin typeface="Arial"/>
                <a:cs typeface="Arial"/>
              </a:rPr>
              <a:t>Schizoaffective</a:t>
            </a:r>
            <a:r>
              <a:rPr sz="4000" spc="-15" dirty="0">
                <a:latin typeface="Arial"/>
                <a:cs typeface="Arial"/>
              </a:rPr>
              <a:t> </a:t>
            </a:r>
            <a:r>
              <a:rPr sz="4000" spc="-5" dirty="0">
                <a:latin typeface="Arial"/>
                <a:cs typeface="Arial"/>
              </a:rPr>
              <a:t>disorder</a:t>
            </a:r>
            <a:endParaRPr sz="4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762201"/>
            <a:ext cx="7315200" cy="2586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Diagnosed when an </a:t>
            </a:r>
            <a:r>
              <a:rPr sz="2400" spc="-10" dirty="0">
                <a:latin typeface="Arial"/>
                <a:cs typeface="Arial"/>
              </a:rPr>
              <a:t>individual’s </a:t>
            </a:r>
            <a:r>
              <a:rPr sz="2400" dirty="0">
                <a:latin typeface="Arial"/>
                <a:cs typeface="Arial"/>
              </a:rPr>
              <a:t>symptoms meet  </a:t>
            </a:r>
            <a:r>
              <a:rPr sz="2400" spc="-5" dirty="0">
                <a:latin typeface="Arial"/>
                <a:cs typeface="Arial"/>
              </a:rPr>
              <a:t>criteria </a:t>
            </a:r>
            <a:r>
              <a:rPr sz="2400" dirty="0">
                <a:latin typeface="Arial"/>
                <a:cs typeface="Arial"/>
              </a:rPr>
              <a:t>for </a:t>
            </a:r>
            <a:r>
              <a:rPr sz="2400" spc="-5" dirty="0">
                <a:latin typeface="Arial"/>
                <a:cs typeface="Arial"/>
              </a:rPr>
              <a:t>schizophrenia </a:t>
            </a:r>
            <a:r>
              <a:rPr sz="2400" dirty="0">
                <a:latin typeface="Arial"/>
                <a:cs typeface="Arial"/>
              </a:rPr>
              <a:t>but </a:t>
            </a:r>
            <a:r>
              <a:rPr sz="2400" spc="-5" dirty="0">
                <a:latin typeface="Arial"/>
                <a:cs typeface="Arial"/>
              </a:rPr>
              <a:t>where there </a:t>
            </a:r>
            <a:r>
              <a:rPr sz="2400" spc="-10" dirty="0">
                <a:latin typeface="Arial"/>
                <a:cs typeface="Arial"/>
              </a:rPr>
              <a:t>is </a:t>
            </a:r>
            <a:r>
              <a:rPr sz="2400" spc="-5" dirty="0">
                <a:latin typeface="Arial"/>
                <a:cs typeface="Arial"/>
              </a:rPr>
              <a:t>also  significant, concurrent episode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1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depression/mania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Impairs </a:t>
            </a:r>
            <a:r>
              <a:rPr sz="2400" spc="-5" dirty="0">
                <a:latin typeface="Arial"/>
                <a:cs typeface="Arial"/>
              </a:rPr>
              <a:t>social and occupational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functioning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Increased risk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suicide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0D0670-BBE3-494B-BA5C-BF306A1158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432"/>
    </mc:Choice>
    <mc:Fallback>
      <p:transition spd="slow" advTm="42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1603" y="354025"/>
            <a:ext cx="706818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The course of psychotic</a:t>
            </a:r>
            <a:r>
              <a:rPr sz="3600" spc="-7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symptoms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0844" y="1222628"/>
            <a:ext cx="7313295" cy="5147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Prodromal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stage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Late adolescence </a:t>
            </a:r>
            <a:r>
              <a:rPr sz="2400" dirty="0">
                <a:latin typeface="Arial"/>
                <a:cs typeface="Arial"/>
              </a:rPr>
              <a:t>or </a:t>
            </a:r>
            <a:r>
              <a:rPr sz="2400" spc="-5" dirty="0">
                <a:latin typeface="Arial"/>
                <a:cs typeface="Arial"/>
              </a:rPr>
              <a:t>early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adulthood</a:t>
            </a:r>
            <a:endParaRPr sz="2400">
              <a:latin typeface="Arial"/>
              <a:cs typeface="Arial"/>
            </a:endParaRPr>
          </a:p>
          <a:p>
            <a:pPr marL="812800" marR="40894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spc="-5" dirty="0">
                <a:latin typeface="Arial"/>
                <a:cs typeface="Arial"/>
              </a:rPr>
              <a:t>Slow deterioration </a:t>
            </a:r>
            <a:r>
              <a:rPr sz="2400" dirty="0">
                <a:latin typeface="Arial"/>
                <a:cs typeface="Arial"/>
              </a:rPr>
              <a:t>from </a:t>
            </a:r>
            <a:r>
              <a:rPr sz="2400" spc="-5" dirty="0">
                <a:latin typeface="Arial"/>
                <a:cs typeface="Arial"/>
              </a:rPr>
              <a:t>normal life and social  interaction over about 5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years</a:t>
            </a:r>
            <a:endParaRPr sz="2400">
              <a:latin typeface="Arial"/>
              <a:cs typeface="Arial"/>
            </a:endParaRPr>
          </a:p>
          <a:p>
            <a:pPr marL="812800" lvl="1" indent="-342900">
              <a:lnSpc>
                <a:spcPct val="100000"/>
              </a:lnSpc>
              <a:buFont typeface="Wingdings"/>
              <a:buChar char=""/>
              <a:tabLst>
                <a:tab pos="812800" algn="l"/>
              </a:tabLst>
            </a:pPr>
            <a:r>
              <a:rPr sz="2400" dirty="0">
                <a:latin typeface="Arial"/>
                <a:cs typeface="Arial"/>
              </a:rPr>
              <a:t>Strong </a:t>
            </a:r>
            <a:r>
              <a:rPr sz="2400" spc="-5" dirty="0">
                <a:latin typeface="Arial"/>
                <a:cs typeface="Arial"/>
              </a:rPr>
              <a:t>evidence </a:t>
            </a:r>
            <a:r>
              <a:rPr sz="2400" dirty="0">
                <a:latin typeface="Arial"/>
                <a:cs typeface="Arial"/>
              </a:rPr>
              <a:t>for </a:t>
            </a:r>
            <a:r>
              <a:rPr sz="2400" i="1" spc="-5" dirty="0">
                <a:latin typeface="Arial"/>
                <a:cs typeface="Arial"/>
              </a:rPr>
              <a:t>stress-diathesis</a:t>
            </a:r>
            <a:r>
              <a:rPr sz="2400" i="1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explanation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500">
              <a:latin typeface="Times New Roman"/>
              <a:cs typeface="Times New Roman"/>
            </a:endParaRPr>
          </a:p>
          <a:p>
            <a:pPr marL="373380" indent="-360680">
              <a:lnSpc>
                <a:spcPct val="100000"/>
              </a:lnSpc>
              <a:buChar char="•"/>
              <a:tabLst>
                <a:tab pos="373380" algn="l"/>
                <a:tab pos="374015" algn="l"/>
              </a:tabLst>
            </a:pPr>
            <a:r>
              <a:rPr sz="2400" dirty="0">
                <a:latin typeface="Arial"/>
                <a:cs typeface="Arial"/>
              </a:rPr>
              <a:t>Active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stage</a:t>
            </a:r>
            <a:endParaRPr sz="2400">
              <a:latin typeface="Arial"/>
              <a:cs typeface="Arial"/>
            </a:endParaRPr>
          </a:p>
          <a:p>
            <a:pPr marL="830580" lvl="1" indent="-360680">
              <a:lnSpc>
                <a:spcPct val="100000"/>
              </a:lnSpc>
              <a:buFont typeface="Wingdings"/>
              <a:buChar char=""/>
              <a:tabLst>
                <a:tab pos="831215" algn="l"/>
              </a:tabLst>
            </a:pPr>
            <a:r>
              <a:rPr sz="2400" spc="-5" dirty="0">
                <a:latin typeface="Arial"/>
                <a:cs typeface="Arial"/>
              </a:rPr>
              <a:t>Unambiguous </a:t>
            </a:r>
            <a:r>
              <a:rPr sz="2400" dirty="0">
                <a:latin typeface="Arial"/>
                <a:cs typeface="Arial"/>
              </a:rPr>
              <a:t>symptoms of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psychosis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Wingdings"/>
              <a:buChar char=""/>
            </a:pPr>
            <a:endParaRPr sz="2500">
              <a:latin typeface="Times New Roman"/>
              <a:cs typeface="Times New Roman"/>
            </a:endParaRPr>
          </a:p>
          <a:p>
            <a:pPr marL="373380" indent="-360680">
              <a:lnSpc>
                <a:spcPct val="100000"/>
              </a:lnSpc>
              <a:buChar char="•"/>
              <a:tabLst>
                <a:tab pos="373380" algn="l"/>
                <a:tab pos="374015" algn="l"/>
              </a:tabLst>
            </a:pPr>
            <a:r>
              <a:rPr sz="2400" spc="-5" dirty="0">
                <a:latin typeface="Arial"/>
                <a:cs typeface="Arial"/>
              </a:rPr>
              <a:t>Residual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stage</a:t>
            </a:r>
            <a:endParaRPr sz="2400">
              <a:latin typeface="Arial"/>
              <a:cs typeface="Arial"/>
            </a:endParaRPr>
          </a:p>
          <a:p>
            <a:pPr marL="830580" marR="866775" lvl="1" indent="-360680">
              <a:lnSpc>
                <a:spcPct val="100000"/>
              </a:lnSpc>
              <a:buFont typeface="Wingdings"/>
              <a:buChar char=""/>
              <a:tabLst>
                <a:tab pos="831215" algn="l"/>
              </a:tabLst>
            </a:pPr>
            <a:r>
              <a:rPr sz="2400" spc="-5" dirty="0">
                <a:latin typeface="Arial"/>
                <a:cs typeface="Arial"/>
              </a:rPr>
              <a:t>Reduction in positive </a:t>
            </a:r>
            <a:r>
              <a:rPr sz="2400" dirty="0">
                <a:latin typeface="Arial"/>
                <a:cs typeface="Arial"/>
              </a:rPr>
              <a:t>symptoms, </a:t>
            </a:r>
            <a:r>
              <a:rPr sz="2400" spc="-5" dirty="0">
                <a:latin typeface="Arial"/>
                <a:cs typeface="Arial"/>
              </a:rPr>
              <a:t>negative  </a:t>
            </a:r>
            <a:r>
              <a:rPr sz="2400" dirty="0">
                <a:latin typeface="Arial"/>
                <a:cs typeface="Arial"/>
              </a:rPr>
              <a:t>symptoms </a:t>
            </a:r>
            <a:r>
              <a:rPr sz="2400" spc="-5" dirty="0">
                <a:latin typeface="Arial"/>
                <a:cs typeface="Arial"/>
              </a:rPr>
              <a:t>still present</a:t>
            </a:r>
            <a:endParaRPr sz="2400">
              <a:latin typeface="Arial"/>
              <a:cs typeface="Arial"/>
            </a:endParaRPr>
          </a:p>
          <a:p>
            <a:pPr marL="830580" lvl="1" indent="-360680">
              <a:lnSpc>
                <a:spcPct val="100000"/>
              </a:lnSpc>
              <a:buFont typeface="Wingdings"/>
              <a:buChar char=""/>
              <a:tabLst>
                <a:tab pos="831215" algn="l"/>
              </a:tabLst>
            </a:pPr>
            <a:r>
              <a:rPr sz="2400" spc="-5" dirty="0">
                <a:latin typeface="Arial"/>
                <a:cs typeface="Arial"/>
              </a:rPr>
              <a:t>Relapse is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common</a:t>
            </a:r>
            <a:endParaRPr sz="2400">
              <a:latin typeface="Arial"/>
              <a:cs typeface="Arial"/>
            </a:endParaRPr>
          </a:p>
          <a:p>
            <a:pPr marL="1287780" lvl="2" indent="-360680">
              <a:lnSpc>
                <a:spcPct val="100000"/>
              </a:lnSpc>
              <a:buFont typeface="Wingdings"/>
              <a:buChar char=""/>
              <a:tabLst>
                <a:tab pos="1288415" algn="l"/>
              </a:tabLst>
            </a:pPr>
            <a:r>
              <a:rPr sz="2400" spc="-5" dirty="0">
                <a:latin typeface="Arial"/>
                <a:cs typeface="Arial"/>
              </a:rPr>
              <a:t>Exposure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stress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10C287B-BD2E-4330-B8A0-20BA6A3782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393"/>
    </mc:Choice>
    <mc:Fallback>
      <p:transition spd="slow" advTm="203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1050</Words>
  <Application>Microsoft Office PowerPoint</Application>
  <PresentationFormat>On-screen Show (4:3)</PresentationFormat>
  <Paragraphs>168</Paragraphs>
  <Slides>24</Slides>
  <Notes>0</Notes>
  <HiddenSlides>0</HiddenSlides>
  <MMClips>24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Brief historical overview</vt:lpstr>
      <vt:lpstr>Classifying “schizophrenia”</vt:lpstr>
      <vt:lpstr>Classifying “schizophrenia”</vt:lpstr>
      <vt:lpstr>The nature of psychotic symptoms</vt:lpstr>
      <vt:lpstr>Delusions</vt:lpstr>
      <vt:lpstr>Hallucinations</vt:lpstr>
      <vt:lpstr>Disorganized thinking (speech)</vt:lpstr>
      <vt:lpstr>Clanging</vt:lpstr>
      <vt:lpstr>Neologisms</vt:lpstr>
      <vt:lpstr>Word salads</vt:lpstr>
      <vt:lpstr>Abnormal motor behaviour</vt:lpstr>
      <vt:lpstr>Negative symptoms</vt:lpstr>
      <vt:lpstr>The prevalence of schizophrenia  spectrum problems</vt:lpstr>
      <vt:lpstr>The “schizophrenia” controversy</vt:lpstr>
      <vt:lpstr>The “schizophrenia” controversy</vt:lpstr>
      <vt:lpstr>DSM -V classification of “schizophrenia”</vt:lpstr>
      <vt:lpstr>The diagnosis of schizophrenia  spectrum disorders</vt:lpstr>
      <vt:lpstr>Delusional disorder</vt:lpstr>
      <vt:lpstr>Brief psychotic disorder</vt:lpstr>
      <vt:lpstr>Schizophrenia</vt:lpstr>
      <vt:lpstr>Schizoaffective disorder</vt:lpstr>
      <vt:lpstr>The course of psychotic symptoms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Lymarie Rodriguez</dc:creator>
  <cp:lastModifiedBy>Lymarie Rodriguez</cp:lastModifiedBy>
  <cp:revision>3</cp:revision>
  <dcterms:created xsi:type="dcterms:W3CDTF">2020-10-20T15:26:05Z</dcterms:created>
  <dcterms:modified xsi:type="dcterms:W3CDTF">2022-04-25T05:46:51Z</dcterms:modified>
</cp:coreProperties>
</file>