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sldIdLst>
    <p:sldId id="256" r:id="rId23"/>
    <p:sldId id="257" r:id="rId24"/>
    <p:sldId id="258" r:id="rId25"/>
    <p:sldId id="259" r:id="rId26"/>
    <p:sldId id="260" r:id="rId27"/>
    <p:sldId id="261" r:id="rId28"/>
    <p:sldId id="262" r:id="rId29"/>
    <p:sldId id="263" r:id="rId30"/>
    <p:sldId id="264" r:id="rId31"/>
    <p:sldId id="265" r:id="rId32"/>
    <p:sldId id="266" r:id="rId33"/>
    <p:sldId id="267" r:id="rId34"/>
    <p:sldId id="27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70"/>
    <p:restoredTop sz="96327"/>
  </p:normalViewPr>
  <p:slideViewPr>
    <p:cSldViewPr snapToGrid="0" snapToObjects="1">
      <p:cViewPr>
        <p:scale>
          <a:sx n="75" d="100"/>
          <a:sy n="75" d="100"/>
        </p:scale>
        <p:origin x="571" y="3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4.xml"/><Relationship Id="rId39" Type="http://schemas.openxmlformats.org/officeDocument/2006/relationships/tableStyles" Target="tableStyles.xml"/><Relationship Id="rId21" Type="http://schemas.openxmlformats.org/officeDocument/2006/relationships/slideMaster" Target="slideMasters/slideMaster19.xml"/><Relationship Id="rId34"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presProps" Target="presProps.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9.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 Id="rId5" Type="http://schemas.openxmlformats.org/officeDocument/2006/relationships/image" Target="../media/image32.svg"/><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8.xml"/><Relationship Id="rId5" Type="http://schemas.openxmlformats.org/officeDocument/2006/relationships/image" Target="../media/image48.svg"/><Relationship Id="rId4" Type="http://schemas.openxmlformats.org/officeDocument/2006/relationships/image" Target="../media/image47.png"/></Relationships>
</file>

<file path=ppt/slides/_rels/slide12.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8.xml"/><Relationship Id="rId5" Type="http://schemas.openxmlformats.org/officeDocument/2006/relationships/image" Target="../media/image32.sv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endParaRPr lang="en-GB" sz="4000" dirty="0">
              <a:latin typeface="Lato" panose="020F0502020204030203" pitchFamily="34" charset="0"/>
              <a:ea typeface="Lato" panose="020F0502020204030203" pitchFamily="34" charset="0"/>
              <a:cs typeface="Lato" panose="020F0502020204030203" pitchFamily="34" charset="0"/>
            </a:endParaRPr>
          </a:p>
          <a:p>
            <a:pPr algn="ctr"/>
            <a:r>
              <a:rPr lang="en-GB" sz="4000" dirty="0">
                <a:latin typeface="Lato" panose="020F0502020204030203" pitchFamily="34" charset="0"/>
                <a:ea typeface="Lato" panose="020F0502020204030203" pitchFamily="34" charset="0"/>
                <a:cs typeface="Lato" panose="020F0502020204030203" pitchFamily="34" charset="0"/>
              </a:rPr>
              <a:t>BMHP6020_BIRM – Independent Project</a:t>
            </a:r>
          </a:p>
          <a:p>
            <a:pPr algn="ctr"/>
            <a:r>
              <a:rPr lang="en-GB" sz="4000" b="1" u="sng" dirty="0">
                <a:latin typeface="Lato" panose="020F0502020204030203" pitchFamily="34" charset="0"/>
                <a:ea typeface="Lato" panose="020F0502020204030203" pitchFamily="34" charset="0"/>
                <a:cs typeface="Lato" panose="020F0502020204030203" pitchFamily="34" charset="0"/>
              </a:rPr>
              <a:t>Chapter 1  - Introduction and Background</a:t>
            </a:r>
          </a:p>
          <a:p>
            <a:pPr algn="ctr"/>
            <a:endParaRPr lang="en-GB" sz="4000" dirty="0">
              <a:latin typeface="Lato" panose="020F0502020204030203" pitchFamily="34" charset="0"/>
              <a:ea typeface="Lato" panose="020F0502020204030203" pitchFamily="34" charset="0"/>
              <a:cs typeface="Lato" panose="020F0502020204030203" pitchFamily="34" charset="0"/>
            </a:endParaRPr>
          </a:p>
          <a:p>
            <a:pPr algn="ctr"/>
            <a:r>
              <a:rPr lang="en-GB" sz="4000" dirty="0">
                <a:latin typeface="Lato" panose="020F0502020204030203" pitchFamily="34" charset="0"/>
                <a:ea typeface="Lato" panose="020F0502020204030203" pitchFamily="34" charset="0"/>
                <a:cs typeface="Lato" panose="020F0502020204030203" pitchFamily="34" charset="0"/>
              </a:rPr>
              <a:t>Lecturer – Chloe Harries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a:bodyPr>
          <a:lstStyle/>
          <a:p>
            <a:r>
              <a:rPr lang="en-GB" sz="3600" dirty="0">
                <a:latin typeface="Lato" panose="020F0502020204030203" pitchFamily="34" charset="0"/>
                <a:ea typeface="Lato" panose="020F0502020204030203" pitchFamily="34" charset="0"/>
                <a:cs typeface="Lato" panose="020F0502020204030203" pitchFamily="34" charset="0"/>
              </a:rPr>
              <a:t>Welcome to Chapter 1 –  Introduction and Background</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881426"/>
            <a:ext cx="7844053" cy="3651349"/>
          </a:xfrm>
        </p:spPr>
        <p:txBody>
          <a:bodyPr>
            <a:normAutofit/>
          </a:bodyPr>
          <a:lstStyle/>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This PowerPoint highlights key information regarding Chapter 1 of your dissertation. </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Each heading which has been provided in the ‘Dissertation Template’ will be broken down. </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You will be expected to highlight any section you do not understand and speak with your lecturer about this at an appropriate time.  </a:t>
            </a:r>
          </a:p>
        </p:txBody>
      </p:sp>
      <p:pic>
        <p:nvPicPr>
          <p:cNvPr id="7" name="Graphic 6" descr="Graduation cap">
            <a:extLst>
              <a:ext uri="{FF2B5EF4-FFF2-40B4-BE49-F238E27FC236}">
                <a16:creationId xmlns:a16="http://schemas.microsoft.com/office/drawing/2014/main" id="{656C887C-422D-D9C4-8FCC-C13EDCE33F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01996" y="2391536"/>
            <a:ext cx="3651349" cy="3651349"/>
          </a:xfrm>
          <a:prstGeom prst="rect">
            <a:avLst/>
          </a:prstGeom>
        </p:spPr>
      </p:pic>
    </p:spTree>
    <p:extLst>
      <p:ext uri="{BB962C8B-B14F-4D97-AF65-F5344CB8AC3E}">
        <p14:creationId xmlns:p14="http://schemas.microsoft.com/office/powerpoint/2010/main" val="61073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latin typeface="Lato" panose="020F0502020204030203" pitchFamily="34" charset="0"/>
                <a:ea typeface="Lato" panose="020F0502020204030203" pitchFamily="34" charset="0"/>
                <a:cs typeface="Lato" panose="020F0502020204030203" pitchFamily="34" charset="0"/>
              </a:rPr>
              <a:t>What is an Introduction Chapter?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484928"/>
            <a:ext cx="8490005" cy="3955629"/>
          </a:xfrm>
        </p:spPr>
        <p:txBody>
          <a:bodyPr>
            <a:normAutofit fontScale="70000" lnSpcReduction="20000"/>
          </a:bodyPr>
          <a:lstStyle/>
          <a:p>
            <a:pPr algn="just">
              <a:lnSpc>
                <a:spcPct val="170000"/>
              </a:lnSpc>
            </a:pPr>
            <a:r>
              <a:rPr lang="en-GB" sz="2400" dirty="0">
                <a:latin typeface="Lato" panose="020F0502020204030203" pitchFamily="34" charset="0"/>
                <a:ea typeface="Lato" panose="020F0502020204030203" pitchFamily="34" charset="0"/>
                <a:cs typeface="Lato" panose="020F0502020204030203" pitchFamily="34" charset="0"/>
              </a:rPr>
              <a:t>An introduction chapter to a dissertation provides the reader background context and information as to the purpose of your research. </a:t>
            </a:r>
          </a:p>
          <a:p>
            <a:pPr algn="just">
              <a:lnSpc>
                <a:spcPct val="170000"/>
              </a:lnSpc>
            </a:pPr>
            <a:r>
              <a:rPr lang="en-GB" sz="2400" dirty="0">
                <a:latin typeface="Lato" panose="020F0502020204030203" pitchFamily="34" charset="0"/>
                <a:ea typeface="Lato" panose="020F0502020204030203" pitchFamily="34" charset="0"/>
                <a:cs typeface="Lato" panose="020F0502020204030203" pitchFamily="34" charset="0"/>
              </a:rPr>
              <a:t>It establishes the need for your particular area of study and the importance of it. </a:t>
            </a:r>
          </a:p>
          <a:p>
            <a:pPr algn="just">
              <a:lnSpc>
                <a:spcPct val="170000"/>
              </a:lnSpc>
            </a:pPr>
            <a:r>
              <a:rPr lang="en-GB" sz="2400" dirty="0">
                <a:latin typeface="Lato" panose="020F0502020204030203" pitchFamily="34" charset="0"/>
                <a:ea typeface="Lato" panose="020F0502020204030203" pitchFamily="34" charset="0"/>
                <a:cs typeface="Lato" panose="020F0502020204030203" pitchFamily="34" charset="0"/>
              </a:rPr>
              <a:t>The introduction and background is also an opportunity to highlight information such as definitions, acronyms and statistics to support the need and purpose for the research.</a:t>
            </a:r>
          </a:p>
          <a:p>
            <a:pPr algn="just">
              <a:lnSpc>
                <a:spcPct val="170000"/>
              </a:lnSpc>
            </a:pPr>
            <a:r>
              <a:rPr lang="en-GB" sz="2400" dirty="0">
                <a:latin typeface="Lato" panose="020F0502020204030203" pitchFamily="34" charset="0"/>
                <a:ea typeface="Lato" panose="020F0502020204030203" pitchFamily="34" charset="0"/>
                <a:cs typeface="Lato" panose="020F0502020204030203" pitchFamily="34" charset="0"/>
              </a:rPr>
              <a:t>Remember          - we have to assume that someone who does not know what we are talking about is going to be reading our work. Be specific and explicit in your explanations.  </a:t>
            </a:r>
          </a:p>
        </p:txBody>
      </p:sp>
      <p:pic>
        <p:nvPicPr>
          <p:cNvPr id="5" name="Graphic 4" descr="Graph and note paper pads with pencil">
            <a:extLst>
              <a:ext uri="{FF2B5EF4-FFF2-40B4-BE49-F238E27FC236}">
                <a16:creationId xmlns:a16="http://schemas.microsoft.com/office/drawing/2014/main" id="{E744297F-D9ED-D061-1503-5640A6256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91662" y="2746489"/>
            <a:ext cx="3517084" cy="3517084"/>
          </a:xfrm>
          <a:prstGeom prst="rect">
            <a:avLst/>
          </a:prstGeom>
        </p:spPr>
      </p:pic>
      <p:pic>
        <p:nvPicPr>
          <p:cNvPr id="7" name="Graphic 6" descr="Thought bubble with solid fill">
            <a:extLst>
              <a:ext uri="{FF2B5EF4-FFF2-40B4-BE49-F238E27FC236}">
                <a16:creationId xmlns:a16="http://schemas.microsoft.com/office/drawing/2014/main" id="{37598D19-7652-F1AB-6AC0-A847DCC93C4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62328" y="5102214"/>
            <a:ext cx="426440" cy="426440"/>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What do I need to include in my Chapter 1 – Introduction?</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8657286" cy="4044573"/>
          </a:xfrm>
        </p:spPr>
        <p:txBody>
          <a:bodyPr>
            <a:normAutofit fontScale="85000" lnSpcReduction="20000"/>
          </a:bodyPr>
          <a:lstStyle/>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Chapter 1 has various pieces of information you will need to include. </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Below comprises a list of headings which you will need to address in your Chapter 1 in relation to your topic area, title, aim and objectives.</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Introduction to Dissertation </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Key Definitions </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Background and Current Context </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Rationale for Research or Problem Statement </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Aim and Objectives </a:t>
            </a:r>
          </a:p>
          <a:p>
            <a:pPr>
              <a:lnSpc>
                <a:spcPct val="150000"/>
              </a:lnSpc>
            </a:pPr>
            <a:r>
              <a:rPr lang="en-GB" sz="2000" dirty="0">
                <a:latin typeface="Lato" panose="020F0502020204030203" pitchFamily="34" charset="0"/>
                <a:ea typeface="Lato" panose="020F0502020204030203" pitchFamily="34" charset="0"/>
                <a:cs typeface="Lato" panose="020F0502020204030203" pitchFamily="34" charset="0"/>
              </a:rPr>
              <a:t>Conclusion  </a:t>
            </a:r>
          </a:p>
        </p:txBody>
      </p:sp>
      <p:pic>
        <p:nvPicPr>
          <p:cNvPr id="5" name="Graphic 4" descr="Pencils with pencil shavings">
            <a:extLst>
              <a:ext uri="{FF2B5EF4-FFF2-40B4-BE49-F238E27FC236}">
                <a16:creationId xmlns:a16="http://schemas.microsoft.com/office/drawing/2014/main" id="{088B29BB-02BE-8380-DBB1-423354DC3C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41535" y="2094978"/>
            <a:ext cx="4572000" cy="4572000"/>
          </a:xfrm>
          <a:prstGeom prst="rect">
            <a:avLst/>
          </a:prstGeom>
        </p:spPr>
      </p:pic>
    </p:spTree>
    <p:extLst>
      <p:ext uri="{BB962C8B-B14F-4D97-AF65-F5344CB8AC3E}">
        <p14:creationId xmlns:p14="http://schemas.microsoft.com/office/powerpoint/2010/main" val="2132435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518672" y="1032011"/>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Things to Note</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29543"/>
            <a:ext cx="8885886" cy="4265975"/>
          </a:xfrm>
        </p:spPr>
        <p:txBody>
          <a:bodyPr>
            <a:normAutofit lnSpcReduction="10000"/>
          </a:bodyPr>
          <a:lstStyle/>
          <a:p>
            <a:pPr algn="just">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Your Proposal is an important document to keep handy for this Chapter. It contains key information such as your aim and objectives etc which can be used to write this Chapter. </a:t>
            </a:r>
          </a:p>
          <a:p>
            <a:pPr algn="just">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This Chapter is approximately 1,000 words. You do not have to be explicit in the word count, </a:t>
            </a:r>
            <a:r>
              <a:rPr lang="en-GB" sz="1700" b="1" i="1" u="sng" dirty="0">
                <a:latin typeface="Lato" panose="020F0502020204030203" pitchFamily="34" charset="0"/>
                <a:ea typeface="Lato" panose="020F0502020204030203" pitchFamily="34" charset="0"/>
                <a:cs typeface="Lato" panose="020F0502020204030203" pitchFamily="34" charset="0"/>
              </a:rPr>
              <a:t>if you go over or under it is okay </a:t>
            </a:r>
            <a:r>
              <a:rPr lang="en-GB" sz="1700" dirty="0">
                <a:latin typeface="Lato" panose="020F0502020204030203" pitchFamily="34" charset="0"/>
                <a:ea typeface="Lato" panose="020F0502020204030203" pitchFamily="34" charset="0"/>
                <a:cs typeface="Lato" panose="020F0502020204030203" pitchFamily="34" charset="0"/>
              </a:rPr>
              <a:t>as the words will be made up in different sections. </a:t>
            </a:r>
          </a:p>
          <a:p>
            <a:pPr algn="just">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Similarly to the ‘proposal’ this chapter will seem rather repetitive but it is meant to. </a:t>
            </a:r>
          </a:p>
          <a:p>
            <a:pPr algn="just">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Every Chapter which is written in the dissertation must have a Chapter Introduction and Chapter Conclusion. </a:t>
            </a:r>
          </a:p>
          <a:p>
            <a:pPr algn="just">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You can write this Chapter however you wish, you do not need to follow the guidance if you don’t want to. </a:t>
            </a:r>
          </a:p>
          <a:p>
            <a:pPr algn="just">
              <a:lnSpc>
                <a:spcPct val="150000"/>
              </a:lnSpc>
            </a:pPr>
            <a:endParaRPr lang="en-GB" sz="1700" dirty="0">
              <a:latin typeface="Lato" panose="020F0502020204030203" pitchFamily="34" charset="0"/>
              <a:ea typeface="Lato" panose="020F0502020204030203" pitchFamily="34" charset="0"/>
              <a:cs typeface="Lato" panose="020F0502020204030203" pitchFamily="34" charset="0"/>
            </a:endParaRPr>
          </a:p>
          <a:p>
            <a:pPr algn="just">
              <a:lnSpc>
                <a:spcPct val="150000"/>
              </a:lnSpc>
            </a:pPr>
            <a:endParaRPr lang="en-GB" sz="1700" dirty="0">
              <a:latin typeface="Lato" panose="020F0502020204030203" pitchFamily="34" charset="0"/>
              <a:ea typeface="Lato" panose="020F0502020204030203" pitchFamily="34" charset="0"/>
              <a:cs typeface="Lato" panose="020F0502020204030203" pitchFamily="34" charset="0"/>
            </a:endParaRPr>
          </a:p>
          <a:p>
            <a:pPr algn="just">
              <a:lnSpc>
                <a:spcPct val="150000"/>
              </a:lnSpc>
            </a:pPr>
            <a:endParaRPr lang="en-GB" sz="1700" dirty="0">
              <a:latin typeface="Lato" panose="020F0502020204030203" pitchFamily="34" charset="0"/>
              <a:ea typeface="Lato" panose="020F0502020204030203" pitchFamily="34" charset="0"/>
              <a:cs typeface="Lato" panose="020F0502020204030203" pitchFamily="34" charset="0"/>
            </a:endParaRPr>
          </a:p>
        </p:txBody>
      </p:sp>
      <p:pic>
        <p:nvPicPr>
          <p:cNvPr id="6" name="Graphic 5" descr="Stack of books with pear">
            <a:extLst>
              <a:ext uri="{FF2B5EF4-FFF2-40B4-BE49-F238E27FC236}">
                <a16:creationId xmlns:a16="http://schemas.microsoft.com/office/drawing/2014/main" id="{7C20896F-7F34-0119-4791-4CB287C51D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79536" y="1288279"/>
            <a:ext cx="5050971" cy="5050971"/>
          </a:xfrm>
          <a:prstGeom prst="rect">
            <a:avLst/>
          </a:prstGeom>
        </p:spPr>
      </p:pic>
    </p:spTree>
    <p:extLst>
      <p:ext uri="{BB962C8B-B14F-4D97-AF65-F5344CB8AC3E}">
        <p14:creationId xmlns:p14="http://schemas.microsoft.com/office/powerpoint/2010/main" val="111644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1.1 Introduction to Dissertation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8657286" cy="4044573"/>
          </a:xfrm>
        </p:spPr>
        <p:txBody>
          <a:bodyPr>
            <a:normAutofit lnSpcReduction="10000"/>
          </a:bodyPr>
          <a:lstStyle/>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This would be the introduction paragraph to your dissertation.</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Treat this heading like you would in any other assignment. </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You will provide a </a:t>
            </a:r>
            <a:r>
              <a:rPr lang="en-GB" sz="1700" b="1" u="sng" dirty="0">
                <a:latin typeface="Lato" panose="020F0502020204030203" pitchFamily="34" charset="0"/>
                <a:ea typeface="Lato" panose="020F0502020204030203" pitchFamily="34" charset="0"/>
                <a:cs typeface="Lato" panose="020F0502020204030203" pitchFamily="34" charset="0"/>
              </a:rPr>
              <a:t>brief overview </a:t>
            </a:r>
            <a:r>
              <a:rPr lang="en-GB" sz="1700" dirty="0">
                <a:latin typeface="Lato" panose="020F0502020204030203" pitchFamily="34" charset="0"/>
                <a:ea typeface="Lato" panose="020F0502020204030203" pitchFamily="34" charset="0"/>
                <a:cs typeface="Lato" panose="020F0502020204030203" pitchFamily="34" charset="0"/>
              </a:rPr>
              <a:t>of what a dissertation is and the topic which you have chosen.  </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This is to inform the reader about the topic area you are researching and the purpose of your research. </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The reader will usually go to the introduction of this chapter to fully understand the intentions and scope of your research. </a:t>
            </a:r>
          </a:p>
          <a:p>
            <a:pPr>
              <a:lnSpc>
                <a:spcPct val="150000"/>
              </a:lnSpc>
            </a:pPr>
            <a:r>
              <a:rPr lang="en-GB" sz="1700" dirty="0">
                <a:latin typeface="Lato" panose="020F0502020204030203" pitchFamily="34" charset="0"/>
                <a:ea typeface="Lato" panose="020F0502020204030203" pitchFamily="34" charset="0"/>
                <a:cs typeface="Lato" panose="020F0502020204030203" pitchFamily="34" charset="0"/>
              </a:rPr>
              <a:t>Be straight to the point. Try not to ‘waffle’. </a:t>
            </a:r>
          </a:p>
          <a:p>
            <a:pPr>
              <a:lnSpc>
                <a:spcPct val="150000"/>
              </a:lnSpc>
            </a:pPr>
            <a:endParaRPr lang="en-GB" sz="1700" dirty="0">
              <a:latin typeface="Lato" panose="020F0502020204030203" pitchFamily="34" charset="0"/>
              <a:ea typeface="Lato" panose="020F0502020204030203" pitchFamily="34" charset="0"/>
              <a:cs typeface="Lato" panose="020F0502020204030203" pitchFamily="34" charset="0"/>
            </a:endParaRPr>
          </a:p>
          <a:p>
            <a:pPr>
              <a:lnSpc>
                <a:spcPct val="150000"/>
              </a:lnSpc>
            </a:pPr>
            <a:endParaRPr lang="en-GB" sz="1700" dirty="0">
              <a:latin typeface="Lato" panose="020F0502020204030203" pitchFamily="34" charset="0"/>
              <a:ea typeface="Lato" panose="020F0502020204030203" pitchFamily="34" charset="0"/>
              <a:cs typeface="Lato" panose="020F0502020204030203" pitchFamily="34" charset="0"/>
            </a:endParaRPr>
          </a:p>
        </p:txBody>
      </p:sp>
      <p:pic>
        <p:nvPicPr>
          <p:cNvPr id="5" name="Graphic 4" descr="A lightbulb">
            <a:extLst>
              <a:ext uri="{FF2B5EF4-FFF2-40B4-BE49-F238E27FC236}">
                <a16:creationId xmlns:a16="http://schemas.microsoft.com/office/drawing/2014/main" id="{95A85CCF-A80A-38FD-D920-4B791572CC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84028" y="1527765"/>
            <a:ext cx="4572000" cy="4572000"/>
          </a:xfrm>
          <a:prstGeom prst="rect">
            <a:avLst/>
          </a:prstGeom>
        </p:spPr>
      </p:pic>
    </p:spTree>
    <p:extLst>
      <p:ext uri="{BB962C8B-B14F-4D97-AF65-F5344CB8AC3E}">
        <p14:creationId xmlns:p14="http://schemas.microsoft.com/office/powerpoint/2010/main" val="2054875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1.2 Definitions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9212458" cy="4225004"/>
          </a:xfrm>
        </p:spPr>
        <p:txBody>
          <a:bodyPr>
            <a:normAutofit fontScale="92500" lnSpcReduction="10000"/>
          </a:bodyPr>
          <a:lstStyle/>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This section is where you will include key definitions in relation to the topic which you have chosen.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Usually these will be the key words which are in your title. </a:t>
            </a:r>
          </a:p>
          <a:p>
            <a:pPr algn="just">
              <a:lnSpc>
                <a:spcPct val="160000"/>
              </a:lnSpc>
            </a:pPr>
            <a:r>
              <a:rPr lang="en-GB" sz="1700" b="1" dirty="0">
                <a:latin typeface="Lato" panose="020F0502020204030203" pitchFamily="34" charset="0"/>
                <a:ea typeface="Lato" panose="020F0502020204030203" pitchFamily="34" charset="0"/>
                <a:cs typeface="Lato" panose="020F0502020204030203" pitchFamily="34" charset="0"/>
              </a:rPr>
              <a:t>Example: What are the factors which contribute to ill mental health among adolescence in the UK. </a:t>
            </a:r>
          </a:p>
          <a:p>
            <a:pPr algn="just">
              <a:lnSpc>
                <a:spcPct val="160000"/>
              </a:lnSpc>
            </a:pPr>
            <a:r>
              <a:rPr lang="en-GB" sz="1700" b="1" dirty="0">
                <a:latin typeface="Lato" panose="020F0502020204030203" pitchFamily="34" charset="0"/>
                <a:ea typeface="Lato" panose="020F0502020204030203" pitchFamily="34" charset="0"/>
                <a:cs typeface="Lato" panose="020F0502020204030203" pitchFamily="34" charset="0"/>
              </a:rPr>
              <a:t>Definitions: mental health, ill mental health, adolescence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can have your definitions in bullet point format.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All definitions must include an intext citation and accompanying reference in your reference list.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can also include </a:t>
            </a:r>
            <a:r>
              <a:rPr lang="en-GB" sz="1700" b="1" u="sng" dirty="0">
                <a:latin typeface="Lato" panose="020F0502020204030203" pitchFamily="34" charset="0"/>
                <a:ea typeface="Lato" panose="020F0502020204030203" pitchFamily="34" charset="0"/>
                <a:cs typeface="Lato" panose="020F0502020204030203" pitchFamily="34" charset="0"/>
              </a:rPr>
              <a:t>acronyms </a:t>
            </a:r>
            <a:r>
              <a:rPr lang="en-GB" sz="1700" dirty="0">
                <a:latin typeface="Lato" panose="020F0502020204030203" pitchFamily="34" charset="0"/>
                <a:ea typeface="Lato" panose="020F0502020204030203" pitchFamily="34" charset="0"/>
                <a:cs typeface="Lato" panose="020F0502020204030203" pitchFamily="34" charset="0"/>
              </a:rPr>
              <a:t>in this section if you wish e.g. National Health Service (NHS). </a:t>
            </a:r>
          </a:p>
          <a:p>
            <a:pPr algn="just">
              <a:lnSpc>
                <a:spcPct val="160000"/>
              </a:lnSpc>
            </a:pPr>
            <a:endParaRPr lang="en-GB" sz="1700" dirty="0">
              <a:latin typeface="Lato" panose="020F0502020204030203" pitchFamily="34" charset="0"/>
              <a:ea typeface="Lato" panose="020F0502020204030203" pitchFamily="34" charset="0"/>
              <a:cs typeface="Lato" panose="020F0502020204030203" pitchFamily="34" charset="0"/>
            </a:endParaRPr>
          </a:p>
        </p:txBody>
      </p:sp>
      <p:pic>
        <p:nvPicPr>
          <p:cNvPr id="6" name="Graphic 5" descr="Two speech bubbles">
            <a:extLst>
              <a:ext uri="{FF2B5EF4-FFF2-40B4-BE49-F238E27FC236}">
                <a16:creationId xmlns:a16="http://schemas.microsoft.com/office/drawing/2014/main" id="{1FA26453-DA8F-B908-E038-45FE8277B3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11226" y="2637904"/>
            <a:ext cx="3463790" cy="3463790"/>
          </a:xfrm>
          <a:prstGeom prst="rect">
            <a:avLst/>
          </a:prstGeom>
        </p:spPr>
      </p:pic>
    </p:spTree>
    <p:extLst>
      <p:ext uri="{BB962C8B-B14F-4D97-AF65-F5344CB8AC3E}">
        <p14:creationId xmlns:p14="http://schemas.microsoft.com/office/powerpoint/2010/main" val="355844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1.3 Background and Current Context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296012"/>
            <a:ext cx="9212458" cy="4293598"/>
          </a:xfrm>
        </p:spPr>
        <p:txBody>
          <a:bodyPr>
            <a:normAutofit fontScale="92500"/>
          </a:bodyPr>
          <a:lstStyle/>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This section is where you will provide background information on your topic/title and also provide information of what is the situation currently (current context).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can split this section in 2 if you wish for example; 1.3.1 Background / 1.3.2 Current Context. </a:t>
            </a:r>
          </a:p>
          <a:p>
            <a:pPr algn="just">
              <a:lnSpc>
                <a:spcPct val="160000"/>
              </a:lnSpc>
            </a:pPr>
            <a:r>
              <a:rPr lang="en-GB" sz="1700" b="1" dirty="0">
                <a:latin typeface="Lato" panose="020F0502020204030203" pitchFamily="34" charset="0"/>
                <a:ea typeface="Lato" panose="020F0502020204030203" pitchFamily="34" charset="0"/>
                <a:cs typeface="Lato" panose="020F0502020204030203" pitchFamily="34" charset="0"/>
              </a:rPr>
              <a:t>Background</a:t>
            </a:r>
            <a:r>
              <a:rPr lang="en-GB" sz="1700" dirty="0">
                <a:latin typeface="Lato" panose="020F0502020204030203" pitchFamily="34" charset="0"/>
                <a:ea typeface="Lato" panose="020F0502020204030203" pitchFamily="34" charset="0"/>
                <a:cs typeface="Lato" panose="020F0502020204030203" pitchFamily="34" charset="0"/>
              </a:rPr>
              <a:t>: This is where you provide background information on your topic/title. You can include historical information and statistics. This is to provide the reader with information about what ‘has’ happened in relation to what you are researching. </a:t>
            </a:r>
          </a:p>
          <a:p>
            <a:pPr algn="just">
              <a:lnSpc>
                <a:spcPct val="160000"/>
              </a:lnSpc>
            </a:pPr>
            <a:r>
              <a:rPr lang="en-GB" sz="1700" b="1" dirty="0">
                <a:latin typeface="Lato" panose="020F0502020204030203" pitchFamily="34" charset="0"/>
                <a:ea typeface="Lato" panose="020F0502020204030203" pitchFamily="34" charset="0"/>
                <a:cs typeface="Lato" panose="020F0502020204030203" pitchFamily="34" charset="0"/>
              </a:rPr>
              <a:t>Current Context: </a:t>
            </a:r>
            <a:r>
              <a:rPr lang="en-GB" sz="1700" dirty="0">
                <a:latin typeface="Lato" panose="020F0502020204030203" pitchFamily="34" charset="0"/>
                <a:ea typeface="Lato" panose="020F0502020204030203" pitchFamily="34" charset="0"/>
                <a:cs typeface="Lato" panose="020F0502020204030203" pitchFamily="34" charset="0"/>
              </a:rPr>
              <a:t>This is where you look at the current situation which is impacting on your topic. You can also include up-to-date information and statistics to support the </a:t>
            </a:r>
            <a:r>
              <a:rPr lang="en-GB" sz="1700" u="sng" dirty="0">
                <a:latin typeface="Lato" panose="020F0502020204030203" pitchFamily="34" charset="0"/>
                <a:ea typeface="Lato" panose="020F0502020204030203" pitchFamily="34" charset="0"/>
                <a:cs typeface="Lato" panose="020F0502020204030203" pitchFamily="34" charset="0"/>
              </a:rPr>
              <a:t>need</a:t>
            </a:r>
            <a:r>
              <a:rPr lang="en-GB" sz="1700" dirty="0">
                <a:latin typeface="Lato" panose="020F0502020204030203" pitchFamily="34" charset="0"/>
                <a:ea typeface="Lato" panose="020F0502020204030203" pitchFamily="34" charset="0"/>
                <a:cs typeface="Lato" panose="020F0502020204030203" pitchFamily="34" charset="0"/>
              </a:rPr>
              <a:t> for your research and the </a:t>
            </a:r>
            <a:r>
              <a:rPr lang="en-GB" sz="1700" u="sng" dirty="0">
                <a:latin typeface="Lato" panose="020F0502020204030203" pitchFamily="34" charset="0"/>
                <a:ea typeface="Lato" panose="020F0502020204030203" pitchFamily="34" charset="0"/>
                <a:cs typeface="Lato" panose="020F0502020204030203" pitchFamily="34" charset="0"/>
              </a:rPr>
              <a:t>importance</a:t>
            </a:r>
            <a:r>
              <a:rPr lang="en-GB" sz="1700" dirty="0">
                <a:latin typeface="Lato" panose="020F0502020204030203" pitchFamily="34" charset="0"/>
                <a:ea typeface="Lato" panose="020F0502020204030203" pitchFamily="34" charset="0"/>
                <a:cs typeface="Lato" panose="020F0502020204030203" pitchFamily="34" charset="0"/>
              </a:rPr>
              <a:t> of it. </a:t>
            </a:r>
          </a:p>
          <a:p>
            <a:pPr algn="just">
              <a:lnSpc>
                <a:spcPct val="160000"/>
              </a:lnSpc>
            </a:pPr>
            <a:endParaRPr lang="en-GB" sz="1700" dirty="0">
              <a:latin typeface="Lato" panose="020F0502020204030203" pitchFamily="34" charset="0"/>
              <a:ea typeface="Lato" panose="020F0502020204030203" pitchFamily="34" charset="0"/>
              <a:cs typeface="Lato" panose="020F0502020204030203" pitchFamily="34" charset="0"/>
            </a:endParaRPr>
          </a:p>
        </p:txBody>
      </p:sp>
      <p:pic>
        <p:nvPicPr>
          <p:cNvPr id="5" name="Graphic 4" descr="A molecule">
            <a:extLst>
              <a:ext uri="{FF2B5EF4-FFF2-40B4-BE49-F238E27FC236}">
                <a16:creationId xmlns:a16="http://schemas.microsoft.com/office/drawing/2014/main" id="{A1966CA2-8D83-9CE4-6907-2BA1C3CA621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26665" y="2064906"/>
            <a:ext cx="4293598" cy="4293598"/>
          </a:xfrm>
          <a:prstGeom prst="rect">
            <a:avLst/>
          </a:prstGeom>
        </p:spPr>
      </p:pic>
    </p:spTree>
    <p:extLst>
      <p:ext uri="{BB962C8B-B14F-4D97-AF65-F5344CB8AC3E}">
        <p14:creationId xmlns:p14="http://schemas.microsoft.com/office/powerpoint/2010/main" val="132751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2800" dirty="0">
                <a:latin typeface="Lato" panose="020F0502020204030203" pitchFamily="34" charset="0"/>
                <a:ea typeface="Lato" panose="020F0502020204030203" pitchFamily="34" charset="0"/>
                <a:cs typeface="Lato" panose="020F0502020204030203" pitchFamily="34" charset="0"/>
              </a:rPr>
              <a:t>1.4 Rationale for Research / Problem Statement (150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9212458" cy="4101407"/>
          </a:xfrm>
        </p:spPr>
        <p:txBody>
          <a:bodyPr>
            <a:normAutofit lnSpcReduction="10000"/>
          </a:bodyPr>
          <a:lstStyle/>
          <a:p>
            <a:pPr algn="just">
              <a:lnSpc>
                <a:spcPct val="160000"/>
              </a:lnSpc>
            </a:pPr>
            <a:r>
              <a:rPr lang="en-GB" sz="1700" b="0" i="0" dirty="0">
                <a:solidFill>
                  <a:srgbClr val="110E08"/>
                </a:solidFill>
                <a:effectLst/>
                <a:latin typeface="Lato" panose="020F0502020204030203" pitchFamily="34" charset="0"/>
                <a:ea typeface="Lato" panose="020F0502020204030203" pitchFamily="34" charset="0"/>
                <a:cs typeface="Lato" panose="020F0502020204030203" pitchFamily="34" charset="0"/>
              </a:rPr>
              <a:t>Think of a research rationale as a set of reasons that explain why a study is necessary and important based on its background.</a:t>
            </a:r>
          </a:p>
          <a:p>
            <a:pPr algn="just">
              <a:lnSpc>
                <a:spcPct val="160000"/>
              </a:lnSpc>
            </a:pPr>
            <a:r>
              <a:rPr lang="en-GB" sz="1700" b="0" i="0" dirty="0">
                <a:solidFill>
                  <a:srgbClr val="110E08"/>
                </a:solidFill>
                <a:effectLst/>
                <a:latin typeface="Lato" panose="020F0502020204030203" pitchFamily="34" charset="0"/>
                <a:ea typeface="Lato" panose="020F0502020204030203" pitchFamily="34" charset="0"/>
                <a:cs typeface="Lato" panose="020F0502020204030203" pitchFamily="34" charset="0"/>
              </a:rPr>
              <a:t>A helpful way to formulate a research rationale is to answer the question, “Why is this study necessary and important?” (Cohen, Manion and Morrison, 2018). </a:t>
            </a:r>
          </a:p>
          <a:p>
            <a:pPr algn="just">
              <a:lnSpc>
                <a:spcPct val="160000"/>
              </a:lnSpc>
            </a:pPr>
            <a:r>
              <a:rPr lang="en-GB" sz="1700" dirty="0">
                <a:solidFill>
                  <a:srgbClr val="110E08"/>
                </a:solidFill>
                <a:latin typeface="Lato" panose="020F0502020204030203" pitchFamily="34" charset="0"/>
                <a:ea typeface="Lato" panose="020F0502020204030203" pitchFamily="34" charset="0"/>
                <a:cs typeface="Lato" panose="020F0502020204030203" pitchFamily="34" charset="0"/>
              </a:rPr>
              <a:t>You will ‘justify’ the reason you have chosen to research your topic and the importance of the research – you can also identify any problems which have occurred from your research title / question. </a:t>
            </a:r>
          </a:p>
          <a:p>
            <a:pPr algn="just">
              <a:lnSpc>
                <a:spcPct val="160000"/>
              </a:lnSpc>
            </a:pPr>
            <a:r>
              <a:rPr lang="en-GB" sz="1700" dirty="0">
                <a:solidFill>
                  <a:srgbClr val="110E08"/>
                </a:solidFill>
                <a:latin typeface="Lato" panose="020F0502020204030203" pitchFamily="34" charset="0"/>
                <a:ea typeface="Lato" panose="020F0502020204030203" pitchFamily="34" charset="0"/>
                <a:cs typeface="Lato" panose="020F0502020204030203" pitchFamily="34" charset="0"/>
              </a:rPr>
              <a:t>You can also identify any limitations of your research here – for example, using only secondary data sets can be a limitation (you don’t need to go into detail!)</a:t>
            </a:r>
            <a:endParaRPr lang="en-GB" sz="1700" dirty="0">
              <a:latin typeface="Lato" panose="020F0502020204030203" pitchFamily="34" charset="0"/>
              <a:ea typeface="Lato" panose="020F0502020204030203" pitchFamily="34" charset="0"/>
              <a:cs typeface="Lato" panose="020F0502020204030203" pitchFamily="34" charset="0"/>
            </a:endParaRPr>
          </a:p>
        </p:txBody>
      </p:sp>
      <p:pic>
        <p:nvPicPr>
          <p:cNvPr id="6" name="Graphic 5" descr="Question mark with solid fill">
            <a:extLst>
              <a:ext uri="{FF2B5EF4-FFF2-40B4-BE49-F238E27FC236}">
                <a16:creationId xmlns:a16="http://schemas.microsoft.com/office/drawing/2014/main" id="{7D30A784-0BD3-78EE-FB8B-A7467E2376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86143" y="2764533"/>
            <a:ext cx="2513957" cy="2513957"/>
          </a:xfrm>
          <a:prstGeom prst="rect">
            <a:avLst/>
          </a:prstGeom>
        </p:spPr>
      </p:pic>
    </p:spTree>
    <p:extLst>
      <p:ext uri="{BB962C8B-B14F-4D97-AF65-F5344CB8AC3E}">
        <p14:creationId xmlns:p14="http://schemas.microsoft.com/office/powerpoint/2010/main" val="277391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1.5 Aim &amp; Objectives (150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99087"/>
            <a:ext cx="8178314" cy="3865302"/>
          </a:xfrm>
        </p:spPr>
        <p:txBody>
          <a:bodyPr>
            <a:normAutofit/>
          </a:bodyPr>
          <a:lstStyle/>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This section is where you will input your aim and objectives which you outlined in your </a:t>
            </a:r>
            <a:r>
              <a:rPr lang="en-GB" sz="1700" b="1" u="sng" dirty="0">
                <a:latin typeface="Lato" panose="020F0502020204030203" pitchFamily="34" charset="0"/>
                <a:ea typeface="Lato" panose="020F0502020204030203" pitchFamily="34" charset="0"/>
                <a:cs typeface="Lato" panose="020F0502020204030203" pitchFamily="34" charset="0"/>
              </a:rPr>
              <a:t>proposal</a:t>
            </a:r>
            <a:r>
              <a:rPr lang="en-GB" sz="1700" dirty="0">
                <a:latin typeface="Lato" panose="020F0502020204030203" pitchFamily="34" charset="0"/>
                <a:ea typeface="Lato" panose="020F0502020204030203" pitchFamily="34" charset="0"/>
                <a:cs typeface="Lato" panose="020F0502020204030203" pitchFamily="34" charset="0"/>
              </a:rPr>
              <a:t> which you submitted to Turnitin.</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can split this section in 2 if you wish for example; 1.5.1 Aim / 1.5.2 Objectives</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will copy and paste your aim and objectives in this section from your proposal. Nice and easy!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Your objectives can be in bullet point format if you wish.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Don’t overthink this section – you have already done the work in your proposal! </a:t>
            </a:r>
          </a:p>
        </p:txBody>
      </p:sp>
      <p:pic>
        <p:nvPicPr>
          <p:cNvPr id="6" name="Graphic 5" descr="Checkmark with solid fill">
            <a:extLst>
              <a:ext uri="{FF2B5EF4-FFF2-40B4-BE49-F238E27FC236}">
                <a16:creationId xmlns:a16="http://schemas.microsoft.com/office/drawing/2014/main" id="{3216571C-D56A-35C3-15AD-E68C6AEEAF6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993570" y="4909457"/>
            <a:ext cx="361319" cy="361319"/>
          </a:xfrm>
          <a:prstGeom prst="rect">
            <a:avLst/>
          </a:prstGeom>
        </p:spPr>
      </p:pic>
      <p:pic>
        <p:nvPicPr>
          <p:cNvPr id="8" name="Graphic 7" descr="Bullseye with solid fill">
            <a:extLst>
              <a:ext uri="{FF2B5EF4-FFF2-40B4-BE49-F238E27FC236}">
                <a16:creationId xmlns:a16="http://schemas.microsoft.com/office/drawing/2014/main" id="{D28D8256-3D93-42A1-0363-A25E4DD2104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29757" y="2711622"/>
            <a:ext cx="2763892" cy="2763892"/>
          </a:xfrm>
          <a:prstGeom prst="rect">
            <a:avLst/>
          </a:prstGeom>
        </p:spPr>
      </p:pic>
    </p:spTree>
    <p:extLst>
      <p:ext uri="{BB962C8B-B14F-4D97-AF65-F5344CB8AC3E}">
        <p14:creationId xmlns:p14="http://schemas.microsoft.com/office/powerpoint/2010/main" val="2695030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Lato" panose="020F0502020204030203" pitchFamily="34" charset="0"/>
                <a:ea typeface="Lato" panose="020F0502020204030203" pitchFamily="34" charset="0"/>
                <a:cs typeface="Lato" panose="020F0502020204030203" pitchFamily="34" charset="0"/>
              </a:rPr>
              <a:t>1.6 Conclusion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99087"/>
            <a:ext cx="8178314" cy="3865302"/>
          </a:xfrm>
        </p:spPr>
        <p:txBody>
          <a:bodyPr>
            <a:normAutofit/>
          </a:bodyPr>
          <a:lstStyle/>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This is where you will conclude the Chapter!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Remember      every chapter you write will have an introduction section and a conclusion section.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will provide a </a:t>
            </a:r>
            <a:r>
              <a:rPr lang="en-GB" sz="1700" b="1" u="sng" dirty="0">
                <a:latin typeface="Lato" panose="020F0502020204030203" pitchFamily="34" charset="0"/>
                <a:ea typeface="Lato" panose="020F0502020204030203" pitchFamily="34" charset="0"/>
                <a:cs typeface="Lato" panose="020F0502020204030203" pitchFamily="34" charset="0"/>
              </a:rPr>
              <a:t>brief</a:t>
            </a:r>
            <a:r>
              <a:rPr lang="en-GB" sz="1700" b="1" dirty="0">
                <a:latin typeface="Lato" panose="020F0502020204030203" pitchFamily="34" charset="0"/>
                <a:ea typeface="Lato" panose="020F0502020204030203" pitchFamily="34" charset="0"/>
                <a:cs typeface="Lato" panose="020F0502020204030203" pitchFamily="34" charset="0"/>
              </a:rPr>
              <a:t> </a:t>
            </a:r>
            <a:r>
              <a:rPr lang="en-GB" sz="1700" dirty="0">
                <a:latin typeface="Lato" panose="020F0502020204030203" pitchFamily="34" charset="0"/>
                <a:ea typeface="Lato" panose="020F0502020204030203" pitchFamily="34" charset="0"/>
                <a:cs typeface="Lato" panose="020F0502020204030203" pitchFamily="34" charset="0"/>
              </a:rPr>
              <a:t>summary of what you have covered within Chapter 1 – Introduction. </a:t>
            </a:r>
          </a:p>
          <a:p>
            <a:pPr algn="just">
              <a:lnSpc>
                <a:spcPct val="160000"/>
              </a:lnSpc>
            </a:pPr>
            <a:r>
              <a:rPr lang="en-GB" sz="1700" dirty="0">
                <a:latin typeface="Lato" panose="020F0502020204030203" pitchFamily="34" charset="0"/>
                <a:ea typeface="Lato" panose="020F0502020204030203" pitchFamily="34" charset="0"/>
                <a:cs typeface="Lato" panose="020F0502020204030203" pitchFamily="34" charset="0"/>
              </a:rPr>
              <a:t>You will also signpost to Chapter 2 e.g. “the following chapter will evaluate current literature in relation to (insert topic)…”</a:t>
            </a:r>
          </a:p>
        </p:txBody>
      </p:sp>
      <p:pic>
        <p:nvPicPr>
          <p:cNvPr id="5" name="Graphic 4" descr="Clapping hands with solid fill">
            <a:extLst>
              <a:ext uri="{FF2B5EF4-FFF2-40B4-BE49-F238E27FC236}">
                <a16:creationId xmlns:a16="http://schemas.microsoft.com/office/drawing/2014/main" id="{A152E271-E37F-9F79-1AD3-F20DCB7984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98430" y="2971800"/>
            <a:ext cx="2551884" cy="2551884"/>
          </a:xfrm>
          <a:prstGeom prst="rect">
            <a:avLst/>
          </a:prstGeom>
        </p:spPr>
      </p:pic>
      <p:pic>
        <p:nvPicPr>
          <p:cNvPr id="9" name="Graphic 8" descr="Thought bubble with solid fill">
            <a:extLst>
              <a:ext uri="{FF2B5EF4-FFF2-40B4-BE49-F238E27FC236}">
                <a16:creationId xmlns:a16="http://schemas.microsoft.com/office/drawing/2014/main" id="{266740C5-3172-60EA-E3A3-CF123541530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87287" y="2982686"/>
            <a:ext cx="457200" cy="457200"/>
          </a:xfrm>
          <a:prstGeom prst="rect">
            <a:avLst/>
          </a:prstGeom>
        </p:spPr>
      </p:pic>
    </p:spTree>
    <p:extLst>
      <p:ext uri="{BB962C8B-B14F-4D97-AF65-F5344CB8AC3E}">
        <p14:creationId xmlns:p14="http://schemas.microsoft.com/office/powerpoint/2010/main" val="3465099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a:bodyPr>
          <a:lstStyle/>
          <a:p>
            <a:r>
              <a:rPr lang="en-GB" sz="4000" dirty="0">
                <a:latin typeface="Lato" panose="020F0502020204030203" pitchFamily="34" charset="0"/>
                <a:ea typeface="Lato" panose="020F0502020204030203" pitchFamily="34" charset="0"/>
                <a:cs typeface="Lato" panose="020F0502020204030203" pitchFamily="34" charset="0"/>
              </a:rPr>
              <a:t>I have Chapter 1, what now?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91536"/>
            <a:ext cx="7844053" cy="3377893"/>
          </a:xfrm>
        </p:spPr>
        <p:txBody>
          <a:bodyPr>
            <a:normAutofit/>
          </a:bodyPr>
          <a:lstStyle/>
          <a:p>
            <a:pPr algn="just">
              <a:lnSpc>
                <a:spcPct val="150000"/>
              </a:lnSpc>
            </a:pPr>
            <a:r>
              <a:rPr lang="en-GB" sz="1700" dirty="0"/>
              <a:t>Congratulations! Great work! That means you are one step closer to finishing your dissertation!</a:t>
            </a:r>
          </a:p>
          <a:p>
            <a:pPr algn="just">
              <a:lnSpc>
                <a:spcPct val="150000"/>
              </a:lnSpc>
            </a:pPr>
            <a:r>
              <a:rPr lang="en-GB" sz="1700" dirty="0"/>
              <a:t>Now you will move onto ‘Chapter 2 – Literature Review’</a:t>
            </a:r>
          </a:p>
          <a:p>
            <a:pPr algn="just">
              <a:lnSpc>
                <a:spcPct val="150000"/>
              </a:lnSpc>
            </a:pPr>
            <a:r>
              <a:rPr lang="en-GB" sz="1700" dirty="0"/>
              <a:t>Please go onto the BMHP6020 Independent Project Moodle Page and under the tile ‘Chapter 2 – Literature Review’ is a PowerPoint with how to write that Chapter. </a:t>
            </a:r>
          </a:p>
          <a:p>
            <a:pPr algn="just">
              <a:lnSpc>
                <a:spcPct val="150000"/>
              </a:lnSpc>
            </a:pPr>
            <a:r>
              <a:rPr lang="en-GB" sz="1700" dirty="0"/>
              <a:t>There is also a video in the tile which explains the chapter step-by-step. </a:t>
            </a:r>
          </a:p>
        </p:txBody>
      </p:sp>
      <p:pic>
        <p:nvPicPr>
          <p:cNvPr id="6" name="Graphic 5" descr="Ribbon with solid fill">
            <a:extLst>
              <a:ext uri="{FF2B5EF4-FFF2-40B4-BE49-F238E27FC236}">
                <a16:creationId xmlns:a16="http://schemas.microsoft.com/office/drawing/2014/main" id="{4ED6D7A9-BA55-B320-0F8F-3F2D2610DF7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38333" y="2536371"/>
            <a:ext cx="2841171" cy="2841171"/>
          </a:xfrm>
          <a:prstGeom prst="rect">
            <a:avLst/>
          </a:prstGeom>
        </p:spPr>
      </p:pic>
    </p:spTree>
    <p:extLst>
      <p:ext uri="{BB962C8B-B14F-4D97-AF65-F5344CB8AC3E}">
        <p14:creationId xmlns:p14="http://schemas.microsoft.com/office/powerpoint/2010/main" val="199343095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1140</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13</vt:i4>
      </vt:variant>
    </vt:vector>
  </HeadingPairs>
  <TitlesOfParts>
    <vt:vector size="37" baseType="lpstr">
      <vt:lpstr>Arial</vt:lpstr>
      <vt:lpstr>Calibri</vt:lpstr>
      <vt:lpstr>Calibri Light</vt:lpstr>
      <vt:lpstr>Lato</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Welcome to Chapter 1 –  Introduction and Background</vt:lpstr>
      <vt:lpstr>What is an Introduction Chapter?     </vt:lpstr>
      <vt:lpstr>What do I need to include in my Chapter 1 – Introduction?</vt:lpstr>
      <vt:lpstr>Things to Note</vt:lpstr>
      <vt:lpstr>1.1 Introduction to Dissertation (200 words approx.) </vt:lpstr>
      <vt:lpstr>1.2 Definitions (200 words approx.) </vt:lpstr>
      <vt:lpstr>1.3 Background and Current Context (200 words approx.) </vt:lpstr>
      <vt:lpstr>1.4 Rationale for Research / Problem Statement (150 words approx.) </vt:lpstr>
      <vt:lpstr>1.5 Aim &amp; Objectives (150 words approx.) </vt:lpstr>
      <vt:lpstr>1.6 Conclusion (100 words approx.) </vt:lpstr>
      <vt:lpstr>I have Chapter 1, what now?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13</cp:revision>
  <dcterms:created xsi:type="dcterms:W3CDTF">2021-03-09T15:35:42Z</dcterms:created>
  <dcterms:modified xsi:type="dcterms:W3CDTF">2023-09-22T21:12:26Z</dcterms:modified>
</cp:coreProperties>
</file>