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21"/>
  </p:notesMasterIdLst>
  <p:sldIdLst>
    <p:sldId id="256" r:id="rId2"/>
    <p:sldId id="257" r:id="rId3"/>
    <p:sldId id="258" r:id="rId4"/>
    <p:sldId id="272" r:id="rId5"/>
    <p:sldId id="275" r:id="rId6"/>
    <p:sldId id="262" r:id="rId7"/>
    <p:sldId id="273" r:id="rId8"/>
    <p:sldId id="268" r:id="rId9"/>
    <p:sldId id="265" r:id="rId10"/>
    <p:sldId id="266" r:id="rId11"/>
    <p:sldId id="269" r:id="rId12"/>
    <p:sldId id="264" r:id="rId13"/>
    <p:sldId id="267" r:id="rId14"/>
    <p:sldId id="263" r:id="rId15"/>
    <p:sldId id="260" r:id="rId16"/>
    <p:sldId id="261" r:id="rId17"/>
    <p:sldId id="270" r:id="rId18"/>
    <p:sldId id="271"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B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81591"/>
  </p:normalViewPr>
  <p:slideViewPr>
    <p:cSldViewPr snapToGrid="0" snapToObjects="1">
      <p:cViewPr varScale="1">
        <p:scale>
          <a:sx n="59" d="100"/>
          <a:sy n="59" d="100"/>
        </p:scale>
        <p:origin x="1092" y="7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lina Chopra" userId="58c49cc6d0e7f776" providerId="LiveId" clId="{C92206A0-0EBC-4A0B-BF1B-A444F8144C98}"/>
    <pc:docChg chg="custSel modSld">
      <pc:chgData name="Emmalina Chopra" userId="58c49cc6d0e7f776" providerId="LiveId" clId="{C92206A0-0EBC-4A0B-BF1B-A444F8144C98}" dt="2020-04-18T21:37:04.300" v="167" actId="20577"/>
      <pc:docMkLst>
        <pc:docMk/>
      </pc:docMkLst>
      <pc:sldChg chg="modNotesTx">
        <pc:chgData name="Emmalina Chopra" userId="58c49cc6d0e7f776" providerId="LiveId" clId="{C92206A0-0EBC-4A0B-BF1B-A444F8144C98}" dt="2020-04-18T21:37:04.300" v="167" actId="20577"/>
        <pc:sldMkLst>
          <pc:docMk/>
          <pc:sldMk cId="191849756" sldId="25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26559-4CAF-0246-85E4-CB2C81631EE5}" type="datetimeFigureOut">
              <a:rPr lang="en-US" smtClean="0"/>
              <a:t>4/19/2020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5F0E28-59D6-0E4C-A1C4-51A82F8015D2}" type="slidenum">
              <a:rPr lang="en-US" smtClean="0"/>
              <a:t>‹#›</a:t>
            </a:fld>
            <a:endParaRPr lang="en-US"/>
          </a:p>
        </p:txBody>
      </p:sp>
    </p:spTree>
    <p:extLst>
      <p:ext uri="{BB962C8B-B14F-4D97-AF65-F5344CB8AC3E}">
        <p14:creationId xmlns:p14="http://schemas.microsoft.com/office/powerpoint/2010/main" val="1980207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Lateefah Malik and I am going to be presenting a critical evaluation of Wales, in relation to their promotion and engagement with issues of </a:t>
            </a:r>
            <a:r>
              <a:rPr lang="en-US"/>
              <a:t>global citizenship and human rights.</a:t>
            </a:r>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a:t>
            </a:fld>
            <a:endParaRPr lang="en-US"/>
          </a:p>
        </p:txBody>
      </p:sp>
    </p:spTree>
    <p:extLst>
      <p:ext uri="{BB962C8B-B14F-4D97-AF65-F5344CB8AC3E}">
        <p14:creationId xmlns:p14="http://schemas.microsoft.com/office/powerpoint/2010/main" val="70020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languages in Wales are Welsh and English, although some areas in Wales have a higher number of Welsh speakers then others. Wales have Welsh-medium schools, as well as English-medium schools and Welsh is a compulsory subject in schools, till 16 years old. This helps reach the goal set by the Welsh government; ‘</a:t>
            </a:r>
            <a:r>
              <a:rPr lang="en-US" dirty="0" err="1"/>
              <a:t>Cymraeg</a:t>
            </a:r>
            <a:r>
              <a:rPr lang="en-US" dirty="0"/>
              <a:t> 2050: A million Welsh speakers’. I think this is important as it helps keep part of the Welsh culture going in the future. Road signs and tourist attractions also display information in both Welsh and English.</a:t>
            </a:r>
          </a:p>
          <a:p>
            <a:endParaRPr lang="en-US" dirty="0"/>
          </a:p>
          <a:p>
            <a:r>
              <a:rPr lang="en-US" dirty="0"/>
              <a:t>Saint David’s Day is celebrated in Wales, as well as in many other countries, celebrations across Wales, are often shared on the news. During Saint David’s Day, Welsh people often wear daffodils and leeks as they are the national symbols of Wales.</a:t>
            </a:r>
          </a:p>
          <a:p>
            <a:endParaRPr lang="en-US" dirty="0"/>
          </a:p>
          <a:p>
            <a:r>
              <a:rPr lang="en-US" dirty="0"/>
              <a:t>Rugby and singing are both well known in Wales.  </a:t>
            </a:r>
          </a:p>
          <a:p>
            <a:endParaRPr lang="en-US" dirty="0"/>
          </a:p>
          <a:p>
            <a:r>
              <a:rPr lang="en-US" dirty="0"/>
              <a:t>Wales also have some traditional food, such as; Welsh cakes, Welsh rarebit and Laverbread, and many traditions such as; </a:t>
            </a:r>
            <a:r>
              <a:rPr lang="en-US" dirty="0" err="1"/>
              <a:t>lovespoons</a:t>
            </a:r>
            <a:r>
              <a:rPr lang="en-US" dirty="0"/>
              <a:t>, which started in the 17</a:t>
            </a:r>
            <a:r>
              <a:rPr lang="en-US" baseline="30000" dirty="0"/>
              <a:t>th</a:t>
            </a:r>
            <a:r>
              <a:rPr lang="en-US" dirty="0"/>
              <a:t> century when men who were unable to read or write, would give carved </a:t>
            </a:r>
            <a:r>
              <a:rPr lang="en-US" dirty="0" err="1"/>
              <a:t>lovespoons</a:t>
            </a:r>
            <a:r>
              <a:rPr lang="en-US" dirty="0"/>
              <a:t> to their loved ones as a token of love and affection. This tradition is still carried on today.</a:t>
            </a:r>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2</a:t>
            </a:fld>
            <a:endParaRPr lang="en-US"/>
          </a:p>
        </p:txBody>
      </p:sp>
    </p:spTree>
    <p:extLst>
      <p:ext uri="{BB962C8B-B14F-4D97-AF65-F5344CB8AC3E}">
        <p14:creationId xmlns:p14="http://schemas.microsoft.com/office/powerpoint/2010/main" val="1616277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there are many other variations of culture which are hidden. According to the Indiana Department of Education (N.D, cited in Moule, 2011:pg 91),  ‘The Iceberg Concept of Culture’, like an iceberg, many of culture is below the surface, and often what people define as ‘culture’, is only the surface. Deep culture is particularly hidden below and are ‘Unspoken rules’, these include things such as; courtesy, personal space, facial expressions and body language, rules of conduct, patterns of holding emotions and relationships to animals. </a:t>
            </a:r>
          </a:p>
          <a:p>
            <a:endParaRPr lang="en-US" dirty="0"/>
          </a:p>
          <a:p>
            <a:r>
              <a:rPr lang="en-US" dirty="0"/>
              <a:t>As well as this, hidden completely under the sea, are ‘Unconscious rules’, theses include; concepts of food, tempo of work, tone of voice, ideas of childrearing and theories of diseases. </a:t>
            </a:r>
          </a:p>
        </p:txBody>
      </p:sp>
      <p:sp>
        <p:nvSpPr>
          <p:cNvPr id="4" name="Slide Number Placeholder 3"/>
          <p:cNvSpPr>
            <a:spLocks noGrp="1"/>
          </p:cNvSpPr>
          <p:nvPr>
            <p:ph type="sldNum" sz="quarter" idx="5"/>
          </p:nvPr>
        </p:nvSpPr>
        <p:spPr/>
        <p:txBody>
          <a:bodyPr/>
          <a:lstStyle/>
          <a:p>
            <a:fld id="{8C5F0E28-59D6-0E4C-A1C4-51A82F8015D2}" type="slidenum">
              <a:rPr lang="en-US" smtClean="0"/>
              <a:t>3</a:t>
            </a:fld>
            <a:endParaRPr lang="en-US"/>
          </a:p>
        </p:txBody>
      </p:sp>
    </p:spTree>
    <p:extLst>
      <p:ext uri="{BB962C8B-B14F-4D97-AF65-F5344CB8AC3E}">
        <p14:creationId xmlns:p14="http://schemas.microsoft.com/office/powerpoint/2010/main" val="3152243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Schein (1990:111 cited in Spencer – </a:t>
            </a:r>
            <a:r>
              <a:rPr lang="en-US" dirty="0" err="1"/>
              <a:t>Oatey</a:t>
            </a:r>
            <a:r>
              <a:rPr lang="en-US" dirty="0"/>
              <a:t>, 2012 :4) said that analyzing the culture of a particular group or organization is to recognize three fundamental levels at which culture occurs, these include; observable artifacts, values and basic underlying assumptions. The visible artifacts are observed by someone who is not part of the group or organization; they may observe the physical layout, dress code,  and the smell and feel of the place, however this does not let us understand the underling logic on why a group believes the way it does. </a:t>
            </a:r>
          </a:p>
          <a:p>
            <a:endParaRPr lang="en-US" dirty="0"/>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4</a:t>
            </a:fld>
            <a:endParaRPr lang="en-US"/>
          </a:p>
        </p:txBody>
      </p:sp>
    </p:spTree>
    <p:extLst>
      <p:ext uri="{BB962C8B-B14F-4D97-AF65-F5344CB8AC3E}">
        <p14:creationId xmlns:p14="http://schemas.microsoft.com/office/powerpoint/2010/main" val="2869630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how do we define culture? According to the Cambridge dictionary (N.D), culture is “the way of life, especially the general customs and beliefs, of a particular group of people at a particular time”.</a:t>
            </a:r>
          </a:p>
          <a:p>
            <a:endParaRPr lang="en-US" dirty="0"/>
          </a:p>
          <a:p>
            <a:r>
              <a:rPr lang="en-US" dirty="0"/>
              <a:t>Spencer-</a:t>
            </a:r>
            <a:r>
              <a:rPr lang="en-US" dirty="0" err="1"/>
              <a:t>Oatey</a:t>
            </a:r>
            <a:r>
              <a:rPr lang="en-US" dirty="0"/>
              <a:t> (2008, cited in Spencer-</a:t>
            </a:r>
            <a:r>
              <a:rPr lang="en-US" dirty="0" err="1"/>
              <a:t>Oatey</a:t>
            </a:r>
            <a:r>
              <a:rPr lang="en-US" dirty="0"/>
              <a:t> 2012) says “Culture is a set of basic assumptions and values, orientations to life, beliefs, policies, procedures and behavioral  conventions that are shared by a group of people, and that influence (but do not determine) each member’s behavior and his/her interpretations of the ‘meaning of other people’s behavior”.</a:t>
            </a:r>
          </a:p>
          <a:p>
            <a:endParaRPr lang="en-US" dirty="0"/>
          </a:p>
          <a:p>
            <a:r>
              <a:rPr lang="en-US" dirty="0"/>
              <a:t>Therefore, is the definition of ‘Culture’, just assumptions on a group of people? </a:t>
            </a:r>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5</a:t>
            </a:fld>
            <a:endParaRPr lang="en-US"/>
          </a:p>
        </p:txBody>
      </p:sp>
    </p:spTree>
    <p:extLst>
      <p:ext uri="{BB962C8B-B14F-4D97-AF65-F5344CB8AC3E}">
        <p14:creationId xmlns:p14="http://schemas.microsoft.com/office/powerpoint/2010/main" val="4188685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United Kingdom is a member of the United Nations which is an international organization founded in 1945. According to the United Nations (N.D), they take action on issues in the 21</a:t>
            </a:r>
            <a:r>
              <a:rPr lang="en-US" baseline="30000" dirty="0"/>
              <a:t>st</a:t>
            </a:r>
            <a:r>
              <a:rPr lang="en-US" dirty="0"/>
              <a:t> century. The United Nations (N.D) also states it provides an opportunity for members to express their views, this enables them to negotiate, find an agreement and solve issues together. They aim to maintain international peace and security, protect human rights, deliverer humanitarian aid after war or a natural disaster, and to promote sustainable development by encouraging respect for human rights and fundamental freedoms for all without discrimination, promoting; prosperity and economic opportunity, greater social well-being and protection of the environment, whilst also offering the best way to improve lives of people everywhere (United Nations, N.D).</a:t>
            </a:r>
          </a:p>
        </p:txBody>
      </p:sp>
      <p:sp>
        <p:nvSpPr>
          <p:cNvPr id="4" name="Slide Number Placeholder 3"/>
          <p:cNvSpPr>
            <a:spLocks noGrp="1"/>
          </p:cNvSpPr>
          <p:nvPr>
            <p:ph type="sldNum" sz="quarter" idx="5"/>
          </p:nvPr>
        </p:nvSpPr>
        <p:spPr/>
        <p:txBody>
          <a:bodyPr/>
          <a:lstStyle/>
          <a:p>
            <a:fld id="{8C5F0E28-59D6-0E4C-A1C4-51A82F8015D2}" type="slidenum">
              <a:rPr lang="en-US" smtClean="0"/>
              <a:t>6</a:t>
            </a:fld>
            <a:endParaRPr lang="en-US"/>
          </a:p>
        </p:txBody>
      </p:sp>
    </p:spTree>
    <p:extLst>
      <p:ext uri="{BB962C8B-B14F-4D97-AF65-F5344CB8AC3E}">
        <p14:creationId xmlns:p14="http://schemas.microsoft.com/office/powerpoint/2010/main" val="166173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Welsh Government (2019), The United Convention on the Rights of the Child is an international agreement settling the rights of children and young people. United Convention on the Rights of the Child is a list of rights that all young people everywhere in the world have. Children and young people, aged 18 and under, have the right to be safe, to play, to have an education, to be healthy and to be happy. Welsh government adopted the United Nations Convention on the Rights of the Child in the basis of policy making, relating to children and young people, in 2004. </a:t>
            </a:r>
          </a:p>
        </p:txBody>
      </p:sp>
      <p:sp>
        <p:nvSpPr>
          <p:cNvPr id="4" name="Slide Number Placeholder 3"/>
          <p:cNvSpPr>
            <a:spLocks noGrp="1"/>
          </p:cNvSpPr>
          <p:nvPr>
            <p:ph type="sldNum" sz="quarter" idx="5"/>
          </p:nvPr>
        </p:nvSpPr>
        <p:spPr/>
        <p:txBody>
          <a:bodyPr/>
          <a:lstStyle/>
          <a:p>
            <a:fld id="{8C5F0E28-59D6-0E4C-A1C4-51A82F8015D2}" type="slidenum">
              <a:rPr lang="en-US" smtClean="0"/>
              <a:t>7</a:t>
            </a:fld>
            <a:endParaRPr lang="en-US"/>
          </a:p>
        </p:txBody>
      </p:sp>
    </p:spTree>
    <p:extLst>
      <p:ext uri="{BB962C8B-B14F-4D97-AF65-F5344CB8AC3E}">
        <p14:creationId xmlns:p14="http://schemas.microsoft.com/office/powerpoint/2010/main" val="25197173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a few international bodies which helps guides the United Nations work on human rights; World Health Organization, World Bank Group and World Trade Organization.</a:t>
            </a:r>
          </a:p>
          <a:p>
            <a:endParaRPr lang="en-US" dirty="0"/>
          </a:p>
          <a:p>
            <a:r>
              <a:rPr lang="en-US" dirty="0"/>
              <a:t>World Health Organisation (N.D) says they work with 194 member states across six regions. World Health Organisation (N.D) states they aim to combat diseases such as; HIV, cancer and heart disease, to help mothers and children live long healthy lives and ensure the safety of air people breath, the food they eat, the water they drink, and the medicines and vaccines they need. World Health Organisation (N.D) says “Good health is a precious thing. When we are healthy we can learn, work and support ourselves and our families. When we are sick, we struggle, and our families and communities fall behind”, so therefore they believe all people should enjoy a high standard of health, without discrimination. </a:t>
            </a:r>
          </a:p>
          <a:p>
            <a:endParaRPr lang="en-US" dirty="0"/>
          </a:p>
          <a:p>
            <a:r>
              <a:rPr lang="en-US" dirty="0"/>
              <a:t>World Bank Group (N.D) says they work with 189 member countries and staff from more then 170 countries. World Bank Group is a global partnership; five institutions working for sustainable solutions that reduce poverty and build shared prosperity in developing counties. Their mission is to end extreme poverty by reducing the lives of those living in poverty by 2030, and to promote shared prosperity, by increasing income of the poorest 40% of the people in very country. World Bank Group (N.D).</a:t>
            </a:r>
          </a:p>
          <a:p>
            <a:endParaRPr lang="en-US" dirty="0"/>
          </a:p>
          <a:p>
            <a:r>
              <a:rPr lang="en-US" dirty="0"/>
              <a:t>World Trade Organisation is the only global international organization that deals with the rules of trade between nations. They ensure trade runs smoothly, predictably and freely as possible. World Trade Organizations (N.D) says they provide a forum for negotiating agreements, to help stop obstacles in international trade, this also helps to contribute to economic growth and development. World Health Organisation (N.D) says their principles helps keep open boarders, the guarantee of most- </a:t>
            </a:r>
            <a:r>
              <a:rPr lang="en-US" dirty="0" err="1"/>
              <a:t>favoured</a:t>
            </a:r>
            <a:r>
              <a:rPr lang="en-US" dirty="0"/>
              <a:t>- nation principles and helps eliminate discrimination. This encourage and contributes to sustainable development, raises people’s welfare, reduces poverty and helps keep peace and stability</a:t>
            </a:r>
          </a:p>
          <a:p>
            <a:endParaRPr lang="en-US" dirty="0"/>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8</a:t>
            </a:fld>
            <a:endParaRPr lang="en-US"/>
          </a:p>
        </p:txBody>
      </p:sp>
    </p:spTree>
    <p:extLst>
      <p:ext uri="{BB962C8B-B14F-4D97-AF65-F5344CB8AC3E}">
        <p14:creationId xmlns:p14="http://schemas.microsoft.com/office/powerpoint/2010/main" val="3166772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a few Non- Governmental Organizations in Wales. </a:t>
            </a:r>
          </a:p>
          <a:p>
            <a:endParaRPr lang="en-US" dirty="0"/>
          </a:p>
          <a:p>
            <a:r>
              <a:rPr lang="en-US" dirty="0"/>
              <a:t>Save the Children (N.D) says they ensure children get the best start in life by supporting families in some of the most deprived areas in Wales. Their team works with education, health and social care partners to deliver a range of programs. ‘Family connect’ program supports parents to create a supportive home learning environment so children can reach their full potential in school and life. Save the Children are asking the Welsh government to invest in support for parents as they state that children living in poverty, are falling behind before they even start school (Save the Children, N.D)</a:t>
            </a:r>
          </a:p>
          <a:p>
            <a:endParaRPr lang="en-US" dirty="0"/>
          </a:p>
          <a:p>
            <a:r>
              <a:rPr lang="en-US" dirty="0"/>
              <a:t>WWF (N.D) , says nature is vital as it provides our life support system, however it is under threat, therefore WWF are fighting to restore thriving habitats and species by encouraging a global movement of people who will help make sure restoring nature is implemented in our everyday lives. WWF aim to make ruining our planet, politically, socially and economically unacceptable. (WWF, N.D)</a:t>
            </a:r>
          </a:p>
          <a:p>
            <a:endParaRPr lang="en-US" dirty="0"/>
          </a:p>
          <a:p>
            <a:r>
              <a:rPr lang="en-US" dirty="0"/>
              <a:t>Oxfam Cymru’s (N.D) says their vision, mission and beliefs are to have a world without poverty, a world were people are valued and treated equally and enjoy their rights as citizens where they can influence decisions affecting their lives. Oxfam (N.D) says they aim to create long-lasting solutions to the injustice of poverty and so are part of a global movement for change, empowering people to make a future that is secure, just and free from poverty. They create opportunities to help young people in schools and colleges, to develop knowledge, understanding, values and attitudes needed for global citizenship. Oxfam (N.D) believe the government should be accountable to their people and all societies institutions should be accountable for the impact of their actions.</a:t>
            </a:r>
          </a:p>
          <a:p>
            <a:endParaRPr lang="en-US" dirty="0"/>
          </a:p>
          <a:p>
            <a:r>
              <a:rPr lang="en-US" dirty="0"/>
              <a:t>I think these NGOs do play a vital role in human rights and global agendas, however I believe they can’t make a huge impact on their own, to do this they need everyone’s cooperation, therefore everyone needs to believe that their contribution or help will make a difference. Alongside this, government’s need to invest in these NGOs and use their power to promote and educate everyone on their importance, hopefully influencing them to take action. Governments can also help by suitable creating policies.</a:t>
            </a:r>
          </a:p>
        </p:txBody>
      </p:sp>
      <p:sp>
        <p:nvSpPr>
          <p:cNvPr id="4" name="Slide Number Placeholder 3"/>
          <p:cNvSpPr>
            <a:spLocks noGrp="1"/>
          </p:cNvSpPr>
          <p:nvPr>
            <p:ph type="sldNum" sz="quarter" idx="5"/>
          </p:nvPr>
        </p:nvSpPr>
        <p:spPr/>
        <p:txBody>
          <a:bodyPr/>
          <a:lstStyle/>
          <a:p>
            <a:fld id="{8C5F0E28-59D6-0E4C-A1C4-51A82F8015D2}" type="slidenum">
              <a:rPr lang="en-US" smtClean="0"/>
              <a:t>9</a:t>
            </a:fld>
            <a:endParaRPr lang="en-US"/>
          </a:p>
        </p:txBody>
      </p:sp>
    </p:spTree>
    <p:extLst>
      <p:ext uri="{BB962C8B-B14F-4D97-AF65-F5344CB8AC3E}">
        <p14:creationId xmlns:p14="http://schemas.microsoft.com/office/powerpoint/2010/main" val="25465496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United Nation’s (2015) ‘Sustainable development goals’ is a plan of action which was introduced in 2016. It seeks to strengthen universal peace in larger freedom. United Nations (2015), says that the greatest global challenge is removing poverty in all it’s forms and dimensions, as they believe this is an indispensable requirement for sustainable development. </a:t>
            </a:r>
          </a:p>
          <a:p>
            <a:endParaRPr lang="en-US" dirty="0"/>
          </a:p>
          <a:p>
            <a:r>
              <a:rPr lang="en-US" dirty="0"/>
              <a:t>Countries and stakeholders collaborating in this action plan, will implement this plan. “As we embark on this collective journey, we pledge that no one will be left behind”. (United Nations, 2015).</a:t>
            </a:r>
          </a:p>
          <a:p>
            <a:endParaRPr lang="en-US" dirty="0"/>
          </a:p>
          <a:p>
            <a:r>
              <a:rPr lang="en-US" dirty="0"/>
              <a:t>The 17 sustainable development goals and 169 targets seek to realize the human rights of all and to achieve gender equality and the empowerment of all women and girls. These will require action over the next 15 years, aiming to achieve these goals and targets by 2030. They balance the three dimensions of sustainable development; the economic, social and environmental. (United Nations, 2015).</a:t>
            </a:r>
          </a:p>
          <a:p>
            <a:endParaRPr lang="en-US" dirty="0"/>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10</a:t>
            </a:fld>
            <a:endParaRPr lang="en-US"/>
          </a:p>
        </p:txBody>
      </p:sp>
    </p:spTree>
    <p:extLst>
      <p:ext uri="{BB962C8B-B14F-4D97-AF65-F5344CB8AC3E}">
        <p14:creationId xmlns:p14="http://schemas.microsoft.com/office/powerpoint/2010/main" val="1777670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World Bank Group (20118) says what is a luxury in one society could be a necessity in another, so therefore if minimum physical needs are not met, people can’t lead flourishing lives. Poverty is defined as a shortfall of income and consumption, as well as having low educational achievement, poor health and nutrition, lack of access to basic services, and having poor living conditions. If we aim to tackle poverty ‘in all forms’, as the UN states in their ‘Sustainable Goals’, then we need to understand and measure poverty in all it’s forms. Despite extreme poverty decreasing, many people continue to live in poverty when we measure by standards appropriate for a wealthier world. (World Bank Group, 2018).</a:t>
            </a:r>
          </a:p>
          <a:p>
            <a:endParaRPr lang="en-US" dirty="0"/>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11</a:t>
            </a:fld>
            <a:endParaRPr lang="en-US"/>
          </a:p>
        </p:txBody>
      </p:sp>
    </p:spTree>
    <p:extLst>
      <p:ext uri="{BB962C8B-B14F-4D97-AF65-F5344CB8AC3E}">
        <p14:creationId xmlns:p14="http://schemas.microsoft.com/office/powerpoint/2010/main" val="8850837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World Bank Group (2018), new global database of intergenerational mobility (IGM), which covers of 96 percent of the world’s population over the past half a century, provides a detailed picture of socioeconomic mobility and inequality of opportunity around the world. The world bank’s human capital project, closely links to this and encourages countries to invest more effectively in their people. For sustainable and inclusive growth, public policy must allow individuals that want to, to be able to move up on the economic ladder, however mobility is challenging; especially in developing countries. Patterns from the global database suggest that economies with higher IGM in education are better ‘placed’ to generate future growth, as well as to reduce poverty and inequality. Therefore in developing countries, this becomes an issue as the next generation are more likely to end up in poverty and so forth. This shows that children’s success is down to their parents’ status (World Bank Group 2018).</a:t>
            </a:r>
          </a:p>
          <a:p>
            <a:endParaRPr lang="en-US" dirty="0"/>
          </a:p>
          <a:p>
            <a:r>
              <a:rPr lang="en-US" dirty="0"/>
              <a:t>World Bank Group (2019)  says we all have an uncertainty as the pace of innovation continues to grow and technology affects our everyday lives. Robots are taking over ‘low skill jobs’ in advanced economies and developing countries, at the same time technology is creating opportunities, creating new jobs, increasing productivity and improving delivery of public services. Innovation will continue to grow,  but developing countries will need to take rapid action to ensure they are not left behind and can compete in the economy of the future. In order to do this, they need to invest in health and education, which are building blocks of human capital. The human capital project aims to fix that as they say we need a new way to invest in people and to protect them, regardless of their status, currently 2 billion people are already working in the informal sector- unprotected by a stable wage employment, social safety nets or the benefits of education. They believe, by investing in human capital, it will make the most of evolving economic opportunity. (World Bank Group, 2019)</a:t>
            </a:r>
          </a:p>
        </p:txBody>
      </p:sp>
      <p:sp>
        <p:nvSpPr>
          <p:cNvPr id="4" name="Slide Number Placeholder 3"/>
          <p:cNvSpPr>
            <a:spLocks noGrp="1"/>
          </p:cNvSpPr>
          <p:nvPr>
            <p:ph type="sldNum" sz="quarter" idx="5"/>
          </p:nvPr>
        </p:nvSpPr>
        <p:spPr/>
        <p:txBody>
          <a:bodyPr/>
          <a:lstStyle/>
          <a:p>
            <a:fld id="{8C5F0E28-59D6-0E4C-A1C4-51A82F8015D2}" type="slidenum">
              <a:rPr lang="en-US" smtClean="0"/>
              <a:t>12</a:t>
            </a:fld>
            <a:endParaRPr lang="en-US"/>
          </a:p>
        </p:txBody>
      </p:sp>
    </p:spTree>
    <p:extLst>
      <p:ext uri="{BB962C8B-B14F-4D97-AF65-F5344CB8AC3E}">
        <p14:creationId xmlns:p14="http://schemas.microsoft.com/office/powerpoint/2010/main" val="17300626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United Nations (2015) says “A world with equitable and universal access to quality education at all levels, to health care and social protection, where physical, mental and social well-being are assured”  I think what is interesting about this is, should everyone be following an international curriculum? Wales currently has a new curriculum that is being slowly implemented across schools in the next couple of years.</a:t>
            </a:r>
          </a:p>
          <a:p>
            <a:endParaRPr lang="en-US" dirty="0"/>
          </a:p>
          <a:p>
            <a:r>
              <a:rPr lang="en-US" dirty="0"/>
              <a:t>The international Baccalaureate (N.D) says they are motivated to create a better world through education. They say they “promote intercultural understanding and respect, not as an alternative to a sense of cultural and national identity, but as an essential part of life in the 21</a:t>
            </a:r>
            <a:r>
              <a:rPr lang="en-US" baseline="30000" dirty="0"/>
              <a:t>st</a:t>
            </a:r>
            <a:r>
              <a:rPr lang="en-US" dirty="0"/>
              <a:t> century”. Their mission statement states that they aim to develop inquiring, knowledgeable and caring young people who help create a better and more peaceful world through intercultural understanding and respect. To do this, the organization works with schools, governments and internal organizations to develop programs of international education, these are said to encourage students across the world to become active compassionate and lifelong learners who understand other people who share different believes, can also be right. The IB is for students aged 3-19 years old (International Baccalaureate, N.D).</a:t>
            </a:r>
          </a:p>
          <a:p>
            <a:endParaRPr lang="en-US" dirty="0"/>
          </a:p>
          <a:p>
            <a:r>
              <a:rPr lang="en-US" dirty="0"/>
              <a:t>The IB is led by the board of governors, the director general and the senior leadership team who set the direction of the IB as well as; adapting a mission statement, making policies, financial management and ensuring that everything is kept running smoothly. </a:t>
            </a:r>
          </a:p>
        </p:txBody>
      </p:sp>
      <p:sp>
        <p:nvSpPr>
          <p:cNvPr id="4" name="Slide Number Placeholder 3"/>
          <p:cNvSpPr>
            <a:spLocks noGrp="1"/>
          </p:cNvSpPr>
          <p:nvPr>
            <p:ph type="sldNum" sz="quarter" idx="5"/>
          </p:nvPr>
        </p:nvSpPr>
        <p:spPr/>
        <p:txBody>
          <a:bodyPr/>
          <a:lstStyle/>
          <a:p>
            <a:fld id="{8C5F0E28-59D6-0E4C-A1C4-51A82F8015D2}" type="slidenum">
              <a:rPr lang="en-US" smtClean="0"/>
              <a:t>13</a:t>
            </a:fld>
            <a:endParaRPr lang="en-US"/>
          </a:p>
        </p:txBody>
      </p:sp>
    </p:spTree>
    <p:extLst>
      <p:ext uri="{BB962C8B-B14F-4D97-AF65-F5344CB8AC3E}">
        <p14:creationId xmlns:p14="http://schemas.microsoft.com/office/powerpoint/2010/main" val="984432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United Nations (2015) says “The future of humanity and of our planet lies in our hands. It also lies in the hands of today’s younger generation who will pass the torch to future generations…” </a:t>
            </a:r>
          </a:p>
          <a:p>
            <a:endParaRPr lang="en-US" dirty="0"/>
          </a:p>
          <a:p>
            <a:r>
              <a:rPr lang="en-US" dirty="0"/>
              <a:t>Education for Sustainable Development and Global Citizenship (2008) says “…Education for sustainable development and global citizenship, seeks to raise awareness and action to address the consequences of our lifestyle choices”. ESDGC is education that will prepare young people for life in the 21</a:t>
            </a:r>
            <a:r>
              <a:rPr lang="en-US" baseline="30000" dirty="0"/>
              <a:t>st</a:t>
            </a:r>
            <a:r>
              <a:rPr lang="en-US" dirty="0"/>
              <a:t> century. It should not be an additional subject, but instead “embedded throughout schools, an attitude to be adapted, a value system and a way of life”. ESDGC recognizes the world is unjust and unequal, however can this can be changed, by people’s attitudes, values and behavior. Children are our next generation, so therefore we need to educate them with the skills and knowledge to make the planet better for them, and future generations  (Education for Sustainable Development and Global Citizenship (2008).</a:t>
            </a:r>
          </a:p>
          <a:p>
            <a:endParaRPr lang="en-US" dirty="0"/>
          </a:p>
          <a:p>
            <a:r>
              <a:rPr lang="en-US" dirty="0"/>
              <a:t>Currently ESDGC is embedded in the new curriculum in wales, despite this Reimers (2020) states that while educators understand the importance of ESDGC, less of them act effectively due to not feeling confidence or enough knowledge to implement ESDGC into their classrooms and adapting it for their pupils needs. Perhaps teachers should receive a bit more support on how to implement ESDGC during their Initial Teaching Training and having regular training may help educators feel more ready to give their pupils the knowledge and skills they need for the future. </a:t>
            </a:r>
          </a:p>
          <a:p>
            <a:endParaRPr lang="en-US" dirty="0"/>
          </a:p>
          <a:p>
            <a:r>
              <a:rPr lang="en-US" dirty="0"/>
              <a:t>Being a member of the United Nations, means are legally bound to follow, the United Nations Convention on the Rights of the Child in schools, meaning schools have to work in a way that Is in the best interest of the child.</a:t>
            </a:r>
          </a:p>
        </p:txBody>
      </p:sp>
      <p:sp>
        <p:nvSpPr>
          <p:cNvPr id="4" name="Slide Number Placeholder 3"/>
          <p:cNvSpPr>
            <a:spLocks noGrp="1"/>
          </p:cNvSpPr>
          <p:nvPr>
            <p:ph type="sldNum" sz="quarter" idx="5"/>
          </p:nvPr>
        </p:nvSpPr>
        <p:spPr/>
        <p:txBody>
          <a:bodyPr/>
          <a:lstStyle/>
          <a:p>
            <a:fld id="{8C5F0E28-59D6-0E4C-A1C4-51A82F8015D2}" type="slidenum">
              <a:rPr lang="en-US" smtClean="0"/>
              <a:t>14</a:t>
            </a:fld>
            <a:endParaRPr lang="en-US"/>
          </a:p>
        </p:txBody>
      </p:sp>
    </p:spTree>
    <p:extLst>
      <p:ext uri="{BB962C8B-B14F-4D97-AF65-F5344CB8AC3E}">
        <p14:creationId xmlns:p14="http://schemas.microsoft.com/office/powerpoint/2010/main" val="3023017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UNESCO (2015) says a global citizen is; having respect for themselves, being a citizen of the globe, building an understanding of the world, having skills, knowledge and values to live well with whoever is in their community and being unique. </a:t>
            </a:r>
          </a:p>
          <a:p>
            <a:endParaRPr lang="en-US" dirty="0"/>
          </a:p>
          <a:p>
            <a:r>
              <a:rPr lang="en-US" dirty="0"/>
              <a:t>Oxfam (N.D) says “A global citizen is someone who is aware of and understands the wider world – and their place in it. They take on an active role in their community, and work with others to make our planet more equal, fair and sustainable”. Oxfam (N.D) believes global citizenship is about encouraging young people to develop the knowledge, skills and values they need to engage with the world. Global citizenship inspires and informs teachers and parents, but above all shows young children they have a voice and can make a difference.</a:t>
            </a:r>
          </a:p>
        </p:txBody>
      </p:sp>
      <p:sp>
        <p:nvSpPr>
          <p:cNvPr id="4" name="Slide Number Placeholder 3"/>
          <p:cNvSpPr>
            <a:spLocks noGrp="1"/>
          </p:cNvSpPr>
          <p:nvPr>
            <p:ph type="sldNum" sz="quarter" idx="5"/>
          </p:nvPr>
        </p:nvSpPr>
        <p:spPr/>
        <p:txBody>
          <a:bodyPr/>
          <a:lstStyle/>
          <a:p>
            <a:fld id="{8C5F0E28-59D6-0E4C-A1C4-51A82F8015D2}" type="slidenum">
              <a:rPr lang="en-US" smtClean="0"/>
              <a:t>15</a:t>
            </a:fld>
            <a:endParaRPr lang="en-US"/>
          </a:p>
        </p:txBody>
      </p:sp>
    </p:spTree>
    <p:extLst>
      <p:ext uri="{BB962C8B-B14F-4D97-AF65-F5344CB8AC3E}">
        <p14:creationId xmlns:p14="http://schemas.microsoft.com/office/powerpoint/2010/main" val="2099420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UNESCO (2015), says we should be a global citizen because; we have a responsibility to make the world a better place, we live in one society where everyone is interconnected and so we should be aware and respectful and embrace the concept of diversity. </a:t>
            </a:r>
          </a:p>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16</a:t>
            </a:fld>
            <a:endParaRPr lang="en-US"/>
          </a:p>
        </p:txBody>
      </p:sp>
    </p:spTree>
    <p:extLst>
      <p:ext uri="{BB962C8B-B14F-4D97-AF65-F5344CB8AC3E}">
        <p14:creationId xmlns:p14="http://schemas.microsoft.com/office/powerpoint/2010/main" val="3183114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think Wales is promoting and engaging with issues of global citizenship and human rights. ESDGC is implemented in the new curriculum, however </a:t>
            </a:r>
            <a:r>
              <a:rPr lang="en-GB" sz="1200" kern="1200" dirty="0">
                <a:solidFill>
                  <a:schemeClr val="tx1"/>
                </a:solidFill>
                <a:effectLst/>
                <a:latin typeface="+mn-lt"/>
                <a:ea typeface="+mn-ea"/>
                <a:cs typeface="+mn-cs"/>
              </a:rPr>
              <a:t>does not seem to give enough guidance to teachers and school leaders to have enough knowledge, skills and confidence to implement it within their schools and classrooms. The curriculum seems to be very broad and almost to ‘open’, which will cause too much variation between schools, resulting in pupils receiving different education standards, despite this, as this is a new curriculum which has not fully been introduced to all schools across Wales yet, we do not know if the curriculum will have a sufficient impact on future generations, although pioneer schools took part in creating the new curriculum, I do not believe this was long enough to see the any impact.</a:t>
            </a:r>
            <a:r>
              <a:rPr lang="en-GB" dirty="0">
                <a:effectLst/>
              </a:rPr>
              <a:t> </a:t>
            </a:r>
            <a:endParaRPr lang="en-US" dirty="0"/>
          </a:p>
          <a:p>
            <a:endParaRPr lang="en-US" dirty="0"/>
          </a:p>
          <a:p>
            <a:r>
              <a:rPr lang="en-US" dirty="0"/>
              <a:t>Wales being part of the United Nations is beneficial as I think together, members can work on current global issues. Being a member of the UN, also gives Wales the opportunity to express their own ideas with other members and discuss and rationalize any disagreements. This brings peace and security, as well as protecting human rights, helping others in need, improving lives everywhere and promoting sustainable development. I think the United Nations’ sustainability goals will be challenging to achieve, especially defeating poverty, because as research has shown, poverty is hard to measure, as well as being a vicious never-ending cycle as it is difficult to ‘escape’. </a:t>
            </a:r>
          </a:p>
          <a:p>
            <a:endParaRPr lang="en-US" dirty="0"/>
          </a:p>
          <a:p>
            <a:r>
              <a:rPr lang="en-US" dirty="0"/>
              <a:t>As well as this the ‘Well-being of Future Generations (Wales) Act’ (2015) contributes to this as it requires public bodies to consider the long-term impact of their decisions, to work better with people, communities and others and to helps to prevent persistent problems such as; poverty and climate change. The act has ‘Seven well-being goals’, which public bodies must work towards.</a:t>
            </a:r>
          </a:p>
          <a:p>
            <a:endParaRPr lang="en-US" dirty="0"/>
          </a:p>
          <a:p>
            <a:r>
              <a:rPr lang="en-US" dirty="0"/>
              <a:t>Thank you for listening.</a:t>
            </a:r>
          </a:p>
        </p:txBody>
      </p:sp>
      <p:sp>
        <p:nvSpPr>
          <p:cNvPr id="4" name="Slide Number Placeholder 3"/>
          <p:cNvSpPr>
            <a:spLocks noGrp="1"/>
          </p:cNvSpPr>
          <p:nvPr>
            <p:ph type="sldNum" sz="quarter" idx="5"/>
          </p:nvPr>
        </p:nvSpPr>
        <p:spPr/>
        <p:txBody>
          <a:bodyPr/>
          <a:lstStyle/>
          <a:p>
            <a:fld id="{8C5F0E28-59D6-0E4C-A1C4-51A82F8015D2}" type="slidenum">
              <a:rPr lang="en-US" smtClean="0"/>
              <a:t>17</a:t>
            </a:fld>
            <a:endParaRPr lang="en-US"/>
          </a:p>
        </p:txBody>
      </p:sp>
    </p:spTree>
    <p:extLst>
      <p:ext uri="{BB962C8B-B14F-4D97-AF65-F5344CB8AC3E}">
        <p14:creationId xmlns:p14="http://schemas.microsoft.com/office/powerpoint/2010/main" val="1254939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18</a:t>
            </a:fld>
            <a:endParaRPr lang="en-US"/>
          </a:p>
        </p:txBody>
      </p:sp>
    </p:spTree>
    <p:extLst>
      <p:ext uri="{BB962C8B-B14F-4D97-AF65-F5344CB8AC3E}">
        <p14:creationId xmlns:p14="http://schemas.microsoft.com/office/powerpoint/2010/main" val="8571648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C5F0E28-59D6-0E4C-A1C4-51A82F8015D2}" type="slidenum">
              <a:rPr lang="en-US" smtClean="0"/>
              <a:t>19</a:t>
            </a:fld>
            <a:endParaRPr lang="en-US"/>
          </a:p>
        </p:txBody>
      </p:sp>
    </p:spTree>
    <p:extLst>
      <p:ext uri="{BB962C8B-B14F-4D97-AF65-F5344CB8AC3E}">
        <p14:creationId xmlns:p14="http://schemas.microsoft.com/office/powerpoint/2010/main" val="202947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4/19/2020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8332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4/19/2020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91351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4/19/2020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3828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4/19/2020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8344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4/19/2020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7258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4/19/2020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6136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4/19/2020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97580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4/19/2020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3747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4/19/2020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9124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4/19/2020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88162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4/19/2020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50888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4/19/2020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2285699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xml"/><Relationship Id="rId7" Type="http://schemas.openxmlformats.org/officeDocument/2006/relationships/hyperlink" Target="https://pixabay.com/en/global-earth-world-map-globe-1889726/"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0.xml"/><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pixabay.com/en/global-earth-world-map-globe-1889726/"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8" Type="http://schemas.openxmlformats.org/officeDocument/2006/relationships/hyperlink" Target="https://www.youtube.com/watch?v=XVSgbU6WVSk" TargetMode="External"/><Relationship Id="rId13" Type="http://schemas.openxmlformats.org/officeDocument/2006/relationships/hyperlink" Target="https://www.un.org/sustainabledevelopment/news/communications-material/" TargetMode="External"/><Relationship Id="rId3" Type="http://schemas.openxmlformats.org/officeDocument/2006/relationships/image" Target="../media/image1.jpeg"/><Relationship Id="rId7" Type="http://schemas.openxmlformats.org/officeDocument/2006/relationships/hyperlink" Target="https://pixabay.com/illustrations/global-earth-world-map-globe-1889726/" TargetMode="External"/><Relationship Id="rId12" Type="http://schemas.openxmlformats.org/officeDocument/2006/relationships/hyperlink" Target="https://warwick.ac.uk/fac/soc/al/globalpad/openhouse/interculturalskills/global_pad_-_what_is_culture.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dictionary.cambridge.org/dictionary/english/culture" TargetMode="External"/><Relationship Id="rId11" Type="http://schemas.openxmlformats.org/officeDocument/2006/relationships/hyperlink" Target="https://www.savethechildren.org.uk/what-we-do/uk-work/wales" TargetMode="External"/><Relationship Id="rId5" Type="http://schemas.openxmlformats.org/officeDocument/2006/relationships/hyperlink" Target="https://pixabay.com/en/global-earth-world-map-globe-1889726/" TargetMode="External"/><Relationship Id="rId10" Type="http://schemas.openxmlformats.org/officeDocument/2006/relationships/hyperlink" Target="https://www.oxfam.org.uk/education/who-we-are/what-is-global-citizenship" TargetMode="External"/><Relationship Id="rId4" Type="http://schemas.openxmlformats.org/officeDocument/2006/relationships/image" Target="../media/image2.png"/><Relationship Id="rId9" Type="http://schemas.openxmlformats.org/officeDocument/2006/relationships/hyperlink" Target="https://oxfamapps.org/cymru/poverty-in-wales/" TargetMode="External"/><Relationship Id="rId14" Type="http://schemas.openxmlformats.org/officeDocument/2006/relationships/hyperlink" Target="https://sustainabledevelopment.un.org/content/documents/21252030%20Agenda%20for%20Sustainable%20Development%20web.pdf"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documents.worldbank.org/curated/en/816281518818814423/pdf/2019-WDR-Report.pdf" TargetMode="External"/><Relationship Id="rId13" Type="http://schemas.openxmlformats.org/officeDocument/2006/relationships/hyperlink" Target="https://www.ibo.org/benefits/why-the-ib-is-different/" TargetMode="External"/><Relationship Id="rId3" Type="http://schemas.openxmlformats.org/officeDocument/2006/relationships/image" Target="../media/image1.jpeg"/><Relationship Id="rId7" Type="http://schemas.openxmlformats.org/officeDocument/2006/relationships/hyperlink" Target="https://openknowledge.worldbank.org/bitstream/handle/10986/30418/9781464813306.pdf" TargetMode="External"/><Relationship Id="rId12" Type="http://schemas.openxmlformats.org/officeDocument/2006/relationships/hyperlink" Target="https://www.wwf.org.uk/about-wwf-cymru"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un.org/en/sections/what-we-do/index.html" TargetMode="External"/><Relationship Id="rId11" Type="http://schemas.openxmlformats.org/officeDocument/2006/relationships/hyperlink" Target="https://www.wto.org/english/thewto_e/whatis_e/wto_dg_stat_e.htm" TargetMode="External"/><Relationship Id="rId5" Type="http://schemas.openxmlformats.org/officeDocument/2006/relationships/hyperlink" Target="https://pixabay.com/en/global-earth-world-map-globe-1889726/" TargetMode="External"/><Relationship Id="rId10" Type="http://schemas.openxmlformats.org/officeDocument/2006/relationships/hyperlink" Target="https://www.who.int/about/what-we-do/who-brochure/" TargetMode="External"/><Relationship Id="rId4" Type="http://schemas.openxmlformats.org/officeDocument/2006/relationships/image" Target="../media/image2.png"/><Relationship Id="rId9" Type="http://schemas.openxmlformats.org/officeDocument/2006/relationships/hyperlink" Target="https://www.worldbank.org/en/who-we-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sp>
        <p:nvSpPr>
          <p:cNvPr id="40" name="Rectangle 39">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5747718" y="77570"/>
            <a:ext cx="6163946" cy="6183269"/>
          </a:xfrm>
          <a:prstGeom prst="rect">
            <a:avLst/>
          </a:prstGeom>
        </p:spPr>
      </p:pic>
      <p:sp>
        <p:nvSpPr>
          <p:cNvPr id="42" name="Rectangle: Rounded Corners 41">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27E8E-25C3-5849-B6EF-6EBBC808F8D8}"/>
              </a:ext>
            </a:extLst>
          </p:cNvPr>
          <p:cNvSpPr>
            <a:spLocks noGrp="1"/>
          </p:cNvSpPr>
          <p:nvPr>
            <p:ph type="ctrTitle"/>
          </p:nvPr>
        </p:nvSpPr>
        <p:spPr>
          <a:xfrm>
            <a:off x="-29" y="3088026"/>
            <a:ext cx="9653848" cy="2712359"/>
          </a:xfrm>
          <a:ln>
            <a:noFill/>
          </a:ln>
        </p:spPr>
        <p:txBody>
          <a:bodyPr>
            <a:normAutofit/>
          </a:bodyPr>
          <a:lstStyle/>
          <a:p>
            <a:r>
              <a:rPr lang="en-US" b="1" i="1" dirty="0"/>
              <a:t>Global Citizenship </a:t>
            </a:r>
            <a:br>
              <a:rPr lang="en-US" b="1" i="1" dirty="0"/>
            </a:br>
            <a:r>
              <a:rPr lang="en-US" b="1" i="1" dirty="0"/>
              <a:t>       in  Context</a:t>
            </a:r>
          </a:p>
        </p:txBody>
      </p:sp>
      <p:pic>
        <p:nvPicPr>
          <p:cNvPr id="8" name="Audio 7">
            <a:hlinkClick r:id="" action="ppaction://media"/>
            <a:extLst>
              <a:ext uri="{FF2B5EF4-FFF2-40B4-BE49-F238E27FC236}">
                <a16:creationId xmlns:a16="http://schemas.microsoft.com/office/drawing/2014/main" id="{13DBEB4F-758B-4360-BD87-70F14EC0C76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1849756"/>
      </p:ext>
    </p:extLst>
  </p:cSld>
  <p:clrMapOvr>
    <a:overrideClrMapping bg1="dk1" tx1="lt1" bg2="dk2" tx2="lt2" accent1="accent1" accent2="accent2" accent3="accent3" accent4="accent4" accent5="accent5" accent6="accent6" hlink="hlink" folHlink="folHlink"/>
  </p:clrMapOvr>
  <p:transition spd="med" advTm="1407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0"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80416"/>
            <a:ext cx="10168128" cy="1179576"/>
          </a:xfrm>
          <a:ln>
            <a:noFill/>
          </a:ln>
        </p:spPr>
        <p:txBody>
          <a:bodyPr>
            <a:normAutofit/>
          </a:bodyPr>
          <a:lstStyle/>
          <a:p>
            <a:r>
              <a:rPr lang="en-US" sz="6000" b="1" i="1" dirty="0">
                <a:solidFill>
                  <a:srgbClr val="0070C0"/>
                </a:solidFill>
              </a:rPr>
              <a:t>Culture in Wales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5" y="1892807"/>
            <a:ext cx="9435165" cy="4684777"/>
          </a:xfrm>
        </p:spPr>
        <p:txBody>
          <a:bodyPr>
            <a:normAutofit lnSpcReduction="10000"/>
          </a:bodyPr>
          <a:lstStyle/>
          <a:p>
            <a:r>
              <a:rPr lang="en-US" b="1" dirty="0">
                <a:solidFill>
                  <a:srgbClr val="0070C0"/>
                </a:solidFill>
              </a:rPr>
              <a:t>Language (Welsh and English)</a:t>
            </a:r>
          </a:p>
          <a:p>
            <a:r>
              <a:rPr lang="en-US" b="1" dirty="0">
                <a:solidFill>
                  <a:srgbClr val="0070C0"/>
                </a:solidFill>
              </a:rPr>
              <a:t> Welsh–medium and English-medium schools </a:t>
            </a:r>
          </a:p>
          <a:p>
            <a:r>
              <a:rPr lang="en-US" b="1" dirty="0">
                <a:solidFill>
                  <a:srgbClr val="0070C0"/>
                </a:solidFill>
              </a:rPr>
              <a:t>Saint David’s Day</a:t>
            </a:r>
          </a:p>
          <a:p>
            <a:r>
              <a:rPr lang="en-US" b="1" dirty="0">
                <a:solidFill>
                  <a:srgbClr val="0070C0"/>
                </a:solidFill>
              </a:rPr>
              <a:t>Daffodil and leeks are national symbols </a:t>
            </a:r>
          </a:p>
          <a:p>
            <a:r>
              <a:rPr lang="en-US" b="1" dirty="0">
                <a:solidFill>
                  <a:srgbClr val="0070C0"/>
                </a:solidFill>
              </a:rPr>
              <a:t>Rugby</a:t>
            </a:r>
          </a:p>
          <a:p>
            <a:r>
              <a:rPr lang="en-US" b="1" dirty="0">
                <a:solidFill>
                  <a:srgbClr val="0070C0"/>
                </a:solidFill>
              </a:rPr>
              <a:t>Singing</a:t>
            </a:r>
          </a:p>
          <a:p>
            <a:r>
              <a:rPr lang="en-US" b="1" dirty="0">
                <a:solidFill>
                  <a:srgbClr val="0070C0"/>
                </a:solidFill>
              </a:rPr>
              <a:t>Food (Welsh cakes, Welsh rarebit and Laverbread)</a:t>
            </a:r>
          </a:p>
          <a:p>
            <a:r>
              <a:rPr lang="en-US" b="1" dirty="0">
                <a:solidFill>
                  <a:srgbClr val="0070C0"/>
                </a:solidFill>
              </a:rPr>
              <a:t>Traditions such as: Lovespoons </a:t>
            </a:r>
          </a:p>
          <a:p>
            <a:endParaRPr lang="en-US" b="1" dirty="0">
              <a:solidFill>
                <a:srgbClr val="0070C0"/>
              </a:solidFill>
            </a:endParaRPr>
          </a:p>
          <a:p>
            <a:endParaRPr lang="en-US" b="1" dirty="0">
              <a:solidFill>
                <a:srgbClr val="0070C0"/>
              </a:solidFill>
            </a:endParaRPr>
          </a:p>
        </p:txBody>
      </p:sp>
      <p:pic>
        <p:nvPicPr>
          <p:cNvPr id="19" name="Audio 18">
            <a:hlinkClick r:id="" action="ppaction://media"/>
            <a:extLst>
              <a:ext uri="{FF2B5EF4-FFF2-40B4-BE49-F238E27FC236}">
                <a16:creationId xmlns:a16="http://schemas.microsoft.com/office/drawing/2014/main" id="{7B72EB81-1F04-4085-8538-AF3FF2B573B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64716516"/>
      </p:ext>
    </p:extLst>
  </p:cSld>
  <p:clrMapOvr>
    <a:overrideClrMapping bg1="dk1" tx1="lt1" bg2="dk2" tx2="lt2" accent1="accent1" accent2="accent2" accent3="accent3" accent4="accent4" accent5="accent5" accent6="accent6" hlink="hlink" folHlink="folHlink"/>
  </p:clrMapOvr>
  <p:transition spd="slow" advTm="69149">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21"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00888" y="1434981"/>
            <a:ext cx="4812514" cy="4827600"/>
          </a:xfrm>
          <a:prstGeom prst="rect">
            <a:avLst/>
          </a:prstGeom>
          <a:effectLst>
            <a:outerShdw blurRad="50800" dist="50800" dir="5400000" algn="ctr" rotWithShape="0">
              <a:srgbClr val="000000">
                <a:alpha val="0"/>
              </a:srgbClr>
            </a:outerShdw>
          </a:effectLst>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67982"/>
            <a:ext cx="12378389" cy="1603197"/>
          </a:xfrm>
          <a:ln>
            <a:noFill/>
          </a:ln>
        </p:spPr>
        <p:txBody>
          <a:bodyPr>
            <a:noAutofit/>
          </a:bodyPr>
          <a:lstStyle/>
          <a:p>
            <a:r>
              <a:rPr lang="en-US" sz="5400" b="1" i="1" dirty="0">
                <a:solidFill>
                  <a:srgbClr val="0070C0"/>
                </a:solidFill>
              </a:rPr>
              <a:t>Hidden culture- ‘The iceberg Concept of Culture’</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816602"/>
            <a:ext cx="6820552" cy="4684777"/>
          </a:xfrm>
        </p:spPr>
        <p:txBody>
          <a:bodyPr>
            <a:normAutofit/>
          </a:bodyPr>
          <a:lstStyle/>
          <a:p>
            <a:pPr marL="0" indent="0">
              <a:buNone/>
            </a:pPr>
            <a:endParaRPr lang="en-US" b="1" dirty="0">
              <a:solidFill>
                <a:srgbClr val="0070C0"/>
              </a:solidFill>
            </a:endParaRPr>
          </a:p>
          <a:p>
            <a:r>
              <a:rPr lang="en-US" b="1" dirty="0">
                <a:solidFill>
                  <a:srgbClr val="0070C0"/>
                </a:solidFill>
              </a:rPr>
              <a:t>Surface culture = Food, dress, music, dance, language and celebrations</a:t>
            </a:r>
          </a:p>
          <a:p>
            <a:endParaRPr lang="en-US" b="1" dirty="0">
              <a:solidFill>
                <a:srgbClr val="0070C0"/>
              </a:solidFill>
            </a:endParaRPr>
          </a:p>
          <a:p>
            <a:r>
              <a:rPr lang="en-US" b="1" dirty="0">
                <a:solidFill>
                  <a:srgbClr val="0070C0"/>
                </a:solidFill>
              </a:rPr>
              <a:t> Deep culture = ‘Unspoken rules’ and ‘Unconscious rules’</a:t>
            </a:r>
          </a:p>
          <a:p>
            <a:endParaRPr lang="en-US" b="1" dirty="0">
              <a:solidFill>
                <a:srgbClr val="0070C0"/>
              </a:solidFill>
            </a:endParaRPr>
          </a:p>
          <a:p>
            <a:pPr marL="0" indent="0">
              <a:buNone/>
            </a:pPr>
            <a:r>
              <a:rPr lang="en-US" sz="1600" b="1" dirty="0">
                <a:solidFill>
                  <a:srgbClr val="0070C0"/>
                </a:solidFill>
              </a:rPr>
              <a:t>Indiana Department of Education (N.D, cited in Moule, 2011:pg 91)</a:t>
            </a:r>
            <a:endParaRPr lang="en-US" b="1" dirty="0">
              <a:solidFill>
                <a:srgbClr val="0070C0"/>
              </a:solidFill>
            </a:endParaRPr>
          </a:p>
        </p:txBody>
      </p:sp>
      <p:pic>
        <p:nvPicPr>
          <p:cNvPr id="9" name="Audio 8">
            <a:hlinkClick r:id="" action="ppaction://media"/>
            <a:extLst>
              <a:ext uri="{FF2B5EF4-FFF2-40B4-BE49-F238E27FC236}">
                <a16:creationId xmlns:a16="http://schemas.microsoft.com/office/drawing/2014/main" id="{6CD44B0E-1CAD-4735-9C0B-6773F3D7711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11456580"/>
      </p:ext>
    </p:extLst>
  </p:cSld>
  <p:clrMapOvr>
    <a:overrideClrMapping bg1="dk1" tx1="lt1" bg2="dk2" tx2="lt2" accent1="accent1" accent2="accent2" accent3="accent3" accent4="accent4" accent5="accent5" accent6="accent6" hlink="hlink" folHlink="folHlink"/>
  </p:clrMapOvr>
  <p:transition spd="med" advTm="46411">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21"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00888" y="1434981"/>
            <a:ext cx="4812514" cy="4827600"/>
          </a:xfrm>
          <a:prstGeom prst="rect">
            <a:avLst/>
          </a:prstGeom>
          <a:effectLst>
            <a:outerShdw blurRad="50800" dist="50800" dir="5400000" algn="ctr" rotWithShape="0">
              <a:srgbClr val="000000">
                <a:alpha val="0"/>
              </a:srgbClr>
            </a:outerShdw>
          </a:effectLst>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67982"/>
            <a:ext cx="12378389" cy="1603197"/>
          </a:xfrm>
          <a:ln>
            <a:noFill/>
          </a:ln>
        </p:spPr>
        <p:txBody>
          <a:bodyPr>
            <a:noAutofit/>
          </a:bodyPr>
          <a:lstStyle/>
          <a:p>
            <a:r>
              <a:rPr lang="en-US" sz="6000" b="1" i="1" dirty="0">
                <a:solidFill>
                  <a:srgbClr val="0070C0"/>
                </a:solidFill>
              </a:rPr>
              <a:t>Schein (1990)</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321610" y="1685754"/>
            <a:ext cx="6779278" cy="4684777"/>
          </a:xfrm>
        </p:spPr>
        <p:txBody>
          <a:bodyPr>
            <a:normAutofit/>
          </a:bodyPr>
          <a:lstStyle/>
          <a:p>
            <a:pPr marL="0" indent="0">
              <a:buNone/>
            </a:pPr>
            <a:r>
              <a:rPr lang="en-US" b="1" dirty="0">
                <a:solidFill>
                  <a:srgbClr val="0070C0"/>
                </a:solidFill>
              </a:rPr>
              <a:t>There are three fundamental levels at which culture manifests itself:</a:t>
            </a:r>
          </a:p>
          <a:p>
            <a:pPr marL="0" indent="0">
              <a:buNone/>
            </a:pPr>
            <a:endParaRPr lang="en-US" b="1" dirty="0">
              <a:solidFill>
                <a:srgbClr val="0070C0"/>
              </a:solidFill>
            </a:endParaRPr>
          </a:p>
          <a:p>
            <a:r>
              <a:rPr lang="en-US" b="1" dirty="0">
                <a:solidFill>
                  <a:srgbClr val="0070C0"/>
                </a:solidFill>
              </a:rPr>
              <a:t>Observable artifacts</a:t>
            </a:r>
          </a:p>
          <a:p>
            <a:r>
              <a:rPr lang="en-US" b="1" dirty="0">
                <a:solidFill>
                  <a:srgbClr val="0070C0"/>
                </a:solidFill>
              </a:rPr>
              <a:t>Values </a:t>
            </a:r>
          </a:p>
          <a:p>
            <a:r>
              <a:rPr lang="en-US" b="1" dirty="0">
                <a:solidFill>
                  <a:srgbClr val="0070C0"/>
                </a:solidFill>
              </a:rPr>
              <a:t>Basic underlying assumptions</a:t>
            </a:r>
          </a:p>
          <a:p>
            <a:endParaRPr lang="en-US" sz="4000" b="1" dirty="0">
              <a:solidFill>
                <a:srgbClr val="0070C0"/>
              </a:solidFill>
            </a:endParaRPr>
          </a:p>
          <a:p>
            <a:endParaRPr lang="en-US" sz="4000" b="1" dirty="0">
              <a:solidFill>
                <a:srgbClr val="0070C0"/>
              </a:solidFill>
            </a:endParaRPr>
          </a:p>
        </p:txBody>
      </p:sp>
      <p:pic>
        <p:nvPicPr>
          <p:cNvPr id="12" name="Audio 11">
            <a:hlinkClick r:id="" action="ppaction://media"/>
            <a:extLst>
              <a:ext uri="{FF2B5EF4-FFF2-40B4-BE49-F238E27FC236}">
                <a16:creationId xmlns:a16="http://schemas.microsoft.com/office/drawing/2014/main" id="{F68A03F4-DB3E-4E92-A001-F83CCB0AB4F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3675691"/>
      </p:ext>
    </p:extLst>
  </p:cSld>
  <p:clrMapOvr>
    <a:overrideClrMapping bg1="dk1" tx1="lt1" bg2="dk2" tx2="lt2" accent1="accent1" accent2="accent2" accent3="accent3" accent4="accent4" accent5="accent5" accent6="accent6" hlink="hlink" folHlink="folHlink"/>
  </p:clrMapOvr>
  <p:transition spd="slow" advTm="3794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21"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00888" y="1434981"/>
            <a:ext cx="4812514" cy="4827600"/>
          </a:xfrm>
          <a:prstGeom prst="rect">
            <a:avLst/>
          </a:prstGeom>
          <a:effectLst>
            <a:outerShdw blurRad="50800" dist="50800" dir="5400000" algn="ctr" rotWithShape="0">
              <a:srgbClr val="000000">
                <a:alpha val="0"/>
              </a:srgbClr>
            </a:outerShdw>
          </a:effectLst>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172899"/>
            <a:ext cx="12378389" cy="1603197"/>
          </a:xfrm>
          <a:ln>
            <a:noFill/>
          </a:ln>
        </p:spPr>
        <p:txBody>
          <a:bodyPr>
            <a:noAutofit/>
          </a:bodyPr>
          <a:lstStyle/>
          <a:p>
            <a:r>
              <a:rPr lang="en-US" sz="6000" b="1" i="1" dirty="0">
                <a:solidFill>
                  <a:srgbClr val="0070C0"/>
                </a:solidFill>
              </a:rPr>
              <a:t>What is culture?</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78599" y="1142125"/>
            <a:ext cx="6822290" cy="5666877"/>
          </a:xfrm>
        </p:spPr>
        <p:txBody>
          <a:bodyPr>
            <a:normAutofit lnSpcReduction="10000"/>
          </a:bodyPr>
          <a:lstStyle/>
          <a:p>
            <a:pPr marL="0" indent="0">
              <a:buNone/>
            </a:pPr>
            <a:r>
              <a:rPr lang="en-US" b="1" dirty="0">
                <a:solidFill>
                  <a:srgbClr val="0070C0"/>
                </a:solidFill>
              </a:rPr>
              <a:t>“The way of life, especially the general customs and beliefs, of a particular group of people at a particular time” (Cambridge Dictionary, N.D)</a:t>
            </a:r>
          </a:p>
          <a:p>
            <a:pPr marL="0" indent="0">
              <a:buNone/>
            </a:pPr>
            <a:endParaRPr lang="en-US" b="1" dirty="0">
              <a:solidFill>
                <a:srgbClr val="0070C0"/>
              </a:solidFill>
            </a:endParaRPr>
          </a:p>
          <a:p>
            <a:pPr marL="0" indent="0">
              <a:buNone/>
            </a:pPr>
            <a:r>
              <a:rPr lang="en-US" b="1" dirty="0">
                <a:solidFill>
                  <a:srgbClr val="0070C0"/>
                </a:solidFill>
              </a:rPr>
              <a:t>“Culture is a fuzzy set of basic assumptions and values, orientations to life, beliefs, policies, procedures and behavioral conventions that are shared by a group of people…” - Spencer- </a:t>
            </a:r>
            <a:r>
              <a:rPr lang="en-US" b="1" dirty="0" err="1">
                <a:solidFill>
                  <a:srgbClr val="0070C0"/>
                </a:solidFill>
              </a:rPr>
              <a:t>Oatey</a:t>
            </a:r>
            <a:r>
              <a:rPr lang="en-US" b="1" dirty="0">
                <a:solidFill>
                  <a:srgbClr val="0070C0"/>
                </a:solidFill>
              </a:rPr>
              <a:t> (2008 cited in Spencer- </a:t>
            </a:r>
            <a:r>
              <a:rPr lang="en-US" b="1" dirty="0" err="1">
                <a:solidFill>
                  <a:srgbClr val="0070C0"/>
                </a:solidFill>
              </a:rPr>
              <a:t>Oatey</a:t>
            </a:r>
            <a:r>
              <a:rPr lang="en-US" b="1" dirty="0">
                <a:solidFill>
                  <a:srgbClr val="0070C0"/>
                </a:solidFill>
              </a:rPr>
              <a:t> 2012)</a:t>
            </a:r>
          </a:p>
          <a:p>
            <a:pPr marL="0" indent="0">
              <a:buNone/>
            </a:pPr>
            <a:endParaRPr lang="en-US" sz="4000" b="1" dirty="0">
              <a:solidFill>
                <a:srgbClr val="0070C0"/>
              </a:solidFill>
            </a:endParaRPr>
          </a:p>
        </p:txBody>
      </p:sp>
      <p:pic>
        <p:nvPicPr>
          <p:cNvPr id="5" name="Audio 4">
            <a:hlinkClick r:id="" action="ppaction://media"/>
            <a:extLst>
              <a:ext uri="{FF2B5EF4-FFF2-40B4-BE49-F238E27FC236}">
                <a16:creationId xmlns:a16="http://schemas.microsoft.com/office/drawing/2014/main" id="{56429976-3F01-4F50-832E-12B76F18FE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77621783"/>
      </p:ext>
    </p:extLst>
  </p:cSld>
  <p:clrMapOvr>
    <a:overrideClrMapping bg1="dk1" tx1="lt1" bg2="dk2" tx2="lt2" accent1="accent1" accent2="accent2" accent3="accent3" accent4="accent4" accent5="accent5" accent6="accent6" hlink="hlink" folHlink="folHlink"/>
  </p:clrMapOvr>
  <p:transition spd="slow" advTm="43640">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198311"/>
            <a:ext cx="10168128" cy="1179576"/>
          </a:xfrm>
          <a:ln>
            <a:noFill/>
          </a:ln>
        </p:spPr>
        <p:txBody>
          <a:bodyPr>
            <a:normAutofit/>
          </a:bodyPr>
          <a:lstStyle/>
          <a:p>
            <a:r>
              <a:rPr lang="en-US" sz="6000" b="1" i="1" dirty="0">
                <a:solidFill>
                  <a:srgbClr val="0070C0"/>
                </a:solidFill>
              </a:rPr>
              <a:t>United Nations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208161"/>
            <a:ext cx="11778314" cy="5414952"/>
          </a:xfrm>
        </p:spPr>
        <p:txBody>
          <a:bodyPr>
            <a:normAutofit fontScale="55000" lnSpcReduction="20000"/>
          </a:bodyPr>
          <a:lstStyle/>
          <a:p>
            <a:endParaRPr lang="en-US" sz="2600" b="1" dirty="0">
              <a:solidFill>
                <a:srgbClr val="0070C0"/>
              </a:solidFill>
            </a:endParaRPr>
          </a:p>
          <a:p>
            <a:r>
              <a:rPr lang="en-US" sz="4500" b="1" dirty="0">
                <a:solidFill>
                  <a:srgbClr val="0070C0"/>
                </a:solidFill>
              </a:rPr>
              <a:t>Maintains international peace and security</a:t>
            </a:r>
          </a:p>
          <a:p>
            <a:endParaRPr lang="en-US" sz="4500" b="1" dirty="0">
              <a:solidFill>
                <a:srgbClr val="0070C0"/>
              </a:solidFill>
            </a:endParaRPr>
          </a:p>
          <a:p>
            <a:r>
              <a:rPr lang="en-US" sz="4500" b="1" dirty="0">
                <a:solidFill>
                  <a:srgbClr val="0070C0"/>
                </a:solidFill>
              </a:rPr>
              <a:t>Protects human rights</a:t>
            </a:r>
          </a:p>
          <a:p>
            <a:endParaRPr lang="en-US" sz="4500" b="1" dirty="0">
              <a:solidFill>
                <a:srgbClr val="0070C0"/>
              </a:solidFill>
            </a:endParaRPr>
          </a:p>
          <a:p>
            <a:r>
              <a:rPr lang="en-US" sz="4500" b="1" dirty="0">
                <a:solidFill>
                  <a:srgbClr val="0070C0"/>
                </a:solidFill>
              </a:rPr>
              <a:t>Delivers humanitarian aid</a:t>
            </a:r>
          </a:p>
          <a:p>
            <a:endParaRPr lang="en-US" sz="4500" b="1" dirty="0">
              <a:solidFill>
                <a:srgbClr val="0070C0"/>
              </a:solidFill>
            </a:endParaRPr>
          </a:p>
          <a:p>
            <a:r>
              <a:rPr lang="en-US" sz="4500" b="1" dirty="0">
                <a:solidFill>
                  <a:srgbClr val="0070C0"/>
                </a:solidFill>
              </a:rPr>
              <a:t>Promotes sustainable developments</a:t>
            </a:r>
          </a:p>
          <a:p>
            <a:endParaRPr lang="en-US" sz="4500" b="1" dirty="0">
              <a:solidFill>
                <a:srgbClr val="0070C0"/>
              </a:solidFill>
            </a:endParaRPr>
          </a:p>
          <a:p>
            <a:r>
              <a:rPr lang="en-US" sz="4500" b="1" dirty="0">
                <a:solidFill>
                  <a:srgbClr val="0070C0"/>
                </a:solidFill>
              </a:rPr>
              <a:t>Upholds international law</a:t>
            </a:r>
          </a:p>
          <a:p>
            <a:pPr marL="0" indent="0">
              <a:buNone/>
            </a:pPr>
            <a:endParaRPr lang="en-US" sz="3600" b="1" dirty="0">
              <a:solidFill>
                <a:srgbClr val="0070C0"/>
              </a:solidFill>
            </a:endParaRPr>
          </a:p>
          <a:p>
            <a:pPr marL="0" indent="0">
              <a:buNone/>
            </a:pPr>
            <a:r>
              <a:rPr lang="en-US" sz="3000" b="1" dirty="0">
                <a:solidFill>
                  <a:srgbClr val="0070C0"/>
                </a:solidFill>
              </a:rPr>
              <a:t>United Nations (N.D)</a:t>
            </a:r>
          </a:p>
        </p:txBody>
      </p:sp>
      <p:pic>
        <p:nvPicPr>
          <p:cNvPr id="12" name="Audio 11">
            <a:hlinkClick r:id="" action="ppaction://media"/>
            <a:extLst>
              <a:ext uri="{FF2B5EF4-FFF2-40B4-BE49-F238E27FC236}">
                <a16:creationId xmlns:a16="http://schemas.microsoft.com/office/drawing/2014/main" id="{C9F54D11-F36D-4615-B345-6DA0F3109FE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50384467"/>
      </p:ext>
    </p:extLst>
  </p:cSld>
  <p:clrMapOvr>
    <a:overrideClrMapping bg1="dk1" tx1="lt1" bg2="dk2" tx2="lt2" accent1="accent1" accent2="accent2" accent3="accent3" accent4="accent4" accent5="accent5" accent6="accent6" hlink="hlink" folHlink="folHlink"/>
  </p:clrMapOvr>
  <p:transition spd="med" advTm="54643">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361981" y="35026"/>
            <a:ext cx="10168128" cy="1179576"/>
          </a:xfrm>
          <a:ln>
            <a:noFill/>
          </a:ln>
        </p:spPr>
        <p:txBody>
          <a:bodyPr>
            <a:normAutofit/>
          </a:bodyPr>
          <a:lstStyle/>
          <a:p>
            <a:r>
              <a:rPr lang="en-US" sz="6000" b="1" i="1" dirty="0">
                <a:solidFill>
                  <a:srgbClr val="0070C0"/>
                </a:solidFill>
              </a:rPr>
              <a:t>UNCRC</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15900" y="1169268"/>
            <a:ext cx="6992470" cy="5414952"/>
          </a:xfrm>
        </p:spPr>
        <p:txBody>
          <a:bodyPr>
            <a:normAutofit fontScale="25000" lnSpcReduction="20000"/>
          </a:bodyPr>
          <a:lstStyle/>
          <a:p>
            <a:r>
              <a:rPr lang="en-US" sz="9600" b="1" dirty="0">
                <a:solidFill>
                  <a:srgbClr val="0070C0"/>
                </a:solidFill>
              </a:rPr>
              <a:t>An international agreement, settling the rights of children and young people</a:t>
            </a:r>
          </a:p>
          <a:p>
            <a:endParaRPr lang="en-US" sz="9600" b="1" dirty="0">
              <a:solidFill>
                <a:srgbClr val="0070C0"/>
              </a:solidFill>
            </a:endParaRPr>
          </a:p>
          <a:p>
            <a:r>
              <a:rPr lang="en-US" sz="9600" b="1" dirty="0">
                <a:solidFill>
                  <a:srgbClr val="0070C0"/>
                </a:solidFill>
              </a:rPr>
              <a:t>A list of rights that all children and young people have everywhere in the world</a:t>
            </a:r>
          </a:p>
          <a:p>
            <a:endParaRPr lang="en-US" sz="9600" b="1" dirty="0">
              <a:solidFill>
                <a:srgbClr val="0070C0"/>
              </a:solidFill>
            </a:endParaRPr>
          </a:p>
          <a:p>
            <a:r>
              <a:rPr lang="en-US" sz="9600" b="1" dirty="0">
                <a:solidFill>
                  <a:srgbClr val="0070C0"/>
                </a:solidFill>
              </a:rPr>
              <a:t>Children and young people have the right to be safe, to play, to have an education and to be healthy and happy</a:t>
            </a:r>
          </a:p>
          <a:p>
            <a:endParaRPr lang="en-US" sz="9600" b="1" dirty="0">
              <a:solidFill>
                <a:srgbClr val="0070C0"/>
              </a:solidFill>
            </a:endParaRPr>
          </a:p>
          <a:p>
            <a:r>
              <a:rPr lang="en-US" sz="9600" b="1" dirty="0">
                <a:solidFill>
                  <a:srgbClr val="0070C0"/>
                </a:solidFill>
              </a:rPr>
              <a:t>Welsh government adopted the UNCRC in the basis of policy making, relating to children and young people</a:t>
            </a:r>
          </a:p>
          <a:p>
            <a:pPr marL="0" indent="0">
              <a:buNone/>
            </a:pPr>
            <a:endParaRPr lang="en-US" sz="7200" b="1" dirty="0">
              <a:solidFill>
                <a:srgbClr val="0070C0"/>
              </a:solidFill>
            </a:endParaRPr>
          </a:p>
        </p:txBody>
      </p:sp>
      <p:pic>
        <p:nvPicPr>
          <p:cNvPr id="5" name="Audio 4">
            <a:hlinkClick r:id="" action="ppaction://media"/>
            <a:extLst>
              <a:ext uri="{FF2B5EF4-FFF2-40B4-BE49-F238E27FC236}">
                <a16:creationId xmlns:a16="http://schemas.microsoft.com/office/drawing/2014/main" id="{131ED772-BA24-4208-8147-C6AF8413AA8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
        <p:nvSpPr>
          <p:cNvPr id="7" name="Rectangle 6">
            <a:extLst>
              <a:ext uri="{FF2B5EF4-FFF2-40B4-BE49-F238E27FC236}">
                <a16:creationId xmlns:a16="http://schemas.microsoft.com/office/drawing/2014/main" id="{A6B0E1B1-5AD3-4158-BB70-FDB610C60C65}"/>
              </a:ext>
            </a:extLst>
          </p:cNvPr>
          <p:cNvSpPr/>
          <p:nvPr/>
        </p:nvSpPr>
        <p:spPr>
          <a:xfrm>
            <a:off x="7562126" y="6337300"/>
            <a:ext cx="3326745" cy="400110"/>
          </a:xfrm>
          <a:prstGeom prst="rect">
            <a:avLst/>
          </a:prstGeom>
        </p:spPr>
        <p:txBody>
          <a:bodyPr wrap="none">
            <a:spAutoFit/>
          </a:bodyPr>
          <a:lstStyle/>
          <a:p>
            <a:r>
              <a:rPr lang="en-US" sz="2000" b="1" dirty="0">
                <a:solidFill>
                  <a:srgbClr val="0070C0"/>
                </a:solidFill>
              </a:rPr>
              <a:t>Welsh Government (2019)</a:t>
            </a:r>
          </a:p>
        </p:txBody>
      </p:sp>
    </p:spTree>
    <p:extLst>
      <p:ext uri="{BB962C8B-B14F-4D97-AF65-F5344CB8AC3E}">
        <p14:creationId xmlns:p14="http://schemas.microsoft.com/office/powerpoint/2010/main" val="3891125348"/>
      </p:ext>
    </p:extLst>
  </p:cSld>
  <p:clrMapOvr>
    <a:overrideClrMapping bg1="dk1" tx1="lt1" bg2="dk2" tx2="lt2" accent1="accent1" accent2="accent2" accent3="accent3" accent4="accent4" accent5="accent5" accent6="accent6" hlink="hlink" folHlink="folHlink"/>
  </p:clrMapOvr>
  <p:transition spd="slow" advTm="3520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166113"/>
            <a:ext cx="11631328" cy="1179576"/>
          </a:xfrm>
          <a:ln>
            <a:noFill/>
          </a:ln>
        </p:spPr>
        <p:txBody>
          <a:bodyPr>
            <a:normAutofit/>
          </a:bodyPr>
          <a:lstStyle/>
          <a:p>
            <a:r>
              <a:rPr lang="en-US" sz="6000" b="1" i="1" dirty="0">
                <a:solidFill>
                  <a:srgbClr val="0070C0"/>
                </a:solidFill>
              </a:rPr>
              <a:t>International bodies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362018"/>
            <a:ext cx="11911664" cy="5414952"/>
          </a:xfrm>
        </p:spPr>
        <p:txBody>
          <a:bodyPr>
            <a:normAutofit/>
          </a:bodyPr>
          <a:lstStyle/>
          <a:p>
            <a:r>
              <a:rPr lang="en-US" b="1" dirty="0">
                <a:solidFill>
                  <a:srgbClr val="0070C0"/>
                </a:solidFill>
              </a:rPr>
              <a:t>World Health Organization (WHO):</a:t>
            </a:r>
          </a:p>
          <a:p>
            <a:pPr marL="0" indent="0">
              <a:buNone/>
            </a:pPr>
            <a:endParaRPr lang="en-US" b="1" dirty="0">
              <a:solidFill>
                <a:srgbClr val="0070C0"/>
              </a:solidFill>
            </a:endParaRPr>
          </a:p>
          <a:p>
            <a:pPr marL="0" indent="0">
              <a:buNone/>
            </a:pPr>
            <a:endParaRPr lang="en-US" b="1" dirty="0">
              <a:solidFill>
                <a:srgbClr val="0070C0"/>
              </a:solidFill>
            </a:endParaRPr>
          </a:p>
          <a:p>
            <a:pPr marL="0" indent="0">
              <a:buNone/>
            </a:pPr>
            <a:endParaRPr lang="en-US" b="1" dirty="0">
              <a:solidFill>
                <a:srgbClr val="0070C0"/>
              </a:solidFill>
            </a:endParaRPr>
          </a:p>
          <a:p>
            <a:r>
              <a:rPr lang="en-US" b="1" dirty="0">
                <a:solidFill>
                  <a:srgbClr val="0070C0"/>
                </a:solidFill>
              </a:rPr>
              <a:t>World Bank Group:</a:t>
            </a:r>
          </a:p>
          <a:p>
            <a:pPr marL="0" indent="0">
              <a:buNone/>
            </a:pPr>
            <a:r>
              <a:rPr lang="en-US" b="1" dirty="0">
                <a:solidFill>
                  <a:srgbClr val="0070C0"/>
                </a:solidFill>
              </a:rPr>
              <a:t>Aims to reduce extreme poverty</a:t>
            </a:r>
          </a:p>
          <a:p>
            <a:endParaRPr lang="en-US" b="1" dirty="0">
              <a:solidFill>
                <a:srgbClr val="0070C0"/>
              </a:solidFill>
            </a:endParaRPr>
          </a:p>
          <a:p>
            <a:r>
              <a:rPr lang="en-US" b="1" dirty="0">
                <a:solidFill>
                  <a:srgbClr val="0070C0"/>
                </a:solidFill>
              </a:rPr>
              <a:t>World Trade Organization: </a:t>
            </a:r>
          </a:p>
          <a:p>
            <a:pPr marL="0" indent="0">
              <a:buNone/>
            </a:pPr>
            <a:r>
              <a:rPr lang="en-US" b="1" dirty="0">
                <a:solidFill>
                  <a:srgbClr val="0070C0"/>
                </a:solidFill>
              </a:rPr>
              <a:t>Aims for trade to run smoothly, predictably and as freely as possible</a:t>
            </a:r>
          </a:p>
        </p:txBody>
      </p:sp>
      <p:pic>
        <p:nvPicPr>
          <p:cNvPr id="34" name="Audio 33">
            <a:hlinkClick r:id="" action="ppaction://media"/>
            <a:extLst>
              <a:ext uri="{FF2B5EF4-FFF2-40B4-BE49-F238E27FC236}">
                <a16:creationId xmlns:a16="http://schemas.microsoft.com/office/drawing/2014/main" id="{D416F12E-19CD-4243-853A-9F5041A278C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
        <p:nvSpPr>
          <p:cNvPr id="35" name="Rectangle 34">
            <a:extLst>
              <a:ext uri="{FF2B5EF4-FFF2-40B4-BE49-F238E27FC236}">
                <a16:creationId xmlns:a16="http://schemas.microsoft.com/office/drawing/2014/main" id="{704A6CFD-18F0-4C1E-8520-F9877ABEDD6C}"/>
              </a:ext>
            </a:extLst>
          </p:cNvPr>
          <p:cNvSpPr/>
          <p:nvPr/>
        </p:nvSpPr>
        <p:spPr>
          <a:xfrm>
            <a:off x="378305" y="2097198"/>
            <a:ext cx="6845484" cy="954107"/>
          </a:xfrm>
          <a:prstGeom prst="rect">
            <a:avLst/>
          </a:prstGeom>
        </p:spPr>
        <p:txBody>
          <a:bodyPr wrap="square">
            <a:spAutoFit/>
          </a:bodyPr>
          <a:lstStyle/>
          <a:p>
            <a:r>
              <a:rPr lang="en-US" sz="2800" b="1" dirty="0">
                <a:solidFill>
                  <a:srgbClr val="0070C0"/>
                </a:solidFill>
              </a:rPr>
              <a:t>Aims to combat diseases and ensure the safety of everyone.</a:t>
            </a:r>
          </a:p>
        </p:txBody>
      </p:sp>
    </p:spTree>
    <p:extLst>
      <p:ext uri="{BB962C8B-B14F-4D97-AF65-F5344CB8AC3E}">
        <p14:creationId xmlns:p14="http://schemas.microsoft.com/office/powerpoint/2010/main" val="3270425443"/>
      </p:ext>
    </p:extLst>
  </p:cSld>
  <p:clrMapOvr>
    <a:overrideClrMapping bg1="dk1" tx1="lt1" bg2="dk2" tx2="lt2" accent1="accent1" accent2="accent2" accent3="accent3" accent4="accent4" accent5="accent5" accent6="accent6" hlink="hlink" folHlink="folHlink"/>
  </p:clrMapOvr>
  <p:transition spd="med" advTm="13958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80416"/>
            <a:ext cx="11631328" cy="1179576"/>
          </a:xfrm>
          <a:ln>
            <a:noFill/>
          </a:ln>
        </p:spPr>
        <p:txBody>
          <a:bodyPr>
            <a:normAutofit/>
          </a:bodyPr>
          <a:lstStyle/>
          <a:p>
            <a:r>
              <a:rPr lang="en-US" sz="6000" b="1" i="1" dirty="0">
                <a:solidFill>
                  <a:srgbClr val="0070C0"/>
                </a:solidFill>
              </a:rPr>
              <a:t>NGOs in Wales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492650"/>
            <a:ext cx="11778314" cy="5414952"/>
          </a:xfrm>
        </p:spPr>
        <p:txBody>
          <a:bodyPr>
            <a:normAutofit/>
          </a:bodyPr>
          <a:lstStyle/>
          <a:p>
            <a:r>
              <a:rPr lang="en-US" b="1" dirty="0">
                <a:solidFill>
                  <a:srgbClr val="0070C0"/>
                </a:solidFill>
              </a:rPr>
              <a:t>Save the Children</a:t>
            </a:r>
          </a:p>
          <a:p>
            <a:pPr marL="0" indent="0">
              <a:buNone/>
            </a:pPr>
            <a:r>
              <a:rPr lang="en-US" b="1" dirty="0">
                <a:solidFill>
                  <a:srgbClr val="0070C0"/>
                </a:solidFill>
              </a:rPr>
              <a:t>Aims to ensure children get the best start in life</a:t>
            </a:r>
          </a:p>
          <a:p>
            <a:endParaRPr lang="en-US" b="1" dirty="0">
              <a:solidFill>
                <a:srgbClr val="0070C0"/>
              </a:solidFill>
            </a:endParaRPr>
          </a:p>
          <a:p>
            <a:r>
              <a:rPr lang="en-US" b="1" dirty="0">
                <a:solidFill>
                  <a:srgbClr val="0070C0"/>
                </a:solidFill>
              </a:rPr>
              <a:t>WWF</a:t>
            </a:r>
          </a:p>
          <a:p>
            <a:pPr marL="0" indent="0">
              <a:buNone/>
            </a:pPr>
            <a:r>
              <a:rPr lang="en-US" b="1" dirty="0">
                <a:solidFill>
                  <a:srgbClr val="0070C0"/>
                </a:solidFill>
              </a:rPr>
              <a:t>Fights to restore thriving habitats and species</a:t>
            </a:r>
          </a:p>
          <a:p>
            <a:pPr marL="0" indent="0">
              <a:buNone/>
            </a:pPr>
            <a:endParaRPr lang="en-US" b="1" dirty="0">
              <a:solidFill>
                <a:srgbClr val="0070C0"/>
              </a:solidFill>
            </a:endParaRPr>
          </a:p>
          <a:p>
            <a:r>
              <a:rPr lang="en-US" b="1" dirty="0">
                <a:solidFill>
                  <a:srgbClr val="0070C0"/>
                </a:solidFill>
              </a:rPr>
              <a:t>Oxfam</a:t>
            </a:r>
          </a:p>
          <a:p>
            <a:pPr marL="0" indent="0">
              <a:buNone/>
            </a:pPr>
            <a:r>
              <a:rPr lang="en-US" b="1" dirty="0">
                <a:solidFill>
                  <a:srgbClr val="0070C0"/>
                </a:solidFill>
              </a:rPr>
              <a:t>Aims for a world without poverty</a:t>
            </a:r>
          </a:p>
          <a:p>
            <a:endParaRPr lang="en-US" b="1" dirty="0">
              <a:solidFill>
                <a:srgbClr val="0070C0"/>
              </a:solidFill>
            </a:endParaRPr>
          </a:p>
        </p:txBody>
      </p:sp>
      <p:pic>
        <p:nvPicPr>
          <p:cNvPr id="19" name="Audio 18">
            <a:hlinkClick r:id="" action="ppaction://media"/>
            <a:extLst>
              <a:ext uri="{FF2B5EF4-FFF2-40B4-BE49-F238E27FC236}">
                <a16:creationId xmlns:a16="http://schemas.microsoft.com/office/drawing/2014/main" id="{AC36F1C6-8476-4AE3-810C-371DD97BD01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9865562"/>
      </p:ext>
    </p:extLst>
  </p:cSld>
  <p:clrMapOvr>
    <a:overrideClrMapping bg1="dk1" tx1="lt1" bg2="dk2" tx2="lt2" accent1="accent1" accent2="accent2" accent3="accent3" accent4="accent4" accent5="accent5" accent6="accent6" hlink="hlink" folHlink="folHlink"/>
  </p:clrMapOvr>
  <p:transition spd="slow" advTm="114588">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8797558D-D349-0E4D-BEC2-358FBFA1ECFC}"/>
              </a:ext>
            </a:extLst>
          </p:cNvPr>
          <p:cNvPicPr>
            <a:picLocks noChangeAspect="1"/>
          </p:cNvPicPr>
          <p:nvPr/>
        </p:nvPicPr>
        <p:blipFill rotWithShape="1">
          <a:blip r:embed="rId8"/>
          <a:srcRect l="3333" t="10172" r="3679" b="10310"/>
          <a:stretch/>
        </p:blipFill>
        <p:spPr>
          <a:xfrm>
            <a:off x="866760" y="202527"/>
            <a:ext cx="10106040" cy="6107561"/>
          </a:xfrm>
          <a:prstGeom prst="rect">
            <a:avLst/>
          </a:prstGeom>
          <a:effectLst>
            <a:outerShdw blurRad="50800" dist="50800" dir="5400000" sx="1000" sy="1000" algn="ctr" rotWithShape="0">
              <a:srgbClr val="000000"/>
            </a:outerShdw>
          </a:effectLst>
        </p:spPr>
      </p:pic>
      <p:sp>
        <p:nvSpPr>
          <p:cNvPr id="7" name="TextBox 6" descr="s">
            <a:extLst>
              <a:ext uri="{FF2B5EF4-FFF2-40B4-BE49-F238E27FC236}">
                <a16:creationId xmlns:a16="http://schemas.microsoft.com/office/drawing/2014/main" id="{0FAFDB47-6820-4445-B023-B3AF26603964}"/>
              </a:ext>
            </a:extLst>
          </p:cNvPr>
          <p:cNvSpPr txBox="1"/>
          <p:nvPr/>
        </p:nvSpPr>
        <p:spPr>
          <a:xfrm>
            <a:off x="1603368" y="6374748"/>
            <a:ext cx="11044904" cy="369332"/>
          </a:xfrm>
          <a:prstGeom prst="rect">
            <a:avLst/>
          </a:prstGeom>
          <a:noFill/>
        </p:spPr>
        <p:txBody>
          <a:bodyPr wrap="square" rtlCol="0">
            <a:spAutoFit/>
          </a:bodyPr>
          <a:lstStyle/>
          <a:p>
            <a:r>
              <a:rPr lang="en-GB" dirty="0" err="1"/>
              <a:t>i</a:t>
            </a:r>
            <a:r>
              <a:rPr lang="en-GB" b="1" dirty="0" err="1">
                <a:solidFill>
                  <a:srgbClr val="0070C0"/>
                </a:solidFill>
              </a:rPr>
              <a:t>Image</a:t>
            </a:r>
            <a:r>
              <a:rPr lang="en-GB" b="1" dirty="0">
                <a:solidFill>
                  <a:srgbClr val="0070C0"/>
                </a:solidFill>
              </a:rPr>
              <a:t> from United Nations (2020) </a:t>
            </a:r>
            <a:endParaRPr lang="en-GB" dirty="0"/>
          </a:p>
        </p:txBody>
      </p:sp>
      <p:pic>
        <p:nvPicPr>
          <p:cNvPr id="11" name="Audio 10">
            <a:hlinkClick r:id="" action="ppaction://media"/>
            <a:extLst>
              <a:ext uri="{FF2B5EF4-FFF2-40B4-BE49-F238E27FC236}">
                <a16:creationId xmlns:a16="http://schemas.microsoft.com/office/drawing/2014/main" id="{72DFB78C-507E-418B-B183-063C7DDB915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67753228"/>
      </p:ext>
    </p:extLst>
  </p:cSld>
  <p:clrMapOvr>
    <a:overrideClrMapping bg1="dk1" tx1="lt1" bg2="dk2" tx2="lt2" accent1="accent1" accent2="accent2" accent3="accent3" accent4="accent4" accent5="accent5" accent6="accent6" hlink="hlink" folHlink="folHlink"/>
  </p:clrMapOvr>
  <p:transition spd="med" advTm="61098">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0"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182443"/>
            <a:ext cx="11263964" cy="1179576"/>
          </a:xfrm>
          <a:ln>
            <a:noFill/>
          </a:ln>
        </p:spPr>
        <p:txBody>
          <a:bodyPr>
            <a:normAutofit/>
          </a:bodyPr>
          <a:lstStyle/>
          <a:p>
            <a:r>
              <a:rPr lang="en-US" sz="6000" b="1" i="1" dirty="0">
                <a:solidFill>
                  <a:srgbClr val="0070C0"/>
                </a:solidFill>
              </a:rPr>
              <a:t>What is poverty?</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166913" y="1609768"/>
            <a:ext cx="7557389" cy="5001522"/>
          </a:xfrm>
        </p:spPr>
        <p:txBody>
          <a:bodyPr>
            <a:normAutofit fontScale="85000" lnSpcReduction="10000"/>
          </a:bodyPr>
          <a:lstStyle/>
          <a:p>
            <a:r>
              <a:rPr lang="en-US" b="1" dirty="0">
                <a:solidFill>
                  <a:srgbClr val="0070C0"/>
                </a:solidFill>
              </a:rPr>
              <a:t>Despite extreme poverty decreasing, many people continue to live in poverty, when we measure using set standards </a:t>
            </a:r>
          </a:p>
          <a:p>
            <a:pPr marL="0" indent="0">
              <a:buNone/>
            </a:pPr>
            <a:endParaRPr lang="en-US" b="1" dirty="0">
              <a:solidFill>
                <a:srgbClr val="0070C0"/>
              </a:solidFill>
            </a:endParaRPr>
          </a:p>
          <a:p>
            <a:r>
              <a:rPr lang="en-US" b="1" dirty="0">
                <a:solidFill>
                  <a:srgbClr val="0070C0"/>
                </a:solidFill>
              </a:rPr>
              <a:t>What is luxury in one society could be a necessity in another</a:t>
            </a:r>
          </a:p>
          <a:p>
            <a:endParaRPr lang="en-US" b="1" dirty="0">
              <a:solidFill>
                <a:srgbClr val="0070C0"/>
              </a:solidFill>
            </a:endParaRPr>
          </a:p>
          <a:p>
            <a:r>
              <a:rPr lang="en-US" b="1" dirty="0">
                <a:solidFill>
                  <a:srgbClr val="0070C0"/>
                </a:solidFill>
              </a:rPr>
              <a:t>If we aim to tackle poverty ‘in all its forms’, we need to understand how to measure it efficiently </a:t>
            </a:r>
          </a:p>
          <a:p>
            <a:endParaRPr lang="en-US" b="1" dirty="0">
              <a:solidFill>
                <a:srgbClr val="0070C0"/>
              </a:solidFill>
            </a:endParaRPr>
          </a:p>
          <a:p>
            <a:pPr marL="0" indent="0">
              <a:buNone/>
            </a:pPr>
            <a:r>
              <a:rPr lang="en-US" sz="1800" b="1" dirty="0">
                <a:solidFill>
                  <a:srgbClr val="0070C0"/>
                </a:solidFill>
              </a:rPr>
              <a:t>World Bank Group (2018)</a:t>
            </a:r>
          </a:p>
          <a:p>
            <a:endParaRPr lang="en-US" b="1" dirty="0">
              <a:solidFill>
                <a:srgbClr val="0070C0"/>
              </a:solidFill>
            </a:endParaRPr>
          </a:p>
          <a:p>
            <a:pPr marL="0" indent="0" algn="r">
              <a:buNone/>
            </a:pPr>
            <a:endParaRPr lang="en-US" b="1" dirty="0">
              <a:solidFill>
                <a:srgbClr val="0070C0"/>
              </a:solidFill>
            </a:endParaRPr>
          </a:p>
        </p:txBody>
      </p:sp>
      <p:pic>
        <p:nvPicPr>
          <p:cNvPr id="14" name="Audio 13">
            <a:hlinkClick r:id="" action="ppaction://media"/>
            <a:extLst>
              <a:ext uri="{FF2B5EF4-FFF2-40B4-BE49-F238E27FC236}">
                <a16:creationId xmlns:a16="http://schemas.microsoft.com/office/drawing/2014/main" id="{BC3E516F-AEF6-46B1-AE65-D85EB74F395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3382613"/>
      </p:ext>
    </p:extLst>
  </p:cSld>
  <p:clrMapOvr>
    <a:overrideClrMapping bg1="dk1" tx1="lt1" bg2="dk2" tx2="lt2" accent1="accent1" accent2="accent2" accent3="accent3" accent4="accent4" accent5="accent5" accent6="accent6" hlink="hlink" folHlink="folHlink"/>
  </p:clrMapOvr>
  <p:transition spd="slow" advTm="4384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0"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80416"/>
            <a:ext cx="11263964" cy="1179576"/>
          </a:xfrm>
          <a:ln>
            <a:noFill/>
          </a:ln>
        </p:spPr>
        <p:txBody>
          <a:bodyPr>
            <a:normAutofit/>
          </a:bodyPr>
          <a:lstStyle/>
          <a:p>
            <a:r>
              <a:rPr lang="en-US" sz="6000" b="1" i="1" dirty="0">
                <a:solidFill>
                  <a:srgbClr val="0070C0"/>
                </a:solidFill>
              </a:rPr>
              <a:t>Escaping poverty is simple?</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48557" y="1508978"/>
            <a:ext cx="7328778" cy="5001522"/>
          </a:xfrm>
        </p:spPr>
        <p:txBody>
          <a:bodyPr>
            <a:normAutofit fontScale="25000" lnSpcReduction="20000"/>
          </a:bodyPr>
          <a:lstStyle/>
          <a:p>
            <a:r>
              <a:rPr lang="en-US" sz="9600" b="1" dirty="0">
                <a:solidFill>
                  <a:srgbClr val="0070C0"/>
                </a:solidFill>
              </a:rPr>
              <a:t>Economies with a higher IGM in education are better placed to generate future growth, as well as to reduce poverty and inequality</a:t>
            </a:r>
          </a:p>
          <a:p>
            <a:pPr marL="0" indent="0">
              <a:buNone/>
            </a:pPr>
            <a:endParaRPr lang="en-US" sz="9600" b="1" dirty="0">
              <a:solidFill>
                <a:srgbClr val="0070C0"/>
              </a:solidFill>
            </a:endParaRPr>
          </a:p>
          <a:p>
            <a:r>
              <a:rPr lang="en-US" sz="9600" b="1" dirty="0">
                <a:solidFill>
                  <a:srgbClr val="0070C0"/>
                </a:solidFill>
              </a:rPr>
              <a:t>Innovation will continue to grow, but developing countries need to take action to ensure they are not left behind</a:t>
            </a:r>
          </a:p>
          <a:p>
            <a:pPr marL="0" indent="0">
              <a:buNone/>
            </a:pPr>
            <a:endParaRPr lang="en-US" sz="9600" b="1" dirty="0">
              <a:solidFill>
                <a:srgbClr val="0070C0"/>
              </a:solidFill>
            </a:endParaRPr>
          </a:p>
          <a:p>
            <a:r>
              <a:rPr lang="en-US" sz="9600" b="1" dirty="0">
                <a:solidFill>
                  <a:srgbClr val="0070C0"/>
                </a:solidFill>
              </a:rPr>
              <a:t>Currently, 2 billion people are already working unprotected by a stable wage, social safety nets or the benefits of education</a:t>
            </a:r>
          </a:p>
          <a:p>
            <a:endParaRPr lang="en-US" sz="9600" b="1" dirty="0">
              <a:solidFill>
                <a:srgbClr val="0070C0"/>
              </a:solidFill>
            </a:endParaRPr>
          </a:p>
          <a:p>
            <a:pPr marL="0" indent="0">
              <a:buNone/>
            </a:pPr>
            <a:r>
              <a:rPr lang="en-US" sz="5600" b="1" dirty="0">
                <a:solidFill>
                  <a:srgbClr val="0070C0"/>
                </a:solidFill>
              </a:rPr>
              <a:t>    </a:t>
            </a:r>
            <a:r>
              <a:rPr lang="en-US" sz="6400" b="1" dirty="0">
                <a:solidFill>
                  <a:srgbClr val="0070C0"/>
                </a:solidFill>
              </a:rPr>
              <a:t>World Bank Group (2019)</a:t>
            </a:r>
          </a:p>
          <a:p>
            <a:endParaRPr lang="en-US" sz="2400" b="1" dirty="0">
              <a:solidFill>
                <a:srgbClr val="0070C0"/>
              </a:solidFill>
            </a:endParaRPr>
          </a:p>
          <a:p>
            <a:endParaRPr lang="en-US" sz="2400" b="1" dirty="0">
              <a:solidFill>
                <a:srgbClr val="0070C0"/>
              </a:solidFill>
            </a:endParaRPr>
          </a:p>
          <a:p>
            <a:endParaRPr lang="en-US" sz="2400" b="1" dirty="0">
              <a:solidFill>
                <a:srgbClr val="0070C0"/>
              </a:solidFill>
            </a:endParaRPr>
          </a:p>
          <a:p>
            <a:pPr marL="0" indent="0" algn="r">
              <a:buNone/>
            </a:pPr>
            <a:endParaRPr lang="en-US" sz="2400" b="1" dirty="0">
              <a:solidFill>
                <a:srgbClr val="0070C0"/>
              </a:solidFill>
            </a:endParaRPr>
          </a:p>
        </p:txBody>
      </p:sp>
      <p:pic>
        <p:nvPicPr>
          <p:cNvPr id="37" name="Audio 36">
            <a:hlinkClick r:id="" action="ppaction://media"/>
            <a:extLst>
              <a:ext uri="{FF2B5EF4-FFF2-40B4-BE49-F238E27FC236}">
                <a16:creationId xmlns:a16="http://schemas.microsoft.com/office/drawing/2014/main" id="{2639DC24-3F4C-40B2-8891-23240166128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05799272"/>
      </p:ext>
    </p:extLst>
  </p:cSld>
  <p:clrMapOvr>
    <a:overrideClrMapping bg1="dk1" tx1="lt1" bg2="dk2" tx2="lt2" accent1="accent1" accent2="accent2" accent3="accent3" accent4="accent4" accent5="accent5" accent6="accent6" hlink="hlink" folHlink="folHlink"/>
  </p:clrMapOvr>
  <p:transition spd="med" advTm="13080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0" y="10"/>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280416"/>
            <a:ext cx="11735452" cy="1179576"/>
          </a:xfrm>
          <a:ln>
            <a:noFill/>
          </a:ln>
        </p:spPr>
        <p:txBody>
          <a:bodyPr>
            <a:normAutofit/>
          </a:bodyPr>
          <a:lstStyle/>
          <a:p>
            <a:r>
              <a:rPr lang="en-US" sz="6000" b="1" i="1" dirty="0">
                <a:solidFill>
                  <a:srgbClr val="0070C0"/>
                </a:solidFill>
              </a:rPr>
              <a:t>International Baccalaureate (IB) </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607304"/>
            <a:ext cx="6845484" cy="5001522"/>
          </a:xfrm>
        </p:spPr>
        <p:txBody>
          <a:bodyPr>
            <a:normAutofit fontScale="92500"/>
          </a:bodyPr>
          <a:lstStyle/>
          <a:p>
            <a:r>
              <a:rPr lang="en-US" b="1" dirty="0">
                <a:solidFill>
                  <a:srgbClr val="0070C0"/>
                </a:solidFill>
              </a:rPr>
              <a:t>”Promotes intercultural understanding and respect, not as an alternative to a sense of cultural and national identity, but as an essential part of life in the 21</a:t>
            </a:r>
            <a:r>
              <a:rPr lang="en-US" b="1" baseline="30000" dirty="0">
                <a:solidFill>
                  <a:srgbClr val="0070C0"/>
                </a:solidFill>
              </a:rPr>
              <a:t>st</a:t>
            </a:r>
            <a:r>
              <a:rPr lang="en-US" b="1" dirty="0">
                <a:solidFill>
                  <a:srgbClr val="0070C0"/>
                </a:solidFill>
              </a:rPr>
              <a:t> century” (United Nations, 2015)</a:t>
            </a:r>
          </a:p>
          <a:p>
            <a:endParaRPr lang="en-US" b="1" dirty="0">
              <a:solidFill>
                <a:srgbClr val="0070C0"/>
              </a:solidFill>
            </a:endParaRPr>
          </a:p>
          <a:p>
            <a:r>
              <a:rPr lang="en-US" b="1" dirty="0">
                <a:solidFill>
                  <a:srgbClr val="0070C0"/>
                </a:solidFill>
              </a:rPr>
              <a:t>Aims to develop inquiring, knowledgeable and caring young people … (International Baccalaureate, N.D)</a:t>
            </a:r>
          </a:p>
          <a:p>
            <a:pPr marL="0" indent="0" algn="r">
              <a:buNone/>
            </a:pPr>
            <a:endParaRPr lang="en-US" b="1" dirty="0">
              <a:solidFill>
                <a:srgbClr val="0070C0"/>
              </a:solidFill>
            </a:endParaRPr>
          </a:p>
        </p:txBody>
      </p:sp>
      <p:pic>
        <p:nvPicPr>
          <p:cNvPr id="11" name="Audio 10">
            <a:hlinkClick r:id="" action="ppaction://media"/>
            <a:extLst>
              <a:ext uri="{FF2B5EF4-FFF2-40B4-BE49-F238E27FC236}">
                <a16:creationId xmlns:a16="http://schemas.microsoft.com/office/drawing/2014/main" id="{81C1D886-2C01-46B3-A02B-30DE408A43D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19504339"/>
      </p:ext>
    </p:extLst>
  </p:cSld>
  <p:clrMapOvr>
    <a:overrideClrMapping bg1="dk1" tx1="lt1" bg2="dk2" tx2="lt2" accent1="accent1" accent2="accent2" accent3="accent3" accent4="accent4" accent5="accent5" accent6="accent6" hlink="hlink" folHlink="folHlink"/>
  </p:clrMapOvr>
  <p:transition spd="slow" advTm="8350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5" y="280416"/>
            <a:ext cx="11631327" cy="1179576"/>
          </a:xfrm>
          <a:ln>
            <a:noFill/>
          </a:ln>
        </p:spPr>
        <p:txBody>
          <a:bodyPr>
            <a:normAutofit/>
          </a:bodyPr>
          <a:lstStyle/>
          <a:p>
            <a:r>
              <a:rPr lang="en-US" sz="6000" b="1" i="1" dirty="0">
                <a:solidFill>
                  <a:srgbClr val="0070C0"/>
                </a:solidFill>
              </a:rPr>
              <a:t>Why teach ESDGC in schools?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332192"/>
            <a:ext cx="6381721" cy="5001522"/>
          </a:xfrm>
        </p:spPr>
        <p:txBody>
          <a:bodyPr>
            <a:normAutofit fontScale="92500" lnSpcReduction="20000"/>
          </a:bodyPr>
          <a:lstStyle/>
          <a:p>
            <a:pPr marL="0" indent="0">
              <a:buNone/>
            </a:pPr>
            <a:endParaRPr lang="en-US" b="1" dirty="0">
              <a:solidFill>
                <a:srgbClr val="0070C0"/>
              </a:solidFill>
            </a:endParaRPr>
          </a:p>
          <a:p>
            <a:pPr marL="0" indent="0">
              <a:buNone/>
            </a:pPr>
            <a:r>
              <a:rPr lang="en-US" sz="4000" b="1" dirty="0">
                <a:solidFill>
                  <a:srgbClr val="0070C0"/>
                </a:solidFill>
              </a:rPr>
              <a:t>“The future of humanity and of our planet lies in our hands. It also lies in the hands of today’s younger generation who will pass the torch to future generations…” (United Nations, 2015)</a:t>
            </a:r>
          </a:p>
          <a:p>
            <a:pPr marL="0" indent="0" algn="r">
              <a:buNone/>
            </a:pPr>
            <a:endParaRPr lang="en-US" b="1" dirty="0">
              <a:solidFill>
                <a:srgbClr val="0070C0"/>
              </a:solidFill>
            </a:endParaRPr>
          </a:p>
        </p:txBody>
      </p:sp>
      <p:pic>
        <p:nvPicPr>
          <p:cNvPr id="23" name="Audio 22">
            <a:hlinkClick r:id="" action="ppaction://media"/>
            <a:extLst>
              <a:ext uri="{FF2B5EF4-FFF2-40B4-BE49-F238E27FC236}">
                <a16:creationId xmlns:a16="http://schemas.microsoft.com/office/drawing/2014/main" id="{EF4EB957-1D67-46FA-8832-B27F6433E5A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3250470"/>
      </p:ext>
    </p:extLst>
  </p:cSld>
  <p:clrMapOvr>
    <a:overrideClrMapping bg1="dk1" tx1="lt1" bg2="dk2" tx2="lt2" accent1="accent1" accent2="accent2" accent3="accent3" accent4="accent4" accent5="accent5" accent6="accent6" hlink="hlink" folHlink="folHlink"/>
  </p:clrMapOvr>
  <p:transition spd="med" advTm="116624">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6" y="84468"/>
            <a:ext cx="11449702" cy="1179576"/>
          </a:xfrm>
          <a:ln>
            <a:noFill/>
          </a:ln>
        </p:spPr>
        <p:txBody>
          <a:bodyPr>
            <a:normAutofit/>
          </a:bodyPr>
          <a:lstStyle/>
          <a:p>
            <a:r>
              <a:rPr lang="en-US" sz="6000" b="1" i="1" dirty="0">
                <a:solidFill>
                  <a:srgbClr val="0070C0"/>
                </a:solidFill>
              </a:rPr>
              <a:t>What is being a global citizen?</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447675" y="1222908"/>
            <a:ext cx="6613709" cy="5643563"/>
          </a:xfrm>
        </p:spPr>
        <p:txBody>
          <a:bodyPr>
            <a:normAutofit fontScale="25000" lnSpcReduction="20000"/>
          </a:bodyPr>
          <a:lstStyle/>
          <a:p>
            <a:r>
              <a:rPr lang="en-US" sz="10400" b="1" dirty="0">
                <a:solidFill>
                  <a:srgbClr val="0070C0"/>
                </a:solidFill>
              </a:rPr>
              <a:t>Having respect for yourself</a:t>
            </a:r>
          </a:p>
          <a:p>
            <a:pPr marL="0" indent="0">
              <a:buNone/>
            </a:pPr>
            <a:endParaRPr lang="en-US" sz="10400" b="1" dirty="0">
              <a:solidFill>
                <a:srgbClr val="0070C0"/>
              </a:solidFill>
            </a:endParaRPr>
          </a:p>
          <a:p>
            <a:r>
              <a:rPr lang="en-US" sz="10400" b="1" dirty="0">
                <a:solidFill>
                  <a:srgbClr val="0070C0"/>
                </a:solidFill>
              </a:rPr>
              <a:t>Being a citizen of the globe</a:t>
            </a:r>
          </a:p>
          <a:p>
            <a:pPr marL="0" indent="0">
              <a:buNone/>
            </a:pPr>
            <a:endParaRPr lang="en-US" sz="10400" b="1" dirty="0">
              <a:solidFill>
                <a:srgbClr val="0070C0"/>
              </a:solidFill>
            </a:endParaRPr>
          </a:p>
          <a:p>
            <a:r>
              <a:rPr lang="en-US" sz="10400" b="1" dirty="0">
                <a:solidFill>
                  <a:srgbClr val="0070C0"/>
                </a:solidFill>
              </a:rPr>
              <a:t>Building understanding of the world </a:t>
            </a:r>
          </a:p>
          <a:p>
            <a:pPr marL="0" indent="0">
              <a:buNone/>
            </a:pPr>
            <a:endParaRPr lang="en-US" sz="10400" b="1" dirty="0">
              <a:solidFill>
                <a:srgbClr val="0070C0"/>
              </a:solidFill>
            </a:endParaRPr>
          </a:p>
          <a:p>
            <a:r>
              <a:rPr lang="en-US" sz="10400" b="1" dirty="0">
                <a:solidFill>
                  <a:srgbClr val="0070C0"/>
                </a:solidFill>
              </a:rPr>
              <a:t>Having skills, knowledge and values to live with anyone</a:t>
            </a:r>
          </a:p>
          <a:p>
            <a:endParaRPr lang="en-US" sz="10400" b="1" dirty="0">
              <a:solidFill>
                <a:srgbClr val="0070C0"/>
              </a:solidFill>
            </a:endParaRPr>
          </a:p>
          <a:p>
            <a:pPr algn="just"/>
            <a:r>
              <a:rPr lang="en-US" sz="10400" b="1" dirty="0">
                <a:solidFill>
                  <a:srgbClr val="0070C0"/>
                </a:solidFill>
              </a:rPr>
              <a:t>Being unique    </a:t>
            </a:r>
          </a:p>
          <a:p>
            <a:pPr algn="just"/>
            <a:endParaRPr lang="en-US" sz="8600" b="1" dirty="0">
              <a:solidFill>
                <a:srgbClr val="0070C0"/>
              </a:solidFill>
            </a:endParaRPr>
          </a:p>
          <a:p>
            <a:pPr marL="0" indent="0" algn="just">
              <a:buNone/>
            </a:pPr>
            <a:r>
              <a:rPr lang="en-US" sz="7200" b="1" dirty="0">
                <a:solidFill>
                  <a:srgbClr val="0070C0"/>
                </a:solidFill>
              </a:rPr>
              <a:t> UNESCO (2015)</a:t>
            </a:r>
          </a:p>
          <a:p>
            <a:endParaRPr lang="en-US" b="1" dirty="0">
              <a:solidFill>
                <a:srgbClr val="0070C0"/>
              </a:solidFill>
            </a:endParaRPr>
          </a:p>
          <a:p>
            <a:pPr marL="0" indent="0" algn="r">
              <a:buNone/>
            </a:pPr>
            <a:endParaRPr lang="en-US" b="1" dirty="0">
              <a:solidFill>
                <a:srgbClr val="0070C0"/>
              </a:solidFill>
            </a:endParaRPr>
          </a:p>
        </p:txBody>
      </p:sp>
      <p:pic>
        <p:nvPicPr>
          <p:cNvPr id="4" name="Audio 3">
            <a:hlinkClick r:id="" action="ppaction://media"/>
            <a:extLst>
              <a:ext uri="{FF2B5EF4-FFF2-40B4-BE49-F238E27FC236}">
                <a16:creationId xmlns:a16="http://schemas.microsoft.com/office/drawing/2014/main" id="{845BDE7B-B552-420E-BEC6-BF8E9B448DA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84470660"/>
      </p:ext>
    </p:extLst>
  </p:cSld>
  <p:clrMapOvr>
    <a:overrideClrMapping bg1="dk1" tx1="lt1" bg2="dk2" tx2="lt2" accent1="accent1" accent2="accent2" accent3="accent3" accent4="accent4" accent5="accent5" accent6="accent6" hlink="hlink" folHlink="folHlink"/>
  </p:clrMapOvr>
  <p:transition spd="slow" advTm="55783">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280335" y="329403"/>
            <a:ext cx="11631328" cy="1179576"/>
          </a:xfrm>
          <a:ln>
            <a:noFill/>
          </a:ln>
        </p:spPr>
        <p:txBody>
          <a:bodyPr>
            <a:normAutofit fontScale="90000"/>
          </a:bodyPr>
          <a:lstStyle/>
          <a:p>
            <a:r>
              <a:rPr lang="en-US" sz="6000" b="1" i="1" dirty="0">
                <a:solidFill>
                  <a:srgbClr val="0070C0"/>
                </a:solidFill>
              </a:rPr>
              <a:t>Why is being a global citizen important?</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80336" y="1610719"/>
            <a:ext cx="6845484" cy="5001522"/>
          </a:xfrm>
        </p:spPr>
        <p:txBody>
          <a:bodyPr>
            <a:normAutofit lnSpcReduction="10000"/>
          </a:bodyPr>
          <a:lstStyle/>
          <a:p>
            <a:endParaRPr lang="en-US" b="1" dirty="0">
              <a:solidFill>
                <a:srgbClr val="0070C0"/>
              </a:solidFill>
            </a:endParaRPr>
          </a:p>
          <a:p>
            <a:r>
              <a:rPr lang="en-US" b="1" dirty="0">
                <a:solidFill>
                  <a:srgbClr val="0070C0"/>
                </a:solidFill>
              </a:rPr>
              <a:t>To make the world a better place</a:t>
            </a:r>
          </a:p>
          <a:p>
            <a:endParaRPr lang="en-US" b="1" dirty="0">
              <a:solidFill>
                <a:srgbClr val="0070C0"/>
              </a:solidFill>
            </a:endParaRPr>
          </a:p>
          <a:p>
            <a:r>
              <a:rPr lang="en-US" b="1" dirty="0">
                <a:solidFill>
                  <a:srgbClr val="0070C0"/>
                </a:solidFill>
              </a:rPr>
              <a:t>We live in one society where everyone is interconnected and so we should be aware and respectful and embrace the concept of diversity</a:t>
            </a:r>
          </a:p>
          <a:p>
            <a:endParaRPr lang="en-US" b="1" dirty="0">
              <a:solidFill>
                <a:srgbClr val="0070C0"/>
              </a:solidFill>
            </a:endParaRPr>
          </a:p>
          <a:p>
            <a:endParaRPr lang="en-US" b="1" dirty="0">
              <a:solidFill>
                <a:srgbClr val="0070C0"/>
              </a:solidFill>
            </a:endParaRPr>
          </a:p>
          <a:p>
            <a:pPr marL="0" indent="0">
              <a:buNone/>
            </a:pPr>
            <a:r>
              <a:rPr lang="en-US" sz="1800" b="1" dirty="0">
                <a:solidFill>
                  <a:srgbClr val="0070C0"/>
                </a:solidFill>
              </a:rPr>
              <a:t>UNESCO (2015)</a:t>
            </a:r>
          </a:p>
          <a:p>
            <a:pPr marL="0" indent="0" algn="r">
              <a:buNone/>
            </a:pPr>
            <a:endParaRPr lang="en-US" b="1" dirty="0">
              <a:solidFill>
                <a:srgbClr val="0070C0"/>
              </a:solidFill>
            </a:endParaRPr>
          </a:p>
        </p:txBody>
      </p:sp>
      <p:pic>
        <p:nvPicPr>
          <p:cNvPr id="5" name="Audio 4">
            <a:hlinkClick r:id="" action="ppaction://media"/>
            <a:extLst>
              <a:ext uri="{FF2B5EF4-FFF2-40B4-BE49-F238E27FC236}">
                <a16:creationId xmlns:a16="http://schemas.microsoft.com/office/drawing/2014/main" id="{DAD9B2F9-63FB-4A1A-B6E6-2DB87FDA371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66229479"/>
      </p:ext>
    </p:extLst>
  </p:cSld>
  <p:clrMapOvr>
    <a:overrideClrMapping bg1="dk1" tx1="lt1" bg2="dk2" tx2="lt2" accent1="accent1" accent2="accent2" accent3="accent3" accent4="accent4" accent5="accent5" accent6="accent6" hlink="hlink" folHlink="folHlink"/>
  </p:clrMapOvr>
  <p:transition spd="med" advTm="22090">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5"/>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344772" y="67357"/>
            <a:ext cx="11631328" cy="1179576"/>
          </a:xfrm>
          <a:ln>
            <a:noFill/>
          </a:ln>
        </p:spPr>
        <p:txBody>
          <a:bodyPr>
            <a:normAutofit/>
          </a:bodyPr>
          <a:lstStyle/>
          <a:p>
            <a:r>
              <a:rPr lang="en-US" sz="6000" b="1" i="1" dirty="0">
                <a:solidFill>
                  <a:srgbClr val="0070C0"/>
                </a:solidFill>
              </a:rPr>
              <a:t>Summary</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15900" y="1404256"/>
            <a:ext cx="7181821" cy="5001522"/>
          </a:xfrm>
        </p:spPr>
        <p:txBody>
          <a:bodyPr>
            <a:normAutofit fontScale="62500" lnSpcReduction="20000"/>
          </a:bodyPr>
          <a:lstStyle/>
          <a:p>
            <a:r>
              <a:rPr lang="en-US" sz="4000" b="1" dirty="0">
                <a:solidFill>
                  <a:srgbClr val="0070C0"/>
                </a:solidFill>
              </a:rPr>
              <a:t>ESDGC is implemented in the new curriculum, however does not seem to give enough guidance to teachers </a:t>
            </a:r>
          </a:p>
          <a:p>
            <a:endParaRPr lang="en-US" sz="4000" b="1" dirty="0">
              <a:solidFill>
                <a:srgbClr val="0070C0"/>
              </a:solidFill>
            </a:endParaRPr>
          </a:p>
          <a:p>
            <a:r>
              <a:rPr lang="en-US" sz="4000" b="1" dirty="0">
                <a:solidFill>
                  <a:srgbClr val="0070C0"/>
                </a:solidFill>
              </a:rPr>
              <a:t>Curriculum is too broad; causing too much variation between schools?</a:t>
            </a:r>
          </a:p>
          <a:p>
            <a:endParaRPr lang="en-US" sz="4000" b="1" dirty="0">
              <a:solidFill>
                <a:srgbClr val="0070C0"/>
              </a:solidFill>
            </a:endParaRPr>
          </a:p>
          <a:p>
            <a:r>
              <a:rPr lang="en-US" sz="4000" b="1" dirty="0">
                <a:solidFill>
                  <a:srgbClr val="0070C0"/>
                </a:solidFill>
              </a:rPr>
              <a:t>Wales is part of the UN, which helps bring peace and security</a:t>
            </a:r>
          </a:p>
          <a:p>
            <a:endParaRPr lang="en-US" sz="4000" b="1" dirty="0">
              <a:solidFill>
                <a:srgbClr val="0070C0"/>
              </a:solidFill>
            </a:endParaRPr>
          </a:p>
          <a:p>
            <a:r>
              <a:rPr lang="en-US" sz="4000" b="1" dirty="0">
                <a:solidFill>
                  <a:srgbClr val="0070C0"/>
                </a:solidFill>
              </a:rPr>
              <a:t>Are the UN’s sustainability goals too ambitious?</a:t>
            </a:r>
          </a:p>
          <a:p>
            <a:pPr marL="0" indent="0" algn="r">
              <a:buNone/>
            </a:pPr>
            <a:endParaRPr lang="en-US" b="1" dirty="0">
              <a:solidFill>
                <a:srgbClr val="0070C0"/>
              </a:solidFill>
            </a:endParaRPr>
          </a:p>
        </p:txBody>
      </p:sp>
      <p:pic>
        <p:nvPicPr>
          <p:cNvPr id="14" name="Audio 13">
            <a:hlinkClick r:id="" action="ppaction://media"/>
            <a:extLst>
              <a:ext uri="{FF2B5EF4-FFF2-40B4-BE49-F238E27FC236}">
                <a16:creationId xmlns:a16="http://schemas.microsoft.com/office/drawing/2014/main" id="{92E1CCF3-F1E5-4DDB-AD2D-DDDCEA8C6DB9}"/>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2977058"/>
      </p:ext>
    </p:extLst>
  </p:cSld>
  <p:clrMapOvr>
    <a:overrideClrMapping bg1="dk1" tx1="lt1" bg2="dk2" tx2="lt2" accent1="accent1" accent2="accent2" accent3="accent3" accent4="accent4" accent5="accent5" accent6="accent6" hlink="hlink" folHlink="folHlink"/>
  </p:clrMapOvr>
  <p:transition spd="slow" advTm="12244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3"/>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0" y="-169681"/>
            <a:ext cx="11631328" cy="1179576"/>
          </a:xfrm>
          <a:ln>
            <a:noFill/>
          </a:ln>
        </p:spPr>
        <p:txBody>
          <a:bodyPr>
            <a:normAutofit/>
          </a:bodyPr>
          <a:lstStyle/>
          <a:p>
            <a:r>
              <a:rPr lang="en-US" sz="3600" b="1" i="1" dirty="0">
                <a:solidFill>
                  <a:srgbClr val="0070C0"/>
                </a:solidFill>
              </a:rPr>
              <a:t>References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5" y="690857"/>
            <a:ext cx="12191975" cy="6190328"/>
          </a:xfrm>
        </p:spPr>
        <p:txBody>
          <a:bodyPr>
            <a:normAutofit fontScale="47500" lnSpcReduction="20000"/>
          </a:bodyPr>
          <a:lstStyle/>
          <a:p>
            <a:r>
              <a:rPr lang="en-US" sz="3400" b="1" dirty="0">
                <a:solidFill>
                  <a:srgbClr val="0070C0"/>
                </a:solidFill>
              </a:rPr>
              <a:t>Cambridge Dictionary (N.D) </a:t>
            </a:r>
            <a:r>
              <a:rPr lang="en-US" sz="3400" b="1" i="1" dirty="0">
                <a:solidFill>
                  <a:srgbClr val="0070C0"/>
                </a:solidFill>
              </a:rPr>
              <a:t>Culture, </a:t>
            </a:r>
            <a:r>
              <a:rPr lang="en-US" sz="3400" b="1" dirty="0">
                <a:solidFill>
                  <a:srgbClr val="0070C0"/>
                </a:solidFill>
              </a:rPr>
              <a:t>Available at:</a:t>
            </a:r>
            <a:r>
              <a:rPr lang="en-US" sz="3400" b="1" u="sng" dirty="0">
                <a:solidFill>
                  <a:srgbClr val="0070C0"/>
                </a:solidFill>
              </a:rPr>
              <a:t> </a:t>
            </a:r>
            <a:r>
              <a:rPr lang="en-US" sz="3400" b="1" u="sng" dirty="0">
                <a:solidFill>
                  <a:srgbClr val="0070C0"/>
                </a:solidFill>
                <a:hlinkClick r:id="rId6"/>
              </a:rPr>
              <a:t>https://dictionary.cambridge.org/dictionary/english/culture</a:t>
            </a:r>
            <a:r>
              <a:rPr lang="en-US" sz="3400" b="1" u="sng" dirty="0">
                <a:solidFill>
                  <a:srgbClr val="0070C0"/>
                </a:solidFill>
              </a:rPr>
              <a:t>, </a:t>
            </a:r>
            <a:r>
              <a:rPr lang="en-US" sz="3400" b="1" dirty="0">
                <a:solidFill>
                  <a:srgbClr val="0070C0"/>
                </a:solidFill>
              </a:rPr>
              <a:t>Accessed on: 18/04/20)</a:t>
            </a:r>
            <a:endParaRPr lang="en-US" sz="3400" b="1" u="sng" dirty="0">
              <a:solidFill>
                <a:srgbClr val="0070C0"/>
              </a:solidFill>
            </a:endParaRPr>
          </a:p>
          <a:p>
            <a:r>
              <a:rPr lang="en-US" sz="3400" b="1" dirty="0">
                <a:solidFill>
                  <a:srgbClr val="0070C0"/>
                </a:solidFill>
              </a:rPr>
              <a:t>Moule, J (2011) </a:t>
            </a:r>
            <a:r>
              <a:rPr lang="en-US" sz="3400" b="1" i="1" dirty="0">
                <a:solidFill>
                  <a:srgbClr val="0070C0"/>
                </a:solidFill>
              </a:rPr>
              <a:t>Cultural Competence – A Primer for Educators</a:t>
            </a:r>
            <a:r>
              <a:rPr lang="en-US" sz="3400" b="1" dirty="0">
                <a:solidFill>
                  <a:srgbClr val="0070C0"/>
                </a:solidFill>
              </a:rPr>
              <a:t>, Second Edition, Wadsworth Cengage Learning</a:t>
            </a:r>
          </a:p>
          <a:p>
            <a:r>
              <a:rPr lang="en-GB" sz="3400" b="1" dirty="0" err="1">
                <a:solidFill>
                  <a:srgbClr val="0070C0"/>
                </a:solidFill>
              </a:rPr>
              <a:t>Pixabay</a:t>
            </a:r>
            <a:r>
              <a:rPr lang="en-GB" sz="3400" b="1" dirty="0">
                <a:solidFill>
                  <a:srgbClr val="0070C0"/>
                </a:solidFill>
              </a:rPr>
              <a:t> (N.D) {image} Available at: </a:t>
            </a:r>
            <a:r>
              <a:rPr lang="en-GB" sz="3400" b="1" dirty="0">
                <a:solidFill>
                  <a:srgbClr val="0070C0"/>
                </a:solidFill>
                <a:hlinkClick r:id="rId7">
                  <a:extLst>
                    <a:ext uri="{A12FA001-AC4F-418D-AE19-62706E023703}">
                      <ahyp:hlinkClr xmlns:ahyp="http://schemas.microsoft.com/office/drawing/2018/hyperlinkcolor" val="tx"/>
                    </a:ext>
                  </a:extLst>
                </a:hlinkClick>
              </a:rPr>
              <a:t>https://pixabay.com/illustrations/global-earth-world-map-globe-1889726/</a:t>
            </a:r>
            <a:r>
              <a:rPr lang="en-GB" sz="3400" b="1" dirty="0">
                <a:solidFill>
                  <a:srgbClr val="0070C0"/>
                </a:solidFill>
              </a:rPr>
              <a:t> (Accessed on: 18/04/20)</a:t>
            </a:r>
            <a:endParaRPr lang="en-US" sz="3400" b="1" dirty="0">
              <a:solidFill>
                <a:srgbClr val="0070C0"/>
              </a:solidFill>
            </a:endParaRPr>
          </a:p>
          <a:p>
            <a:r>
              <a:rPr lang="en-GB" sz="3400" b="1" dirty="0">
                <a:solidFill>
                  <a:srgbClr val="0070C0"/>
                </a:solidFill>
              </a:rPr>
              <a:t>Reimers F.M. (2020) </a:t>
            </a:r>
            <a:r>
              <a:rPr lang="en-GB" sz="3400" b="1" i="1" dirty="0">
                <a:solidFill>
                  <a:srgbClr val="0070C0"/>
                </a:solidFill>
              </a:rPr>
              <a:t>Educating Students to Improve the World, </a:t>
            </a:r>
            <a:r>
              <a:rPr lang="en-GB" sz="3400" b="1" dirty="0">
                <a:solidFill>
                  <a:srgbClr val="0070C0"/>
                </a:solidFill>
              </a:rPr>
              <a:t>Springer Open</a:t>
            </a:r>
          </a:p>
          <a:p>
            <a:r>
              <a:rPr lang="en-GB" sz="3400" b="1" dirty="0">
                <a:solidFill>
                  <a:srgbClr val="0070C0"/>
                </a:solidFill>
              </a:rPr>
              <a:t>UNESCO (2015) </a:t>
            </a:r>
            <a:r>
              <a:rPr lang="en-GB" sz="3400" b="1" i="1" dirty="0">
                <a:solidFill>
                  <a:srgbClr val="0070C0"/>
                </a:solidFill>
              </a:rPr>
              <a:t>Global Citizenship is… {Video}, </a:t>
            </a:r>
            <a:r>
              <a:rPr lang="en-GB" sz="3400" b="1" dirty="0">
                <a:solidFill>
                  <a:srgbClr val="0070C0"/>
                </a:solidFill>
              </a:rPr>
              <a:t>Available at: </a:t>
            </a:r>
            <a:r>
              <a:rPr lang="en-GB" sz="3400" b="1" dirty="0">
                <a:solidFill>
                  <a:srgbClr val="0070C0"/>
                </a:solidFill>
                <a:hlinkClick r:id="rId8">
                  <a:extLst>
                    <a:ext uri="{A12FA001-AC4F-418D-AE19-62706E023703}">
                      <ahyp:hlinkClr xmlns:ahyp="http://schemas.microsoft.com/office/drawing/2018/hyperlinkcolor" val="tx"/>
                    </a:ext>
                  </a:extLst>
                </a:hlinkClick>
              </a:rPr>
              <a:t>https://www.youtube.com/watch?v=XVSgbU6WVSk</a:t>
            </a:r>
            <a:r>
              <a:rPr lang="en-GB" sz="3400" b="1" dirty="0">
                <a:solidFill>
                  <a:srgbClr val="0070C0"/>
                </a:solidFill>
              </a:rPr>
              <a:t> (Accessed on: 18/04/20)</a:t>
            </a:r>
          </a:p>
          <a:p>
            <a:r>
              <a:rPr lang="en-US" sz="3400" b="1" dirty="0">
                <a:solidFill>
                  <a:srgbClr val="0070C0"/>
                </a:solidFill>
              </a:rPr>
              <a:t>Oxfam (N.D) </a:t>
            </a:r>
            <a:r>
              <a:rPr lang="en-US" sz="3400" b="1" i="1" dirty="0">
                <a:solidFill>
                  <a:srgbClr val="0070C0"/>
                </a:solidFill>
              </a:rPr>
              <a:t>Poverty in Wales, </a:t>
            </a:r>
            <a:r>
              <a:rPr lang="en-US" sz="3400" b="1" dirty="0">
                <a:solidFill>
                  <a:srgbClr val="0070C0"/>
                </a:solidFill>
              </a:rPr>
              <a:t>Available at: </a:t>
            </a:r>
            <a:r>
              <a:rPr lang="en-US" sz="3400" b="1" dirty="0">
                <a:solidFill>
                  <a:srgbClr val="0070C0"/>
                </a:solidFill>
                <a:hlinkClick r:id="rId9">
                  <a:extLst>
                    <a:ext uri="{A12FA001-AC4F-418D-AE19-62706E023703}">
                      <ahyp:hlinkClr xmlns:ahyp="http://schemas.microsoft.com/office/drawing/2018/hyperlinkcolor" val="tx"/>
                    </a:ext>
                  </a:extLst>
                </a:hlinkClick>
              </a:rPr>
              <a:t>https://oxfamapps.org/cymru/poverty-in-wales/</a:t>
            </a:r>
            <a:r>
              <a:rPr lang="en-US" sz="3400" b="1" dirty="0">
                <a:solidFill>
                  <a:srgbClr val="0070C0"/>
                </a:solidFill>
              </a:rPr>
              <a:t> Accessed 18/04/20)</a:t>
            </a:r>
          </a:p>
          <a:p>
            <a:r>
              <a:rPr lang="en-US" sz="3400" b="1" dirty="0">
                <a:solidFill>
                  <a:srgbClr val="0070C0"/>
                </a:solidFill>
              </a:rPr>
              <a:t>Oxfam (N.D) </a:t>
            </a:r>
            <a:r>
              <a:rPr lang="en-US" sz="3400" b="1" i="1" dirty="0">
                <a:solidFill>
                  <a:srgbClr val="0070C0"/>
                </a:solidFill>
              </a:rPr>
              <a:t>What is Global Citizenship?, </a:t>
            </a:r>
            <a:r>
              <a:rPr lang="en-US" sz="3400" b="1" dirty="0">
                <a:solidFill>
                  <a:srgbClr val="0070C0"/>
                </a:solidFill>
              </a:rPr>
              <a:t>Available at:</a:t>
            </a:r>
            <a:r>
              <a:rPr lang="en-US" sz="3400" b="1" u="sng" dirty="0">
                <a:solidFill>
                  <a:srgbClr val="0070C0"/>
                </a:solidFill>
              </a:rPr>
              <a:t> </a:t>
            </a:r>
            <a:r>
              <a:rPr lang="en-US" sz="3400" b="1" u="sng" dirty="0">
                <a:solidFill>
                  <a:srgbClr val="0070C0"/>
                </a:solidFill>
                <a:hlinkClick r:id="rId10"/>
              </a:rPr>
              <a:t>https://www.oxfam.org.uk/education/who-we-are/what-is-global-citizenship</a:t>
            </a:r>
            <a:r>
              <a:rPr lang="en-US" sz="3400" b="1" u="sng" dirty="0">
                <a:solidFill>
                  <a:srgbClr val="0070C0"/>
                </a:solidFill>
              </a:rPr>
              <a:t> (</a:t>
            </a:r>
            <a:r>
              <a:rPr lang="en-US" sz="3400" b="1" dirty="0">
                <a:solidFill>
                  <a:srgbClr val="0070C0"/>
                </a:solidFill>
              </a:rPr>
              <a:t>Accessed on 18/04/20)</a:t>
            </a:r>
            <a:endParaRPr lang="en-US" sz="3400" b="1" u="sng" dirty="0">
              <a:solidFill>
                <a:srgbClr val="0070C0"/>
              </a:solidFill>
            </a:endParaRPr>
          </a:p>
          <a:p>
            <a:r>
              <a:rPr lang="en-US" sz="3400" b="1" dirty="0">
                <a:solidFill>
                  <a:srgbClr val="0070C0"/>
                </a:solidFill>
              </a:rPr>
              <a:t>Save the Children (N.D) </a:t>
            </a:r>
            <a:r>
              <a:rPr lang="en-US" sz="3400" b="1" i="1" dirty="0">
                <a:solidFill>
                  <a:srgbClr val="0070C0"/>
                </a:solidFill>
              </a:rPr>
              <a:t>What we do, </a:t>
            </a:r>
            <a:r>
              <a:rPr lang="en-US" sz="3400" b="1" dirty="0">
                <a:solidFill>
                  <a:srgbClr val="0070C0"/>
                </a:solidFill>
              </a:rPr>
              <a:t>Available at: </a:t>
            </a:r>
            <a:r>
              <a:rPr lang="en-US" sz="3400" b="1" dirty="0">
                <a:solidFill>
                  <a:srgbClr val="0070C0"/>
                </a:solidFill>
                <a:hlinkClick r:id="rId11">
                  <a:extLst>
                    <a:ext uri="{A12FA001-AC4F-418D-AE19-62706E023703}">
                      <ahyp:hlinkClr xmlns:ahyp="http://schemas.microsoft.com/office/drawing/2018/hyperlinkcolor" val="tx"/>
                    </a:ext>
                  </a:extLst>
                </a:hlinkClick>
              </a:rPr>
              <a:t>https://www.savethechildren.org.uk/what-we-do/uk-work/wales</a:t>
            </a:r>
            <a:r>
              <a:rPr lang="en-US" sz="3400" b="1" dirty="0">
                <a:solidFill>
                  <a:srgbClr val="0070C0"/>
                </a:solidFill>
              </a:rPr>
              <a:t> (Accessed on: 18/04/20) </a:t>
            </a:r>
          </a:p>
          <a:p>
            <a:r>
              <a:rPr lang="en-US" sz="3400" b="1" dirty="0">
                <a:solidFill>
                  <a:srgbClr val="0070C0"/>
                </a:solidFill>
              </a:rPr>
              <a:t>Spencer-</a:t>
            </a:r>
            <a:r>
              <a:rPr lang="en-US" sz="3400" b="1" dirty="0" err="1">
                <a:solidFill>
                  <a:srgbClr val="0070C0"/>
                </a:solidFill>
              </a:rPr>
              <a:t>Oatey</a:t>
            </a:r>
            <a:r>
              <a:rPr lang="en-US" sz="3400" b="1" dirty="0">
                <a:solidFill>
                  <a:srgbClr val="0070C0"/>
                </a:solidFill>
              </a:rPr>
              <a:t>, H (2012) </a:t>
            </a:r>
            <a:r>
              <a:rPr lang="en-US" sz="3400" b="1" i="1" dirty="0">
                <a:solidFill>
                  <a:srgbClr val="0070C0"/>
                </a:solidFill>
              </a:rPr>
              <a:t>What is culture? A complication of quotations, </a:t>
            </a:r>
            <a:r>
              <a:rPr lang="en-US" sz="3400" b="1" dirty="0" err="1">
                <a:solidFill>
                  <a:srgbClr val="0070C0"/>
                </a:solidFill>
              </a:rPr>
              <a:t>GlobalPAD</a:t>
            </a:r>
            <a:r>
              <a:rPr lang="en-US" sz="3400" b="1" dirty="0">
                <a:solidFill>
                  <a:srgbClr val="0070C0"/>
                </a:solidFill>
              </a:rPr>
              <a:t> Core Concepts, Available at: </a:t>
            </a:r>
            <a:r>
              <a:rPr lang="en-US" sz="3400" b="1" u="sng" dirty="0">
                <a:solidFill>
                  <a:srgbClr val="0070C0"/>
                </a:solidFill>
                <a:hlinkClick r:id="rId12"/>
              </a:rPr>
              <a:t>https://warwick.ac.uk/fac/soc/al/globalpad/openhouse/interculturalskills/global_pad_-_what_is_culture.pdf</a:t>
            </a:r>
            <a:r>
              <a:rPr lang="en-US" sz="3400" b="1" u="sng" dirty="0">
                <a:solidFill>
                  <a:srgbClr val="0070C0"/>
                </a:solidFill>
              </a:rPr>
              <a:t> </a:t>
            </a:r>
            <a:r>
              <a:rPr lang="en-US" sz="3400" b="1" dirty="0">
                <a:solidFill>
                  <a:srgbClr val="0070C0"/>
                </a:solidFill>
              </a:rPr>
              <a:t>Accessed on: 19/04/20)</a:t>
            </a:r>
            <a:endParaRPr lang="en-US" sz="3400" b="1" u="sng" dirty="0">
              <a:solidFill>
                <a:srgbClr val="0070C0"/>
              </a:solidFill>
            </a:endParaRPr>
          </a:p>
          <a:p>
            <a:r>
              <a:rPr lang="en-US" sz="3400" b="1" dirty="0">
                <a:solidFill>
                  <a:srgbClr val="0070C0"/>
                </a:solidFill>
              </a:rPr>
              <a:t>United Nations (N.D) </a:t>
            </a:r>
            <a:r>
              <a:rPr lang="en-US" sz="3400" b="1" i="1" dirty="0">
                <a:solidFill>
                  <a:srgbClr val="0070C0"/>
                </a:solidFill>
              </a:rPr>
              <a:t>Sustainable Development Goals</a:t>
            </a:r>
            <a:r>
              <a:rPr lang="en-US" sz="3400" b="1" dirty="0">
                <a:solidFill>
                  <a:srgbClr val="0070C0"/>
                </a:solidFill>
              </a:rPr>
              <a:t> </a:t>
            </a:r>
            <a:r>
              <a:rPr lang="en-US" sz="3400" b="1" i="1" dirty="0">
                <a:solidFill>
                  <a:srgbClr val="0070C0"/>
                </a:solidFill>
              </a:rPr>
              <a:t>{Image}, Available at: </a:t>
            </a:r>
            <a:r>
              <a:rPr lang="en-US" sz="3400" b="1" i="1" dirty="0">
                <a:solidFill>
                  <a:srgbClr val="0070C0"/>
                </a:solidFill>
                <a:hlinkClick r:id="rId13">
                  <a:extLst>
                    <a:ext uri="{A12FA001-AC4F-418D-AE19-62706E023703}">
                      <ahyp:hlinkClr xmlns:ahyp="http://schemas.microsoft.com/office/drawing/2018/hyperlinkcolor" val="tx"/>
                    </a:ext>
                  </a:extLst>
                </a:hlinkClick>
              </a:rPr>
              <a:t>https://www.un.org/sustainabledevelopment/news/communications-material/</a:t>
            </a:r>
            <a:r>
              <a:rPr lang="en-US" sz="3400" b="1" i="1" dirty="0">
                <a:solidFill>
                  <a:srgbClr val="0070C0"/>
                </a:solidFill>
              </a:rPr>
              <a:t>  </a:t>
            </a:r>
            <a:r>
              <a:rPr lang="en-US" sz="3400" b="1" dirty="0">
                <a:solidFill>
                  <a:srgbClr val="0070C0"/>
                </a:solidFill>
              </a:rPr>
              <a:t>(Accessed on: 18/04/20)</a:t>
            </a:r>
          </a:p>
          <a:p>
            <a:r>
              <a:rPr lang="en-US" sz="3400" b="1" dirty="0">
                <a:solidFill>
                  <a:srgbClr val="0070C0"/>
                </a:solidFill>
              </a:rPr>
              <a:t>United Nations (2015) </a:t>
            </a:r>
            <a:r>
              <a:rPr lang="en-US" sz="3400" b="1" i="1" dirty="0">
                <a:solidFill>
                  <a:srgbClr val="0070C0"/>
                </a:solidFill>
              </a:rPr>
              <a:t>Transforming Our World: The 2030 Agenda for Sustainable Development, </a:t>
            </a:r>
            <a:r>
              <a:rPr lang="en-US" sz="3400" b="1" dirty="0">
                <a:solidFill>
                  <a:srgbClr val="0070C0"/>
                </a:solidFill>
              </a:rPr>
              <a:t>Available at: </a:t>
            </a:r>
            <a:r>
              <a:rPr lang="en-US" sz="3400" b="1" dirty="0">
                <a:solidFill>
                  <a:srgbClr val="0070C0"/>
                </a:solidFill>
                <a:hlinkClick r:id="rId14">
                  <a:extLst>
                    <a:ext uri="{A12FA001-AC4F-418D-AE19-62706E023703}">
                      <ahyp:hlinkClr xmlns:ahyp="http://schemas.microsoft.com/office/drawing/2018/hyperlinkcolor" val="tx"/>
                    </a:ext>
                  </a:extLst>
                </a:hlinkClick>
              </a:rPr>
              <a:t>https://sustainabledevelopment.un.org/content/documents/21252030%20Agenda%20for%20Sustainable%20Development%20web.pdf</a:t>
            </a:r>
            <a:r>
              <a:rPr lang="en-US" sz="3400" b="1" dirty="0">
                <a:solidFill>
                  <a:srgbClr val="0070C0"/>
                </a:solidFill>
              </a:rPr>
              <a:t>  (Accessed on: 18/04/20)</a:t>
            </a:r>
          </a:p>
          <a:p>
            <a:endParaRPr lang="en-US" sz="2000" b="1" dirty="0">
              <a:solidFill>
                <a:srgbClr val="0070C0"/>
              </a:solidFill>
            </a:endParaRPr>
          </a:p>
          <a:p>
            <a:pPr marL="0" indent="0" algn="r">
              <a:buNone/>
            </a:pPr>
            <a:endParaRPr lang="en-US" b="1" dirty="0">
              <a:solidFill>
                <a:srgbClr val="0070C0"/>
              </a:solidFill>
            </a:endParaRPr>
          </a:p>
        </p:txBody>
      </p:sp>
    </p:spTree>
    <p:extLst>
      <p:ext uri="{BB962C8B-B14F-4D97-AF65-F5344CB8AC3E}">
        <p14:creationId xmlns:p14="http://schemas.microsoft.com/office/powerpoint/2010/main" val="1569827542"/>
      </p:ext>
    </p:extLst>
  </p:cSld>
  <p:clrMapOvr>
    <a:overrideClrMapping bg1="dk1" tx1="lt1" bg2="dk2" tx2="lt2" accent1="accent1" accent2="accent2" accent3="accent3" accent4="accent4" accent5="accent5" accent6="accent6" hlink="hlink" folHlink="folHlink"/>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CF1FB938-B771-4B06-AB7B-069DD5C4CBE8}"/>
              </a:ext>
            </a:extLst>
          </p:cNvPr>
          <p:cNvPicPr>
            <a:picLocks noChangeAspect="1"/>
          </p:cNvPicPr>
          <p:nvPr/>
        </p:nvPicPr>
        <p:blipFill rotWithShape="1">
          <a:blip r:embed="rId3"/>
          <a:srcRect t="14773" r="9091"/>
          <a:stretch/>
        </p:blipFill>
        <p:spPr>
          <a:xfrm>
            <a:off x="-4" y="-1"/>
            <a:ext cx="12191979" cy="6857990"/>
          </a:xfrm>
          <a:prstGeom prst="rect">
            <a:avLst/>
          </a:prstGeom>
        </p:spPr>
      </p:pic>
      <p:pic>
        <p:nvPicPr>
          <p:cNvPr id="6" name="Picture 5" descr="A close up of a logo&#10;&#10;Description automatically generated">
            <a:extLst>
              <a:ext uri="{FF2B5EF4-FFF2-40B4-BE49-F238E27FC236}">
                <a16:creationId xmlns:a16="http://schemas.microsoft.com/office/drawing/2014/main" id="{DEAAC165-163B-5045-844C-111A3DB2206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125820" y="1459992"/>
            <a:ext cx="4785844" cy="4800847"/>
          </a:xfrm>
          <a:prstGeom prst="rect">
            <a:avLst/>
          </a:prstGeom>
        </p:spPr>
      </p:pic>
      <p:sp>
        <p:nvSpPr>
          <p:cNvPr id="2" name="Title 1">
            <a:extLst>
              <a:ext uri="{FF2B5EF4-FFF2-40B4-BE49-F238E27FC236}">
                <a16:creationId xmlns:a16="http://schemas.microsoft.com/office/drawing/2014/main" id="{09627E8E-25C3-5849-B6EF-6EBBC808F8D8}"/>
              </a:ext>
            </a:extLst>
          </p:cNvPr>
          <p:cNvSpPr>
            <a:spLocks noGrp="1"/>
          </p:cNvSpPr>
          <p:nvPr>
            <p:ph type="title"/>
          </p:nvPr>
        </p:nvSpPr>
        <p:spPr>
          <a:xfrm>
            <a:off x="0" y="-169681"/>
            <a:ext cx="11631328" cy="1179576"/>
          </a:xfrm>
          <a:ln>
            <a:noFill/>
          </a:ln>
        </p:spPr>
        <p:txBody>
          <a:bodyPr>
            <a:normAutofit/>
          </a:bodyPr>
          <a:lstStyle/>
          <a:p>
            <a:r>
              <a:rPr lang="en-US" sz="3600" b="1" i="1" dirty="0">
                <a:solidFill>
                  <a:srgbClr val="0070C0"/>
                </a:solidFill>
              </a:rPr>
              <a:t>References</a:t>
            </a:r>
          </a:p>
        </p:txBody>
      </p:sp>
      <p:sp>
        <p:nvSpPr>
          <p:cNvPr id="3" name="Content Placeholder 2">
            <a:extLst>
              <a:ext uri="{FF2B5EF4-FFF2-40B4-BE49-F238E27FC236}">
                <a16:creationId xmlns:a16="http://schemas.microsoft.com/office/drawing/2014/main" id="{CA74282D-E665-424A-8BF6-9675EBEEF447}"/>
              </a:ext>
            </a:extLst>
          </p:cNvPr>
          <p:cNvSpPr>
            <a:spLocks noGrp="1"/>
          </p:cNvSpPr>
          <p:nvPr>
            <p:ph idx="1"/>
          </p:nvPr>
        </p:nvSpPr>
        <p:spPr>
          <a:xfrm>
            <a:off x="25" y="690857"/>
            <a:ext cx="12191975" cy="6190328"/>
          </a:xfrm>
        </p:spPr>
        <p:txBody>
          <a:bodyPr>
            <a:normAutofit/>
          </a:bodyPr>
          <a:lstStyle/>
          <a:p>
            <a:r>
              <a:rPr lang="en-US" sz="1600" b="1" dirty="0">
                <a:solidFill>
                  <a:srgbClr val="0070C0"/>
                </a:solidFill>
              </a:rPr>
              <a:t>United Nations (N.D) </a:t>
            </a:r>
            <a:r>
              <a:rPr lang="en-US" sz="1600" b="1" i="1" dirty="0">
                <a:solidFill>
                  <a:srgbClr val="0070C0"/>
                </a:solidFill>
              </a:rPr>
              <a:t>What We Do, </a:t>
            </a:r>
            <a:r>
              <a:rPr lang="en-US" sz="1600" b="1" dirty="0">
                <a:solidFill>
                  <a:srgbClr val="0070C0"/>
                </a:solidFill>
              </a:rPr>
              <a:t>Available at: </a:t>
            </a:r>
            <a:r>
              <a:rPr lang="en-US" sz="1600" b="1" dirty="0">
                <a:solidFill>
                  <a:srgbClr val="0070C0"/>
                </a:solidFill>
                <a:hlinkClick r:id="rId6">
                  <a:extLst>
                    <a:ext uri="{A12FA001-AC4F-418D-AE19-62706E023703}">
                      <ahyp:hlinkClr xmlns:ahyp="http://schemas.microsoft.com/office/drawing/2018/hyperlinkcolor" val="tx"/>
                    </a:ext>
                  </a:extLst>
                </a:hlinkClick>
              </a:rPr>
              <a:t>https://www.un.org/en/sections/what-we-do/index.html</a:t>
            </a:r>
            <a:r>
              <a:rPr lang="en-US" sz="1600" b="1" dirty="0">
                <a:solidFill>
                  <a:srgbClr val="0070C0"/>
                </a:solidFill>
              </a:rPr>
              <a:t> (Accessed on: 18/04/20)</a:t>
            </a:r>
            <a:r>
              <a:rPr lang="en-GB" sz="1600" b="1" dirty="0">
                <a:solidFill>
                  <a:srgbClr val="0070C0"/>
                </a:solidFill>
              </a:rPr>
              <a:t> </a:t>
            </a:r>
          </a:p>
          <a:p>
            <a:r>
              <a:rPr lang="en-GB" sz="1600" b="1" dirty="0">
                <a:solidFill>
                  <a:srgbClr val="0070C0"/>
                </a:solidFill>
              </a:rPr>
              <a:t>World Bank Group (2018) </a:t>
            </a:r>
            <a:r>
              <a:rPr lang="en-GB" sz="1600" b="1" i="1" dirty="0">
                <a:solidFill>
                  <a:srgbClr val="0070C0"/>
                </a:solidFill>
              </a:rPr>
              <a:t>PIECING TOGETHER THE POVERTY PUZZLE, </a:t>
            </a:r>
            <a:r>
              <a:rPr lang="en-GB" sz="1600" b="1" dirty="0">
                <a:solidFill>
                  <a:srgbClr val="0070C0"/>
                </a:solidFill>
              </a:rPr>
              <a:t>Available at: </a:t>
            </a:r>
            <a:r>
              <a:rPr lang="en-GB" sz="1600" b="1" u="sng" dirty="0">
                <a:solidFill>
                  <a:srgbClr val="0070C0"/>
                </a:solidFill>
                <a:hlinkClick r:id="rId7">
                  <a:extLst>
                    <a:ext uri="{A12FA001-AC4F-418D-AE19-62706E023703}">
                      <ahyp:hlinkClr xmlns:ahyp="http://schemas.microsoft.com/office/drawing/2018/hyperlinkcolor" val="tx"/>
                    </a:ext>
                  </a:extLst>
                </a:hlinkClick>
              </a:rPr>
              <a:t>https://openknowledge.worldbank.org/bitstream/handle/10986/30418/9781464813306.pdf</a:t>
            </a:r>
            <a:r>
              <a:rPr lang="en-GB" sz="1600" b="1" dirty="0">
                <a:solidFill>
                  <a:srgbClr val="0070C0"/>
                </a:solidFill>
              </a:rPr>
              <a:t> (Accessed on: 15/04/20) </a:t>
            </a:r>
          </a:p>
          <a:p>
            <a:pPr lvl="0"/>
            <a:r>
              <a:rPr lang="en-GB" sz="1600" b="1" dirty="0">
                <a:solidFill>
                  <a:srgbClr val="0070C0"/>
                </a:solidFill>
              </a:rPr>
              <a:t>World Bank Group (2019) </a:t>
            </a:r>
            <a:r>
              <a:rPr lang="en-GB" sz="1600" b="1" i="1" dirty="0">
                <a:solidFill>
                  <a:srgbClr val="0070C0"/>
                </a:solidFill>
              </a:rPr>
              <a:t>The Changing Nature of Work, </a:t>
            </a:r>
            <a:r>
              <a:rPr lang="en-GB" sz="1600" b="1" dirty="0">
                <a:solidFill>
                  <a:srgbClr val="0070C0"/>
                </a:solidFill>
              </a:rPr>
              <a:t>Available at: </a:t>
            </a:r>
            <a:r>
              <a:rPr lang="en-GB" sz="1600" b="1" dirty="0">
                <a:solidFill>
                  <a:srgbClr val="0070C0"/>
                </a:solidFill>
                <a:hlinkClick r:id="rId8">
                  <a:extLst>
                    <a:ext uri="{A12FA001-AC4F-418D-AE19-62706E023703}">
                      <ahyp:hlinkClr xmlns:ahyp="http://schemas.microsoft.com/office/drawing/2018/hyperlinkcolor" val="tx"/>
                    </a:ext>
                  </a:extLst>
                </a:hlinkClick>
              </a:rPr>
              <a:t>http://documents.worldbank.org/curated/en/816281518818814423/pdf/2019-WDR-Report.pdf</a:t>
            </a:r>
            <a:r>
              <a:rPr lang="en-GB" sz="1600" b="1" dirty="0">
                <a:solidFill>
                  <a:srgbClr val="0070C0"/>
                </a:solidFill>
              </a:rPr>
              <a:t> (Accessed: 18/04/20)</a:t>
            </a:r>
          </a:p>
          <a:p>
            <a:pPr lvl="0"/>
            <a:r>
              <a:rPr lang="en-GB" sz="1600" b="1" dirty="0">
                <a:solidFill>
                  <a:srgbClr val="0070C0"/>
                </a:solidFill>
              </a:rPr>
              <a:t>World Bank Group (N.D) </a:t>
            </a:r>
            <a:r>
              <a:rPr lang="en-GB" sz="1600" b="1" i="1" dirty="0">
                <a:solidFill>
                  <a:srgbClr val="0070C0"/>
                </a:solidFill>
              </a:rPr>
              <a:t>Who we are, Available at: </a:t>
            </a:r>
            <a:r>
              <a:rPr lang="en-GB" sz="1600" b="1" u="sng" dirty="0">
                <a:solidFill>
                  <a:srgbClr val="0070C0"/>
                </a:solidFill>
                <a:hlinkClick r:id="rId9">
                  <a:extLst>
                    <a:ext uri="{A12FA001-AC4F-418D-AE19-62706E023703}">
                      <ahyp:hlinkClr xmlns:ahyp="http://schemas.microsoft.com/office/drawing/2018/hyperlinkcolor" val="tx"/>
                    </a:ext>
                  </a:extLst>
                </a:hlinkClick>
              </a:rPr>
              <a:t>https://www.worldbank.org/en/who-we-are</a:t>
            </a:r>
            <a:r>
              <a:rPr lang="en-GB" sz="1600" b="1" u="sng" dirty="0">
                <a:solidFill>
                  <a:srgbClr val="0070C0"/>
                </a:solidFill>
              </a:rPr>
              <a:t>,  </a:t>
            </a:r>
            <a:r>
              <a:rPr lang="en-GB" sz="1600" b="1" dirty="0">
                <a:solidFill>
                  <a:srgbClr val="0070C0"/>
                </a:solidFill>
              </a:rPr>
              <a:t>(Accessed on: 18/04/20)</a:t>
            </a:r>
          </a:p>
          <a:p>
            <a:pPr lvl="0"/>
            <a:r>
              <a:rPr lang="en-GB" sz="1600" b="1" dirty="0">
                <a:solidFill>
                  <a:srgbClr val="0070C0"/>
                </a:solidFill>
              </a:rPr>
              <a:t>World Health Organisation (N.D) </a:t>
            </a:r>
            <a:r>
              <a:rPr lang="en-GB" sz="1600" b="1" i="1" dirty="0">
                <a:solidFill>
                  <a:srgbClr val="0070C0"/>
                </a:solidFill>
              </a:rPr>
              <a:t>Working for better health for everyone, everywhere, </a:t>
            </a:r>
            <a:r>
              <a:rPr lang="en-GB" sz="1600" b="1" dirty="0">
                <a:solidFill>
                  <a:srgbClr val="0070C0"/>
                </a:solidFill>
              </a:rPr>
              <a:t>Available at: </a:t>
            </a:r>
            <a:r>
              <a:rPr lang="en-GB" sz="1600" b="1" u="sng" dirty="0">
                <a:solidFill>
                  <a:srgbClr val="0070C0"/>
                </a:solidFill>
                <a:hlinkClick r:id="rId10">
                  <a:extLst>
                    <a:ext uri="{A12FA001-AC4F-418D-AE19-62706E023703}">
                      <ahyp:hlinkClr xmlns:ahyp="http://schemas.microsoft.com/office/drawing/2018/hyperlinkcolor" val="tx"/>
                    </a:ext>
                  </a:extLst>
                </a:hlinkClick>
              </a:rPr>
              <a:t>https://www.who.int/about/what-we-do/who-brochure/</a:t>
            </a:r>
            <a:r>
              <a:rPr lang="en-GB" sz="1600" b="1" u="sng" dirty="0">
                <a:solidFill>
                  <a:srgbClr val="0070C0"/>
                </a:solidFill>
              </a:rPr>
              <a:t> (Accessed on: 18/04/20)</a:t>
            </a:r>
          </a:p>
          <a:p>
            <a:pPr lvl="0"/>
            <a:r>
              <a:rPr lang="en-GB" sz="1600" b="1" dirty="0">
                <a:solidFill>
                  <a:srgbClr val="0070C0"/>
                </a:solidFill>
              </a:rPr>
              <a:t>World Trade Organisation (N.D) </a:t>
            </a:r>
            <a:r>
              <a:rPr lang="en-GB" sz="1600" b="1" i="1" dirty="0">
                <a:solidFill>
                  <a:srgbClr val="0070C0"/>
                </a:solidFill>
              </a:rPr>
              <a:t>Overview, Available at: </a:t>
            </a:r>
            <a:r>
              <a:rPr lang="en-GB" sz="1600" b="1" u="sng" dirty="0">
                <a:solidFill>
                  <a:srgbClr val="0070C0"/>
                </a:solidFill>
                <a:hlinkClick r:id="rId11">
                  <a:extLst>
                    <a:ext uri="{A12FA001-AC4F-418D-AE19-62706E023703}">
                      <ahyp:hlinkClr xmlns:ahyp="http://schemas.microsoft.com/office/drawing/2018/hyperlinkcolor" val="tx"/>
                    </a:ext>
                  </a:extLst>
                </a:hlinkClick>
              </a:rPr>
              <a:t>https://www.wto.org/english/thewto_e/whatis_e/wto_dg_stat_e.htm</a:t>
            </a:r>
            <a:r>
              <a:rPr lang="en-GB" sz="1600" b="1" u="sng" dirty="0">
                <a:solidFill>
                  <a:srgbClr val="0070C0"/>
                </a:solidFill>
              </a:rPr>
              <a:t> , </a:t>
            </a:r>
            <a:r>
              <a:rPr lang="en-GB" sz="1600" b="1" dirty="0">
                <a:solidFill>
                  <a:srgbClr val="0070C0"/>
                </a:solidFill>
              </a:rPr>
              <a:t>Accessed on: 18/04/20)</a:t>
            </a:r>
            <a:endParaRPr lang="en-GB" sz="1600" b="1" u="sng" dirty="0">
              <a:solidFill>
                <a:srgbClr val="0070C0"/>
              </a:solidFill>
            </a:endParaRPr>
          </a:p>
          <a:p>
            <a:pPr lvl="0"/>
            <a:r>
              <a:rPr lang="en-US" sz="1600" b="1" dirty="0">
                <a:solidFill>
                  <a:srgbClr val="0070C0"/>
                </a:solidFill>
              </a:rPr>
              <a:t>WWF (N.D) </a:t>
            </a:r>
            <a:r>
              <a:rPr lang="en-US" sz="1600" b="1" i="1" dirty="0">
                <a:solidFill>
                  <a:srgbClr val="0070C0"/>
                </a:solidFill>
              </a:rPr>
              <a:t>Welcome to Wales, </a:t>
            </a:r>
            <a:r>
              <a:rPr lang="en-US" sz="1600" b="1" dirty="0">
                <a:solidFill>
                  <a:srgbClr val="0070C0"/>
                </a:solidFill>
              </a:rPr>
              <a:t>Available at: </a:t>
            </a:r>
            <a:r>
              <a:rPr lang="en-US" sz="1600" b="1" dirty="0">
                <a:solidFill>
                  <a:srgbClr val="0070C0"/>
                </a:solidFill>
                <a:hlinkClick r:id="rId12">
                  <a:extLst>
                    <a:ext uri="{A12FA001-AC4F-418D-AE19-62706E023703}">
                      <ahyp:hlinkClr xmlns:ahyp="http://schemas.microsoft.com/office/drawing/2018/hyperlinkcolor" val="tx"/>
                    </a:ext>
                  </a:extLst>
                </a:hlinkClick>
              </a:rPr>
              <a:t>https://www.wwf.org.uk/about-wwf-cymru</a:t>
            </a:r>
            <a:r>
              <a:rPr lang="en-US" sz="1600" b="1" dirty="0">
                <a:solidFill>
                  <a:srgbClr val="0070C0"/>
                </a:solidFill>
              </a:rPr>
              <a:t> (Accessed on: 18/04/20)</a:t>
            </a:r>
          </a:p>
          <a:p>
            <a:pPr lvl="0"/>
            <a:r>
              <a:rPr lang="en-US" sz="1600" b="1" dirty="0">
                <a:solidFill>
                  <a:srgbClr val="0070C0"/>
                </a:solidFill>
              </a:rPr>
              <a:t>International Baccalaureate (N.D) </a:t>
            </a:r>
            <a:r>
              <a:rPr lang="en-US" sz="1600" b="1" i="1" dirty="0">
                <a:solidFill>
                  <a:srgbClr val="0070C0"/>
                </a:solidFill>
              </a:rPr>
              <a:t>Why the IB is different, </a:t>
            </a:r>
            <a:r>
              <a:rPr lang="en-US" sz="1600" b="1" dirty="0">
                <a:solidFill>
                  <a:srgbClr val="0070C0"/>
                </a:solidFill>
              </a:rPr>
              <a:t>Available at: </a:t>
            </a:r>
            <a:r>
              <a:rPr lang="en-US" sz="1600" b="1" dirty="0">
                <a:solidFill>
                  <a:srgbClr val="0070C0"/>
                </a:solidFill>
                <a:hlinkClick r:id="rId13">
                  <a:extLst>
                    <a:ext uri="{A12FA001-AC4F-418D-AE19-62706E023703}">
                      <ahyp:hlinkClr xmlns:ahyp="http://schemas.microsoft.com/office/drawing/2018/hyperlinkcolor" val="tx"/>
                    </a:ext>
                  </a:extLst>
                </a:hlinkClick>
              </a:rPr>
              <a:t>https://www.ibo.org/benefits/why-the-ib-is-different/</a:t>
            </a:r>
            <a:r>
              <a:rPr lang="en-US" sz="1600" b="1" dirty="0">
                <a:solidFill>
                  <a:srgbClr val="0070C0"/>
                </a:solidFill>
              </a:rPr>
              <a:t> (Accessed on: 18/04/20)</a:t>
            </a:r>
            <a:r>
              <a:rPr lang="en-GB" sz="1600" b="1" dirty="0">
                <a:solidFill>
                  <a:srgbClr val="0070C0"/>
                </a:solidFill>
              </a:rPr>
              <a:t> </a:t>
            </a:r>
          </a:p>
          <a:p>
            <a:endParaRPr lang="en-US" sz="2000" b="1" dirty="0">
              <a:solidFill>
                <a:srgbClr val="0070C0"/>
              </a:solidFill>
            </a:endParaRPr>
          </a:p>
          <a:p>
            <a:pPr marL="0" indent="0" algn="r">
              <a:buNone/>
            </a:pPr>
            <a:endParaRPr lang="en-US" b="1" dirty="0">
              <a:solidFill>
                <a:srgbClr val="0070C0"/>
              </a:solidFill>
            </a:endParaRPr>
          </a:p>
        </p:txBody>
      </p:sp>
    </p:spTree>
    <p:extLst>
      <p:ext uri="{BB962C8B-B14F-4D97-AF65-F5344CB8AC3E}">
        <p14:creationId xmlns:p14="http://schemas.microsoft.com/office/powerpoint/2010/main" val="1748600953"/>
      </p:ext>
    </p:extLst>
  </p:cSld>
  <p:clrMapOvr>
    <a:overrideClrMapping bg1="dk1" tx1="lt1" bg2="dk2" tx2="lt2" accent1="accent1" accent2="accent2" accent3="accent3" accent4="accent4" accent5="accent5" accent6="accent6" hlink="hlink" folHlink="folHlink"/>
  </p:clrMapOvr>
  <p:transition spd="slow">
    <p:push dir="u"/>
  </p:transition>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1659</TotalTime>
  <Words>5034</Words>
  <Application>Microsoft Office PowerPoint</Application>
  <PresentationFormat>Widescreen</PresentationFormat>
  <Paragraphs>231</Paragraphs>
  <Slides>19</Slides>
  <Notes>19</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Avenir Next LT Pro</vt:lpstr>
      <vt:lpstr>Calibri</vt:lpstr>
      <vt:lpstr>AccentBoxVTI</vt:lpstr>
      <vt:lpstr>Global Citizenship         in  Context</vt:lpstr>
      <vt:lpstr>Culture in Wales</vt:lpstr>
      <vt:lpstr>Hidden culture- ‘The iceberg Concept of Culture’</vt:lpstr>
      <vt:lpstr>Schein (1990)</vt:lpstr>
      <vt:lpstr>What is culture?</vt:lpstr>
      <vt:lpstr>United Nations</vt:lpstr>
      <vt:lpstr>UNCRC</vt:lpstr>
      <vt:lpstr>International bodies</vt:lpstr>
      <vt:lpstr>NGOs in Wales</vt:lpstr>
      <vt:lpstr>PowerPoint Presentation</vt:lpstr>
      <vt:lpstr>What is poverty?</vt:lpstr>
      <vt:lpstr>Escaping poverty is simple?</vt:lpstr>
      <vt:lpstr>International Baccalaureate (IB) </vt:lpstr>
      <vt:lpstr>Why teach ESDGC in schools?</vt:lpstr>
      <vt:lpstr>What is being a global citizen?</vt:lpstr>
      <vt:lpstr>Why is being a global citizen important?</vt:lpstr>
      <vt:lpstr>Summary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Citizenship         in  Context</dc:title>
  <dc:creator>Lateefah Malik (1903480)</dc:creator>
  <cp:lastModifiedBy>Emmalina Chopra</cp:lastModifiedBy>
  <cp:revision>179</cp:revision>
  <dcterms:created xsi:type="dcterms:W3CDTF">2020-04-17T09:14:28Z</dcterms:created>
  <dcterms:modified xsi:type="dcterms:W3CDTF">2020-04-19T15:29:49Z</dcterms:modified>
</cp:coreProperties>
</file>