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44" r:id="rId2"/>
    <p:sldId id="368" r:id="rId3"/>
    <p:sldId id="347" r:id="rId4"/>
    <p:sldId id="348" r:id="rId5"/>
    <p:sldId id="349" r:id="rId6"/>
    <p:sldId id="350" r:id="rId7"/>
    <p:sldId id="351" r:id="rId8"/>
    <p:sldId id="352" r:id="rId9"/>
    <p:sldId id="381" r:id="rId10"/>
    <p:sldId id="382" r:id="rId11"/>
    <p:sldId id="383" r:id="rId12"/>
    <p:sldId id="353" r:id="rId13"/>
    <p:sldId id="373" r:id="rId14"/>
    <p:sldId id="372" r:id="rId15"/>
    <p:sldId id="374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61" r:id="rId24"/>
    <p:sldId id="362" r:id="rId25"/>
    <p:sldId id="363" r:id="rId26"/>
    <p:sldId id="364" r:id="rId27"/>
    <p:sldId id="365" r:id="rId28"/>
    <p:sldId id="378" r:id="rId29"/>
    <p:sldId id="380" r:id="rId30"/>
    <p:sldId id="376" r:id="rId31"/>
    <p:sldId id="377" r:id="rId32"/>
    <p:sldId id="369" r:id="rId33"/>
    <p:sldId id="370" r:id="rId34"/>
    <p:sldId id="375" r:id="rId35"/>
    <p:sldId id="366" r:id="rId36"/>
    <p:sldId id="36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4A379F9C-8B39-4F24-AE68-BC03840E69E4}"/>
    <pc:docChg chg="modSld">
      <pc:chgData name="Glenda Tinney" userId="56b889b2-370d-4cf5-add0-fc776a2ba020" providerId="ADAL" clId="{4A379F9C-8B39-4F24-AE68-BC03840E69E4}" dt="2023-10-05T08:42:33.335" v="7" actId="120"/>
      <pc:docMkLst>
        <pc:docMk/>
      </pc:docMkLst>
      <pc:sldChg chg="modSp mod">
        <pc:chgData name="Glenda Tinney" userId="56b889b2-370d-4cf5-add0-fc776a2ba020" providerId="ADAL" clId="{4A379F9C-8B39-4F24-AE68-BC03840E69E4}" dt="2023-10-05T08:41:57.668" v="5" actId="20577"/>
        <pc:sldMkLst>
          <pc:docMk/>
          <pc:sldMk cId="1785404329" sldId="361"/>
        </pc:sldMkLst>
        <pc:spChg chg="mod">
          <ac:chgData name="Glenda Tinney" userId="56b889b2-370d-4cf5-add0-fc776a2ba020" providerId="ADAL" clId="{4A379F9C-8B39-4F24-AE68-BC03840E69E4}" dt="2023-10-05T08:41:57.668" v="5" actId="20577"/>
          <ac:spMkLst>
            <pc:docMk/>
            <pc:sldMk cId="1785404329" sldId="361"/>
            <ac:spMk id="4" creationId="{87F1F1A6-1A57-370D-35B8-0B58918022CC}"/>
          </ac:spMkLst>
        </pc:spChg>
      </pc:sldChg>
      <pc:sldChg chg="modSp mod">
        <pc:chgData name="Glenda Tinney" userId="56b889b2-370d-4cf5-add0-fc776a2ba020" providerId="ADAL" clId="{4A379F9C-8B39-4F24-AE68-BC03840E69E4}" dt="2023-10-05T08:42:33.335" v="7" actId="120"/>
        <pc:sldMkLst>
          <pc:docMk/>
          <pc:sldMk cId="2790664336" sldId="363"/>
        </pc:sldMkLst>
        <pc:spChg chg="mod">
          <ac:chgData name="Glenda Tinney" userId="56b889b2-370d-4cf5-add0-fc776a2ba020" providerId="ADAL" clId="{4A379F9C-8B39-4F24-AE68-BC03840E69E4}" dt="2023-10-05T08:42:33.335" v="7" actId="120"/>
          <ac:spMkLst>
            <pc:docMk/>
            <pc:sldMk cId="2790664336" sldId="363"/>
            <ac:spMk id="3" creationId="{00000000-0000-0000-0000-000000000000}"/>
          </ac:spMkLst>
        </pc:spChg>
      </pc:sldChg>
    </pc:docChg>
  </pc:docChgLst>
  <pc:docChgLst>
    <pc:chgData name="Glenda Tinney" userId="56b889b2-370d-4cf5-add0-fc776a2ba020" providerId="ADAL" clId="{8BBFDF22-0600-448A-AA8B-5D2F2D8C8409}"/>
    <pc:docChg chg="modSld">
      <pc:chgData name="Glenda Tinney" userId="56b889b2-370d-4cf5-add0-fc776a2ba020" providerId="ADAL" clId="{8BBFDF22-0600-448A-AA8B-5D2F2D8C8409}" dt="2023-08-12T18:04:25.732" v="17" actId="20577"/>
      <pc:docMkLst>
        <pc:docMk/>
      </pc:docMkLst>
      <pc:sldChg chg="modSp mod">
        <pc:chgData name="Glenda Tinney" userId="56b889b2-370d-4cf5-add0-fc776a2ba020" providerId="ADAL" clId="{8BBFDF22-0600-448A-AA8B-5D2F2D8C8409}" dt="2023-08-09T15:00:32.645" v="5" actId="20577"/>
        <pc:sldMkLst>
          <pc:docMk/>
          <pc:sldMk cId="3733735015" sldId="367"/>
        </pc:sldMkLst>
        <pc:spChg chg="mod">
          <ac:chgData name="Glenda Tinney" userId="56b889b2-370d-4cf5-add0-fc776a2ba020" providerId="ADAL" clId="{8BBFDF22-0600-448A-AA8B-5D2F2D8C8409}" dt="2023-08-09T15:00:32.645" v="5" actId="20577"/>
          <ac:spMkLst>
            <pc:docMk/>
            <pc:sldMk cId="3733735015" sldId="367"/>
            <ac:spMk id="3" creationId="{00000000-0000-0000-0000-000000000000}"/>
          </ac:spMkLst>
        </pc:spChg>
      </pc:sldChg>
      <pc:sldChg chg="modSp mod">
        <pc:chgData name="Glenda Tinney" userId="56b889b2-370d-4cf5-add0-fc776a2ba020" providerId="ADAL" clId="{8BBFDF22-0600-448A-AA8B-5D2F2D8C8409}" dt="2023-08-12T18:04:25.732" v="17" actId="20577"/>
        <pc:sldMkLst>
          <pc:docMk/>
          <pc:sldMk cId="2220581820" sldId="370"/>
        </pc:sldMkLst>
        <pc:spChg chg="mod">
          <ac:chgData name="Glenda Tinney" userId="56b889b2-370d-4cf5-add0-fc776a2ba020" providerId="ADAL" clId="{8BBFDF22-0600-448A-AA8B-5D2F2D8C8409}" dt="2023-08-12T18:04:16.439" v="10" actId="20577"/>
          <ac:spMkLst>
            <pc:docMk/>
            <pc:sldMk cId="2220581820" sldId="370"/>
            <ac:spMk id="3" creationId="{00000000-0000-0000-0000-000000000000}"/>
          </ac:spMkLst>
        </pc:spChg>
        <pc:spChg chg="mod">
          <ac:chgData name="Glenda Tinney" userId="56b889b2-370d-4cf5-add0-fc776a2ba020" providerId="ADAL" clId="{8BBFDF22-0600-448A-AA8B-5D2F2D8C8409}" dt="2023-08-12T18:04:25.732" v="17" actId="20577"/>
          <ac:spMkLst>
            <pc:docMk/>
            <pc:sldMk cId="2220581820" sldId="370"/>
            <ac:spMk id="4" creationId="{00000000-0000-0000-0000-000000000000}"/>
          </ac:spMkLst>
        </pc:spChg>
      </pc:sldChg>
      <pc:sldChg chg="modSp mod">
        <pc:chgData name="Glenda Tinney" userId="56b889b2-370d-4cf5-add0-fc776a2ba020" providerId="ADAL" clId="{8BBFDF22-0600-448A-AA8B-5D2F2D8C8409}" dt="2023-08-09T14:59:17.896" v="1" actId="114"/>
        <pc:sldMkLst>
          <pc:docMk/>
          <pc:sldMk cId="3344402091" sldId="377"/>
        </pc:sldMkLst>
        <pc:spChg chg="mod">
          <ac:chgData name="Glenda Tinney" userId="56b889b2-370d-4cf5-add0-fc776a2ba020" providerId="ADAL" clId="{8BBFDF22-0600-448A-AA8B-5D2F2D8C8409}" dt="2023-08-09T14:59:17.896" v="1" actId="114"/>
          <ac:spMkLst>
            <pc:docMk/>
            <pc:sldMk cId="3344402091" sldId="377"/>
            <ac:spMk id="3" creationId="{426E2257-9123-E13F-F63F-F259FF1CA11A}"/>
          </ac:spMkLst>
        </pc:spChg>
      </pc:sldChg>
      <pc:sldChg chg="modSp mod">
        <pc:chgData name="Glenda Tinney" userId="56b889b2-370d-4cf5-add0-fc776a2ba020" providerId="ADAL" clId="{8BBFDF22-0600-448A-AA8B-5D2F2D8C8409}" dt="2023-08-09T14:58:57.991" v="0" actId="114"/>
        <pc:sldMkLst>
          <pc:docMk/>
          <pc:sldMk cId="3090586795" sldId="380"/>
        </pc:sldMkLst>
        <pc:spChg chg="mod">
          <ac:chgData name="Glenda Tinney" userId="56b889b2-370d-4cf5-add0-fc776a2ba020" providerId="ADAL" clId="{8BBFDF22-0600-448A-AA8B-5D2F2D8C8409}" dt="2023-08-09T14:58:57.991" v="0" actId="114"/>
          <ac:spMkLst>
            <pc:docMk/>
            <pc:sldMk cId="3090586795" sldId="380"/>
            <ac:spMk id="3" creationId="{44B89EE4-EDAA-2638-08A0-9E8C0818324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4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07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However,</a:t>
            </a:r>
            <a:r>
              <a:rPr lang="en-GB" altLang="en-US" baseline="0" dirty="0">
                <a:latin typeface="Arial" panose="020B0604020202020204" pitchFamily="34" charset="0"/>
              </a:rPr>
              <a:t> explain that choosing an appropriate quote now and then can be important, if paraphrasing is not possible.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6229410-DF26-48D2-B570-A9BE9A279566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341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5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8321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35710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E79B4C-8EA4-47D4-9438-041FA036B445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2447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2557D15-21D4-4CDC-9520-24B53E19A52C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1783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0207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</a:rPr>
              <a:t>tt</a:t>
            </a:r>
            <a:r>
              <a:rPr lang="en-GB" altLang="en-US" dirty="0">
                <a:latin typeface="Arial" panose="020B0604020202020204" pitchFamily="34" charset="0"/>
              </a:rPr>
              <a:t>. </a:t>
            </a:r>
            <a:r>
              <a:rPr lang="en-GB" altLang="en-US" dirty="0" err="1">
                <a:latin typeface="Arial" panose="020B0604020202020204" pitchFamily="34" charset="0"/>
              </a:rPr>
              <a:t>Os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mwy</a:t>
            </a:r>
            <a:r>
              <a:rPr lang="en-GB" altLang="en-US" dirty="0">
                <a:latin typeface="Arial" panose="020B0604020202020204" pitchFamily="34" charset="0"/>
              </a:rPr>
              <a:t> nag un </a:t>
            </a:r>
            <a:r>
              <a:rPr lang="en-GB" altLang="en-US" dirty="0" err="1">
                <a:latin typeface="Arial" panose="020B0604020202020204" pitchFamily="34" charset="0"/>
              </a:rPr>
              <a:t>tudalen</a:t>
            </a:r>
            <a:r>
              <a:rPr lang="en-GB" altLang="en-US" dirty="0">
                <a:latin typeface="Arial" panose="020B0604020202020204" pitchFamily="34" charset="0"/>
              </a:rPr>
              <a:t> (</a:t>
            </a:r>
            <a:r>
              <a:rPr lang="en-GB" altLang="en-US" dirty="0" err="1">
                <a:latin typeface="Arial" panose="020B0604020202020204" pitchFamily="34" charset="0"/>
              </a:rPr>
              <a:t>tt</a:t>
            </a:r>
            <a:r>
              <a:rPr lang="en-GB" altLang="en-US" dirty="0">
                <a:latin typeface="Arial" panose="020B0604020202020204" pitchFamily="34" charset="0"/>
              </a:rPr>
              <a:t>. 553-554)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811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pp. if more than one page (pp. 553-554)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720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F29BF4-59F4-4E9E-A988-6616CD917A3B}" type="slidenum">
              <a:rPr lang="cy-GB" altLang="en-US" sz="120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220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9B5755-2025-40F2-AB77-554C386FF839}" type="slidenum">
              <a:rPr lang="cy-GB" altLang="en-US" sz="120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5028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36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30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939858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31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548285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080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34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5174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35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36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zproxy.uwtsd.ac.uk/login?url=https://www.citethemrightonline.com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TOW0Yzh86dJt79r-gC9t9IBB9DWK7zOMw9hNMNgxn-yGg?e=bePkH9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>
                <a:latin typeface="Arial"/>
                <a:cs typeface="Arial"/>
              </a:rPr>
              <a:t>ECEY4008C </a:t>
            </a:r>
            <a:r>
              <a:rPr lang="en-US" sz="4800" b="1" dirty="0">
                <a:solidFill>
                  <a:srgbClr val="0070C0"/>
                </a:solidFill>
                <a:latin typeface="Arial"/>
                <a:cs typeface="Arial"/>
              </a:rPr>
              <a:t>ECEY4008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152650" y="1600201"/>
            <a:ext cx="3886200" cy="45767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</a:rPr>
              <a:t>Aralleirio</a:t>
            </a:r>
            <a:endParaRPr lang="en-GB" sz="3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Paraphrasing</a:t>
            </a:r>
            <a:endParaRPr lang="en-GB" dirty="0"/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2186980"/>
            <a:ext cx="4183732" cy="32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772817"/>
            <a:ext cx="4038600" cy="435334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Ail edrychiad ar ddarlithoedd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‘aralleirio?’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cyfeirnodi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sz="2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Adnoddau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Resources</a:t>
            </a:r>
            <a:endParaRPr lang="en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/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Tasgau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dirty="0" err="1">
                <a:latin typeface="Arial" panose="020B0604020202020204" pitchFamily="34" charset="0"/>
              </a:rPr>
              <a:t>p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Group tasks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Individual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Trefnu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6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‘aralleirio?’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Rhoi syniadau/sylwadau/gwybodaeth bobl eraill yn eich geiriau eich hunain.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 at yr ystyr gwreiddiol.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gwybodaeth mewn ffordd wahanol.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Putting others’ ideas/comments/information in your  own words.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Keeping to the original meaning.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Presenting information in a different way.</a:t>
            </a:r>
            <a:endParaRPr lang="cy-GB" altLang="cy-GB" sz="24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324100" y="274638"/>
            <a:ext cx="7886700" cy="1325563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aralleirio?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paraphrase?</a:t>
            </a: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 osgoi llên-ladrata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 ddangos eich dealltwriaeth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show your understanding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8841"/>
            <a:ext cx="4038600" cy="413732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Ysgrifennwch nodiadau yn eich geiriau eich hunain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gofnod o ble cawsoch y wybodaeth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 cyfeiriadau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88841"/>
            <a:ext cx="4038600" cy="413732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record of where you found information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Include references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3600" kern="0" dirty="0">
                <a:latin typeface="Arial" panose="020B0604020202020204" pitchFamily="34" charset="0"/>
                <a:ea typeface="ＭＳ Ｐゴシック" charset="-128"/>
              </a:rPr>
              <a:t>Gwell ysgrifennu yng ngeiriau eich hunain na chopïo.</a:t>
            </a:r>
          </a:p>
          <a:p>
            <a:pPr marL="0" indent="0">
              <a:buNone/>
              <a:defRPr/>
            </a:pPr>
            <a:endParaRPr 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Using your own words is better than copying.</a:t>
            </a:r>
            <a:endParaRPr 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13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E0E92-462C-A5E8-A019-3EC955723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 them 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A9379-5B2A-6D98-4607-C6356B090E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Mewngofnodi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Cite them Right</a:t>
            </a:r>
          </a:p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fformat</a:t>
            </a:r>
            <a:r>
              <a:rPr lang="en-GB" dirty="0"/>
              <a:t> Harvard:</a:t>
            </a:r>
          </a:p>
          <a:p>
            <a:r>
              <a:rPr lang="en-GB" dirty="0">
                <a:hlinkClick r:id="rId2"/>
              </a:rPr>
              <a:t>ezproxy.uwtsd.ac.uk/</a:t>
            </a:r>
            <a:r>
              <a:rPr lang="en-GB" dirty="0" err="1">
                <a:hlinkClick r:id="rId2"/>
              </a:rPr>
              <a:t>login?url</a:t>
            </a:r>
            <a:r>
              <a:rPr lang="en-GB" dirty="0">
                <a:hlinkClick r:id="rId2"/>
              </a:rPr>
              <a:t>=https://www.citethemrightonline.com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CB410-4A20-6C37-1DFE-E5BE6E5DFA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Log into Cite them Right</a:t>
            </a:r>
          </a:p>
          <a:p>
            <a:r>
              <a:rPr lang="en-GB" dirty="0"/>
              <a:t>This is where you will gain support on how to reference using the Harvard format: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ezproxy.uwtsd.ac.uk/</a:t>
            </a:r>
            <a:r>
              <a:rPr lang="en-GB" dirty="0" err="1">
                <a:hlinkClick r:id="rId2"/>
              </a:rPr>
              <a:t>login?url</a:t>
            </a:r>
            <a:r>
              <a:rPr lang="en-GB" dirty="0">
                <a:hlinkClick r:id="rId2"/>
              </a:rPr>
              <a:t>=https://www.citethemrightonline.com</a:t>
            </a:r>
            <a:endParaRPr lang="en-GB" dirty="0"/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94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C354-ACC0-4033-3F51-BB2A47361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5156"/>
          </a:xfrm>
        </p:spPr>
        <p:txBody>
          <a:bodyPr>
            <a:normAutofit fontScale="90000"/>
          </a:bodyPr>
          <a:lstStyle/>
          <a:p>
            <a:r>
              <a:rPr lang="en-GB" dirty="0"/>
              <a:t>Choose Harvard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32DEA1-F3AB-2B62-A5A8-D60302934F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370" y="798394"/>
            <a:ext cx="11225283" cy="5827593"/>
          </a:xfrm>
        </p:spPr>
      </p:pic>
    </p:spTree>
    <p:extLst>
      <p:ext uri="{BB962C8B-B14F-4D97-AF65-F5344CB8AC3E}">
        <p14:creationId xmlns:p14="http://schemas.microsoft.com/office/powerpoint/2010/main" val="1101447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DDD23-335F-2BC2-D514-1B560DA6C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364" y="0"/>
            <a:ext cx="11887200" cy="1221475"/>
          </a:xfrm>
        </p:spPr>
        <p:txBody>
          <a:bodyPr>
            <a:normAutofit fontScale="90000"/>
          </a:bodyPr>
          <a:lstStyle/>
          <a:p>
            <a:r>
              <a:rPr lang="en-GB" dirty="0"/>
              <a:t>Explore the site- it can help you with many aspects of referencing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E8822-5C04-CA2C-98E2-33A9DD1D7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030406"/>
            <a:ext cx="12192000" cy="5827593"/>
          </a:xfrm>
        </p:spPr>
      </p:pic>
    </p:spTree>
    <p:extLst>
      <p:ext uri="{BB962C8B-B14F-4D97-AF65-F5344CB8AC3E}">
        <p14:creationId xmlns:p14="http://schemas.microsoft.com/office/powerpoint/2010/main" val="2273792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764705"/>
            <a:ext cx="9612560" cy="92598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ffynonellau a chyfeiriadau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90690"/>
            <a:ext cx="7499176" cy="3538511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Fel nodwyd gan X (BLWYDDYN),…..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Yn ôl X (BLWYDDYN),….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Dywed X (BLWYDDYN)….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X (BLWYDDYN)….</a:t>
            </a:r>
          </a:p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b="1" kern="0" dirty="0">
                <a:latin typeface="Arial" panose="020B0604020202020204" pitchFamily="34" charset="0"/>
                <a:ea typeface="ＭＳ Ｐゴシック" charset="-128"/>
              </a:rPr>
              <a:t>X = Cyfenw/</a:t>
            </a:r>
            <a:r>
              <a:rPr lang="cy-GB" b="1" kern="0" dirty="0" err="1"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b="1" kern="0" dirty="0">
                <a:latin typeface="Arial" panose="020B0604020202020204" pitchFamily="34" charset="0"/>
                <a:ea typeface="ＭＳ Ｐゴシック" charset="-128"/>
              </a:rPr>
              <a:t> neu Sefydliad</a:t>
            </a:r>
          </a:p>
        </p:txBody>
      </p:sp>
    </p:spTree>
    <p:extLst>
      <p:ext uri="{BB962C8B-B14F-4D97-AF65-F5344CB8AC3E}">
        <p14:creationId xmlns:p14="http://schemas.microsoft.com/office/powerpoint/2010/main" val="2447887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1"/>
            <a:ext cx="9612560" cy="1690689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Introducing sources and references</a:t>
            </a:r>
            <a:endParaRPr lang="en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013393" y="2060849"/>
            <a:ext cx="8165215" cy="316835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None/>
              <a:defRPr/>
            </a:pPr>
            <a:endParaRPr lang="en-GB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b="1" kern="0" dirty="0">
                <a:latin typeface="Arial" panose="020B0604020202020204" pitchFamily="34" charset="0"/>
                <a:ea typeface="ＭＳ Ｐゴシック" charset="-128"/>
              </a:rPr>
              <a:t>X = Surname/s or Organisation</a:t>
            </a:r>
            <a:endParaRPr lang="cy-GB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598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4"/>
          <p:cNvSpPr>
            <a:spLocks noGrp="1"/>
          </p:cNvSpPr>
          <p:nvPr>
            <p:ph sz="half" idx="1"/>
          </p:nvPr>
        </p:nvSpPr>
        <p:spPr>
          <a:xfrm>
            <a:off x="1775520" y="620688"/>
            <a:ext cx="8496944" cy="5472608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Ymddengys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nghwaith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bod….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Honnai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bod…..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Ceisiai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bod…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Awgrymai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bod….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981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85284-55DC-BF29-15D6-12C94F1468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476673"/>
            <a:ext cx="8119814" cy="570029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has indicated…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study (year) has shown…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work (year) indicates…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(year) work shows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has argued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(year) experience is…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asserts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claims that 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suggests that…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426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Aralleirio uniongyrchol </a:t>
            </a:r>
            <a:endParaRPr lang="en-GB" sz="4800" dirty="0"/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09750" y="1268761"/>
            <a:ext cx="8229600" cy="474198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Jones (2008) fod chwarae yn yr awyr agored yn rhoi sgiliau cymdeithasol pwysig i blant.</a:t>
            </a:r>
          </a:p>
          <a:p>
            <a:pPr marL="0" indent="0">
              <a:buNone/>
              <a:defRPr/>
            </a:pP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Mae chwarae yn yr awyr agored yn darparu nifer o sgiliau cymdeithasol pwysig. Cefnogir y 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farn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hon gan Jones (2008).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05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Paraphrasing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Directly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in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text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)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Jones (2008)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suggests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that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children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cy-GB" altLang="cy-GB" sz="3600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several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This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view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is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supported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by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Jones (2008).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Aralleirio anuniongyrchol 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64184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</a:rPr>
              <a:t>Mae chwarae yn yr awyr agored yn rhoi nifer o sgiliau cymdeithasol pwysig i blant (Jones, 2008). 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75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8964488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 err="1">
                <a:latin typeface="Arial" panose="020B0604020202020204" pitchFamily="34" charset="0"/>
              </a:rPr>
              <a:t>Paraphrasing</a:t>
            </a:r>
            <a:r>
              <a:rPr lang="cy-GB" altLang="cy-GB" sz="4800" kern="0" dirty="0">
                <a:latin typeface="Arial" panose="020B0604020202020204" pitchFamily="34" charset="0"/>
              </a:rPr>
              <a:t> (</a:t>
            </a:r>
            <a:r>
              <a:rPr lang="cy-GB" altLang="cy-GB" sz="4800" kern="0" dirty="0" err="1">
                <a:latin typeface="Arial" panose="020B0604020202020204" pitchFamily="34" charset="0"/>
              </a:rPr>
              <a:t>Indirectly</a:t>
            </a:r>
            <a:r>
              <a:rPr lang="cy-GB" altLang="cy-GB" sz="4800" kern="0" dirty="0"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</a:rPr>
              <a:t>in</a:t>
            </a:r>
            <a:r>
              <a:rPr lang="cy-GB" altLang="cy-GB" sz="4800" kern="0" dirty="0"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</a:rPr>
              <a:t>text</a:t>
            </a:r>
            <a:r>
              <a:rPr lang="cy-GB" altLang="cy-GB" sz="4800" kern="0" dirty="0">
                <a:latin typeface="Arial" panose="020B0604020202020204" pitchFamily="34" charset="0"/>
              </a:rPr>
              <a:t>)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sz="4800" kern="0" dirty="0">
                <a:latin typeface="Arial" panose="020B0604020202020204" pitchFamily="34" charset="0"/>
              </a:rPr>
              <a:t>Outdoor play provides children with several important social skills (Jones, 2008). </a:t>
            </a:r>
            <a:endParaRPr lang="cy-GB" altLang="cy-GB" sz="4800" kern="0" dirty="0">
              <a:latin typeface="Arial" panose="020B0604020202020204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‘gair am air’</a:t>
            </a:r>
          </a:p>
          <a:p>
            <a:pPr>
              <a:buFontTx/>
              <a:buChar char="•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Dim mwy na 2 ddyfyniad hir ar dudalen</a:t>
            </a:r>
          </a:p>
          <a:p>
            <a:pPr>
              <a:buFontTx/>
              <a:buChar char="•"/>
              <a:defRPr/>
            </a:pPr>
            <a:r>
              <a:rPr lang="cy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Rhaid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cyfeirnodi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386715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‘word for word’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 more than 2 long </a:t>
            </a: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ones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per page</a:t>
            </a:r>
          </a:p>
          <a:p>
            <a:pPr>
              <a:buFontTx/>
              <a:buChar char="•"/>
              <a:defRPr/>
            </a:pPr>
            <a:r>
              <a:rPr lang="en-GB" altLang="cy-GB" sz="32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Must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Hir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Long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nodwch fel paragraff ar wahân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mewnolwch y paragraff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nid oes angen dyfynodau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dilynwch gyda chyfeirnod</a:t>
            </a:r>
            <a:endParaRPr lang="en-GB" sz="32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enter as a separate paragraph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indent the paragraph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quotation marks are not required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follow with reference</a:t>
            </a: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428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Dyfyniad </a:t>
            </a:r>
            <a:r>
              <a:rPr lang="en-GB" sz="4800" dirty="0" err="1">
                <a:latin typeface="Arial" panose="020B0604020202020204" pitchFamily="34" charset="0"/>
              </a:rPr>
              <a:t>hir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866C4-217D-1F00-8FC1-D6F4F71687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1" y="1253332"/>
            <a:ext cx="9143999" cy="36878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Davies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cyfannol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: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hunanhyder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eiddgarwch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cymdeithasol,emosiynol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cefnogi'n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ddi-dor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wahân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			                (Davies, 2021, t. 553)</a:t>
            </a:r>
          </a:p>
        </p:txBody>
      </p:sp>
    </p:spTree>
    <p:extLst>
      <p:ext uri="{BB962C8B-B14F-4D97-AF65-F5344CB8AC3E}">
        <p14:creationId xmlns:p14="http://schemas.microsoft.com/office/powerpoint/2010/main" val="22278425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Long quotation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1F1A6-1A57-370D-35B8-0B58918022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1052737"/>
            <a:ext cx="9144000" cy="5124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Davies describes the holistic benefits of outdoor play as : 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have an opportunity to explore, discover and develop curiosity. In doing so their self-confidence and eagerness to learn can be ignited.  Their physical, social , emotional, language and cognitive development are being supported seamlessly together and not as distinct and separate parts of their play experiences. The outdoors should be considered a significant and essential learning environment for young children.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	       (Davies, 2021, p. 553)</a:t>
            </a:r>
          </a:p>
        </p:txBody>
      </p:sp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0363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Byr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Short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 yng nghorff y testun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amgáu mewn dyfynodau dwbl; “enghraifft"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angen cyfenw’r awdur, y flwyddyn gyhoeddi a rhif y dudalen (mewn cromfachau crwn)</a:t>
            </a: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528548"/>
            <a:ext cx="4316288" cy="459761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enclose in double quotation marks; “example”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needs author’s surname, year of publication and page number enclosed (in round brackets)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5194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byr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Short quotations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844825"/>
            <a:ext cx="8229600" cy="4281339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Jones (2008, t. 57) “a child responds positively to outdoor experience” ac felly dylid annog plant i gymryd rhan mewn gweithgareddau awyr agored.</a:t>
            </a:r>
          </a:p>
          <a:p>
            <a:pPr marL="0" indent="0" algn="just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Jones (2008, p. 57) suggests that a “child responds positively to outdoor experience” and therefore should be encouraged to engage in outdoor activity.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6643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gr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‘Mae’r syniadau ynghylch plentyndod fel amrywiaethau o wirioneddau a phrofiadau wedi tanseilio ein syniadau traddodiadol ynghylch datblygiad plant’ (Siencyn, 2008, t. 15).</a:t>
            </a:r>
          </a:p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‘Most theorists who have a strong focus on the impact of the environment and learning through experience do not deny the impact of biological factors’ (Lindon, 2012, p. 25).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587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gr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9750" y="1916832"/>
            <a:ext cx="8229600" cy="429982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‘Cred llawer yn ein cymdeithas fod yr amser y mae rhieni a phlant yn ei dreulio’n chwarae efo’i gilydd yn ofer a di-fudd’ (Webster-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Stratton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2008, t. 35).</a:t>
            </a:r>
          </a:p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‘Play is now seen as being crucial to the development of the child’ (</a:t>
            </a:r>
            <a:r>
              <a:rPr lang="en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a </a:t>
            </a:r>
            <a:r>
              <a:rPr lang="en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, 2000, p. 1).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7132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1392-F45B-90D7-C18E-D4E17BC8F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Cyfeiriad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eilaidd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0BEBB-798F-E7A2-BCFC-7E687E83AF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7471742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Darn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cyfeiriwyd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bosibl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gyfeiriadau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eilaidd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damcaniaethwyr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0391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AFCC5-3885-7941-956E-747A27DA9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1"/>
            <a:ext cx="8335838" cy="1052737"/>
          </a:xfrm>
        </p:spPr>
        <p:txBody>
          <a:bodyPr>
            <a:normAutofit/>
          </a:bodyPr>
          <a:lstStyle/>
          <a:p>
            <a:r>
              <a:rPr lang="en-GB" sz="4800" b="1" dirty="0" err="1"/>
              <a:t>Cyfeirad</a:t>
            </a:r>
            <a:r>
              <a:rPr lang="en-GB" sz="4800" b="1" dirty="0"/>
              <a:t> </a:t>
            </a:r>
            <a:r>
              <a:rPr lang="en-GB" sz="4800" b="1" dirty="0" err="1"/>
              <a:t>eilaidd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89EE4-EDAA-2638-08A0-9E8C08183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836712"/>
            <a:ext cx="914400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Disgrifia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Piaget (1956,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Bruce, 2016, t. 17)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".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Amlyga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Piaget (1956,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Bruce, 2016, t. 17)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Ystyriau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Froebel (1833,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Ouvry, 2019, t. 23)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cyfeirodi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Bruce, T. (2016)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Llundain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Sage Ltd.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Ouvry, M. (2019)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Outdoor learning.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Rhydychen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Oxford University Press.</a:t>
            </a:r>
          </a:p>
          <a:p>
            <a:endParaRPr lang="en-GB" sz="26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05867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484785"/>
            <a:ext cx="7886700" cy="374441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piece of work that has been referred to in something you have read. Where possible, avoid secondary citations, use the original work source instead.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However, you may use this approach when referencing theorists when you have not read their original work.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1927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620688"/>
            <a:ext cx="7886700" cy="52565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 (1956, quoted in Bruce, 2016, p. 17) describes the environment  as “key in the early years”.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Piaget’s (1956, cited in Bruce, 2016, p. 17)  highlights the important of the environment in the early years.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Froebel (1833, cited in Ouvry, 2019, p. 23) considered play the most significant aspect of a child’s day. 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Only the source you actually read goes in the reference list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Bruce, T. (2016)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Sage Ltd.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Ouvry, M.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Outdoor learning.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Oxford: Oxford University Press.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4020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260649"/>
            <a:ext cx="7886700" cy="72007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340767"/>
            <a:ext cx="4316288" cy="4032450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I'w gyflwyno gyda phob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Pob ffynhonnell wedi'i chynnwys yn eich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Trefn yr wyddor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Ni ddylid rhifo ffynonellau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Peidiwch â defnyddio pwyntiau bwled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Dilynwch y canllawiau sydd yn llawlyfr cyfeirio PCYDDS </a:t>
            </a:r>
            <a:r>
              <a:rPr lang="cy-GB" sz="2400" dirty="0" err="1">
                <a:latin typeface="Arial" panose="020B0604020202020204" pitchFamily="34" charset="0"/>
              </a:rPr>
              <a:t>Harvard</a:t>
            </a: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019800" y="1340768"/>
            <a:ext cx="4468688" cy="648071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Follow guidance in UWTSD Harvard referencing handbook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28800"/>
            <a:ext cx="4316288" cy="3816425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dirty="0" err="1">
                <a:latin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</a:rPr>
              <a:t> un </a:t>
            </a:r>
            <a:r>
              <a:rPr lang="en-GB" dirty="0" err="1">
                <a:latin typeface="Arial" panose="020B0604020202020204" pitchFamily="34" charset="0"/>
              </a:rPr>
              <a:t>awdur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ond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</a:rPr>
              <a:t>: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2018a)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Ail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2018b)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</a:rPr>
              <a:t>Trydedd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2018c)…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2" y="1628800"/>
            <a:ext cx="4104456" cy="46413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Sources by same author but different year: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First source (WAG, 2018a)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Second source (WAG, 2018b)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Third source (WAG, 2018c)…</a:t>
            </a:r>
          </a:p>
        </p:txBody>
      </p:sp>
    </p:spTree>
    <p:extLst>
      <p:ext uri="{BB962C8B-B14F-4D97-AF65-F5344CB8AC3E}">
        <p14:creationId xmlns:p14="http://schemas.microsoft.com/office/powerpoint/2010/main" val="22205818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316288" cy="374441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 err="1">
                <a:latin typeface="Arial" panose="020B0604020202020204" pitchFamily="34" charset="0"/>
              </a:rPr>
              <a:t>Peidiwch</a:t>
            </a:r>
            <a:r>
              <a:rPr lang="en-GB" sz="3600" dirty="0">
                <a:latin typeface="Arial" panose="020B0604020202020204" pitchFamily="34" charset="0"/>
              </a:rPr>
              <a:t> â </a:t>
            </a:r>
            <a:r>
              <a:rPr lang="en-GB" sz="3600" dirty="0" err="1">
                <a:latin typeface="Arial" panose="020B0604020202020204" pitchFamily="34" charset="0"/>
              </a:rPr>
              <a:t>chynnwys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deunydd</a:t>
            </a:r>
            <a:r>
              <a:rPr lang="en-GB" sz="3600" dirty="0">
                <a:latin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</a:rPr>
              <a:t>ddarllenwyd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ond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na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chaiff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ei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ddefnyddio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endParaRPr lang="en-GB" sz="36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700807"/>
            <a:ext cx="4316288" cy="442535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Do not include material read but not used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9507205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unigol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Individual task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Tasg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aralleirio</a:t>
            </a:r>
            <a:r>
              <a:rPr lang="en-GB" sz="3600" dirty="0">
                <a:latin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</a:rPr>
              <a:t>chyfeirnodi</a:t>
            </a:r>
            <a:endParaRPr lang="en-GB" sz="3600" dirty="0">
              <a:latin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</a:endParaRPr>
          </a:p>
          <a:p>
            <a:r>
              <a:rPr lang="en-GB" sz="2400" dirty="0">
                <a:hlinkClick r:id="rId3"/>
              </a:rPr>
              <a:t>Paraphrasing activity.docx</a:t>
            </a:r>
            <a:endParaRPr lang="en-US" sz="36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Paraphrasing and referencing task</a:t>
            </a:r>
          </a:p>
          <a:p>
            <a:endParaRPr lang="en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hlinkClick r:id="rId3"/>
              </a:rPr>
              <a:t>Paraphrasing activity.docx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701435"/>
            <a:ext cx="8229600" cy="382654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Lindon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J. (2012)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ed.)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Siencyn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S. W. (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.)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bach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astudiaethau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plentyndod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cynnar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Caerfyrddin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Cyhoeddiadau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Coleg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y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Drindod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P. a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K. (2000)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Webster-Stratton, C.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blynyddoedd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rhyfeddol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arweinlyfr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datrys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problemau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rieni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2-8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Llandysul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Gwasg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Gomer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1921</Words>
  <Application>Microsoft Office PowerPoint</Application>
  <PresentationFormat>Widescreen</PresentationFormat>
  <Paragraphs>264</Paragraphs>
  <Slides>36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Calibri</vt:lpstr>
      <vt:lpstr>Office Theme</vt:lpstr>
      <vt:lpstr>ECEY4008C ECEY4008</vt:lpstr>
      <vt:lpstr>Cynnwys          Contents</vt:lpstr>
      <vt:lpstr>Adnoddau        Resources</vt:lpstr>
      <vt:lpstr>Sgiliau                Skills </vt:lpstr>
      <vt:lpstr>Beth yw ‘aralleirio?’ What is ‘paraphrasing?’</vt:lpstr>
      <vt:lpstr>Pam aralleirio? Why paraphrase?</vt:lpstr>
      <vt:lpstr>Sut? How?</vt:lpstr>
      <vt:lpstr>PowerPoint Presentation</vt:lpstr>
      <vt:lpstr>Cite them Right</vt:lpstr>
      <vt:lpstr>Choose Harvard</vt:lpstr>
      <vt:lpstr>Explore the site- it can help you with many aspects of referencing </vt:lpstr>
      <vt:lpstr>Cyflwyno ffynonellau a chyfeiriadau </vt:lpstr>
      <vt:lpstr> Introducing sources and references</vt:lpstr>
      <vt:lpstr>PowerPoint Presentation</vt:lpstr>
      <vt:lpstr>PowerPoint Presentation</vt:lpstr>
      <vt:lpstr>Aralleirio uniongyrchol </vt:lpstr>
      <vt:lpstr>Paraphrasing (Directly in text)</vt:lpstr>
      <vt:lpstr>Aralleirio anuniongyrchol </vt:lpstr>
      <vt:lpstr>Paraphrasing (Indirectly in text)</vt:lpstr>
      <vt:lpstr>Dyfyniadau Quotations</vt:lpstr>
      <vt:lpstr>Dyfyniadau Hir Long Quotations</vt:lpstr>
      <vt:lpstr>Dyfyniad hir</vt:lpstr>
      <vt:lpstr>Long quotation</vt:lpstr>
      <vt:lpstr>Dyfyniadau Byr Short Quotations</vt:lpstr>
      <vt:lpstr>Dyfyniadau byr Short quotations</vt:lpstr>
      <vt:lpstr>Tasg grŵp Group task</vt:lpstr>
      <vt:lpstr>Tasg grŵp Group task</vt:lpstr>
      <vt:lpstr>Cyfeiriad eilaidd </vt:lpstr>
      <vt:lpstr>Cyfeirad eilaidd</vt:lpstr>
      <vt:lpstr>Secondary Citation </vt:lpstr>
      <vt:lpstr>Secondary Citation </vt:lpstr>
      <vt:lpstr>Rhestr cyfeirnodi Reference list</vt:lpstr>
      <vt:lpstr>Rhestr cyfeirnodi Reference list</vt:lpstr>
      <vt:lpstr>Rhestr cyfeirnodi Reference list</vt:lpstr>
      <vt:lpstr>Tasg unigol Individual task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8</cp:revision>
  <dcterms:created xsi:type="dcterms:W3CDTF">2022-07-11T13:19:46Z</dcterms:created>
  <dcterms:modified xsi:type="dcterms:W3CDTF">2023-10-05T08:42:39Z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