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300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301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302" r:id="rId24"/>
    <p:sldId id="299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915A63-DD1B-D63E-F7DB-6228A380D369}" v="82" dt="2024-01-15T13:09:52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328" autoAdjust="0"/>
    <p:restoredTop sz="95794" autoAdjust="0"/>
  </p:normalViewPr>
  <p:slideViewPr>
    <p:cSldViewPr>
      <p:cViewPr varScale="1">
        <p:scale>
          <a:sx n="110" d="100"/>
          <a:sy n="110" d="100"/>
        </p:scale>
        <p:origin x="95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Core Principles of Management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2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3D7A0-FE3F-19B8-56D7-60D60EE78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ED4EF-FF35-2DD6-085B-3E80152C6C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000" dirty="0"/>
              <a:t>Principles of management</a:t>
            </a:r>
          </a:p>
          <a:p>
            <a:r>
              <a:rPr lang="en-US" sz="2000" dirty="0"/>
              <a:t>Importance of principles of management</a:t>
            </a:r>
          </a:p>
          <a:p>
            <a:r>
              <a:rPr lang="en-US" sz="2000" dirty="0"/>
              <a:t>14 Principles of Management by Henry Fayol</a:t>
            </a:r>
          </a:p>
          <a:p>
            <a:pPr lvl="1"/>
            <a:r>
              <a:rPr lang="en-US" sz="1600" dirty="0"/>
              <a:t>Division of work</a:t>
            </a:r>
          </a:p>
          <a:p>
            <a:pPr lvl="1"/>
            <a:r>
              <a:rPr lang="en-US" sz="1600" dirty="0"/>
              <a:t>Authority and Responsibility </a:t>
            </a:r>
          </a:p>
          <a:p>
            <a:pPr lvl="1"/>
            <a:r>
              <a:rPr lang="en-US" sz="1600" dirty="0"/>
              <a:t>Discipline</a:t>
            </a:r>
          </a:p>
          <a:p>
            <a:pPr lvl="1"/>
            <a:r>
              <a:rPr lang="en-US" sz="1600" dirty="0"/>
              <a:t>Unity of Command</a:t>
            </a:r>
          </a:p>
          <a:p>
            <a:pPr lvl="1"/>
            <a:r>
              <a:rPr lang="en-US" sz="1600" dirty="0"/>
              <a:t>Unity of Direction </a:t>
            </a:r>
          </a:p>
          <a:p>
            <a:pPr lvl="1"/>
            <a:r>
              <a:rPr lang="en-US" sz="1600" dirty="0"/>
              <a:t>Subordination of individual interest to general interest</a:t>
            </a:r>
          </a:p>
          <a:p>
            <a:pPr lvl="1"/>
            <a:r>
              <a:rPr lang="en-US" sz="1600" dirty="0"/>
              <a:t>Remuneration of employees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BE576B-2D65-513A-12C5-CCF0FF345F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sz="1600" dirty="0"/>
              <a:t>Centralization and decentralization</a:t>
            </a:r>
          </a:p>
          <a:p>
            <a:pPr lvl="1"/>
            <a:r>
              <a:rPr lang="en-US" sz="1600" dirty="0"/>
              <a:t>Scalar chain </a:t>
            </a:r>
          </a:p>
          <a:p>
            <a:pPr lvl="1"/>
            <a:r>
              <a:rPr lang="en-US" sz="1600" dirty="0"/>
              <a:t>Order</a:t>
            </a:r>
          </a:p>
          <a:p>
            <a:pPr lvl="1"/>
            <a:r>
              <a:rPr lang="en-US" sz="1600" dirty="0"/>
              <a:t>Equity</a:t>
            </a:r>
          </a:p>
          <a:p>
            <a:pPr lvl="1"/>
            <a:r>
              <a:rPr lang="en-US" sz="1600" dirty="0"/>
              <a:t>Stability of Personnel</a:t>
            </a:r>
          </a:p>
          <a:p>
            <a:pPr lvl="1"/>
            <a:r>
              <a:rPr lang="en-US" sz="1600" dirty="0"/>
              <a:t>Initiative</a:t>
            </a:r>
          </a:p>
          <a:p>
            <a:pPr lvl="1"/>
            <a:r>
              <a:rPr lang="en-US" sz="1600" dirty="0"/>
              <a:t>Esprit du corps</a:t>
            </a:r>
          </a:p>
          <a:p>
            <a:pPr lvl="1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9129A-60FF-F6FD-BA8B-7AF51991B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591E8F-CD29-C540-B878-55AA4FEAB1B9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B87B3-0078-C053-5266-5E31C640EAC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28E0E42-E21B-EE45-9B68-F25F6BC4190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173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8223A-09E3-7EC9-2BE1-DBABDBB34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wrap="square" anchor="b">
            <a:normAutofit fontScale="90000"/>
          </a:bodyPr>
          <a:lstStyle/>
          <a:p>
            <a:r>
              <a:rPr lang="en-US" sz="3600" b="1" dirty="0"/>
              <a:t>Principles of Management</a:t>
            </a:r>
          </a:p>
        </p:txBody>
      </p:sp>
      <p:pic>
        <p:nvPicPr>
          <p:cNvPr id="6" name="Picture 2" descr="9 Guiding Principles for your Association Data Strategy - Cimatri">
            <a:extLst>
              <a:ext uri="{FF2B5EF4-FFF2-40B4-BE49-F238E27FC236}">
                <a16:creationId xmlns:a16="http://schemas.microsoft.com/office/drawing/2014/main" id="{A826C317-E762-A8B8-A36F-B41422CA9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2250" y="29768"/>
            <a:ext cx="5111750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C156-E544-757B-F7A8-C29298967E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703365"/>
            <a:ext cx="3008313" cy="4029891"/>
          </a:xfrm>
        </p:spPr>
        <p:txBody>
          <a:bodyPr wrap="square" anchor="t">
            <a:normAutofit/>
          </a:bodyPr>
          <a:lstStyle/>
          <a:p>
            <a:r>
              <a:rPr lang="en-US" sz="2400" dirty="0"/>
              <a:t>Any management principle is a broad and universally applicable concept that guides decision-making and implementation.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6BDD5-8BBE-8A4E-3495-063E83C42EF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CEB4B3-61EF-B2A3-F336-B1830A3896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2105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0CD5F-9F97-1738-EB9E-C11767CE0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Principles of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5D4D8-09DD-44E2-CE3A-5C1CB4AE5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decision-making process varies among individuals and </a:t>
            </a:r>
            <a:r>
              <a:rPr lang="en-US" sz="2400" dirty="0" err="1"/>
              <a:t>organisations</a:t>
            </a:r>
            <a:r>
              <a:rPr lang="en-US" sz="2400" dirty="0"/>
              <a:t>, and principles provide a guiding structure rather than a rigid set of rules.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6B878-3416-FA74-9D42-876249CD5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805813-A80E-0E80-14FC-DAAD134F7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79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F62B-0350-43CC-2679-0A5CD3583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14 Principles of Management by Henry Fayol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CD932-1A99-BB60-38DE-2B4BF0AF4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1" i="0" dirty="0">
                <a:solidFill>
                  <a:srgbClr val="000000"/>
                </a:solidFill>
                <a:effectLst/>
              </a:rPr>
              <a:t>Henry Fayol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is considered a significant figure in management studies due to his pioneering contributions to the field of management theory and practice. </a:t>
            </a:r>
          </a:p>
          <a:p>
            <a:pPr algn="l"/>
            <a:r>
              <a:rPr lang="en-GB" sz="2400" dirty="0">
                <a:solidFill>
                  <a:srgbClr val="000000"/>
                </a:solidFill>
              </a:rPr>
              <a:t>He began his working life as a young mining engineer at the age of 19, and spend his entire life working for the same company rising to managing director at the age of 47.</a:t>
            </a:r>
            <a:endParaRPr lang="en-GB" sz="2400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2400" b="1" i="0" dirty="0">
                <a:solidFill>
                  <a:srgbClr val="000000"/>
                </a:solidFill>
                <a:effectLst/>
              </a:rPr>
              <a:t>Henry Fayol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identified the 14 principles of management, which serve as fundamental guidelines for effective management.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1CD9A-3D35-2A51-70DC-A4F3F2C23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01E3AC-F145-744E-73D9-33C99034E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014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A7A7A-4BFD-E65E-EEAE-828502EFB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14 Principles of Management by Henry Fayol</a:t>
            </a:r>
            <a:endParaRPr lang="en-US" sz="3600" dirty="0"/>
          </a:p>
        </p:txBody>
      </p:sp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8E56E48D-5B5E-F739-619B-71827AAF7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00200"/>
            <a:ext cx="6495719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D1BE9-A89C-E6FD-8238-DA4A4BAB0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F4AF4-1A56-7017-FC27-2DA1BDF73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3437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7CE0E-9F1D-4833-3738-C386EEC43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1. Division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3AE37-8648-4443-C0DB-5D2E69EFBB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Division of work </a:t>
            </a:r>
            <a:r>
              <a:rPr lang="en-GB" sz="2400" dirty="0"/>
              <a:t>means assigning specific tasks to individuals based on their skills and expertise to enhance efficiency and productivity in organisations.</a:t>
            </a:r>
          </a:p>
          <a:p>
            <a:r>
              <a:rPr lang="en-GB" sz="2400" b="1" dirty="0"/>
              <a:t>Example: </a:t>
            </a:r>
            <a:r>
              <a:rPr lang="en-GB" sz="2400" dirty="0"/>
              <a:t>In a manufacturing company, tasks are divided among workers on an assembly line. Each worker specialises in a specific aspect of production, leading to increased efficiency and expertise.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C5013-1703-09D9-F7E2-6376AC618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109CE4-C3D9-8632-B661-1EEA53FDD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4078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466FE-E073-3F8C-A3F6-D14CD15B0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2. Authority and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E498D-3251-A47E-C9C3-57F16E09B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must be </a:t>
            </a:r>
            <a:r>
              <a:rPr lang="en-US" sz="2400" b="1" dirty="0"/>
              <a:t>authoritative and responsible</a:t>
            </a:r>
            <a:r>
              <a:rPr lang="en-US" sz="2400" dirty="0"/>
              <a:t>. This means they should have the willingness and ability to issue commands and take responsibilities. 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A project manager has the authority to make decisions regarding project timelines and resource allocation. The team respects the manager's decisions due to their know-how, expertise, and experience. Eventually they should follow these decisions and seek advise and guidance if needed.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14595-E40C-F541-3B45-43E2F2628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6E5E02-E526-4D0A-5014-5B5F566EE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0030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56BCF-C447-8712-3222-4F1C935F1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3. Discipline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D99E0-BAF9-AC96-0D42-C31C6D13F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Discipline</a:t>
            </a:r>
            <a:r>
              <a:rPr lang="en-GB" sz="2400" dirty="0"/>
              <a:t> means enforcing rules and agreements within the organisation to maintain order and coherence.</a:t>
            </a:r>
          </a:p>
          <a:p>
            <a:r>
              <a:rPr lang="en-GB" sz="2400" b="1" dirty="0"/>
              <a:t>Example: </a:t>
            </a:r>
            <a:r>
              <a:rPr lang="en-GB" sz="2400" dirty="0"/>
              <a:t>An organisation establishes clear policies on punctuality and attendance. Regular reminders and fair enforcement ensure discipline across the workforce</a:t>
            </a:r>
            <a:r>
              <a:rPr lang="en-US" sz="2400" dirty="0"/>
              <a:t>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79E28-D971-822D-74F9-1BF1C173D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6B492-A7EB-29B3-2287-AB44375CD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2264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D390F-2B69-34F9-835A-10068C26A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4. Unity of Command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08ECB-34E6-EC19-7A2E-F74A80180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</a:t>
            </a:r>
            <a:r>
              <a:rPr lang="en-US" sz="2400" b="1" dirty="0"/>
              <a:t>unity of command </a:t>
            </a:r>
            <a:r>
              <a:rPr lang="en-US" sz="2400" dirty="0"/>
              <a:t>means each employee should receive instructions from only one supervisor or manager to prevent confusion and maintain order.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In a retail setting, store associates report to a specific department manager. This ensures clear communication and avoids conflicting directives.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D620B-D2A8-CF38-C6A3-8C32B348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2AA08F-E6EC-F0C6-0FCF-10B40F0D6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728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63597-7E72-FEEC-442D-2FB94E662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5. Unity of Direction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91FC5-D767-6D10-476D-B8E683A85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Unity of direction </a:t>
            </a:r>
            <a:r>
              <a:rPr lang="en-US" sz="2400" dirty="0"/>
              <a:t>means it is essential to align the employees and workers towards one direction. This means that the goals and objectives of the </a:t>
            </a:r>
            <a:r>
              <a:rPr lang="en-US" sz="2400" dirty="0" err="1"/>
              <a:t>organisation</a:t>
            </a:r>
            <a:r>
              <a:rPr lang="en-US" sz="2400" dirty="0"/>
              <a:t> should be the basis of any managerial decisions.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In a marketing department, teams responsible for different channels (social media, content, advertising) work under a marketing manager following an integrated marketing strategy that aligns with the organization goals.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4543D-5098-3E8D-CC79-602A47462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EEAA6-7E19-377A-B7FD-7D875D796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015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7E41-B0C0-18DE-5052-A17C899D9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6. Subordination of individual interest to general interest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187BE-6FE4-844E-FC14-18EB08255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Subordination of individual interest to general interest </a:t>
            </a:r>
            <a:r>
              <a:rPr lang="en-US" sz="2400" dirty="0"/>
              <a:t>means </a:t>
            </a:r>
            <a:r>
              <a:rPr lang="en-US" sz="2400" dirty="0" err="1"/>
              <a:t>prioritising</a:t>
            </a:r>
            <a:r>
              <a:rPr lang="en-US" sz="2400" dirty="0"/>
              <a:t> the goals and interests of the team over individual preferences and objectives.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During a project, team members collaborate and share information to achieve project goals, even if it means putting individual preferences aside.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4ABA4-5942-9869-0E64-182122DE4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AC1687-F7BD-D513-C2D0-0DADCD3AA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125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5202-5825-8EA9-500B-9E2EC480B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7. Remuneration of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FF911-AC1D-4F70-F1D4-89E49B8E6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Remuneration of employees </a:t>
            </a:r>
            <a:r>
              <a:rPr lang="en-US" sz="2400" dirty="0"/>
              <a:t>is fundamental and refers to fair compensation, both financial and non-financial. It is essential to maintain employees’ engagement, motivation, and satisfaction. 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An </a:t>
            </a:r>
            <a:r>
              <a:rPr lang="en-GB" sz="2400" dirty="0"/>
              <a:t>organisation</a:t>
            </a:r>
            <a:r>
              <a:rPr lang="en-US" sz="2400" dirty="0"/>
              <a:t> implements a bonus program tied to individual and team performance, motivating employees to contribute effectively.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C9EF5-801D-3D38-BA1C-A67F4DEA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D1E13-8166-1476-8172-FC5C3AE20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91810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17C7A-F87A-9CDA-4B2F-DAFF787C3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8. Centralization and Decentralization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C5A79-B27E-4BDB-0351-5941AD69DA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b="1" dirty="0"/>
              <a:t>Centralization and Decentralization </a:t>
            </a:r>
            <a:r>
              <a:rPr lang="en-US" dirty="0"/>
              <a:t>are concerned about the decision-making of the </a:t>
            </a:r>
            <a:r>
              <a:rPr lang="en-US" dirty="0" err="1"/>
              <a:t>organisation</a:t>
            </a:r>
            <a:r>
              <a:rPr lang="en-US" dirty="0"/>
              <a:t>. </a:t>
            </a:r>
          </a:p>
        </p:txBody>
      </p:sp>
      <p:pic>
        <p:nvPicPr>
          <p:cNvPr id="3074" name="Picture 2" descr="Difference Between Centralization and Decentralization (with Comparison  Chart) - Key Differences">
            <a:extLst>
              <a:ext uri="{FF2B5EF4-FFF2-40B4-BE49-F238E27FC236}">
                <a16:creationId xmlns:a16="http://schemas.microsoft.com/office/drawing/2014/main" id="{3D87968B-FFF3-E3BA-3475-0C792B2CE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1872" y="3111876"/>
            <a:ext cx="4038600" cy="211732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F2868-0AD4-81B6-8146-C7CB4D68E6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6A61E-3B7D-81A3-1E9F-4D9B350043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4852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9987C-D048-A9C5-91B5-8779BED64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8. Centralization and Decentralization </a:t>
            </a:r>
            <a:r>
              <a:rPr lang="en-US" sz="2400" dirty="0"/>
              <a:t>(Continue)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71C06-F5B4-E705-2FFE-163C5CA90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Centralization</a:t>
            </a:r>
            <a:r>
              <a:rPr lang="en-US" sz="2400" dirty="0"/>
              <a:t> refers to the concentration of decision-making authority at the top levels of an </a:t>
            </a:r>
            <a:r>
              <a:rPr lang="en-US" sz="2400" dirty="0" err="1"/>
              <a:t>organisation's</a:t>
            </a:r>
            <a:r>
              <a:rPr lang="en-US" sz="2400" dirty="0"/>
              <a:t> hierarchy. In a centralized structure, key decisions are made by top management, and lower-level managers and employees have limited autonomy.</a:t>
            </a:r>
          </a:p>
          <a:p>
            <a:r>
              <a:rPr lang="en-US" sz="2400" b="1" dirty="0"/>
              <a:t>Decentralization</a:t>
            </a:r>
            <a:r>
              <a:rPr lang="en-US" sz="2400" dirty="0"/>
              <a:t> involves a distribution of power, and decision-making is done collectively various departments and units.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632F8-A27B-D00F-4C76-7E7DC7CAF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4000E4-2F82-CFAA-0171-D5F2C5DDC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342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BE40E-0656-1515-B2B9-42411369D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9. Scalar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BBAE6-53BF-6970-49F0-5A30424EB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sz="2400" b="1" dirty="0"/>
              <a:t>Scalar chain </a:t>
            </a:r>
            <a:r>
              <a:rPr lang="en-GB" sz="2400" dirty="0"/>
              <a:t>is a scalar of authority and communication that moves in a straight line from the superior to the lowest subordinate. According to Fayol, a shortcut of chain called “Gang Plank” allows direct communication between two employees of the same level.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An organizational chart visually depicts reporting relationships, helping employees know whom to approach for different issues or decisions.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DBAE5-FEAF-F6B4-92CA-9C50A77B6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044C2D-A958-8D11-7C4B-45CB3BC56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6" descr="A triangle with letters and numbers&#10;&#10;Description automatically generated">
            <a:extLst>
              <a:ext uri="{FF2B5EF4-FFF2-40B4-BE49-F238E27FC236}">
                <a16:creationId xmlns:a16="http://schemas.microsoft.com/office/drawing/2014/main" id="{04D6A537-3D8D-75D4-B010-0F5C8F0F5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649713"/>
            <a:ext cx="2520454" cy="210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374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A1E60-8863-43C0-2AAF-9DD1F11DC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10.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24372-1041-D6F1-7CD7-9C4D338E2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Order</a:t>
            </a:r>
            <a:r>
              <a:rPr lang="en-US" sz="2400" dirty="0"/>
              <a:t> refers to ensuring </a:t>
            </a:r>
            <a:r>
              <a:rPr lang="en-GB" sz="2400" dirty="0"/>
              <a:t>the right placement of people and materials for effective organisation and efficiency.</a:t>
            </a:r>
          </a:p>
          <a:p>
            <a:r>
              <a:rPr lang="en-GB" sz="2400" b="1" dirty="0"/>
              <a:t>Example: </a:t>
            </a:r>
            <a:r>
              <a:rPr lang="en-GB" sz="2400" dirty="0"/>
              <a:t>In a manufacturing facility, materials are stored systematically, and production lines are organized to minimise delays and maximize efficiency.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D7AFB-DE59-7846-FB15-00DE649E6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C8DF0C-EF33-3A55-1370-778233279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2050" name="Picture 2" descr="Scrapping old orders to benefit employees - DailyExcelsior">
            <a:extLst>
              <a:ext uri="{FF2B5EF4-FFF2-40B4-BE49-F238E27FC236}">
                <a16:creationId xmlns:a16="http://schemas.microsoft.com/office/drawing/2014/main" id="{8F7FC903-C71B-8F13-B368-9298DAC8B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34468"/>
            <a:ext cx="3456384" cy="2126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8764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A9433-9DEB-BE53-456A-E1DEF1375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11.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8A377-859A-7AD6-636D-54BDCFD3B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Equity</a:t>
            </a:r>
            <a:r>
              <a:rPr lang="en-US" sz="2400" dirty="0"/>
              <a:t> means managers should treat employees fairly with a combination of kindness and justice to foster devotion and loyalty.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During performance evaluations, managers provide constructive feedback and fair assessments, ensuring equal opportunities for career growth.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2FBB0-4730-7FE6-4C44-EC430DB98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C00E21-9E2B-6FDF-CB68-FDEC86806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24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A1610-D5DE-F505-9135-BEFF941CB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12. Stability of Personnel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3DB9A-92F3-4573-80BA-EB141A967B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Stability</a:t>
            </a:r>
            <a:r>
              <a:rPr lang="en-US" sz="2400" dirty="0"/>
              <a:t> of personnel means</a:t>
            </a:r>
            <a:r>
              <a:rPr lang="en-GB" sz="2400" dirty="0"/>
              <a:t> minimising </a:t>
            </a:r>
            <a:r>
              <a:rPr lang="en-US" sz="2400" dirty="0"/>
              <a:t>staff turnover and role changes to enhance efficiency and employee satisfaction.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An organization invests in employee development programs and a positive work environment to retain skilled and experienced personnel.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9D4F7-50B8-5008-665F-0F71B107F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1BB561-CE2A-BD6E-633E-F76A3D281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4911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B9D97-1B20-513A-34FD-F27BA9EB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/>
              <a:t>13. Initiative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6E778-81EC-CF36-8375-022203A15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Initiative</a:t>
            </a:r>
            <a:r>
              <a:rPr lang="en-US" sz="2400" dirty="0"/>
              <a:t> refers to encouraging employees at all levels to take the initiative in proposing and implementing improvements.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An innovation program allows employees to suggest and implement process improvements, fostering a culture of continuous innovation.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BA94A-8873-4F39-4C3A-7F48D8DE3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F73F2-9284-9BD2-96DA-EAE67BFB8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94417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8558F-6DA1-8BA0-C0D7-FF78DD390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14. Esprit du Corps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B23ED-045E-3DA8-0EA3-F064D51D3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Esprit du Corps </a:t>
            </a:r>
            <a:r>
              <a:rPr lang="en-US" sz="2400" dirty="0"/>
              <a:t>means promoting team spirit, unity, and morale </a:t>
            </a:r>
            <a:r>
              <a:rPr lang="en-GB" sz="2400" dirty="0"/>
              <a:t>within the organisation.</a:t>
            </a:r>
          </a:p>
          <a:p>
            <a:r>
              <a:rPr lang="en-US" sz="2400" b="1" dirty="0"/>
              <a:t>Example: </a:t>
            </a:r>
            <a:r>
              <a:rPr lang="en-US" sz="2400" dirty="0"/>
              <a:t>Team-building activities, such as offsite retreats or regular team lunches, contribute to building strong relationships and a positive work atmosphere.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21BB5-D5B2-9D72-9F2D-43DD12C8E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D075ED-311D-C5D3-AA31-C9DC16D89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9DEC794-42E6-D076-A709-1B68F3E3C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45358"/>
            <a:ext cx="3131840" cy="185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637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3C82B-7816-EAD0-9A57-08B96534D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2895B-2B8A-D749-D5AE-49C7C8FF0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groups of 4 or 5, discuss and explain how do some business organizations survive for 100+ years? Eventually, these organizations have seen a lot of historical events come and go. Choose one of these companies and research its history: Coca cola, Avon, General Electric. </a:t>
            </a:r>
          </a:p>
          <a:p>
            <a:r>
              <a:rPr lang="en-US" sz="2400" dirty="0"/>
              <a:t>From your research on the company, what did you learn that could help you be a better manager?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F320B-7935-4C42-BC67-54EF4AABC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97D507-33BA-780C-D883-C97E01C03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17079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A53E-2561-4870-751D-BE95F809F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BD04F-0ADB-F50C-69BF-F83B7DEEB8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Now you can attempt the activity titled 14 </a:t>
            </a:r>
            <a:r>
              <a:rPr lang="en-GB" sz="2400"/>
              <a:t>principles of management in your Moodle.</a:t>
            </a:r>
            <a:endParaRPr lang="en-GB" sz="2400" dirty="0"/>
          </a:p>
          <a:p>
            <a:r>
              <a:rPr lang="en-GB" sz="2400" dirty="0"/>
              <a:t>Be prepared to present your answers.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DE9AA-2735-73D9-E1E7-BF0F18271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751B03-E448-EA71-5E84-523541FF3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2463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4D9D-A2DD-1456-AC19-E038799E9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6587-C50C-2575-3766-BA8DD93E0F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Cole, G.A. and Kelly, P. (2020) Management theory and practice. Ninth edition / Gerald A. Cole, Phil Kelly. Andover: Cengage Learning.</a:t>
            </a:r>
          </a:p>
          <a:p>
            <a:r>
              <a:rPr lang="en-US" sz="2400" dirty="0"/>
              <a:t>Robbins, S.P., Coulter, M.K. and Randel, A. (2021) Management. Global edition. Harlow, England: Pearson Education.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7DB36-2F96-A2F6-E4D8-165A0FC69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38F8D0-4133-C215-F379-790D962B5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0819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3663</TotalTime>
  <Words>1228</Words>
  <Application>Microsoft Macintosh PowerPoint</Application>
  <PresentationFormat>On-screen Show (4:3)</PresentationFormat>
  <Paragraphs>128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   Core Principles of Management       LCBB4015         Week 2 – Session 2 </vt:lpstr>
      <vt:lpstr>Objectives</vt:lpstr>
      <vt:lpstr>Principles of Management</vt:lpstr>
      <vt:lpstr>Importance of Principles of Management</vt:lpstr>
      <vt:lpstr>14 Principles of Management by Henry Fayol</vt:lpstr>
      <vt:lpstr>14 Principles of Management by Henry Fayol</vt:lpstr>
      <vt:lpstr>1. Division of Work</vt:lpstr>
      <vt:lpstr>2. Authority and Responsibility</vt:lpstr>
      <vt:lpstr>3. Discipline</vt:lpstr>
      <vt:lpstr>4. Unity of Command</vt:lpstr>
      <vt:lpstr>5. Unity of Direction</vt:lpstr>
      <vt:lpstr>6. Subordination of individual interest to general interest </vt:lpstr>
      <vt:lpstr>7. Remuneration of Employees</vt:lpstr>
      <vt:lpstr>8. Centralization and Decentralization</vt:lpstr>
      <vt:lpstr>8. Centralization and Decentralization (Continue)</vt:lpstr>
      <vt:lpstr>9. Scalar Chain</vt:lpstr>
      <vt:lpstr>10. Order</vt:lpstr>
      <vt:lpstr>11. Equity</vt:lpstr>
      <vt:lpstr>12. Stability of Personnel </vt:lpstr>
      <vt:lpstr>13. Initiative</vt:lpstr>
      <vt:lpstr>14. Esprit du Corps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153</cp:revision>
  <cp:lastPrinted>2018-07-02T15:32:24Z</cp:lastPrinted>
  <dcterms:created xsi:type="dcterms:W3CDTF">2002-10-07T19:43:58Z</dcterms:created>
  <dcterms:modified xsi:type="dcterms:W3CDTF">2024-09-27T11:25:10Z</dcterms:modified>
</cp:coreProperties>
</file>