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5"/>
  </p:sldMasterIdLst>
  <p:notesMasterIdLst>
    <p:notesMasterId r:id="rId16"/>
  </p:notesMasterIdLst>
  <p:handoutMasterIdLst>
    <p:handoutMasterId r:id="rId17"/>
  </p:handoutMasterIdLst>
  <p:sldIdLst>
    <p:sldId id="695" r:id="rId6"/>
    <p:sldId id="696" r:id="rId7"/>
    <p:sldId id="697" r:id="rId8"/>
    <p:sldId id="698" r:id="rId9"/>
    <p:sldId id="699" r:id="rId10"/>
    <p:sldId id="704" r:id="rId11"/>
    <p:sldId id="700" r:id="rId12"/>
    <p:sldId id="712" r:id="rId13"/>
    <p:sldId id="708" r:id="rId14"/>
    <p:sldId id="705" r:id="rId15"/>
  </p:sldIdLst>
  <p:sldSz cx="12192000" cy="6858000"/>
  <p:notesSz cx="6797675" cy="98742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006C62-449F-4A36-B6C8-AB878E6DBDFC}" v="1" dt="2022-09-05T11:54:38.0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566" autoAdjust="0"/>
    <p:restoredTop sz="86383"/>
  </p:normalViewPr>
  <p:slideViewPr>
    <p:cSldViewPr snapToGrid="0">
      <p:cViewPr varScale="1">
        <p:scale>
          <a:sx n="93" d="100"/>
          <a:sy n="93" d="100"/>
        </p:scale>
        <p:origin x="54" y="57"/>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064" y="144"/>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5/10/relationships/revisionInfo" Target="revisionInfo.xml"/><Relationship Id="rId5" Type="http://schemas.openxmlformats.org/officeDocument/2006/relationships/slideMaster" Target="slideMasters/slideMaster1.xml"/><Relationship Id="rId15" Type="http://schemas.openxmlformats.org/officeDocument/2006/relationships/slide" Target="slides/slide10.xml"/><Relationship Id="rId23"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40006C62-449F-4A36-B6C8-AB878E6DBDFC}"/>
    <pc:docChg chg="modSld">
      <pc:chgData name="David Holley" userId="45123e1e-ac21-4ee3-b53e-8d97b4b34e1e" providerId="ADAL" clId="{40006C62-449F-4A36-B6C8-AB878E6DBDFC}" dt="2022-09-05T11:54:52.203" v="4" actId="1036"/>
      <pc:docMkLst>
        <pc:docMk/>
      </pc:docMkLst>
      <pc:sldChg chg="modSp mod">
        <pc:chgData name="David Holley" userId="45123e1e-ac21-4ee3-b53e-8d97b4b34e1e" providerId="ADAL" clId="{40006C62-449F-4A36-B6C8-AB878E6DBDFC}" dt="2022-09-05T11:54:52.203" v="4" actId="1036"/>
        <pc:sldMkLst>
          <pc:docMk/>
          <pc:sldMk cId="1587134989" sldId="712"/>
        </pc:sldMkLst>
        <pc:spChg chg="mod">
          <ac:chgData name="David Holley" userId="45123e1e-ac21-4ee3-b53e-8d97b4b34e1e" providerId="ADAL" clId="{40006C62-449F-4A36-B6C8-AB878E6DBDFC}" dt="2022-09-05T11:54:38.050" v="0" actId="207"/>
          <ac:spMkLst>
            <pc:docMk/>
            <pc:sldMk cId="1587134989" sldId="712"/>
            <ac:spMk id="4" creationId="{00000000-0000-0000-0000-000000000000}"/>
          </ac:spMkLst>
        </pc:spChg>
        <pc:spChg chg="mod">
          <ac:chgData name="David Holley" userId="45123e1e-ac21-4ee3-b53e-8d97b4b34e1e" providerId="ADAL" clId="{40006C62-449F-4A36-B6C8-AB878E6DBDFC}" dt="2022-09-05T11:54:44.720" v="1" actId="108"/>
          <ac:spMkLst>
            <pc:docMk/>
            <pc:sldMk cId="1587134989" sldId="712"/>
            <ac:spMk id="10" creationId="{00000000-0000-0000-0000-000000000000}"/>
          </ac:spMkLst>
        </pc:spChg>
        <pc:spChg chg="mod">
          <ac:chgData name="David Holley" userId="45123e1e-ac21-4ee3-b53e-8d97b4b34e1e" providerId="ADAL" clId="{40006C62-449F-4A36-B6C8-AB878E6DBDFC}" dt="2022-09-05T11:54:45.885" v="2" actId="108"/>
          <ac:spMkLst>
            <pc:docMk/>
            <pc:sldMk cId="1587134989" sldId="712"/>
            <ac:spMk id="11" creationId="{00000000-0000-0000-0000-000000000000}"/>
          </ac:spMkLst>
        </pc:spChg>
        <pc:spChg chg="mod">
          <ac:chgData name="David Holley" userId="45123e1e-ac21-4ee3-b53e-8d97b4b34e1e" providerId="ADAL" clId="{40006C62-449F-4A36-B6C8-AB878E6DBDFC}" dt="2022-09-05T11:54:52.203" v="4" actId="1036"/>
          <ac:spMkLst>
            <pc:docMk/>
            <pc:sldMk cId="1587134989" sldId="712"/>
            <ac:spMk id="1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3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03DFE2F-CD8D-4E3F-AAF1-2ED0A262EC8B}" type="slidenum">
              <a:rPr lang="en-GB" altLang="en-US"/>
              <a:pPr/>
              <a:t>9</a:t>
            </a:fld>
            <a:endParaRPr lang="en-GB" altLang="en-US"/>
          </a:p>
        </p:txBody>
      </p:sp>
      <p:sp>
        <p:nvSpPr>
          <p:cNvPr id="1394690" name="Rectangle 2"/>
          <p:cNvSpPr>
            <a:spLocks noGrp="1" noRot="1" noChangeAspect="1" noChangeArrowheads="1" noTextEdit="1"/>
          </p:cNvSpPr>
          <p:nvPr>
            <p:ph type="sldImg"/>
          </p:nvPr>
        </p:nvSpPr>
        <p:spPr>
          <a:xfrm>
            <a:off x="-557213" y="679450"/>
            <a:ext cx="7907338" cy="4448175"/>
          </a:xfrm>
          <a:ln/>
        </p:spPr>
      </p:sp>
      <p:sp>
        <p:nvSpPr>
          <p:cNvPr id="1394691"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123450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smtClean="0"/>
              <a:t>9/5/2022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27144449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550364858"/>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1971390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66336791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25524150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98053159"/>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DDF080-5E8C-48AD-84E5-6C08B304C14E}" type="datetimeFigureOut">
              <a:rPr lang="en-US" smtClean="0"/>
              <a:t>9/5/2022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921966618"/>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28050522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98446976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6281288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566689433"/>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8176019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905329360"/>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smtClean="0"/>
              <a:t>9/5/2022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648773787"/>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746334"/>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5" name="Text Placeholder 7"/>
          <p:cNvSpPr>
            <a:spLocks noGrp="1"/>
          </p:cNvSpPr>
          <p:nvPr>
            <p:ph type="body" sz="quarter" idx="13"/>
          </p:nvPr>
        </p:nvSpPr>
        <p:spPr>
          <a:xfrm>
            <a:off x="7200001" y="4392000"/>
            <a:ext cx="4416000" cy="1590179"/>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4685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5138763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18934817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3406230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70474894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94404564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12777174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24716751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40865482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theme" Target="../theme/theme1.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9/5/2022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13343341"/>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 id="2147483773" r:id="rId18"/>
    <p:sldLayoutId id="2147483774" r:id="rId19"/>
    <p:sldLayoutId id="2147483672" r:id="rId20"/>
    <p:sldLayoutId id="2147483710" r:id="rId21"/>
    <p:sldLayoutId id="2147483711" r:id="rId22"/>
    <p:sldLayoutId id="2147483714" r:id="rId23"/>
    <p:sldLayoutId id="2147483703" r:id="rId24"/>
    <p:sldLayoutId id="2147483715" r:id="rId25"/>
    <p:sldLayoutId id="2147483716" r:id="rId26"/>
    <p:sldLayoutId id="2147483674" r:id="rId27"/>
    <p:sldLayoutId id="2147483717" r:id="rId28"/>
    <p:sldLayoutId id="2147483718" r:id="rId29"/>
    <p:sldLayoutId id="2147483704" r:id="rId30"/>
    <p:sldLayoutId id="2147483719" r:id="rId31"/>
    <p:sldLayoutId id="2147483720" r:id="rId32"/>
    <p:sldLayoutId id="2147483675" r:id="rId33"/>
    <p:sldLayoutId id="2147483681" r:id="rId34"/>
    <p:sldLayoutId id="2147483702" r:id="rId35"/>
    <p:sldLayoutId id="2147483688" r:id="rId36"/>
    <p:sldLayoutId id="2147483689" r:id="rId37"/>
    <p:sldLayoutId id="2147483690" r:id="rId38"/>
    <p:sldLayoutId id="2147483692" r:id="rId39"/>
    <p:sldLayoutId id="2147483691" r:id="rId40"/>
    <p:sldLayoutId id="2147483693" r:id="rId41"/>
    <p:sldLayoutId id="2147483709" r:id="rId42"/>
    <p:sldLayoutId id="2147483700" r:id="rId43"/>
    <p:sldLayoutId id="2147483701" r:id="rId44"/>
    <p:sldLayoutId id="2147483706" r:id="rId45"/>
    <p:sldLayoutId id="2147483712" r:id="rId46"/>
    <p:sldLayoutId id="2147483727" r:id="rId47"/>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8.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8.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4" name="Slide Number Placeholder 3">
            <a:extLst>
              <a:ext uri="{FF2B5EF4-FFF2-40B4-BE49-F238E27FC236}">
                <a16:creationId xmlns:a16="http://schemas.microsoft.com/office/drawing/2014/main" id="{B971BE89-439E-BE4C-AE33-FD4ED747238C}"/>
              </a:ext>
            </a:extLst>
          </p:cNvPr>
          <p:cNvSpPr>
            <a:spLocks noGrp="1"/>
          </p:cNvSpPr>
          <p:nvPr>
            <p:ph type="sldNum" sz="quarter" idx="12"/>
          </p:nvPr>
        </p:nvSpPr>
        <p:spPr/>
        <p:txBody>
          <a:bodyPr/>
          <a:lstStyle/>
          <a:p>
            <a:fld id="{455123DE-DF0A-45CF-9929-81DBBDC71DC7}" type="slidenum">
              <a:rPr lang="en-AU" smtClean="0"/>
              <a:pPr/>
              <a:t>1</a:t>
            </a:fld>
            <a:endParaRPr lang="en-AU" dirty="0"/>
          </a:p>
        </p:txBody>
      </p:sp>
      <p:sp>
        <p:nvSpPr>
          <p:cNvPr id="3" name="Title 2"/>
          <p:cNvSpPr>
            <a:spLocks noGrp="1"/>
          </p:cNvSpPr>
          <p:nvPr>
            <p:ph type="title"/>
          </p:nvPr>
        </p:nvSpPr>
        <p:spPr/>
        <p:txBody>
          <a:bodyPr/>
          <a:lstStyle/>
          <a:p>
            <a:r>
              <a:rPr lang="en-GB" b="1" dirty="0"/>
              <a:t>Designing for Manufacture</a:t>
            </a:r>
            <a:br>
              <a:rPr lang="en-GB" b="1" dirty="0"/>
            </a:br>
            <a:r>
              <a:rPr lang="en-GB" sz="4400" b="1" dirty="0"/>
              <a:t>Case Study</a:t>
            </a:r>
            <a:br>
              <a:rPr lang="en-GB" b="1" dirty="0"/>
            </a:br>
            <a:endParaRPr lang="en-GB" dirty="0"/>
          </a:p>
        </p:txBody>
      </p:sp>
      <p:sp>
        <p:nvSpPr>
          <p:cNvPr id="6" name="Text Placeholder 5">
            <a:extLst>
              <a:ext uri="{FF2B5EF4-FFF2-40B4-BE49-F238E27FC236}">
                <a16:creationId xmlns:a16="http://schemas.microsoft.com/office/drawing/2014/main" id="{CFBD6229-92A5-9D48-B5DB-E4658DF8E4D5}"/>
              </a:ext>
            </a:extLst>
          </p:cNvPr>
          <p:cNvSpPr>
            <a:spLocks noGrp="1"/>
          </p:cNvSpPr>
          <p:nvPr>
            <p:ph type="body" sz="quarter" idx="13"/>
          </p:nvPr>
        </p:nvSpPr>
        <p:spPr>
          <a:xfrm>
            <a:off x="7200001" y="4392000"/>
            <a:ext cx="4416000" cy="246221"/>
          </a:xfrm>
        </p:spPr>
        <p:txBody>
          <a:bodyPr/>
          <a:lstStyle/>
          <a:p>
            <a:endParaRPr lang="en-US"/>
          </a:p>
        </p:txBody>
      </p:sp>
    </p:spTree>
    <p:extLst>
      <p:ext uri="{BB962C8B-B14F-4D97-AF65-F5344CB8AC3E}">
        <p14:creationId xmlns:p14="http://schemas.microsoft.com/office/powerpoint/2010/main" val="167988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771BE4-6FC6-354A-B778-6443702BE58F}"/>
              </a:ext>
            </a:extLst>
          </p:cNvPr>
          <p:cNvSpPr>
            <a:spLocks noGrp="1"/>
          </p:cNvSpPr>
          <p:nvPr>
            <p:ph type="sldNum" sz="quarter" idx="12"/>
          </p:nvPr>
        </p:nvSpPr>
        <p:spPr/>
        <p:txBody>
          <a:bodyPr/>
          <a:lstStyle/>
          <a:p>
            <a:fld id="{455123DE-DF0A-45CF-9929-81DBBDC71DC7}" type="slidenum">
              <a:rPr lang="en-AU" smtClean="0"/>
              <a:pPr/>
              <a:t>2</a:t>
            </a:fld>
            <a:endParaRPr lang="en-AU" dirty="0"/>
          </a:p>
        </p:txBody>
      </p:sp>
      <p:sp>
        <p:nvSpPr>
          <p:cNvPr id="6" name="Text Placeholder 5">
            <a:extLst>
              <a:ext uri="{FF2B5EF4-FFF2-40B4-BE49-F238E27FC236}">
                <a16:creationId xmlns:a16="http://schemas.microsoft.com/office/drawing/2014/main" id="{E6BA7BC8-2F8F-9F42-9876-D1B457003F52}"/>
              </a:ext>
            </a:extLst>
          </p:cNvPr>
          <p:cNvSpPr>
            <a:spLocks noGrp="1"/>
          </p:cNvSpPr>
          <p:nvPr>
            <p:ph type="body" sz="quarter" idx="13"/>
          </p:nvPr>
        </p:nvSpPr>
        <p:spPr>
          <a:xfrm>
            <a:off x="1016052" y="922992"/>
            <a:ext cx="8257950" cy="246221"/>
          </a:xfrm>
        </p:spPr>
        <p:txBody>
          <a:bodyPr/>
          <a:lstStyle/>
          <a:p>
            <a:r>
              <a:rPr lang="en-US" sz="2000" b="1" dirty="0"/>
              <a:t>Statement of need</a:t>
            </a:r>
          </a:p>
        </p:txBody>
      </p:sp>
      <p:sp>
        <p:nvSpPr>
          <p:cNvPr id="7" name="Text Placeholder 6">
            <a:extLst>
              <a:ext uri="{FF2B5EF4-FFF2-40B4-BE49-F238E27FC236}">
                <a16:creationId xmlns:a16="http://schemas.microsoft.com/office/drawing/2014/main" id="{3725188E-24A0-4D47-93A6-432EF77657C6}"/>
              </a:ext>
            </a:extLst>
          </p:cNvPr>
          <p:cNvSpPr>
            <a:spLocks noGrp="1"/>
          </p:cNvSpPr>
          <p:nvPr>
            <p:ph type="body" sz="quarter" idx="15"/>
          </p:nvPr>
        </p:nvSpPr>
        <p:spPr>
          <a:xfrm>
            <a:off x="1095375" y="1304925"/>
            <a:ext cx="4933812" cy="5553075"/>
          </a:xfrm>
        </p:spPr>
        <p:txBody>
          <a:bodyPr/>
          <a:lstStyle/>
          <a:p>
            <a:r>
              <a:rPr lang="en-US" dirty="0"/>
              <a:t>The User requires a direct-fire infantry support capability for a 120mm smooth bore ordnance with an Initial Operational Capability within 12 months.</a:t>
            </a:r>
          </a:p>
          <a:p>
            <a:r>
              <a:rPr lang="en-US" dirty="0"/>
              <a:t>Infantry support =</a:t>
            </a:r>
          </a:p>
          <a:p>
            <a:pPr lvl="1"/>
            <a:r>
              <a:rPr lang="en-US" dirty="0"/>
              <a:t>Essential, Round effective against Structure, Soft Skin Vehicles </a:t>
            </a:r>
          </a:p>
          <a:p>
            <a:pPr lvl="1"/>
            <a:r>
              <a:rPr lang="en-US" dirty="0"/>
              <a:t>Desirable, have an Anti Personnel / Suppression Capability</a:t>
            </a:r>
          </a:p>
          <a:p>
            <a:pPr marL="457200" lvl="1" indent="0">
              <a:buNone/>
            </a:pPr>
            <a:endParaRPr lang="en-US" dirty="0"/>
          </a:p>
          <a:p>
            <a:r>
              <a:rPr lang="en-US" dirty="0"/>
              <a:t>Performance =</a:t>
            </a:r>
          </a:p>
          <a:p>
            <a:pPr lvl="1"/>
            <a:r>
              <a:rPr lang="en-US" dirty="0"/>
              <a:t>95% probability of first round hit.</a:t>
            </a:r>
          </a:p>
          <a:p>
            <a:pPr lvl="1"/>
            <a:r>
              <a:rPr lang="en-US" dirty="0"/>
              <a:t>Effective range of 2km</a:t>
            </a:r>
          </a:p>
          <a:p>
            <a:pPr lvl="1"/>
            <a:r>
              <a:rPr lang="en-US" dirty="0"/>
              <a:t>Rate of Fire 3 rounds per minute.</a:t>
            </a:r>
          </a:p>
          <a:p>
            <a:r>
              <a:rPr lang="en-US" dirty="0"/>
              <a:t>The User requires the supplier to explore the potential trades between UPC and:</a:t>
            </a:r>
          </a:p>
          <a:p>
            <a:pPr lvl="1"/>
            <a:r>
              <a:rPr lang="en-US" dirty="0"/>
              <a:t>Lethality</a:t>
            </a:r>
          </a:p>
          <a:p>
            <a:pPr lvl="1"/>
            <a:r>
              <a:rPr lang="en-US" dirty="0"/>
              <a:t>Vulnerability and Logistics</a:t>
            </a:r>
            <a:endParaRPr lang="en-US" sz="1400" dirty="0"/>
          </a:p>
        </p:txBody>
      </p:sp>
      <p:sp>
        <p:nvSpPr>
          <p:cNvPr id="5" name="Title 4">
            <a:extLst>
              <a:ext uri="{FF2B5EF4-FFF2-40B4-BE49-F238E27FC236}">
                <a16:creationId xmlns:a16="http://schemas.microsoft.com/office/drawing/2014/main" id="{5DA7F1B5-2FBE-F14A-800E-908B0DFC7B23}"/>
              </a:ext>
            </a:extLst>
          </p:cNvPr>
          <p:cNvSpPr>
            <a:spLocks noGrp="1"/>
          </p:cNvSpPr>
          <p:nvPr>
            <p:ph type="title"/>
          </p:nvPr>
        </p:nvSpPr>
        <p:spPr>
          <a:xfrm>
            <a:off x="166425" y="258195"/>
            <a:ext cx="11010600" cy="664797"/>
          </a:xfrm>
        </p:spPr>
        <p:txBody>
          <a:bodyPr/>
          <a:lstStyle/>
          <a:p>
            <a:r>
              <a:rPr lang="en-US" dirty="0"/>
              <a:t>MOD Capability Statement</a:t>
            </a:r>
          </a:p>
        </p:txBody>
      </p:sp>
      <p:pic>
        <p:nvPicPr>
          <p:cNvPr id="8" name="Picture 7">
            <a:extLst>
              <a:ext uri="{FF2B5EF4-FFF2-40B4-BE49-F238E27FC236}">
                <a16:creationId xmlns:a16="http://schemas.microsoft.com/office/drawing/2014/main" id="{E274F9B0-B802-254D-9D94-939E5F68E6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67796" y="1773725"/>
            <a:ext cx="4361447" cy="3279538"/>
          </a:xfrm>
          <a:prstGeom prst="rect">
            <a:avLst/>
          </a:prstGeom>
        </p:spPr>
      </p:pic>
    </p:spTree>
    <p:extLst>
      <p:ext uri="{BB962C8B-B14F-4D97-AF65-F5344CB8AC3E}">
        <p14:creationId xmlns:p14="http://schemas.microsoft.com/office/powerpoint/2010/main" val="1030636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3</a:t>
            </a:fld>
            <a:endParaRPr lang="en-AU" dirty="0"/>
          </a:p>
        </p:txBody>
      </p:sp>
      <p:sp>
        <p:nvSpPr>
          <p:cNvPr id="3" name="Text Placeholder 2"/>
          <p:cNvSpPr>
            <a:spLocks noGrp="1"/>
          </p:cNvSpPr>
          <p:nvPr>
            <p:ph type="body" sz="quarter" idx="13"/>
          </p:nvPr>
        </p:nvSpPr>
        <p:spPr>
          <a:xfrm>
            <a:off x="1894124" y="1205487"/>
            <a:ext cx="8257950" cy="246221"/>
          </a:xfrm>
        </p:spPr>
        <p:txBody>
          <a:bodyPr/>
          <a:lstStyle/>
          <a:p>
            <a:r>
              <a:rPr lang="en-GB" sz="1800" b="1" dirty="0">
                <a:solidFill>
                  <a:schemeClr val="accent2"/>
                </a:solidFill>
              </a:rPr>
              <a:t>In the Beginning there was the Tank.</a:t>
            </a:r>
          </a:p>
        </p:txBody>
      </p:sp>
      <p:sp>
        <p:nvSpPr>
          <p:cNvPr id="4" name="Text Placeholder 3"/>
          <p:cNvSpPr>
            <a:spLocks noGrp="1"/>
          </p:cNvSpPr>
          <p:nvPr>
            <p:ph type="body" sz="quarter" idx="15"/>
          </p:nvPr>
        </p:nvSpPr>
        <p:spPr>
          <a:xfrm>
            <a:off x="1308872" y="1693991"/>
            <a:ext cx="8257950" cy="3790800"/>
          </a:xfrm>
        </p:spPr>
        <p:txBody>
          <a:bodyPr/>
          <a:lstStyle/>
          <a:p>
            <a:r>
              <a:rPr lang="en-GB" dirty="0"/>
              <a:t>Role was infantry support.</a:t>
            </a:r>
          </a:p>
          <a:p>
            <a:r>
              <a:rPr lang="en-GB" dirty="0"/>
              <a:t>“A new </a:t>
            </a:r>
            <a:r>
              <a:rPr lang="en-GB" dirty="0" err="1"/>
              <a:t>sponson</a:t>
            </a:r>
            <a:r>
              <a:rPr lang="en-GB" dirty="0"/>
              <a:t> was designed so that the tank could carry two Vickers machine guns, with their cooling jackets protected by armoured sleeves, on each side of the hull. Swinton's idea was that tanks should operate in pairs: a "destroyer” and a "consort" or "man-killing" tank, providing mutual protection. He stated that he then assigned the names "male" and "female" respectively. The designation "male" applied to those armed with six-pounder guns, whereas the "female" was the tank equipped only with machine guns.” </a:t>
            </a:r>
          </a:p>
          <a:p>
            <a:endParaRPr lang="en-GB" dirty="0"/>
          </a:p>
        </p:txBody>
      </p:sp>
      <p:sp>
        <p:nvSpPr>
          <p:cNvPr id="5" name="Title 4"/>
          <p:cNvSpPr>
            <a:spLocks noGrp="1"/>
          </p:cNvSpPr>
          <p:nvPr>
            <p:ph type="title"/>
          </p:nvPr>
        </p:nvSpPr>
        <p:spPr>
          <a:xfrm>
            <a:off x="271200" y="151841"/>
            <a:ext cx="11010600" cy="664797"/>
          </a:xfrm>
        </p:spPr>
        <p:txBody>
          <a:bodyPr/>
          <a:lstStyle/>
          <a:p>
            <a:r>
              <a:rPr lang="en-GB" dirty="0"/>
              <a:t>A Little Bit of History</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7824" y="4009127"/>
            <a:ext cx="4274250" cy="2032235"/>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1630" y="4013948"/>
            <a:ext cx="3571663" cy="2276935"/>
          </a:xfrm>
          <a:prstGeom prst="rect">
            <a:avLst/>
          </a:prstGeom>
        </p:spPr>
      </p:pic>
    </p:spTree>
    <p:extLst>
      <p:ext uri="{BB962C8B-B14F-4D97-AF65-F5344CB8AC3E}">
        <p14:creationId xmlns:p14="http://schemas.microsoft.com/office/powerpoint/2010/main" val="420776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4</a:t>
            </a:fld>
            <a:endParaRPr lang="en-AU" dirty="0"/>
          </a:p>
        </p:txBody>
      </p:sp>
      <p:sp>
        <p:nvSpPr>
          <p:cNvPr id="3" name="Text Placeholder 2"/>
          <p:cNvSpPr>
            <a:spLocks noGrp="1"/>
          </p:cNvSpPr>
          <p:nvPr>
            <p:ph type="body" sz="quarter" idx="13"/>
          </p:nvPr>
        </p:nvSpPr>
        <p:spPr>
          <a:xfrm>
            <a:off x="1954705" y="971188"/>
            <a:ext cx="8257950" cy="246221"/>
          </a:xfrm>
        </p:spPr>
        <p:txBody>
          <a:bodyPr/>
          <a:lstStyle/>
          <a:p>
            <a:r>
              <a:rPr lang="en-GB" b="1" u="sng" dirty="0">
                <a:solidFill>
                  <a:schemeClr val="accent2"/>
                </a:solidFill>
              </a:rPr>
              <a:t>WW2</a:t>
            </a:r>
          </a:p>
        </p:txBody>
      </p:sp>
      <p:sp>
        <p:nvSpPr>
          <p:cNvPr id="5" name="Title 4"/>
          <p:cNvSpPr>
            <a:spLocks noGrp="1"/>
          </p:cNvSpPr>
          <p:nvPr>
            <p:ph type="title"/>
          </p:nvPr>
        </p:nvSpPr>
        <p:spPr>
          <a:xfrm>
            <a:off x="99750" y="79949"/>
            <a:ext cx="11010600" cy="664797"/>
          </a:xfrm>
        </p:spPr>
        <p:txBody>
          <a:bodyPr/>
          <a:lstStyle/>
          <a:p>
            <a:r>
              <a:rPr lang="en-GB" dirty="0"/>
              <a:t>Infantry support versus “Tank Killer”</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4205" y="1507477"/>
            <a:ext cx="3282545" cy="2581923"/>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80090" y="4218889"/>
            <a:ext cx="3366538" cy="2104086"/>
          </a:xfrm>
          <a:prstGeom prst="rect">
            <a:avLst/>
          </a:prstGeom>
        </p:spPr>
      </p:pic>
      <p:sp>
        <p:nvSpPr>
          <p:cNvPr id="8" name="TextBox 7"/>
          <p:cNvSpPr txBox="1"/>
          <p:nvPr/>
        </p:nvSpPr>
        <p:spPr>
          <a:xfrm>
            <a:off x="1764205" y="4490607"/>
            <a:ext cx="4061495" cy="1846659"/>
          </a:xfrm>
          <a:prstGeom prst="rect">
            <a:avLst/>
          </a:prstGeom>
          <a:noFill/>
        </p:spPr>
        <p:txBody>
          <a:bodyPr wrap="square" rtlCol="0">
            <a:spAutoFit/>
          </a:bodyPr>
          <a:lstStyle/>
          <a:p>
            <a:r>
              <a:rPr lang="en-GB" sz="1600" dirty="0"/>
              <a:t>The Germans were able to fit their reliable anti-tank guns into existing Panther tanks beginning in 1943, the British brought up the concept of fitting their 76.2mm anti-tank cannon (also known as the "17-pounder") into a Sherman</a:t>
            </a:r>
            <a:r>
              <a:rPr lang="en-GB" dirty="0"/>
              <a:t>. </a:t>
            </a:r>
          </a:p>
        </p:txBody>
      </p:sp>
      <p:sp>
        <p:nvSpPr>
          <p:cNvPr id="9" name="TextBox 8"/>
          <p:cNvSpPr txBox="1"/>
          <p:nvPr/>
        </p:nvSpPr>
        <p:spPr>
          <a:xfrm>
            <a:off x="5190699" y="1360067"/>
            <a:ext cx="4839125" cy="2677656"/>
          </a:xfrm>
          <a:prstGeom prst="rect">
            <a:avLst/>
          </a:prstGeom>
          <a:noFill/>
        </p:spPr>
        <p:txBody>
          <a:bodyPr wrap="square" rtlCol="0">
            <a:spAutoFit/>
          </a:bodyPr>
          <a:lstStyle/>
          <a:p>
            <a:r>
              <a:rPr lang="en-GB" sz="1400" dirty="0"/>
              <a:t>“Prior to the introduction of the ROQF 75 mm, British tanks had been equipped with guns such as the QF 2 pounder (40-mm), and then the larger 57mm 6 pounder. These guns were designed to fire armour-piercing shot, small high-velocity solid rounds that were effective against tanks, but did little damage to groups of infantry or soft targets like trucks. Some tanks operating in the infantry support role were given howitzers firing HE shells, such as early models of the Churchill and CS (Close Support) versions of the Matilda II. The decision to equip British tanks with a gun capable of firing HE shells at soft targets was taken by the War Office</a:t>
            </a:r>
            <a:r>
              <a:rPr lang="en-GB" sz="1100" dirty="0"/>
              <a:t>.”</a:t>
            </a:r>
          </a:p>
        </p:txBody>
      </p:sp>
    </p:spTree>
    <p:extLst>
      <p:ext uri="{BB962C8B-B14F-4D97-AF65-F5344CB8AC3E}">
        <p14:creationId xmlns:p14="http://schemas.microsoft.com/office/powerpoint/2010/main" val="561323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5</a:t>
            </a:fld>
            <a:endParaRPr lang="en-AU" dirty="0"/>
          </a:p>
        </p:txBody>
      </p:sp>
      <p:sp>
        <p:nvSpPr>
          <p:cNvPr id="5" name="Title 4"/>
          <p:cNvSpPr>
            <a:spLocks noGrp="1"/>
          </p:cNvSpPr>
          <p:nvPr>
            <p:ph type="title"/>
          </p:nvPr>
        </p:nvSpPr>
        <p:spPr>
          <a:xfrm>
            <a:off x="311300" y="228482"/>
            <a:ext cx="11010600" cy="664797"/>
          </a:xfrm>
        </p:spPr>
        <p:txBody>
          <a:bodyPr/>
          <a:lstStyle/>
          <a:p>
            <a:r>
              <a:rPr lang="en-GB" dirty="0"/>
              <a:t>The First of a New Breed!</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4200" y="1117456"/>
            <a:ext cx="4559300" cy="3038792"/>
          </a:xfrm>
          <a:prstGeom prst="rect">
            <a:avLst/>
          </a:prstGeom>
        </p:spPr>
      </p:pic>
      <p:pic>
        <p:nvPicPr>
          <p:cNvPr id="7" name="Picture 6" descr="Ammo_Cl"/>
          <p:cNvPicPr>
            <a:picLocks noChangeAspect="1"/>
          </p:cNvPicPr>
          <p:nvPr/>
        </p:nvPicPr>
        <p:blipFill rotWithShape="1">
          <a:blip r:embed="rId3">
            <a:extLst>
              <a:ext uri="{28A0092B-C50C-407E-A947-70E740481C1C}">
                <a14:useLocalDpi xmlns:a14="http://schemas.microsoft.com/office/drawing/2010/main" val="0"/>
              </a:ext>
            </a:extLst>
          </a:blip>
          <a:srcRect l="26250" t="19120" r="25695" b="19121"/>
          <a:stretch/>
        </p:blipFill>
        <p:spPr>
          <a:xfrm>
            <a:off x="5816600" y="3478405"/>
            <a:ext cx="4343400" cy="3138295"/>
          </a:xfrm>
          <a:prstGeom prst="rect">
            <a:avLst/>
          </a:prstGeom>
        </p:spPr>
      </p:pic>
      <p:sp>
        <p:nvSpPr>
          <p:cNvPr id="8" name="TextBox 7"/>
          <p:cNvSpPr txBox="1"/>
          <p:nvPr/>
        </p:nvSpPr>
        <p:spPr>
          <a:xfrm>
            <a:off x="6642101" y="1943100"/>
            <a:ext cx="3417923" cy="646331"/>
          </a:xfrm>
          <a:prstGeom prst="rect">
            <a:avLst/>
          </a:prstGeom>
          <a:noFill/>
        </p:spPr>
        <p:txBody>
          <a:bodyPr wrap="none" rtlCol="0">
            <a:spAutoFit/>
          </a:bodyPr>
          <a:lstStyle/>
          <a:p>
            <a:r>
              <a:rPr lang="en-GB" dirty="0"/>
              <a:t>Centurion equipped with RO L7</a:t>
            </a:r>
          </a:p>
          <a:p>
            <a:r>
              <a:rPr lang="en-GB" dirty="0"/>
              <a:t>105mm gun.</a:t>
            </a:r>
          </a:p>
        </p:txBody>
      </p:sp>
      <p:sp>
        <p:nvSpPr>
          <p:cNvPr id="9" name="TextBox 8"/>
          <p:cNvSpPr txBox="1"/>
          <p:nvPr/>
        </p:nvSpPr>
        <p:spPr>
          <a:xfrm>
            <a:off x="1765301" y="4305299"/>
            <a:ext cx="3915431" cy="2308324"/>
          </a:xfrm>
          <a:prstGeom prst="rect">
            <a:avLst/>
          </a:prstGeom>
          <a:noFill/>
        </p:spPr>
        <p:txBody>
          <a:bodyPr wrap="none" rtlCol="0">
            <a:spAutoFit/>
          </a:bodyPr>
          <a:lstStyle/>
          <a:p>
            <a:r>
              <a:rPr lang="en-GB" dirty="0"/>
              <a:t>Royal Ordnance 105mm Ammunition</a:t>
            </a:r>
          </a:p>
          <a:p>
            <a:r>
              <a:rPr lang="en-GB" dirty="0"/>
              <a:t>L to R</a:t>
            </a:r>
          </a:p>
          <a:p>
            <a:pPr marL="285750" indent="-285750">
              <a:buFont typeface="Arial" panose="020B0604020202020204" pitchFamily="34" charset="0"/>
              <a:buChar char="•"/>
            </a:pPr>
            <a:r>
              <a:rPr lang="en-GB" dirty="0"/>
              <a:t>FSAPDS</a:t>
            </a:r>
          </a:p>
          <a:p>
            <a:pPr marL="285750" indent="-285750">
              <a:buFont typeface="Arial" panose="020B0604020202020204" pitchFamily="34" charset="0"/>
              <a:buChar char="•"/>
            </a:pPr>
            <a:r>
              <a:rPr lang="en-GB" dirty="0"/>
              <a:t>SH </a:t>
            </a:r>
            <a:r>
              <a:rPr lang="en-GB" dirty="0" err="1"/>
              <a:t>Prac</a:t>
            </a:r>
            <a:endParaRPr lang="en-GB" dirty="0"/>
          </a:p>
          <a:p>
            <a:pPr marL="285750" indent="-285750">
              <a:buFont typeface="Arial" panose="020B0604020202020204" pitchFamily="34" charset="0"/>
              <a:buChar char="•"/>
            </a:pPr>
            <a:r>
              <a:rPr lang="en-GB" dirty="0"/>
              <a:t>DS Shot </a:t>
            </a:r>
            <a:r>
              <a:rPr lang="en-GB" dirty="0" err="1"/>
              <a:t>Prac</a:t>
            </a:r>
            <a:endParaRPr lang="en-GB" dirty="0"/>
          </a:p>
          <a:p>
            <a:pPr marL="285750" indent="-285750">
              <a:buFont typeface="Arial" panose="020B0604020202020204" pitchFamily="34" charset="0"/>
              <a:buChar char="•"/>
            </a:pPr>
            <a:r>
              <a:rPr lang="en-GB" dirty="0"/>
              <a:t>HESH</a:t>
            </a:r>
          </a:p>
          <a:p>
            <a:pPr marL="285750" indent="-285750">
              <a:buFont typeface="Arial" panose="020B0604020202020204" pitchFamily="34" charset="0"/>
              <a:buChar char="•"/>
            </a:pPr>
            <a:r>
              <a:rPr lang="en-GB" dirty="0"/>
              <a:t>BE Smoke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536894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026"/>
          <p:cNvSpPr>
            <a:spLocks noGrp="1" noChangeArrowheads="1"/>
          </p:cNvSpPr>
          <p:nvPr>
            <p:ph type="ctrTitle"/>
          </p:nvPr>
        </p:nvSpPr>
        <p:spPr>
          <a:xfrm>
            <a:off x="541316" y="311245"/>
            <a:ext cx="11091905" cy="534988"/>
          </a:xfrm>
        </p:spPr>
        <p:txBody>
          <a:bodyPr/>
          <a:lstStyle/>
          <a:p>
            <a:pPr algn="ctr"/>
            <a:r>
              <a:rPr lang="en-GB" altLang="en-US" sz="4800" dirty="0">
                <a:solidFill>
                  <a:schemeClr val="accent1">
                    <a:lumMod val="25000"/>
                  </a:schemeClr>
                </a:solidFill>
              </a:rPr>
              <a:t>Target Defeat Mechanisms - Summary</a:t>
            </a:r>
          </a:p>
        </p:txBody>
      </p:sp>
      <p:sp>
        <p:nvSpPr>
          <p:cNvPr id="41987" name="Text Box 1028"/>
          <p:cNvSpPr txBox="1">
            <a:spLocks noChangeArrowheads="1"/>
          </p:cNvSpPr>
          <p:nvPr/>
        </p:nvSpPr>
        <p:spPr bwMode="auto">
          <a:xfrm>
            <a:off x="2141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spcBef>
                <a:spcPct val="0"/>
              </a:spcBef>
            </a:pPr>
            <a:r>
              <a:rPr lang="en-GB" altLang="en-US" sz="1600" b="1">
                <a:solidFill>
                  <a:schemeClr val="accent1">
                    <a:lumMod val="25000"/>
                  </a:schemeClr>
                </a:solidFill>
              </a:rPr>
              <a:t>ANTI-PERSONNEL</a:t>
            </a:r>
          </a:p>
        </p:txBody>
      </p:sp>
      <p:sp>
        <p:nvSpPr>
          <p:cNvPr id="41988" name="Text Box 1030"/>
          <p:cNvSpPr txBox="1">
            <a:spLocks noChangeArrowheads="1"/>
          </p:cNvSpPr>
          <p:nvPr/>
        </p:nvSpPr>
        <p:spPr bwMode="auto">
          <a:xfrm>
            <a:off x="2617789" y="2163764"/>
            <a:ext cx="90328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Blast - HE</a:t>
            </a:r>
          </a:p>
        </p:txBody>
      </p:sp>
      <p:sp>
        <p:nvSpPr>
          <p:cNvPr id="41989" name="Text Box 1037"/>
          <p:cNvSpPr txBox="1">
            <a:spLocks noChangeArrowheads="1"/>
          </p:cNvSpPr>
          <p:nvPr/>
        </p:nvSpPr>
        <p:spPr bwMode="auto">
          <a:xfrm>
            <a:off x="2376488" y="3611564"/>
            <a:ext cx="1573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KE - shell fragment</a:t>
            </a:r>
          </a:p>
        </p:txBody>
      </p:sp>
      <p:sp>
        <p:nvSpPr>
          <p:cNvPr id="41990" name="Text Box 1038"/>
          <p:cNvSpPr txBox="1">
            <a:spLocks noChangeArrowheads="1"/>
          </p:cNvSpPr>
          <p:nvPr/>
        </p:nvSpPr>
        <p:spPr bwMode="auto">
          <a:xfrm>
            <a:off x="5462589" y="2162175"/>
            <a:ext cx="1292225" cy="274638"/>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Blast - External</a:t>
            </a:r>
          </a:p>
        </p:txBody>
      </p:sp>
      <p:sp>
        <p:nvSpPr>
          <p:cNvPr id="41991" name="Text Box 1040"/>
          <p:cNvSpPr txBox="1">
            <a:spLocks noChangeArrowheads="1"/>
          </p:cNvSpPr>
          <p:nvPr/>
        </p:nvSpPr>
        <p:spPr bwMode="auto">
          <a:xfrm>
            <a:off x="5411788" y="3611564"/>
            <a:ext cx="1243012" cy="27463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Blast - Internal</a:t>
            </a:r>
          </a:p>
        </p:txBody>
      </p:sp>
      <p:sp>
        <p:nvSpPr>
          <p:cNvPr id="41992" name="Text Box 1041"/>
          <p:cNvSpPr txBox="1">
            <a:spLocks noChangeArrowheads="1"/>
          </p:cNvSpPr>
          <p:nvPr/>
        </p:nvSpPr>
        <p:spPr bwMode="auto">
          <a:xfrm>
            <a:off x="5100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spcBef>
                <a:spcPct val="0"/>
              </a:spcBef>
            </a:pPr>
            <a:r>
              <a:rPr lang="en-GB" altLang="en-US" sz="1600" b="1">
                <a:solidFill>
                  <a:schemeClr val="accent1">
                    <a:lumMod val="25000"/>
                  </a:schemeClr>
                </a:solidFill>
              </a:rPr>
              <a:t>ANTI-STRUCTURE</a:t>
            </a:r>
          </a:p>
        </p:txBody>
      </p:sp>
      <p:sp>
        <p:nvSpPr>
          <p:cNvPr id="41993" name="Text Box 1042"/>
          <p:cNvSpPr txBox="1">
            <a:spLocks noChangeArrowheads="1"/>
          </p:cNvSpPr>
          <p:nvPr/>
        </p:nvSpPr>
        <p:spPr bwMode="auto">
          <a:xfrm>
            <a:off x="8085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spcBef>
                <a:spcPct val="0"/>
              </a:spcBef>
            </a:pPr>
            <a:r>
              <a:rPr lang="en-GB" altLang="en-US" sz="1600" b="1">
                <a:solidFill>
                  <a:schemeClr val="accent1">
                    <a:lumMod val="25000"/>
                  </a:schemeClr>
                </a:solidFill>
              </a:rPr>
              <a:t>ANTI-ARMOUR</a:t>
            </a:r>
          </a:p>
        </p:txBody>
      </p:sp>
      <p:sp>
        <p:nvSpPr>
          <p:cNvPr id="41994" name="Text Box 1043"/>
          <p:cNvSpPr txBox="1">
            <a:spLocks noChangeArrowheads="1"/>
          </p:cNvSpPr>
          <p:nvPr/>
        </p:nvSpPr>
        <p:spPr bwMode="auto">
          <a:xfrm>
            <a:off x="8610601" y="2162175"/>
            <a:ext cx="60642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spcBef>
                <a:spcPct val="0"/>
              </a:spcBef>
            </a:pPr>
            <a:r>
              <a:rPr lang="en-GB" altLang="en-US" b="1">
                <a:solidFill>
                  <a:schemeClr val="accent1">
                    <a:lumMod val="25000"/>
                  </a:schemeClr>
                </a:solidFill>
              </a:rPr>
              <a:t>HESH</a:t>
            </a:r>
          </a:p>
        </p:txBody>
      </p:sp>
      <p:sp>
        <p:nvSpPr>
          <p:cNvPr id="41995" name="Text Box 1044"/>
          <p:cNvSpPr txBox="1">
            <a:spLocks noChangeArrowheads="1"/>
          </p:cNvSpPr>
          <p:nvPr/>
        </p:nvSpPr>
        <p:spPr bwMode="auto">
          <a:xfrm>
            <a:off x="7977188" y="3611564"/>
            <a:ext cx="1852612"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Shaped Charge - HEAT</a:t>
            </a:r>
          </a:p>
        </p:txBody>
      </p:sp>
      <p:sp>
        <p:nvSpPr>
          <p:cNvPr id="41996" name="Text Box 1070"/>
          <p:cNvSpPr txBox="1">
            <a:spLocks noChangeArrowheads="1"/>
          </p:cNvSpPr>
          <p:nvPr/>
        </p:nvSpPr>
        <p:spPr bwMode="auto">
          <a:xfrm>
            <a:off x="5284788" y="5211764"/>
            <a:ext cx="1454150"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Tandem Warhead</a:t>
            </a:r>
          </a:p>
        </p:txBody>
      </p:sp>
      <p:grpSp>
        <p:nvGrpSpPr>
          <p:cNvPr id="41997" name="Group 1073"/>
          <p:cNvGrpSpPr>
            <a:grpSpLocks noChangeAspect="1"/>
          </p:cNvGrpSpPr>
          <p:nvPr/>
        </p:nvGrpSpPr>
        <p:grpSpPr bwMode="auto">
          <a:xfrm flipH="1">
            <a:off x="2943226" y="5834063"/>
            <a:ext cx="409575" cy="68262"/>
            <a:chOff x="466" y="1122"/>
            <a:chExt cx="1397" cy="233"/>
          </a:xfrm>
        </p:grpSpPr>
        <p:sp>
          <p:nvSpPr>
            <p:cNvPr id="42103" name="AutoShape 1074"/>
            <p:cNvSpPr>
              <a:spLocks noChangeAspect="1" noChangeArrowheads="1"/>
            </p:cNvSpPr>
            <p:nvPr/>
          </p:nvSpPr>
          <p:spPr bwMode="auto">
            <a:xfrm flipV="1">
              <a:off x="775" y="1165"/>
              <a:ext cx="123" cy="147"/>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104" name="AutoShape 1075"/>
            <p:cNvSpPr>
              <a:spLocks noChangeAspect="1" noChangeArrowheads="1"/>
            </p:cNvSpPr>
            <p:nvPr/>
          </p:nvSpPr>
          <p:spPr bwMode="auto">
            <a:xfrm flipV="1">
              <a:off x="1839" y="1122"/>
              <a:ext cx="24" cy="233"/>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105" name="AutoShape 1076"/>
            <p:cNvSpPr>
              <a:spLocks noChangeAspect="1" noChangeArrowheads="1"/>
            </p:cNvSpPr>
            <p:nvPr/>
          </p:nvSpPr>
          <p:spPr bwMode="auto">
            <a:xfrm flipV="1">
              <a:off x="1817" y="1140"/>
              <a:ext cx="24" cy="196"/>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106" name="Freeform 1077"/>
            <p:cNvSpPr>
              <a:spLocks noChangeAspect="1"/>
            </p:cNvSpPr>
            <p:nvPr/>
          </p:nvSpPr>
          <p:spPr bwMode="auto">
            <a:xfrm>
              <a:off x="969" y="1122"/>
              <a:ext cx="825" cy="232"/>
            </a:xfrm>
            <a:custGeom>
              <a:avLst/>
              <a:gdLst>
                <a:gd name="T0" fmla="*/ 824 w 825"/>
                <a:gd name="T1" fmla="*/ 0 h 232"/>
                <a:gd name="T2" fmla="*/ 824 w 825"/>
                <a:gd name="T3" fmla="*/ 231 h 232"/>
                <a:gd name="T4" fmla="*/ 0 w 825"/>
                <a:gd name="T5" fmla="*/ 210 h 232"/>
                <a:gd name="T6" fmla="*/ 0 w 825"/>
                <a:gd name="T7" fmla="*/ 18 h 232"/>
                <a:gd name="T8" fmla="*/ 824 w 825"/>
                <a:gd name="T9" fmla="*/ 0 h 232"/>
                <a:gd name="T10" fmla="*/ 824 w 825"/>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5" h="232">
                  <a:moveTo>
                    <a:pt x="824" y="0"/>
                  </a:moveTo>
                  <a:lnTo>
                    <a:pt x="824" y="231"/>
                  </a:lnTo>
                  <a:lnTo>
                    <a:pt x="0" y="210"/>
                  </a:lnTo>
                  <a:lnTo>
                    <a:pt x="0" y="18"/>
                  </a:lnTo>
                  <a:lnTo>
                    <a:pt x="82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107" name="Freeform 1078"/>
            <p:cNvSpPr>
              <a:spLocks noChangeAspect="1"/>
            </p:cNvSpPr>
            <p:nvPr/>
          </p:nvSpPr>
          <p:spPr bwMode="auto">
            <a:xfrm>
              <a:off x="896" y="1140"/>
              <a:ext cx="75" cy="193"/>
            </a:xfrm>
            <a:custGeom>
              <a:avLst/>
              <a:gdLst>
                <a:gd name="T0" fmla="*/ 74 w 75"/>
                <a:gd name="T1" fmla="*/ 0 h 193"/>
                <a:gd name="T2" fmla="*/ 74 w 75"/>
                <a:gd name="T3" fmla="*/ 192 h 193"/>
                <a:gd name="T4" fmla="*/ 0 w 75"/>
                <a:gd name="T5" fmla="*/ 170 h 193"/>
                <a:gd name="T6" fmla="*/ 0 w 75"/>
                <a:gd name="T7" fmla="*/ 24 h 193"/>
                <a:gd name="T8" fmla="*/ 74 w 75"/>
                <a:gd name="T9" fmla="*/ 0 h 193"/>
                <a:gd name="T10" fmla="*/ 74 w 75"/>
                <a:gd name="T11" fmla="*/ 0 h 19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5" h="193">
                  <a:moveTo>
                    <a:pt x="74" y="0"/>
                  </a:moveTo>
                  <a:lnTo>
                    <a:pt x="74" y="192"/>
                  </a:lnTo>
                  <a:lnTo>
                    <a:pt x="0" y="170"/>
                  </a:lnTo>
                  <a:lnTo>
                    <a:pt x="0" y="24"/>
                  </a:lnTo>
                  <a:lnTo>
                    <a:pt x="7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108" name="Freeform 1079"/>
            <p:cNvSpPr>
              <a:spLocks noChangeAspect="1"/>
            </p:cNvSpPr>
            <p:nvPr/>
          </p:nvSpPr>
          <p:spPr bwMode="auto">
            <a:xfrm>
              <a:off x="466" y="1169"/>
              <a:ext cx="310" cy="136"/>
            </a:xfrm>
            <a:custGeom>
              <a:avLst/>
              <a:gdLst>
                <a:gd name="T0" fmla="*/ 309 w 310"/>
                <a:gd name="T1" fmla="*/ 134 h 136"/>
                <a:gd name="T2" fmla="*/ 309 w 310"/>
                <a:gd name="T3" fmla="*/ 0 h 136"/>
                <a:gd name="T4" fmla="*/ 309 w 310"/>
                <a:gd name="T5" fmla="*/ 2 h 136"/>
                <a:gd name="T6" fmla="*/ 288 w 310"/>
                <a:gd name="T7" fmla="*/ 4 h 136"/>
                <a:gd name="T8" fmla="*/ 269 w 310"/>
                <a:gd name="T9" fmla="*/ 5 h 136"/>
                <a:gd name="T10" fmla="*/ 248 w 310"/>
                <a:gd name="T11" fmla="*/ 6 h 136"/>
                <a:gd name="T12" fmla="*/ 229 w 310"/>
                <a:gd name="T13" fmla="*/ 7 h 136"/>
                <a:gd name="T14" fmla="*/ 209 w 310"/>
                <a:gd name="T15" fmla="*/ 12 h 136"/>
                <a:gd name="T16" fmla="*/ 190 w 310"/>
                <a:gd name="T17" fmla="*/ 14 h 136"/>
                <a:gd name="T18" fmla="*/ 170 w 310"/>
                <a:gd name="T19" fmla="*/ 18 h 136"/>
                <a:gd name="T20" fmla="*/ 151 w 310"/>
                <a:gd name="T21" fmla="*/ 21 h 136"/>
                <a:gd name="T22" fmla="*/ 132 w 310"/>
                <a:gd name="T23" fmla="*/ 27 h 136"/>
                <a:gd name="T24" fmla="*/ 112 w 310"/>
                <a:gd name="T25" fmla="*/ 31 h 136"/>
                <a:gd name="T26" fmla="*/ 93 w 310"/>
                <a:gd name="T27" fmla="*/ 37 h 136"/>
                <a:gd name="T28" fmla="*/ 75 w 310"/>
                <a:gd name="T29" fmla="*/ 41 h 136"/>
                <a:gd name="T30" fmla="*/ 55 w 310"/>
                <a:gd name="T31" fmla="*/ 48 h 136"/>
                <a:gd name="T32" fmla="*/ 37 w 310"/>
                <a:gd name="T33" fmla="*/ 54 h 136"/>
                <a:gd name="T34" fmla="*/ 18 w 310"/>
                <a:gd name="T35" fmla="*/ 62 h 136"/>
                <a:gd name="T36" fmla="*/ 0 w 310"/>
                <a:gd name="T37" fmla="*/ 68 h 136"/>
                <a:gd name="T38" fmla="*/ 0 w 310"/>
                <a:gd name="T39" fmla="*/ 69 h 136"/>
                <a:gd name="T40" fmla="*/ 18 w 310"/>
                <a:gd name="T41" fmla="*/ 77 h 136"/>
                <a:gd name="T42" fmla="*/ 37 w 310"/>
                <a:gd name="T43" fmla="*/ 85 h 136"/>
                <a:gd name="T44" fmla="*/ 55 w 310"/>
                <a:gd name="T45" fmla="*/ 92 h 136"/>
                <a:gd name="T46" fmla="*/ 75 w 310"/>
                <a:gd name="T47" fmla="*/ 98 h 136"/>
                <a:gd name="T48" fmla="*/ 93 w 310"/>
                <a:gd name="T49" fmla="*/ 104 h 136"/>
                <a:gd name="T50" fmla="*/ 112 w 310"/>
                <a:gd name="T51" fmla="*/ 109 h 136"/>
                <a:gd name="T52" fmla="*/ 132 w 310"/>
                <a:gd name="T53" fmla="*/ 114 h 136"/>
                <a:gd name="T54" fmla="*/ 151 w 310"/>
                <a:gd name="T55" fmla="*/ 118 h 136"/>
                <a:gd name="T56" fmla="*/ 170 w 310"/>
                <a:gd name="T57" fmla="*/ 123 h 136"/>
                <a:gd name="T58" fmla="*/ 190 w 310"/>
                <a:gd name="T59" fmla="*/ 126 h 136"/>
                <a:gd name="T60" fmla="*/ 209 w 310"/>
                <a:gd name="T61" fmla="*/ 130 h 136"/>
                <a:gd name="T62" fmla="*/ 229 w 310"/>
                <a:gd name="T63" fmla="*/ 132 h 136"/>
                <a:gd name="T64" fmla="*/ 248 w 310"/>
                <a:gd name="T65" fmla="*/ 134 h 136"/>
                <a:gd name="T66" fmla="*/ 269 w 310"/>
                <a:gd name="T67" fmla="*/ 135 h 136"/>
                <a:gd name="T68" fmla="*/ 288 w 310"/>
                <a:gd name="T69" fmla="*/ 135 h 136"/>
                <a:gd name="T70" fmla="*/ 309 w 310"/>
                <a:gd name="T71" fmla="*/ 135 h 136"/>
                <a:gd name="T72" fmla="*/ 309 w 310"/>
                <a:gd name="T73" fmla="*/ 134 h 136"/>
                <a:gd name="T74" fmla="*/ 309 w 310"/>
                <a:gd name="T75" fmla="*/ 134 h 1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10" h="136">
                  <a:moveTo>
                    <a:pt x="309" y="134"/>
                  </a:moveTo>
                  <a:lnTo>
                    <a:pt x="309" y="0"/>
                  </a:lnTo>
                  <a:lnTo>
                    <a:pt x="309" y="2"/>
                  </a:lnTo>
                  <a:lnTo>
                    <a:pt x="288" y="4"/>
                  </a:lnTo>
                  <a:lnTo>
                    <a:pt x="269" y="5"/>
                  </a:lnTo>
                  <a:lnTo>
                    <a:pt x="248" y="6"/>
                  </a:lnTo>
                  <a:lnTo>
                    <a:pt x="229" y="7"/>
                  </a:lnTo>
                  <a:lnTo>
                    <a:pt x="209" y="12"/>
                  </a:lnTo>
                  <a:lnTo>
                    <a:pt x="190" y="14"/>
                  </a:lnTo>
                  <a:lnTo>
                    <a:pt x="170" y="18"/>
                  </a:lnTo>
                  <a:lnTo>
                    <a:pt x="151" y="21"/>
                  </a:lnTo>
                  <a:lnTo>
                    <a:pt x="132" y="27"/>
                  </a:lnTo>
                  <a:lnTo>
                    <a:pt x="112" y="31"/>
                  </a:lnTo>
                  <a:lnTo>
                    <a:pt x="93" y="37"/>
                  </a:lnTo>
                  <a:lnTo>
                    <a:pt x="75" y="41"/>
                  </a:lnTo>
                  <a:lnTo>
                    <a:pt x="55" y="48"/>
                  </a:lnTo>
                  <a:lnTo>
                    <a:pt x="37" y="54"/>
                  </a:lnTo>
                  <a:lnTo>
                    <a:pt x="18" y="62"/>
                  </a:lnTo>
                  <a:lnTo>
                    <a:pt x="0" y="68"/>
                  </a:lnTo>
                  <a:lnTo>
                    <a:pt x="0" y="69"/>
                  </a:lnTo>
                  <a:lnTo>
                    <a:pt x="18" y="77"/>
                  </a:lnTo>
                  <a:lnTo>
                    <a:pt x="37" y="85"/>
                  </a:lnTo>
                  <a:lnTo>
                    <a:pt x="55" y="92"/>
                  </a:lnTo>
                  <a:lnTo>
                    <a:pt x="75" y="98"/>
                  </a:lnTo>
                  <a:lnTo>
                    <a:pt x="93" y="104"/>
                  </a:lnTo>
                  <a:lnTo>
                    <a:pt x="112" y="109"/>
                  </a:lnTo>
                  <a:lnTo>
                    <a:pt x="132" y="114"/>
                  </a:lnTo>
                  <a:lnTo>
                    <a:pt x="151" y="118"/>
                  </a:lnTo>
                  <a:lnTo>
                    <a:pt x="170" y="123"/>
                  </a:lnTo>
                  <a:lnTo>
                    <a:pt x="190" y="126"/>
                  </a:lnTo>
                  <a:lnTo>
                    <a:pt x="209" y="130"/>
                  </a:lnTo>
                  <a:lnTo>
                    <a:pt x="229" y="132"/>
                  </a:lnTo>
                  <a:lnTo>
                    <a:pt x="248" y="134"/>
                  </a:lnTo>
                  <a:lnTo>
                    <a:pt x="269" y="135"/>
                  </a:lnTo>
                  <a:lnTo>
                    <a:pt x="288" y="135"/>
                  </a:lnTo>
                  <a:lnTo>
                    <a:pt x="309" y="135"/>
                  </a:lnTo>
                  <a:lnTo>
                    <a:pt x="309" y="134"/>
                  </a:lnTo>
                </a:path>
              </a:pathLst>
            </a:custGeom>
            <a:gradFill rotWithShape="0">
              <a:gsLst>
                <a:gs pos="0">
                  <a:srgbClr val="A11F12"/>
                </a:gs>
                <a:gs pos="50000">
                  <a:srgbClr val="E26200"/>
                </a:gs>
                <a:gs pos="100000">
                  <a:srgbClr val="A11F12"/>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109" name="Freeform 1080"/>
            <p:cNvSpPr>
              <a:spLocks noChangeAspect="1"/>
            </p:cNvSpPr>
            <p:nvPr/>
          </p:nvSpPr>
          <p:spPr bwMode="auto">
            <a:xfrm>
              <a:off x="1794" y="1122"/>
              <a:ext cx="24" cy="231"/>
            </a:xfrm>
            <a:custGeom>
              <a:avLst/>
              <a:gdLst>
                <a:gd name="T0" fmla="*/ 0 w 24"/>
                <a:gd name="T1" fmla="*/ 0 h 231"/>
                <a:gd name="T2" fmla="*/ 0 w 24"/>
                <a:gd name="T3" fmla="*/ 230 h 231"/>
                <a:gd name="T4" fmla="*/ 23 w 24"/>
                <a:gd name="T5" fmla="*/ 212 h 231"/>
                <a:gd name="T6" fmla="*/ 23 w 24"/>
                <a:gd name="T7" fmla="*/ 18 h 231"/>
                <a:gd name="T8" fmla="*/ 0 w 24"/>
                <a:gd name="T9" fmla="*/ 0 h 231"/>
                <a:gd name="T10" fmla="*/ 0 w 24"/>
                <a:gd name="T11" fmla="*/ 0 h 23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 h="231">
                  <a:moveTo>
                    <a:pt x="0" y="0"/>
                  </a:moveTo>
                  <a:lnTo>
                    <a:pt x="0" y="230"/>
                  </a:lnTo>
                  <a:lnTo>
                    <a:pt x="23" y="212"/>
                  </a:lnTo>
                  <a:lnTo>
                    <a:pt x="23" y="18"/>
                  </a:lnTo>
                  <a:lnTo>
                    <a:pt x="0"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nvGrpSpPr>
          <p:cNvPr id="41998" name="Group 1081"/>
          <p:cNvGrpSpPr>
            <a:grpSpLocks noChangeAspect="1"/>
          </p:cNvGrpSpPr>
          <p:nvPr/>
        </p:nvGrpSpPr>
        <p:grpSpPr bwMode="auto">
          <a:xfrm flipH="1">
            <a:off x="8066088" y="4389438"/>
            <a:ext cx="1763712" cy="309562"/>
            <a:chOff x="100" y="1992"/>
            <a:chExt cx="5572" cy="978"/>
          </a:xfrm>
        </p:grpSpPr>
        <p:sp>
          <p:nvSpPr>
            <p:cNvPr id="620602" name="Rectangle 1082"/>
            <p:cNvSpPr>
              <a:spLocks noChangeAspect="1" noChangeArrowheads="1"/>
            </p:cNvSpPr>
            <p:nvPr/>
          </p:nvSpPr>
          <p:spPr bwMode="auto">
            <a:xfrm>
              <a:off x="3540" y="2358"/>
              <a:ext cx="2041" cy="246"/>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620603" name="Rectangle 1083"/>
            <p:cNvSpPr>
              <a:spLocks noChangeAspect="1" noChangeArrowheads="1"/>
            </p:cNvSpPr>
            <p:nvPr/>
          </p:nvSpPr>
          <p:spPr bwMode="auto">
            <a:xfrm>
              <a:off x="356" y="2398"/>
              <a:ext cx="697" cy="155"/>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620604" name="Rectangle 1084"/>
            <p:cNvSpPr>
              <a:spLocks noChangeAspect="1" noChangeArrowheads="1"/>
            </p:cNvSpPr>
            <p:nvPr/>
          </p:nvSpPr>
          <p:spPr bwMode="auto">
            <a:xfrm>
              <a:off x="150" y="2373"/>
              <a:ext cx="211" cy="206"/>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42081" name="AutoShape 1085"/>
            <p:cNvSpPr>
              <a:spLocks noChangeAspect="1" noChangeArrowheads="1"/>
            </p:cNvSpPr>
            <p:nvPr/>
          </p:nvSpPr>
          <p:spPr bwMode="auto">
            <a:xfrm>
              <a:off x="4573" y="2082"/>
              <a:ext cx="1089" cy="278"/>
            </a:xfrm>
            <a:prstGeom prst="parallelogram">
              <a:avLst>
                <a:gd name="adj" fmla="val 39173"/>
              </a:avLst>
            </a:prstGeom>
            <a:gradFill rotWithShape="0">
              <a:gsLst>
                <a:gs pos="0">
                  <a:srgbClr val="969696"/>
                </a:gs>
                <a:gs pos="100000">
                  <a:srgbClr val="4D4D4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620606" name="AutoShape 1086"/>
            <p:cNvSpPr>
              <a:spLocks noChangeAspect="1" noChangeArrowheads="1"/>
            </p:cNvSpPr>
            <p:nvPr/>
          </p:nvSpPr>
          <p:spPr bwMode="auto">
            <a:xfrm rot="5400000">
              <a:off x="684" y="2431"/>
              <a:ext cx="828" cy="100"/>
            </a:xfrm>
            <a:custGeom>
              <a:avLst/>
              <a:gdLst>
                <a:gd name="G0" fmla="+- 8686 0 0"/>
                <a:gd name="G1" fmla="+- 21600 0 8686"/>
                <a:gd name="G2" fmla="*/ 8686 1 2"/>
                <a:gd name="G3" fmla="+- 21600 0 G2"/>
                <a:gd name="G4" fmla="+/ 8686 21600 2"/>
                <a:gd name="G5" fmla="+/ G1 0 2"/>
                <a:gd name="G6" fmla="*/ 21600 21600 8686"/>
                <a:gd name="G7" fmla="*/ G6 1 2"/>
                <a:gd name="G8" fmla="+- 21600 0 G7"/>
                <a:gd name="G9" fmla="*/ 21600 1 2"/>
                <a:gd name="G10" fmla="+- 8686 0 G9"/>
                <a:gd name="G11" fmla="?: G10 G8 0"/>
                <a:gd name="G12" fmla="?: G10 G7 21600"/>
                <a:gd name="T0" fmla="*/ 17257 w 21600"/>
                <a:gd name="T1" fmla="*/ 10800 h 21600"/>
                <a:gd name="T2" fmla="*/ 10800 w 21600"/>
                <a:gd name="T3" fmla="*/ 21600 h 21600"/>
                <a:gd name="T4" fmla="*/ 4343 w 21600"/>
                <a:gd name="T5" fmla="*/ 10800 h 21600"/>
                <a:gd name="T6" fmla="*/ 10800 w 21600"/>
                <a:gd name="T7" fmla="*/ 0 h 21600"/>
                <a:gd name="T8" fmla="*/ 6143 w 21600"/>
                <a:gd name="T9" fmla="*/ 6143 h 21600"/>
                <a:gd name="T10" fmla="*/ 15457 w 21600"/>
                <a:gd name="T11" fmla="*/ 15457 h 21600"/>
              </a:gdLst>
              <a:ahLst/>
              <a:cxnLst>
                <a:cxn ang="0">
                  <a:pos x="T0" y="T1"/>
                </a:cxn>
                <a:cxn ang="0">
                  <a:pos x="T2" y="T3"/>
                </a:cxn>
                <a:cxn ang="0">
                  <a:pos x="T4" y="T5"/>
                </a:cxn>
                <a:cxn ang="0">
                  <a:pos x="T6" y="T7"/>
                </a:cxn>
              </a:cxnLst>
              <a:rect l="T8" t="T9" r="T10" b="T11"/>
              <a:pathLst>
                <a:path w="21600" h="21600">
                  <a:moveTo>
                    <a:pt x="0" y="0"/>
                  </a:moveTo>
                  <a:lnTo>
                    <a:pt x="8686" y="21600"/>
                  </a:lnTo>
                  <a:lnTo>
                    <a:pt x="12914" y="21600"/>
                  </a:lnTo>
                  <a:lnTo>
                    <a:pt x="21600" y="0"/>
                  </a:lnTo>
                  <a:close/>
                </a:path>
              </a:pathLst>
            </a:custGeom>
            <a:gradFill rotWithShape="0">
              <a:gsLst>
                <a:gs pos="0">
                  <a:schemeClr val="tx1"/>
                </a:gs>
                <a:gs pos="50000">
                  <a:srgbClr val="C0C0C0"/>
                </a:gs>
                <a:gs pos="100000">
                  <a:schemeClr val="tx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620607" name="AutoShape 1087"/>
            <p:cNvSpPr>
              <a:spLocks noChangeAspect="1" noChangeArrowheads="1"/>
            </p:cNvSpPr>
            <p:nvPr/>
          </p:nvSpPr>
          <p:spPr bwMode="auto">
            <a:xfrm rot="5400000">
              <a:off x="20" y="2453"/>
              <a:ext cx="206" cy="45"/>
            </a:xfrm>
            <a:custGeom>
              <a:avLst/>
              <a:gdLst>
                <a:gd name="G0" fmla="+- 8659 0 0"/>
                <a:gd name="G1" fmla="+- 21600 0 8659"/>
                <a:gd name="G2" fmla="*/ 8659 1 2"/>
                <a:gd name="G3" fmla="+- 21600 0 G2"/>
                <a:gd name="G4" fmla="+/ 8659 21600 2"/>
                <a:gd name="G5" fmla="+/ G1 0 2"/>
                <a:gd name="G6" fmla="*/ 21600 21600 8659"/>
                <a:gd name="G7" fmla="*/ G6 1 2"/>
                <a:gd name="G8" fmla="+- 21600 0 G7"/>
                <a:gd name="G9" fmla="*/ 21600 1 2"/>
                <a:gd name="G10" fmla="+- 8659 0 G9"/>
                <a:gd name="G11" fmla="?: G10 G8 0"/>
                <a:gd name="G12" fmla="?: G10 G7 21600"/>
                <a:gd name="T0" fmla="*/ 17270 w 21600"/>
                <a:gd name="T1" fmla="*/ 10800 h 21600"/>
                <a:gd name="T2" fmla="*/ 10800 w 21600"/>
                <a:gd name="T3" fmla="*/ 21600 h 21600"/>
                <a:gd name="T4" fmla="*/ 4330 w 21600"/>
                <a:gd name="T5" fmla="*/ 10800 h 21600"/>
                <a:gd name="T6" fmla="*/ 10800 w 21600"/>
                <a:gd name="T7" fmla="*/ 0 h 21600"/>
                <a:gd name="T8" fmla="*/ 6130 w 21600"/>
                <a:gd name="T9" fmla="*/ 6130 h 21600"/>
                <a:gd name="T10" fmla="*/ 15470 w 21600"/>
                <a:gd name="T11" fmla="*/ 15470 h 21600"/>
              </a:gdLst>
              <a:ahLst/>
              <a:cxnLst>
                <a:cxn ang="0">
                  <a:pos x="T0" y="T1"/>
                </a:cxn>
                <a:cxn ang="0">
                  <a:pos x="T2" y="T3"/>
                </a:cxn>
                <a:cxn ang="0">
                  <a:pos x="T4" y="T5"/>
                </a:cxn>
                <a:cxn ang="0">
                  <a:pos x="T6" y="T7"/>
                </a:cxn>
              </a:cxnLst>
              <a:rect l="T8" t="T9" r="T10" b="T11"/>
              <a:pathLst>
                <a:path w="21600" h="21600">
                  <a:moveTo>
                    <a:pt x="0" y="0"/>
                  </a:moveTo>
                  <a:lnTo>
                    <a:pt x="8659" y="21600"/>
                  </a:lnTo>
                  <a:lnTo>
                    <a:pt x="12941" y="21600"/>
                  </a:lnTo>
                  <a:lnTo>
                    <a:pt x="21600" y="0"/>
                  </a:lnTo>
                  <a:close/>
                </a:path>
              </a:pathLst>
            </a:cu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42084" name="Rectangle 1088"/>
            <p:cNvSpPr>
              <a:spLocks noChangeAspect="1" noChangeArrowheads="1"/>
            </p:cNvSpPr>
            <p:nvPr/>
          </p:nvSpPr>
          <p:spPr bwMode="auto">
            <a:xfrm>
              <a:off x="4684" y="2034"/>
              <a:ext cx="982" cy="78"/>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85" name="AutoShape 1089"/>
            <p:cNvSpPr>
              <a:spLocks noChangeAspect="1" noChangeArrowheads="1"/>
            </p:cNvSpPr>
            <p:nvPr/>
          </p:nvSpPr>
          <p:spPr bwMode="auto">
            <a:xfrm flipV="1">
              <a:off x="4578" y="2593"/>
              <a:ext cx="1089" cy="278"/>
            </a:xfrm>
            <a:prstGeom prst="parallelogram">
              <a:avLst>
                <a:gd name="adj" fmla="val 39173"/>
              </a:avLst>
            </a:prstGeom>
            <a:gradFill rotWithShape="0">
              <a:gsLst>
                <a:gs pos="0">
                  <a:srgbClr val="4D4D4D"/>
                </a:gs>
                <a:gs pos="100000">
                  <a:srgbClr val="80808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86" name="Rectangle 1090"/>
            <p:cNvSpPr>
              <a:spLocks noChangeAspect="1" noChangeArrowheads="1"/>
            </p:cNvSpPr>
            <p:nvPr/>
          </p:nvSpPr>
          <p:spPr bwMode="auto">
            <a:xfrm flipV="1">
              <a:off x="4689" y="2841"/>
              <a:ext cx="982" cy="79"/>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87" name="AutoShape 1091"/>
            <p:cNvSpPr>
              <a:spLocks noChangeAspect="1" noChangeArrowheads="1"/>
            </p:cNvSpPr>
            <p:nvPr/>
          </p:nvSpPr>
          <p:spPr bwMode="auto">
            <a:xfrm>
              <a:off x="4571" y="2271"/>
              <a:ext cx="1089" cy="152"/>
            </a:xfrm>
            <a:prstGeom prst="parallelogram">
              <a:avLst>
                <a:gd name="adj" fmla="val 71645"/>
              </a:avLst>
            </a:prstGeom>
            <a:gradFill rotWithShape="0">
              <a:gsLst>
                <a:gs pos="0">
                  <a:srgbClr val="969696"/>
                </a:gs>
                <a:gs pos="100000">
                  <a:srgbClr val="5F5F5F"/>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88" name="Rectangle 1092"/>
            <p:cNvSpPr>
              <a:spLocks noChangeAspect="1" noChangeArrowheads="1"/>
            </p:cNvSpPr>
            <p:nvPr/>
          </p:nvSpPr>
          <p:spPr bwMode="auto">
            <a:xfrm>
              <a:off x="4685" y="2211"/>
              <a:ext cx="982" cy="122"/>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89" name="AutoShape 1093"/>
            <p:cNvSpPr>
              <a:spLocks noChangeAspect="1" noChangeArrowheads="1"/>
            </p:cNvSpPr>
            <p:nvPr/>
          </p:nvSpPr>
          <p:spPr bwMode="auto">
            <a:xfrm flipV="1">
              <a:off x="4576" y="2526"/>
              <a:ext cx="1089" cy="152"/>
            </a:xfrm>
            <a:prstGeom prst="parallelogram">
              <a:avLst>
                <a:gd name="adj" fmla="val 71645"/>
              </a:avLst>
            </a:prstGeom>
            <a:gradFill rotWithShape="0">
              <a:gsLst>
                <a:gs pos="0">
                  <a:srgbClr val="5F5F5F"/>
                </a:gs>
                <a:gs pos="100000">
                  <a:srgbClr val="B2B2B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90" name="Rectangle 1094"/>
            <p:cNvSpPr>
              <a:spLocks noChangeAspect="1" noChangeArrowheads="1"/>
            </p:cNvSpPr>
            <p:nvPr/>
          </p:nvSpPr>
          <p:spPr bwMode="auto">
            <a:xfrm flipV="1">
              <a:off x="4690" y="2616"/>
              <a:ext cx="982" cy="122"/>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620615" name="Rectangle 1095"/>
            <p:cNvSpPr>
              <a:spLocks noChangeAspect="1" noChangeArrowheads="1"/>
            </p:cNvSpPr>
            <p:nvPr/>
          </p:nvSpPr>
          <p:spPr bwMode="auto">
            <a:xfrm>
              <a:off x="291" y="2348"/>
              <a:ext cx="35" cy="251"/>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42092" name="Freeform 1096"/>
            <p:cNvSpPr>
              <a:spLocks noChangeAspect="1"/>
            </p:cNvSpPr>
            <p:nvPr/>
          </p:nvSpPr>
          <p:spPr bwMode="auto">
            <a:xfrm>
              <a:off x="2280" y="2029"/>
              <a:ext cx="1264" cy="897"/>
            </a:xfrm>
            <a:custGeom>
              <a:avLst/>
              <a:gdLst>
                <a:gd name="T0" fmla="*/ 1330 w 1248"/>
                <a:gd name="T1" fmla="*/ 239 h 960"/>
                <a:gd name="T2" fmla="*/ 409 w 1248"/>
                <a:gd name="T3" fmla="*/ 0 h 960"/>
                <a:gd name="T4" fmla="*/ 308 w 1248"/>
                <a:gd name="T5" fmla="*/ 0 h 960"/>
                <a:gd name="T6" fmla="*/ 308 w 1248"/>
                <a:gd name="T7" fmla="*/ 34 h 960"/>
                <a:gd name="T8" fmla="*/ 0 w 1248"/>
                <a:gd name="T9" fmla="*/ 34 h 960"/>
                <a:gd name="T10" fmla="*/ 0 w 1248"/>
                <a:gd name="T11" fmla="*/ 649 h 960"/>
                <a:gd name="T12" fmla="*/ 308 w 1248"/>
                <a:gd name="T13" fmla="*/ 649 h 960"/>
                <a:gd name="T14" fmla="*/ 308 w 1248"/>
                <a:gd name="T15" fmla="*/ 684 h 960"/>
                <a:gd name="T16" fmla="*/ 409 w 1248"/>
                <a:gd name="T17" fmla="*/ 684 h 960"/>
                <a:gd name="T18" fmla="*/ 1330 w 1248"/>
                <a:gd name="T19" fmla="*/ 445 h 960"/>
                <a:gd name="T20" fmla="*/ 1330 w 1248"/>
                <a:gd name="T21" fmla="*/ 239 h 9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8" h="960">
                  <a:moveTo>
                    <a:pt x="1248" y="336"/>
                  </a:moveTo>
                  <a:lnTo>
                    <a:pt x="384" y="0"/>
                  </a:lnTo>
                  <a:lnTo>
                    <a:pt x="288" y="0"/>
                  </a:lnTo>
                  <a:lnTo>
                    <a:pt x="288" y="48"/>
                  </a:lnTo>
                  <a:lnTo>
                    <a:pt x="0" y="48"/>
                  </a:lnTo>
                  <a:lnTo>
                    <a:pt x="0" y="912"/>
                  </a:lnTo>
                  <a:lnTo>
                    <a:pt x="288" y="912"/>
                  </a:lnTo>
                  <a:lnTo>
                    <a:pt x="288" y="960"/>
                  </a:lnTo>
                  <a:lnTo>
                    <a:pt x="384" y="960"/>
                  </a:lnTo>
                  <a:lnTo>
                    <a:pt x="1248" y="624"/>
                  </a:lnTo>
                  <a:lnTo>
                    <a:pt x="1248" y="33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93" name="Rectangle 1097"/>
            <p:cNvSpPr>
              <a:spLocks noChangeAspect="1" noChangeArrowheads="1"/>
            </p:cNvSpPr>
            <p:nvPr/>
          </p:nvSpPr>
          <p:spPr bwMode="auto">
            <a:xfrm>
              <a:off x="2392" y="2879"/>
              <a:ext cx="20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94" name="Rectangle 1098"/>
            <p:cNvSpPr>
              <a:spLocks noChangeAspect="1" noChangeArrowheads="1"/>
            </p:cNvSpPr>
            <p:nvPr/>
          </p:nvSpPr>
          <p:spPr bwMode="auto">
            <a:xfrm>
              <a:off x="2392" y="1992"/>
              <a:ext cx="19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95" name="Freeform 1099"/>
            <p:cNvSpPr>
              <a:spLocks noChangeAspect="1"/>
            </p:cNvSpPr>
            <p:nvPr/>
          </p:nvSpPr>
          <p:spPr bwMode="auto">
            <a:xfrm>
              <a:off x="1096" y="2081"/>
              <a:ext cx="144" cy="800"/>
            </a:xfrm>
            <a:custGeom>
              <a:avLst/>
              <a:gdLst>
                <a:gd name="T0" fmla="*/ 96 w 144"/>
                <a:gd name="T1" fmla="*/ 0 h 864"/>
                <a:gd name="T2" fmla="*/ 0 w 144"/>
                <a:gd name="T3" fmla="*/ 229 h 864"/>
                <a:gd name="T4" fmla="*/ 0 w 144"/>
                <a:gd name="T5" fmla="*/ 359 h 864"/>
                <a:gd name="T6" fmla="*/ 96 w 144"/>
                <a:gd name="T7" fmla="*/ 588 h 864"/>
                <a:gd name="T8" fmla="*/ 144 w 144"/>
                <a:gd name="T9" fmla="*/ 588 h 864"/>
                <a:gd name="T10" fmla="*/ 144 w 144"/>
                <a:gd name="T11" fmla="*/ 0 h 864"/>
                <a:gd name="T12" fmla="*/ 96 w 144"/>
                <a:gd name="T13" fmla="*/ 0 h 8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 h="864">
                  <a:moveTo>
                    <a:pt x="96" y="0"/>
                  </a:moveTo>
                  <a:lnTo>
                    <a:pt x="0" y="336"/>
                  </a:lnTo>
                  <a:lnTo>
                    <a:pt x="0" y="528"/>
                  </a:lnTo>
                  <a:lnTo>
                    <a:pt x="96" y="864"/>
                  </a:lnTo>
                  <a:lnTo>
                    <a:pt x="144" y="864"/>
                  </a:lnTo>
                  <a:lnTo>
                    <a:pt x="144" y="0"/>
                  </a:lnTo>
                  <a:lnTo>
                    <a:pt x="96" y="0"/>
                  </a:lnTo>
                  <a:close/>
                </a:path>
              </a:pathLst>
            </a:custGeom>
            <a:gradFill rotWithShape="0">
              <a:gsLst>
                <a:gs pos="0">
                  <a:srgbClr val="000000"/>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96" name="Freeform 1100"/>
            <p:cNvSpPr>
              <a:spLocks noChangeAspect="1"/>
            </p:cNvSpPr>
            <p:nvPr/>
          </p:nvSpPr>
          <p:spPr bwMode="auto">
            <a:xfrm>
              <a:off x="1048" y="2036"/>
              <a:ext cx="1344" cy="890"/>
            </a:xfrm>
            <a:custGeom>
              <a:avLst/>
              <a:gdLst>
                <a:gd name="T0" fmla="*/ 1344 w 1344"/>
                <a:gd name="T1" fmla="*/ 625 h 960"/>
                <a:gd name="T2" fmla="*/ 1248 w 1344"/>
                <a:gd name="T3" fmla="*/ 625 h 960"/>
                <a:gd name="T4" fmla="*/ 1248 w 1344"/>
                <a:gd name="T5" fmla="*/ 592 h 960"/>
                <a:gd name="T6" fmla="*/ 192 w 1344"/>
                <a:gd name="T7" fmla="*/ 592 h 960"/>
                <a:gd name="T8" fmla="*/ 192 w 1344"/>
                <a:gd name="T9" fmla="*/ 625 h 960"/>
                <a:gd name="T10" fmla="*/ 144 w 1344"/>
                <a:gd name="T11" fmla="*/ 625 h 960"/>
                <a:gd name="T12" fmla="*/ 48 w 1344"/>
                <a:gd name="T13" fmla="*/ 395 h 960"/>
                <a:gd name="T14" fmla="*/ 48 w 1344"/>
                <a:gd name="T15" fmla="*/ 263 h 960"/>
                <a:gd name="T16" fmla="*/ 144 w 1344"/>
                <a:gd name="T17" fmla="*/ 33 h 960"/>
                <a:gd name="T18" fmla="*/ 192 w 1344"/>
                <a:gd name="T19" fmla="*/ 33 h 960"/>
                <a:gd name="T20" fmla="*/ 192 w 1344"/>
                <a:gd name="T21" fmla="*/ 66 h 960"/>
                <a:gd name="T22" fmla="*/ 1248 w 1344"/>
                <a:gd name="T23" fmla="*/ 66 h 960"/>
                <a:gd name="T24" fmla="*/ 1248 w 1344"/>
                <a:gd name="T25" fmla="*/ 33 h 960"/>
                <a:gd name="T26" fmla="*/ 1344 w 1344"/>
                <a:gd name="T27" fmla="*/ 33 h 960"/>
                <a:gd name="T28" fmla="*/ 1344 w 1344"/>
                <a:gd name="T29" fmla="*/ 0 h 960"/>
                <a:gd name="T30" fmla="*/ 96 w 1344"/>
                <a:gd name="T31" fmla="*/ 0 h 960"/>
                <a:gd name="T32" fmla="*/ 0 w 1344"/>
                <a:gd name="T33" fmla="*/ 263 h 960"/>
                <a:gd name="T34" fmla="*/ 0 w 1344"/>
                <a:gd name="T35" fmla="*/ 395 h 960"/>
                <a:gd name="T36" fmla="*/ 96 w 1344"/>
                <a:gd name="T37" fmla="*/ 657 h 960"/>
                <a:gd name="T38" fmla="*/ 1344 w 1344"/>
                <a:gd name="T39" fmla="*/ 657 h 960"/>
                <a:gd name="T40" fmla="*/ 1344 w 1344"/>
                <a:gd name="T41" fmla="*/ 625 h 9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44" h="960">
                  <a:moveTo>
                    <a:pt x="1344" y="912"/>
                  </a:moveTo>
                  <a:lnTo>
                    <a:pt x="1248" y="912"/>
                  </a:lnTo>
                  <a:lnTo>
                    <a:pt x="1248" y="864"/>
                  </a:lnTo>
                  <a:lnTo>
                    <a:pt x="192" y="864"/>
                  </a:lnTo>
                  <a:lnTo>
                    <a:pt x="192" y="912"/>
                  </a:lnTo>
                  <a:lnTo>
                    <a:pt x="144" y="912"/>
                  </a:lnTo>
                  <a:lnTo>
                    <a:pt x="48" y="576"/>
                  </a:lnTo>
                  <a:lnTo>
                    <a:pt x="48" y="384"/>
                  </a:lnTo>
                  <a:lnTo>
                    <a:pt x="144" y="48"/>
                  </a:lnTo>
                  <a:lnTo>
                    <a:pt x="192" y="48"/>
                  </a:lnTo>
                  <a:lnTo>
                    <a:pt x="192" y="96"/>
                  </a:lnTo>
                  <a:lnTo>
                    <a:pt x="1248" y="96"/>
                  </a:lnTo>
                  <a:lnTo>
                    <a:pt x="1248" y="48"/>
                  </a:lnTo>
                  <a:lnTo>
                    <a:pt x="1344" y="48"/>
                  </a:lnTo>
                  <a:lnTo>
                    <a:pt x="1344" y="0"/>
                  </a:lnTo>
                  <a:lnTo>
                    <a:pt x="96" y="0"/>
                  </a:lnTo>
                  <a:lnTo>
                    <a:pt x="0" y="384"/>
                  </a:lnTo>
                  <a:lnTo>
                    <a:pt x="0" y="576"/>
                  </a:lnTo>
                  <a:lnTo>
                    <a:pt x="96" y="960"/>
                  </a:lnTo>
                  <a:lnTo>
                    <a:pt x="1344" y="960"/>
                  </a:lnTo>
                  <a:lnTo>
                    <a:pt x="1344" y="91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grpSp>
          <p:nvGrpSpPr>
            <p:cNvPr id="42097" name="Group 1101"/>
            <p:cNvGrpSpPr>
              <a:grpSpLocks noChangeAspect="1"/>
            </p:cNvGrpSpPr>
            <p:nvPr/>
          </p:nvGrpSpPr>
          <p:grpSpPr bwMode="auto">
            <a:xfrm>
              <a:off x="1215" y="2079"/>
              <a:ext cx="1533" cy="804"/>
              <a:chOff x="3352" y="1824"/>
              <a:chExt cx="2332" cy="1339"/>
            </a:xfrm>
          </p:grpSpPr>
          <p:grpSp>
            <p:nvGrpSpPr>
              <p:cNvPr id="42098" name="Group 1102"/>
              <p:cNvGrpSpPr>
                <a:grpSpLocks noChangeAspect="1"/>
              </p:cNvGrpSpPr>
              <p:nvPr/>
            </p:nvGrpSpPr>
            <p:grpSpPr bwMode="auto">
              <a:xfrm flipH="1">
                <a:off x="3352" y="1824"/>
                <a:ext cx="1644" cy="1339"/>
                <a:chOff x="1861" y="230"/>
                <a:chExt cx="1644" cy="1339"/>
              </a:xfrm>
            </p:grpSpPr>
            <p:sp>
              <p:nvSpPr>
                <p:cNvPr id="42100" name="AutoShape 1103"/>
                <p:cNvSpPr>
                  <a:spLocks noChangeAspect="1" noChangeArrowheads="1"/>
                </p:cNvSpPr>
                <p:nvPr/>
              </p:nvSpPr>
              <p:spPr bwMode="auto">
                <a:xfrm flipV="1">
                  <a:off x="1861" y="275"/>
                  <a:ext cx="1644" cy="1247"/>
                </a:xfrm>
                <a:prstGeom prst="roundRect">
                  <a:avLst>
                    <a:gd name="adj" fmla="val 0"/>
                  </a:avLst>
                </a:prstGeom>
                <a:solidFill>
                  <a:srgbClr val="FFC281"/>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101" name="Freeform 1104"/>
                <p:cNvSpPr>
                  <a:spLocks noChangeAspect="1"/>
                </p:cNvSpPr>
                <p:nvPr/>
              </p:nvSpPr>
              <p:spPr bwMode="auto">
                <a:xfrm>
                  <a:off x="2985" y="277"/>
                  <a:ext cx="520" cy="1240"/>
                </a:xfrm>
                <a:custGeom>
                  <a:avLst/>
                  <a:gdLst>
                    <a:gd name="T0" fmla="*/ 503 w 524"/>
                    <a:gd name="T1" fmla="*/ 1335 h 1217"/>
                    <a:gd name="T2" fmla="*/ 0 w 524"/>
                    <a:gd name="T3" fmla="*/ 722 h 1217"/>
                    <a:gd name="T4" fmla="*/ 0 w 524"/>
                    <a:gd name="T5" fmla="*/ 613 h 1217"/>
                    <a:gd name="T6" fmla="*/ 503 w 524"/>
                    <a:gd name="T7" fmla="*/ 0 h 1217"/>
                    <a:gd name="T8" fmla="*/ 503 w 524"/>
                    <a:gd name="T9" fmla="*/ 1335 h 1217"/>
                    <a:gd name="T10" fmla="*/ 503 w 524"/>
                    <a:gd name="T11" fmla="*/ 1335 h 12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4" h="1217">
                      <a:moveTo>
                        <a:pt x="523" y="1216"/>
                      </a:moveTo>
                      <a:lnTo>
                        <a:pt x="0" y="658"/>
                      </a:lnTo>
                      <a:lnTo>
                        <a:pt x="0" y="558"/>
                      </a:lnTo>
                      <a:lnTo>
                        <a:pt x="523" y="0"/>
                      </a:lnTo>
                      <a:lnTo>
                        <a:pt x="523" y="1216"/>
                      </a:lnTo>
                    </a:path>
                  </a:pathLst>
                </a:custGeom>
                <a:gradFill rotWithShape="0">
                  <a:gsLst>
                    <a:gs pos="0">
                      <a:srgbClr val="824200"/>
                    </a:gs>
                    <a:gs pos="50000">
                      <a:srgbClr val="FFE1B0"/>
                    </a:gs>
                    <a:gs pos="100000">
                      <a:srgbClr val="8242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102" name="Freeform 1105"/>
                <p:cNvSpPr>
                  <a:spLocks noChangeAspect="1"/>
                </p:cNvSpPr>
                <p:nvPr/>
              </p:nvSpPr>
              <p:spPr bwMode="auto">
                <a:xfrm>
                  <a:off x="2944" y="230"/>
                  <a:ext cx="561" cy="1339"/>
                </a:xfrm>
                <a:custGeom>
                  <a:avLst/>
                  <a:gdLst>
                    <a:gd name="T0" fmla="*/ 489 w 569"/>
                    <a:gd name="T1" fmla="*/ 0 h 1312"/>
                    <a:gd name="T2" fmla="*/ 528 w 569"/>
                    <a:gd name="T3" fmla="*/ 0 h 1312"/>
                    <a:gd name="T4" fmla="*/ 528 w 569"/>
                    <a:gd name="T5" fmla="*/ 98 h 1312"/>
                    <a:gd name="T6" fmla="*/ 38 w 569"/>
                    <a:gd name="T7" fmla="*/ 678 h 1312"/>
                    <a:gd name="T8" fmla="*/ 38 w 569"/>
                    <a:gd name="T9" fmla="*/ 774 h 1312"/>
                    <a:gd name="T10" fmla="*/ 528 w 569"/>
                    <a:gd name="T11" fmla="*/ 1355 h 1312"/>
                    <a:gd name="T12" fmla="*/ 528 w 569"/>
                    <a:gd name="T13" fmla="*/ 1452 h 1312"/>
                    <a:gd name="T14" fmla="*/ 489 w 569"/>
                    <a:gd name="T15" fmla="*/ 1452 h 1312"/>
                    <a:gd name="T16" fmla="*/ 489 w 569"/>
                    <a:gd name="T17" fmla="*/ 1404 h 1312"/>
                    <a:gd name="T18" fmla="*/ 489 w 569"/>
                    <a:gd name="T19" fmla="*/ 1355 h 1312"/>
                    <a:gd name="T20" fmla="*/ 0 w 569"/>
                    <a:gd name="T21" fmla="*/ 774 h 1312"/>
                    <a:gd name="T22" fmla="*/ 0 w 569"/>
                    <a:gd name="T23" fmla="*/ 678 h 1312"/>
                    <a:gd name="T24" fmla="*/ 489 w 569"/>
                    <a:gd name="T25" fmla="*/ 98 h 1312"/>
                    <a:gd name="T26" fmla="*/ 489 w 569"/>
                    <a:gd name="T27" fmla="*/ 0 h 1312"/>
                    <a:gd name="T28" fmla="*/ 489 w 569"/>
                    <a:gd name="T29" fmla="*/ 0 h 13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69" h="1312">
                      <a:moveTo>
                        <a:pt x="524" y="0"/>
                      </a:moveTo>
                      <a:lnTo>
                        <a:pt x="568" y="0"/>
                      </a:lnTo>
                      <a:lnTo>
                        <a:pt x="568" y="88"/>
                      </a:lnTo>
                      <a:lnTo>
                        <a:pt x="43" y="612"/>
                      </a:lnTo>
                      <a:lnTo>
                        <a:pt x="43" y="699"/>
                      </a:lnTo>
                      <a:lnTo>
                        <a:pt x="568" y="1224"/>
                      </a:lnTo>
                      <a:lnTo>
                        <a:pt x="568" y="1311"/>
                      </a:lnTo>
                      <a:lnTo>
                        <a:pt x="524" y="1311"/>
                      </a:lnTo>
                      <a:lnTo>
                        <a:pt x="524" y="1268"/>
                      </a:lnTo>
                      <a:lnTo>
                        <a:pt x="524" y="1224"/>
                      </a:lnTo>
                      <a:lnTo>
                        <a:pt x="0" y="699"/>
                      </a:lnTo>
                      <a:lnTo>
                        <a:pt x="0" y="612"/>
                      </a:lnTo>
                      <a:lnTo>
                        <a:pt x="524" y="88"/>
                      </a:lnTo>
                      <a:lnTo>
                        <a:pt x="524" y="0"/>
                      </a:lnTo>
                    </a:path>
                  </a:pathLst>
                </a:custGeom>
                <a:solidFill>
                  <a:srgbClr val="E262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sp>
            <p:nvSpPr>
              <p:cNvPr id="42099" name="Freeform 1106"/>
              <p:cNvSpPr>
                <a:spLocks noChangeAspect="1"/>
              </p:cNvSpPr>
              <p:nvPr/>
            </p:nvSpPr>
            <p:spPr bwMode="auto">
              <a:xfrm flipH="1">
                <a:off x="4947" y="2227"/>
                <a:ext cx="737" cy="540"/>
              </a:xfrm>
              <a:custGeom>
                <a:avLst/>
                <a:gdLst>
                  <a:gd name="T0" fmla="*/ 700 w 746"/>
                  <a:gd name="T1" fmla="*/ 0 h 530"/>
                  <a:gd name="T2" fmla="*/ 497 w 746"/>
                  <a:gd name="T3" fmla="*/ 0 h 530"/>
                  <a:gd name="T4" fmla="*/ 497 w 746"/>
                  <a:gd name="T5" fmla="*/ 71 h 530"/>
                  <a:gd name="T6" fmla="*/ 0 w 746"/>
                  <a:gd name="T7" fmla="*/ 71 h 530"/>
                  <a:gd name="T8" fmla="*/ 0 w 746"/>
                  <a:gd name="T9" fmla="*/ 508 h 530"/>
                  <a:gd name="T10" fmla="*/ 497 w 746"/>
                  <a:gd name="T11" fmla="*/ 508 h 530"/>
                  <a:gd name="T12" fmla="*/ 497 w 746"/>
                  <a:gd name="T13" fmla="*/ 581 h 530"/>
                  <a:gd name="T14" fmla="*/ 700 w 746"/>
                  <a:gd name="T15" fmla="*/ 581 h 530"/>
                  <a:gd name="T16" fmla="*/ 700 w 746"/>
                  <a:gd name="T17" fmla="*/ 0 h 530"/>
                  <a:gd name="T18" fmla="*/ 700 w 746"/>
                  <a:gd name="T19" fmla="*/ 0 h 5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46" h="530">
                    <a:moveTo>
                      <a:pt x="745" y="0"/>
                    </a:moveTo>
                    <a:lnTo>
                      <a:pt x="527" y="0"/>
                    </a:lnTo>
                    <a:lnTo>
                      <a:pt x="527" y="66"/>
                    </a:lnTo>
                    <a:lnTo>
                      <a:pt x="0" y="66"/>
                    </a:lnTo>
                    <a:lnTo>
                      <a:pt x="0" y="463"/>
                    </a:lnTo>
                    <a:lnTo>
                      <a:pt x="527" y="463"/>
                    </a:lnTo>
                    <a:lnTo>
                      <a:pt x="527" y="529"/>
                    </a:lnTo>
                    <a:lnTo>
                      <a:pt x="745" y="529"/>
                    </a:lnTo>
                    <a:lnTo>
                      <a:pt x="745"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grpSp>
        <p:nvGrpSpPr>
          <p:cNvPr id="41999" name="Group 1107"/>
          <p:cNvGrpSpPr>
            <a:grpSpLocks noChangeAspect="1"/>
          </p:cNvGrpSpPr>
          <p:nvPr/>
        </p:nvGrpSpPr>
        <p:grpSpPr bwMode="auto">
          <a:xfrm>
            <a:off x="8148638" y="2705101"/>
            <a:ext cx="1528762" cy="454025"/>
            <a:chOff x="1619" y="1309"/>
            <a:chExt cx="4814" cy="1428"/>
          </a:xfrm>
        </p:grpSpPr>
        <p:sp>
          <p:nvSpPr>
            <p:cNvPr id="42068" name="Freeform 1108"/>
            <p:cNvSpPr>
              <a:spLocks noChangeAspect="1"/>
            </p:cNvSpPr>
            <p:nvPr/>
          </p:nvSpPr>
          <p:spPr bwMode="auto">
            <a:xfrm>
              <a:off x="2928" y="1389"/>
              <a:ext cx="3351" cy="1269"/>
            </a:xfrm>
            <a:custGeom>
              <a:avLst/>
              <a:gdLst>
                <a:gd name="T0" fmla="*/ 0 w 3801"/>
                <a:gd name="T1" fmla="*/ 107 h 1398"/>
                <a:gd name="T2" fmla="*/ 140 w 3801"/>
                <a:gd name="T3" fmla="*/ 0 h 1398"/>
                <a:gd name="T4" fmla="*/ 1279 w 3801"/>
                <a:gd name="T5" fmla="*/ 0 h 1398"/>
                <a:gd name="T6" fmla="*/ 1560 w 3801"/>
                <a:gd name="T7" fmla="*/ 54 h 1398"/>
                <a:gd name="T8" fmla="*/ 1769 w 3801"/>
                <a:gd name="T9" fmla="*/ 162 h 1398"/>
                <a:gd name="T10" fmla="*/ 1954 w 3801"/>
                <a:gd name="T11" fmla="*/ 296 h 1398"/>
                <a:gd name="T12" fmla="*/ 2023 w 3801"/>
                <a:gd name="T13" fmla="*/ 377 h 1398"/>
                <a:gd name="T14" fmla="*/ 2023 w 3801"/>
                <a:gd name="T15" fmla="*/ 484 h 1398"/>
                <a:gd name="T16" fmla="*/ 1884 w 3801"/>
                <a:gd name="T17" fmla="*/ 619 h 1398"/>
                <a:gd name="T18" fmla="*/ 1676 w 3801"/>
                <a:gd name="T19" fmla="*/ 754 h 1398"/>
                <a:gd name="T20" fmla="*/ 1465 w 3801"/>
                <a:gd name="T21" fmla="*/ 835 h 1398"/>
                <a:gd name="T22" fmla="*/ 1303 w 3801"/>
                <a:gd name="T23" fmla="*/ 861 h 1398"/>
                <a:gd name="T24" fmla="*/ 140 w 3801"/>
                <a:gd name="T25" fmla="*/ 861 h 1398"/>
                <a:gd name="T26" fmla="*/ 0 w 3801"/>
                <a:gd name="T27" fmla="*/ 754 h 1398"/>
                <a:gd name="T28" fmla="*/ 0 w 3801"/>
                <a:gd name="T29" fmla="*/ 107 h 1398"/>
                <a:gd name="T30" fmla="*/ 0 w 3801"/>
                <a:gd name="T31" fmla="*/ 107 h 13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801" h="1398">
                  <a:moveTo>
                    <a:pt x="0" y="174"/>
                  </a:moveTo>
                  <a:lnTo>
                    <a:pt x="262" y="0"/>
                  </a:lnTo>
                  <a:lnTo>
                    <a:pt x="2402" y="0"/>
                  </a:lnTo>
                  <a:lnTo>
                    <a:pt x="2926" y="87"/>
                  </a:lnTo>
                  <a:lnTo>
                    <a:pt x="3319" y="262"/>
                  </a:lnTo>
                  <a:lnTo>
                    <a:pt x="3669" y="480"/>
                  </a:lnTo>
                  <a:lnTo>
                    <a:pt x="3800" y="611"/>
                  </a:lnTo>
                  <a:lnTo>
                    <a:pt x="3800" y="786"/>
                  </a:lnTo>
                  <a:lnTo>
                    <a:pt x="3538" y="1004"/>
                  </a:lnTo>
                  <a:lnTo>
                    <a:pt x="3145" y="1223"/>
                  </a:lnTo>
                  <a:lnTo>
                    <a:pt x="2751" y="1354"/>
                  </a:lnTo>
                  <a:lnTo>
                    <a:pt x="2446" y="1397"/>
                  </a:lnTo>
                  <a:lnTo>
                    <a:pt x="262" y="1397"/>
                  </a:lnTo>
                  <a:lnTo>
                    <a:pt x="0" y="1223"/>
                  </a:lnTo>
                  <a:lnTo>
                    <a:pt x="0" y="174"/>
                  </a:lnTo>
                </a:path>
              </a:pathLst>
            </a:custGeom>
            <a:solidFill>
              <a:srgbClr val="FFC28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9" name="AutoShape 1109"/>
            <p:cNvSpPr>
              <a:spLocks noChangeAspect="1" noChangeArrowheads="1"/>
            </p:cNvSpPr>
            <p:nvPr/>
          </p:nvSpPr>
          <p:spPr bwMode="auto">
            <a:xfrm flipV="1">
              <a:off x="2620" y="1309"/>
              <a:ext cx="348" cy="121"/>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70" name="Freeform 1110"/>
            <p:cNvSpPr>
              <a:spLocks noChangeAspect="1"/>
            </p:cNvSpPr>
            <p:nvPr/>
          </p:nvSpPr>
          <p:spPr bwMode="auto">
            <a:xfrm>
              <a:off x="2429" y="1348"/>
              <a:ext cx="4004" cy="1353"/>
            </a:xfrm>
            <a:custGeom>
              <a:avLst/>
              <a:gdLst>
                <a:gd name="T0" fmla="*/ 2333 w 4542"/>
                <a:gd name="T1" fmla="*/ 551 h 1494"/>
                <a:gd name="T2" fmla="*/ 2195 w 4542"/>
                <a:gd name="T3" fmla="*/ 672 h 1494"/>
                <a:gd name="T4" fmla="*/ 2047 w 4542"/>
                <a:gd name="T5" fmla="*/ 769 h 1494"/>
                <a:gd name="T6" fmla="*/ 1887 w 4542"/>
                <a:gd name="T7" fmla="*/ 844 h 1494"/>
                <a:gd name="T8" fmla="*/ 1719 w 4542"/>
                <a:gd name="T9" fmla="*/ 893 h 1494"/>
                <a:gd name="T10" fmla="*/ 1604 w 4542"/>
                <a:gd name="T11" fmla="*/ 908 h 1494"/>
                <a:gd name="T12" fmla="*/ 325 w 4542"/>
                <a:gd name="T13" fmla="*/ 856 h 1494"/>
                <a:gd name="T14" fmla="*/ 0 w 4542"/>
                <a:gd name="T15" fmla="*/ 908 h 1494"/>
                <a:gd name="T16" fmla="*/ 69 w 4542"/>
                <a:gd name="T17" fmla="*/ 751 h 1494"/>
                <a:gd name="T18" fmla="*/ 332 w 4542"/>
                <a:gd name="T19" fmla="*/ 755 h 1494"/>
                <a:gd name="T20" fmla="*/ 352 w 4542"/>
                <a:gd name="T21" fmla="*/ 771 h 1494"/>
                <a:gd name="T22" fmla="*/ 373 w 4542"/>
                <a:gd name="T23" fmla="*/ 783 h 1494"/>
                <a:gd name="T24" fmla="*/ 395 w 4542"/>
                <a:gd name="T25" fmla="*/ 792 h 1494"/>
                <a:gd name="T26" fmla="*/ 417 w 4542"/>
                <a:gd name="T27" fmla="*/ 800 h 1494"/>
                <a:gd name="T28" fmla="*/ 443 w 4542"/>
                <a:gd name="T29" fmla="*/ 802 h 1494"/>
                <a:gd name="T30" fmla="*/ 1580 w 4542"/>
                <a:gd name="T31" fmla="*/ 856 h 1494"/>
                <a:gd name="T32" fmla="*/ 1729 w 4542"/>
                <a:gd name="T33" fmla="*/ 833 h 1494"/>
                <a:gd name="T34" fmla="*/ 1872 w 4542"/>
                <a:gd name="T35" fmla="*/ 791 h 1494"/>
                <a:gd name="T36" fmla="*/ 2010 w 4542"/>
                <a:gd name="T37" fmla="*/ 727 h 1494"/>
                <a:gd name="T38" fmla="*/ 2141 w 4542"/>
                <a:gd name="T39" fmla="*/ 647 h 1494"/>
                <a:gd name="T40" fmla="*/ 2262 w 4542"/>
                <a:gd name="T41" fmla="*/ 547 h 1494"/>
                <a:gd name="T42" fmla="*/ 2302 w 4542"/>
                <a:gd name="T43" fmla="*/ 456 h 1494"/>
                <a:gd name="T44" fmla="*/ 2301 w 4542"/>
                <a:gd name="T45" fmla="*/ 399 h 1494"/>
                <a:gd name="T46" fmla="*/ 2182 w 4542"/>
                <a:gd name="T47" fmla="*/ 295 h 1494"/>
                <a:gd name="T48" fmla="*/ 2054 w 4542"/>
                <a:gd name="T49" fmla="*/ 208 h 1494"/>
                <a:gd name="T50" fmla="*/ 1919 w 4542"/>
                <a:gd name="T51" fmla="*/ 139 h 1494"/>
                <a:gd name="T52" fmla="*/ 1777 w 4542"/>
                <a:gd name="T53" fmla="*/ 91 h 1494"/>
                <a:gd name="T54" fmla="*/ 1629 w 4542"/>
                <a:gd name="T55" fmla="*/ 60 h 1494"/>
                <a:gd name="T56" fmla="*/ 442 w 4542"/>
                <a:gd name="T57" fmla="*/ 107 h 1494"/>
                <a:gd name="T58" fmla="*/ 425 w 4542"/>
                <a:gd name="T59" fmla="*/ 110 h 1494"/>
                <a:gd name="T60" fmla="*/ 402 w 4542"/>
                <a:gd name="T61" fmla="*/ 116 h 1494"/>
                <a:gd name="T62" fmla="*/ 379 w 4542"/>
                <a:gd name="T63" fmla="*/ 125 h 1494"/>
                <a:gd name="T64" fmla="*/ 358 w 4542"/>
                <a:gd name="T65" fmla="*/ 137 h 1494"/>
                <a:gd name="T66" fmla="*/ 339 w 4542"/>
                <a:gd name="T67" fmla="*/ 150 h 1494"/>
                <a:gd name="T68" fmla="*/ 325 w 4542"/>
                <a:gd name="T69" fmla="*/ 161 h 1494"/>
                <a:gd name="T70" fmla="*/ 0 w 4542"/>
                <a:gd name="T71" fmla="*/ 133 h 1494"/>
                <a:gd name="T72" fmla="*/ 115 w 4542"/>
                <a:gd name="T73" fmla="*/ 53 h 1494"/>
                <a:gd name="T74" fmla="*/ 325 w 4542"/>
                <a:gd name="T75" fmla="*/ 0 h 1494"/>
                <a:gd name="T76" fmla="*/ 1661 w 4542"/>
                <a:gd name="T77" fmla="*/ 9 h 1494"/>
                <a:gd name="T78" fmla="*/ 1832 w 4542"/>
                <a:gd name="T79" fmla="*/ 48 h 1494"/>
                <a:gd name="T80" fmla="*/ 1994 w 4542"/>
                <a:gd name="T81" fmla="*/ 114 h 1494"/>
                <a:gd name="T82" fmla="*/ 2148 w 4542"/>
                <a:gd name="T83" fmla="*/ 204 h 1494"/>
                <a:gd name="T84" fmla="*/ 2289 w 4542"/>
                <a:gd name="T85" fmla="*/ 319 h 1494"/>
                <a:gd name="T86" fmla="*/ 2418 w 4542"/>
                <a:gd name="T87" fmla="*/ 453 h 1494"/>
                <a:gd name="T88" fmla="*/ 2418 w 4542"/>
                <a:gd name="T89" fmla="*/ 455 h 1494"/>
                <a:gd name="T90" fmla="*/ 2418 w 4542"/>
                <a:gd name="T91" fmla="*/ 456 h 1494"/>
                <a:gd name="T92" fmla="*/ 2418 w 4542"/>
                <a:gd name="T93" fmla="*/ 456 h 1494"/>
                <a:gd name="T94" fmla="*/ 2418 w 4542"/>
                <a:gd name="T95" fmla="*/ 456 h 1494"/>
                <a:gd name="T96" fmla="*/ 2418 w 4542"/>
                <a:gd name="T97" fmla="*/ 456 h 149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542" h="1494">
                  <a:moveTo>
                    <a:pt x="4541" y="750"/>
                  </a:moveTo>
                  <a:lnTo>
                    <a:pt x="4463" y="830"/>
                  </a:lnTo>
                  <a:lnTo>
                    <a:pt x="4383" y="903"/>
                  </a:lnTo>
                  <a:lnTo>
                    <a:pt x="4300" y="975"/>
                  </a:lnTo>
                  <a:lnTo>
                    <a:pt x="4215" y="1040"/>
                  </a:lnTo>
                  <a:lnTo>
                    <a:pt x="4125" y="1102"/>
                  </a:lnTo>
                  <a:lnTo>
                    <a:pt x="4034" y="1160"/>
                  </a:lnTo>
                  <a:lnTo>
                    <a:pt x="3940" y="1213"/>
                  </a:lnTo>
                  <a:lnTo>
                    <a:pt x="3845" y="1262"/>
                  </a:lnTo>
                  <a:lnTo>
                    <a:pt x="3746" y="1308"/>
                  </a:lnTo>
                  <a:lnTo>
                    <a:pt x="3646" y="1348"/>
                  </a:lnTo>
                  <a:lnTo>
                    <a:pt x="3544" y="1385"/>
                  </a:lnTo>
                  <a:lnTo>
                    <a:pt x="3441" y="1416"/>
                  </a:lnTo>
                  <a:lnTo>
                    <a:pt x="3335" y="1443"/>
                  </a:lnTo>
                  <a:lnTo>
                    <a:pt x="3228" y="1465"/>
                  </a:lnTo>
                  <a:lnTo>
                    <a:pt x="3120" y="1482"/>
                  </a:lnTo>
                  <a:lnTo>
                    <a:pt x="3012" y="1493"/>
                  </a:lnTo>
                  <a:lnTo>
                    <a:pt x="3013" y="1493"/>
                  </a:lnTo>
                  <a:lnTo>
                    <a:pt x="611" y="1493"/>
                  </a:lnTo>
                  <a:lnTo>
                    <a:pt x="611" y="1405"/>
                  </a:lnTo>
                  <a:lnTo>
                    <a:pt x="218" y="1405"/>
                  </a:lnTo>
                  <a:lnTo>
                    <a:pt x="218" y="1493"/>
                  </a:lnTo>
                  <a:lnTo>
                    <a:pt x="0" y="1493"/>
                  </a:lnTo>
                  <a:lnTo>
                    <a:pt x="0" y="1274"/>
                  </a:lnTo>
                  <a:lnTo>
                    <a:pt x="87" y="1274"/>
                  </a:lnTo>
                  <a:lnTo>
                    <a:pt x="130" y="1231"/>
                  </a:lnTo>
                  <a:lnTo>
                    <a:pt x="611" y="1231"/>
                  </a:lnTo>
                  <a:lnTo>
                    <a:pt x="612" y="1230"/>
                  </a:lnTo>
                  <a:lnTo>
                    <a:pt x="624" y="1240"/>
                  </a:lnTo>
                  <a:lnTo>
                    <a:pt x="636" y="1249"/>
                  </a:lnTo>
                  <a:lnTo>
                    <a:pt x="648" y="1258"/>
                  </a:lnTo>
                  <a:lnTo>
                    <a:pt x="661" y="1265"/>
                  </a:lnTo>
                  <a:lnTo>
                    <a:pt x="673" y="1273"/>
                  </a:lnTo>
                  <a:lnTo>
                    <a:pt x="687" y="1280"/>
                  </a:lnTo>
                  <a:lnTo>
                    <a:pt x="701" y="1286"/>
                  </a:lnTo>
                  <a:lnTo>
                    <a:pt x="714" y="1291"/>
                  </a:lnTo>
                  <a:lnTo>
                    <a:pt x="728" y="1297"/>
                  </a:lnTo>
                  <a:lnTo>
                    <a:pt x="741" y="1301"/>
                  </a:lnTo>
                  <a:lnTo>
                    <a:pt x="755" y="1306"/>
                  </a:lnTo>
                  <a:lnTo>
                    <a:pt x="770" y="1309"/>
                  </a:lnTo>
                  <a:lnTo>
                    <a:pt x="784" y="1313"/>
                  </a:lnTo>
                  <a:lnTo>
                    <a:pt x="800" y="1315"/>
                  </a:lnTo>
                  <a:lnTo>
                    <a:pt x="814" y="1317"/>
                  </a:lnTo>
                  <a:lnTo>
                    <a:pt x="830" y="1317"/>
                  </a:lnTo>
                  <a:lnTo>
                    <a:pt x="829" y="1318"/>
                  </a:lnTo>
                  <a:lnTo>
                    <a:pt x="2969" y="1405"/>
                  </a:lnTo>
                  <a:lnTo>
                    <a:pt x="2968" y="1405"/>
                  </a:lnTo>
                  <a:lnTo>
                    <a:pt x="3061" y="1397"/>
                  </a:lnTo>
                  <a:lnTo>
                    <a:pt x="3155" y="1384"/>
                  </a:lnTo>
                  <a:lnTo>
                    <a:pt x="3246" y="1368"/>
                  </a:lnTo>
                  <a:lnTo>
                    <a:pt x="3338" y="1347"/>
                  </a:lnTo>
                  <a:lnTo>
                    <a:pt x="3427" y="1325"/>
                  </a:lnTo>
                  <a:lnTo>
                    <a:pt x="3516" y="1297"/>
                  </a:lnTo>
                  <a:lnTo>
                    <a:pt x="3604" y="1267"/>
                  </a:lnTo>
                  <a:lnTo>
                    <a:pt x="3691" y="1231"/>
                  </a:lnTo>
                  <a:lnTo>
                    <a:pt x="3775" y="1194"/>
                  </a:lnTo>
                  <a:lnTo>
                    <a:pt x="3858" y="1152"/>
                  </a:lnTo>
                  <a:lnTo>
                    <a:pt x="3940" y="1109"/>
                  </a:lnTo>
                  <a:lnTo>
                    <a:pt x="4021" y="1061"/>
                  </a:lnTo>
                  <a:lnTo>
                    <a:pt x="4099" y="1010"/>
                  </a:lnTo>
                  <a:lnTo>
                    <a:pt x="4176" y="956"/>
                  </a:lnTo>
                  <a:lnTo>
                    <a:pt x="4249" y="898"/>
                  </a:lnTo>
                  <a:lnTo>
                    <a:pt x="4322" y="837"/>
                  </a:lnTo>
                  <a:lnTo>
                    <a:pt x="4323" y="838"/>
                  </a:lnTo>
                  <a:lnTo>
                    <a:pt x="4323" y="750"/>
                  </a:lnTo>
                  <a:lnTo>
                    <a:pt x="4322" y="744"/>
                  </a:lnTo>
                  <a:lnTo>
                    <a:pt x="4322" y="657"/>
                  </a:lnTo>
                  <a:lnTo>
                    <a:pt x="4322" y="656"/>
                  </a:lnTo>
                  <a:lnTo>
                    <a:pt x="4249" y="597"/>
                  </a:lnTo>
                  <a:lnTo>
                    <a:pt x="4176" y="539"/>
                  </a:lnTo>
                  <a:lnTo>
                    <a:pt x="4099" y="486"/>
                  </a:lnTo>
                  <a:lnTo>
                    <a:pt x="4021" y="434"/>
                  </a:lnTo>
                  <a:lnTo>
                    <a:pt x="3940" y="386"/>
                  </a:lnTo>
                  <a:lnTo>
                    <a:pt x="3858" y="342"/>
                  </a:lnTo>
                  <a:lnTo>
                    <a:pt x="3775" y="301"/>
                  </a:lnTo>
                  <a:lnTo>
                    <a:pt x="3691" y="263"/>
                  </a:lnTo>
                  <a:lnTo>
                    <a:pt x="3604" y="229"/>
                  </a:lnTo>
                  <a:lnTo>
                    <a:pt x="3516" y="199"/>
                  </a:lnTo>
                  <a:lnTo>
                    <a:pt x="3427" y="171"/>
                  </a:lnTo>
                  <a:lnTo>
                    <a:pt x="3338" y="148"/>
                  </a:lnTo>
                  <a:lnTo>
                    <a:pt x="3246" y="128"/>
                  </a:lnTo>
                  <a:lnTo>
                    <a:pt x="3155" y="111"/>
                  </a:lnTo>
                  <a:lnTo>
                    <a:pt x="3061" y="98"/>
                  </a:lnTo>
                  <a:lnTo>
                    <a:pt x="2968" y="89"/>
                  </a:lnTo>
                  <a:lnTo>
                    <a:pt x="2969" y="88"/>
                  </a:lnTo>
                  <a:lnTo>
                    <a:pt x="829" y="175"/>
                  </a:lnTo>
                  <a:lnTo>
                    <a:pt x="830" y="176"/>
                  </a:lnTo>
                  <a:lnTo>
                    <a:pt x="814" y="179"/>
                  </a:lnTo>
                  <a:lnTo>
                    <a:pt x="800" y="181"/>
                  </a:lnTo>
                  <a:lnTo>
                    <a:pt x="784" y="184"/>
                  </a:lnTo>
                  <a:lnTo>
                    <a:pt x="770" y="186"/>
                  </a:lnTo>
                  <a:lnTo>
                    <a:pt x="755" y="190"/>
                  </a:lnTo>
                  <a:lnTo>
                    <a:pt x="741" y="195"/>
                  </a:lnTo>
                  <a:lnTo>
                    <a:pt x="728" y="200"/>
                  </a:lnTo>
                  <a:lnTo>
                    <a:pt x="714" y="204"/>
                  </a:lnTo>
                  <a:lnTo>
                    <a:pt x="701" y="210"/>
                  </a:lnTo>
                  <a:lnTo>
                    <a:pt x="687" y="216"/>
                  </a:lnTo>
                  <a:lnTo>
                    <a:pt x="673" y="224"/>
                  </a:lnTo>
                  <a:lnTo>
                    <a:pt x="661" y="229"/>
                  </a:lnTo>
                  <a:lnTo>
                    <a:pt x="648" y="238"/>
                  </a:lnTo>
                  <a:lnTo>
                    <a:pt x="636" y="246"/>
                  </a:lnTo>
                  <a:lnTo>
                    <a:pt x="624" y="255"/>
                  </a:lnTo>
                  <a:lnTo>
                    <a:pt x="612" y="263"/>
                  </a:lnTo>
                  <a:lnTo>
                    <a:pt x="611" y="263"/>
                  </a:lnTo>
                  <a:lnTo>
                    <a:pt x="130" y="263"/>
                  </a:lnTo>
                  <a:lnTo>
                    <a:pt x="87" y="219"/>
                  </a:lnTo>
                  <a:lnTo>
                    <a:pt x="0" y="219"/>
                  </a:lnTo>
                  <a:lnTo>
                    <a:pt x="0" y="0"/>
                  </a:lnTo>
                  <a:lnTo>
                    <a:pt x="218" y="0"/>
                  </a:lnTo>
                  <a:lnTo>
                    <a:pt x="218" y="88"/>
                  </a:lnTo>
                  <a:lnTo>
                    <a:pt x="611" y="88"/>
                  </a:lnTo>
                  <a:lnTo>
                    <a:pt x="611" y="0"/>
                  </a:lnTo>
                  <a:lnTo>
                    <a:pt x="3013" y="0"/>
                  </a:lnTo>
                  <a:lnTo>
                    <a:pt x="3012" y="0"/>
                  </a:lnTo>
                  <a:lnTo>
                    <a:pt x="3120" y="14"/>
                  </a:lnTo>
                  <a:lnTo>
                    <a:pt x="3228" y="31"/>
                  </a:lnTo>
                  <a:lnTo>
                    <a:pt x="3335" y="53"/>
                  </a:lnTo>
                  <a:lnTo>
                    <a:pt x="3441" y="79"/>
                  </a:lnTo>
                  <a:lnTo>
                    <a:pt x="3544" y="111"/>
                  </a:lnTo>
                  <a:lnTo>
                    <a:pt x="3646" y="147"/>
                  </a:lnTo>
                  <a:lnTo>
                    <a:pt x="3746" y="188"/>
                  </a:lnTo>
                  <a:lnTo>
                    <a:pt x="3845" y="232"/>
                  </a:lnTo>
                  <a:lnTo>
                    <a:pt x="3940" y="282"/>
                  </a:lnTo>
                  <a:lnTo>
                    <a:pt x="4034" y="335"/>
                  </a:lnTo>
                  <a:lnTo>
                    <a:pt x="4125" y="394"/>
                  </a:lnTo>
                  <a:lnTo>
                    <a:pt x="4215" y="455"/>
                  </a:lnTo>
                  <a:lnTo>
                    <a:pt x="4300" y="523"/>
                  </a:lnTo>
                  <a:lnTo>
                    <a:pt x="4383" y="592"/>
                  </a:lnTo>
                  <a:lnTo>
                    <a:pt x="4463" y="665"/>
                  </a:lnTo>
                  <a:lnTo>
                    <a:pt x="4541" y="743"/>
                  </a:lnTo>
                  <a:lnTo>
                    <a:pt x="4541" y="745"/>
                  </a:lnTo>
                  <a:lnTo>
                    <a:pt x="4541" y="746"/>
                  </a:lnTo>
                  <a:lnTo>
                    <a:pt x="4541" y="748"/>
                  </a:lnTo>
                  <a:lnTo>
                    <a:pt x="4541" y="749"/>
                  </a:lnTo>
                  <a:lnTo>
                    <a:pt x="4541" y="750"/>
                  </a:lnTo>
                </a:path>
              </a:pathLst>
            </a:custGeom>
            <a:solidFill>
              <a:srgbClr val="A2A2A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71" name="AutoShape 1111"/>
            <p:cNvSpPr>
              <a:spLocks noChangeAspect="1" noChangeArrowheads="1"/>
            </p:cNvSpPr>
            <p:nvPr/>
          </p:nvSpPr>
          <p:spPr bwMode="auto">
            <a:xfrm flipV="1">
              <a:off x="2620" y="2620"/>
              <a:ext cx="348" cy="117"/>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72" name="Freeform 1112"/>
            <p:cNvSpPr>
              <a:spLocks noChangeAspect="1"/>
            </p:cNvSpPr>
            <p:nvPr/>
          </p:nvSpPr>
          <p:spPr bwMode="auto">
            <a:xfrm>
              <a:off x="1622" y="1350"/>
              <a:ext cx="1348" cy="1349"/>
            </a:xfrm>
            <a:custGeom>
              <a:avLst/>
              <a:gdLst>
                <a:gd name="T0" fmla="*/ 488 w 1529"/>
                <a:gd name="T1" fmla="*/ 0 h 1486"/>
                <a:gd name="T2" fmla="*/ 115 w 1529"/>
                <a:gd name="T3" fmla="*/ 0 h 1486"/>
                <a:gd name="T4" fmla="*/ 0 w 1529"/>
                <a:gd name="T5" fmla="*/ 27 h 1486"/>
                <a:gd name="T6" fmla="*/ 0 w 1529"/>
                <a:gd name="T7" fmla="*/ 889 h 1486"/>
                <a:gd name="T8" fmla="*/ 115 w 1529"/>
                <a:gd name="T9" fmla="*/ 916 h 1486"/>
                <a:gd name="T10" fmla="*/ 488 w 1529"/>
                <a:gd name="T11" fmla="*/ 916 h 1486"/>
                <a:gd name="T12" fmla="*/ 488 w 1529"/>
                <a:gd name="T13" fmla="*/ 782 h 1486"/>
                <a:gd name="T14" fmla="*/ 535 w 1529"/>
                <a:gd name="T15" fmla="*/ 782 h 1486"/>
                <a:gd name="T16" fmla="*/ 559 w 1529"/>
                <a:gd name="T17" fmla="*/ 754 h 1486"/>
                <a:gd name="T18" fmla="*/ 814 w 1529"/>
                <a:gd name="T19" fmla="*/ 754 h 1486"/>
                <a:gd name="T20" fmla="*/ 814 w 1529"/>
                <a:gd name="T21" fmla="*/ 162 h 1486"/>
                <a:gd name="T22" fmla="*/ 559 w 1529"/>
                <a:gd name="T23" fmla="*/ 162 h 1486"/>
                <a:gd name="T24" fmla="*/ 535 w 1529"/>
                <a:gd name="T25" fmla="*/ 135 h 1486"/>
                <a:gd name="T26" fmla="*/ 488 w 1529"/>
                <a:gd name="T27" fmla="*/ 135 h 1486"/>
                <a:gd name="T28" fmla="*/ 488 w 1529"/>
                <a:gd name="T29" fmla="*/ 0 h 1486"/>
                <a:gd name="T30" fmla="*/ 488 w 1529"/>
                <a:gd name="T31" fmla="*/ 0 h 148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529" h="1486">
                  <a:moveTo>
                    <a:pt x="917" y="0"/>
                  </a:moveTo>
                  <a:lnTo>
                    <a:pt x="218" y="0"/>
                  </a:lnTo>
                  <a:lnTo>
                    <a:pt x="0" y="44"/>
                  </a:lnTo>
                  <a:lnTo>
                    <a:pt x="0" y="1442"/>
                  </a:lnTo>
                  <a:lnTo>
                    <a:pt x="218" y="1485"/>
                  </a:lnTo>
                  <a:lnTo>
                    <a:pt x="917" y="1485"/>
                  </a:lnTo>
                  <a:lnTo>
                    <a:pt x="917" y="1267"/>
                  </a:lnTo>
                  <a:lnTo>
                    <a:pt x="1004" y="1267"/>
                  </a:lnTo>
                  <a:lnTo>
                    <a:pt x="1048" y="1223"/>
                  </a:lnTo>
                  <a:lnTo>
                    <a:pt x="1528" y="1223"/>
                  </a:lnTo>
                  <a:lnTo>
                    <a:pt x="1528" y="262"/>
                  </a:lnTo>
                  <a:lnTo>
                    <a:pt x="1048" y="262"/>
                  </a:lnTo>
                  <a:lnTo>
                    <a:pt x="1004" y="219"/>
                  </a:lnTo>
                  <a:lnTo>
                    <a:pt x="917" y="219"/>
                  </a:lnTo>
                  <a:lnTo>
                    <a:pt x="917" y="0"/>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73" name="Freeform 1113"/>
            <p:cNvSpPr>
              <a:spLocks noChangeAspect="1"/>
            </p:cNvSpPr>
            <p:nvPr/>
          </p:nvSpPr>
          <p:spPr bwMode="auto">
            <a:xfrm>
              <a:off x="1619" y="1427"/>
              <a:ext cx="542" cy="241"/>
            </a:xfrm>
            <a:custGeom>
              <a:avLst/>
              <a:gdLst>
                <a:gd name="T0" fmla="*/ 0 w 613"/>
                <a:gd name="T1" fmla="*/ 0 h 263"/>
                <a:gd name="T2" fmla="*/ 48 w 613"/>
                <a:gd name="T3" fmla="*/ 0 h 263"/>
                <a:gd name="T4" fmla="*/ 48 w 613"/>
                <a:gd name="T5" fmla="*/ 27 h 263"/>
                <a:gd name="T6" fmla="*/ 331 w 613"/>
                <a:gd name="T7" fmla="*/ 27 h 263"/>
                <a:gd name="T8" fmla="*/ 331 w 613"/>
                <a:gd name="T9" fmla="*/ 141 h 263"/>
                <a:gd name="T10" fmla="*/ 48 w 613"/>
                <a:gd name="T11" fmla="*/ 141 h 263"/>
                <a:gd name="T12" fmla="*/ 48 w 613"/>
                <a:gd name="T13" fmla="*/ 170 h 263"/>
                <a:gd name="T14" fmla="*/ 0 w 613"/>
                <a:gd name="T15" fmla="*/ 170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8" y="0"/>
                  </a:lnTo>
                  <a:lnTo>
                    <a:pt x="88" y="43"/>
                  </a:lnTo>
                  <a:lnTo>
                    <a:pt x="612" y="43"/>
                  </a:lnTo>
                  <a:lnTo>
                    <a:pt x="612" y="218"/>
                  </a:lnTo>
                  <a:lnTo>
                    <a:pt x="88" y="218"/>
                  </a:lnTo>
                  <a:lnTo>
                    <a:pt x="88"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74" name="AutoShape 1114"/>
            <p:cNvSpPr>
              <a:spLocks noChangeAspect="1" noChangeArrowheads="1"/>
            </p:cNvSpPr>
            <p:nvPr/>
          </p:nvSpPr>
          <p:spPr bwMode="auto">
            <a:xfrm flipV="1">
              <a:off x="1619" y="1509"/>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75" name="Freeform 1115"/>
            <p:cNvSpPr>
              <a:spLocks noChangeAspect="1"/>
            </p:cNvSpPr>
            <p:nvPr/>
          </p:nvSpPr>
          <p:spPr bwMode="auto">
            <a:xfrm>
              <a:off x="1619" y="2382"/>
              <a:ext cx="542" cy="238"/>
            </a:xfrm>
            <a:custGeom>
              <a:avLst/>
              <a:gdLst>
                <a:gd name="T0" fmla="*/ 0 w 613"/>
                <a:gd name="T1" fmla="*/ 0 h 263"/>
                <a:gd name="T2" fmla="*/ 47 w 613"/>
                <a:gd name="T3" fmla="*/ 0 h 263"/>
                <a:gd name="T4" fmla="*/ 47 w 613"/>
                <a:gd name="T5" fmla="*/ 26 h 263"/>
                <a:gd name="T6" fmla="*/ 331 w 613"/>
                <a:gd name="T7" fmla="*/ 26 h 263"/>
                <a:gd name="T8" fmla="*/ 331 w 613"/>
                <a:gd name="T9" fmla="*/ 132 h 263"/>
                <a:gd name="T10" fmla="*/ 47 w 613"/>
                <a:gd name="T11" fmla="*/ 132 h 263"/>
                <a:gd name="T12" fmla="*/ 47 w 613"/>
                <a:gd name="T13" fmla="*/ 159 h 263"/>
                <a:gd name="T14" fmla="*/ 0 w 613"/>
                <a:gd name="T15" fmla="*/ 159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7" y="0"/>
                  </a:lnTo>
                  <a:lnTo>
                    <a:pt x="87" y="43"/>
                  </a:lnTo>
                  <a:lnTo>
                    <a:pt x="612" y="43"/>
                  </a:lnTo>
                  <a:lnTo>
                    <a:pt x="612" y="218"/>
                  </a:lnTo>
                  <a:lnTo>
                    <a:pt x="87" y="218"/>
                  </a:lnTo>
                  <a:lnTo>
                    <a:pt x="87"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76" name="AutoShape 1116"/>
            <p:cNvSpPr>
              <a:spLocks noChangeAspect="1" noChangeArrowheads="1"/>
            </p:cNvSpPr>
            <p:nvPr/>
          </p:nvSpPr>
          <p:spPr bwMode="auto">
            <a:xfrm flipV="1">
              <a:off x="1619" y="2461"/>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77" name="Freeform 1117"/>
            <p:cNvSpPr>
              <a:spLocks noChangeAspect="1"/>
            </p:cNvSpPr>
            <p:nvPr/>
          </p:nvSpPr>
          <p:spPr bwMode="auto">
            <a:xfrm>
              <a:off x="2044" y="1706"/>
              <a:ext cx="924" cy="635"/>
            </a:xfrm>
            <a:custGeom>
              <a:avLst/>
              <a:gdLst>
                <a:gd name="T0" fmla="*/ 556 w 1049"/>
                <a:gd name="T1" fmla="*/ 0 h 700"/>
                <a:gd name="T2" fmla="*/ 394 w 1049"/>
                <a:gd name="T3" fmla="*/ 0 h 700"/>
                <a:gd name="T4" fmla="*/ 394 w 1049"/>
                <a:gd name="T5" fmla="*/ 54 h 700"/>
                <a:gd name="T6" fmla="*/ 0 w 1049"/>
                <a:gd name="T7" fmla="*/ 54 h 700"/>
                <a:gd name="T8" fmla="*/ 0 w 1049"/>
                <a:gd name="T9" fmla="*/ 376 h 700"/>
                <a:gd name="T10" fmla="*/ 394 w 1049"/>
                <a:gd name="T11" fmla="*/ 376 h 700"/>
                <a:gd name="T12" fmla="*/ 394 w 1049"/>
                <a:gd name="T13" fmla="*/ 430 h 700"/>
                <a:gd name="T14" fmla="*/ 556 w 1049"/>
                <a:gd name="T15" fmla="*/ 430 h 700"/>
                <a:gd name="T16" fmla="*/ 556 w 1049"/>
                <a:gd name="T17" fmla="*/ 0 h 700"/>
                <a:gd name="T18" fmla="*/ 556 w 1049"/>
                <a:gd name="T19" fmla="*/ 0 h 7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49" h="700">
                  <a:moveTo>
                    <a:pt x="1048" y="0"/>
                  </a:moveTo>
                  <a:lnTo>
                    <a:pt x="742" y="0"/>
                  </a:lnTo>
                  <a:lnTo>
                    <a:pt x="742" y="87"/>
                  </a:lnTo>
                  <a:lnTo>
                    <a:pt x="0" y="87"/>
                  </a:lnTo>
                  <a:lnTo>
                    <a:pt x="0" y="611"/>
                  </a:lnTo>
                  <a:lnTo>
                    <a:pt x="742" y="611"/>
                  </a:lnTo>
                  <a:lnTo>
                    <a:pt x="742" y="699"/>
                  </a:lnTo>
                  <a:lnTo>
                    <a:pt x="1048" y="699"/>
                  </a:lnTo>
                  <a:lnTo>
                    <a:pt x="1048"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nvGrpSpPr>
          <p:cNvPr id="42000" name="Group 1125"/>
          <p:cNvGrpSpPr>
            <a:grpSpLocks/>
          </p:cNvGrpSpPr>
          <p:nvPr/>
        </p:nvGrpSpPr>
        <p:grpSpPr bwMode="auto">
          <a:xfrm>
            <a:off x="5257801" y="2706689"/>
            <a:ext cx="1630363" cy="428625"/>
            <a:chOff x="2398" y="2265"/>
            <a:chExt cx="1027" cy="270"/>
          </a:xfrm>
        </p:grpSpPr>
        <p:sp>
          <p:nvSpPr>
            <p:cNvPr id="42062" name="Freeform 1126"/>
            <p:cNvSpPr>
              <a:spLocks noChangeAspect="1"/>
            </p:cNvSpPr>
            <p:nvPr/>
          </p:nvSpPr>
          <p:spPr bwMode="auto">
            <a:xfrm flipH="1">
              <a:off x="2398" y="2275"/>
              <a:ext cx="911" cy="252"/>
            </a:xfrm>
            <a:custGeom>
              <a:avLst/>
              <a:gdLst>
                <a:gd name="T0" fmla="*/ 1 w 5258"/>
                <a:gd name="T1" fmla="*/ 0 h 1449"/>
                <a:gd name="T2" fmla="*/ 1 w 5258"/>
                <a:gd name="T3" fmla="*/ 0 h 1449"/>
                <a:gd name="T4" fmla="*/ 1 w 5258"/>
                <a:gd name="T5" fmla="*/ 0 h 1449"/>
                <a:gd name="T6" fmla="*/ 1 w 5258"/>
                <a:gd name="T7" fmla="*/ 0 h 1449"/>
                <a:gd name="T8" fmla="*/ 1 w 5258"/>
                <a:gd name="T9" fmla="*/ 0 h 1449"/>
                <a:gd name="T10" fmla="*/ 1 w 5258"/>
                <a:gd name="T11" fmla="*/ 0 h 1449"/>
                <a:gd name="T12" fmla="*/ 1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1 w 5258"/>
                <a:gd name="T83" fmla="*/ 0 h 1449"/>
                <a:gd name="T84" fmla="*/ 1 w 5258"/>
                <a:gd name="T85" fmla="*/ 0 h 1449"/>
                <a:gd name="T86" fmla="*/ 1 w 5258"/>
                <a:gd name="T87" fmla="*/ 0 h 1449"/>
                <a:gd name="T88" fmla="*/ 1 w 5258"/>
                <a:gd name="T89" fmla="*/ 0 h 1449"/>
                <a:gd name="T90" fmla="*/ 1 w 5258"/>
                <a:gd name="T91" fmla="*/ 0 h 1449"/>
                <a:gd name="T92" fmla="*/ 1 w 5258"/>
                <a:gd name="T93" fmla="*/ 0 h 1449"/>
                <a:gd name="T94" fmla="*/ 1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3" name="Freeform 1127"/>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1 w 4697"/>
                <a:gd name="T41" fmla="*/ 0 h 1231"/>
                <a:gd name="T42" fmla="*/ 1 w 4697"/>
                <a:gd name="T43" fmla="*/ 0 h 1231"/>
                <a:gd name="T44" fmla="*/ 1 w 4697"/>
                <a:gd name="T45" fmla="*/ 0 h 1231"/>
                <a:gd name="T46" fmla="*/ 1 w 4697"/>
                <a:gd name="T47" fmla="*/ 0 h 1231"/>
                <a:gd name="T48" fmla="*/ 1 w 4697"/>
                <a:gd name="T49" fmla="*/ 0 h 1231"/>
                <a:gd name="T50" fmla="*/ 1 w 4697"/>
                <a:gd name="T51" fmla="*/ 0 h 1231"/>
                <a:gd name="T52" fmla="*/ 1 w 4697"/>
                <a:gd name="T53" fmla="*/ 0 h 1231"/>
                <a:gd name="T54" fmla="*/ 1 w 4697"/>
                <a:gd name="T55" fmla="*/ 0 h 1231"/>
                <a:gd name="T56" fmla="*/ 1 w 4697"/>
                <a:gd name="T57" fmla="*/ 0 h 1231"/>
                <a:gd name="T58" fmla="*/ 1 w 4697"/>
                <a:gd name="T59" fmla="*/ 0 h 1231"/>
                <a:gd name="T60" fmla="*/ 1 w 4697"/>
                <a:gd name="T61" fmla="*/ 0 h 1231"/>
                <a:gd name="T62" fmla="*/ 1 w 4697"/>
                <a:gd name="T63" fmla="*/ 0 h 1231"/>
                <a:gd name="T64" fmla="*/ 1 w 4697"/>
                <a:gd name="T65" fmla="*/ 0 h 1231"/>
                <a:gd name="T66" fmla="*/ 1 w 4697"/>
                <a:gd name="T67" fmla="*/ 0 h 1231"/>
                <a:gd name="T68" fmla="*/ 1 w 4697"/>
                <a:gd name="T69" fmla="*/ 0 h 1231"/>
                <a:gd name="T70" fmla="*/ 1 w 4697"/>
                <a:gd name="T71" fmla="*/ 0 h 1231"/>
                <a:gd name="T72" fmla="*/ 1 w 4697"/>
                <a:gd name="T73" fmla="*/ 0 h 1231"/>
                <a:gd name="T74" fmla="*/ 1 w 4697"/>
                <a:gd name="T75" fmla="*/ 0 h 1231"/>
                <a:gd name="T76" fmla="*/ 1 w 4697"/>
                <a:gd name="T77" fmla="*/ 0 h 1231"/>
                <a:gd name="T78" fmla="*/ 1 w 4697"/>
                <a:gd name="T79" fmla="*/ 0 h 1231"/>
                <a:gd name="T80" fmla="*/ 1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4" name="Freeform 1128"/>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5" name="Freeform 1129"/>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6" name="Freeform 1130"/>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7" name="Freeform 1131"/>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nvGrpSpPr>
          <p:cNvPr id="42001" name="Group 1132"/>
          <p:cNvGrpSpPr>
            <a:grpSpLocks/>
          </p:cNvGrpSpPr>
          <p:nvPr/>
        </p:nvGrpSpPr>
        <p:grpSpPr bwMode="auto">
          <a:xfrm>
            <a:off x="8077201" y="5741989"/>
            <a:ext cx="1673225" cy="244475"/>
            <a:chOff x="4082" y="1891"/>
            <a:chExt cx="1054" cy="154"/>
          </a:xfrm>
        </p:grpSpPr>
        <p:sp>
          <p:nvSpPr>
            <p:cNvPr id="42055" name="Freeform 1133"/>
            <p:cNvSpPr>
              <a:spLocks noChangeAspect="1"/>
            </p:cNvSpPr>
            <p:nvPr/>
          </p:nvSpPr>
          <p:spPr bwMode="auto">
            <a:xfrm flipH="1">
              <a:off x="4168" y="1941"/>
              <a:ext cx="960" cy="53"/>
            </a:xfrm>
            <a:custGeom>
              <a:avLst/>
              <a:gdLst>
                <a:gd name="T0" fmla="*/ 0 w 2278"/>
                <a:gd name="T1" fmla="*/ 1 h 113"/>
                <a:gd name="T2" fmla="*/ 0 w 2278"/>
                <a:gd name="T3" fmla="*/ 1 h 113"/>
                <a:gd name="T4" fmla="*/ 1 w 2278"/>
                <a:gd name="T5" fmla="*/ 1 h 113"/>
                <a:gd name="T6" fmla="*/ 1 w 2278"/>
                <a:gd name="T7" fmla="*/ 2 h 113"/>
                <a:gd name="T8" fmla="*/ 2 w 2278"/>
                <a:gd name="T9" fmla="*/ 2 h 113"/>
                <a:gd name="T10" fmla="*/ 2 w 2278"/>
                <a:gd name="T11" fmla="*/ 2 h 113"/>
                <a:gd name="T12" fmla="*/ 3 w 2278"/>
                <a:gd name="T13" fmla="*/ 2 h 113"/>
                <a:gd name="T14" fmla="*/ 3 w 2278"/>
                <a:gd name="T15" fmla="*/ 2 h 113"/>
                <a:gd name="T16" fmla="*/ 3 w 2278"/>
                <a:gd name="T17" fmla="*/ 2 h 113"/>
                <a:gd name="T18" fmla="*/ 4 w 2278"/>
                <a:gd name="T19" fmla="*/ 2 h 113"/>
                <a:gd name="T20" fmla="*/ 4 w 2278"/>
                <a:gd name="T21" fmla="*/ 2 h 113"/>
                <a:gd name="T22" fmla="*/ 5 w 2278"/>
                <a:gd name="T23" fmla="*/ 2 h 113"/>
                <a:gd name="T24" fmla="*/ 5 w 2278"/>
                <a:gd name="T25" fmla="*/ 2 h 113"/>
                <a:gd name="T26" fmla="*/ 5 w 2278"/>
                <a:gd name="T27" fmla="*/ 2 h 113"/>
                <a:gd name="T28" fmla="*/ 6 w 2278"/>
                <a:gd name="T29" fmla="*/ 3 h 113"/>
                <a:gd name="T30" fmla="*/ 6 w 2278"/>
                <a:gd name="T31" fmla="*/ 3 h 113"/>
                <a:gd name="T32" fmla="*/ 7 w 2278"/>
                <a:gd name="T33" fmla="*/ 2 h 113"/>
                <a:gd name="T34" fmla="*/ 7 w 2278"/>
                <a:gd name="T35" fmla="*/ 3 h 113"/>
                <a:gd name="T36" fmla="*/ 30 w 2278"/>
                <a:gd name="T37" fmla="*/ 3 h 113"/>
                <a:gd name="T38" fmla="*/ 30 w 2278"/>
                <a:gd name="T39" fmla="*/ 0 h 113"/>
                <a:gd name="T40" fmla="*/ 7 w 2278"/>
                <a:gd name="T41" fmla="*/ 0 h 113"/>
                <a:gd name="T42" fmla="*/ 7 w 2278"/>
                <a:gd name="T43" fmla="*/ 0 h 113"/>
                <a:gd name="T44" fmla="*/ 6 w 2278"/>
                <a:gd name="T45" fmla="*/ 0 h 113"/>
                <a:gd name="T46" fmla="*/ 6 w 2278"/>
                <a:gd name="T47" fmla="*/ 0 h 113"/>
                <a:gd name="T48" fmla="*/ 5 w 2278"/>
                <a:gd name="T49" fmla="*/ 0 h 113"/>
                <a:gd name="T50" fmla="*/ 5 w 2278"/>
                <a:gd name="T51" fmla="*/ 0 h 113"/>
                <a:gd name="T52" fmla="*/ 5 w 2278"/>
                <a:gd name="T53" fmla="*/ 0 h 113"/>
                <a:gd name="T54" fmla="*/ 4 w 2278"/>
                <a:gd name="T55" fmla="*/ 0 h 113"/>
                <a:gd name="T56" fmla="*/ 4 w 2278"/>
                <a:gd name="T57" fmla="*/ 0 h 113"/>
                <a:gd name="T58" fmla="*/ 3 w 2278"/>
                <a:gd name="T59" fmla="*/ 0 h 113"/>
                <a:gd name="T60" fmla="*/ 3 w 2278"/>
                <a:gd name="T61" fmla="*/ 0 h 113"/>
                <a:gd name="T62" fmla="*/ 3 w 2278"/>
                <a:gd name="T63" fmla="*/ 0 h 113"/>
                <a:gd name="T64" fmla="*/ 2 w 2278"/>
                <a:gd name="T65" fmla="*/ 0 h 113"/>
                <a:gd name="T66" fmla="*/ 2 w 2278"/>
                <a:gd name="T67" fmla="*/ 0 h 113"/>
                <a:gd name="T68" fmla="*/ 1 w 2278"/>
                <a:gd name="T69" fmla="*/ 1 h 113"/>
                <a:gd name="T70" fmla="*/ 1 w 2278"/>
                <a:gd name="T71" fmla="*/ 1 h 113"/>
                <a:gd name="T72" fmla="*/ 0 w 2278"/>
                <a:gd name="T73" fmla="*/ 1 h 113"/>
                <a:gd name="T74" fmla="*/ 0 w 2278"/>
                <a:gd name="T75" fmla="*/ 1 h 113"/>
                <a:gd name="T76" fmla="*/ 0 w 2278"/>
                <a:gd name="T77" fmla="*/ 1 h 113"/>
                <a:gd name="T78" fmla="*/ 0 w 2278"/>
                <a:gd name="T79" fmla="*/ 1 h 113"/>
                <a:gd name="T80" fmla="*/ 0 w 2278"/>
                <a:gd name="T81" fmla="*/ 1 h 113"/>
                <a:gd name="T82" fmla="*/ 0 w 2278"/>
                <a:gd name="T83" fmla="*/ 1 h 113"/>
                <a:gd name="T84" fmla="*/ 0 w 2278"/>
                <a:gd name="T85" fmla="*/ 1 h 113"/>
                <a:gd name="T86" fmla="*/ 0 w 2278"/>
                <a:gd name="T87" fmla="*/ 1 h 113"/>
                <a:gd name="T88" fmla="*/ 0 w 2278"/>
                <a:gd name="T89" fmla="*/ 1 h 113"/>
                <a:gd name="T90" fmla="*/ 0 w 2278"/>
                <a:gd name="T91" fmla="*/ 1 h 113"/>
                <a:gd name="T92" fmla="*/ 0 w 2278"/>
                <a:gd name="T93" fmla="*/ 1 h 113"/>
                <a:gd name="T94" fmla="*/ 0 w 2278"/>
                <a:gd name="T95" fmla="*/ 1 h 113"/>
                <a:gd name="T96" fmla="*/ 0 w 2278"/>
                <a:gd name="T97" fmla="*/ 1 h 113"/>
                <a:gd name="T98" fmla="*/ 0 w 2278"/>
                <a:gd name="T99" fmla="*/ 1 h 113"/>
                <a:gd name="T100" fmla="*/ 0 w 2278"/>
                <a:gd name="T101" fmla="*/ 1 h 113"/>
                <a:gd name="T102" fmla="*/ 0 w 2278"/>
                <a:gd name="T103" fmla="*/ 1 h 113"/>
                <a:gd name="T104" fmla="*/ 0 w 2278"/>
                <a:gd name="T105" fmla="*/ 1 h 113"/>
                <a:gd name="T106" fmla="*/ 0 w 2278"/>
                <a:gd name="T107" fmla="*/ 1 h 113"/>
                <a:gd name="T108" fmla="*/ 0 w 2278"/>
                <a:gd name="T109" fmla="*/ 1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6" name="Freeform 1134"/>
            <p:cNvSpPr>
              <a:spLocks noChangeAspect="1"/>
            </p:cNvSpPr>
            <p:nvPr/>
          </p:nvSpPr>
          <p:spPr bwMode="auto">
            <a:xfrm flipH="1">
              <a:off x="4082" y="1891"/>
              <a:ext cx="171" cy="51"/>
            </a:xfrm>
            <a:custGeom>
              <a:avLst/>
              <a:gdLst>
                <a:gd name="T0" fmla="*/ 0 w 446"/>
                <a:gd name="T1" fmla="*/ 2 h 113"/>
                <a:gd name="T2" fmla="*/ 2 w 446"/>
                <a:gd name="T3" fmla="*/ 0 h 113"/>
                <a:gd name="T4" fmla="*/ 4 w 446"/>
                <a:gd name="T5" fmla="*/ 0 h 113"/>
                <a:gd name="T6" fmla="*/ 4 w 446"/>
                <a:gd name="T7" fmla="*/ 1 h 113"/>
                <a:gd name="T8" fmla="*/ 4 w 446"/>
                <a:gd name="T9" fmla="*/ 2 h 113"/>
                <a:gd name="T10" fmla="*/ 0 w 446"/>
                <a:gd name="T11" fmla="*/ 2 h 113"/>
                <a:gd name="T12" fmla="*/ 0 w 446"/>
                <a:gd name="T13" fmla="*/ 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7" name="Freeform 1135"/>
            <p:cNvSpPr>
              <a:spLocks noChangeAspect="1"/>
            </p:cNvSpPr>
            <p:nvPr/>
          </p:nvSpPr>
          <p:spPr bwMode="auto">
            <a:xfrm flipH="1">
              <a:off x="4082" y="1994"/>
              <a:ext cx="171" cy="51"/>
            </a:xfrm>
            <a:custGeom>
              <a:avLst/>
              <a:gdLst>
                <a:gd name="T0" fmla="*/ 0 w 446"/>
                <a:gd name="T1" fmla="*/ 0 h 112"/>
                <a:gd name="T2" fmla="*/ 2 w 446"/>
                <a:gd name="T3" fmla="*/ 2 h 112"/>
                <a:gd name="T4" fmla="*/ 4 w 446"/>
                <a:gd name="T5" fmla="*/ 2 h 112"/>
                <a:gd name="T6" fmla="*/ 4 w 446"/>
                <a:gd name="T7" fmla="*/ 1 h 112"/>
                <a:gd name="T8" fmla="*/ 4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8" name="AutoShape 1136"/>
            <p:cNvSpPr>
              <a:spLocks noChangeAspect="1" noChangeArrowheads="1"/>
            </p:cNvSpPr>
            <p:nvPr/>
          </p:nvSpPr>
          <p:spPr bwMode="auto">
            <a:xfrm rot="16200000" flipH="1">
              <a:off x="5091" y="1934"/>
              <a:ext cx="26" cy="6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815 w 21600"/>
                <a:gd name="T13" fmla="*/ 5982 h 21600"/>
                <a:gd name="T14" fmla="*/ 15785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59" name="Freeform 1137"/>
            <p:cNvSpPr>
              <a:spLocks noChangeAspect="1"/>
            </p:cNvSpPr>
            <p:nvPr/>
          </p:nvSpPr>
          <p:spPr bwMode="auto">
            <a:xfrm flipH="1">
              <a:off x="4083" y="1941"/>
              <a:ext cx="170" cy="9"/>
            </a:xfrm>
            <a:custGeom>
              <a:avLst/>
              <a:gdLst>
                <a:gd name="T0" fmla="*/ 0 w 672"/>
                <a:gd name="T1" fmla="*/ 0 h 96"/>
                <a:gd name="T2" fmla="*/ 1 w 672"/>
                <a:gd name="T3" fmla="*/ 0 h 96"/>
                <a:gd name="T4" fmla="*/ 1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60" name="Freeform 1138"/>
            <p:cNvSpPr>
              <a:spLocks noChangeAspect="1"/>
            </p:cNvSpPr>
            <p:nvPr/>
          </p:nvSpPr>
          <p:spPr bwMode="auto">
            <a:xfrm flipH="1" flipV="1">
              <a:off x="4083" y="1985"/>
              <a:ext cx="170" cy="9"/>
            </a:xfrm>
            <a:custGeom>
              <a:avLst/>
              <a:gdLst>
                <a:gd name="T0" fmla="*/ 0 w 672"/>
                <a:gd name="T1" fmla="*/ 0 h 96"/>
                <a:gd name="T2" fmla="*/ 1 w 672"/>
                <a:gd name="T3" fmla="*/ 0 h 96"/>
                <a:gd name="T4" fmla="*/ 1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61" name="Rectangle 1139"/>
            <p:cNvSpPr>
              <a:spLocks noChangeAspect="1" noChangeArrowheads="1"/>
            </p:cNvSpPr>
            <p:nvPr/>
          </p:nvSpPr>
          <p:spPr bwMode="auto">
            <a:xfrm flipH="1">
              <a:off x="4083" y="1950"/>
              <a:ext cx="85" cy="35"/>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grpSp>
      <p:sp>
        <p:nvSpPr>
          <p:cNvPr id="42002" name="Text Box 1140"/>
          <p:cNvSpPr txBox="1">
            <a:spLocks noChangeArrowheads="1"/>
          </p:cNvSpPr>
          <p:nvPr/>
        </p:nvSpPr>
        <p:spPr bwMode="auto">
          <a:xfrm>
            <a:off x="2611438" y="5211764"/>
            <a:ext cx="93980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KE - bullet</a:t>
            </a:r>
          </a:p>
        </p:txBody>
      </p:sp>
      <p:sp>
        <p:nvSpPr>
          <p:cNvPr id="42003" name="Text Box 1141"/>
          <p:cNvSpPr txBox="1">
            <a:spLocks noChangeArrowheads="1"/>
          </p:cNvSpPr>
          <p:nvPr/>
        </p:nvSpPr>
        <p:spPr bwMode="auto">
          <a:xfrm>
            <a:off x="8305800" y="5211764"/>
            <a:ext cx="114935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KE - APFSDS</a:t>
            </a:r>
          </a:p>
        </p:txBody>
      </p:sp>
      <p:grpSp>
        <p:nvGrpSpPr>
          <p:cNvPr id="42004" name="Group 1142"/>
          <p:cNvGrpSpPr>
            <a:grpSpLocks/>
          </p:cNvGrpSpPr>
          <p:nvPr/>
        </p:nvGrpSpPr>
        <p:grpSpPr bwMode="auto">
          <a:xfrm>
            <a:off x="2332038" y="2709864"/>
            <a:ext cx="1630362" cy="428625"/>
            <a:chOff x="2398" y="2265"/>
            <a:chExt cx="1027" cy="270"/>
          </a:xfrm>
        </p:grpSpPr>
        <p:sp>
          <p:nvSpPr>
            <p:cNvPr id="42049" name="Freeform 1143"/>
            <p:cNvSpPr>
              <a:spLocks noChangeAspect="1"/>
            </p:cNvSpPr>
            <p:nvPr/>
          </p:nvSpPr>
          <p:spPr bwMode="auto">
            <a:xfrm flipH="1">
              <a:off x="2398" y="2275"/>
              <a:ext cx="911" cy="252"/>
            </a:xfrm>
            <a:custGeom>
              <a:avLst/>
              <a:gdLst>
                <a:gd name="T0" fmla="*/ 1 w 5258"/>
                <a:gd name="T1" fmla="*/ 0 h 1449"/>
                <a:gd name="T2" fmla="*/ 1 w 5258"/>
                <a:gd name="T3" fmla="*/ 0 h 1449"/>
                <a:gd name="T4" fmla="*/ 1 w 5258"/>
                <a:gd name="T5" fmla="*/ 0 h 1449"/>
                <a:gd name="T6" fmla="*/ 1 w 5258"/>
                <a:gd name="T7" fmla="*/ 0 h 1449"/>
                <a:gd name="T8" fmla="*/ 1 w 5258"/>
                <a:gd name="T9" fmla="*/ 0 h 1449"/>
                <a:gd name="T10" fmla="*/ 1 w 5258"/>
                <a:gd name="T11" fmla="*/ 0 h 1449"/>
                <a:gd name="T12" fmla="*/ 1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1 w 5258"/>
                <a:gd name="T83" fmla="*/ 0 h 1449"/>
                <a:gd name="T84" fmla="*/ 1 w 5258"/>
                <a:gd name="T85" fmla="*/ 0 h 1449"/>
                <a:gd name="T86" fmla="*/ 1 w 5258"/>
                <a:gd name="T87" fmla="*/ 0 h 1449"/>
                <a:gd name="T88" fmla="*/ 1 w 5258"/>
                <a:gd name="T89" fmla="*/ 0 h 1449"/>
                <a:gd name="T90" fmla="*/ 1 w 5258"/>
                <a:gd name="T91" fmla="*/ 0 h 1449"/>
                <a:gd name="T92" fmla="*/ 1 w 5258"/>
                <a:gd name="T93" fmla="*/ 0 h 1449"/>
                <a:gd name="T94" fmla="*/ 1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0" name="Freeform 1144"/>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1 w 4697"/>
                <a:gd name="T41" fmla="*/ 0 h 1231"/>
                <a:gd name="T42" fmla="*/ 1 w 4697"/>
                <a:gd name="T43" fmla="*/ 0 h 1231"/>
                <a:gd name="T44" fmla="*/ 1 w 4697"/>
                <a:gd name="T45" fmla="*/ 0 h 1231"/>
                <a:gd name="T46" fmla="*/ 1 w 4697"/>
                <a:gd name="T47" fmla="*/ 0 h 1231"/>
                <a:gd name="T48" fmla="*/ 1 w 4697"/>
                <a:gd name="T49" fmla="*/ 0 h 1231"/>
                <a:gd name="T50" fmla="*/ 1 w 4697"/>
                <a:gd name="T51" fmla="*/ 0 h 1231"/>
                <a:gd name="T52" fmla="*/ 1 w 4697"/>
                <a:gd name="T53" fmla="*/ 0 h 1231"/>
                <a:gd name="T54" fmla="*/ 1 w 4697"/>
                <a:gd name="T55" fmla="*/ 0 h 1231"/>
                <a:gd name="T56" fmla="*/ 1 w 4697"/>
                <a:gd name="T57" fmla="*/ 0 h 1231"/>
                <a:gd name="T58" fmla="*/ 1 w 4697"/>
                <a:gd name="T59" fmla="*/ 0 h 1231"/>
                <a:gd name="T60" fmla="*/ 1 w 4697"/>
                <a:gd name="T61" fmla="*/ 0 h 1231"/>
                <a:gd name="T62" fmla="*/ 1 w 4697"/>
                <a:gd name="T63" fmla="*/ 0 h 1231"/>
                <a:gd name="T64" fmla="*/ 1 w 4697"/>
                <a:gd name="T65" fmla="*/ 0 h 1231"/>
                <a:gd name="T66" fmla="*/ 1 w 4697"/>
                <a:gd name="T67" fmla="*/ 0 h 1231"/>
                <a:gd name="T68" fmla="*/ 1 w 4697"/>
                <a:gd name="T69" fmla="*/ 0 h 1231"/>
                <a:gd name="T70" fmla="*/ 1 w 4697"/>
                <a:gd name="T71" fmla="*/ 0 h 1231"/>
                <a:gd name="T72" fmla="*/ 1 w 4697"/>
                <a:gd name="T73" fmla="*/ 0 h 1231"/>
                <a:gd name="T74" fmla="*/ 1 w 4697"/>
                <a:gd name="T75" fmla="*/ 0 h 1231"/>
                <a:gd name="T76" fmla="*/ 1 w 4697"/>
                <a:gd name="T77" fmla="*/ 0 h 1231"/>
                <a:gd name="T78" fmla="*/ 1 w 4697"/>
                <a:gd name="T79" fmla="*/ 0 h 1231"/>
                <a:gd name="T80" fmla="*/ 1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1" name="Freeform 1145"/>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2" name="Freeform 1146"/>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3" name="Freeform 1147"/>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4" name="Freeform 1148"/>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nvGrpSpPr>
          <p:cNvPr id="42005" name="Group 1149"/>
          <p:cNvGrpSpPr>
            <a:grpSpLocks/>
          </p:cNvGrpSpPr>
          <p:nvPr/>
        </p:nvGrpSpPr>
        <p:grpSpPr bwMode="auto">
          <a:xfrm>
            <a:off x="5227638" y="4332289"/>
            <a:ext cx="1630362" cy="428625"/>
            <a:chOff x="2398" y="2265"/>
            <a:chExt cx="1027" cy="270"/>
          </a:xfrm>
        </p:grpSpPr>
        <p:sp>
          <p:nvSpPr>
            <p:cNvPr id="42043" name="Freeform 1150"/>
            <p:cNvSpPr>
              <a:spLocks noChangeAspect="1"/>
            </p:cNvSpPr>
            <p:nvPr/>
          </p:nvSpPr>
          <p:spPr bwMode="auto">
            <a:xfrm flipH="1">
              <a:off x="2398" y="2275"/>
              <a:ext cx="911" cy="252"/>
            </a:xfrm>
            <a:custGeom>
              <a:avLst/>
              <a:gdLst>
                <a:gd name="T0" fmla="*/ 1 w 5258"/>
                <a:gd name="T1" fmla="*/ 0 h 1449"/>
                <a:gd name="T2" fmla="*/ 1 w 5258"/>
                <a:gd name="T3" fmla="*/ 0 h 1449"/>
                <a:gd name="T4" fmla="*/ 1 w 5258"/>
                <a:gd name="T5" fmla="*/ 0 h 1449"/>
                <a:gd name="T6" fmla="*/ 1 w 5258"/>
                <a:gd name="T7" fmla="*/ 0 h 1449"/>
                <a:gd name="T8" fmla="*/ 1 w 5258"/>
                <a:gd name="T9" fmla="*/ 0 h 1449"/>
                <a:gd name="T10" fmla="*/ 1 w 5258"/>
                <a:gd name="T11" fmla="*/ 0 h 1449"/>
                <a:gd name="T12" fmla="*/ 1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1 w 5258"/>
                <a:gd name="T83" fmla="*/ 0 h 1449"/>
                <a:gd name="T84" fmla="*/ 1 w 5258"/>
                <a:gd name="T85" fmla="*/ 0 h 1449"/>
                <a:gd name="T86" fmla="*/ 1 w 5258"/>
                <a:gd name="T87" fmla="*/ 0 h 1449"/>
                <a:gd name="T88" fmla="*/ 1 w 5258"/>
                <a:gd name="T89" fmla="*/ 0 h 1449"/>
                <a:gd name="T90" fmla="*/ 1 w 5258"/>
                <a:gd name="T91" fmla="*/ 0 h 1449"/>
                <a:gd name="T92" fmla="*/ 1 w 5258"/>
                <a:gd name="T93" fmla="*/ 0 h 1449"/>
                <a:gd name="T94" fmla="*/ 1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4" name="Freeform 1151"/>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1 w 4697"/>
                <a:gd name="T41" fmla="*/ 0 h 1231"/>
                <a:gd name="T42" fmla="*/ 1 w 4697"/>
                <a:gd name="T43" fmla="*/ 0 h 1231"/>
                <a:gd name="T44" fmla="*/ 1 w 4697"/>
                <a:gd name="T45" fmla="*/ 0 h 1231"/>
                <a:gd name="T46" fmla="*/ 1 w 4697"/>
                <a:gd name="T47" fmla="*/ 0 h 1231"/>
                <a:gd name="T48" fmla="*/ 1 w 4697"/>
                <a:gd name="T49" fmla="*/ 0 h 1231"/>
                <a:gd name="T50" fmla="*/ 1 w 4697"/>
                <a:gd name="T51" fmla="*/ 0 h 1231"/>
                <a:gd name="T52" fmla="*/ 1 w 4697"/>
                <a:gd name="T53" fmla="*/ 0 h 1231"/>
                <a:gd name="T54" fmla="*/ 1 w 4697"/>
                <a:gd name="T55" fmla="*/ 0 h 1231"/>
                <a:gd name="T56" fmla="*/ 1 w 4697"/>
                <a:gd name="T57" fmla="*/ 0 h 1231"/>
                <a:gd name="T58" fmla="*/ 1 w 4697"/>
                <a:gd name="T59" fmla="*/ 0 h 1231"/>
                <a:gd name="T60" fmla="*/ 1 w 4697"/>
                <a:gd name="T61" fmla="*/ 0 h 1231"/>
                <a:gd name="T62" fmla="*/ 1 w 4697"/>
                <a:gd name="T63" fmla="*/ 0 h 1231"/>
                <a:gd name="T64" fmla="*/ 1 w 4697"/>
                <a:gd name="T65" fmla="*/ 0 h 1231"/>
                <a:gd name="T66" fmla="*/ 1 w 4697"/>
                <a:gd name="T67" fmla="*/ 0 h 1231"/>
                <a:gd name="T68" fmla="*/ 1 w 4697"/>
                <a:gd name="T69" fmla="*/ 0 h 1231"/>
                <a:gd name="T70" fmla="*/ 1 w 4697"/>
                <a:gd name="T71" fmla="*/ 0 h 1231"/>
                <a:gd name="T72" fmla="*/ 1 w 4697"/>
                <a:gd name="T73" fmla="*/ 0 h 1231"/>
                <a:gd name="T74" fmla="*/ 1 w 4697"/>
                <a:gd name="T75" fmla="*/ 0 h 1231"/>
                <a:gd name="T76" fmla="*/ 1 w 4697"/>
                <a:gd name="T77" fmla="*/ 0 h 1231"/>
                <a:gd name="T78" fmla="*/ 1 w 4697"/>
                <a:gd name="T79" fmla="*/ 0 h 1231"/>
                <a:gd name="T80" fmla="*/ 1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5" name="Freeform 1152"/>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6" name="Freeform 1153"/>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7" name="Freeform 1154"/>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8" name="Freeform 1155"/>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nvGrpSpPr>
          <p:cNvPr id="42006" name="Group 1156"/>
          <p:cNvGrpSpPr>
            <a:grpSpLocks/>
          </p:cNvGrpSpPr>
          <p:nvPr/>
        </p:nvGrpSpPr>
        <p:grpSpPr bwMode="auto">
          <a:xfrm>
            <a:off x="2362201" y="4335464"/>
            <a:ext cx="1630363" cy="428625"/>
            <a:chOff x="2398" y="2265"/>
            <a:chExt cx="1027" cy="270"/>
          </a:xfrm>
        </p:grpSpPr>
        <p:sp>
          <p:nvSpPr>
            <p:cNvPr id="42037" name="Freeform 1157"/>
            <p:cNvSpPr>
              <a:spLocks noChangeAspect="1"/>
            </p:cNvSpPr>
            <p:nvPr/>
          </p:nvSpPr>
          <p:spPr bwMode="auto">
            <a:xfrm flipH="1">
              <a:off x="2398" y="2275"/>
              <a:ext cx="911" cy="252"/>
            </a:xfrm>
            <a:custGeom>
              <a:avLst/>
              <a:gdLst>
                <a:gd name="T0" fmla="*/ 1 w 5258"/>
                <a:gd name="T1" fmla="*/ 0 h 1449"/>
                <a:gd name="T2" fmla="*/ 1 w 5258"/>
                <a:gd name="T3" fmla="*/ 0 h 1449"/>
                <a:gd name="T4" fmla="*/ 1 w 5258"/>
                <a:gd name="T5" fmla="*/ 0 h 1449"/>
                <a:gd name="T6" fmla="*/ 1 w 5258"/>
                <a:gd name="T7" fmla="*/ 0 h 1449"/>
                <a:gd name="T8" fmla="*/ 1 w 5258"/>
                <a:gd name="T9" fmla="*/ 0 h 1449"/>
                <a:gd name="T10" fmla="*/ 1 w 5258"/>
                <a:gd name="T11" fmla="*/ 0 h 1449"/>
                <a:gd name="T12" fmla="*/ 1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1 w 5258"/>
                <a:gd name="T83" fmla="*/ 0 h 1449"/>
                <a:gd name="T84" fmla="*/ 1 w 5258"/>
                <a:gd name="T85" fmla="*/ 0 h 1449"/>
                <a:gd name="T86" fmla="*/ 1 w 5258"/>
                <a:gd name="T87" fmla="*/ 0 h 1449"/>
                <a:gd name="T88" fmla="*/ 1 w 5258"/>
                <a:gd name="T89" fmla="*/ 0 h 1449"/>
                <a:gd name="T90" fmla="*/ 1 w 5258"/>
                <a:gd name="T91" fmla="*/ 0 h 1449"/>
                <a:gd name="T92" fmla="*/ 1 w 5258"/>
                <a:gd name="T93" fmla="*/ 0 h 1449"/>
                <a:gd name="T94" fmla="*/ 1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38" name="Freeform 1158"/>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1 w 4697"/>
                <a:gd name="T41" fmla="*/ 0 h 1231"/>
                <a:gd name="T42" fmla="*/ 1 w 4697"/>
                <a:gd name="T43" fmla="*/ 0 h 1231"/>
                <a:gd name="T44" fmla="*/ 1 w 4697"/>
                <a:gd name="T45" fmla="*/ 0 h 1231"/>
                <a:gd name="T46" fmla="*/ 1 w 4697"/>
                <a:gd name="T47" fmla="*/ 0 h 1231"/>
                <a:gd name="T48" fmla="*/ 1 w 4697"/>
                <a:gd name="T49" fmla="*/ 0 h 1231"/>
                <a:gd name="T50" fmla="*/ 1 w 4697"/>
                <a:gd name="T51" fmla="*/ 0 h 1231"/>
                <a:gd name="T52" fmla="*/ 1 w 4697"/>
                <a:gd name="T53" fmla="*/ 0 h 1231"/>
                <a:gd name="T54" fmla="*/ 1 w 4697"/>
                <a:gd name="T55" fmla="*/ 0 h 1231"/>
                <a:gd name="T56" fmla="*/ 1 w 4697"/>
                <a:gd name="T57" fmla="*/ 0 h 1231"/>
                <a:gd name="T58" fmla="*/ 1 w 4697"/>
                <a:gd name="T59" fmla="*/ 0 h 1231"/>
                <a:gd name="T60" fmla="*/ 1 w 4697"/>
                <a:gd name="T61" fmla="*/ 0 h 1231"/>
                <a:gd name="T62" fmla="*/ 1 w 4697"/>
                <a:gd name="T63" fmla="*/ 0 h 1231"/>
                <a:gd name="T64" fmla="*/ 1 w 4697"/>
                <a:gd name="T65" fmla="*/ 0 h 1231"/>
                <a:gd name="T66" fmla="*/ 1 w 4697"/>
                <a:gd name="T67" fmla="*/ 0 h 1231"/>
                <a:gd name="T68" fmla="*/ 1 w 4697"/>
                <a:gd name="T69" fmla="*/ 0 h 1231"/>
                <a:gd name="T70" fmla="*/ 1 w 4697"/>
                <a:gd name="T71" fmla="*/ 0 h 1231"/>
                <a:gd name="T72" fmla="*/ 1 w 4697"/>
                <a:gd name="T73" fmla="*/ 0 h 1231"/>
                <a:gd name="T74" fmla="*/ 1 w 4697"/>
                <a:gd name="T75" fmla="*/ 0 h 1231"/>
                <a:gd name="T76" fmla="*/ 1 w 4697"/>
                <a:gd name="T77" fmla="*/ 0 h 1231"/>
                <a:gd name="T78" fmla="*/ 1 w 4697"/>
                <a:gd name="T79" fmla="*/ 0 h 1231"/>
                <a:gd name="T80" fmla="*/ 1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39" name="Freeform 1159"/>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0" name="Freeform 1160"/>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1" name="Freeform 1161"/>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2" name="Freeform 1162"/>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sp>
        <p:nvSpPr>
          <p:cNvPr id="42007" name="Freeform 1167"/>
          <p:cNvSpPr>
            <a:spLocks noChangeAspect="1"/>
          </p:cNvSpPr>
          <p:nvPr/>
        </p:nvSpPr>
        <p:spPr bwMode="auto">
          <a:xfrm flipH="1">
            <a:off x="5022850" y="5757864"/>
            <a:ext cx="222250" cy="173037"/>
          </a:xfrm>
          <a:custGeom>
            <a:avLst/>
            <a:gdLst>
              <a:gd name="T0" fmla="*/ 0 w 432"/>
              <a:gd name="T1" fmla="*/ 0 h 336"/>
              <a:gd name="T2" fmla="*/ 2147483647 w 432"/>
              <a:gd name="T3" fmla="*/ 0 h 336"/>
              <a:gd name="T4" fmla="*/ 2147483647 w 432"/>
              <a:gd name="T5" fmla="*/ 2147483647 h 336"/>
              <a:gd name="T6" fmla="*/ 2147483647 w 432"/>
              <a:gd name="T7" fmla="*/ 2147483647 h 336"/>
              <a:gd name="T8" fmla="*/ 2147483647 w 432"/>
              <a:gd name="T9" fmla="*/ 2147483647 h 336"/>
              <a:gd name="T10" fmla="*/ 2147483647 w 432"/>
              <a:gd name="T11" fmla="*/ 2147483647 h 336"/>
              <a:gd name="T12" fmla="*/ 2147483647 w 432"/>
              <a:gd name="T13" fmla="*/ 2147483647 h 336"/>
              <a:gd name="T14" fmla="*/ 0 w 432"/>
              <a:gd name="T15" fmla="*/ 2147483647 h 336"/>
              <a:gd name="T16" fmla="*/ 0 w 432"/>
              <a:gd name="T17" fmla="*/ 0 h 3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336">
                <a:moveTo>
                  <a:pt x="0" y="0"/>
                </a:moveTo>
                <a:lnTo>
                  <a:pt x="96" y="0"/>
                </a:lnTo>
                <a:lnTo>
                  <a:pt x="192" y="48"/>
                </a:lnTo>
                <a:lnTo>
                  <a:pt x="432" y="48"/>
                </a:lnTo>
                <a:lnTo>
                  <a:pt x="432" y="288"/>
                </a:lnTo>
                <a:lnTo>
                  <a:pt x="192" y="288"/>
                </a:lnTo>
                <a:lnTo>
                  <a:pt x="96" y="336"/>
                </a:lnTo>
                <a:lnTo>
                  <a:pt x="0" y="336"/>
                </a:lnTo>
                <a:lnTo>
                  <a:pt x="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08" name="AutoShape 1168"/>
          <p:cNvSpPr>
            <a:spLocks noChangeAspect="1" noChangeArrowheads="1"/>
          </p:cNvSpPr>
          <p:nvPr/>
        </p:nvSpPr>
        <p:spPr bwMode="auto">
          <a:xfrm rot="5400000" flipH="1">
            <a:off x="6695282" y="5720557"/>
            <a:ext cx="322263" cy="247650"/>
          </a:xfrm>
          <a:custGeom>
            <a:avLst/>
            <a:gdLst>
              <a:gd name="T0" fmla="*/ 2147483647 w 21600"/>
              <a:gd name="T1" fmla="*/ 0 h 21600"/>
              <a:gd name="T2" fmla="*/ 2147483647 w 21600"/>
              <a:gd name="T3" fmla="*/ 2139669263 h 21600"/>
              <a:gd name="T4" fmla="*/ 2147483647 w 21600"/>
              <a:gd name="T5" fmla="*/ 2115304917 h 21600"/>
              <a:gd name="T6" fmla="*/ 2147483647 w 21600"/>
              <a:gd name="T7" fmla="*/ 2139669263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6"/>
                  <a:pt x="10922" y="10732"/>
                  <a:pt x="10923" y="10799"/>
                </a:cubicBezTo>
                <a:lnTo>
                  <a:pt x="21600" y="10800"/>
                </a:lnTo>
                <a:cubicBezTo>
                  <a:pt x="21600" y="4835"/>
                  <a:pt x="16764" y="0"/>
                  <a:pt x="10800" y="0"/>
                </a:cubicBezTo>
                <a:cubicBezTo>
                  <a:pt x="4835" y="0"/>
                  <a:pt x="0" y="4835"/>
                  <a:pt x="0" y="10800"/>
                </a:cubicBezTo>
                <a:lnTo>
                  <a:pt x="10677" y="10800"/>
                </a:lnTo>
                <a:close/>
              </a:path>
            </a:pathLst>
          </a:cu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09" name="Freeform 1169"/>
          <p:cNvSpPr>
            <a:spLocks noChangeAspect="1"/>
          </p:cNvSpPr>
          <p:nvPr/>
        </p:nvSpPr>
        <p:spPr bwMode="auto">
          <a:xfrm flipH="1">
            <a:off x="5195888" y="5683251"/>
            <a:ext cx="842962" cy="322263"/>
          </a:xfrm>
          <a:custGeom>
            <a:avLst/>
            <a:gdLst>
              <a:gd name="T0" fmla="*/ 0 w 1632"/>
              <a:gd name="T1" fmla="*/ 2147483647 h 624"/>
              <a:gd name="T2" fmla="*/ 2147483647 w 1632"/>
              <a:gd name="T3" fmla="*/ 2147483647 h 624"/>
              <a:gd name="T4" fmla="*/ 2147483647 w 1632"/>
              <a:gd name="T5" fmla="*/ 0 h 624"/>
              <a:gd name="T6" fmla="*/ 2147483647 w 1632"/>
              <a:gd name="T7" fmla="*/ 0 h 624"/>
              <a:gd name="T8" fmla="*/ 2147483647 w 1632"/>
              <a:gd name="T9" fmla="*/ 2147483647 h 624"/>
              <a:gd name="T10" fmla="*/ 2147483647 w 1632"/>
              <a:gd name="T11" fmla="*/ 2147483647 h 624"/>
              <a:gd name="T12" fmla="*/ 2147483647 w 1632"/>
              <a:gd name="T13" fmla="*/ 2147483647 h 624"/>
              <a:gd name="T14" fmla="*/ 2147483647 w 1632"/>
              <a:gd name="T15" fmla="*/ 2147483647 h 624"/>
              <a:gd name="T16" fmla="*/ 2147483647 w 1632"/>
              <a:gd name="T17" fmla="*/ 2147483647 h 624"/>
              <a:gd name="T18" fmla="*/ 2147483647 w 1632"/>
              <a:gd name="T19" fmla="*/ 2147483647 h 624"/>
              <a:gd name="T20" fmla="*/ 2147483647 w 1632"/>
              <a:gd name="T21" fmla="*/ 2147483647 h 624"/>
              <a:gd name="T22" fmla="*/ 2147483647 w 1632"/>
              <a:gd name="T23" fmla="*/ 2147483647 h 624"/>
              <a:gd name="T24" fmla="*/ 2147483647 w 1632"/>
              <a:gd name="T25" fmla="*/ 2147483647 h 624"/>
              <a:gd name="T26" fmla="*/ 0 w 1632"/>
              <a:gd name="T27" fmla="*/ 2147483647 h 624"/>
              <a:gd name="T28" fmla="*/ 0 w 1632"/>
              <a:gd name="T29" fmla="*/ 2147483647 h 6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32" h="624">
                <a:moveTo>
                  <a:pt x="0" y="48"/>
                </a:moveTo>
                <a:lnTo>
                  <a:pt x="576" y="48"/>
                </a:lnTo>
                <a:lnTo>
                  <a:pt x="624" y="0"/>
                </a:lnTo>
                <a:lnTo>
                  <a:pt x="816" y="0"/>
                </a:lnTo>
                <a:lnTo>
                  <a:pt x="864" y="48"/>
                </a:lnTo>
                <a:lnTo>
                  <a:pt x="1104" y="192"/>
                </a:lnTo>
                <a:lnTo>
                  <a:pt x="1632" y="192"/>
                </a:lnTo>
                <a:lnTo>
                  <a:pt x="1632" y="432"/>
                </a:lnTo>
                <a:lnTo>
                  <a:pt x="1104" y="432"/>
                </a:lnTo>
                <a:lnTo>
                  <a:pt x="864" y="576"/>
                </a:lnTo>
                <a:lnTo>
                  <a:pt x="816" y="624"/>
                </a:lnTo>
                <a:lnTo>
                  <a:pt x="624" y="624"/>
                </a:lnTo>
                <a:lnTo>
                  <a:pt x="576" y="576"/>
                </a:lnTo>
                <a:lnTo>
                  <a:pt x="0" y="576"/>
                </a:lnTo>
                <a:lnTo>
                  <a:pt x="0" y="48"/>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0" name="Freeform 1170"/>
          <p:cNvSpPr>
            <a:spLocks noChangeAspect="1"/>
          </p:cNvSpPr>
          <p:nvPr/>
        </p:nvSpPr>
        <p:spPr bwMode="auto">
          <a:xfrm flipH="1">
            <a:off x="6038851" y="5708651"/>
            <a:ext cx="371475" cy="271463"/>
          </a:xfrm>
          <a:custGeom>
            <a:avLst/>
            <a:gdLst>
              <a:gd name="T0" fmla="*/ 2147483647 w 720"/>
              <a:gd name="T1" fmla="*/ 0 h 528"/>
              <a:gd name="T2" fmla="*/ 2147483647 w 720"/>
              <a:gd name="T3" fmla="*/ 2147483647 h 528"/>
              <a:gd name="T4" fmla="*/ 0 w 720"/>
              <a:gd name="T5" fmla="*/ 2147483647 h 528"/>
              <a:gd name="T6" fmla="*/ 0 w 720"/>
              <a:gd name="T7" fmla="*/ 2147483647 h 528"/>
              <a:gd name="T8" fmla="*/ 2147483647 w 720"/>
              <a:gd name="T9" fmla="*/ 2147483647 h 528"/>
              <a:gd name="T10" fmla="*/ 2147483647 w 720"/>
              <a:gd name="T11" fmla="*/ 2147483647 h 528"/>
              <a:gd name="T12" fmla="*/ 2147483647 w 720"/>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0" h="528">
                <a:moveTo>
                  <a:pt x="720" y="0"/>
                </a:moveTo>
                <a:lnTo>
                  <a:pt x="432" y="144"/>
                </a:lnTo>
                <a:lnTo>
                  <a:pt x="0" y="144"/>
                </a:lnTo>
                <a:lnTo>
                  <a:pt x="0" y="384"/>
                </a:lnTo>
                <a:lnTo>
                  <a:pt x="432" y="384"/>
                </a:lnTo>
                <a:lnTo>
                  <a:pt x="720" y="528"/>
                </a:lnTo>
                <a:lnTo>
                  <a:pt x="72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1" name="Freeform 1171"/>
          <p:cNvSpPr>
            <a:spLocks noChangeAspect="1"/>
          </p:cNvSpPr>
          <p:nvPr/>
        </p:nvSpPr>
        <p:spPr bwMode="auto">
          <a:xfrm flipH="1">
            <a:off x="6410325" y="5683251"/>
            <a:ext cx="446088" cy="322263"/>
          </a:xfrm>
          <a:custGeom>
            <a:avLst/>
            <a:gdLst>
              <a:gd name="T0" fmla="*/ 0 w 864"/>
              <a:gd name="T1" fmla="*/ 0 h 624"/>
              <a:gd name="T2" fmla="*/ 2147483647 w 864"/>
              <a:gd name="T3" fmla="*/ 0 h 624"/>
              <a:gd name="T4" fmla="*/ 2147483647 w 864"/>
              <a:gd name="T5" fmla="*/ 2147483647 h 624"/>
              <a:gd name="T6" fmla="*/ 2147483647 w 864"/>
              <a:gd name="T7" fmla="*/ 2147483647 h 624"/>
              <a:gd name="T8" fmla="*/ 2147483647 w 864"/>
              <a:gd name="T9" fmla="*/ 2147483647 h 624"/>
              <a:gd name="T10" fmla="*/ 2147483647 w 864"/>
              <a:gd name="T11" fmla="*/ 2147483647 h 624"/>
              <a:gd name="T12" fmla="*/ 2147483647 w 864"/>
              <a:gd name="T13" fmla="*/ 2147483647 h 624"/>
              <a:gd name="T14" fmla="*/ 0 w 864"/>
              <a:gd name="T15" fmla="*/ 2147483647 h 624"/>
              <a:gd name="T16" fmla="*/ 0 w 864"/>
              <a:gd name="T17" fmla="*/ 0 h 6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4" h="624">
                <a:moveTo>
                  <a:pt x="0" y="0"/>
                </a:moveTo>
                <a:lnTo>
                  <a:pt x="528" y="0"/>
                </a:lnTo>
                <a:lnTo>
                  <a:pt x="768" y="192"/>
                </a:lnTo>
                <a:lnTo>
                  <a:pt x="864" y="192"/>
                </a:lnTo>
                <a:lnTo>
                  <a:pt x="864" y="432"/>
                </a:lnTo>
                <a:lnTo>
                  <a:pt x="768" y="432"/>
                </a:lnTo>
                <a:lnTo>
                  <a:pt x="528" y="624"/>
                </a:lnTo>
                <a:lnTo>
                  <a:pt x="0" y="62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2" name="AutoShape 1172"/>
          <p:cNvSpPr>
            <a:spLocks noChangeAspect="1" noChangeArrowheads="1"/>
          </p:cNvSpPr>
          <p:nvPr/>
        </p:nvSpPr>
        <p:spPr bwMode="auto">
          <a:xfrm rot="5400000" flipH="1">
            <a:off x="6385720" y="5782470"/>
            <a:ext cx="271463" cy="123825"/>
          </a:xfrm>
          <a:custGeom>
            <a:avLst/>
            <a:gdLst>
              <a:gd name="T0" fmla="*/ 2147483647 w 21600"/>
              <a:gd name="T1" fmla="*/ 66865236 h 21600"/>
              <a:gd name="T2" fmla="*/ 2147483647 w 21600"/>
              <a:gd name="T3" fmla="*/ 133729320 h 21600"/>
              <a:gd name="T4" fmla="*/ 1237821386 w 21600"/>
              <a:gd name="T5" fmla="*/ 66865236 h 21600"/>
              <a:gd name="T6" fmla="*/ 2147483647 w 21600"/>
              <a:gd name="T7" fmla="*/ 0 h 21600"/>
              <a:gd name="T8" fmla="*/ 0 60000 65536"/>
              <a:gd name="T9" fmla="*/ 0 60000 65536"/>
              <a:gd name="T10" fmla="*/ 0 60000 65536"/>
              <a:gd name="T11" fmla="*/ 0 60000 65536"/>
              <a:gd name="T12" fmla="*/ 5748 w 21600"/>
              <a:gd name="T13" fmla="*/ 5748 h 21600"/>
              <a:gd name="T14" fmla="*/ 15852 w 21600"/>
              <a:gd name="T15" fmla="*/ 15852 h 21600"/>
            </a:gdLst>
            <a:ahLst/>
            <a:cxnLst>
              <a:cxn ang="T8">
                <a:pos x="T0" y="T1"/>
              </a:cxn>
              <a:cxn ang="T9">
                <a:pos x="T2" y="T3"/>
              </a:cxn>
              <a:cxn ang="T10">
                <a:pos x="T4" y="T5"/>
              </a:cxn>
              <a:cxn ang="T11">
                <a:pos x="T6" y="T7"/>
              </a:cxn>
            </a:cxnLst>
            <a:rect l="T12" t="T13" r="T14" b="T15"/>
            <a:pathLst>
              <a:path w="21600" h="21600">
                <a:moveTo>
                  <a:pt x="0" y="0"/>
                </a:moveTo>
                <a:lnTo>
                  <a:pt x="7895" y="21600"/>
                </a:lnTo>
                <a:lnTo>
                  <a:pt x="13705"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3" name="Rectangle 1173"/>
          <p:cNvSpPr>
            <a:spLocks noChangeAspect="1" noChangeArrowheads="1"/>
          </p:cNvSpPr>
          <p:nvPr/>
        </p:nvSpPr>
        <p:spPr bwMode="auto">
          <a:xfrm flipH="1">
            <a:off x="6583364" y="5708651"/>
            <a:ext cx="185737" cy="271463"/>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14" name="Freeform 1174"/>
          <p:cNvSpPr>
            <a:spLocks noChangeAspect="1"/>
          </p:cNvSpPr>
          <p:nvPr/>
        </p:nvSpPr>
        <p:spPr bwMode="auto">
          <a:xfrm flipH="1">
            <a:off x="6459538" y="5708651"/>
            <a:ext cx="322262" cy="271463"/>
          </a:xfrm>
          <a:custGeom>
            <a:avLst/>
            <a:gdLst>
              <a:gd name="T0" fmla="*/ 2147483647 w 624"/>
              <a:gd name="T1" fmla="*/ 0 h 528"/>
              <a:gd name="T2" fmla="*/ 2147483647 w 624"/>
              <a:gd name="T3" fmla="*/ 2147483647 h 528"/>
              <a:gd name="T4" fmla="*/ 2147483647 w 624"/>
              <a:gd name="T5" fmla="*/ 2147483647 h 528"/>
              <a:gd name="T6" fmla="*/ 2147483647 w 624"/>
              <a:gd name="T7" fmla="*/ 2147483647 h 528"/>
              <a:gd name="T8" fmla="*/ 0 w 624"/>
              <a:gd name="T9" fmla="*/ 2147483647 h 528"/>
              <a:gd name="T10" fmla="*/ 0 w 624"/>
              <a:gd name="T11" fmla="*/ 0 h 528"/>
              <a:gd name="T12" fmla="*/ 2147483647 w 624"/>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4" h="528">
                <a:moveTo>
                  <a:pt x="384" y="0"/>
                </a:moveTo>
                <a:lnTo>
                  <a:pt x="624" y="192"/>
                </a:lnTo>
                <a:lnTo>
                  <a:pt x="624" y="336"/>
                </a:lnTo>
                <a:lnTo>
                  <a:pt x="384" y="528"/>
                </a:lnTo>
                <a:lnTo>
                  <a:pt x="0" y="528"/>
                </a:lnTo>
                <a:lnTo>
                  <a:pt x="0" y="0"/>
                </a:lnTo>
                <a:lnTo>
                  <a:pt x="384"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5" name="Freeform 1175"/>
          <p:cNvSpPr>
            <a:spLocks noChangeAspect="1"/>
          </p:cNvSpPr>
          <p:nvPr/>
        </p:nvSpPr>
        <p:spPr bwMode="auto">
          <a:xfrm flipH="1">
            <a:off x="6508750" y="5708651"/>
            <a:ext cx="260350" cy="271463"/>
          </a:xfrm>
          <a:custGeom>
            <a:avLst/>
            <a:gdLst>
              <a:gd name="T0" fmla="*/ 0 w 2405"/>
              <a:gd name="T1" fmla="*/ 2147483647 h 3699"/>
              <a:gd name="T2" fmla="*/ 0 w 2405"/>
              <a:gd name="T3" fmla="*/ 2147483647 h 3699"/>
              <a:gd name="T4" fmla="*/ 2147483647 w 2405"/>
              <a:gd name="T5" fmla="*/ 2147483647 h 3699"/>
              <a:gd name="T6" fmla="*/ 2147483647 w 2405"/>
              <a:gd name="T7" fmla="*/ 2147483647 h 3699"/>
              <a:gd name="T8" fmla="*/ 2147483647 w 2405"/>
              <a:gd name="T9" fmla="*/ 2147483647 h 3699"/>
              <a:gd name="T10" fmla="*/ 2147483647 w 2405"/>
              <a:gd name="T11" fmla="*/ 2147483647 h 3699"/>
              <a:gd name="T12" fmla="*/ 2147483647 w 2405"/>
              <a:gd name="T13" fmla="*/ 2147483647 h 3699"/>
              <a:gd name="T14" fmla="*/ 2147483647 w 2405"/>
              <a:gd name="T15" fmla="*/ 2147483647 h 3699"/>
              <a:gd name="T16" fmla="*/ 2147483647 w 2405"/>
              <a:gd name="T17" fmla="*/ 2147483647 h 3699"/>
              <a:gd name="T18" fmla="*/ 2147483647 w 2405"/>
              <a:gd name="T19" fmla="*/ 2147483647 h 3699"/>
              <a:gd name="T20" fmla="*/ 2147483647 w 2405"/>
              <a:gd name="T21" fmla="*/ 2147483647 h 3699"/>
              <a:gd name="T22" fmla="*/ 2147483647 w 2405"/>
              <a:gd name="T23" fmla="*/ 2147483647 h 3699"/>
              <a:gd name="T24" fmla="*/ 2147483647 w 2405"/>
              <a:gd name="T25" fmla="*/ 2147483647 h 3699"/>
              <a:gd name="T26" fmla="*/ 2147483647 w 2405"/>
              <a:gd name="T27" fmla="*/ 2147483647 h 3699"/>
              <a:gd name="T28" fmla="*/ 2147483647 w 2405"/>
              <a:gd name="T29" fmla="*/ 2147483647 h 3699"/>
              <a:gd name="T30" fmla="*/ 2147483647 w 2405"/>
              <a:gd name="T31" fmla="*/ 2147483647 h 3699"/>
              <a:gd name="T32" fmla="*/ 2147483647 w 2405"/>
              <a:gd name="T33" fmla="*/ 2147483647 h 3699"/>
              <a:gd name="T34" fmla="*/ 2147483647 w 2405"/>
              <a:gd name="T35" fmla="*/ 2147483647 h 3699"/>
              <a:gd name="T36" fmla="*/ 2147483647 w 2405"/>
              <a:gd name="T37" fmla="*/ 2147483647 h 3699"/>
              <a:gd name="T38" fmla="*/ 2147483647 w 2405"/>
              <a:gd name="T39" fmla="*/ 2147483647 h 3699"/>
              <a:gd name="T40" fmla="*/ 2147483647 w 2405"/>
              <a:gd name="T41" fmla="*/ 2147483647 h 3699"/>
              <a:gd name="T42" fmla="*/ 2147483647 w 2405"/>
              <a:gd name="T43" fmla="*/ 2147483647 h 3699"/>
              <a:gd name="T44" fmla="*/ 2147483647 w 2405"/>
              <a:gd name="T45" fmla="*/ 2147483647 h 3699"/>
              <a:gd name="T46" fmla="*/ 2147483647 w 2405"/>
              <a:gd name="T47" fmla="*/ 2147483647 h 3699"/>
              <a:gd name="T48" fmla="*/ 2147483647 w 2405"/>
              <a:gd name="T49" fmla="*/ 0 h 3699"/>
              <a:gd name="T50" fmla="*/ 0 w 2405"/>
              <a:gd name="T51" fmla="*/ 2147483647 h 369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05" h="3699">
                <a:moveTo>
                  <a:pt x="0" y="2"/>
                </a:moveTo>
                <a:lnTo>
                  <a:pt x="0" y="3698"/>
                </a:lnTo>
                <a:lnTo>
                  <a:pt x="4" y="3699"/>
                </a:lnTo>
                <a:lnTo>
                  <a:pt x="387" y="3599"/>
                </a:lnTo>
                <a:lnTo>
                  <a:pt x="753" y="3456"/>
                </a:lnTo>
                <a:lnTo>
                  <a:pt x="1097" y="3276"/>
                </a:lnTo>
                <a:lnTo>
                  <a:pt x="1419" y="3055"/>
                </a:lnTo>
                <a:lnTo>
                  <a:pt x="1712" y="2801"/>
                </a:lnTo>
                <a:lnTo>
                  <a:pt x="1848" y="2662"/>
                </a:lnTo>
                <a:lnTo>
                  <a:pt x="1977" y="2513"/>
                </a:lnTo>
                <a:lnTo>
                  <a:pt x="2096" y="2359"/>
                </a:lnTo>
                <a:lnTo>
                  <a:pt x="2207" y="2196"/>
                </a:lnTo>
                <a:lnTo>
                  <a:pt x="2404" y="1850"/>
                </a:lnTo>
                <a:lnTo>
                  <a:pt x="2405" y="1849"/>
                </a:lnTo>
                <a:lnTo>
                  <a:pt x="2211" y="1505"/>
                </a:lnTo>
                <a:lnTo>
                  <a:pt x="1980" y="1188"/>
                </a:lnTo>
                <a:lnTo>
                  <a:pt x="1853" y="1041"/>
                </a:lnTo>
                <a:lnTo>
                  <a:pt x="1717" y="901"/>
                </a:lnTo>
                <a:lnTo>
                  <a:pt x="1572" y="770"/>
                </a:lnTo>
                <a:lnTo>
                  <a:pt x="1421" y="645"/>
                </a:lnTo>
                <a:lnTo>
                  <a:pt x="1265" y="532"/>
                </a:lnTo>
                <a:lnTo>
                  <a:pt x="1101" y="427"/>
                </a:lnTo>
                <a:lnTo>
                  <a:pt x="756" y="245"/>
                </a:lnTo>
                <a:lnTo>
                  <a:pt x="390" y="102"/>
                </a:lnTo>
                <a:lnTo>
                  <a:pt x="5" y="0"/>
                </a:lnTo>
                <a:lnTo>
                  <a:pt x="0" y="2"/>
                </a:lnTo>
                <a:close/>
              </a:path>
            </a:pathLst>
          </a:custGeom>
          <a:solidFill>
            <a:srgbClr val="CC6600"/>
          </a:solidFill>
          <a:ln w="6350">
            <a:solidFill>
              <a:srgbClr val="000000"/>
            </a:solidFill>
            <a:prstDash val="solid"/>
            <a:round/>
            <a:headEnd/>
            <a:tailEnd/>
          </a:ln>
        </p:spPr>
        <p:txBody>
          <a:bodyPr/>
          <a:lstStyle/>
          <a:p>
            <a:endParaRPr lang="en-GB">
              <a:solidFill>
                <a:schemeClr val="accent1">
                  <a:lumMod val="25000"/>
                </a:schemeClr>
              </a:solidFill>
            </a:endParaRPr>
          </a:p>
        </p:txBody>
      </p:sp>
      <p:sp>
        <p:nvSpPr>
          <p:cNvPr id="42016" name="Rectangle 1176"/>
          <p:cNvSpPr>
            <a:spLocks noChangeAspect="1" noChangeArrowheads="1"/>
          </p:cNvSpPr>
          <p:nvPr/>
        </p:nvSpPr>
        <p:spPr bwMode="auto">
          <a:xfrm flipH="1">
            <a:off x="5592764" y="5732464"/>
            <a:ext cx="446087" cy="223837"/>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17" name="AutoShape 1177"/>
          <p:cNvSpPr>
            <a:spLocks noChangeAspect="1" noChangeArrowheads="1"/>
          </p:cNvSpPr>
          <p:nvPr/>
        </p:nvSpPr>
        <p:spPr bwMode="auto">
          <a:xfrm rot="5400000" flipH="1">
            <a:off x="5418933" y="5782470"/>
            <a:ext cx="223837" cy="123825"/>
          </a:xfrm>
          <a:custGeom>
            <a:avLst/>
            <a:gdLst>
              <a:gd name="T0" fmla="*/ 2147483647 w 21600"/>
              <a:gd name="T1" fmla="*/ 66865236 h 21600"/>
              <a:gd name="T2" fmla="*/ 1290673365 w 21600"/>
              <a:gd name="T3" fmla="*/ 133729320 h 21600"/>
              <a:gd name="T4" fmla="*/ 433206907 w 21600"/>
              <a:gd name="T5" fmla="*/ 66865236 h 21600"/>
              <a:gd name="T6" fmla="*/ 1290673365 w 21600"/>
              <a:gd name="T7" fmla="*/ 0 h 21600"/>
              <a:gd name="T8" fmla="*/ 0 60000 65536"/>
              <a:gd name="T9" fmla="*/ 0 60000 65536"/>
              <a:gd name="T10" fmla="*/ 0 60000 65536"/>
              <a:gd name="T11" fmla="*/ 0 60000 65536"/>
              <a:gd name="T12" fmla="*/ 5425 w 21600"/>
              <a:gd name="T13" fmla="*/ 5425 h 21600"/>
              <a:gd name="T14" fmla="*/ 16175 w 21600"/>
              <a:gd name="T15" fmla="*/ 16175 h 21600"/>
            </a:gdLst>
            <a:ahLst/>
            <a:cxnLst>
              <a:cxn ang="T8">
                <a:pos x="T0" y="T1"/>
              </a:cxn>
              <a:cxn ang="T9">
                <a:pos x="T2" y="T3"/>
              </a:cxn>
              <a:cxn ang="T10">
                <a:pos x="T4" y="T5"/>
              </a:cxn>
              <a:cxn ang="T11">
                <a:pos x="T6" y="T7"/>
              </a:cxn>
            </a:cxnLst>
            <a:rect l="T12" t="T13" r="T14" b="T15"/>
            <a:pathLst>
              <a:path w="21600" h="21600">
                <a:moveTo>
                  <a:pt x="0" y="0"/>
                </a:moveTo>
                <a:lnTo>
                  <a:pt x="7250" y="21600"/>
                </a:lnTo>
                <a:lnTo>
                  <a:pt x="14350"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8" name="AutoShape 1178"/>
          <p:cNvSpPr>
            <a:spLocks noChangeAspect="1" noChangeArrowheads="1"/>
          </p:cNvSpPr>
          <p:nvPr/>
        </p:nvSpPr>
        <p:spPr bwMode="auto">
          <a:xfrm rot="-5400000">
            <a:off x="6001545" y="5769770"/>
            <a:ext cx="223837" cy="149225"/>
          </a:xfrm>
          <a:custGeom>
            <a:avLst/>
            <a:gdLst>
              <a:gd name="T0" fmla="*/ 2147483647 w 21600"/>
              <a:gd name="T1" fmla="*/ 169967565 h 21600"/>
              <a:gd name="T2" fmla="*/ 1290673365 w 21600"/>
              <a:gd name="T3" fmla="*/ 339932844 h 21600"/>
              <a:gd name="T4" fmla="*/ 424247406 w 21600"/>
              <a:gd name="T5" fmla="*/ 169967565 h 21600"/>
              <a:gd name="T6" fmla="*/ 1290673365 w 21600"/>
              <a:gd name="T7" fmla="*/ 0 h 21600"/>
              <a:gd name="T8" fmla="*/ 0 60000 65536"/>
              <a:gd name="T9" fmla="*/ 0 60000 65536"/>
              <a:gd name="T10" fmla="*/ 0 60000 65536"/>
              <a:gd name="T11" fmla="*/ 0 60000 65536"/>
              <a:gd name="T12" fmla="*/ 5350 w 21600"/>
              <a:gd name="T13" fmla="*/ 5350 h 21600"/>
              <a:gd name="T14" fmla="*/ 16250 w 21600"/>
              <a:gd name="T15" fmla="*/ 16250 h 21600"/>
            </a:gdLst>
            <a:ahLst/>
            <a:cxnLst>
              <a:cxn ang="T8">
                <a:pos x="T0" y="T1"/>
              </a:cxn>
              <a:cxn ang="T9">
                <a:pos x="T2" y="T3"/>
              </a:cxn>
              <a:cxn ang="T10">
                <a:pos x="T4" y="T5"/>
              </a:cxn>
              <a:cxn ang="T11">
                <a:pos x="T6" y="T7"/>
              </a:cxn>
            </a:cxnLst>
            <a:rect l="T12" t="T13" r="T14" b="T15"/>
            <a:pathLst>
              <a:path w="21600" h="21600">
                <a:moveTo>
                  <a:pt x="0" y="0"/>
                </a:moveTo>
                <a:lnTo>
                  <a:pt x="7100" y="21600"/>
                </a:lnTo>
                <a:lnTo>
                  <a:pt x="14500" y="21600"/>
                </a:lnTo>
                <a:lnTo>
                  <a:pt x="21600" y="0"/>
                </a:lnTo>
                <a:lnTo>
                  <a:pt x="0" y="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9" name="Rectangle 1179"/>
          <p:cNvSpPr>
            <a:spLocks noChangeAspect="1" noChangeArrowheads="1"/>
          </p:cNvSpPr>
          <p:nvPr/>
        </p:nvSpPr>
        <p:spPr bwMode="auto">
          <a:xfrm flipH="1">
            <a:off x="6769101" y="5708651"/>
            <a:ext cx="87313" cy="27146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20" name="AutoShape 1180"/>
          <p:cNvSpPr>
            <a:spLocks noChangeAspect="1" noChangeArrowheads="1"/>
          </p:cNvSpPr>
          <p:nvPr/>
        </p:nvSpPr>
        <p:spPr bwMode="auto">
          <a:xfrm rot="5400000" flipH="1">
            <a:off x="6720682" y="5745957"/>
            <a:ext cx="271463" cy="196850"/>
          </a:xfrm>
          <a:custGeom>
            <a:avLst/>
            <a:gdLst>
              <a:gd name="T0" fmla="*/ 2147483647 w 21600"/>
              <a:gd name="T1" fmla="*/ 0 h 21600"/>
              <a:gd name="T2" fmla="*/ 1673654215 w 21600"/>
              <a:gd name="T3" fmla="*/ 678941145 h 21600"/>
              <a:gd name="T4" fmla="*/ 2147483647 w 21600"/>
              <a:gd name="T5" fmla="*/ 671208522 h 21600"/>
              <a:gd name="T6" fmla="*/ 2147483647 w 21600"/>
              <a:gd name="T7" fmla="*/ 678941145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6"/>
                  <a:pt x="10922" y="10732"/>
                  <a:pt x="10923" y="10799"/>
                </a:cubicBezTo>
                <a:lnTo>
                  <a:pt x="21600" y="10800"/>
                </a:lnTo>
                <a:cubicBezTo>
                  <a:pt x="21600" y="4835"/>
                  <a:pt x="16764" y="0"/>
                  <a:pt x="10800" y="0"/>
                </a:cubicBezTo>
                <a:cubicBezTo>
                  <a:pt x="4835" y="0"/>
                  <a:pt x="0" y="4835"/>
                  <a:pt x="0" y="10800"/>
                </a:cubicBezTo>
                <a:lnTo>
                  <a:pt x="10677" y="1080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21" name="Freeform 1181"/>
          <p:cNvSpPr>
            <a:spLocks noChangeAspect="1"/>
          </p:cNvSpPr>
          <p:nvPr/>
        </p:nvSpPr>
        <p:spPr bwMode="auto">
          <a:xfrm flipH="1">
            <a:off x="6529388" y="5721351"/>
            <a:ext cx="239712" cy="246063"/>
          </a:xfrm>
          <a:custGeom>
            <a:avLst/>
            <a:gdLst>
              <a:gd name="T0" fmla="*/ 2147483647 w 2216"/>
              <a:gd name="T1" fmla="*/ 2147483647 h 3329"/>
              <a:gd name="T2" fmla="*/ 2147483647 w 2216"/>
              <a:gd name="T3" fmla="*/ 0 h 3329"/>
              <a:gd name="T4" fmla="*/ 2147483647 w 2216"/>
              <a:gd name="T5" fmla="*/ 2147483647 h 3329"/>
              <a:gd name="T6" fmla="*/ 2147483647 w 2216"/>
              <a:gd name="T7" fmla="*/ 2147483647 h 3329"/>
              <a:gd name="T8" fmla="*/ 2147483647 w 2216"/>
              <a:gd name="T9" fmla="*/ 2147483647 h 3329"/>
              <a:gd name="T10" fmla="*/ 2147483647 w 2216"/>
              <a:gd name="T11" fmla="*/ 2147483647 h 3329"/>
              <a:gd name="T12" fmla="*/ 2147483647 w 2216"/>
              <a:gd name="T13" fmla="*/ 2147483647 h 3329"/>
              <a:gd name="T14" fmla="*/ 2147483647 w 2216"/>
              <a:gd name="T15" fmla="*/ 2147483647 h 3329"/>
              <a:gd name="T16" fmla="*/ 2147483647 w 2216"/>
              <a:gd name="T17" fmla="*/ 2147483647 h 3329"/>
              <a:gd name="T18" fmla="*/ 2147483647 w 2216"/>
              <a:gd name="T19" fmla="*/ 2147483647 h 3329"/>
              <a:gd name="T20" fmla="*/ 2147483647 w 2216"/>
              <a:gd name="T21" fmla="*/ 2147483647 h 3329"/>
              <a:gd name="T22" fmla="*/ 2147483647 w 2216"/>
              <a:gd name="T23" fmla="*/ 2147483647 h 3329"/>
              <a:gd name="T24" fmla="*/ 2147483647 w 2216"/>
              <a:gd name="T25" fmla="*/ 2147483647 h 3329"/>
              <a:gd name="T26" fmla="*/ 2147483647 w 2216"/>
              <a:gd name="T27" fmla="*/ 2147483647 h 3329"/>
              <a:gd name="T28" fmla="*/ 2147483647 w 2216"/>
              <a:gd name="T29" fmla="*/ 2147483647 h 3329"/>
              <a:gd name="T30" fmla="*/ 2147483647 w 2216"/>
              <a:gd name="T31" fmla="*/ 2147483647 h 3329"/>
              <a:gd name="T32" fmla="*/ 2147483647 w 2216"/>
              <a:gd name="T33" fmla="*/ 2147483647 h 3329"/>
              <a:gd name="T34" fmla="*/ 2147483647 w 2216"/>
              <a:gd name="T35" fmla="*/ 2147483647 h 3329"/>
              <a:gd name="T36" fmla="*/ 0 w 2216"/>
              <a:gd name="T37" fmla="*/ 2147483647 h 3329"/>
              <a:gd name="T38" fmla="*/ 2147483647 w 2216"/>
              <a:gd name="T39" fmla="*/ 2147483647 h 332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216" h="3329">
                <a:moveTo>
                  <a:pt x="1" y="3326"/>
                </a:moveTo>
                <a:lnTo>
                  <a:pt x="1" y="0"/>
                </a:lnTo>
                <a:lnTo>
                  <a:pt x="348" y="94"/>
                </a:lnTo>
                <a:lnTo>
                  <a:pt x="681" y="224"/>
                </a:lnTo>
                <a:lnTo>
                  <a:pt x="995" y="389"/>
                </a:lnTo>
                <a:lnTo>
                  <a:pt x="1291" y="588"/>
                </a:lnTo>
                <a:lnTo>
                  <a:pt x="1561" y="815"/>
                </a:lnTo>
                <a:lnTo>
                  <a:pt x="1808" y="1072"/>
                </a:lnTo>
                <a:lnTo>
                  <a:pt x="2026" y="1355"/>
                </a:lnTo>
                <a:lnTo>
                  <a:pt x="2216" y="1664"/>
                </a:lnTo>
                <a:lnTo>
                  <a:pt x="2215" y="1665"/>
                </a:lnTo>
                <a:lnTo>
                  <a:pt x="2028" y="1971"/>
                </a:lnTo>
                <a:lnTo>
                  <a:pt x="1809" y="2255"/>
                </a:lnTo>
                <a:lnTo>
                  <a:pt x="1563" y="2510"/>
                </a:lnTo>
                <a:lnTo>
                  <a:pt x="1291" y="2739"/>
                </a:lnTo>
                <a:lnTo>
                  <a:pt x="997" y="2936"/>
                </a:lnTo>
                <a:lnTo>
                  <a:pt x="682" y="3102"/>
                </a:lnTo>
                <a:lnTo>
                  <a:pt x="349" y="3232"/>
                </a:lnTo>
                <a:lnTo>
                  <a:pt x="0" y="3329"/>
                </a:lnTo>
                <a:lnTo>
                  <a:pt x="1" y="3326"/>
                </a:lnTo>
                <a:close/>
              </a:path>
            </a:pathLst>
          </a:custGeom>
          <a:gradFill rotWithShape="0">
            <a:gsLst>
              <a:gs pos="0">
                <a:srgbClr val="800000"/>
              </a:gs>
              <a:gs pos="100000">
                <a:srgbClr val="F87C00"/>
              </a:gs>
            </a:gsLst>
            <a:lin ang="5400000" scaled="1"/>
          </a:gradFill>
          <a:ln w="6350">
            <a:solidFill>
              <a:srgbClr val="000000"/>
            </a:solidFill>
            <a:prstDash val="solid"/>
            <a:round/>
            <a:headEnd/>
            <a:tailEnd/>
          </a:ln>
        </p:spPr>
        <p:txBody>
          <a:bodyPr/>
          <a:lstStyle/>
          <a:p>
            <a:endParaRPr lang="en-GB">
              <a:solidFill>
                <a:schemeClr val="accent1">
                  <a:lumMod val="25000"/>
                </a:schemeClr>
              </a:solidFill>
            </a:endParaRPr>
          </a:p>
        </p:txBody>
      </p:sp>
      <p:sp>
        <p:nvSpPr>
          <p:cNvPr id="42022" name="Rectangle 1182"/>
          <p:cNvSpPr>
            <a:spLocks noChangeAspect="1" noChangeArrowheads="1"/>
          </p:cNvSpPr>
          <p:nvPr/>
        </p:nvSpPr>
        <p:spPr bwMode="auto">
          <a:xfrm flipH="1">
            <a:off x="6384926" y="5807076"/>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23" name="Rectangle 1183"/>
          <p:cNvSpPr>
            <a:spLocks noChangeAspect="1" noChangeArrowheads="1"/>
          </p:cNvSpPr>
          <p:nvPr/>
        </p:nvSpPr>
        <p:spPr bwMode="auto">
          <a:xfrm flipH="1">
            <a:off x="5394326" y="5807076"/>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24" name="Rectangle 1184"/>
          <p:cNvSpPr>
            <a:spLocks noChangeAspect="1" noChangeArrowheads="1"/>
          </p:cNvSpPr>
          <p:nvPr/>
        </p:nvSpPr>
        <p:spPr bwMode="auto">
          <a:xfrm flipH="1">
            <a:off x="6211889" y="5807076"/>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25" name="Rectangle 1185"/>
          <p:cNvSpPr>
            <a:spLocks noChangeAspect="1" noChangeArrowheads="1"/>
          </p:cNvSpPr>
          <p:nvPr/>
        </p:nvSpPr>
        <p:spPr bwMode="auto">
          <a:xfrm flipH="1">
            <a:off x="5221289" y="5807076"/>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26" name="Freeform 1186"/>
          <p:cNvSpPr>
            <a:spLocks noChangeAspect="1"/>
          </p:cNvSpPr>
          <p:nvPr/>
        </p:nvSpPr>
        <p:spPr bwMode="auto">
          <a:xfrm flipH="1">
            <a:off x="5468938" y="5732464"/>
            <a:ext cx="569912" cy="223837"/>
          </a:xfrm>
          <a:custGeom>
            <a:avLst/>
            <a:gdLst>
              <a:gd name="T0" fmla="*/ 0 w 1104"/>
              <a:gd name="T1" fmla="*/ 0 h 432"/>
              <a:gd name="T2" fmla="*/ 2147483647 w 1104"/>
              <a:gd name="T3" fmla="*/ 0 h 432"/>
              <a:gd name="T4" fmla="*/ 2147483647 w 1104"/>
              <a:gd name="T5" fmla="*/ 2147483647 h 432"/>
              <a:gd name="T6" fmla="*/ 2147483647 w 1104"/>
              <a:gd name="T7" fmla="*/ 2147483647 h 432"/>
              <a:gd name="T8" fmla="*/ 2147483647 w 1104"/>
              <a:gd name="T9" fmla="*/ 2147483647 h 432"/>
              <a:gd name="T10" fmla="*/ 0 w 1104"/>
              <a:gd name="T11" fmla="*/ 2147483647 h 432"/>
              <a:gd name="T12" fmla="*/ 0 w 1104"/>
              <a:gd name="T13" fmla="*/ 0 h 4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04" h="432">
                <a:moveTo>
                  <a:pt x="0" y="0"/>
                </a:moveTo>
                <a:lnTo>
                  <a:pt x="864" y="0"/>
                </a:lnTo>
                <a:lnTo>
                  <a:pt x="1104" y="144"/>
                </a:lnTo>
                <a:lnTo>
                  <a:pt x="1104" y="288"/>
                </a:lnTo>
                <a:lnTo>
                  <a:pt x="864" y="432"/>
                </a:lnTo>
                <a:lnTo>
                  <a:pt x="0" y="432"/>
                </a:lnTo>
                <a:lnTo>
                  <a:pt x="0"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alpha val="50195"/>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grpSp>
        <p:nvGrpSpPr>
          <p:cNvPr id="42027" name="Group 1187"/>
          <p:cNvGrpSpPr>
            <a:grpSpLocks noChangeAspect="1"/>
          </p:cNvGrpSpPr>
          <p:nvPr/>
        </p:nvGrpSpPr>
        <p:grpSpPr bwMode="auto">
          <a:xfrm flipH="1">
            <a:off x="5048251" y="5360989"/>
            <a:ext cx="136525" cy="420687"/>
            <a:chOff x="4437" y="1776"/>
            <a:chExt cx="267" cy="816"/>
          </a:xfrm>
        </p:grpSpPr>
        <p:sp>
          <p:nvSpPr>
            <p:cNvPr id="42033" name="Freeform 1188"/>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34" name="AutoShape 1189"/>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35" name="Oval 1190"/>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36" name="Oval 1191"/>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grpSp>
      <p:grpSp>
        <p:nvGrpSpPr>
          <p:cNvPr id="42028" name="Group 1192"/>
          <p:cNvGrpSpPr>
            <a:grpSpLocks noChangeAspect="1"/>
          </p:cNvGrpSpPr>
          <p:nvPr/>
        </p:nvGrpSpPr>
        <p:grpSpPr bwMode="auto">
          <a:xfrm flipH="1" flipV="1">
            <a:off x="5048251" y="5907089"/>
            <a:ext cx="136525" cy="420687"/>
            <a:chOff x="4437" y="1776"/>
            <a:chExt cx="267" cy="816"/>
          </a:xfrm>
        </p:grpSpPr>
        <p:sp>
          <p:nvSpPr>
            <p:cNvPr id="42029" name="Freeform 1193"/>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30" name="AutoShape 1194"/>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31" name="Oval 1195"/>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32" name="Oval 1196"/>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grpSp>
      <p:grpSp>
        <p:nvGrpSpPr>
          <p:cNvPr id="3" name="Group 2"/>
          <p:cNvGrpSpPr/>
          <p:nvPr/>
        </p:nvGrpSpPr>
        <p:grpSpPr>
          <a:xfrm>
            <a:off x="2735803" y="1124141"/>
            <a:ext cx="5301962" cy="4709922"/>
            <a:chOff x="1211803" y="1124141"/>
            <a:chExt cx="5301962" cy="4709922"/>
          </a:xfrm>
        </p:grpSpPr>
        <p:pic>
          <p:nvPicPr>
            <p:cNvPr id="126" name="Picture 12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11803" y="1124141"/>
              <a:ext cx="3532440" cy="4709922"/>
            </a:xfrm>
            <a:prstGeom prst="rect">
              <a:avLst/>
            </a:prstGeom>
          </p:spPr>
        </p:pic>
        <p:sp>
          <p:nvSpPr>
            <p:cNvPr id="2" name="Left Arrow 1"/>
            <p:cNvSpPr/>
            <p:nvPr/>
          </p:nvSpPr>
          <p:spPr>
            <a:xfrm>
              <a:off x="3679573" y="2717500"/>
              <a:ext cx="2834192" cy="484632"/>
            </a:xfrm>
            <a:prstGeom prst="lef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7</a:t>
            </a:fld>
            <a:endParaRPr lang="en-AU" dirty="0"/>
          </a:p>
        </p:txBody>
      </p:sp>
      <p:sp>
        <p:nvSpPr>
          <p:cNvPr id="3" name="Text Placeholder 2"/>
          <p:cNvSpPr>
            <a:spLocks noGrp="1"/>
          </p:cNvSpPr>
          <p:nvPr>
            <p:ph type="body" sz="quarter" idx="13"/>
          </p:nvPr>
        </p:nvSpPr>
        <p:spPr>
          <a:xfrm>
            <a:off x="1917700" y="1282701"/>
            <a:ext cx="8410550" cy="450221"/>
          </a:xfrm>
        </p:spPr>
        <p:txBody>
          <a:bodyPr/>
          <a:lstStyle/>
          <a:p>
            <a:r>
              <a:rPr lang="en-GB" sz="2000" b="1" u="sng" dirty="0">
                <a:solidFill>
                  <a:schemeClr val="accent2"/>
                </a:solidFill>
              </a:rPr>
              <a:t>There’s not much room inside!</a:t>
            </a:r>
          </a:p>
        </p:txBody>
      </p:sp>
      <p:sp>
        <p:nvSpPr>
          <p:cNvPr id="5" name="Title 4"/>
          <p:cNvSpPr>
            <a:spLocks noGrp="1"/>
          </p:cNvSpPr>
          <p:nvPr>
            <p:ph type="title"/>
          </p:nvPr>
        </p:nvSpPr>
        <p:spPr>
          <a:xfrm>
            <a:off x="271200" y="202627"/>
            <a:ext cx="11010600" cy="664797"/>
          </a:xfrm>
        </p:spPr>
        <p:txBody>
          <a:bodyPr/>
          <a:lstStyle/>
          <a:p>
            <a:r>
              <a:rPr lang="en-GB" dirty="0"/>
              <a:t>Tank Operations</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57236" y="1805333"/>
            <a:ext cx="4654088" cy="3490567"/>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4281" y="3107705"/>
            <a:ext cx="4287025" cy="321526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13725" y="3107705"/>
            <a:ext cx="4287025" cy="3215269"/>
          </a:xfrm>
          <a:prstGeom prst="rect">
            <a:avLst/>
          </a:prstGeom>
        </p:spPr>
      </p:pic>
    </p:spTree>
    <p:extLst>
      <p:ext uri="{BB962C8B-B14F-4D97-AF65-F5344CB8AC3E}">
        <p14:creationId xmlns:p14="http://schemas.microsoft.com/office/powerpoint/2010/main" val="1629857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8</a:t>
            </a:fld>
            <a:endParaRPr lang="en-AU" dirty="0"/>
          </a:p>
        </p:txBody>
      </p:sp>
      <p:sp>
        <p:nvSpPr>
          <p:cNvPr id="3" name="Text Placeholder 2"/>
          <p:cNvSpPr>
            <a:spLocks noGrp="1"/>
          </p:cNvSpPr>
          <p:nvPr>
            <p:ph type="body" sz="quarter" idx="13"/>
          </p:nvPr>
        </p:nvSpPr>
        <p:spPr>
          <a:xfrm>
            <a:off x="1917700" y="1282701"/>
            <a:ext cx="8410550" cy="450221"/>
          </a:xfrm>
        </p:spPr>
        <p:txBody>
          <a:bodyPr/>
          <a:lstStyle/>
          <a:p>
            <a:r>
              <a:rPr lang="en-GB" sz="2000" b="1" u="sng" dirty="0">
                <a:solidFill>
                  <a:schemeClr val="accent2"/>
                </a:solidFill>
              </a:rPr>
              <a:t>Crew Functions</a:t>
            </a:r>
          </a:p>
        </p:txBody>
      </p:sp>
      <p:sp>
        <p:nvSpPr>
          <p:cNvPr id="5" name="Title 4"/>
          <p:cNvSpPr>
            <a:spLocks noGrp="1"/>
          </p:cNvSpPr>
          <p:nvPr>
            <p:ph type="title"/>
          </p:nvPr>
        </p:nvSpPr>
        <p:spPr/>
        <p:txBody>
          <a:bodyPr/>
          <a:lstStyle/>
          <a:p>
            <a:r>
              <a:rPr lang="en-GB" dirty="0"/>
              <a:t>Tank Operations</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57236" y="1805333"/>
            <a:ext cx="4654088" cy="3490567"/>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4281" y="3107705"/>
            <a:ext cx="4287025" cy="321526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13725" y="3107705"/>
            <a:ext cx="4287025" cy="3215269"/>
          </a:xfrm>
          <a:prstGeom prst="rect">
            <a:avLst/>
          </a:prstGeom>
        </p:spPr>
      </p:pic>
      <p:sp>
        <p:nvSpPr>
          <p:cNvPr id="4" name="Rectangular Callout 3"/>
          <p:cNvSpPr/>
          <p:nvPr/>
        </p:nvSpPr>
        <p:spPr>
          <a:xfrm>
            <a:off x="2198557" y="2253160"/>
            <a:ext cx="1768839" cy="612648"/>
          </a:xfrm>
          <a:prstGeom prst="wedgeRectCallout">
            <a:avLst>
              <a:gd name="adj1" fmla="val -28154"/>
              <a:gd name="adj2" fmla="val 312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Driver</a:t>
            </a:r>
          </a:p>
        </p:txBody>
      </p:sp>
      <p:sp>
        <p:nvSpPr>
          <p:cNvPr id="10" name="Rectangular Callout 9"/>
          <p:cNvSpPr/>
          <p:nvPr/>
        </p:nvSpPr>
        <p:spPr>
          <a:xfrm>
            <a:off x="4415442" y="2253160"/>
            <a:ext cx="1768839" cy="612648"/>
          </a:xfrm>
          <a:prstGeom prst="wedgeRectCallout">
            <a:avLst>
              <a:gd name="adj1" fmla="val -75612"/>
              <a:gd name="adj2" fmla="val 23622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Gunner</a:t>
            </a:r>
          </a:p>
        </p:txBody>
      </p:sp>
      <p:sp>
        <p:nvSpPr>
          <p:cNvPr id="11" name="Rectangular Callout 10"/>
          <p:cNvSpPr/>
          <p:nvPr/>
        </p:nvSpPr>
        <p:spPr>
          <a:xfrm>
            <a:off x="6557292" y="2253160"/>
            <a:ext cx="2146997" cy="612648"/>
          </a:xfrm>
          <a:prstGeom prst="wedgeRectCallout">
            <a:avLst>
              <a:gd name="adj1" fmla="val -133629"/>
              <a:gd name="adj2" fmla="val 2142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Commander</a:t>
            </a:r>
          </a:p>
        </p:txBody>
      </p:sp>
      <p:sp>
        <p:nvSpPr>
          <p:cNvPr id="12" name="Rectangular Callout 11"/>
          <p:cNvSpPr/>
          <p:nvPr/>
        </p:nvSpPr>
        <p:spPr>
          <a:xfrm>
            <a:off x="5299861" y="5483681"/>
            <a:ext cx="1560638" cy="612648"/>
          </a:xfrm>
          <a:prstGeom prst="wedgeRectCallout">
            <a:avLst>
              <a:gd name="adj1" fmla="val 135342"/>
              <a:gd name="adj2" fmla="val -31675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Loader</a:t>
            </a:r>
          </a:p>
        </p:txBody>
      </p:sp>
    </p:spTree>
    <p:extLst>
      <p:ext uri="{BB962C8B-B14F-4D97-AF65-F5344CB8AC3E}">
        <p14:creationId xmlns:p14="http://schemas.microsoft.com/office/powerpoint/2010/main" val="1587134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93666" name="Group 2"/>
          <p:cNvGrpSpPr>
            <a:grpSpLocks/>
          </p:cNvGrpSpPr>
          <p:nvPr/>
        </p:nvGrpSpPr>
        <p:grpSpPr bwMode="auto">
          <a:xfrm>
            <a:off x="2182813" y="3119438"/>
            <a:ext cx="7810500" cy="1325562"/>
            <a:chOff x="416" y="1966"/>
            <a:chExt cx="4920" cy="835"/>
          </a:xfrm>
        </p:grpSpPr>
        <p:sp>
          <p:nvSpPr>
            <p:cNvPr id="1393667" name="Freeform 3" descr="Large confetti"/>
            <p:cNvSpPr>
              <a:spLocks/>
            </p:cNvSpPr>
            <p:nvPr/>
          </p:nvSpPr>
          <p:spPr bwMode="auto">
            <a:xfrm>
              <a:off x="2267" y="1998"/>
              <a:ext cx="3006" cy="771"/>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68" name="AutoShape 4"/>
            <p:cNvSpPr>
              <a:spLocks noChangeArrowheads="1"/>
            </p:cNvSpPr>
            <p:nvPr/>
          </p:nvSpPr>
          <p:spPr bwMode="auto">
            <a:xfrm rot="5400000">
              <a:off x="491" y="2283"/>
              <a:ext cx="45" cy="196"/>
            </a:xfrm>
            <a:custGeom>
              <a:avLst/>
              <a:gdLst>
                <a:gd name="G0" fmla="+- 9906 0 0"/>
                <a:gd name="G1" fmla="+- 21600 0 9906"/>
                <a:gd name="G2" fmla="*/ 9906 1 2"/>
                <a:gd name="G3" fmla="+- 21600 0 G2"/>
                <a:gd name="G4" fmla="+/ 9906 21600 2"/>
                <a:gd name="G5" fmla="+/ G1 0 2"/>
                <a:gd name="G6" fmla="*/ 21600 21600 9906"/>
                <a:gd name="G7" fmla="*/ G6 1 2"/>
                <a:gd name="G8" fmla="+- 21600 0 G7"/>
                <a:gd name="G9" fmla="*/ 21600 1 2"/>
                <a:gd name="G10" fmla="+- 9906 0 G9"/>
                <a:gd name="G11" fmla="?: G10 G8 0"/>
                <a:gd name="G12" fmla="?: G10 G7 21600"/>
                <a:gd name="T0" fmla="*/ 16647 w 21600"/>
                <a:gd name="T1" fmla="*/ 10800 h 21600"/>
                <a:gd name="T2" fmla="*/ 10800 w 21600"/>
                <a:gd name="T3" fmla="*/ 21600 h 21600"/>
                <a:gd name="T4" fmla="*/ 4953 w 21600"/>
                <a:gd name="T5" fmla="*/ 10800 h 21600"/>
                <a:gd name="T6" fmla="*/ 10800 w 21600"/>
                <a:gd name="T7" fmla="*/ 0 h 21600"/>
                <a:gd name="T8" fmla="*/ 6753 w 21600"/>
                <a:gd name="T9" fmla="*/ 6753 h 21600"/>
                <a:gd name="T10" fmla="*/ 14847 w 21600"/>
                <a:gd name="T11" fmla="*/ 14847 h 21600"/>
              </a:gdLst>
              <a:ahLst/>
              <a:cxnLst>
                <a:cxn ang="0">
                  <a:pos x="T0" y="T1"/>
                </a:cxn>
                <a:cxn ang="0">
                  <a:pos x="T2" y="T3"/>
                </a:cxn>
                <a:cxn ang="0">
                  <a:pos x="T4" y="T5"/>
                </a:cxn>
                <a:cxn ang="0">
                  <a:pos x="T6" y="T7"/>
                </a:cxn>
              </a:cxnLst>
              <a:rect l="T8" t="T9" r="T10" b="T11"/>
              <a:pathLst>
                <a:path w="21600" h="21600">
                  <a:moveTo>
                    <a:pt x="0" y="0"/>
                  </a:moveTo>
                  <a:lnTo>
                    <a:pt x="9906" y="21600"/>
                  </a:lnTo>
                  <a:lnTo>
                    <a:pt x="11694"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69" name="AutoShape 5"/>
            <p:cNvSpPr>
              <a:spLocks noChangeArrowheads="1"/>
            </p:cNvSpPr>
            <p:nvPr/>
          </p:nvSpPr>
          <p:spPr bwMode="auto">
            <a:xfrm rot="5400000">
              <a:off x="694" y="2236"/>
              <a:ext cx="125" cy="290"/>
            </a:xfrm>
            <a:custGeom>
              <a:avLst/>
              <a:gdLst>
                <a:gd name="G0" fmla="+- 6912 0 0"/>
                <a:gd name="G1" fmla="+- 21600 0 6912"/>
                <a:gd name="G2" fmla="*/ 6912 1 2"/>
                <a:gd name="G3" fmla="+- 21600 0 G2"/>
                <a:gd name="G4" fmla="+/ 6912 21600 2"/>
                <a:gd name="G5" fmla="+/ G1 0 2"/>
                <a:gd name="G6" fmla="*/ 21600 21600 6912"/>
                <a:gd name="G7" fmla="*/ G6 1 2"/>
                <a:gd name="G8" fmla="+- 21600 0 G7"/>
                <a:gd name="G9" fmla="*/ 21600 1 2"/>
                <a:gd name="G10" fmla="+- 6912 0 G9"/>
                <a:gd name="G11" fmla="?: G10 G8 0"/>
                <a:gd name="G12" fmla="?: G10 G7 21600"/>
                <a:gd name="T0" fmla="*/ 18144 w 21600"/>
                <a:gd name="T1" fmla="*/ 10800 h 21600"/>
                <a:gd name="T2" fmla="*/ 10800 w 21600"/>
                <a:gd name="T3" fmla="*/ 21600 h 21600"/>
                <a:gd name="T4" fmla="*/ 3456 w 21600"/>
                <a:gd name="T5" fmla="*/ 10800 h 21600"/>
                <a:gd name="T6" fmla="*/ 10800 w 21600"/>
                <a:gd name="T7" fmla="*/ 0 h 21600"/>
                <a:gd name="T8" fmla="*/ 5256 w 21600"/>
                <a:gd name="T9" fmla="*/ 5256 h 21600"/>
                <a:gd name="T10" fmla="*/ 16344 w 21600"/>
                <a:gd name="T11" fmla="*/ 16344 h 21600"/>
              </a:gdLst>
              <a:ahLst/>
              <a:cxnLst>
                <a:cxn ang="0">
                  <a:pos x="T0" y="T1"/>
                </a:cxn>
                <a:cxn ang="0">
                  <a:pos x="T2" y="T3"/>
                </a:cxn>
                <a:cxn ang="0">
                  <a:pos x="T4" y="T5"/>
                </a:cxn>
                <a:cxn ang="0">
                  <a:pos x="T6" y="T7"/>
                </a:cxn>
              </a:cxnLst>
              <a:rect l="T8" t="T9" r="T10" b="T11"/>
              <a:pathLst>
                <a:path w="21600" h="21600">
                  <a:moveTo>
                    <a:pt x="0" y="0"/>
                  </a:moveTo>
                  <a:lnTo>
                    <a:pt x="6912" y="21600"/>
                  </a:lnTo>
                  <a:lnTo>
                    <a:pt x="14688"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0" name="Rectangle 6"/>
            <p:cNvSpPr>
              <a:spLocks noChangeArrowheads="1"/>
            </p:cNvSpPr>
            <p:nvPr/>
          </p:nvSpPr>
          <p:spPr bwMode="auto">
            <a:xfrm>
              <a:off x="1609" y="2068"/>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1" name="Rectangle 7"/>
            <p:cNvSpPr>
              <a:spLocks noChangeArrowheads="1"/>
            </p:cNvSpPr>
            <p:nvPr/>
          </p:nvSpPr>
          <p:spPr bwMode="auto">
            <a:xfrm flipV="1">
              <a:off x="4907" y="2737"/>
              <a:ext cx="169" cy="47"/>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2" name="Rectangle 8"/>
            <p:cNvSpPr>
              <a:spLocks noChangeArrowheads="1"/>
            </p:cNvSpPr>
            <p:nvPr/>
          </p:nvSpPr>
          <p:spPr bwMode="auto">
            <a:xfrm>
              <a:off x="4907" y="1982"/>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3" name="Rectangle 9"/>
            <p:cNvSpPr>
              <a:spLocks noChangeArrowheads="1"/>
            </p:cNvSpPr>
            <p:nvPr/>
          </p:nvSpPr>
          <p:spPr bwMode="auto">
            <a:xfrm flipV="1">
              <a:off x="4906" y="2737"/>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4" name="Rectangle 10"/>
            <p:cNvSpPr>
              <a:spLocks noChangeArrowheads="1"/>
            </p:cNvSpPr>
            <p:nvPr/>
          </p:nvSpPr>
          <p:spPr bwMode="auto">
            <a:xfrm>
              <a:off x="4981" y="2315"/>
              <a:ext cx="213" cy="129"/>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5" name="AutoShape 11"/>
            <p:cNvSpPr>
              <a:spLocks noChangeArrowheads="1"/>
            </p:cNvSpPr>
            <p:nvPr/>
          </p:nvSpPr>
          <p:spPr bwMode="auto">
            <a:xfrm rot="5400000">
              <a:off x="4905" y="2366"/>
              <a:ext cx="126" cy="27"/>
            </a:xfrm>
            <a:custGeom>
              <a:avLst/>
              <a:gdLst>
                <a:gd name="G0" fmla="+- 2571 0 0"/>
                <a:gd name="G1" fmla="+- 21600 0 2571"/>
                <a:gd name="G2" fmla="*/ 2571 1 2"/>
                <a:gd name="G3" fmla="+- 21600 0 G2"/>
                <a:gd name="G4" fmla="+/ 2571 21600 2"/>
                <a:gd name="G5" fmla="+/ G1 0 2"/>
                <a:gd name="G6" fmla="*/ 21600 21600 2571"/>
                <a:gd name="G7" fmla="*/ G6 1 2"/>
                <a:gd name="G8" fmla="+- 21600 0 G7"/>
                <a:gd name="G9" fmla="*/ 21600 1 2"/>
                <a:gd name="G10" fmla="+- 2571 0 G9"/>
                <a:gd name="G11" fmla="?: G10 G8 0"/>
                <a:gd name="G12" fmla="?: G10 G7 21600"/>
                <a:gd name="T0" fmla="*/ 20314 w 21600"/>
                <a:gd name="T1" fmla="*/ 10800 h 21600"/>
                <a:gd name="T2" fmla="*/ 10800 w 21600"/>
                <a:gd name="T3" fmla="*/ 21600 h 21600"/>
                <a:gd name="T4" fmla="*/ 1286 w 21600"/>
                <a:gd name="T5" fmla="*/ 10800 h 21600"/>
                <a:gd name="T6" fmla="*/ 10800 w 21600"/>
                <a:gd name="T7" fmla="*/ 0 h 21600"/>
                <a:gd name="T8" fmla="*/ 3086 w 21600"/>
                <a:gd name="T9" fmla="*/ 3086 h 21600"/>
                <a:gd name="T10" fmla="*/ 18514 w 21600"/>
                <a:gd name="T11" fmla="*/ 18514 h 21600"/>
              </a:gdLst>
              <a:ahLst/>
              <a:cxnLst>
                <a:cxn ang="0">
                  <a:pos x="T0" y="T1"/>
                </a:cxn>
                <a:cxn ang="0">
                  <a:pos x="T2" y="T3"/>
                </a:cxn>
                <a:cxn ang="0">
                  <a:pos x="T4" y="T5"/>
                </a:cxn>
                <a:cxn ang="0">
                  <a:pos x="T6" y="T7"/>
                </a:cxn>
              </a:cxnLst>
              <a:rect l="T8" t="T9" r="T10" b="T11"/>
              <a:pathLst>
                <a:path w="21600" h="21600">
                  <a:moveTo>
                    <a:pt x="0" y="0"/>
                  </a:moveTo>
                  <a:lnTo>
                    <a:pt x="2571" y="21600"/>
                  </a:lnTo>
                  <a:lnTo>
                    <a:pt x="19029"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6" name="Rectangle 12"/>
            <p:cNvSpPr>
              <a:spLocks noChangeArrowheads="1"/>
            </p:cNvSpPr>
            <p:nvPr/>
          </p:nvSpPr>
          <p:spPr bwMode="auto">
            <a:xfrm>
              <a:off x="3708" y="2332"/>
              <a:ext cx="1249" cy="98"/>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7" name="Freeform 13"/>
            <p:cNvSpPr>
              <a:spLocks/>
            </p:cNvSpPr>
            <p:nvPr/>
          </p:nvSpPr>
          <p:spPr bwMode="auto">
            <a:xfrm>
              <a:off x="2141" y="2064"/>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78" name="Freeform 14"/>
            <p:cNvSpPr>
              <a:spLocks/>
            </p:cNvSpPr>
            <p:nvPr/>
          </p:nvSpPr>
          <p:spPr bwMode="auto">
            <a:xfrm flipV="1">
              <a:off x="2139" y="2535"/>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79" name="AutoShape 15"/>
            <p:cNvSpPr>
              <a:spLocks noChangeArrowheads="1"/>
            </p:cNvSpPr>
            <p:nvPr/>
          </p:nvSpPr>
          <p:spPr bwMode="auto">
            <a:xfrm rot="5400000">
              <a:off x="1036" y="2180"/>
              <a:ext cx="131" cy="402"/>
            </a:xfrm>
            <a:custGeom>
              <a:avLst/>
              <a:gdLst>
                <a:gd name="G0" fmla="+- 494 0 0"/>
                <a:gd name="G1" fmla="+- 21600 0 494"/>
                <a:gd name="G2" fmla="*/ 494 1 2"/>
                <a:gd name="G3" fmla="+- 21600 0 G2"/>
                <a:gd name="G4" fmla="+/ 494 21600 2"/>
                <a:gd name="G5" fmla="+/ G1 0 2"/>
                <a:gd name="G6" fmla="*/ 21600 21600 494"/>
                <a:gd name="G7" fmla="*/ G6 1 2"/>
                <a:gd name="G8" fmla="+- 21600 0 G7"/>
                <a:gd name="G9" fmla="*/ 21600 1 2"/>
                <a:gd name="G10" fmla="+- 494 0 G9"/>
                <a:gd name="G11" fmla="?: G10 G8 0"/>
                <a:gd name="G12" fmla="?: G10 G7 21600"/>
                <a:gd name="T0" fmla="*/ 21353 w 21600"/>
                <a:gd name="T1" fmla="*/ 10800 h 21600"/>
                <a:gd name="T2" fmla="*/ 10800 w 21600"/>
                <a:gd name="T3" fmla="*/ 21600 h 21600"/>
                <a:gd name="T4" fmla="*/ 247 w 21600"/>
                <a:gd name="T5" fmla="*/ 10800 h 21600"/>
                <a:gd name="T6" fmla="*/ 10800 w 21600"/>
                <a:gd name="T7" fmla="*/ 0 h 21600"/>
                <a:gd name="T8" fmla="*/ 2047 w 21600"/>
                <a:gd name="T9" fmla="*/ 2047 h 21600"/>
                <a:gd name="T10" fmla="*/ 19553 w 21600"/>
                <a:gd name="T11" fmla="*/ 19553 h 21600"/>
              </a:gdLst>
              <a:ahLst/>
              <a:cxnLst>
                <a:cxn ang="0">
                  <a:pos x="T0" y="T1"/>
                </a:cxn>
                <a:cxn ang="0">
                  <a:pos x="T2" y="T3"/>
                </a:cxn>
                <a:cxn ang="0">
                  <a:pos x="T4" y="T5"/>
                </a:cxn>
                <a:cxn ang="0">
                  <a:pos x="T6" y="T7"/>
                </a:cxn>
              </a:cxnLst>
              <a:rect l="T8" t="T9" r="T10" b="T11"/>
              <a:pathLst>
                <a:path w="21600" h="21600">
                  <a:moveTo>
                    <a:pt x="0" y="0"/>
                  </a:moveTo>
                  <a:lnTo>
                    <a:pt x="494" y="21600"/>
                  </a:lnTo>
                  <a:lnTo>
                    <a:pt x="21106"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80" name="Rectangle 16"/>
            <p:cNvSpPr>
              <a:spLocks noChangeArrowheads="1"/>
            </p:cNvSpPr>
            <p:nvPr/>
          </p:nvSpPr>
          <p:spPr bwMode="auto">
            <a:xfrm>
              <a:off x="1609" y="2667"/>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81" name="Rectangle 17"/>
            <p:cNvSpPr>
              <a:spLocks noChangeArrowheads="1"/>
            </p:cNvSpPr>
            <p:nvPr/>
          </p:nvSpPr>
          <p:spPr bwMode="auto">
            <a:xfrm>
              <a:off x="2075" y="2096"/>
              <a:ext cx="56"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82" name="Rectangle 18"/>
            <p:cNvSpPr>
              <a:spLocks noChangeArrowheads="1"/>
            </p:cNvSpPr>
            <p:nvPr/>
          </p:nvSpPr>
          <p:spPr bwMode="auto">
            <a:xfrm>
              <a:off x="1580" y="2099"/>
              <a:ext cx="27"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83" name="Freeform 19"/>
            <p:cNvSpPr>
              <a:spLocks/>
            </p:cNvSpPr>
            <p:nvPr/>
          </p:nvSpPr>
          <p:spPr bwMode="auto">
            <a:xfrm>
              <a:off x="1597" y="2100"/>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292929"/>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84" name="Freeform 20"/>
            <p:cNvSpPr>
              <a:spLocks/>
            </p:cNvSpPr>
            <p:nvPr/>
          </p:nvSpPr>
          <p:spPr bwMode="auto">
            <a:xfrm>
              <a:off x="5023" y="1966"/>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85" name="Freeform 21"/>
            <p:cNvSpPr>
              <a:spLocks/>
            </p:cNvSpPr>
            <p:nvPr/>
          </p:nvSpPr>
          <p:spPr bwMode="auto">
            <a:xfrm flipV="1">
              <a:off x="5023" y="2381"/>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86" name="AutoShape 22"/>
            <p:cNvSpPr>
              <a:spLocks noChangeArrowheads="1"/>
            </p:cNvSpPr>
            <p:nvPr/>
          </p:nvSpPr>
          <p:spPr bwMode="auto">
            <a:xfrm rot="5400000">
              <a:off x="3627" y="2349"/>
              <a:ext cx="99" cy="63"/>
            </a:xfrm>
            <a:custGeom>
              <a:avLst/>
              <a:gdLst>
                <a:gd name="G0" fmla="+- 3490 0 0"/>
                <a:gd name="G1" fmla="+- 21600 0 3490"/>
                <a:gd name="G2" fmla="*/ 3490 1 2"/>
                <a:gd name="G3" fmla="+- 21600 0 G2"/>
                <a:gd name="G4" fmla="+/ 3490 21600 2"/>
                <a:gd name="G5" fmla="+/ G1 0 2"/>
                <a:gd name="G6" fmla="*/ 21600 21600 3490"/>
                <a:gd name="G7" fmla="*/ G6 1 2"/>
                <a:gd name="G8" fmla="+- 21600 0 G7"/>
                <a:gd name="G9" fmla="*/ 21600 1 2"/>
                <a:gd name="G10" fmla="+- 3490 0 G9"/>
                <a:gd name="G11" fmla="?: G10 G8 0"/>
                <a:gd name="G12" fmla="?: G10 G7 21600"/>
                <a:gd name="T0" fmla="*/ 19855 w 21600"/>
                <a:gd name="T1" fmla="*/ 10800 h 21600"/>
                <a:gd name="T2" fmla="*/ 10800 w 21600"/>
                <a:gd name="T3" fmla="*/ 21600 h 21600"/>
                <a:gd name="T4" fmla="*/ 1745 w 21600"/>
                <a:gd name="T5" fmla="*/ 10800 h 21600"/>
                <a:gd name="T6" fmla="*/ 10800 w 21600"/>
                <a:gd name="T7" fmla="*/ 0 h 21600"/>
                <a:gd name="T8" fmla="*/ 3545 w 21600"/>
                <a:gd name="T9" fmla="*/ 3545 h 21600"/>
                <a:gd name="T10" fmla="*/ 18055 w 21600"/>
                <a:gd name="T11" fmla="*/ 18055 h 21600"/>
              </a:gdLst>
              <a:ahLst/>
              <a:cxnLst>
                <a:cxn ang="0">
                  <a:pos x="T0" y="T1"/>
                </a:cxn>
                <a:cxn ang="0">
                  <a:pos x="T2" y="T3"/>
                </a:cxn>
                <a:cxn ang="0">
                  <a:pos x="T4" y="T5"/>
                </a:cxn>
                <a:cxn ang="0">
                  <a:pos x="T6" y="T7"/>
                </a:cxn>
              </a:cxnLst>
              <a:rect l="T8" t="T9" r="T10" b="T11"/>
              <a:pathLst>
                <a:path w="21600" h="21600">
                  <a:moveTo>
                    <a:pt x="0" y="0"/>
                  </a:moveTo>
                  <a:lnTo>
                    <a:pt x="3490" y="21600"/>
                  </a:lnTo>
                  <a:lnTo>
                    <a:pt x="18110"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87" name="Freeform 23"/>
            <p:cNvSpPr>
              <a:spLocks/>
            </p:cNvSpPr>
            <p:nvPr/>
          </p:nvSpPr>
          <p:spPr bwMode="auto">
            <a:xfrm>
              <a:off x="3118" y="2239"/>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88" name="Freeform 24"/>
            <p:cNvSpPr>
              <a:spLocks/>
            </p:cNvSpPr>
            <p:nvPr/>
          </p:nvSpPr>
          <p:spPr bwMode="auto">
            <a:xfrm flipV="1">
              <a:off x="3117" y="2411"/>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89" name="Rectangle 25"/>
            <p:cNvSpPr>
              <a:spLocks noChangeArrowheads="1"/>
            </p:cNvSpPr>
            <p:nvPr/>
          </p:nvSpPr>
          <p:spPr bwMode="auto">
            <a:xfrm>
              <a:off x="3114" y="2342"/>
              <a:ext cx="519" cy="82"/>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0" name="Freeform 26"/>
            <p:cNvSpPr>
              <a:spLocks/>
            </p:cNvSpPr>
            <p:nvPr/>
          </p:nvSpPr>
          <p:spPr bwMode="auto">
            <a:xfrm>
              <a:off x="3118" y="2290"/>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91" name="Freeform 27"/>
            <p:cNvSpPr>
              <a:spLocks/>
            </p:cNvSpPr>
            <p:nvPr/>
          </p:nvSpPr>
          <p:spPr bwMode="auto">
            <a:xfrm flipV="1">
              <a:off x="3117" y="2404"/>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92" name="Oval 28"/>
            <p:cNvSpPr>
              <a:spLocks noChangeAspect="1" noChangeArrowheads="1"/>
            </p:cNvSpPr>
            <p:nvPr/>
          </p:nvSpPr>
          <p:spPr bwMode="auto">
            <a:xfrm>
              <a:off x="3898" y="2366"/>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3" name="Oval 29"/>
            <p:cNvSpPr>
              <a:spLocks noChangeAspect="1" noChangeArrowheads="1"/>
            </p:cNvSpPr>
            <p:nvPr/>
          </p:nvSpPr>
          <p:spPr bwMode="auto">
            <a:xfrm>
              <a:off x="4091" y="2367"/>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4" name="Oval 30"/>
            <p:cNvSpPr>
              <a:spLocks noChangeAspect="1" noChangeArrowheads="1"/>
            </p:cNvSpPr>
            <p:nvPr/>
          </p:nvSpPr>
          <p:spPr bwMode="auto">
            <a:xfrm>
              <a:off x="4285"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5" name="Oval 31"/>
            <p:cNvSpPr>
              <a:spLocks noChangeAspect="1" noChangeArrowheads="1"/>
            </p:cNvSpPr>
            <p:nvPr/>
          </p:nvSpPr>
          <p:spPr bwMode="auto">
            <a:xfrm>
              <a:off x="4476"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6" name="Oval 32"/>
            <p:cNvSpPr>
              <a:spLocks noChangeAspect="1" noChangeArrowheads="1"/>
            </p:cNvSpPr>
            <p:nvPr/>
          </p:nvSpPr>
          <p:spPr bwMode="auto">
            <a:xfrm>
              <a:off x="4669"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7" name="Oval 33"/>
            <p:cNvSpPr>
              <a:spLocks noChangeAspect="1" noChangeArrowheads="1"/>
            </p:cNvSpPr>
            <p:nvPr/>
          </p:nvSpPr>
          <p:spPr bwMode="auto">
            <a:xfrm>
              <a:off x="4863"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8" name="Rectangle 34"/>
            <p:cNvSpPr>
              <a:spLocks noChangeArrowheads="1"/>
            </p:cNvSpPr>
            <p:nvPr/>
          </p:nvSpPr>
          <p:spPr bwMode="auto">
            <a:xfrm flipV="1">
              <a:off x="2075" y="2465"/>
              <a:ext cx="56"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9" name="Rectangle 35"/>
            <p:cNvSpPr>
              <a:spLocks noChangeArrowheads="1"/>
            </p:cNvSpPr>
            <p:nvPr/>
          </p:nvSpPr>
          <p:spPr bwMode="auto">
            <a:xfrm flipV="1">
              <a:off x="1580" y="2462"/>
              <a:ext cx="27"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0" name="Freeform 36"/>
            <p:cNvSpPr>
              <a:spLocks/>
            </p:cNvSpPr>
            <p:nvPr/>
          </p:nvSpPr>
          <p:spPr bwMode="auto">
            <a:xfrm flipV="1">
              <a:off x="1597" y="2462"/>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C0C0C0"/>
                </a:gs>
                <a:gs pos="100000">
                  <a:srgbClr val="292929"/>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701" name="AutoShape 37"/>
            <p:cNvSpPr>
              <a:spLocks noChangeArrowheads="1"/>
            </p:cNvSpPr>
            <p:nvPr/>
          </p:nvSpPr>
          <p:spPr bwMode="auto">
            <a:xfrm rot="5400000">
              <a:off x="5121" y="2363"/>
              <a:ext cx="182" cy="35"/>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2" name="Rectangle 38"/>
            <p:cNvSpPr>
              <a:spLocks noChangeArrowheads="1"/>
            </p:cNvSpPr>
            <p:nvPr/>
          </p:nvSpPr>
          <p:spPr bwMode="auto">
            <a:xfrm>
              <a:off x="5229" y="2289"/>
              <a:ext cx="107"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3" name="Freeform 39"/>
            <p:cNvSpPr>
              <a:spLocks/>
            </p:cNvSpPr>
            <p:nvPr/>
          </p:nvSpPr>
          <p:spPr bwMode="auto">
            <a:xfrm>
              <a:off x="1303" y="2072"/>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704" name="Freeform 40"/>
            <p:cNvSpPr>
              <a:spLocks/>
            </p:cNvSpPr>
            <p:nvPr/>
          </p:nvSpPr>
          <p:spPr bwMode="auto">
            <a:xfrm flipV="1">
              <a:off x="1303" y="2434"/>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705" name="Rectangle 41" descr="Light vertical"/>
            <p:cNvSpPr>
              <a:spLocks noChangeArrowheads="1"/>
            </p:cNvSpPr>
            <p:nvPr/>
          </p:nvSpPr>
          <p:spPr bwMode="auto">
            <a:xfrm>
              <a:off x="1303" y="2327"/>
              <a:ext cx="1721" cy="108"/>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6" name="Rectangle 42"/>
            <p:cNvSpPr>
              <a:spLocks noChangeArrowheads="1"/>
            </p:cNvSpPr>
            <p:nvPr/>
          </p:nvSpPr>
          <p:spPr bwMode="auto">
            <a:xfrm>
              <a:off x="3024" y="2327"/>
              <a:ext cx="91" cy="108"/>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7" name="Freeform 43"/>
            <p:cNvSpPr>
              <a:spLocks/>
            </p:cNvSpPr>
            <p:nvPr/>
          </p:nvSpPr>
          <p:spPr bwMode="auto">
            <a:xfrm>
              <a:off x="2073" y="2072"/>
              <a:ext cx="216" cy="166"/>
            </a:xfrm>
            <a:custGeom>
              <a:avLst/>
              <a:gdLst>
                <a:gd name="T0" fmla="*/ 0 w 216"/>
                <a:gd name="T1" fmla="*/ 0 h 166"/>
                <a:gd name="T2" fmla="*/ 72 w 216"/>
                <a:gd name="T3" fmla="*/ 0 h 166"/>
                <a:gd name="T4" fmla="*/ 72 w 216"/>
                <a:gd name="T5" fmla="*/ 76 h 166"/>
                <a:gd name="T6" fmla="*/ 119 w 216"/>
                <a:gd name="T7" fmla="*/ 96 h 166"/>
                <a:gd name="T8" fmla="*/ 119 w 216"/>
                <a:gd name="T9" fmla="*/ 84 h 166"/>
                <a:gd name="T10" fmla="*/ 155 w 216"/>
                <a:gd name="T11" fmla="*/ 103 h 166"/>
                <a:gd name="T12" fmla="*/ 155 w 216"/>
                <a:gd name="T13" fmla="*/ 88 h 166"/>
                <a:gd name="T14" fmla="*/ 197 w 216"/>
                <a:gd name="T15" fmla="*/ 105 h 166"/>
                <a:gd name="T16" fmla="*/ 203 w 216"/>
                <a:gd name="T17" fmla="*/ 133 h 166"/>
                <a:gd name="T18" fmla="*/ 216 w 216"/>
                <a:gd name="T19" fmla="*/ 166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6" h="166">
                  <a:moveTo>
                    <a:pt x="0" y="0"/>
                  </a:moveTo>
                  <a:lnTo>
                    <a:pt x="72" y="0"/>
                  </a:lnTo>
                  <a:lnTo>
                    <a:pt x="72" y="76"/>
                  </a:lnTo>
                  <a:lnTo>
                    <a:pt x="119" y="96"/>
                  </a:lnTo>
                  <a:lnTo>
                    <a:pt x="119" y="84"/>
                  </a:lnTo>
                  <a:lnTo>
                    <a:pt x="155" y="103"/>
                  </a:lnTo>
                  <a:lnTo>
                    <a:pt x="155" y="88"/>
                  </a:lnTo>
                  <a:lnTo>
                    <a:pt x="197" y="105"/>
                  </a:lnTo>
                  <a:lnTo>
                    <a:pt x="203" y="133"/>
                  </a:lnTo>
                  <a:lnTo>
                    <a:pt x="216" y="166"/>
                  </a:lnTo>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8" name="Freeform 44"/>
            <p:cNvSpPr>
              <a:spLocks noChangeAspect="1"/>
            </p:cNvSpPr>
            <p:nvPr/>
          </p:nvSpPr>
          <p:spPr bwMode="auto">
            <a:xfrm>
              <a:off x="2474"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709" name="Freeform 45"/>
            <p:cNvSpPr>
              <a:spLocks noChangeAspect="1"/>
            </p:cNvSpPr>
            <p:nvPr/>
          </p:nvSpPr>
          <p:spPr bwMode="auto">
            <a:xfrm flipV="1">
              <a:off x="2473"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1393710" name="Rectangle 46"/>
          <p:cNvSpPr>
            <a:spLocks noGrp="1" noChangeArrowheads="1"/>
          </p:cNvSpPr>
          <p:nvPr>
            <p:ph type="title"/>
          </p:nvPr>
        </p:nvSpPr>
        <p:spPr>
          <a:noFill/>
          <a:ln/>
        </p:spPr>
        <p:txBody>
          <a:bodyPr/>
          <a:lstStyle/>
          <a:p>
            <a:pPr algn="ctr"/>
            <a:r>
              <a:rPr lang="en-GB" altLang="en-US" sz="2800" dirty="0"/>
              <a:t> 120mm APFSDS</a:t>
            </a:r>
          </a:p>
        </p:txBody>
      </p:sp>
      <p:grpSp>
        <p:nvGrpSpPr>
          <p:cNvPr id="1393711" name="Group 47"/>
          <p:cNvGrpSpPr>
            <a:grpSpLocks/>
          </p:cNvGrpSpPr>
          <p:nvPr/>
        </p:nvGrpSpPr>
        <p:grpSpPr bwMode="auto">
          <a:xfrm>
            <a:off x="3398838" y="2420939"/>
            <a:ext cx="6821488" cy="3182937"/>
            <a:chOff x="1181" y="1525"/>
            <a:chExt cx="4297" cy="2005"/>
          </a:xfrm>
        </p:grpSpPr>
        <p:sp>
          <p:nvSpPr>
            <p:cNvPr id="1393712" name="Text Box 48"/>
            <p:cNvSpPr txBox="1">
              <a:spLocks noChangeArrowheads="1"/>
            </p:cNvSpPr>
            <p:nvPr/>
          </p:nvSpPr>
          <p:spPr bwMode="auto">
            <a:xfrm>
              <a:off x="1197" y="3064"/>
              <a:ext cx="627" cy="29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ALUMINIUM</a:t>
              </a:r>
            </a:p>
            <a:p>
              <a:r>
                <a:rPr lang="en-GB" altLang="en-US" sz="1200" b="1" u="sng" dirty="0">
                  <a:solidFill>
                    <a:schemeClr val="accent2"/>
                  </a:solidFill>
                </a:rPr>
                <a:t>SABOT</a:t>
              </a:r>
            </a:p>
          </p:txBody>
        </p:sp>
        <p:sp>
          <p:nvSpPr>
            <p:cNvPr id="1393713" name="Text Box 49"/>
            <p:cNvSpPr txBox="1">
              <a:spLocks noChangeArrowheads="1"/>
            </p:cNvSpPr>
            <p:nvPr/>
          </p:nvSpPr>
          <p:spPr bwMode="auto">
            <a:xfrm>
              <a:off x="1181" y="1527"/>
              <a:ext cx="975" cy="174"/>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PENETRATOR CORE</a:t>
              </a:r>
            </a:p>
          </p:txBody>
        </p:sp>
        <p:sp>
          <p:nvSpPr>
            <p:cNvPr id="1393714" name="Text Box 50"/>
            <p:cNvSpPr txBox="1">
              <a:spLocks noChangeArrowheads="1"/>
            </p:cNvSpPr>
            <p:nvPr/>
          </p:nvSpPr>
          <p:spPr bwMode="auto">
            <a:xfrm>
              <a:off x="1946" y="3065"/>
              <a:ext cx="662" cy="46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OBTURATOR</a:t>
              </a:r>
            </a:p>
            <a:p>
              <a:r>
                <a:rPr lang="en-GB" altLang="en-US" sz="1200" b="1" u="sng" dirty="0">
                  <a:solidFill>
                    <a:schemeClr val="accent2"/>
                  </a:solidFill>
                </a:rPr>
                <a:t>&amp;</a:t>
              </a:r>
              <a:r>
                <a:rPr lang="en-GB" altLang="en-US" b="1" dirty="0"/>
                <a:t> </a:t>
              </a:r>
              <a:r>
                <a:rPr lang="en-GB" altLang="en-US" sz="1200" b="1" u="sng" dirty="0">
                  <a:solidFill>
                    <a:schemeClr val="accent2"/>
                  </a:solidFill>
                </a:rPr>
                <a:t>ADAPTOR</a:t>
              </a:r>
            </a:p>
            <a:p>
              <a:r>
                <a:rPr lang="en-GB" altLang="en-US" sz="1200" b="1" u="sng" dirty="0">
                  <a:solidFill>
                    <a:schemeClr val="accent2"/>
                  </a:solidFill>
                </a:rPr>
                <a:t>ASSEMBLY</a:t>
              </a:r>
            </a:p>
          </p:txBody>
        </p:sp>
        <p:sp>
          <p:nvSpPr>
            <p:cNvPr id="1393715" name="Text Box 51"/>
            <p:cNvSpPr txBox="1">
              <a:spLocks noChangeArrowheads="1"/>
            </p:cNvSpPr>
            <p:nvPr/>
          </p:nvSpPr>
          <p:spPr bwMode="auto">
            <a:xfrm>
              <a:off x="2910" y="3064"/>
              <a:ext cx="743" cy="29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COMBUSTIBLE</a:t>
              </a:r>
            </a:p>
            <a:p>
              <a:r>
                <a:rPr lang="en-GB" altLang="en-US" sz="1200" b="1" u="sng" dirty="0">
                  <a:solidFill>
                    <a:schemeClr val="accent2"/>
                  </a:solidFill>
                </a:rPr>
                <a:t>CASE</a:t>
              </a:r>
            </a:p>
          </p:txBody>
        </p:sp>
        <p:sp>
          <p:nvSpPr>
            <p:cNvPr id="1393716" name="Text Box 52"/>
            <p:cNvSpPr txBox="1">
              <a:spLocks noChangeArrowheads="1"/>
            </p:cNvSpPr>
            <p:nvPr/>
          </p:nvSpPr>
          <p:spPr bwMode="auto">
            <a:xfrm>
              <a:off x="3304" y="1527"/>
              <a:ext cx="265" cy="174"/>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FIN</a:t>
              </a:r>
            </a:p>
          </p:txBody>
        </p:sp>
        <p:sp>
          <p:nvSpPr>
            <p:cNvPr id="1393717" name="Text Box 53"/>
            <p:cNvSpPr txBox="1">
              <a:spLocks noChangeArrowheads="1"/>
            </p:cNvSpPr>
            <p:nvPr/>
          </p:nvSpPr>
          <p:spPr bwMode="auto">
            <a:xfrm>
              <a:off x="3958" y="1525"/>
              <a:ext cx="448" cy="174"/>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PRIMER</a:t>
              </a:r>
            </a:p>
          </p:txBody>
        </p:sp>
        <p:sp>
          <p:nvSpPr>
            <p:cNvPr id="1393718" name="Text Box 54"/>
            <p:cNvSpPr txBox="1">
              <a:spLocks noChangeArrowheads="1"/>
            </p:cNvSpPr>
            <p:nvPr/>
          </p:nvSpPr>
          <p:spPr bwMode="auto">
            <a:xfrm>
              <a:off x="3899" y="3064"/>
              <a:ext cx="706" cy="29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GRANULAR</a:t>
              </a:r>
            </a:p>
            <a:p>
              <a:r>
                <a:rPr lang="en-GB" altLang="en-US" sz="1200" b="1" u="sng" dirty="0">
                  <a:solidFill>
                    <a:schemeClr val="accent2"/>
                  </a:solidFill>
                </a:rPr>
                <a:t>PROPELLANT</a:t>
              </a:r>
            </a:p>
          </p:txBody>
        </p:sp>
        <p:sp>
          <p:nvSpPr>
            <p:cNvPr id="1393719" name="Text Box 55"/>
            <p:cNvSpPr txBox="1">
              <a:spLocks noChangeArrowheads="1"/>
            </p:cNvSpPr>
            <p:nvPr/>
          </p:nvSpPr>
          <p:spPr bwMode="auto">
            <a:xfrm>
              <a:off x="4626" y="1525"/>
              <a:ext cx="336" cy="174"/>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a:solidFill>
                    <a:schemeClr val="accent2"/>
                  </a:solidFill>
                </a:rPr>
                <a:t>SEAL</a:t>
              </a:r>
            </a:p>
          </p:txBody>
        </p:sp>
        <p:sp>
          <p:nvSpPr>
            <p:cNvPr id="1393720" name="Text Box 56"/>
            <p:cNvSpPr txBox="1">
              <a:spLocks noChangeArrowheads="1"/>
            </p:cNvSpPr>
            <p:nvPr/>
          </p:nvSpPr>
          <p:spPr bwMode="auto">
            <a:xfrm>
              <a:off x="5129" y="3063"/>
              <a:ext cx="349" cy="29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STUB</a:t>
              </a:r>
            </a:p>
            <a:p>
              <a:r>
                <a:rPr lang="en-GB" altLang="en-US" sz="1200" b="1" u="sng" dirty="0">
                  <a:solidFill>
                    <a:schemeClr val="accent2"/>
                  </a:solidFill>
                </a:rPr>
                <a:t>CASE</a:t>
              </a:r>
            </a:p>
          </p:txBody>
        </p:sp>
        <p:sp>
          <p:nvSpPr>
            <p:cNvPr id="1393721" name="Line 57"/>
            <p:cNvSpPr>
              <a:spLocks noChangeShapeType="1"/>
            </p:cNvSpPr>
            <p:nvPr/>
          </p:nvSpPr>
          <p:spPr bwMode="auto">
            <a:xfrm>
              <a:off x="1444" y="1712"/>
              <a:ext cx="0" cy="665"/>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2" name="Line 58"/>
            <p:cNvSpPr>
              <a:spLocks noChangeShapeType="1"/>
            </p:cNvSpPr>
            <p:nvPr/>
          </p:nvSpPr>
          <p:spPr bwMode="auto">
            <a:xfrm flipH="1">
              <a:off x="3432" y="1712"/>
              <a:ext cx="8" cy="592"/>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3" name="Line 59"/>
            <p:cNvSpPr>
              <a:spLocks noChangeShapeType="1"/>
            </p:cNvSpPr>
            <p:nvPr/>
          </p:nvSpPr>
          <p:spPr bwMode="auto">
            <a:xfrm>
              <a:off x="4235" y="1712"/>
              <a:ext cx="170" cy="649"/>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4" name="Line 60"/>
            <p:cNvSpPr>
              <a:spLocks noChangeShapeType="1"/>
            </p:cNvSpPr>
            <p:nvPr/>
          </p:nvSpPr>
          <p:spPr bwMode="auto">
            <a:xfrm>
              <a:off x="4851" y="1704"/>
              <a:ext cx="122" cy="292"/>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5" name="Line 61"/>
            <p:cNvSpPr>
              <a:spLocks noChangeShapeType="1"/>
            </p:cNvSpPr>
            <p:nvPr/>
          </p:nvSpPr>
          <p:spPr bwMode="auto">
            <a:xfrm flipV="1">
              <a:off x="1631" y="2531"/>
              <a:ext cx="162" cy="503"/>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6" name="Line 62"/>
            <p:cNvSpPr>
              <a:spLocks noChangeShapeType="1"/>
            </p:cNvSpPr>
            <p:nvPr/>
          </p:nvSpPr>
          <p:spPr bwMode="auto">
            <a:xfrm flipV="1">
              <a:off x="2255" y="2669"/>
              <a:ext cx="0" cy="373"/>
            </a:xfrm>
            <a:prstGeom prst="line">
              <a:avLst/>
            </a:prstGeom>
            <a:noFill/>
            <a:ln w="25400">
              <a:solidFill>
                <a:srgbClr val="FFFFFF"/>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27" name="Line 63"/>
            <p:cNvSpPr>
              <a:spLocks noChangeShapeType="1"/>
            </p:cNvSpPr>
            <p:nvPr/>
          </p:nvSpPr>
          <p:spPr bwMode="auto">
            <a:xfrm flipV="1">
              <a:off x="3278" y="2750"/>
              <a:ext cx="0" cy="284"/>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8" name="Line 64"/>
            <p:cNvSpPr>
              <a:spLocks noChangeShapeType="1"/>
            </p:cNvSpPr>
            <p:nvPr/>
          </p:nvSpPr>
          <p:spPr bwMode="auto">
            <a:xfrm flipH="1" flipV="1">
              <a:off x="4129" y="2653"/>
              <a:ext cx="73" cy="381"/>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9" name="Line 65"/>
            <p:cNvSpPr>
              <a:spLocks noChangeShapeType="1"/>
            </p:cNvSpPr>
            <p:nvPr/>
          </p:nvSpPr>
          <p:spPr bwMode="auto">
            <a:xfrm flipH="1" flipV="1">
              <a:off x="5176" y="2758"/>
              <a:ext cx="81" cy="284"/>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nodeType="clickEffect">
                                  <p:stCondLst>
                                    <p:cond delay="0"/>
                                  </p:stCondLst>
                                  <p:childTnLst>
                                    <p:animEffect transition="out" filter="fade">
                                      <p:cBhvr>
                                        <p:cTn id="6" dur="2000"/>
                                        <p:tgtEl>
                                          <p:spTgt spid="1393711"/>
                                        </p:tgtEl>
                                      </p:cBhvr>
                                    </p:animEffect>
                                    <p:set>
                                      <p:cBhvr>
                                        <p:cTn id="7" dur="1" fill="hold">
                                          <p:stCondLst>
                                            <p:cond delay="1999"/>
                                          </p:stCondLst>
                                        </p:cTn>
                                        <p:tgtEl>
                                          <p:spTgt spid="1393711"/>
                                        </p:tgtEl>
                                        <p:attrNameLst>
                                          <p:attrName>style.visibility</p:attrName>
                                        </p:attrNameLst>
                                      </p:cBhvr>
                                      <p:to>
                                        <p:strVal val="hidden"/>
                                      </p:to>
                                    </p:set>
                                  </p:childTnLst>
                                </p:cTn>
                              </p:par>
                            </p:childTnLst>
                          </p:cTn>
                        </p:par>
                        <p:par>
                          <p:cTn id="8" fill="hold" nodeType="afterGroup">
                            <p:stCondLst>
                              <p:cond delay="2000"/>
                            </p:stCondLst>
                            <p:childTnLst>
                              <p:par>
                                <p:cTn id="9" presetID="0" presetClass="path" presetSubtype="0" accel="50000" decel="50000" fill="hold" nodeType="afterEffect">
                                  <p:stCondLst>
                                    <p:cond delay="0"/>
                                  </p:stCondLst>
                                  <p:childTnLst>
                                    <p:animMotion origin="layout" path="M 5.27778E-6 -1.11111E-6 L -0.21614 -0.25764 " pathEditMode="relative" ptsTypes="AA">
                                      <p:cBhvr>
                                        <p:cTn id="10" dur="2000" fill="hold"/>
                                        <p:tgtEl>
                                          <p:spTgt spid="1393666"/>
                                        </p:tgtEl>
                                        <p:attrNameLst>
                                          <p:attrName>ppt_x</p:attrName>
                                          <p:attrName>ppt_y</p:attrName>
                                        </p:attrNameLst>
                                      </p:cBhvr>
                                    </p:animMotion>
                                  </p:childTnLst>
                                </p:cTn>
                              </p:par>
                              <p:par>
                                <p:cTn id="11" presetID="6" presetClass="emph" presetSubtype="0" fill="hold" nodeType="withEffect">
                                  <p:stCondLst>
                                    <p:cond delay="0"/>
                                  </p:stCondLst>
                                  <p:childTnLst>
                                    <p:animScale>
                                      <p:cBhvr>
                                        <p:cTn id="12" dur="2000" fill="hold"/>
                                        <p:tgtEl>
                                          <p:spTgt spid="1393666"/>
                                        </p:tgtEl>
                                      </p:cBhvr>
                                      <p:by x="50000" y="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771BE4-6FC6-354A-B778-6443702BE58F}"/>
              </a:ext>
            </a:extLst>
          </p:cNvPr>
          <p:cNvSpPr>
            <a:spLocks noGrp="1"/>
          </p:cNvSpPr>
          <p:nvPr>
            <p:ph type="sldNum" sz="quarter" idx="12"/>
          </p:nvPr>
        </p:nvSpPr>
        <p:spPr/>
        <p:txBody>
          <a:bodyPr/>
          <a:lstStyle/>
          <a:p>
            <a:fld id="{455123DE-DF0A-45CF-9929-81DBBDC71DC7}" type="slidenum">
              <a:rPr lang="en-AU" smtClean="0"/>
              <a:pPr/>
              <a:t>10</a:t>
            </a:fld>
            <a:endParaRPr lang="en-AU" dirty="0"/>
          </a:p>
        </p:txBody>
      </p:sp>
      <p:sp>
        <p:nvSpPr>
          <p:cNvPr id="6" name="Text Placeholder 5">
            <a:extLst>
              <a:ext uri="{FF2B5EF4-FFF2-40B4-BE49-F238E27FC236}">
                <a16:creationId xmlns:a16="http://schemas.microsoft.com/office/drawing/2014/main" id="{E6BA7BC8-2F8F-9F42-9876-D1B457003F52}"/>
              </a:ext>
            </a:extLst>
          </p:cNvPr>
          <p:cNvSpPr>
            <a:spLocks noGrp="1"/>
          </p:cNvSpPr>
          <p:nvPr>
            <p:ph type="body" sz="quarter" idx="13"/>
          </p:nvPr>
        </p:nvSpPr>
        <p:spPr>
          <a:xfrm>
            <a:off x="1376845" y="768043"/>
            <a:ext cx="8257950" cy="246221"/>
          </a:xfrm>
        </p:spPr>
        <p:txBody>
          <a:bodyPr/>
          <a:lstStyle/>
          <a:p>
            <a:r>
              <a:rPr lang="en-US" sz="2000" b="1" dirty="0"/>
              <a:t>Statement of need</a:t>
            </a:r>
          </a:p>
        </p:txBody>
      </p:sp>
      <p:sp>
        <p:nvSpPr>
          <p:cNvPr id="7" name="Text Placeholder 6">
            <a:extLst>
              <a:ext uri="{FF2B5EF4-FFF2-40B4-BE49-F238E27FC236}">
                <a16:creationId xmlns:a16="http://schemas.microsoft.com/office/drawing/2014/main" id="{3725188E-24A0-4D47-93A6-432EF77657C6}"/>
              </a:ext>
            </a:extLst>
          </p:cNvPr>
          <p:cNvSpPr>
            <a:spLocks noGrp="1"/>
          </p:cNvSpPr>
          <p:nvPr>
            <p:ph type="body" sz="quarter" idx="15"/>
          </p:nvPr>
        </p:nvSpPr>
        <p:spPr>
          <a:xfrm>
            <a:off x="1762758" y="1365694"/>
            <a:ext cx="4052559" cy="3790800"/>
          </a:xfrm>
        </p:spPr>
        <p:txBody>
          <a:bodyPr/>
          <a:lstStyle/>
          <a:p>
            <a:r>
              <a:rPr lang="en-US" sz="1400" dirty="0"/>
              <a:t>The User requires a direct-fire infantry support capability for a 120mm smooth bore ordnance with an Initial Operational Capability within 12 months.</a:t>
            </a:r>
          </a:p>
          <a:p>
            <a:endParaRPr lang="en-US" sz="1400" dirty="0"/>
          </a:p>
          <a:p>
            <a:r>
              <a:rPr lang="en-US" sz="1400" dirty="0"/>
              <a:t>Infantry support =</a:t>
            </a:r>
          </a:p>
          <a:p>
            <a:pPr lvl="1"/>
            <a:r>
              <a:rPr lang="en-US" sz="1400" dirty="0"/>
              <a:t>Essential, Round effective against Structure, Soft Skin Vehicles </a:t>
            </a:r>
          </a:p>
          <a:p>
            <a:pPr lvl="1"/>
            <a:r>
              <a:rPr lang="en-US" sz="1400" dirty="0"/>
              <a:t>Desirable, have an Anti Personnel / Suppression Capability</a:t>
            </a:r>
          </a:p>
          <a:p>
            <a:pPr marL="536542" lvl="1" indent="0">
              <a:buNone/>
            </a:pPr>
            <a:endParaRPr lang="en-US" sz="1400" dirty="0"/>
          </a:p>
          <a:p>
            <a:r>
              <a:rPr lang="en-US" sz="1400" dirty="0"/>
              <a:t>Performance =</a:t>
            </a:r>
          </a:p>
          <a:p>
            <a:pPr lvl="1"/>
            <a:r>
              <a:rPr lang="en-US" sz="1400" dirty="0"/>
              <a:t>95% probability of first round hit.</a:t>
            </a:r>
          </a:p>
          <a:p>
            <a:pPr lvl="1"/>
            <a:r>
              <a:rPr lang="en-US" sz="1400" dirty="0"/>
              <a:t>Effective range of 2km</a:t>
            </a:r>
          </a:p>
          <a:p>
            <a:pPr lvl="1"/>
            <a:r>
              <a:rPr lang="en-US" sz="1400" dirty="0"/>
              <a:t>Rate of Fire 3 rounds per minute.</a:t>
            </a:r>
          </a:p>
          <a:p>
            <a:pPr marL="536542" lvl="1" indent="0">
              <a:buNone/>
            </a:pPr>
            <a:endParaRPr lang="en-US" sz="1400" dirty="0"/>
          </a:p>
          <a:p>
            <a:r>
              <a:rPr lang="en-US" sz="1400" dirty="0"/>
              <a:t>The User requires the supplier to explore the potential trades between UPC and:</a:t>
            </a:r>
          </a:p>
          <a:p>
            <a:pPr lvl="1"/>
            <a:r>
              <a:rPr lang="en-US" sz="1400" dirty="0"/>
              <a:t>Lethality</a:t>
            </a:r>
          </a:p>
          <a:p>
            <a:pPr lvl="1"/>
            <a:r>
              <a:rPr lang="en-US" sz="1400" dirty="0"/>
              <a:t>Vulnerability and Logistics</a:t>
            </a:r>
          </a:p>
          <a:p>
            <a:endParaRPr lang="en-US" sz="1400" dirty="0"/>
          </a:p>
        </p:txBody>
      </p:sp>
      <p:sp>
        <p:nvSpPr>
          <p:cNvPr id="5" name="Title 4">
            <a:extLst>
              <a:ext uri="{FF2B5EF4-FFF2-40B4-BE49-F238E27FC236}">
                <a16:creationId xmlns:a16="http://schemas.microsoft.com/office/drawing/2014/main" id="{5DA7F1B5-2FBE-F14A-800E-908B0DFC7B23}"/>
              </a:ext>
            </a:extLst>
          </p:cNvPr>
          <p:cNvSpPr>
            <a:spLocks noGrp="1"/>
          </p:cNvSpPr>
          <p:nvPr>
            <p:ph type="title"/>
          </p:nvPr>
        </p:nvSpPr>
        <p:spPr>
          <a:xfrm>
            <a:off x="190500" y="0"/>
            <a:ext cx="11010600" cy="664797"/>
          </a:xfrm>
        </p:spPr>
        <p:txBody>
          <a:bodyPr/>
          <a:lstStyle/>
          <a:p>
            <a:r>
              <a:rPr lang="en-US" dirty="0"/>
              <a:t>MOD Capability Statement</a:t>
            </a:r>
          </a:p>
        </p:txBody>
      </p:sp>
      <p:pic>
        <p:nvPicPr>
          <p:cNvPr id="8" name="Picture 7">
            <a:extLst>
              <a:ext uri="{FF2B5EF4-FFF2-40B4-BE49-F238E27FC236}">
                <a16:creationId xmlns:a16="http://schemas.microsoft.com/office/drawing/2014/main" id="{E274F9B0-B802-254D-9D94-939E5F68E6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67795" y="1621325"/>
            <a:ext cx="4361447" cy="3279538"/>
          </a:xfrm>
          <a:prstGeom prst="rect">
            <a:avLst/>
          </a:prstGeom>
        </p:spPr>
      </p:pic>
    </p:spTree>
    <p:extLst>
      <p:ext uri="{BB962C8B-B14F-4D97-AF65-F5344CB8AC3E}">
        <p14:creationId xmlns:p14="http://schemas.microsoft.com/office/powerpoint/2010/main" val="1975623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2.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3.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4F678B-4C81-44CD-B489-083AFC59D7D3}">
  <ds:schemaRefs>
    <ds:schemaRef ds:uri="http://schemas.microsoft.com/sharepoint/events"/>
  </ds:schemaRefs>
</ds:datastoreItem>
</file>

<file path=customXml/itemProps2.xml><?xml version="1.0" encoding="utf-8"?>
<ds:datastoreItem xmlns:ds="http://schemas.openxmlformats.org/officeDocument/2006/customXml" ds:itemID="{1B0D246D-1588-49A9-88CC-733A38172B44}">
  <ds:schemaRefs>
    <ds:schemaRef ds:uri="http://schemas.microsoft.com/office/2006/metadata/properties"/>
    <ds:schemaRef ds:uri="http://schemas.microsoft.com/office/2006/documentManagement/types"/>
    <ds:schemaRef ds:uri="http://purl.org/dc/dcmitype/"/>
    <ds:schemaRef ds:uri="http://purl.org/dc/terms/"/>
    <ds:schemaRef ds:uri="8a2029ed-730a-44d5-94c2-781d0bb2e3b4"/>
    <ds:schemaRef ds:uri="http://schemas.openxmlformats.org/package/2006/metadata/core-properties"/>
    <ds:schemaRef ds:uri="9b835041-f11c-46d9-b65c-563c4d284e57"/>
    <ds:schemaRef ds:uri="http://schemas.microsoft.com/sharepoint/v3"/>
    <ds:schemaRef ds:uri="http://purl.org/dc/elements/1.1/"/>
    <ds:schemaRef ds:uri="http://schemas.microsoft.com/office/infopath/2007/PartnerControls"/>
    <ds:schemaRef ds:uri="af24cdca-422d-4805-aa71-788db932b2ab"/>
    <ds:schemaRef ds:uri="http://www.w3.org/XML/1998/namespace"/>
  </ds:schemaRefs>
</ds:datastoreItem>
</file>

<file path=customXml/itemProps3.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2E1FE49-421D-40DB-B88F-0AB1E6BC02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641</Words>
  <Application>Microsoft Office PowerPoint</Application>
  <PresentationFormat>Widescreen</PresentationFormat>
  <Paragraphs>100</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Tahoma</vt:lpstr>
      <vt:lpstr>Trebuchet MS</vt:lpstr>
      <vt:lpstr>Wingdings 3</vt:lpstr>
      <vt:lpstr>Facet</vt:lpstr>
      <vt:lpstr>Designing for Manufacture Case Study </vt:lpstr>
      <vt:lpstr>MOD Capability Statement</vt:lpstr>
      <vt:lpstr>A Little Bit of History</vt:lpstr>
      <vt:lpstr>Infantry support versus “Tank Killer”</vt:lpstr>
      <vt:lpstr>The First of a New Breed!</vt:lpstr>
      <vt:lpstr>Target Defeat Mechanisms - Summary</vt:lpstr>
      <vt:lpstr>Tank Operations</vt:lpstr>
      <vt:lpstr>Tank Operations</vt:lpstr>
      <vt:lpstr> 120mm APFSDS</vt:lpstr>
      <vt:lpstr>MOD Capability Statement</vt:lpstr>
    </vt:vector>
  </TitlesOfParts>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Case Study</dc:title>
  <dc:creator>Stuart Burge</dc:creator>
  <cp:lastModifiedBy>David Holley</cp:lastModifiedBy>
  <cp:revision>217</cp:revision>
  <cp:lastPrinted>2015-10-26T13:29:20Z</cp:lastPrinted>
  <dcterms:created xsi:type="dcterms:W3CDTF">2015-12-17T18:47:57Z</dcterms:created>
  <dcterms:modified xsi:type="dcterms:W3CDTF">2022-09-05T11:54:56Z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