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4/29/2018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4/29/2018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4/29/2018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4/29/2018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4/29/2018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ro/url?sa=i&amp;rct=j&amp;q=nike&amp;source=images&amp;cd=&amp;cad=rja&amp;docid=eM8_0yQq7daP4M&amp;tbnid=LTn8LmNi83RAAM:&amp;ved=0CAUQjRw&amp;url=http://en.wikipedia.org/wiki/Nike,_Inc.&amp;ei=DmesUbPuGIa8ObKcAQ&amp;bvm=bv.47244034,d.ZGU&amp;psig=AFQjCNFPjBj1a_rRj-hhdxFu4wS1-UOQlw&amp;ust=137033944800653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heguardian.com/sustainable-business/nike-sustainability-report-social-environmental-impact" TargetMode="External"/><Relationship Id="rId2" Type="http://schemas.openxmlformats.org/officeDocument/2006/relationships/hyperlink" Target="http://www.toyota-global.com/sustainability/environment/challenge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Sustainability and Global Citizenship</a:t>
            </a:r>
          </a:p>
        </p:txBody>
      </p:sp>
      <p:sp>
        <p:nvSpPr>
          <p:cNvPr id="3" name="Subtitle 2"/>
          <p:cNvSpPr>
            <a:spLocks noGrp="1"/>
          </p:cNvSpPr>
          <p:nvPr>
            <p:ph type="subTitle" idx="1"/>
          </p:nvPr>
        </p:nvSpPr>
        <p:spPr>
          <a:xfrm>
            <a:off x="685800" y="3611607"/>
            <a:ext cx="7772400" cy="1798594"/>
          </a:xfrm>
        </p:spPr>
        <p:txBody>
          <a:bodyPr>
            <a:normAutofit fontScale="55000" lnSpcReduction="20000"/>
          </a:bodyPr>
          <a:lstStyle/>
          <a:p>
            <a:pPr algn="l"/>
            <a:r>
              <a:rPr lang="en-US" dirty="0" err="1" smtClean="0"/>
              <a:t>Matei</a:t>
            </a:r>
            <a:r>
              <a:rPr lang="en-US" dirty="0" smtClean="0"/>
              <a:t> Georgian-1605827</a:t>
            </a:r>
          </a:p>
          <a:p>
            <a:pPr algn="l"/>
            <a:r>
              <a:rPr lang="en-US" dirty="0" err="1" smtClean="0"/>
              <a:t>Boier</a:t>
            </a:r>
            <a:r>
              <a:rPr lang="en-US" dirty="0" smtClean="0"/>
              <a:t> Cristina Alina-1605782</a:t>
            </a:r>
          </a:p>
          <a:p>
            <a:pPr algn="l"/>
            <a:r>
              <a:rPr lang="en-US" dirty="0" err="1" smtClean="0"/>
              <a:t>Ranga</a:t>
            </a:r>
            <a:r>
              <a:rPr lang="en-US" dirty="0" smtClean="0"/>
              <a:t> Chowdhury-1606006</a:t>
            </a:r>
          </a:p>
          <a:p>
            <a:pPr algn="l"/>
            <a:r>
              <a:rPr lang="en-US" dirty="0" err="1" smtClean="0"/>
              <a:t>Anwarul</a:t>
            </a:r>
            <a:r>
              <a:rPr lang="en-US" dirty="0" smtClean="0"/>
              <a:t> Islam Choudhury-1606013</a:t>
            </a:r>
          </a:p>
          <a:p>
            <a:pPr algn="l"/>
            <a:endParaRPr lang="en-US" dirty="0" smtClean="0"/>
          </a:p>
          <a:p>
            <a:pPr algn="l"/>
            <a:endParaRPr lang="en-US" dirty="0" smtClean="0"/>
          </a:p>
          <a:p>
            <a:pPr algn="l"/>
            <a:r>
              <a:rPr lang="en-US" dirty="0" smtClean="0"/>
              <a:t>Tutor </a:t>
            </a:r>
            <a:r>
              <a:rPr lang="en-US" dirty="0" err="1" smtClean="0"/>
              <a:t>name:Rexon</a:t>
            </a:r>
            <a:r>
              <a:rPr lang="en-US" dirty="0" smtClean="0"/>
              <a:t>  </a:t>
            </a:r>
            <a:r>
              <a:rPr lang="en-US" dirty="0" err="1" smtClean="0"/>
              <a:t>Nting</a:t>
            </a:r>
            <a:endParaRPr lang="en-US" dirty="0"/>
          </a:p>
        </p:txBody>
      </p:sp>
    </p:spTree>
    <p:extLst>
      <p:ext uri="{BB962C8B-B14F-4D97-AF65-F5344CB8AC3E}">
        <p14:creationId xmlns="" xmlns:p14="http://schemas.microsoft.com/office/powerpoint/2010/main" val="3786635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4800"/>
            <a:ext cx="8229600" cy="5702491"/>
          </a:xfrm>
        </p:spPr>
        <p:txBody>
          <a:bodyPr>
            <a:normAutofit lnSpcReduction="10000"/>
          </a:bodyPr>
          <a:lstStyle/>
          <a:p>
            <a:pPr marL="109728" indent="0">
              <a:buNone/>
            </a:pPr>
            <a:r>
              <a:rPr lang="en-US" dirty="0"/>
              <a:t>	The environment is an essential element of human existence and is the result of the interference of natural elements - soil, air, water, climate, biosphere - with elements created by human activity. All this interacts and influences the existential conditions and the possibilities for future development of society.</a:t>
            </a:r>
          </a:p>
          <a:p>
            <a:pPr marL="109728" indent="0">
              <a:buNone/>
            </a:pPr>
            <a:r>
              <a:rPr lang="en-US" dirty="0"/>
              <a:t>	</a:t>
            </a:r>
          </a:p>
          <a:p>
            <a:pPr marL="109728" indent="0">
              <a:buNone/>
            </a:pPr>
            <a:r>
              <a:rPr lang="en-US" dirty="0"/>
              <a:t>The environment plays a very important role in the process of evolution of living beings, which in turn are a factor of transformation of the environment. Of course, the state of the environment, which depends only on each of us, directly affects our lives and our health.</a:t>
            </a:r>
          </a:p>
        </p:txBody>
      </p:sp>
    </p:spTree>
    <p:extLst>
      <p:ext uri="{BB962C8B-B14F-4D97-AF65-F5344CB8AC3E}">
        <p14:creationId xmlns="" xmlns:p14="http://schemas.microsoft.com/office/powerpoint/2010/main" val="258316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8600"/>
            <a:ext cx="8229600" cy="5778691"/>
          </a:xfrm>
        </p:spPr>
        <p:txBody>
          <a:bodyPr/>
          <a:lstStyle/>
          <a:p>
            <a:pPr marL="109728" indent="0">
              <a:buNone/>
            </a:pPr>
            <a:r>
              <a:rPr lang="en-US" dirty="0"/>
              <a:t>	More attention and responsibility is needed from every citizen and company to live in a clean environment, to breathe fresh air, to drink clean water and to use the living conditions that it offers us the nature. </a:t>
            </a:r>
          </a:p>
          <a:p>
            <a:pPr marL="109728" indent="0">
              <a:buNone/>
            </a:pPr>
            <a:endParaRPr lang="en-US" dirty="0"/>
          </a:p>
          <a:p>
            <a:pPr marL="109728" indent="0">
              <a:buNone/>
            </a:pPr>
            <a:r>
              <a:rPr lang="en-US" dirty="0"/>
              <a:t>However, it seems that people carelessly treat this important aspect of their lives, which leads to aggravation of the process of pollution and destruction of the environment and implicitly to the destruction of the health of each of us and those around us.</a:t>
            </a:r>
          </a:p>
        </p:txBody>
      </p:sp>
    </p:spTree>
    <p:extLst>
      <p:ext uri="{BB962C8B-B14F-4D97-AF65-F5344CB8AC3E}">
        <p14:creationId xmlns="" xmlns:p14="http://schemas.microsoft.com/office/powerpoint/2010/main" val="1355101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109728" indent="0">
              <a:buNone/>
            </a:pPr>
            <a:r>
              <a:rPr lang="en-US" dirty="0"/>
              <a:t>	To save the environment on which we all depend, mankind can take concrete action as follows.</a:t>
            </a:r>
          </a:p>
          <a:p>
            <a:pPr marL="109728" indent="0">
              <a:buNone/>
            </a:pPr>
            <a:endParaRPr lang="en-US" dirty="0"/>
          </a:p>
          <a:p>
            <a:pPr>
              <a:buFont typeface="Wingdings" panose="05000000000000000000" pitchFamily="2" charset="2"/>
              <a:buChar char="Ø"/>
            </a:pPr>
            <a:r>
              <a:rPr lang="en-US" dirty="0"/>
              <a:t>Reducing energy consumption. The human species will soon reach 7 billion individuals and unsustainable energy consumption plays a major role in destroying the environment. An important step in saving it would be to significantly reduce energy consumption. At personal level, this could mainly mean avoiding wastage of electricity and fuel.</a:t>
            </a:r>
          </a:p>
          <a:p>
            <a:pPr marL="109728" indent="0">
              <a:buNone/>
            </a:pPr>
            <a:endParaRPr lang="en-US" dirty="0"/>
          </a:p>
        </p:txBody>
      </p:sp>
      <p:sp>
        <p:nvSpPr>
          <p:cNvPr id="3" name="Title 2"/>
          <p:cNvSpPr>
            <a:spLocks noGrp="1"/>
          </p:cNvSpPr>
          <p:nvPr>
            <p:ph type="title"/>
          </p:nvPr>
        </p:nvSpPr>
        <p:spPr/>
        <p:txBody>
          <a:bodyPr/>
          <a:lstStyle/>
          <a:p>
            <a:r>
              <a:rPr lang="en-US" dirty="0"/>
              <a:t>Environmental sustainability</a:t>
            </a:r>
          </a:p>
        </p:txBody>
      </p:sp>
    </p:spTree>
    <p:extLst>
      <p:ext uri="{BB962C8B-B14F-4D97-AF65-F5344CB8AC3E}">
        <p14:creationId xmlns="" xmlns:p14="http://schemas.microsoft.com/office/powerpoint/2010/main" val="3643289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8600"/>
            <a:ext cx="8229600" cy="5778691"/>
          </a:xfrm>
        </p:spPr>
        <p:txBody>
          <a:bodyPr>
            <a:normAutofit lnSpcReduction="10000"/>
          </a:bodyPr>
          <a:lstStyle/>
          <a:p>
            <a:r>
              <a:rPr lang="en-US" dirty="0"/>
              <a:t>Using alternative, clean, sustainable energy. This would mean more solar panels, wind power, avoiding fossil fuels. If you can not give up a high energy consumption, then the energy should be "green.“</a:t>
            </a:r>
          </a:p>
          <a:p>
            <a:pPr marL="109728" indent="0">
              <a:buNone/>
            </a:pPr>
            <a:endParaRPr lang="en-US" dirty="0"/>
          </a:p>
          <a:p>
            <a:r>
              <a:rPr lang="en-US" dirty="0"/>
              <a:t>Water conservation. Without H2O there is no life, and at this moment Australia and wide areas of Asia and Africa are going through an acute drought. Water should be considered a limited resource. A good way to reduce it's consumption would be to install </a:t>
            </a:r>
            <a:r>
              <a:rPr lang="en-US" dirty="0" err="1"/>
              <a:t>WaterSense</a:t>
            </a:r>
            <a:r>
              <a:rPr lang="en-US" dirty="0"/>
              <a:t> appliances to limit the amount of water in the toilet and showers. Such solutions can reduce water consumption by up to 30%</a:t>
            </a:r>
          </a:p>
        </p:txBody>
      </p:sp>
    </p:spTree>
    <p:extLst>
      <p:ext uri="{BB962C8B-B14F-4D97-AF65-F5344CB8AC3E}">
        <p14:creationId xmlns="" xmlns:p14="http://schemas.microsoft.com/office/powerpoint/2010/main" val="227752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81000"/>
            <a:ext cx="8229600" cy="5626291"/>
          </a:xfrm>
        </p:spPr>
        <p:txBody>
          <a:bodyPr>
            <a:normAutofit fontScale="92500" lnSpcReduction="20000"/>
          </a:bodyPr>
          <a:lstStyle/>
          <a:p>
            <a:r>
              <a:rPr lang="en-US" dirty="0"/>
              <a:t>Using energy-labeled equipment or Eco friendly. Refrigerators, which constantly consume electricity, are an excellent example of a candidate for "improvement." Old appliances with a consumption of other energy norms need to be replaced with those of the new generation that are much more economical.</a:t>
            </a:r>
          </a:p>
          <a:p>
            <a:pPr marL="109728" indent="0">
              <a:buNone/>
            </a:pPr>
            <a:endParaRPr lang="en-US" dirty="0"/>
          </a:p>
          <a:p>
            <a:r>
              <a:rPr lang="en-US" dirty="0"/>
              <a:t>The three "R", means Reducing, Reuse and Recycling, have become the mantra of the 21st century, and it is possible to improve the quality of life by applying the three R. Millions and millions of tones of garbage produced in industrialized countries are recycled annually, retrieving raw materials and clearing the streets. The waste is processed and reused in other forms.</a:t>
            </a:r>
          </a:p>
        </p:txBody>
      </p:sp>
    </p:spTree>
    <p:extLst>
      <p:ext uri="{BB962C8B-B14F-4D97-AF65-F5344CB8AC3E}">
        <p14:creationId xmlns="" xmlns:p14="http://schemas.microsoft.com/office/powerpoint/2010/main" val="3519594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109728" indent="0">
              <a:buNone/>
            </a:pPr>
            <a:r>
              <a:rPr lang="en-US" dirty="0"/>
              <a:t>	  In present, society face an important series of global transformations. This is mainly due to globalization and the move to the sustainable development approach of society. More and more companies have realized that in order to remain productive, competitive and relevant in an economic environment that is changing very quickly, they have to become socially responsible.</a:t>
            </a:r>
          </a:p>
          <a:p>
            <a:pPr marL="109728" indent="0">
              <a:buNone/>
            </a:pPr>
            <a:r>
              <a:rPr lang="en-US" dirty="0"/>
              <a:t>	Over the last 20 years, globalization has erased national borders and technology has changed the notions of time and distance. Also due to globalization, there is a competition for skilled labor, investors or consumer loyalty. The way a company develops relationships with employees, local communities or consumers can greatly contribute to business success.</a:t>
            </a:r>
          </a:p>
        </p:txBody>
      </p:sp>
      <p:sp>
        <p:nvSpPr>
          <p:cNvPr id="3" name="Title 2"/>
          <p:cNvSpPr>
            <a:spLocks noGrp="1"/>
          </p:cNvSpPr>
          <p:nvPr>
            <p:ph type="title"/>
          </p:nvPr>
        </p:nvSpPr>
        <p:spPr/>
        <p:txBody>
          <a:bodyPr>
            <a:normAutofit fontScale="90000"/>
          </a:bodyPr>
          <a:lstStyle/>
          <a:p>
            <a:r>
              <a:rPr lang="en-US" dirty="0"/>
              <a:t>Social responsibility of multinational companies</a:t>
            </a:r>
          </a:p>
        </p:txBody>
      </p:sp>
    </p:spTree>
    <p:extLst>
      <p:ext uri="{BB962C8B-B14F-4D97-AF65-F5344CB8AC3E}">
        <p14:creationId xmlns="" xmlns:p14="http://schemas.microsoft.com/office/powerpoint/2010/main" val="2960955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4800"/>
            <a:ext cx="8229600" cy="5702491"/>
          </a:xfrm>
        </p:spPr>
        <p:txBody>
          <a:bodyPr>
            <a:normAutofit fontScale="92500" lnSpcReduction="10000"/>
          </a:bodyPr>
          <a:lstStyle/>
          <a:p>
            <a:pPr marL="109728" indent="0">
              <a:buNone/>
            </a:pPr>
            <a:r>
              <a:rPr lang="en-US" dirty="0"/>
              <a:t>	In the business world, the main concern of the companies over time has been to make profit and increase their value in the interest of shareholders. In other words, the only driving force was the financial responsibility of firms. </a:t>
            </a:r>
          </a:p>
          <a:p>
            <a:pPr marL="109728" indent="0">
              <a:buNone/>
            </a:pPr>
            <a:r>
              <a:rPr lang="en-US" dirty="0"/>
              <a:t>	Contrary to this trend, in the last decades a "current" has emerged and widened, which has broadened the sphere of action of companies, namely, social responsibility. This implies involvement in the life of local communities, interest in better working conditions and environmental protection, business ethics, etc. This new concept on how to do business is also known as the Triple bottom line, focusing on the main components affected by a company's activity: People, Planet and Profit.</a:t>
            </a:r>
          </a:p>
        </p:txBody>
      </p:sp>
    </p:spTree>
    <p:extLst>
      <p:ext uri="{BB962C8B-B14F-4D97-AF65-F5344CB8AC3E}">
        <p14:creationId xmlns="" xmlns:p14="http://schemas.microsoft.com/office/powerpoint/2010/main" val="1434320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4800"/>
            <a:ext cx="8229600" cy="5702491"/>
          </a:xfrm>
        </p:spPr>
        <p:txBody>
          <a:bodyPr>
            <a:normAutofit lnSpcReduction="10000"/>
          </a:bodyPr>
          <a:lstStyle/>
          <a:p>
            <a:pPr marL="109728" indent="0">
              <a:buNone/>
            </a:pPr>
            <a:r>
              <a:rPr lang="en-US" dirty="0"/>
              <a:t>	</a:t>
            </a:r>
          </a:p>
          <a:p>
            <a:pPr marL="109728" indent="0">
              <a:buNone/>
            </a:pPr>
            <a:r>
              <a:rPr lang="en-US" dirty="0"/>
              <a:t>	Most companies recognize that once they have earned profits from their economic activity, they have to distribute them in such a way as to maintain the sustainable development and increase the image among consumers. </a:t>
            </a:r>
          </a:p>
          <a:p>
            <a:pPr marL="109728" indent="0">
              <a:buNone/>
            </a:pPr>
            <a:r>
              <a:rPr lang="en-US" dirty="0"/>
              <a:t>	Reversing a quota of profits in the form of contributions to the environment or sustaining various social interests represents a direct investment in providing a favorable and open environment for its own products or services offered on the market while serving as a differentiating factor to the competitors.</a:t>
            </a:r>
          </a:p>
        </p:txBody>
      </p:sp>
    </p:spTree>
    <p:extLst>
      <p:ext uri="{BB962C8B-B14F-4D97-AF65-F5344CB8AC3E}">
        <p14:creationId xmlns="" xmlns:p14="http://schemas.microsoft.com/office/powerpoint/2010/main" val="609637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ép 37" descr="http://blog.toyotaofnorthcharlotte.com/wp-content/uploads/2012/07/Toyota-Go-green.jpg"/>
          <p:cNvPicPr>
            <a:picLocks noGrp="1"/>
          </p:cNvPicPr>
          <p:nvPr>
            <p:ph idx="1"/>
          </p:nvPr>
        </p:nvPicPr>
        <p:blipFill>
          <a:blip r:embed="rId2" cstate="print"/>
          <a:srcRect/>
          <a:stretch>
            <a:fillRect/>
          </a:stretch>
        </p:blipFill>
        <p:spPr bwMode="auto">
          <a:xfrm>
            <a:off x="1524000" y="762000"/>
            <a:ext cx="6172200" cy="4953000"/>
          </a:xfrm>
          <a:prstGeom prst="rect">
            <a:avLst/>
          </a:prstGeom>
          <a:noFill/>
          <a:ln w="9525">
            <a:noFill/>
            <a:miter lim="800000"/>
            <a:headEnd/>
            <a:tailEnd/>
          </a:ln>
        </p:spPr>
      </p:pic>
    </p:spTree>
    <p:extLst>
      <p:ext uri="{BB962C8B-B14F-4D97-AF65-F5344CB8AC3E}">
        <p14:creationId xmlns="" xmlns:p14="http://schemas.microsoft.com/office/powerpoint/2010/main" val="3329363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4800"/>
            <a:ext cx="8229600" cy="6096000"/>
          </a:xfrm>
        </p:spPr>
        <p:txBody>
          <a:bodyPr>
            <a:normAutofit fontScale="62500" lnSpcReduction="20000"/>
          </a:bodyPr>
          <a:lstStyle/>
          <a:p>
            <a:pPr marL="109728" indent="0">
              <a:buNone/>
            </a:pPr>
            <a:r>
              <a:rPr lang="en-US" dirty="0"/>
              <a:t>Company description:</a:t>
            </a:r>
          </a:p>
          <a:p>
            <a:pPr marL="109728" indent="0">
              <a:buNone/>
            </a:pPr>
            <a:endParaRPr lang="en-US" dirty="0"/>
          </a:p>
          <a:p>
            <a:r>
              <a:rPr lang="en-US" dirty="0"/>
              <a:t>Toyota Motor Corporation is a multinational company that manufactures cars, buses, trucks and robots.</a:t>
            </a:r>
          </a:p>
          <a:p>
            <a:r>
              <a:rPr lang="en-US" dirty="0"/>
              <a:t>Toyota Motor Corporation emerged in September 1933 when Toyoda Automatic Loom created a new division dedicated to car manufacturing.</a:t>
            </a:r>
          </a:p>
          <a:p>
            <a:r>
              <a:rPr lang="en-US" dirty="0"/>
              <a:t>During </a:t>
            </a:r>
          </a:p>
          <a:p>
            <a:r>
              <a:rPr lang="en-US" dirty="0"/>
              <a:t>the Pacific War, the company produced trucks for the imperial army.</a:t>
            </a:r>
          </a:p>
          <a:p>
            <a:r>
              <a:rPr lang="en-US" dirty="0"/>
              <a:t>Production of passenger cars was resumed in 1947 with the SA model.</a:t>
            </a:r>
          </a:p>
          <a:p>
            <a:r>
              <a:rPr lang="en-US" dirty="0"/>
              <a:t>Toyota has factories around the world, producing and assembling cars for local markets. The company owns production or assembly plants in Japan, the United States, Australia, Canada, Indonesia, Poland, South Africa, Turkey, Great Britain, France and Brazil, the most recent being Pakistan, India, Argentina, Czech Republic, Mexico , Malaysia, Thailand, China and Venezuela.</a:t>
            </a:r>
          </a:p>
          <a:p>
            <a:r>
              <a:rPr lang="en-US" dirty="0"/>
              <a:t>Toyota is the largest automaker in the world, with sales of more than 8.4 million vehicles in 2017, with around 316121 employees.</a:t>
            </a:r>
          </a:p>
          <a:p>
            <a:r>
              <a:rPr lang="en-US" dirty="0"/>
              <a:t>The produced cars are sold under the names of Toyota, Scion and Lexus. Scion is a division of Toyota that only works in the United States. Lexus is the brand under which Toyota produces luxury cars. In the United States, Lexus holds the top sales of luxury cars.</a:t>
            </a:r>
          </a:p>
          <a:p>
            <a:r>
              <a:rPr lang="en-US" dirty="0"/>
              <a:t>Toyota was the world's first automotive company to introduce hybrid technology to its cars, ranked first in the top 20 most green brands in 2012.</a:t>
            </a:r>
          </a:p>
        </p:txBody>
      </p:sp>
    </p:spTree>
    <p:extLst>
      <p:ext uri="{BB962C8B-B14F-4D97-AF65-F5344CB8AC3E}">
        <p14:creationId xmlns="" xmlns:p14="http://schemas.microsoft.com/office/powerpoint/2010/main" val="1650044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buFont typeface="Wingdings" panose="05000000000000000000" pitchFamily="2" charset="2"/>
              <a:buChar char="ü"/>
            </a:pPr>
            <a:r>
              <a:rPr lang="en-US" dirty="0"/>
              <a:t>A hybrid vehicle is a vehicle that can operate with more than one type of energy. Most often, the term is used for vehicles equipped with both electric motors and combustion engines.</a:t>
            </a:r>
          </a:p>
          <a:p>
            <a:pPr>
              <a:buFont typeface="Wingdings" panose="05000000000000000000" pitchFamily="2" charset="2"/>
              <a:buChar char="ü"/>
            </a:pPr>
            <a:r>
              <a:rPr lang="en-US" dirty="0"/>
              <a:t>The main reason for the start of production of hybrids for passengers was the market demand for such cars due to the high oil prices and the constant improvement of the environmental performance requirements for vehicles. At the same time improving the technology and tax incentives, the production of hybrid cars is in some cases even cheaper than regular vehicles. </a:t>
            </a:r>
          </a:p>
          <a:p>
            <a:pPr>
              <a:buFont typeface="Wingdings" panose="05000000000000000000" pitchFamily="2" charset="2"/>
              <a:buChar char="ü"/>
            </a:pPr>
            <a:r>
              <a:rPr lang="en-US" dirty="0"/>
              <a:t>In some countries, the owners of the hybrids are exempt from the toll and do not pay for municipal parking.</a:t>
            </a:r>
          </a:p>
          <a:p>
            <a:pPr marL="109728" indent="0">
              <a:buNone/>
            </a:pPr>
            <a:endParaRPr lang="en-US" dirty="0"/>
          </a:p>
          <a:p>
            <a:endParaRPr lang="en-US" dirty="0"/>
          </a:p>
        </p:txBody>
      </p:sp>
      <p:sp>
        <p:nvSpPr>
          <p:cNvPr id="3" name="Title 2"/>
          <p:cNvSpPr>
            <a:spLocks noGrp="1"/>
          </p:cNvSpPr>
          <p:nvPr>
            <p:ph type="title"/>
          </p:nvPr>
        </p:nvSpPr>
        <p:spPr/>
        <p:txBody>
          <a:bodyPr/>
          <a:lstStyle/>
          <a:p>
            <a:r>
              <a:rPr lang="en-US" dirty="0"/>
              <a:t>Hybrid Cars</a:t>
            </a:r>
          </a:p>
        </p:txBody>
      </p:sp>
    </p:spTree>
    <p:extLst>
      <p:ext uri="{BB962C8B-B14F-4D97-AF65-F5344CB8AC3E}">
        <p14:creationId xmlns="" xmlns:p14="http://schemas.microsoft.com/office/powerpoint/2010/main" val="2753664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8600"/>
            <a:ext cx="8229600" cy="5778691"/>
          </a:xfrm>
        </p:spPr>
        <p:txBody>
          <a:bodyPr>
            <a:normAutofit fontScale="77500" lnSpcReduction="20000"/>
          </a:bodyPr>
          <a:lstStyle/>
          <a:p>
            <a:endParaRPr lang="en-US" dirty="0"/>
          </a:p>
          <a:p>
            <a:pPr marL="109728" indent="0">
              <a:buNone/>
            </a:pPr>
            <a:r>
              <a:rPr lang="en-US" dirty="0"/>
              <a:t>Advantages of hybrid machines:  </a:t>
            </a:r>
          </a:p>
          <a:p>
            <a:pPr>
              <a:buFontTx/>
              <a:buChar char="-"/>
            </a:pPr>
            <a:r>
              <a:rPr lang="en-US" dirty="0"/>
              <a:t>produce less noise than a thermal engine;  </a:t>
            </a:r>
          </a:p>
          <a:p>
            <a:pPr>
              <a:buFontTx/>
              <a:buChar char="-"/>
            </a:pPr>
            <a:r>
              <a:rPr lang="en-US" dirty="0"/>
              <a:t>respond faster to orders;  </a:t>
            </a:r>
          </a:p>
          <a:p>
            <a:pPr>
              <a:buFontTx/>
              <a:buChar char="-"/>
            </a:pPr>
            <a:r>
              <a:rPr lang="en-US" dirty="0"/>
              <a:t>recovers the energy at deceleration;  </a:t>
            </a:r>
          </a:p>
          <a:p>
            <a:pPr>
              <a:buFontTx/>
              <a:buChar char="-"/>
            </a:pPr>
            <a:r>
              <a:rPr lang="en-US" dirty="0"/>
              <a:t>have greater autonomy than a simple electric vehicle;  </a:t>
            </a:r>
          </a:p>
          <a:p>
            <a:pPr>
              <a:buFontTx/>
              <a:buChar char="-"/>
            </a:pPr>
            <a:r>
              <a:rPr lang="en-US" dirty="0"/>
              <a:t>have more finesse and ease of handling;</a:t>
            </a:r>
          </a:p>
          <a:p>
            <a:pPr>
              <a:buFontTx/>
              <a:buChar char="-"/>
            </a:pPr>
            <a:r>
              <a:rPr lang="en-US" dirty="0"/>
              <a:t>recharges faster than an electric vehicle;</a:t>
            </a:r>
          </a:p>
          <a:p>
            <a:pPr>
              <a:buFontTx/>
              <a:buChar char="-"/>
            </a:pPr>
            <a:r>
              <a:rPr lang="en-US" dirty="0"/>
              <a:t>consumption is much lower.</a:t>
            </a:r>
          </a:p>
          <a:p>
            <a:pPr marL="109728" indent="0">
              <a:buNone/>
            </a:pPr>
            <a:endParaRPr lang="en-US" b="1" dirty="0"/>
          </a:p>
          <a:p>
            <a:pPr marL="109728" indent="0">
              <a:buNone/>
            </a:pPr>
            <a:r>
              <a:rPr lang="en-US" b="1" dirty="0"/>
              <a:t>Toyota Hybrid</a:t>
            </a:r>
          </a:p>
          <a:p>
            <a:pPr marL="109728" indent="0">
              <a:buNone/>
            </a:pPr>
            <a:endParaRPr lang="en-US" b="1" dirty="0"/>
          </a:p>
          <a:p>
            <a:pPr marL="109728" indent="0">
              <a:buNone/>
            </a:pPr>
            <a:r>
              <a:rPr lang="en-US" dirty="0"/>
              <a:t>	Toyota is the first company to launch hybrid models on the market. This important step for Toyota has been made more than 10 years ago, more precisely in 1997. The launch took place in a market characterized as open to new technologies and automotive trends, namely in Japan, followed in 2001 by the first hybrid model in the series to be launched in the rest of the world.</a:t>
            </a:r>
            <a:endParaRPr lang="en-US" b="1" dirty="0"/>
          </a:p>
          <a:p>
            <a:pPr>
              <a:buFontTx/>
              <a:buChar char="-"/>
            </a:pPr>
            <a:endParaRPr lang="en-US" dirty="0"/>
          </a:p>
        </p:txBody>
      </p:sp>
    </p:spTree>
    <p:extLst>
      <p:ext uri="{BB962C8B-B14F-4D97-AF65-F5344CB8AC3E}">
        <p14:creationId xmlns="" xmlns:p14="http://schemas.microsoft.com/office/powerpoint/2010/main" val="2038431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idx="1"/>
          </p:nvPr>
        </p:nvSpPr>
        <p:spPr>
          <a:xfrm>
            <a:off x="304800" y="0"/>
            <a:ext cx="8382000" cy="6858000"/>
          </a:xfrm>
        </p:spPr>
        <p:txBody>
          <a:bodyPr>
            <a:normAutofit fontScale="85000" lnSpcReduction="10000"/>
          </a:bodyPr>
          <a:lstStyle/>
          <a:p>
            <a:pPr marL="109728" indent="0">
              <a:buNone/>
            </a:pPr>
            <a:endParaRPr lang="en-US" b="1" dirty="0">
              <a:effectLst>
                <a:outerShdw blurRad="38100" dist="38100" dir="2700000" algn="tl">
                  <a:srgbClr val="000000">
                    <a:alpha val="43137"/>
                  </a:srgbClr>
                </a:outerShdw>
              </a:effectLst>
            </a:endParaRPr>
          </a:p>
          <a:p>
            <a:pPr marL="109728" indent="0">
              <a:buNone/>
            </a:pPr>
            <a:r>
              <a:rPr lang="ro-RO" b="1" dirty="0">
                <a:effectLst>
                  <a:outerShdw blurRad="38100" dist="38100" dir="2700000" algn="tl">
                    <a:srgbClr val="000000">
                      <a:alpha val="43137"/>
                    </a:srgbClr>
                  </a:outerShdw>
                </a:effectLst>
              </a:rPr>
              <a:t>Toyota</a:t>
            </a:r>
            <a:r>
              <a:rPr lang="ro-RO" b="1" dirty="0"/>
              <a:t> Prius</a:t>
            </a:r>
            <a:endParaRPr lang="en-US" b="1" dirty="0"/>
          </a:p>
          <a:p>
            <a:pPr marL="109728" indent="0">
              <a:buNone/>
            </a:pPr>
            <a:endParaRPr lang="en-US" b="1" dirty="0"/>
          </a:p>
          <a:p>
            <a:r>
              <a:rPr lang="en-US" sz="2400" dirty="0"/>
              <a:t>Toyota has decided to create a new car that is both fuel efficient and environmentally friendly. </a:t>
            </a:r>
          </a:p>
          <a:p>
            <a:r>
              <a:rPr lang="en-US" sz="2400" dirty="0"/>
              <a:t>Toyota Prius has paved the way for a less polluted environment with fewer emissions and reduced fuel consumption, being the world's first mass-produced hybrid vehicle.</a:t>
            </a:r>
          </a:p>
          <a:p>
            <a:r>
              <a:rPr lang="en-US" sz="2400" dirty="0"/>
              <a:t>Toyota Prius combines body size, design, fuel economy and environmental and even social problems. </a:t>
            </a:r>
          </a:p>
          <a:p>
            <a:r>
              <a:rPr lang="en-US" sz="2400" dirty="0"/>
              <a:t>Since launching this model, Toyota Motor Corporation received extraordinary support from consumers around the world.</a:t>
            </a:r>
          </a:p>
          <a:p>
            <a:pPr marL="109728" indent="0">
              <a:buNone/>
            </a:pPr>
            <a:r>
              <a:rPr lang="en-US" sz="2400" dirty="0"/>
              <a:t>	Toyota has made an important contribution to reducing many of the negative environmental impacts through the recycling of cars. In fact, efficient use of resources by using scrapped materials or using them as energy sources reduces the environmental impact due to the depletion of natural resources and also reduces potential pollution by landfill</a:t>
            </a:r>
            <a:r>
              <a:rPr lang="en-US" sz="2400" dirty="0" smtClean="0"/>
              <a:t>.</a:t>
            </a:r>
          </a:p>
          <a:p>
            <a:pPr marL="109728" indent="0">
              <a:buNone/>
            </a:pPr>
            <a:r>
              <a:rPr lang="en-US" sz="2400" dirty="0" smtClean="0"/>
              <a:t>According to Toyota website:’’</a:t>
            </a:r>
            <a:r>
              <a:rPr lang="en-US" sz="2400" dirty="0" smtClean="0"/>
              <a:t> Toyota is committed to reducing the global average CO</a:t>
            </a:r>
            <a:r>
              <a:rPr lang="en-US" sz="2400" baseline="-25000" dirty="0" smtClean="0"/>
              <a:t>2</a:t>
            </a:r>
            <a:r>
              <a:rPr lang="en-US" sz="2400" dirty="0" smtClean="0"/>
              <a:t> emissions from new vehicles more than 22 percent by FY2020 from the FY2010 level to steadily proceed with our challenge</a:t>
            </a:r>
            <a:r>
              <a:rPr lang="en-US" sz="2400" dirty="0" smtClean="0"/>
              <a:t>.’’</a:t>
            </a:r>
            <a:endParaRPr lang="en-US" sz="2400" dirty="0" smtClean="0"/>
          </a:p>
          <a:p>
            <a:pPr marL="109728" indent="0">
              <a:buNone/>
            </a:pPr>
            <a:endParaRPr lang="en-US" sz="2400" dirty="0" smtClean="0"/>
          </a:p>
          <a:p>
            <a:pPr marL="109728" indent="0">
              <a:buNone/>
            </a:pPr>
            <a:endParaRPr lang="en-US" b="1" dirty="0"/>
          </a:p>
          <a:p>
            <a:endParaRPr lang="en-US" dirty="0"/>
          </a:p>
        </p:txBody>
      </p:sp>
    </p:spTree>
    <p:extLst>
      <p:ext uri="{BB962C8B-B14F-4D97-AF65-F5344CB8AC3E}">
        <p14:creationId xmlns="" xmlns:p14="http://schemas.microsoft.com/office/powerpoint/2010/main" val="986417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rc_mi" descr="http://upload.wikimedia.org/wikipedia/commons/thumb/9/94/Old_Nike_logo.jpg/200px-Old_Nike_logo.jpg">
            <a:hlinkClick r:id="rId2"/>
          </p:cNvPr>
          <p:cNvPicPr>
            <a:picLocks noGrp="1"/>
          </p:cNvPicPr>
          <p:nvPr>
            <p:ph idx="1"/>
          </p:nvPr>
        </p:nvPicPr>
        <p:blipFill>
          <a:blip r:embed="rId3" cstate="print"/>
          <a:srcRect/>
          <a:stretch>
            <a:fillRect/>
          </a:stretch>
        </p:blipFill>
        <p:spPr bwMode="auto">
          <a:xfrm>
            <a:off x="1828800" y="1066800"/>
            <a:ext cx="5410200" cy="4540250"/>
          </a:xfrm>
          <a:prstGeom prst="rect">
            <a:avLst/>
          </a:prstGeom>
          <a:noFill/>
          <a:ln w="9525">
            <a:noFill/>
            <a:miter lim="800000"/>
            <a:headEnd/>
            <a:tailEnd/>
          </a:ln>
        </p:spPr>
      </p:pic>
    </p:spTree>
    <p:extLst>
      <p:ext uri="{BB962C8B-B14F-4D97-AF65-F5344CB8AC3E}">
        <p14:creationId xmlns="" xmlns:p14="http://schemas.microsoft.com/office/powerpoint/2010/main" val="1364320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dirty="0"/>
              <a:t>Nike is a company that manufactures and markets sportswear, both clothing, footwear and accessories. The headquarters of the company are in the United States of America in the city of Beaverton, Oregon.</a:t>
            </a:r>
          </a:p>
          <a:p>
            <a:r>
              <a:rPr lang="en-US" dirty="0"/>
              <a:t>The company was founded in 1964 on January 25 by Bill Bowerman and athlete Philip Knight. It was originally named Blue Ribbon Sports, but in 1978 it became Nike, Inc.,</a:t>
            </a:r>
          </a:p>
          <a:p>
            <a:r>
              <a:rPr lang="en-US" dirty="0"/>
              <a:t>Nike's main competitors are Adidas and Reebok. Adidas became between 1928-1990 one of the largest international companies producing footwear and sportswear.</a:t>
            </a:r>
          </a:p>
          <a:p>
            <a:r>
              <a:rPr lang="en-US" dirty="0"/>
              <a:t>In the US, where the sports shoes market has not changed over the last 10 years, it controls 36.3% of the market, compared to 21.1% as Adidas and Reebok have together, according to Sporting Goods Intelligence. But the race is much tougher in terms of accelerated international markets, where Nike controls 30.9% of sales, compared to 28% as Adidas and Reebok have together. </a:t>
            </a:r>
          </a:p>
        </p:txBody>
      </p:sp>
      <p:sp>
        <p:nvSpPr>
          <p:cNvPr id="3" name="Title 2"/>
          <p:cNvSpPr>
            <a:spLocks noGrp="1"/>
          </p:cNvSpPr>
          <p:nvPr>
            <p:ph type="title"/>
          </p:nvPr>
        </p:nvSpPr>
        <p:spPr/>
        <p:txBody>
          <a:bodyPr/>
          <a:lstStyle/>
          <a:p>
            <a:r>
              <a:rPr lang="en-US" dirty="0"/>
              <a:t>Company description</a:t>
            </a:r>
          </a:p>
        </p:txBody>
      </p:sp>
    </p:spTree>
    <p:extLst>
      <p:ext uri="{BB962C8B-B14F-4D97-AF65-F5344CB8AC3E}">
        <p14:creationId xmlns="" xmlns:p14="http://schemas.microsoft.com/office/powerpoint/2010/main" val="863221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28600" y="1481328"/>
            <a:ext cx="4267200" cy="5376672"/>
          </a:xfrm>
        </p:spPr>
        <p:txBody>
          <a:bodyPr>
            <a:normAutofit fontScale="55000" lnSpcReduction="20000"/>
          </a:bodyPr>
          <a:lstStyle/>
          <a:p>
            <a:pPr>
              <a:buFont typeface="Wingdings" panose="05000000000000000000" pitchFamily="2" charset="2"/>
              <a:buChar char="ü"/>
            </a:pPr>
            <a:r>
              <a:rPr lang="en-US" b="1" dirty="0"/>
              <a:t>"Reuse A Shoe“  project</a:t>
            </a:r>
          </a:p>
          <a:p>
            <a:pPr>
              <a:buFont typeface="Arial" panose="020B0604020202020204" pitchFamily="34" charset="0"/>
              <a:buChar char="•"/>
            </a:pPr>
            <a:endParaRPr lang="en-US" b="1" dirty="0"/>
          </a:p>
          <a:p>
            <a:pPr marL="109728" indent="0">
              <a:buNone/>
            </a:pPr>
            <a:r>
              <a:rPr lang="en-US" dirty="0"/>
              <a:t>In the early 1990s, Nike launched the Reuse-A-Shoe project to recover valuable materials from used sports shoes that would otherwise have led to the landfill. Through this program, they have gathered more than 25 million pairs of sport shoes for recycling. They also collected and recycled more than 30,000 tons of scrap material from the manufacturing process. These collected shoes and waste are then recycled into what the company calls Nike Grind. Through this program they created children's sports areas. </a:t>
            </a:r>
          </a:p>
          <a:p>
            <a:pPr marL="109728" indent="0">
              <a:buNone/>
            </a:pPr>
            <a:r>
              <a:rPr lang="en-US" dirty="0"/>
              <a:t>By 2011, over 450 sports fields have benefited from the help of reused materials offered by Nike. Nike placed Reuse-A-Shoe containers in 300 locations throughout the United States, as well as in Australia, New Zealand and Western Europe. </a:t>
            </a:r>
          </a:p>
        </p:txBody>
      </p:sp>
      <p:sp>
        <p:nvSpPr>
          <p:cNvPr id="5" name="Content Placeholder 4"/>
          <p:cNvSpPr>
            <a:spLocks noGrp="1"/>
          </p:cNvSpPr>
          <p:nvPr>
            <p:ph sz="half" idx="2"/>
          </p:nvPr>
        </p:nvSpPr>
        <p:spPr/>
        <p:txBody>
          <a:bodyPr>
            <a:normAutofit fontScale="55000" lnSpcReduction="20000"/>
          </a:bodyPr>
          <a:lstStyle/>
          <a:p>
            <a:endParaRPr lang="en-US" dirty="0"/>
          </a:p>
          <a:p>
            <a:endParaRPr lang="en-US" dirty="0"/>
          </a:p>
          <a:p>
            <a:pPr marL="109728" indent="0">
              <a:buNone/>
            </a:pPr>
            <a:endParaRPr lang="en-US" dirty="0"/>
          </a:p>
        </p:txBody>
      </p:sp>
      <p:sp>
        <p:nvSpPr>
          <p:cNvPr id="3" name="Title 2"/>
          <p:cNvSpPr>
            <a:spLocks noGrp="1"/>
          </p:cNvSpPr>
          <p:nvPr>
            <p:ph type="title"/>
          </p:nvPr>
        </p:nvSpPr>
        <p:spPr/>
        <p:txBody>
          <a:bodyPr>
            <a:normAutofit fontScale="90000"/>
          </a:bodyPr>
          <a:lstStyle/>
          <a:p>
            <a:r>
              <a:rPr lang="en-US" dirty="0"/>
              <a:t>Nike and environmental sustainability</a:t>
            </a:r>
          </a:p>
        </p:txBody>
      </p:sp>
      <p:pic>
        <p:nvPicPr>
          <p:cNvPr id="4" name="Kép 6" descr="logo2.jpg"/>
          <p:cNvPicPr/>
          <p:nvPr/>
        </p:nvPicPr>
        <p:blipFill>
          <a:blip r:embed="rId2" cstate="print"/>
          <a:stretch>
            <a:fillRect/>
          </a:stretch>
        </p:blipFill>
        <p:spPr>
          <a:xfrm>
            <a:off x="5417127" y="838200"/>
            <a:ext cx="2673927" cy="1676400"/>
          </a:xfrm>
          <a:prstGeom prst="rect">
            <a:avLst/>
          </a:prstGeom>
        </p:spPr>
      </p:pic>
      <p:pic>
        <p:nvPicPr>
          <p:cNvPr id="6" name="Kép 22" descr="http://play.converse.com/wp-content/uploads/2011/04/980x380.jpg"/>
          <p:cNvPicPr/>
          <p:nvPr/>
        </p:nvPicPr>
        <p:blipFill>
          <a:blip r:embed="rId3" cstate="print"/>
          <a:srcRect/>
          <a:stretch>
            <a:fillRect/>
          </a:stretch>
        </p:blipFill>
        <p:spPr bwMode="auto">
          <a:xfrm>
            <a:off x="4523970" y="2500745"/>
            <a:ext cx="4460240" cy="1620982"/>
          </a:xfrm>
          <a:prstGeom prst="rect">
            <a:avLst/>
          </a:prstGeom>
          <a:noFill/>
          <a:ln w="9525">
            <a:noFill/>
            <a:miter lim="800000"/>
            <a:headEnd/>
            <a:tailEnd/>
          </a:ln>
        </p:spPr>
      </p:pic>
      <p:pic>
        <p:nvPicPr>
          <p:cNvPr id="7" name="Kép 19" descr="http://t2.gstatic.com/images?q=tbn:ANd9GcQ9FDbq6_nQJC89jZtfDVI7E6CXcg5K73g_cFVtP04ZLCRCGYLwaA"/>
          <p:cNvPicPr/>
          <p:nvPr/>
        </p:nvPicPr>
        <p:blipFill>
          <a:blip r:embed="rId4" cstate="print"/>
          <a:srcRect/>
          <a:stretch>
            <a:fillRect/>
          </a:stretch>
        </p:blipFill>
        <p:spPr bwMode="auto">
          <a:xfrm>
            <a:off x="4523970" y="4267200"/>
            <a:ext cx="4460240" cy="1676400"/>
          </a:xfrm>
          <a:prstGeom prst="rect">
            <a:avLst/>
          </a:prstGeom>
          <a:noFill/>
          <a:ln w="9525">
            <a:noFill/>
            <a:miter lim="800000"/>
            <a:headEnd/>
            <a:tailEnd/>
          </a:ln>
        </p:spPr>
      </p:pic>
    </p:spTree>
    <p:extLst>
      <p:ext uri="{BB962C8B-B14F-4D97-AF65-F5344CB8AC3E}">
        <p14:creationId xmlns="" xmlns:p14="http://schemas.microsoft.com/office/powerpoint/2010/main" val="4172384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457200" y="381000"/>
            <a:ext cx="4038600" cy="5626291"/>
          </a:xfrm>
        </p:spPr>
        <p:txBody>
          <a:bodyPr>
            <a:normAutofit fontScale="62500" lnSpcReduction="20000"/>
          </a:bodyPr>
          <a:lstStyle/>
          <a:p>
            <a:pPr marL="109728" indent="0">
              <a:buNone/>
            </a:pPr>
            <a:r>
              <a:rPr lang="ro-RO" dirty="0"/>
              <a:t>„Nike Better World”</a:t>
            </a:r>
            <a:r>
              <a:rPr lang="en-US" dirty="0"/>
              <a:t> </a:t>
            </a:r>
          </a:p>
          <a:p>
            <a:pPr marL="109728" indent="0">
              <a:buNone/>
            </a:pPr>
            <a:endParaRPr lang="en-US" dirty="0"/>
          </a:p>
          <a:p>
            <a:pPr marL="109728" indent="0">
              <a:buNone/>
            </a:pPr>
            <a:r>
              <a:rPr lang="en-US" dirty="0"/>
              <a:t>Nike Better World, a site designed based on HTML5 technology that impresses both in terms of concept, design and technical achievement. Through this portal, the company aims to capture public attention on environmental protection by launching an open call to focus efforts on product recycling and changing the way we use resources. In an attractive design, the portal presents the list of eco-friendly priorities of the company and includes a number of ways that it aims to provide a positive example to the community in the direction of sustainability:</a:t>
            </a:r>
          </a:p>
        </p:txBody>
      </p:sp>
      <p:pic>
        <p:nvPicPr>
          <p:cNvPr id="14" name="Kép 25" descr="http://thekaoseffect.com/blog/wp-content/uploads/2012/03/nike-better-world-logo.jpg"/>
          <p:cNvPicPr>
            <a:picLocks noGrp="1"/>
          </p:cNvPicPr>
          <p:nvPr>
            <p:ph sz="half" idx="2"/>
          </p:nvPr>
        </p:nvPicPr>
        <p:blipFill>
          <a:blip r:embed="rId2" cstate="print"/>
          <a:srcRect/>
          <a:stretch>
            <a:fillRect/>
          </a:stretch>
        </p:blipFill>
        <p:spPr bwMode="auto">
          <a:xfrm>
            <a:off x="5257800" y="228601"/>
            <a:ext cx="2362200" cy="3352800"/>
          </a:xfrm>
          <a:prstGeom prst="rect">
            <a:avLst/>
          </a:prstGeom>
          <a:noFill/>
          <a:ln w="9525">
            <a:noFill/>
            <a:miter lim="800000"/>
            <a:headEnd/>
            <a:tailEnd/>
          </a:ln>
        </p:spPr>
      </p:pic>
      <p:pic>
        <p:nvPicPr>
          <p:cNvPr id="15" name="Kép 34" descr="Nike lume mai bună imagine site"/>
          <p:cNvPicPr/>
          <p:nvPr/>
        </p:nvPicPr>
        <p:blipFill>
          <a:blip r:embed="rId3" cstate="print"/>
          <a:srcRect/>
          <a:stretch>
            <a:fillRect/>
          </a:stretch>
        </p:blipFill>
        <p:spPr bwMode="auto">
          <a:xfrm>
            <a:off x="4724400" y="2840182"/>
            <a:ext cx="4184073" cy="2362200"/>
          </a:xfrm>
          <a:prstGeom prst="rect">
            <a:avLst/>
          </a:prstGeom>
          <a:noFill/>
          <a:ln w="9525">
            <a:noFill/>
            <a:miter lim="800000"/>
            <a:headEnd/>
            <a:tailEnd/>
          </a:ln>
        </p:spPr>
      </p:pic>
    </p:spTree>
    <p:extLst>
      <p:ext uri="{BB962C8B-B14F-4D97-AF65-F5344CB8AC3E}">
        <p14:creationId xmlns="" xmlns:p14="http://schemas.microsoft.com/office/powerpoint/2010/main" val="3046042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457200" y="228600"/>
            <a:ext cx="8229600" cy="5778691"/>
          </a:xfrm>
        </p:spPr>
        <p:txBody>
          <a:bodyPr>
            <a:normAutofit fontScale="77500" lnSpcReduction="20000"/>
          </a:bodyPr>
          <a:lstStyle/>
          <a:p>
            <a:endParaRPr lang="en-US" dirty="0"/>
          </a:p>
          <a:p>
            <a:pPr marL="109728" indent="0">
              <a:buNone/>
            </a:pPr>
            <a:r>
              <a:rPr lang="en-US" dirty="0"/>
              <a:t>Program outcome: </a:t>
            </a:r>
          </a:p>
          <a:p>
            <a:r>
              <a:rPr lang="en-US" dirty="0"/>
              <a:t>Manufacture of sport shoes from recycled wastes, with a low impact on the environment; </a:t>
            </a:r>
          </a:p>
          <a:p>
            <a:r>
              <a:rPr lang="en-US" dirty="0"/>
              <a:t>Manufacture of polyester t-shirts obtained by recycling plastic bottles (13 million plastic bottles collected from various landfills); •</a:t>
            </a:r>
          </a:p>
          <a:p>
            <a:r>
              <a:rPr lang="en-US" dirty="0"/>
              <a:t> Promoting the impact of sport on the global community - sport encourages reconciliation and offers a chance for everyone; does not take account of race or nation and respects cultural diversity; helps us keep healthy and get rid of many medical costs; encourages the development of self-esteem, competitiveness and leadership and discourages violence; relaxes and makes us happier ("sport is nature's crack" - sports activities stimulate the secretion of adrenaline, dopamine, serotonin, endorphins)</a:t>
            </a:r>
          </a:p>
          <a:p>
            <a:r>
              <a:rPr lang="en-US" dirty="0"/>
              <a:t>Sponsorships in the direction of building and reconditioning the various spaces dedicated to sports activities; </a:t>
            </a:r>
          </a:p>
          <a:p>
            <a:r>
              <a:rPr lang="en-US" dirty="0"/>
              <a:t> Organizing sporting events for homeless people;</a:t>
            </a:r>
          </a:p>
        </p:txBody>
      </p:sp>
    </p:spTree>
    <p:extLst>
      <p:ext uri="{BB962C8B-B14F-4D97-AF65-F5344CB8AC3E}">
        <p14:creationId xmlns="" xmlns:p14="http://schemas.microsoft.com/office/powerpoint/2010/main" val="4055769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8600"/>
            <a:ext cx="8229600" cy="5778691"/>
          </a:xfrm>
        </p:spPr>
        <p:txBody>
          <a:bodyPr/>
          <a:lstStyle/>
          <a:p>
            <a:r>
              <a:rPr lang="en-US" dirty="0" err="1"/>
              <a:t>GreenXchange</a:t>
            </a:r>
            <a:r>
              <a:rPr lang="en-US" dirty="0"/>
              <a:t> - a program dedicated to other sports footwear manufacturers that, in the name of recycling and recalibration of technological processes, Nike licenses patents for the sport footwear they produce and even supplies them with eco-friendly rubber footwear</a:t>
            </a:r>
            <a:r>
              <a:rPr lang="en-US" dirty="0" smtClean="0"/>
              <a:t>.</a:t>
            </a:r>
          </a:p>
          <a:p>
            <a:r>
              <a:rPr lang="en-US" dirty="0" smtClean="0"/>
              <a:t>According to an article from the Guardian(2012),”</a:t>
            </a:r>
            <a:r>
              <a:rPr lang="en-US" dirty="0" smtClean="0"/>
              <a:t> Nike reveals a new, innovative game plan for </a:t>
            </a:r>
            <a:r>
              <a:rPr lang="en-US" dirty="0" smtClean="0"/>
              <a:t>sustainability”</a:t>
            </a:r>
            <a:endParaRPr lang="en-US" dirty="0" smtClean="0"/>
          </a:p>
          <a:p>
            <a:endParaRPr lang="en-US" dirty="0"/>
          </a:p>
        </p:txBody>
      </p:sp>
    </p:spTree>
    <p:extLst>
      <p:ext uri="{BB962C8B-B14F-4D97-AF65-F5344CB8AC3E}">
        <p14:creationId xmlns="" xmlns:p14="http://schemas.microsoft.com/office/powerpoint/2010/main" val="2767395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109728" indent="0">
              <a:buNone/>
            </a:pPr>
            <a:r>
              <a:rPr lang="en-US" dirty="0"/>
              <a:t>	The rapid evolution of the technology allows the manufacture of products with a very low degree of pollution, sometimes even nonexistent. </a:t>
            </a:r>
          </a:p>
          <a:p>
            <a:pPr marL="109728" indent="0">
              <a:buNone/>
            </a:pPr>
            <a:r>
              <a:rPr lang="en-US" dirty="0"/>
              <a:t>	We need involvement, examples. These examples can only be given by major international companies such as Toyota, Nike through social development projects. Mankind can not give up the high rhythms of economic development. The way to achieve these rhythms, while maintaining good environmental quality, is to exploit it in such a way that it can be regenerated and preserved permanently. The environment assures us the conditions necessary for life, but it depends on us if we want to use these essential elements as useful or if we want to bypass this aspect of our life. The planet's pollution is getting worse every day, protecting the planet is a global problem, and that is why every man has to take on this responsibility and be a global citizen.</a:t>
            </a:r>
          </a:p>
        </p:txBody>
      </p:sp>
      <p:sp>
        <p:nvSpPr>
          <p:cNvPr id="3" name="Title 2"/>
          <p:cNvSpPr>
            <a:spLocks noGrp="1"/>
          </p:cNvSpPr>
          <p:nvPr>
            <p:ph type="title"/>
          </p:nvPr>
        </p:nvSpPr>
        <p:spPr/>
        <p:txBody>
          <a:bodyPr/>
          <a:lstStyle/>
          <a:p>
            <a:r>
              <a:rPr lang="en-US" dirty="0"/>
              <a:t>Conclusion</a:t>
            </a:r>
          </a:p>
        </p:txBody>
      </p:sp>
    </p:spTree>
    <p:extLst>
      <p:ext uri="{BB962C8B-B14F-4D97-AF65-F5344CB8AC3E}">
        <p14:creationId xmlns="" xmlns:p14="http://schemas.microsoft.com/office/powerpoint/2010/main" val="6500616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sz="1800" dirty="0" smtClean="0"/>
              <a:t>In our group 6 was </a:t>
            </a:r>
            <a:r>
              <a:rPr lang="en-US" sz="1800" dirty="0" err="1" smtClean="0"/>
              <a:t>Matei</a:t>
            </a:r>
            <a:r>
              <a:rPr lang="en-US" sz="1800" dirty="0" smtClean="0"/>
              <a:t> </a:t>
            </a:r>
            <a:r>
              <a:rPr lang="en-US" sz="1800" dirty="0" err="1" smtClean="0"/>
              <a:t>Georgian,Boier</a:t>
            </a:r>
            <a:r>
              <a:rPr lang="en-US" sz="1800" dirty="0" smtClean="0"/>
              <a:t> Cristina </a:t>
            </a:r>
            <a:r>
              <a:rPr lang="en-US" sz="1800" dirty="0" err="1" smtClean="0"/>
              <a:t>Alina</a:t>
            </a:r>
            <a:r>
              <a:rPr lang="en-US" sz="1800" dirty="0" smtClean="0"/>
              <a:t>, </a:t>
            </a:r>
            <a:r>
              <a:rPr lang="en-US" sz="1800" dirty="0" err="1" smtClean="0"/>
              <a:t>Ranga</a:t>
            </a:r>
            <a:r>
              <a:rPr lang="en-US" sz="1800" dirty="0" smtClean="0"/>
              <a:t> </a:t>
            </a:r>
            <a:r>
              <a:rPr lang="en-US" sz="1800" dirty="0" err="1" smtClean="0"/>
              <a:t>Chowdhury,Anwarul</a:t>
            </a:r>
            <a:r>
              <a:rPr lang="en-US" sz="1800" dirty="0" smtClean="0"/>
              <a:t> Islam </a:t>
            </a:r>
            <a:r>
              <a:rPr lang="en-US" sz="1800" dirty="0" err="1" smtClean="0"/>
              <a:t>Choudhury.We</a:t>
            </a:r>
            <a:r>
              <a:rPr lang="en-US" sz="1800" dirty="0" smtClean="0"/>
              <a:t> all try to give for this presentation our best </a:t>
            </a:r>
            <a:r>
              <a:rPr lang="en-US" sz="1800" dirty="0" err="1" smtClean="0"/>
              <a:t>informations</a:t>
            </a:r>
            <a:r>
              <a:rPr lang="en-US" sz="1800" dirty="0" smtClean="0"/>
              <a:t> doing a lot of researches about Sustainability and Global Citizenship in </a:t>
            </a:r>
            <a:r>
              <a:rPr lang="en-US" sz="1800" dirty="0" err="1" smtClean="0"/>
              <a:t>retail.We</a:t>
            </a:r>
            <a:r>
              <a:rPr lang="en-US" sz="1800" dirty="0" smtClean="0"/>
              <a:t> choose to </a:t>
            </a:r>
            <a:r>
              <a:rPr lang="en-US" sz="1800" dirty="0" err="1" smtClean="0"/>
              <a:t>speack</a:t>
            </a:r>
            <a:r>
              <a:rPr lang="en-US" sz="1800" dirty="0" smtClean="0"/>
              <a:t> about </a:t>
            </a:r>
            <a:r>
              <a:rPr lang="en-US" sz="1800" dirty="0" err="1" smtClean="0"/>
              <a:t>nike</a:t>
            </a:r>
            <a:r>
              <a:rPr lang="en-US" sz="1800" dirty="0" smtClean="0"/>
              <a:t>  and </a:t>
            </a:r>
            <a:r>
              <a:rPr lang="en-US" sz="1800" dirty="0" err="1" smtClean="0"/>
              <a:t>toyota</a:t>
            </a:r>
            <a:r>
              <a:rPr lang="en-US" sz="1800" dirty="0" smtClean="0"/>
              <a:t> in our opinion those are two of most </a:t>
            </a:r>
            <a:r>
              <a:rPr lang="en-US" sz="1800" dirty="0" err="1" smtClean="0"/>
              <a:t>importants</a:t>
            </a:r>
            <a:r>
              <a:rPr lang="en-US" sz="1800" dirty="0" smtClean="0"/>
              <a:t> company that try to bring something new on the green </a:t>
            </a:r>
            <a:r>
              <a:rPr lang="en-US" sz="1800" dirty="0" err="1" smtClean="0"/>
              <a:t>market.After</a:t>
            </a:r>
            <a:r>
              <a:rPr lang="en-US" sz="1800" dirty="0" smtClean="0"/>
              <a:t> our group was created by our tutor we create a group in </a:t>
            </a:r>
            <a:r>
              <a:rPr lang="en-US" sz="1800" dirty="0" err="1" smtClean="0"/>
              <a:t>whats</a:t>
            </a:r>
            <a:r>
              <a:rPr lang="en-US" sz="1800" dirty="0" smtClean="0"/>
              <a:t> </a:t>
            </a:r>
            <a:r>
              <a:rPr lang="en-US" sz="1800" dirty="0" err="1" smtClean="0"/>
              <a:t>up,where</a:t>
            </a:r>
            <a:r>
              <a:rPr lang="en-US" sz="1800" dirty="0" smtClean="0"/>
              <a:t> we </a:t>
            </a:r>
            <a:r>
              <a:rPr lang="en-US" sz="1800" dirty="0" err="1" smtClean="0"/>
              <a:t>spooke</a:t>
            </a:r>
            <a:r>
              <a:rPr lang="en-US" sz="1800" dirty="0" smtClean="0"/>
              <a:t> </a:t>
            </a:r>
            <a:r>
              <a:rPr lang="en-US" sz="1800" dirty="0" err="1" smtClean="0"/>
              <a:t>everyday,where</a:t>
            </a:r>
            <a:r>
              <a:rPr lang="en-US" sz="1800" dirty="0" smtClean="0"/>
              <a:t> we all share our information about our </a:t>
            </a:r>
            <a:r>
              <a:rPr lang="en-US" sz="1800" dirty="0" err="1" smtClean="0"/>
              <a:t>project.We</a:t>
            </a:r>
            <a:r>
              <a:rPr lang="en-US" sz="1800" dirty="0" smtClean="0"/>
              <a:t> also stayed few times after school to </a:t>
            </a:r>
            <a:r>
              <a:rPr lang="en-US" sz="1800" dirty="0" err="1" smtClean="0"/>
              <a:t>speack</a:t>
            </a:r>
            <a:r>
              <a:rPr lang="en-US" sz="1800" dirty="0" smtClean="0"/>
              <a:t> about our </a:t>
            </a:r>
            <a:r>
              <a:rPr lang="en-US" sz="1800" dirty="0" err="1" smtClean="0"/>
              <a:t>project.Matei</a:t>
            </a:r>
            <a:r>
              <a:rPr lang="en-US" sz="1800" dirty="0" smtClean="0"/>
              <a:t> </a:t>
            </a:r>
            <a:r>
              <a:rPr lang="en-US" sz="1800" dirty="0" err="1" smtClean="0"/>
              <a:t>georgian</a:t>
            </a:r>
            <a:r>
              <a:rPr lang="en-US" sz="1800" dirty="0" smtClean="0"/>
              <a:t> took care of introduction and </a:t>
            </a:r>
            <a:r>
              <a:rPr lang="en-US" sz="1800" dirty="0" err="1" smtClean="0"/>
              <a:t>conclusion,Cristina</a:t>
            </a:r>
            <a:r>
              <a:rPr lang="en-US" sz="1800" dirty="0" smtClean="0"/>
              <a:t> </a:t>
            </a:r>
            <a:r>
              <a:rPr lang="en-US" sz="1800" dirty="0" err="1" smtClean="0"/>
              <a:t>Alina</a:t>
            </a:r>
            <a:r>
              <a:rPr lang="en-US" sz="1800" dirty="0" smtClean="0"/>
              <a:t> did researches about </a:t>
            </a:r>
            <a:r>
              <a:rPr lang="en-US" sz="1800" dirty="0" err="1" smtClean="0"/>
              <a:t>nike</a:t>
            </a:r>
            <a:r>
              <a:rPr lang="en-US" sz="1800" dirty="0" smtClean="0"/>
              <a:t> because she has a big passion  for fitness, </a:t>
            </a:r>
            <a:r>
              <a:rPr lang="en-US" sz="1800" dirty="0" err="1" smtClean="0"/>
              <a:t>Ranga</a:t>
            </a:r>
            <a:r>
              <a:rPr lang="en-US" sz="1800" dirty="0" smtClean="0"/>
              <a:t> </a:t>
            </a:r>
            <a:r>
              <a:rPr lang="en-US" sz="1800" dirty="0" err="1" smtClean="0"/>
              <a:t>Chowdhury</a:t>
            </a:r>
            <a:r>
              <a:rPr lang="en-US" sz="1800" dirty="0" smtClean="0"/>
              <a:t> did researches about </a:t>
            </a:r>
            <a:r>
              <a:rPr lang="en-US" sz="1800" dirty="0" err="1" smtClean="0"/>
              <a:t>toyota</a:t>
            </a:r>
            <a:r>
              <a:rPr lang="en-US" sz="1800" dirty="0" smtClean="0"/>
              <a:t>  because she is a big fan o hybrid cars and </a:t>
            </a:r>
            <a:r>
              <a:rPr lang="en-US" sz="1800" dirty="0" err="1" smtClean="0"/>
              <a:t>Mr</a:t>
            </a:r>
            <a:r>
              <a:rPr lang="en-US" sz="1800" dirty="0" smtClean="0"/>
              <a:t> </a:t>
            </a:r>
            <a:r>
              <a:rPr lang="en-US" sz="1800" dirty="0" err="1" smtClean="0"/>
              <a:t>Anwarul</a:t>
            </a:r>
            <a:r>
              <a:rPr lang="en-US" sz="1800" dirty="0" smtClean="0"/>
              <a:t> Islam </a:t>
            </a:r>
            <a:r>
              <a:rPr lang="en-US" sz="1800" dirty="0" err="1" smtClean="0"/>
              <a:t>Choudhury</a:t>
            </a:r>
            <a:r>
              <a:rPr lang="en-US" sz="1800" dirty="0" smtClean="0"/>
              <a:t> chose to do research about Social responsibility of multinational companies ,we all found a lot about global transformations .In the end we divide our work equally and we all try to help each </a:t>
            </a:r>
            <a:r>
              <a:rPr lang="en-US" sz="1800" dirty="0" err="1" smtClean="0"/>
              <a:t>other,one</a:t>
            </a:r>
            <a:r>
              <a:rPr lang="en-US" sz="1800" dirty="0" smtClean="0"/>
              <a:t> day meet in the library of our university where we found some interesting books about our </a:t>
            </a:r>
            <a:r>
              <a:rPr lang="en-US" sz="1800" dirty="0" err="1" smtClean="0"/>
              <a:t>project.About</a:t>
            </a:r>
            <a:r>
              <a:rPr lang="en-US" sz="1800" dirty="0" smtClean="0"/>
              <a:t> Nike we found that manufacture of sport shoes from recycled wastes, with a low impact on the environment and this company has many green </a:t>
            </a:r>
            <a:r>
              <a:rPr lang="en-US" sz="1800" dirty="0" err="1" smtClean="0"/>
              <a:t>projects.After</a:t>
            </a:r>
            <a:r>
              <a:rPr lang="en-US" sz="1800" dirty="0" smtClean="0"/>
              <a:t> we finish this project we all were happy because we fairly shared our work and we enjoy to work </a:t>
            </a:r>
            <a:r>
              <a:rPr lang="en-US" sz="1800" dirty="0" err="1" smtClean="0"/>
              <a:t>togheter,becoming</a:t>
            </a:r>
            <a:r>
              <a:rPr lang="en-US" sz="1800" dirty="0" smtClean="0"/>
              <a:t> more than just colleagues ,now we can say that this project transform us in friends and we all found new things about our cultural and traditional life .Also before to start this project we first vote what will be our topic for this presentation in the end we all was </a:t>
            </a:r>
            <a:r>
              <a:rPr lang="en-US" sz="1800" dirty="0" err="1" smtClean="0"/>
              <a:t>happy.We</a:t>
            </a:r>
            <a:r>
              <a:rPr lang="en-US" sz="1800" dirty="0" smtClean="0"/>
              <a:t> thing that we all improved our team </a:t>
            </a:r>
            <a:r>
              <a:rPr lang="en-US" sz="1800" dirty="0" err="1" smtClean="0"/>
              <a:t>work.One</a:t>
            </a:r>
            <a:r>
              <a:rPr lang="en-US" sz="1800" dirty="0" smtClean="0"/>
              <a:t> day one of our colleagues was sick  and we use </a:t>
            </a:r>
            <a:r>
              <a:rPr lang="en-US" sz="1800" dirty="0" err="1" smtClean="0"/>
              <a:t>skype</a:t>
            </a:r>
            <a:r>
              <a:rPr lang="en-US" sz="1800" dirty="0" smtClean="0"/>
              <a:t> for him to upgrade him with the information for the </a:t>
            </a:r>
            <a:r>
              <a:rPr lang="en-US" sz="1800" dirty="0" err="1" smtClean="0"/>
              <a:t>project.We</a:t>
            </a:r>
            <a:r>
              <a:rPr lang="en-US" sz="1800" dirty="0" smtClean="0"/>
              <a:t> choose to </a:t>
            </a:r>
            <a:r>
              <a:rPr lang="en-US" sz="1800" dirty="0" err="1" smtClean="0"/>
              <a:t>speack</a:t>
            </a:r>
            <a:r>
              <a:rPr lang="en-US" sz="1800" dirty="0" smtClean="0"/>
              <a:t> about this topic because we all love nature and we think </a:t>
            </a:r>
            <a:r>
              <a:rPr lang="en-US" sz="1800" dirty="0" err="1" smtClean="0"/>
              <a:t>tha</a:t>
            </a:r>
            <a:r>
              <a:rPr lang="en-US" sz="1800" dirty="0" smtClean="0"/>
              <a:t> the environment is an essential element of human existence and is the result of the interference of natural elements - soil, air, water, climate, biosphere - with elements created by human activity and the conclusion of this project is that more attention and responsibility is needed from every citizen and company to live in a clean environment, to breathe fresh air, to drink clean water and to use the living conditions that it offers us the nature.</a:t>
            </a:r>
            <a:endParaRPr lang="en-US" sz="1800" dirty="0"/>
          </a:p>
        </p:txBody>
      </p:sp>
      <p:sp>
        <p:nvSpPr>
          <p:cNvPr id="3" name="Title 2"/>
          <p:cNvSpPr>
            <a:spLocks noGrp="1"/>
          </p:cNvSpPr>
          <p:nvPr>
            <p:ph type="title"/>
          </p:nvPr>
        </p:nvSpPr>
        <p:spPr/>
        <p:txBody>
          <a:bodyPr/>
          <a:lstStyle/>
          <a:p>
            <a:pPr algn="ctr"/>
            <a:r>
              <a:rPr lang="en-US" dirty="0" smtClean="0"/>
              <a:t>Learning Log</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hlinkClick r:id="rId2"/>
              </a:rPr>
              <a:t>http://www.toyota-global.com/sustainability/environment/challenge1</a:t>
            </a:r>
            <a:r>
              <a:rPr lang="en-US" dirty="0" smtClean="0">
                <a:hlinkClick r:id="rId2"/>
              </a:rPr>
              <a:t>/</a:t>
            </a:r>
            <a:endParaRPr lang="en-US" dirty="0" smtClean="0"/>
          </a:p>
          <a:p>
            <a:r>
              <a:rPr lang="en-US" dirty="0" smtClean="0">
                <a:hlinkClick r:id="rId3"/>
              </a:rPr>
              <a:t>https://</a:t>
            </a:r>
            <a:r>
              <a:rPr lang="en-US" dirty="0" smtClean="0">
                <a:hlinkClick r:id="rId3"/>
              </a:rPr>
              <a:t>www.theguardian.com/sustainable-business/nike-sustainability-report-social-environmental-impact</a:t>
            </a:r>
            <a:endParaRPr lang="en-US" dirty="0" smtClean="0"/>
          </a:p>
          <a:p>
            <a:endParaRPr lang="en-US" dirty="0"/>
          </a:p>
        </p:txBody>
      </p:sp>
      <p:sp>
        <p:nvSpPr>
          <p:cNvPr id="3" name="Title 2"/>
          <p:cNvSpPr>
            <a:spLocks noGrp="1"/>
          </p:cNvSpPr>
          <p:nvPr>
            <p:ph type="title"/>
          </p:nvPr>
        </p:nvSpPr>
        <p:spPr/>
        <p:txBody>
          <a:bodyPr/>
          <a:lstStyle/>
          <a:p>
            <a:pPr algn="ctr"/>
            <a:r>
              <a:rPr lang="en-US" dirty="0" smtClean="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473</TotalTime>
  <Words>1762</Words>
  <Application>Microsoft Office PowerPoint</Application>
  <PresentationFormat>On-screen Show (4:3)</PresentationFormat>
  <Paragraphs>101</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Concourse</vt:lpstr>
      <vt:lpstr>Sustainability and Global Citizenship</vt:lpstr>
      <vt:lpstr>Slide 2</vt:lpstr>
      <vt:lpstr>Slide 3</vt:lpstr>
      <vt:lpstr>Environmental sustainability</vt:lpstr>
      <vt:lpstr>Slide 5</vt:lpstr>
      <vt:lpstr>Slide 6</vt:lpstr>
      <vt:lpstr>Social responsibility of multinational companies</vt:lpstr>
      <vt:lpstr>Slide 8</vt:lpstr>
      <vt:lpstr>Slide 9</vt:lpstr>
      <vt:lpstr>Slide 10</vt:lpstr>
      <vt:lpstr>Slide 11</vt:lpstr>
      <vt:lpstr>Hybrid Cars</vt:lpstr>
      <vt:lpstr>Slide 13</vt:lpstr>
      <vt:lpstr>Slide 14</vt:lpstr>
      <vt:lpstr>Slide 15</vt:lpstr>
      <vt:lpstr>Company description</vt:lpstr>
      <vt:lpstr>Nike and environmental sustainability</vt:lpstr>
      <vt:lpstr>Slide 18</vt:lpstr>
      <vt:lpstr>Slide 19</vt:lpstr>
      <vt:lpstr>Slide 20</vt:lpstr>
      <vt:lpstr>Conclusion</vt:lpstr>
      <vt:lpstr>Learning Log</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Global Citizenship</dc:title>
  <dc:creator>toshiba</dc:creator>
  <cp:lastModifiedBy>Elena</cp:lastModifiedBy>
  <cp:revision>38</cp:revision>
  <dcterms:created xsi:type="dcterms:W3CDTF">2006-08-16T00:00:00Z</dcterms:created>
  <dcterms:modified xsi:type="dcterms:W3CDTF">2018-04-29T17:48:44Z</dcterms:modified>
</cp:coreProperties>
</file>