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 id="257" r:id="rId6"/>
    <p:sldId id="258" r:id="rId7"/>
  </p:sldIdLst>
  <p:sldSz cy="6858000" cx="9906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8" roundtripDataSignature="AMtx7mjvtOdIZQYC2xsZ1sn9sKEeokOwN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1200150" y="1143000"/>
            <a:ext cx="44577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6pPr>
            <a:lvl7pPr indent="-228600" lvl="6" marL="3200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7pPr>
            <a:lvl8pPr indent="-228600" lvl="7" marL="3657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8pPr>
            <a:lvl9pPr indent="-228600" lvl="8" marL="4114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6" name="Google Shape;86;p1:notes"/>
          <p:cNvSpPr/>
          <p:nvPr>
            <p:ph idx="2" type="sldImg"/>
          </p:nvPr>
        </p:nvSpPr>
        <p:spPr>
          <a:xfrm>
            <a:off x="1200150" y="1143000"/>
            <a:ext cx="44577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p2:notes"/>
          <p:cNvSpPr/>
          <p:nvPr>
            <p:ph idx="2" type="sldImg"/>
          </p:nvPr>
        </p:nvSpPr>
        <p:spPr>
          <a:xfrm>
            <a:off x="1200150" y="1143000"/>
            <a:ext cx="44577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2" name="Google Shape;92;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GB" sz="1200">
                <a:solidFill>
                  <a:schemeClr val="dk1"/>
                </a:solidFill>
                <a:latin typeface="Arial"/>
                <a:ea typeface="Arial"/>
                <a:cs typeface="Arial"/>
                <a:sym typeface="Arial"/>
              </a:rPr>
              <a:t>Hotel Trinity </a:t>
            </a:r>
            <a:endParaRPr/>
          </a:p>
          <a:p>
            <a:pPr indent="0" lvl="0" marL="0" rtl="0" algn="l">
              <a:spcBef>
                <a:spcPts val="0"/>
              </a:spcBef>
              <a:spcAft>
                <a:spcPts val="0"/>
              </a:spcAft>
              <a:buNone/>
            </a:pPr>
            <a:r>
              <a:rPr b="0" lang="en-GB" sz="1200">
                <a:solidFill>
                  <a:schemeClr val="dk1"/>
                </a:solidFill>
                <a:latin typeface="Arial"/>
                <a:ea typeface="Arial"/>
                <a:cs typeface="Arial"/>
                <a:sym typeface="Arial"/>
              </a:rPr>
              <a:t>The Hotel Trinity is a luxury hotel with four stars that can be found in the heart of a city in the United Kingdom. The hotel, which is a member of the Trinity Hotel brand, is known for its opulent accommodations as well as its excellent culinary options. Because of the hotel's stellar reputation for providing excellent service to its guests, it is frequently chosen by people going on vacation as well as those travelling for business. The Christmas holiday is drawing near, and Hotel Trinity is thrilled to announce that it will be providing its guests with a special Christmas meal at a set price. The menu has been thoughtfully selected to demonstrate the hotel's gastronomic prowess and to give guests an experience that they will never forget throughout the holiday season. On the menu, you'll find alternatives for a three-course meal that are suitable for vegetarians and vegans. A drinks package is offered as an additional option on the menu for diners who would like to accompany their meals with a variety of premium wines, craft beers, and non-alcoholic beverages.</a:t>
            </a:r>
            <a:endParaRPr/>
          </a:p>
          <a:p>
            <a:pPr indent="0" lvl="0" marL="0" rtl="0" algn="l">
              <a:spcBef>
                <a:spcPts val="0"/>
              </a:spcBef>
              <a:spcAft>
                <a:spcPts val="0"/>
              </a:spcAft>
              <a:buNone/>
            </a:pPr>
            <a:r>
              <a:rPr b="1" lang="en-GB" sz="1200">
                <a:solidFill>
                  <a:schemeClr val="dk1"/>
                </a:solidFill>
                <a:latin typeface="Arial"/>
                <a:ea typeface="Arial"/>
                <a:cs typeface="Arial"/>
                <a:sym typeface="Arial"/>
              </a:rPr>
              <a:t>Menu</a:t>
            </a:r>
            <a:endParaRPr/>
          </a:p>
          <a:p>
            <a:pPr indent="0" lvl="0" marL="0" rtl="0" algn="l">
              <a:spcBef>
                <a:spcPts val="0"/>
              </a:spcBef>
              <a:spcAft>
                <a:spcPts val="0"/>
              </a:spcAft>
              <a:buNone/>
            </a:pPr>
            <a:r>
              <a:rPr b="1" lang="en-GB" sz="1200">
                <a:solidFill>
                  <a:schemeClr val="dk1"/>
                </a:solidFill>
                <a:latin typeface="Arial"/>
                <a:ea typeface="Arial"/>
                <a:cs typeface="Arial"/>
                <a:sym typeface="Arial"/>
              </a:rPr>
              <a:t>Appetizers:</a:t>
            </a:r>
            <a:endParaRPr b="0" sz="1200">
              <a:solidFill>
                <a:schemeClr val="dk1"/>
              </a:solidFill>
              <a:latin typeface="Arial"/>
              <a:ea typeface="Arial"/>
              <a:cs typeface="Arial"/>
              <a:sym typeface="Arial"/>
            </a:endParaRPr>
          </a:p>
          <a:p>
            <a:pPr indent="0" lvl="0" marL="0" rtl="0" algn="l">
              <a:spcBef>
                <a:spcPts val="0"/>
              </a:spcBef>
              <a:spcAft>
                <a:spcPts val="0"/>
              </a:spcAft>
              <a:buNone/>
            </a:pPr>
            <a:r>
              <a:rPr b="0" lang="en-GB" sz="1200">
                <a:solidFill>
                  <a:schemeClr val="dk1"/>
                </a:solidFill>
                <a:latin typeface="Arial"/>
                <a:ea typeface="Arial"/>
                <a:cs typeface="Arial"/>
                <a:sym typeface="Arial"/>
              </a:rPr>
              <a:t>Cream of mushroom soup with truffle oil - £6.50</a:t>
            </a:r>
            <a:endParaRPr/>
          </a:p>
          <a:p>
            <a:pPr indent="0" lvl="0" marL="0" rtl="0" algn="l">
              <a:spcBef>
                <a:spcPts val="0"/>
              </a:spcBef>
              <a:spcAft>
                <a:spcPts val="0"/>
              </a:spcAft>
              <a:buNone/>
            </a:pPr>
            <a:r>
              <a:rPr b="0" lang="en-GB" sz="1200">
                <a:solidFill>
                  <a:schemeClr val="dk1"/>
                </a:solidFill>
                <a:latin typeface="Arial"/>
                <a:ea typeface="Arial"/>
                <a:cs typeface="Arial"/>
                <a:sym typeface="Arial"/>
              </a:rPr>
              <a:t>Shrimp cocktail with Marie Rose sauce - £7.50</a:t>
            </a:r>
            <a:endParaRPr/>
          </a:p>
          <a:p>
            <a:pPr indent="0" lvl="0" marL="0" rtl="0" algn="l">
              <a:spcBef>
                <a:spcPts val="0"/>
              </a:spcBef>
              <a:spcAft>
                <a:spcPts val="0"/>
              </a:spcAft>
              <a:buNone/>
            </a:pPr>
            <a:r>
              <a:rPr b="0" lang="en-GB" sz="1200">
                <a:solidFill>
                  <a:schemeClr val="dk1"/>
                </a:solidFill>
                <a:latin typeface="Arial"/>
                <a:ea typeface="Arial"/>
                <a:cs typeface="Arial"/>
                <a:sym typeface="Arial"/>
              </a:rPr>
              <a:t>Classic Caesar salad with grilled chicken - £8.00</a:t>
            </a:r>
            <a:endParaRPr/>
          </a:p>
          <a:p>
            <a:pPr indent="0" lvl="0" marL="0" rtl="0" algn="l">
              <a:spcBef>
                <a:spcPts val="0"/>
              </a:spcBef>
              <a:spcAft>
                <a:spcPts val="0"/>
              </a:spcAft>
              <a:buNone/>
            </a:pPr>
            <a:r>
              <a:rPr b="0" lang="en-GB" sz="1200">
                <a:solidFill>
                  <a:schemeClr val="dk1"/>
                </a:solidFill>
                <a:latin typeface="Arial"/>
                <a:ea typeface="Arial"/>
                <a:cs typeface="Arial"/>
                <a:sym typeface="Arial"/>
              </a:rPr>
              <a:t>Baked camembert with cranberry sauce and toasted sourdough - £9.00</a:t>
            </a:r>
            <a:endParaRPr/>
          </a:p>
          <a:p>
            <a:pPr indent="0" lvl="0" marL="0" rtl="0" algn="l">
              <a:spcBef>
                <a:spcPts val="0"/>
              </a:spcBef>
              <a:spcAft>
                <a:spcPts val="0"/>
              </a:spcAft>
              <a:buNone/>
            </a:pPr>
            <a:r>
              <a:t/>
            </a:r>
            <a:endParaRPr b="0" sz="1200">
              <a:solidFill>
                <a:schemeClr val="dk1"/>
              </a:solidFill>
              <a:latin typeface="Arial"/>
              <a:ea typeface="Arial"/>
              <a:cs typeface="Arial"/>
              <a:sym typeface="Arial"/>
            </a:endParaRPr>
          </a:p>
          <a:p>
            <a:pPr indent="0" lvl="0" marL="0" rtl="0" algn="l">
              <a:spcBef>
                <a:spcPts val="0"/>
              </a:spcBef>
              <a:spcAft>
                <a:spcPts val="0"/>
              </a:spcAft>
              <a:buNone/>
            </a:pPr>
            <a:r>
              <a:rPr b="1" lang="en-GB" sz="1200">
                <a:solidFill>
                  <a:schemeClr val="dk1"/>
                </a:solidFill>
                <a:latin typeface="Arial"/>
                <a:ea typeface="Arial"/>
                <a:cs typeface="Arial"/>
                <a:sym typeface="Arial"/>
              </a:rPr>
              <a:t>Main courses:</a:t>
            </a:r>
            <a:endParaRPr/>
          </a:p>
          <a:p>
            <a:pPr indent="0" lvl="0" marL="0" rtl="0" algn="l">
              <a:spcBef>
                <a:spcPts val="0"/>
              </a:spcBef>
              <a:spcAft>
                <a:spcPts val="0"/>
              </a:spcAft>
              <a:buNone/>
            </a:pPr>
            <a:r>
              <a:t/>
            </a:r>
            <a:endParaRPr b="0" sz="1200">
              <a:solidFill>
                <a:schemeClr val="dk1"/>
              </a:solidFill>
              <a:latin typeface="Arial"/>
              <a:ea typeface="Arial"/>
              <a:cs typeface="Arial"/>
              <a:sym typeface="Arial"/>
            </a:endParaRPr>
          </a:p>
          <a:p>
            <a:pPr indent="0" lvl="0" marL="0" rtl="0" algn="l">
              <a:spcBef>
                <a:spcPts val="0"/>
              </a:spcBef>
              <a:spcAft>
                <a:spcPts val="0"/>
              </a:spcAft>
              <a:buNone/>
            </a:pPr>
            <a:r>
              <a:rPr b="0" lang="en-GB" sz="1200">
                <a:solidFill>
                  <a:schemeClr val="dk1"/>
                </a:solidFill>
                <a:latin typeface="Arial"/>
                <a:ea typeface="Arial"/>
                <a:cs typeface="Arial"/>
                <a:sym typeface="Arial"/>
              </a:rPr>
              <a:t>Roast turkey with sage and onion stuffing, pigs in blankets, roasted vegetables, and cranberry sauce - £18.50</a:t>
            </a:r>
            <a:endParaRPr/>
          </a:p>
          <a:p>
            <a:pPr indent="0" lvl="0" marL="0" rtl="0" algn="l">
              <a:spcBef>
                <a:spcPts val="0"/>
              </a:spcBef>
              <a:spcAft>
                <a:spcPts val="0"/>
              </a:spcAft>
              <a:buNone/>
            </a:pPr>
            <a:r>
              <a:rPr b="0" lang="en-GB" sz="1200">
                <a:solidFill>
                  <a:schemeClr val="dk1"/>
                </a:solidFill>
                <a:latin typeface="Arial"/>
                <a:ea typeface="Arial"/>
                <a:cs typeface="Arial"/>
                <a:sym typeface="Arial"/>
              </a:rPr>
              <a:t>Beef Wellington with dauphinoise potatoes, honey-glazed carrots, and red wine jus - £23.50</a:t>
            </a:r>
            <a:endParaRPr/>
          </a:p>
          <a:p>
            <a:pPr indent="0" lvl="0" marL="0" rtl="0" algn="l">
              <a:spcBef>
                <a:spcPts val="0"/>
              </a:spcBef>
              <a:spcAft>
                <a:spcPts val="0"/>
              </a:spcAft>
              <a:buNone/>
            </a:pPr>
            <a:r>
              <a:rPr b="0" lang="en-GB" sz="1200">
                <a:solidFill>
                  <a:schemeClr val="dk1"/>
                </a:solidFill>
                <a:latin typeface="Arial"/>
                <a:ea typeface="Arial"/>
                <a:cs typeface="Arial"/>
                <a:sym typeface="Arial"/>
              </a:rPr>
              <a:t>Pan-seared salmon fillet with dill mashed potatoes, buttered green beans, and hollandaise sauce - £19.50</a:t>
            </a:r>
            <a:endParaRPr/>
          </a:p>
          <a:p>
            <a:pPr indent="0" lvl="0" marL="0" rtl="0" algn="l">
              <a:spcBef>
                <a:spcPts val="0"/>
              </a:spcBef>
              <a:spcAft>
                <a:spcPts val="0"/>
              </a:spcAft>
              <a:buNone/>
            </a:pPr>
            <a:r>
              <a:rPr b="0" lang="en-GB" sz="1200">
                <a:solidFill>
                  <a:schemeClr val="dk1"/>
                </a:solidFill>
                <a:latin typeface="Arial"/>
                <a:ea typeface="Arial"/>
                <a:cs typeface="Arial"/>
                <a:sym typeface="Arial"/>
              </a:rPr>
              <a:t>Mushroom and chestnut Wellington with roasted vegetables and mushroom gravy (vegetarian) - £16.50</a:t>
            </a:r>
            <a:endParaRPr/>
          </a:p>
          <a:p>
            <a:pPr indent="0" lvl="0" marL="0" rtl="0" algn="l">
              <a:spcBef>
                <a:spcPts val="0"/>
              </a:spcBef>
              <a:spcAft>
                <a:spcPts val="0"/>
              </a:spcAft>
              <a:buNone/>
            </a:pPr>
            <a:r>
              <a:t/>
            </a:r>
            <a:endParaRPr b="1" sz="1200">
              <a:solidFill>
                <a:schemeClr val="dk1"/>
              </a:solidFill>
              <a:latin typeface="Arial"/>
              <a:ea typeface="Arial"/>
              <a:cs typeface="Arial"/>
              <a:sym typeface="Arial"/>
            </a:endParaRPr>
          </a:p>
          <a:p>
            <a:pPr indent="0" lvl="0" marL="0" rtl="0" algn="l">
              <a:spcBef>
                <a:spcPts val="0"/>
              </a:spcBef>
              <a:spcAft>
                <a:spcPts val="0"/>
              </a:spcAft>
              <a:buNone/>
            </a:pPr>
            <a:r>
              <a:rPr b="1" lang="en-GB" sz="1200">
                <a:solidFill>
                  <a:schemeClr val="dk1"/>
                </a:solidFill>
                <a:latin typeface="Arial"/>
                <a:ea typeface="Arial"/>
                <a:cs typeface="Arial"/>
                <a:sym typeface="Arial"/>
              </a:rPr>
              <a:t>Desserts:</a:t>
            </a:r>
            <a:endParaRPr/>
          </a:p>
          <a:p>
            <a:pPr indent="0" lvl="0" marL="0" rtl="0" algn="l">
              <a:spcBef>
                <a:spcPts val="0"/>
              </a:spcBef>
              <a:spcAft>
                <a:spcPts val="0"/>
              </a:spcAft>
              <a:buNone/>
            </a:pPr>
            <a:r>
              <a:t/>
            </a:r>
            <a:endParaRPr b="0" sz="1200">
              <a:solidFill>
                <a:schemeClr val="dk1"/>
              </a:solidFill>
              <a:latin typeface="Arial"/>
              <a:ea typeface="Arial"/>
              <a:cs typeface="Arial"/>
              <a:sym typeface="Arial"/>
            </a:endParaRPr>
          </a:p>
          <a:p>
            <a:pPr indent="0" lvl="0" marL="0" rtl="0" algn="l">
              <a:spcBef>
                <a:spcPts val="0"/>
              </a:spcBef>
              <a:spcAft>
                <a:spcPts val="0"/>
              </a:spcAft>
              <a:buNone/>
            </a:pPr>
            <a:r>
              <a:rPr b="0" lang="en-GB" sz="1200">
                <a:solidFill>
                  <a:schemeClr val="dk1"/>
                </a:solidFill>
                <a:latin typeface="Arial"/>
                <a:ea typeface="Arial"/>
                <a:cs typeface="Arial"/>
                <a:sym typeface="Arial"/>
              </a:rPr>
              <a:t>Christmas pudding with brandy sauce - £6.50</a:t>
            </a:r>
            <a:endParaRPr/>
          </a:p>
          <a:p>
            <a:pPr indent="0" lvl="0" marL="0" rtl="0" algn="l">
              <a:spcBef>
                <a:spcPts val="0"/>
              </a:spcBef>
              <a:spcAft>
                <a:spcPts val="0"/>
              </a:spcAft>
              <a:buNone/>
            </a:pPr>
            <a:r>
              <a:rPr b="0" lang="en-GB" sz="1200">
                <a:solidFill>
                  <a:schemeClr val="dk1"/>
                </a:solidFill>
                <a:latin typeface="Arial"/>
                <a:ea typeface="Arial"/>
                <a:cs typeface="Arial"/>
                <a:sym typeface="Arial"/>
              </a:rPr>
              <a:t>Chocolate Yule log with raspberry coulis - £7.50</a:t>
            </a:r>
            <a:endParaRPr/>
          </a:p>
          <a:p>
            <a:pPr indent="0" lvl="0" marL="0" rtl="0" algn="l">
              <a:spcBef>
                <a:spcPts val="0"/>
              </a:spcBef>
              <a:spcAft>
                <a:spcPts val="0"/>
              </a:spcAft>
              <a:buNone/>
            </a:pPr>
            <a:r>
              <a:rPr b="0" lang="en-GB" sz="1200">
                <a:solidFill>
                  <a:schemeClr val="dk1"/>
                </a:solidFill>
                <a:latin typeface="Arial"/>
                <a:ea typeface="Arial"/>
                <a:cs typeface="Arial"/>
                <a:sym typeface="Arial"/>
              </a:rPr>
              <a:t>Selection of artisan cheese with crackers, grapes, and chutney - £9.00</a:t>
            </a:r>
            <a:endParaRPr/>
          </a:p>
          <a:p>
            <a:pPr indent="0" lvl="0" marL="0" rtl="0" algn="l">
              <a:spcBef>
                <a:spcPts val="0"/>
              </a:spcBef>
              <a:spcAft>
                <a:spcPts val="0"/>
              </a:spcAft>
              <a:buNone/>
            </a:pPr>
            <a:r>
              <a:rPr b="0" lang="en-GB" sz="1200">
                <a:solidFill>
                  <a:schemeClr val="dk1"/>
                </a:solidFill>
                <a:latin typeface="Arial"/>
                <a:ea typeface="Arial"/>
                <a:cs typeface="Arial"/>
                <a:sym typeface="Arial"/>
              </a:rPr>
              <a:t>Festive trifle with custard, sherry-soaked sponge, and mixed berries - £8.50</a:t>
            </a:r>
            <a:endParaRPr/>
          </a:p>
          <a:p>
            <a:pPr indent="0" lvl="0" marL="0" rtl="0" algn="l">
              <a:spcBef>
                <a:spcPts val="0"/>
              </a:spcBef>
              <a:spcAft>
                <a:spcPts val="0"/>
              </a:spcAft>
              <a:buNone/>
            </a:pPr>
            <a:r>
              <a:t/>
            </a:r>
            <a:endParaRPr b="0" sz="1200">
              <a:solidFill>
                <a:schemeClr val="dk1"/>
              </a:solidFill>
              <a:latin typeface="Arial"/>
              <a:ea typeface="Arial"/>
              <a:cs typeface="Arial"/>
              <a:sym typeface="Arial"/>
            </a:endParaRPr>
          </a:p>
          <a:p>
            <a:pPr indent="0" lvl="0" marL="0" rtl="0" algn="l">
              <a:spcBef>
                <a:spcPts val="0"/>
              </a:spcBef>
              <a:spcAft>
                <a:spcPts val="0"/>
              </a:spcAft>
              <a:buNone/>
            </a:pPr>
            <a:r>
              <a:rPr b="1" lang="en-GB" sz="1200">
                <a:solidFill>
                  <a:schemeClr val="dk1"/>
                </a:solidFill>
                <a:latin typeface="Arial"/>
                <a:ea typeface="Arial"/>
                <a:cs typeface="Arial"/>
                <a:sym typeface="Arial"/>
              </a:rPr>
              <a:t>Drinks:</a:t>
            </a:r>
            <a:endParaRPr/>
          </a:p>
          <a:p>
            <a:pPr indent="0" lvl="0" marL="0" rtl="0" algn="l">
              <a:spcBef>
                <a:spcPts val="0"/>
              </a:spcBef>
              <a:spcAft>
                <a:spcPts val="0"/>
              </a:spcAft>
              <a:buNone/>
            </a:pPr>
            <a:r>
              <a:t/>
            </a:r>
            <a:endParaRPr b="0" sz="1200">
              <a:solidFill>
                <a:schemeClr val="dk1"/>
              </a:solidFill>
              <a:latin typeface="Arial"/>
              <a:ea typeface="Arial"/>
              <a:cs typeface="Arial"/>
              <a:sym typeface="Arial"/>
            </a:endParaRPr>
          </a:p>
          <a:p>
            <a:pPr indent="0" lvl="0" marL="0" rtl="0" algn="l">
              <a:spcBef>
                <a:spcPts val="0"/>
              </a:spcBef>
              <a:spcAft>
                <a:spcPts val="0"/>
              </a:spcAft>
              <a:buNone/>
            </a:pPr>
            <a:r>
              <a:rPr b="0" lang="en-GB" sz="1200">
                <a:solidFill>
                  <a:schemeClr val="dk1"/>
                </a:solidFill>
                <a:latin typeface="Arial"/>
                <a:ea typeface="Arial"/>
                <a:cs typeface="Arial"/>
                <a:sym typeface="Arial"/>
              </a:rPr>
              <a:t>Glass of house red or white wine - £5.00</a:t>
            </a:r>
            <a:endParaRPr/>
          </a:p>
          <a:p>
            <a:pPr indent="0" lvl="0" marL="0" rtl="0" algn="l">
              <a:spcBef>
                <a:spcPts val="0"/>
              </a:spcBef>
              <a:spcAft>
                <a:spcPts val="0"/>
              </a:spcAft>
              <a:buNone/>
            </a:pPr>
            <a:r>
              <a:rPr b="0" lang="en-GB" sz="1200">
                <a:solidFill>
                  <a:schemeClr val="dk1"/>
                </a:solidFill>
                <a:latin typeface="Arial"/>
                <a:ea typeface="Arial"/>
                <a:cs typeface="Arial"/>
                <a:sym typeface="Arial"/>
              </a:rPr>
              <a:t>Pint of beer or cider - £4.50</a:t>
            </a:r>
            <a:endParaRPr/>
          </a:p>
          <a:p>
            <a:pPr indent="0" lvl="0" marL="0" rtl="0" algn="l">
              <a:spcBef>
                <a:spcPts val="0"/>
              </a:spcBef>
              <a:spcAft>
                <a:spcPts val="0"/>
              </a:spcAft>
              <a:buNone/>
            </a:pPr>
            <a:r>
              <a:rPr b="0" lang="en-GB" sz="1200">
                <a:solidFill>
                  <a:schemeClr val="dk1"/>
                </a:solidFill>
                <a:latin typeface="Arial"/>
                <a:ea typeface="Arial"/>
                <a:cs typeface="Arial"/>
                <a:sym typeface="Arial"/>
              </a:rPr>
              <a:t>Soft drinks - £3.00</a:t>
            </a:r>
            <a:endParaRPr/>
          </a:p>
          <a:p>
            <a:pPr indent="0" lvl="0" marL="0" rtl="0" algn="l">
              <a:spcBef>
                <a:spcPts val="0"/>
              </a:spcBef>
              <a:spcAft>
                <a:spcPts val="0"/>
              </a:spcAft>
              <a:buNone/>
            </a:pPr>
            <a:r>
              <a:rPr b="0" lang="en-GB" sz="1200">
                <a:solidFill>
                  <a:schemeClr val="dk1"/>
                </a:solidFill>
                <a:latin typeface="Arial"/>
                <a:ea typeface="Arial"/>
                <a:cs typeface="Arial"/>
                <a:sym typeface="Arial"/>
              </a:rPr>
              <a:t>Mulled wine or cider - £6.00</a:t>
            </a:r>
            <a:endParaRPr/>
          </a:p>
          <a:p>
            <a:pPr indent="0" lvl="0" marL="0" rtl="0" algn="l">
              <a:spcBef>
                <a:spcPts val="0"/>
              </a:spcBef>
              <a:spcAft>
                <a:spcPts val="0"/>
              </a:spcAft>
              <a:buNone/>
            </a:pPr>
            <a:r>
              <a:rPr b="0" lang="en-GB" sz="1200">
                <a:solidFill>
                  <a:schemeClr val="dk1"/>
                </a:solidFill>
                <a:latin typeface="Arial"/>
                <a:ea typeface="Arial"/>
                <a:cs typeface="Arial"/>
                <a:sym typeface="Arial"/>
              </a:rPr>
              <a:t>Festive cocktail (e.g., Christmas Cosmo) - £8.00</a:t>
            </a:r>
            <a:endParaRPr/>
          </a:p>
          <a:p>
            <a:pPr indent="0" lvl="0" marL="0" rtl="0" algn="l">
              <a:spcBef>
                <a:spcPts val="0"/>
              </a:spcBef>
              <a:spcAft>
                <a:spcPts val="0"/>
              </a:spcAft>
              <a:buNone/>
            </a:pPr>
            <a:r>
              <a:rPr b="0" lang="en-GB" sz="1200">
                <a:solidFill>
                  <a:schemeClr val="dk1"/>
                </a:solidFill>
                <a:latin typeface="Arial"/>
                <a:ea typeface="Arial"/>
                <a:cs typeface="Arial"/>
                <a:sym typeface="Arial"/>
              </a:rPr>
              <a:t>Price per person: £40.00 (excluding drinks)</a:t>
            </a:r>
            <a:endParaRPr/>
          </a:p>
          <a:p>
            <a:pPr indent="0" lvl="0" marL="0" rtl="0" algn="l">
              <a:spcBef>
                <a:spcPts val="0"/>
              </a:spcBef>
              <a:spcAft>
                <a:spcPts val="0"/>
              </a:spcAft>
              <a:buNone/>
            </a:pPr>
            <a:r>
              <a:t/>
            </a:r>
            <a:endParaRPr b="0" sz="1200">
              <a:solidFill>
                <a:schemeClr val="dk1"/>
              </a:solidFill>
              <a:latin typeface="Arial"/>
              <a:ea typeface="Arial"/>
              <a:cs typeface="Arial"/>
              <a:sym typeface="Arial"/>
            </a:endParaRPr>
          </a:p>
          <a:p>
            <a:pPr indent="0" lvl="0" marL="0" rtl="0" algn="l">
              <a:spcBef>
                <a:spcPts val="0"/>
              </a:spcBef>
              <a:spcAft>
                <a:spcPts val="0"/>
              </a:spcAft>
              <a:buNone/>
            </a:pPr>
            <a:r>
              <a:rPr b="1" lang="en-GB" sz="1200">
                <a:solidFill>
                  <a:schemeClr val="dk1"/>
                </a:solidFill>
                <a:latin typeface="Arial"/>
                <a:ea typeface="Arial"/>
                <a:cs typeface="Arial"/>
                <a:sym typeface="Arial"/>
              </a:rPr>
              <a:t>Considerations </a:t>
            </a:r>
            <a:endParaRPr b="1" sz="1200">
              <a:solidFill>
                <a:schemeClr val="dk1"/>
              </a:solidFill>
              <a:latin typeface="Arial"/>
              <a:ea typeface="Arial"/>
              <a:cs typeface="Arial"/>
              <a:sym typeface="Arial"/>
            </a:endParaRPr>
          </a:p>
          <a:p>
            <a:pPr indent="0" lvl="0" marL="0" rtl="0" algn="l">
              <a:spcBef>
                <a:spcPts val="0"/>
              </a:spcBef>
              <a:spcAft>
                <a:spcPts val="0"/>
              </a:spcAft>
              <a:buNone/>
            </a:pPr>
            <a:r>
              <a:rPr b="1" lang="en-GB" sz="1200">
                <a:solidFill>
                  <a:schemeClr val="dk1"/>
                </a:solidFill>
                <a:latin typeface="Arial"/>
                <a:ea typeface="Arial"/>
                <a:cs typeface="Arial"/>
                <a:sym typeface="Arial"/>
              </a:rPr>
              <a:t>Seasonality:</a:t>
            </a:r>
            <a:r>
              <a:rPr lang="en-GB" sz="1200">
                <a:solidFill>
                  <a:schemeClr val="dk1"/>
                </a:solidFill>
                <a:latin typeface="Arial"/>
                <a:ea typeface="Arial"/>
                <a:cs typeface="Arial"/>
                <a:sym typeface="Arial"/>
              </a:rPr>
              <a:t> In order to make the atmosphere more festive, we have made use of traditional Christmas meals and dishes such as turkey, beef Wellington, Christmas pudding, and mulled wine or cider. In addition, we have decorated the space to reflect the holiday spirit.</a:t>
            </a:r>
            <a:endParaRPr/>
          </a:p>
          <a:p>
            <a:pPr indent="0" lvl="0" marL="0" rtl="0" algn="l">
              <a:spcBef>
                <a:spcPts val="0"/>
              </a:spcBef>
              <a:spcAft>
                <a:spcPts val="0"/>
              </a:spcAft>
              <a:buNone/>
            </a:pPr>
            <a:r>
              <a:rPr b="1" lang="en-GB" sz="1200">
                <a:solidFill>
                  <a:schemeClr val="dk1"/>
                </a:solidFill>
                <a:latin typeface="Arial"/>
                <a:ea typeface="Arial"/>
                <a:cs typeface="Arial"/>
                <a:sym typeface="Arial"/>
              </a:rPr>
              <a:t>Dietary:</a:t>
            </a:r>
            <a:r>
              <a:rPr lang="en-GB" sz="1200">
                <a:solidFill>
                  <a:schemeClr val="dk1"/>
                </a:solidFill>
                <a:latin typeface="Arial"/>
                <a:ea typeface="Arial"/>
                <a:cs typeface="Arial"/>
                <a:sym typeface="Arial"/>
              </a:rPr>
              <a:t> Customers who have food allergies or dietary restrictions have been addressed by our establishment through the provision of a vegetarian alternative that is denoted explicitly on the menu. On request, we will also make available alternatives that are appropriate for vegans, those who avoid gluten, and people who do not consume dairy products.</a:t>
            </a:r>
            <a:endParaRPr/>
          </a:p>
          <a:p>
            <a:pPr indent="0" lvl="0" marL="0" rtl="0" algn="l">
              <a:spcBef>
                <a:spcPts val="0"/>
              </a:spcBef>
              <a:spcAft>
                <a:spcPts val="0"/>
              </a:spcAft>
              <a:buNone/>
            </a:pPr>
            <a:r>
              <a:rPr b="1" lang="en-GB" sz="1200">
                <a:solidFill>
                  <a:schemeClr val="dk1"/>
                </a:solidFill>
                <a:latin typeface="Arial"/>
                <a:ea typeface="Arial"/>
                <a:cs typeface="Arial"/>
                <a:sym typeface="Arial"/>
              </a:rPr>
              <a:t>Local component:</a:t>
            </a:r>
            <a:r>
              <a:rPr lang="en-GB" sz="1200">
                <a:solidFill>
                  <a:schemeClr val="dk1"/>
                </a:solidFill>
                <a:latin typeface="Arial"/>
                <a:ea typeface="Arial"/>
                <a:cs typeface="Arial"/>
                <a:sym typeface="Arial"/>
              </a:rPr>
              <a:t>  We have developed the recipes using components that were sourced from the surrounding area, such as mushrooms and chestnuts for the vegetarian Wellington.</a:t>
            </a:r>
            <a:endParaRPr/>
          </a:p>
          <a:p>
            <a:pPr indent="0" lvl="0" marL="0" rtl="0" algn="l">
              <a:spcBef>
                <a:spcPts val="0"/>
              </a:spcBef>
              <a:spcAft>
                <a:spcPts val="0"/>
              </a:spcAft>
              <a:buNone/>
            </a:pPr>
            <a:r>
              <a:rPr b="1" lang="en-GB" sz="1200">
                <a:solidFill>
                  <a:schemeClr val="dk1"/>
                </a:solidFill>
                <a:latin typeface="Arial"/>
                <a:ea typeface="Arial"/>
                <a:cs typeface="Arial"/>
                <a:sym typeface="Arial"/>
              </a:rPr>
              <a:t>Preparing the Menu:</a:t>
            </a:r>
            <a:r>
              <a:rPr lang="en-GB" sz="1200">
                <a:solidFill>
                  <a:schemeClr val="dk1"/>
                </a:solidFill>
                <a:latin typeface="Arial"/>
                <a:ea typeface="Arial"/>
                <a:cs typeface="Arial"/>
                <a:sym typeface="Arial"/>
              </a:rPr>
              <a:t> The Basics to assist in the sale of the food, we have included descriptive phrasing such as "buttered green beans" and "honey-glazed carrots." This is an essential part of menu planning. We have also utilised a broad variety of cooking methods, such as roasting, pan-searing, and baking, in order to offer our consumers a variety of flavours and textures to choose from when making their purchases.</a:t>
            </a:r>
            <a:endParaRPr/>
          </a:p>
          <a:p>
            <a:pPr indent="0" lvl="0" marL="0" rtl="0" algn="l">
              <a:spcBef>
                <a:spcPts val="0"/>
              </a:spcBef>
              <a:spcAft>
                <a:spcPts val="0"/>
              </a:spcAft>
              <a:buNone/>
            </a:pPr>
            <a:r>
              <a:rPr b="1" lang="en-GB" sz="1200">
                <a:solidFill>
                  <a:schemeClr val="dk1"/>
                </a:solidFill>
                <a:latin typeface="Arial"/>
                <a:ea typeface="Arial"/>
                <a:cs typeface="Arial"/>
                <a:sym typeface="Arial"/>
              </a:rPr>
              <a:t>Availability:</a:t>
            </a:r>
            <a:r>
              <a:rPr lang="en-GB" sz="1200">
                <a:solidFill>
                  <a:schemeClr val="dk1"/>
                </a:solidFill>
                <a:latin typeface="Arial"/>
                <a:ea typeface="Arial"/>
                <a:cs typeface="Arial"/>
                <a:sym typeface="Arial"/>
              </a:rPr>
              <a:t> The Christmas menu will be available beginning on the first of December and will remain so through the last day of the month, which is the 31st of December. When you make a reservation for six people or more, you will be required to pay a deposit that is equal to £10 for each individual guest in your party.</a:t>
            </a:r>
            <a:endParaRPr/>
          </a:p>
          <a:p>
            <a:pPr indent="0" lvl="0" marL="0" rtl="0" algn="l">
              <a:spcBef>
                <a:spcPts val="0"/>
              </a:spcBef>
              <a:spcAft>
                <a:spcPts val="0"/>
              </a:spcAft>
              <a:buNone/>
            </a:pPr>
            <a:r>
              <a:rPr b="1" lang="en-GB" sz="1200">
                <a:solidFill>
                  <a:schemeClr val="dk1"/>
                </a:solidFill>
                <a:latin typeface="Arial"/>
                <a:ea typeface="Arial"/>
                <a:cs typeface="Arial"/>
                <a:sym typeface="Arial"/>
              </a:rPr>
              <a:t>Price:</a:t>
            </a:r>
            <a:r>
              <a:rPr lang="en-GB" sz="1200">
                <a:solidFill>
                  <a:schemeClr val="dk1"/>
                </a:solidFill>
                <a:latin typeface="Arial"/>
                <a:ea typeface="Arial"/>
                <a:cs typeface="Arial"/>
                <a:sym typeface="Arial"/>
              </a:rPr>
              <a:t> The price point of £40 per person is competitive with other businesses in the area and reflects both the quality of the components used in the dish as well as the level of service that is provided by Hotel Trinity. In other words, the price point is reflective of both the quality of the components used in the dish as well as the level of service that is provided.</a:t>
            </a:r>
            <a:endParaRPr/>
          </a:p>
          <a:p>
            <a:pPr indent="0" lvl="0" marL="0" rtl="0" algn="l">
              <a:spcBef>
                <a:spcPts val="0"/>
              </a:spcBef>
              <a:spcAft>
                <a:spcPts val="0"/>
              </a:spcAft>
              <a:buNone/>
            </a:pPr>
            <a:r>
              <a:rPr b="1" lang="en-GB" sz="1200">
                <a:solidFill>
                  <a:schemeClr val="dk1"/>
                </a:solidFill>
                <a:latin typeface="Arial"/>
                <a:ea typeface="Arial"/>
                <a:cs typeface="Arial"/>
                <a:sym typeface="Arial"/>
              </a:rPr>
              <a:t>Discounts and offers:</a:t>
            </a:r>
            <a:r>
              <a:rPr lang="en-GB" sz="1200">
                <a:solidFill>
                  <a:schemeClr val="dk1"/>
                </a:solidFill>
                <a:latin typeface="Arial"/>
                <a:ea typeface="Arial"/>
                <a:cs typeface="Arial"/>
                <a:sym typeface="Arial"/>
              </a:rPr>
              <a:t> If you book your stay with us before November 15th, you will enjoy a 10% discount on your reservation, as well as a complimentary glass of Prosecco for groups of eight or more guests. This offer is only valid for bookings made through our website.</a:t>
            </a:r>
            <a:endParaRPr/>
          </a:p>
          <a:p>
            <a:pPr indent="0" lvl="0" marL="0" rtl="0" algn="l">
              <a:spcBef>
                <a:spcPts val="0"/>
              </a:spcBef>
              <a:spcAft>
                <a:spcPts val="0"/>
              </a:spcAft>
              <a:buNone/>
            </a:pPr>
            <a:r>
              <a:rPr lang="en-GB" sz="1200">
                <a:solidFill>
                  <a:schemeClr val="dk1"/>
                </a:solidFill>
                <a:latin typeface="Arial"/>
                <a:ea typeface="Arial"/>
                <a:cs typeface="Arial"/>
                <a:sym typeface="Arial"/>
              </a:rPr>
              <a:t>In conclusion, this Christmas menu for Hotel Trinity offers a variety of foods that are both delicious and appropriate for the holiday season. In addition to catering to the dietary needs of their customers, they prioritise the usage of locally sourced ingredients whenever possible. In addition to that, they provide a selection of drink packages that can be purchased at reasonable costs. It has been developed with careful attention devoted to the fundamentals of menu planning in order to give customers a dining experience that will live long in their memories.</a:t>
            </a:r>
            <a:endParaRPr/>
          </a:p>
          <a:p>
            <a:pPr indent="0" lvl="0" marL="0" rtl="0" algn="l">
              <a:spcBef>
                <a:spcPts val="0"/>
              </a:spcBef>
              <a:spcAft>
                <a:spcPts val="0"/>
              </a:spcAft>
              <a:buNone/>
            </a:pPr>
            <a:r>
              <a:t/>
            </a:r>
            <a:endParaRPr/>
          </a:p>
        </p:txBody>
      </p:sp>
      <p:sp>
        <p:nvSpPr>
          <p:cNvPr id="93" name="Google Shape;93;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9" name="Shape 119"/>
        <p:cNvGrpSpPr/>
        <p:nvPr/>
      </p:nvGrpSpPr>
      <p:grpSpPr>
        <a:xfrm>
          <a:off x="0" y="0"/>
          <a:ext cx="0" cy="0"/>
          <a:chOff x="0" y="0"/>
          <a:chExt cx="0" cy="0"/>
        </a:xfrm>
      </p:grpSpPr>
      <p:sp>
        <p:nvSpPr>
          <p:cNvPr id="120" name="Google Shape;120;p3:notes"/>
          <p:cNvSpPr/>
          <p:nvPr>
            <p:ph idx="2" type="sldImg"/>
          </p:nvPr>
        </p:nvSpPr>
        <p:spPr>
          <a:xfrm>
            <a:off x="1200150" y="1143000"/>
            <a:ext cx="44577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1" name="Google Shape;121;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1" lang="en-GB" sz="1200">
                <a:solidFill>
                  <a:schemeClr val="dk1"/>
                </a:solidFill>
                <a:latin typeface="Arial"/>
                <a:ea typeface="Arial"/>
                <a:cs typeface="Arial"/>
                <a:sym typeface="Arial"/>
              </a:rPr>
              <a:t>Reference list</a:t>
            </a:r>
            <a:endParaRPr/>
          </a:p>
          <a:p>
            <a:pPr indent="0" lvl="0" marL="0" rtl="0" algn="l">
              <a:spcBef>
                <a:spcPts val="0"/>
              </a:spcBef>
              <a:spcAft>
                <a:spcPts val="0"/>
              </a:spcAft>
              <a:buNone/>
            </a:pPr>
            <a:r>
              <a:rPr lang="en-GB" sz="1200">
                <a:solidFill>
                  <a:schemeClr val="dk1"/>
                </a:solidFill>
                <a:latin typeface="Arial"/>
                <a:ea typeface="Arial"/>
                <a:cs typeface="Arial"/>
                <a:sym typeface="Arial"/>
              </a:rPr>
              <a:t>Addison-Akotoye, E. and Amenumey, E.K. (2017). Menu planners’ adherence to nutritional guidelines in menu planning in Osu, Ghana. </a:t>
            </a:r>
            <a:r>
              <a:rPr i="1" lang="en-GB" sz="1200">
                <a:solidFill>
                  <a:schemeClr val="dk1"/>
                </a:solidFill>
                <a:latin typeface="Arial"/>
                <a:ea typeface="Arial"/>
                <a:cs typeface="Arial"/>
                <a:sym typeface="Arial"/>
              </a:rPr>
              <a:t>Oguaa Journal of Social Sciences</a:t>
            </a:r>
            <a:r>
              <a:rPr lang="en-GB" sz="1200">
                <a:solidFill>
                  <a:schemeClr val="dk1"/>
                </a:solidFill>
                <a:latin typeface="Arial"/>
                <a:ea typeface="Arial"/>
                <a:cs typeface="Arial"/>
                <a:sym typeface="Arial"/>
              </a:rPr>
              <a:t>, 8(1), pp.74–89. doi:https://doi.org/10.47963/joss.v8i1.310.</a:t>
            </a:r>
            <a:endParaRPr/>
          </a:p>
          <a:p>
            <a:pPr indent="0" lvl="0" marL="0" rtl="0" algn="l">
              <a:spcBef>
                <a:spcPts val="0"/>
              </a:spcBef>
              <a:spcAft>
                <a:spcPts val="0"/>
              </a:spcAft>
              <a:buNone/>
            </a:pPr>
            <a:r>
              <a:rPr lang="en-GB" sz="1200">
                <a:solidFill>
                  <a:schemeClr val="dk1"/>
                </a:solidFill>
                <a:latin typeface="Arial"/>
                <a:ea typeface="Arial"/>
                <a:cs typeface="Arial"/>
                <a:sym typeface="Arial"/>
              </a:rPr>
              <a:t>Cousins, J.A. and Weekes, S. (2020). </a:t>
            </a:r>
            <a:r>
              <a:rPr i="1" lang="en-GB" sz="1200">
                <a:solidFill>
                  <a:schemeClr val="dk1"/>
                </a:solidFill>
                <a:latin typeface="Arial"/>
                <a:ea typeface="Arial"/>
                <a:cs typeface="Arial"/>
                <a:sym typeface="Arial"/>
              </a:rPr>
              <a:t>Food and beverage service.</a:t>
            </a:r>
            <a:r>
              <a:rPr lang="en-GB" sz="1200">
                <a:solidFill>
                  <a:schemeClr val="dk1"/>
                </a:solidFill>
                <a:latin typeface="Arial"/>
                <a:ea typeface="Arial"/>
                <a:cs typeface="Arial"/>
                <a:sym typeface="Arial"/>
              </a:rPr>
              <a:t> 9th ed. London: Hodder Education.</a:t>
            </a:r>
            <a:endParaRPr/>
          </a:p>
          <a:p>
            <a:pPr indent="0" lvl="0" marL="0" rtl="0" algn="l">
              <a:spcBef>
                <a:spcPts val="0"/>
              </a:spcBef>
              <a:spcAft>
                <a:spcPts val="0"/>
              </a:spcAft>
              <a:buNone/>
            </a:pPr>
            <a:r>
              <a:rPr lang="en-GB" sz="1200">
                <a:solidFill>
                  <a:schemeClr val="dk1"/>
                </a:solidFill>
                <a:latin typeface="Arial"/>
                <a:ea typeface="Arial"/>
                <a:cs typeface="Arial"/>
                <a:sym typeface="Arial"/>
              </a:rPr>
              <a:t>Davis, B., Lockwood, A., Alcott, P. and Pantelidis, I.S. (2018). </a:t>
            </a:r>
            <a:r>
              <a:rPr i="1" lang="en-GB" sz="1200">
                <a:solidFill>
                  <a:schemeClr val="dk1"/>
                </a:solidFill>
                <a:latin typeface="Arial"/>
                <a:ea typeface="Arial"/>
                <a:cs typeface="Arial"/>
                <a:sym typeface="Arial"/>
              </a:rPr>
              <a:t>Food and beverage management</a:t>
            </a:r>
            <a:r>
              <a:rPr lang="en-GB" sz="1200">
                <a:solidFill>
                  <a:schemeClr val="dk1"/>
                </a:solidFill>
                <a:latin typeface="Arial"/>
                <a:ea typeface="Arial"/>
                <a:cs typeface="Arial"/>
                <a:sym typeface="Arial"/>
              </a:rPr>
              <a:t>. 6th ed. London: Routledge.</a:t>
            </a:r>
            <a:endParaRPr/>
          </a:p>
          <a:p>
            <a:pPr indent="0" lvl="0" marL="0" rtl="0" algn="l">
              <a:spcBef>
                <a:spcPts val="0"/>
              </a:spcBef>
              <a:spcAft>
                <a:spcPts val="0"/>
              </a:spcAft>
              <a:buNone/>
            </a:pPr>
            <a:r>
              <a:rPr lang="en-GB" sz="1200">
                <a:solidFill>
                  <a:schemeClr val="dk1"/>
                </a:solidFill>
                <a:latin typeface="Arial"/>
                <a:ea typeface="Arial"/>
                <a:cs typeface="Arial"/>
                <a:sym typeface="Arial"/>
              </a:rPr>
              <a:t>Johnston, R., Clark, G. and Shulver, M. (2012). </a:t>
            </a:r>
            <a:r>
              <a:rPr i="1" lang="en-GB" sz="1200">
                <a:solidFill>
                  <a:schemeClr val="dk1"/>
                </a:solidFill>
                <a:latin typeface="Arial"/>
                <a:ea typeface="Arial"/>
                <a:cs typeface="Arial"/>
                <a:sym typeface="Arial"/>
              </a:rPr>
              <a:t>Service operations management : improving service delivery</a:t>
            </a:r>
            <a:r>
              <a:rPr lang="en-GB" sz="1200">
                <a:solidFill>
                  <a:schemeClr val="dk1"/>
                </a:solidFill>
                <a:latin typeface="Arial"/>
                <a:ea typeface="Arial"/>
                <a:cs typeface="Arial"/>
                <a:sym typeface="Arial"/>
              </a:rPr>
              <a:t>. 5th ed. Harlow: Pearson.</a:t>
            </a:r>
            <a:endParaRPr/>
          </a:p>
          <a:p>
            <a:pPr indent="0" lvl="0" marL="0" rtl="0" algn="l">
              <a:spcBef>
                <a:spcPts val="0"/>
              </a:spcBef>
              <a:spcAft>
                <a:spcPts val="0"/>
              </a:spcAft>
              <a:buNone/>
            </a:pPr>
            <a:r>
              <a:rPr lang="en-GB" sz="1200">
                <a:solidFill>
                  <a:schemeClr val="dk1"/>
                </a:solidFill>
                <a:latin typeface="Arial"/>
                <a:ea typeface="Arial"/>
                <a:cs typeface="Arial"/>
                <a:sym typeface="Arial"/>
              </a:rPr>
              <a:t>Manning, L. and Soon, J.M. (2016). Food Safety, Food Fraud, and Food Defense: A Fast Evolving Literature. </a:t>
            </a:r>
            <a:r>
              <a:rPr i="1" lang="en-GB" sz="1200">
                <a:solidFill>
                  <a:schemeClr val="dk1"/>
                </a:solidFill>
                <a:latin typeface="Arial"/>
                <a:ea typeface="Arial"/>
                <a:cs typeface="Arial"/>
                <a:sym typeface="Arial"/>
              </a:rPr>
              <a:t>Journal of Food Science</a:t>
            </a:r>
            <a:r>
              <a:rPr lang="en-GB" sz="1200">
                <a:solidFill>
                  <a:schemeClr val="dk1"/>
                </a:solidFill>
                <a:latin typeface="Arial"/>
                <a:ea typeface="Arial"/>
                <a:cs typeface="Arial"/>
                <a:sym typeface="Arial"/>
              </a:rPr>
              <a:t>, 81(4), pp.R823–R834. doi:https://doi.org/10.1111/1750-3841.13256.</a:t>
            </a:r>
            <a:endParaRPr/>
          </a:p>
          <a:p>
            <a:pPr indent="0" lvl="0" marL="0" rtl="0" algn="l">
              <a:spcBef>
                <a:spcPts val="0"/>
              </a:spcBef>
              <a:spcAft>
                <a:spcPts val="0"/>
              </a:spcAft>
              <a:buNone/>
            </a:pPr>
            <a:r>
              <a:rPr lang="en-GB" sz="1200">
                <a:solidFill>
                  <a:schemeClr val="dk1"/>
                </a:solidFill>
                <a:latin typeface="Arial"/>
                <a:ea typeface="Arial"/>
                <a:cs typeface="Arial"/>
                <a:sym typeface="Arial"/>
              </a:rPr>
              <a:t>Motarjemi, Y. and Lelieveld, H. (2014). </a:t>
            </a:r>
            <a:r>
              <a:rPr i="1" lang="en-GB" sz="1200">
                <a:solidFill>
                  <a:schemeClr val="dk1"/>
                </a:solidFill>
                <a:latin typeface="Arial"/>
                <a:ea typeface="Arial"/>
                <a:cs typeface="Arial"/>
                <a:sym typeface="Arial"/>
              </a:rPr>
              <a:t>Food Safety Management : a Practical Guide for the Food Industry.</a:t>
            </a:r>
            <a:r>
              <a:rPr lang="en-GB" sz="1200">
                <a:solidFill>
                  <a:schemeClr val="dk1"/>
                </a:solidFill>
                <a:latin typeface="Arial"/>
                <a:ea typeface="Arial"/>
                <a:cs typeface="Arial"/>
                <a:sym typeface="Arial"/>
              </a:rPr>
              <a:t> Burlington: Elsevier Science.</a:t>
            </a:r>
            <a:endParaRPr/>
          </a:p>
          <a:p>
            <a:pPr indent="0" lvl="0" marL="0" rtl="0" algn="l">
              <a:spcBef>
                <a:spcPts val="0"/>
              </a:spcBef>
              <a:spcAft>
                <a:spcPts val="0"/>
              </a:spcAft>
              <a:buNone/>
            </a:pPr>
            <a:r>
              <a:rPr lang="en-GB" sz="1200">
                <a:solidFill>
                  <a:schemeClr val="dk1"/>
                </a:solidFill>
                <a:latin typeface="Arial"/>
                <a:ea typeface="Arial"/>
                <a:cs typeface="Arial"/>
                <a:sym typeface="Arial"/>
              </a:rPr>
              <a:t>Preckshot, G.G. and Butner, D.N. (1988). Menu‐driven menu editor and associated menu system. </a:t>
            </a:r>
            <a:r>
              <a:rPr i="1" lang="en-GB" sz="1200">
                <a:solidFill>
                  <a:schemeClr val="dk1"/>
                </a:solidFill>
                <a:latin typeface="Arial"/>
                <a:ea typeface="Arial"/>
                <a:cs typeface="Arial"/>
                <a:sym typeface="Arial"/>
              </a:rPr>
              <a:t>Review of Scientific Instruments</a:t>
            </a:r>
            <a:r>
              <a:rPr lang="en-GB" sz="1200">
                <a:solidFill>
                  <a:schemeClr val="dk1"/>
                </a:solidFill>
                <a:latin typeface="Arial"/>
                <a:ea typeface="Arial"/>
                <a:cs typeface="Arial"/>
                <a:sym typeface="Arial"/>
              </a:rPr>
              <a:t>, 59(8), pp.1777–1779. doi:https://doi.org/10.1063/1.1140109.</a:t>
            </a:r>
            <a:endParaRPr/>
          </a:p>
          <a:p>
            <a:pPr indent="0" lvl="0" marL="0" rtl="0" algn="l">
              <a:spcBef>
                <a:spcPts val="0"/>
              </a:spcBef>
              <a:spcAft>
                <a:spcPts val="0"/>
              </a:spcAft>
              <a:buNone/>
            </a:pPr>
            <a:r>
              <a:rPr lang="en-GB" sz="1200">
                <a:solidFill>
                  <a:schemeClr val="dk1"/>
                </a:solidFill>
                <a:latin typeface="Arial"/>
                <a:ea typeface="Arial"/>
                <a:cs typeface="Arial"/>
                <a:sym typeface="Arial"/>
              </a:rPr>
              <a:t>Timko, M. (2018). Exploring the Christmas Eve Menu in Lawrence Durrell’s Avignon Quintet. </a:t>
            </a:r>
            <a:r>
              <a:rPr i="1" lang="en-GB" sz="1200">
                <a:solidFill>
                  <a:schemeClr val="dk1"/>
                </a:solidFill>
                <a:latin typeface="Arial"/>
                <a:ea typeface="Arial"/>
                <a:cs typeface="Arial"/>
                <a:sym typeface="Arial"/>
              </a:rPr>
              <a:t>Gastronomica</a:t>
            </a:r>
            <a:r>
              <a:rPr lang="en-GB" sz="1200">
                <a:solidFill>
                  <a:schemeClr val="dk1"/>
                </a:solidFill>
                <a:latin typeface="Arial"/>
                <a:ea typeface="Arial"/>
                <a:cs typeface="Arial"/>
                <a:sym typeface="Arial"/>
              </a:rPr>
              <a:t>, 18(1), pp.27–43. doi:https://doi.org/10.1525/gfc.2018.18.1.27.</a:t>
            </a:r>
            <a:endParaRPr/>
          </a:p>
          <a:p>
            <a:pPr indent="0" lvl="0" marL="0" rtl="0" algn="l">
              <a:spcBef>
                <a:spcPts val="0"/>
              </a:spcBef>
              <a:spcAft>
                <a:spcPts val="0"/>
              </a:spcAft>
              <a:buNone/>
            </a:pPr>
            <a:r>
              <a:t/>
            </a:r>
            <a:endParaRPr/>
          </a:p>
        </p:txBody>
      </p:sp>
      <p:sp>
        <p:nvSpPr>
          <p:cNvPr id="122" name="Google Shape;122;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5"/>
          <p:cNvSpPr txBox="1"/>
          <p:nvPr>
            <p:ph type="ctrTitle"/>
          </p:nvPr>
        </p:nvSpPr>
        <p:spPr>
          <a:xfrm>
            <a:off x="742950" y="1122363"/>
            <a:ext cx="84201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Arial"/>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5"/>
          <p:cNvSpPr txBox="1"/>
          <p:nvPr>
            <p:ph idx="1" type="subTitle"/>
          </p:nvPr>
        </p:nvSpPr>
        <p:spPr>
          <a:xfrm>
            <a:off x="1238250" y="3602038"/>
            <a:ext cx="74295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8" name="Google Shape;18;p5"/>
          <p:cNvSpPr txBox="1"/>
          <p:nvPr>
            <p:ph idx="10" type="dt"/>
          </p:nvPr>
        </p:nvSpPr>
        <p:spPr>
          <a:xfrm>
            <a:off x="681038" y="6356352"/>
            <a:ext cx="222885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5"/>
          <p:cNvSpPr txBox="1"/>
          <p:nvPr>
            <p:ph idx="11" type="ftr"/>
          </p:nvPr>
        </p:nvSpPr>
        <p:spPr>
          <a:xfrm>
            <a:off x="3281363" y="6356352"/>
            <a:ext cx="3343275"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5"/>
          <p:cNvSpPr txBox="1"/>
          <p:nvPr>
            <p:ph idx="12" type="sldNum"/>
          </p:nvPr>
        </p:nvSpPr>
        <p:spPr>
          <a:xfrm>
            <a:off x="6996113" y="6356352"/>
            <a:ext cx="222885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21" name="Shape 21"/>
        <p:cNvGrpSpPr/>
        <p:nvPr/>
      </p:nvGrpSpPr>
      <p:grpSpPr>
        <a:xfrm>
          <a:off x="0" y="0"/>
          <a:ext cx="0" cy="0"/>
          <a:chOff x="0" y="0"/>
          <a:chExt cx="0" cy="0"/>
        </a:xfrm>
      </p:grpSpPr>
      <p:sp>
        <p:nvSpPr>
          <p:cNvPr id="22" name="Google Shape;22;p6"/>
          <p:cNvSpPr txBox="1"/>
          <p:nvPr>
            <p:ph idx="10" type="dt"/>
          </p:nvPr>
        </p:nvSpPr>
        <p:spPr>
          <a:xfrm>
            <a:off x="681038" y="6356352"/>
            <a:ext cx="222885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6"/>
          <p:cNvSpPr txBox="1"/>
          <p:nvPr>
            <p:ph idx="11" type="ftr"/>
          </p:nvPr>
        </p:nvSpPr>
        <p:spPr>
          <a:xfrm>
            <a:off x="3281363" y="6356352"/>
            <a:ext cx="3343275"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6"/>
          <p:cNvSpPr txBox="1"/>
          <p:nvPr>
            <p:ph idx="12" type="sldNum"/>
          </p:nvPr>
        </p:nvSpPr>
        <p:spPr>
          <a:xfrm>
            <a:off x="6996113" y="6356352"/>
            <a:ext cx="222885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5" name="Shape 25"/>
        <p:cNvGrpSpPr/>
        <p:nvPr/>
      </p:nvGrpSpPr>
      <p:grpSpPr>
        <a:xfrm>
          <a:off x="0" y="0"/>
          <a:ext cx="0" cy="0"/>
          <a:chOff x="0" y="0"/>
          <a:chExt cx="0" cy="0"/>
        </a:xfrm>
      </p:grpSpPr>
      <p:sp>
        <p:nvSpPr>
          <p:cNvPr id="26" name="Google Shape;26;p7"/>
          <p:cNvSpPr txBox="1"/>
          <p:nvPr>
            <p:ph type="title"/>
          </p:nvPr>
        </p:nvSpPr>
        <p:spPr>
          <a:xfrm>
            <a:off x="681038" y="365127"/>
            <a:ext cx="8543925"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7"/>
          <p:cNvSpPr txBox="1"/>
          <p:nvPr>
            <p:ph idx="1" type="body"/>
          </p:nvPr>
        </p:nvSpPr>
        <p:spPr>
          <a:xfrm>
            <a:off x="681038" y="1825625"/>
            <a:ext cx="8543925"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8" name="Google Shape;28;p7"/>
          <p:cNvSpPr txBox="1"/>
          <p:nvPr>
            <p:ph idx="10" type="dt"/>
          </p:nvPr>
        </p:nvSpPr>
        <p:spPr>
          <a:xfrm>
            <a:off x="681038" y="6356352"/>
            <a:ext cx="222885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7"/>
          <p:cNvSpPr txBox="1"/>
          <p:nvPr>
            <p:ph idx="11" type="ftr"/>
          </p:nvPr>
        </p:nvSpPr>
        <p:spPr>
          <a:xfrm>
            <a:off x="3281363" y="6356352"/>
            <a:ext cx="3343275"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7"/>
          <p:cNvSpPr txBox="1"/>
          <p:nvPr>
            <p:ph idx="12" type="sldNum"/>
          </p:nvPr>
        </p:nvSpPr>
        <p:spPr>
          <a:xfrm>
            <a:off x="6996113" y="6356352"/>
            <a:ext cx="222885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8"/>
          <p:cNvSpPr txBox="1"/>
          <p:nvPr>
            <p:ph type="title"/>
          </p:nvPr>
        </p:nvSpPr>
        <p:spPr>
          <a:xfrm>
            <a:off x="675879" y="1709740"/>
            <a:ext cx="8543925"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Arial"/>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8"/>
          <p:cNvSpPr txBox="1"/>
          <p:nvPr>
            <p:ph idx="1" type="body"/>
          </p:nvPr>
        </p:nvSpPr>
        <p:spPr>
          <a:xfrm>
            <a:off x="675879" y="4589465"/>
            <a:ext cx="8543925"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sz="2400">
                <a:solidFill>
                  <a:schemeClr val="dk1"/>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4" name="Google Shape;34;p8"/>
          <p:cNvSpPr txBox="1"/>
          <p:nvPr>
            <p:ph idx="10" type="dt"/>
          </p:nvPr>
        </p:nvSpPr>
        <p:spPr>
          <a:xfrm>
            <a:off x="681038" y="6356352"/>
            <a:ext cx="222885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8"/>
          <p:cNvSpPr txBox="1"/>
          <p:nvPr>
            <p:ph idx="11" type="ftr"/>
          </p:nvPr>
        </p:nvSpPr>
        <p:spPr>
          <a:xfrm>
            <a:off x="3281363" y="6356352"/>
            <a:ext cx="3343275"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8"/>
          <p:cNvSpPr txBox="1"/>
          <p:nvPr>
            <p:ph idx="12" type="sldNum"/>
          </p:nvPr>
        </p:nvSpPr>
        <p:spPr>
          <a:xfrm>
            <a:off x="6996113" y="6356352"/>
            <a:ext cx="222885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7" name="Shape 37"/>
        <p:cNvGrpSpPr/>
        <p:nvPr/>
      </p:nvGrpSpPr>
      <p:grpSpPr>
        <a:xfrm>
          <a:off x="0" y="0"/>
          <a:ext cx="0" cy="0"/>
          <a:chOff x="0" y="0"/>
          <a:chExt cx="0" cy="0"/>
        </a:xfrm>
      </p:grpSpPr>
      <p:sp>
        <p:nvSpPr>
          <p:cNvPr id="38" name="Google Shape;38;p9"/>
          <p:cNvSpPr txBox="1"/>
          <p:nvPr>
            <p:ph type="title"/>
          </p:nvPr>
        </p:nvSpPr>
        <p:spPr>
          <a:xfrm>
            <a:off x="681038" y="365127"/>
            <a:ext cx="8543925"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9" name="Google Shape;39;p9"/>
          <p:cNvSpPr txBox="1"/>
          <p:nvPr>
            <p:ph idx="1" type="body"/>
          </p:nvPr>
        </p:nvSpPr>
        <p:spPr>
          <a:xfrm>
            <a:off x="681038" y="1825625"/>
            <a:ext cx="421005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0" name="Google Shape;40;p9"/>
          <p:cNvSpPr txBox="1"/>
          <p:nvPr>
            <p:ph idx="2" type="body"/>
          </p:nvPr>
        </p:nvSpPr>
        <p:spPr>
          <a:xfrm>
            <a:off x="5014913" y="1825625"/>
            <a:ext cx="421005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1" name="Google Shape;41;p9"/>
          <p:cNvSpPr txBox="1"/>
          <p:nvPr>
            <p:ph idx="10" type="dt"/>
          </p:nvPr>
        </p:nvSpPr>
        <p:spPr>
          <a:xfrm>
            <a:off x="681038" y="6356352"/>
            <a:ext cx="222885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9"/>
          <p:cNvSpPr txBox="1"/>
          <p:nvPr>
            <p:ph idx="11" type="ftr"/>
          </p:nvPr>
        </p:nvSpPr>
        <p:spPr>
          <a:xfrm>
            <a:off x="3281363" y="6356352"/>
            <a:ext cx="3343275"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9"/>
          <p:cNvSpPr txBox="1"/>
          <p:nvPr>
            <p:ph idx="12" type="sldNum"/>
          </p:nvPr>
        </p:nvSpPr>
        <p:spPr>
          <a:xfrm>
            <a:off x="6996113" y="6356352"/>
            <a:ext cx="222885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10"/>
          <p:cNvSpPr txBox="1"/>
          <p:nvPr>
            <p:ph type="title"/>
          </p:nvPr>
        </p:nvSpPr>
        <p:spPr>
          <a:xfrm>
            <a:off x="682328" y="365127"/>
            <a:ext cx="8543925"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6" name="Google Shape;46;p10"/>
          <p:cNvSpPr txBox="1"/>
          <p:nvPr>
            <p:ph idx="1" type="body"/>
          </p:nvPr>
        </p:nvSpPr>
        <p:spPr>
          <a:xfrm>
            <a:off x="682329" y="1681163"/>
            <a:ext cx="4190702"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7" name="Google Shape;47;p10"/>
          <p:cNvSpPr txBox="1"/>
          <p:nvPr>
            <p:ph idx="2" type="body"/>
          </p:nvPr>
        </p:nvSpPr>
        <p:spPr>
          <a:xfrm>
            <a:off x="682329" y="2505075"/>
            <a:ext cx="4190702"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8" name="Google Shape;48;p10"/>
          <p:cNvSpPr txBox="1"/>
          <p:nvPr>
            <p:ph idx="3" type="body"/>
          </p:nvPr>
        </p:nvSpPr>
        <p:spPr>
          <a:xfrm>
            <a:off x="5014913" y="1681163"/>
            <a:ext cx="4211340"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9" name="Google Shape;49;p10"/>
          <p:cNvSpPr txBox="1"/>
          <p:nvPr>
            <p:ph idx="4" type="body"/>
          </p:nvPr>
        </p:nvSpPr>
        <p:spPr>
          <a:xfrm>
            <a:off x="5014913" y="2505075"/>
            <a:ext cx="4211340"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0" name="Google Shape;50;p10"/>
          <p:cNvSpPr txBox="1"/>
          <p:nvPr>
            <p:ph idx="10" type="dt"/>
          </p:nvPr>
        </p:nvSpPr>
        <p:spPr>
          <a:xfrm>
            <a:off x="681038" y="6356352"/>
            <a:ext cx="222885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10"/>
          <p:cNvSpPr txBox="1"/>
          <p:nvPr>
            <p:ph idx="11" type="ftr"/>
          </p:nvPr>
        </p:nvSpPr>
        <p:spPr>
          <a:xfrm>
            <a:off x="3281363" y="6356352"/>
            <a:ext cx="3343275"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10"/>
          <p:cNvSpPr txBox="1"/>
          <p:nvPr>
            <p:ph idx="12" type="sldNum"/>
          </p:nvPr>
        </p:nvSpPr>
        <p:spPr>
          <a:xfrm>
            <a:off x="6996113" y="6356352"/>
            <a:ext cx="222885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sp>
        <p:nvSpPr>
          <p:cNvPr id="54" name="Google Shape;54;p11"/>
          <p:cNvSpPr txBox="1"/>
          <p:nvPr>
            <p:ph type="title"/>
          </p:nvPr>
        </p:nvSpPr>
        <p:spPr>
          <a:xfrm>
            <a:off x="681038" y="365127"/>
            <a:ext cx="8543925"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5" name="Google Shape;55;p11"/>
          <p:cNvSpPr txBox="1"/>
          <p:nvPr>
            <p:ph idx="10" type="dt"/>
          </p:nvPr>
        </p:nvSpPr>
        <p:spPr>
          <a:xfrm>
            <a:off x="681038" y="6356352"/>
            <a:ext cx="222885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11"/>
          <p:cNvSpPr txBox="1"/>
          <p:nvPr>
            <p:ph idx="11" type="ftr"/>
          </p:nvPr>
        </p:nvSpPr>
        <p:spPr>
          <a:xfrm>
            <a:off x="3281363" y="6356352"/>
            <a:ext cx="3343275"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11"/>
          <p:cNvSpPr txBox="1"/>
          <p:nvPr>
            <p:ph idx="12" type="sldNum"/>
          </p:nvPr>
        </p:nvSpPr>
        <p:spPr>
          <a:xfrm>
            <a:off x="6996113" y="6356352"/>
            <a:ext cx="222885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12"/>
          <p:cNvSpPr txBox="1"/>
          <p:nvPr>
            <p:ph type="title"/>
          </p:nvPr>
        </p:nvSpPr>
        <p:spPr>
          <a:xfrm>
            <a:off x="682328" y="457200"/>
            <a:ext cx="3194943"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Arial"/>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12"/>
          <p:cNvSpPr txBox="1"/>
          <p:nvPr>
            <p:ph idx="1" type="body"/>
          </p:nvPr>
        </p:nvSpPr>
        <p:spPr>
          <a:xfrm>
            <a:off x="4211340" y="987427"/>
            <a:ext cx="5014913"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12"/>
          <p:cNvSpPr txBox="1"/>
          <p:nvPr>
            <p:ph idx="2" type="body"/>
          </p:nvPr>
        </p:nvSpPr>
        <p:spPr>
          <a:xfrm>
            <a:off x="682328" y="2057400"/>
            <a:ext cx="3194943"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12"/>
          <p:cNvSpPr txBox="1"/>
          <p:nvPr>
            <p:ph idx="10" type="dt"/>
          </p:nvPr>
        </p:nvSpPr>
        <p:spPr>
          <a:xfrm>
            <a:off x="681038" y="6356352"/>
            <a:ext cx="222885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12"/>
          <p:cNvSpPr txBox="1"/>
          <p:nvPr>
            <p:ph idx="11" type="ftr"/>
          </p:nvPr>
        </p:nvSpPr>
        <p:spPr>
          <a:xfrm>
            <a:off x="3281363" y="6356352"/>
            <a:ext cx="3343275"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12"/>
          <p:cNvSpPr txBox="1"/>
          <p:nvPr>
            <p:ph idx="12" type="sldNum"/>
          </p:nvPr>
        </p:nvSpPr>
        <p:spPr>
          <a:xfrm>
            <a:off x="6996113" y="6356352"/>
            <a:ext cx="222885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13"/>
          <p:cNvSpPr txBox="1"/>
          <p:nvPr>
            <p:ph type="title"/>
          </p:nvPr>
        </p:nvSpPr>
        <p:spPr>
          <a:xfrm>
            <a:off x="682328" y="457200"/>
            <a:ext cx="3194943"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Arial"/>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13"/>
          <p:cNvSpPr/>
          <p:nvPr>
            <p:ph idx="2" type="pic"/>
          </p:nvPr>
        </p:nvSpPr>
        <p:spPr>
          <a:xfrm>
            <a:off x="4211340" y="987427"/>
            <a:ext cx="5014913" cy="4873625"/>
          </a:xfrm>
          <a:prstGeom prst="rect">
            <a:avLst/>
          </a:prstGeom>
          <a:noFill/>
          <a:ln>
            <a:noFill/>
          </a:ln>
        </p:spPr>
      </p:sp>
      <p:sp>
        <p:nvSpPr>
          <p:cNvPr id="68" name="Google Shape;68;p13"/>
          <p:cNvSpPr txBox="1"/>
          <p:nvPr>
            <p:ph idx="1" type="body"/>
          </p:nvPr>
        </p:nvSpPr>
        <p:spPr>
          <a:xfrm>
            <a:off x="682328" y="2057400"/>
            <a:ext cx="3194943"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13"/>
          <p:cNvSpPr txBox="1"/>
          <p:nvPr>
            <p:ph idx="10" type="dt"/>
          </p:nvPr>
        </p:nvSpPr>
        <p:spPr>
          <a:xfrm>
            <a:off x="681038" y="6356352"/>
            <a:ext cx="222885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13"/>
          <p:cNvSpPr txBox="1"/>
          <p:nvPr>
            <p:ph idx="11" type="ftr"/>
          </p:nvPr>
        </p:nvSpPr>
        <p:spPr>
          <a:xfrm>
            <a:off x="3281363" y="6356352"/>
            <a:ext cx="3343275"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13"/>
          <p:cNvSpPr txBox="1"/>
          <p:nvPr>
            <p:ph idx="12" type="sldNum"/>
          </p:nvPr>
        </p:nvSpPr>
        <p:spPr>
          <a:xfrm>
            <a:off x="6996113" y="6356352"/>
            <a:ext cx="222885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14"/>
          <p:cNvSpPr txBox="1"/>
          <p:nvPr>
            <p:ph type="title"/>
          </p:nvPr>
        </p:nvSpPr>
        <p:spPr>
          <a:xfrm>
            <a:off x="681038" y="365127"/>
            <a:ext cx="8543925"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14"/>
          <p:cNvSpPr txBox="1"/>
          <p:nvPr>
            <p:ph idx="1" type="body"/>
          </p:nvPr>
        </p:nvSpPr>
        <p:spPr>
          <a:xfrm rot="5400000">
            <a:off x="2777332" y="-270668"/>
            <a:ext cx="4351338" cy="8543925"/>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14"/>
          <p:cNvSpPr txBox="1"/>
          <p:nvPr>
            <p:ph idx="10" type="dt"/>
          </p:nvPr>
        </p:nvSpPr>
        <p:spPr>
          <a:xfrm>
            <a:off x="681038" y="6356352"/>
            <a:ext cx="222885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14"/>
          <p:cNvSpPr txBox="1"/>
          <p:nvPr>
            <p:ph idx="11" type="ftr"/>
          </p:nvPr>
        </p:nvSpPr>
        <p:spPr>
          <a:xfrm>
            <a:off x="3281363" y="6356352"/>
            <a:ext cx="3343275"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14"/>
          <p:cNvSpPr txBox="1"/>
          <p:nvPr>
            <p:ph idx="12" type="sldNum"/>
          </p:nvPr>
        </p:nvSpPr>
        <p:spPr>
          <a:xfrm>
            <a:off x="6996113" y="6356352"/>
            <a:ext cx="222885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15"/>
          <p:cNvSpPr txBox="1"/>
          <p:nvPr>
            <p:ph type="title"/>
          </p:nvPr>
        </p:nvSpPr>
        <p:spPr>
          <a:xfrm rot="5400000">
            <a:off x="5251054" y="2203054"/>
            <a:ext cx="5811838" cy="2135981"/>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15"/>
          <p:cNvSpPr txBox="1"/>
          <p:nvPr>
            <p:ph idx="1" type="body"/>
          </p:nvPr>
        </p:nvSpPr>
        <p:spPr>
          <a:xfrm rot="5400000">
            <a:off x="917179" y="128984"/>
            <a:ext cx="5811838" cy="6284119"/>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15"/>
          <p:cNvSpPr txBox="1"/>
          <p:nvPr>
            <p:ph idx="10" type="dt"/>
          </p:nvPr>
        </p:nvSpPr>
        <p:spPr>
          <a:xfrm>
            <a:off x="681038" y="6356352"/>
            <a:ext cx="222885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15"/>
          <p:cNvSpPr txBox="1"/>
          <p:nvPr>
            <p:ph idx="11" type="ftr"/>
          </p:nvPr>
        </p:nvSpPr>
        <p:spPr>
          <a:xfrm>
            <a:off x="3281363" y="6356352"/>
            <a:ext cx="3343275"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15"/>
          <p:cNvSpPr txBox="1"/>
          <p:nvPr>
            <p:ph idx="12" type="sldNum"/>
          </p:nvPr>
        </p:nvSpPr>
        <p:spPr>
          <a:xfrm>
            <a:off x="6996113" y="6356352"/>
            <a:ext cx="222885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4"/>
          <p:cNvSpPr txBox="1"/>
          <p:nvPr>
            <p:ph type="title"/>
          </p:nvPr>
        </p:nvSpPr>
        <p:spPr>
          <a:xfrm>
            <a:off x="681038" y="365127"/>
            <a:ext cx="8543925"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Arial"/>
              <a:buNone/>
              <a:defRPr b="0" i="0" sz="4400" u="none" cap="none" strike="noStrike">
                <a:solidFill>
                  <a:schemeClr val="dk1"/>
                </a:solidFill>
                <a:latin typeface="Arial"/>
                <a:ea typeface="Arial"/>
                <a:cs typeface="Arial"/>
                <a:sym typeface="Arial"/>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4"/>
          <p:cNvSpPr txBox="1"/>
          <p:nvPr>
            <p:ph idx="1" type="body"/>
          </p:nvPr>
        </p:nvSpPr>
        <p:spPr>
          <a:xfrm>
            <a:off x="681038" y="1825625"/>
            <a:ext cx="8543925"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12" name="Google Shape;12;p4"/>
          <p:cNvSpPr txBox="1"/>
          <p:nvPr>
            <p:ph idx="10" type="dt"/>
          </p:nvPr>
        </p:nvSpPr>
        <p:spPr>
          <a:xfrm>
            <a:off x="681038" y="6356352"/>
            <a:ext cx="222885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3" name="Google Shape;13;p4"/>
          <p:cNvSpPr txBox="1"/>
          <p:nvPr>
            <p:ph idx="11" type="ftr"/>
          </p:nvPr>
        </p:nvSpPr>
        <p:spPr>
          <a:xfrm>
            <a:off x="3281363" y="6356352"/>
            <a:ext cx="3343275"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14" name="Google Shape;14;p4"/>
          <p:cNvSpPr txBox="1"/>
          <p:nvPr>
            <p:ph idx="12" type="sldNum"/>
          </p:nvPr>
        </p:nvSpPr>
        <p:spPr>
          <a:xfrm>
            <a:off x="6996113" y="6356352"/>
            <a:ext cx="222885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Arial"/>
                <a:ea typeface="Arial"/>
                <a:cs typeface="Arial"/>
                <a:sym typeface="Arial"/>
              </a:defRPr>
            </a:lvl1pPr>
            <a:lvl2pPr indent="0" lvl="1" marL="0" marR="0" rtl="0" algn="r">
              <a:spcBef>
                <a:spcPts val="0"/>
              </a:spcBef>
              <a:buNone/>
              <a:defRPr b="0" i="0" sz="1200" u="none" cap="none" strike="noStrike">
                <a:solidFill>
                  <a:srgbClr val="888888"/>
                </a:solidFill>
                <a:latin typeface="Arial"/>
                <a:ea typeface="Arial"/>
                <a:cs typeface="Arial"/>
                <a:sym typeface="Arial"/>
              </a:defRPr>
            </a:lvl2pPr>
            <a:lvl3pPr indent="0" lvl="2" marL="0" marR="0" rtl="0" algn="r">
              <a:spcBef>
                <a:spcPts val="0"/>
              </a:spcBef>
              <a:buNone/>
              <a:defRPr b="0" i="0" sz="1200" u="none" cap="none" strike="noStrike">
                <a:solidFill>
                  <a:srgbClr val="888888"/>
                </a:solidFill>
                <a:latin typeface="Arial"/>
                <a:ea typeface="Arial"/>
                <a:cs typeface="Arial"/>
                <a:sym typeface="Arial"/>
              </a:defRPr>
            </a:lvl3pPr>
            <a:lvl4pPr indent="0" lvl="3" marL="0" marR="0" rtl="0" algn="r">
              <a:spcBef>
                <a:spcPts val="0"/>
              </a:spcBef>
              <a:buNone/>
              <a:defRPr b="0" i="0" sz="1200" u="none" cap="none" strike="noStrike">
                <a:solidFill>
                  <a:srgbClr val="888888"/>
                </a:solidFill>
                <a:latin typeface="Arial"/>
                <a:ea typeface="Arial"/>
                <a:cs typeface="Arial"/>
                <a:sym typeface="Arial"/>
              </a:defRPr>
            </a:lvl4pPr>
            <a:lvl5pPr indent="0" lvl="4" marL="0" marR="0" rtl="0" algn="r">
              <a:spcBef>
                <a:spcPts val="0"/>
              </a:spcBef>
              <a:buNone/>
              <a:defRPr b="0" i="0" sz="1200" u="none" cap="none" strike="noStrike">
                <a:solidFill>
                  <a:srgbClr val="888888"/>
                </a:solidFill>
                <a:latin typeface="Arial"/>
                <a:ea typeface="Arial"/>
                <a:cs typeface="Arial"/>
                <a:sym typeface="Arial"/>
              </a:defRPr>
            </a:lvl5pPr>
            <a:lvl6pPr indent="0" lvl="5" marL="0" marR="0" rtl="0" algn="r">
              <a:spcBef>
                <a:spcPts val="0"/>
              </a:spcBef>
              <a:buNone/>
              <a:defRPr b="0" i="0" sz="1200" u="none" cap="none" strike="noStrike">
                <a:solidFill>
                  <a:srgbClr val="888888"/>
                </a:solidFill>
                <a:latin typeface="Arial"/>
                <a:ea typeface="Arial"/>
                <a:cs typeface="Arial"/>
                <a:sym typeface="Arial"/>
              </a:defRPr>
            </a:lvl6pPr>
            <a:lvl7pPr indent="0" lvl="6" marL="0" marR="0" rtl="0" algn="r">
              <a:spcBef>
                <a:spcPts val="0"/>
              </a:spcBef>
              <a:buNone/>
              <a:defRPr b="0" i="0" sz="1200" u="none" cap="none" strike="noStrike">
                <a:solidFill>
                  <a:srgbClr val="888888"/>
                </a:solidFill>
                <a:latin typeface="Arial"/>
                <a:ea typeface="Arial"/>
                <a:cs typeface="Arial"/>
                <a:sym typeface="Arial"/>
              </a:defRPr>
            </a:lvl7pPr>
            <a:lvl8pPr indent="0" lvl="7" marL="0" marR="0" rtl="0" algn="r">
              <a:spcBef>
                <a:spcPts val="0"/>
              </a:spcBef>
              <a:buNone/>
              <a:defRPr b="0" i="0" sz="1200" u="none" cap="none" strike="noStrike">
                <a:solidFill>
                  <a:srgbClr val="888888"/>
                </a:solidFill>
                <a:latin typeface="Arial"/>
                <a:ea typeface="Arial"/>
                <a:cs typeface="Arial"/>
                <a:sym typeface="Arial"/>
              </a:defRPr>
            </a:lvl8pPr>
            <a:lvl9pPr indent="0" lvl="8" marL="0" marR="0" rtl="0" algn="r">
              <a:spcBef>
                <a:spcPts val="0"/>
              </a:spcBef>
              <a:buNone/>
              <a:defRPr b="0" i="0" sz="1200" u="none" cap="none" strike="noStrike">
                <a:solidFill>
                  <a:srgbClr val="888888"/>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1" Type="http://schemas.openxmlformats.org/officeDocument/2006/relationships/image" Target="../media/image11.jpg"/><Relationship Id="rId10" Type="http://schemas.openxmlformats.org/officeDocument/2006/relationships/image" Target="../media/image1.jpg"/><Relationship Id="rId13" Type="http://schemas.openxmlformats.org/officeDocument/2006/relationships/image" Target="../media/image10.jpg"/><Relationship Id="rId12" Type="http://schemas.openxmlformats.org/officeDocument/2006/relationships/image" Target="../media/image13.png"/><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3.jpg"/><Relationship Id="rId4" Type="http://schemas.openxmlformats.org/officeDocument/2006/relationships/image" Target="../media/image16.jpg"/><Relationship Id="rId9" Type="http://schemas.openxmlformats.org/officeDocument/2006/relationships/image" Target="../media/image4.png"/><Relationship Id="rId15" Type="http://schemas.openxmlformats.org/officeDocument/2006/relationships/image" Target="../media/image7.png"/><Relationship Id="rId14" Type="http://schemas.openxmlformats.org/officeDocument/2006/relationships/image" Target="../media/image14.png"/><Relationship Id="rId17" Type="http://schemas.openxmlformats.org/officeDocument/2006/relationships/image" Target="../media/image2.png"/><Relationship Id="rId16" Type="http://schemas.openxmlformats.org/officeDocument/2006/relationships/image" Target="../media/image9.png"/><Relationship Id="rId5" Type="http://schemas.openxmlformats.org/officeDocument/2006/relationships/image" Target="../media/image15.jpg"/><Relationship Id="rId6" Type="http://schemas.openxmlformats.org/officeDocument/2006/relationships/image" Target="../media/image8.png"/><Relationship Id="rId18" Type="http://schemas.openxmlformats.org/officeDocument/2006/relationships/image" Target="../media/image6.png"/><Relationship Id="rId7" Type="http://schemas.openxmlformats.org/officeDocument/2006/relationships/image" Target="../media/image12.jpg"/><Relationship Id="rId8" Type="http://schemas.openxmlformats.org/officeDocument/2006/relationships/image" Target="../media/image5.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 name="Shape 87"/>
        <p:cNvGrpSpPr/>
        <p:nvPr/>
      </p:nvGrpSpPr>
      <p:grpSpPr>
        <a:xfrm>
          <a:off x="0" y="0"/>
          <a:ext cx="0" cy="0"/>
          <a:chOff x="0" y="0"/>
          <a:chExt cx="0" cy="0"/>
        </a:xfrm>
      </p:grpSpPr>
      <p:sp>
        <p:nvSpPr>
          <p:cNvPr id="88" name="Google Shape;88;p1"/>
          <p:cNvSpPr txBox="1"/>
          <p:nvPr>
            <p:ph type="ctrTitle"/>
          </p:nvPr>
        </p:nvSpPr>
        <p:spPr>
          <a:xfrm>
            <a:off x="742950" y="1122363"/>
            <a:ext cx="8420100" cy="2387600"/>
          </a:xfrm>
          <a:prstGeom prst="rect">
            <a:avLst/>
          </a:prstGeom>
          <a:noFill/>
          <a:ln>
            <a:noFill/>
          </a:ln>
        </p:spPr>
        <p:txBody>
          <a:bodyPr anchorCtr="0" anchor="b" bIns="45700" lIns="91425" spcFirstLastPara="1" rIns="91425" wrap="square" tIns="45700">
            <a:normAutofit/>
          </a:bodyPr>
          <a:lstStyle/>
          <a:p>
            <a:pPr indent="0" lvl="0" marL="0" rtl="0" algn="ctr">
              <a:lnSpc>
                <a:spcPct val="90000"/>
              </a:lnSpc>
              <a:spcBef>
                <a:spcPts val="0"/>
              </a:spcBef>
              <a:spcAft>
                <a:spcPts val="0"/>
              </a:spcAft>
              <a:buClr>
                <a:schemeClr val="dk1"/>
              </a:buClr>
              <a:buSzPts val="3000"/>
              <a:buFont typeface="Arial"/>
              <a:buNone/>
            </a:pPr>
            <a:br>
              <a:rPr b="1" lang="en-GB" sz="3000"/>
            </a:br>
            <a:r>
              <a:rPr b="1" lang="en-GB" sz="3000"/>
              <a:t> Food and Beverage Operations </a:t>
            </a:r>
            <a:br>
              <a:rPr b="1" lang="en-GB" sz="3000"/>
            </a:br>
            <a:r>
              <a:rPr b="1" lang="en-GB" sz="3000"/>
              <a:t>BMIH4002 </a:t>
            </a:r>
            <a:br>
              <a:rPr b="1" lang="en-GB" sz="3000"/>
            </a:br>
            <a:r>
              <a:rPr b="1" lang="en-GB" sz="3000"/>
              <a:t>Assignment 2 Assessment of Practical Tasks </a:t>
            </a:r>
            <a:endParaRPr b="1" sz="3000"/>
          </a:p>
        </p:txBody>
      </p:sp>
      <p:sp>
        <p:nvSpPr>
          <p:cNvPr id="89" name="Google Shape;89;p1"/>
          <p:cNvSpPr txBox="1"/>
          <p:nvPr>
            <p:ph idx="1" type="subTitle"/>
          </p:nvPr>
        </p:nvSpPr>
        <p:spPr>
          <a:xfrm>
            <a:off x="1238250" y="3602038"/>
            <a:ext cx="7429500" cy="1655762"/>
          </a:xfrm>
          <a:prstGeom prst="rect">
            <a:avLst/>
          </a:prstGeom>
          <a:noFill/>
          <a:ln>
            <a:noFill/>
          </a:ln>
        </p:spPr>
        <p:txBody>
          <a:bodyPr anchorCtr="0" anchor="t" bIns="45700" lIns="91425" spcFirstLastPara="1" rIns="91425" wrap="square" tIns="45700">
            <a:normAutofit/>
          </a:bodyPr>
          <a:lstStyle/>
          <a:p>
            <a:pPr indent="0" lvl="0" marL="0" rtl="0" algn="ctr">
              <a:lnSpc>
                <a:spcPct val="90000"/>
              </a:lnSpc>
              <a:spcBef>
                <a:spcPts val="0"/>
              </a:spcBef>
              <a:spcAft>
                <a:spcPts val="0"/>
              </a:spcAft>
              <a:buClr>
                <a:schemeClr val="dk1"/>
              </a:buClr>
              <a:buSzPts val="2400"/>
              <a:buNone/>
            </a:pPr>
            <a:r>
              <a:rPr lang="en-GB"/>
              <a:t>Name: Dianna Dancs </a:t>
            </a:r>
            <a:endParaRPr/>
          </a:p>
          <a:p>
            <a:pPr indent="0" lvl="0" marL="0" rtl="0" algn="ctr">
              <a:lnSpc>
                <a:spcPct val="90000"/>
              </a:lnSpc>
              <a:spcBef>
                <a:spcPts val="1000"/>
              </a:spcBef>
              <a:spcAft>
                <a:spcPts val="0"/>
              </a:spcAft>
              <a:buClr>
                <a:schemeClr val="dk1"/>
              </a:buClr>
              <a:buSzPts val="2400"/>
              <a:buNone/>
            </a:pPr>
            <a:r>
              <a:rPr lang="en-GB"/>
              <a:t>ID: </a:t>
            </a:r>
            <a:r>
              <a:rPr lang="en-GB"/>
              <a:t>2029955@student.uwtsd.ac.uk</a:t>
            </a:r>
            <a:endParaRPr/>
          </a:p>
          <a:p>
            <a:pPr indent="0" lvl="0" marL="0" rtl="0" algn="ctr">
              <a:lnSpc>
                <a:spcPct val="90000"/>
              </a:lnSpc>
              <a:spcBef>
                <a:spcPts val="1000"/>
              </a:spcBef>
              <a:spcAft>
                <a:spcPts val="0"/>
              </a:spcAft>
              <a:buClr>
                <a:schemeClr val="dk1"/>
              </a:buClr>
              <a:buSzPts val="2400"/>
              <a:buNone/>
            </a:pPr>
            <a:r>
              <a:rPr lang="en-GB"/>
              <a:t>Tutor Name: Tristan Hawkins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EF8F4"/>
            </a:gs>
            <a:gs pos="74000">
              <a:srgbClr val="F7C4A1"/>
            </a:gs>
            <a:gs pos="83000">
              <a:srgbClr val="F7C4A1"/>
            </a:gs>
            <a:gs pos="100000">
              <a:srgbClr val="FAD7BE"/>
            </a:gs>
          </a:gsLst>
          <a:lin ang="5400000" scaled="0"/>
        </a:gradFill>
      </p:bgPr>
    </p:bg>
    <p:spTree>
      <p:nvGrpSpPr>
        <p:cNvPr id="94" name="Shape 94"/>
        <p:cNvGrpSpPr/>
        <p:nvPr/>
      </p:nvGrpSpPr>
      <p:grpSpPr>
        <a:xfrm>
          <a:off x="0" y="0"/>
          <a:ext cx="0" cy="0"/>
          <a:chOff x="0" y="0"/>
          <a:chExt cx="0" cy="0"/>
        </a:xfrm>
      </p:grpSpPr>
      <p:sp>
        <p:nvSpPr>
          <p:cNvPr id="95" name="Google Shape;95;p2"/>
          <p:cNvSpPr txBox="1"/>
          <p:nvPr/>
        </p:nvSpPr>
        <p:spPr>
          <a:xfrm>
            <a:off x="3158836" y="35031"/>
            <a:ext cx="3175461" cy="954107"/>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GB" sz="2800" u="none" cap="none" strike="noStrike">
                <a:solidFill>
                  <a:srgbClr val="FFFFFF"/>
                </a:solidFill>
                <a:latin typeface="Arial"/>
                <a:ea typeface="Arial"/>
                <a:cs typeface="Arial"/>
                <a:sym typeface="Arial"/>
              </a:rPr>
              <a:t>Hotel Trinity</a:t>
            </a:r>
            <a:endParaRPr/>
          </a:p>
          <a:p>
            <a:pPr indent="0" lvl="0" marL="0" marR="0" rtl="0" algn="ctr">
              <a:spcBef>
                <a:spcPts val="0"/>
              </a:spcBef>
              <a:spcAft>
                <a:spcPts val="0"/>
              </a:spcAft>
              <a:buNone/>
            </a:pPr>
            <a:r>
              <a:rPr b="1" i="0" lang="en-GB" sz="2800" u="none" cap="none" strike="noStrike">
                <a:solidFill>
                  <a:srgbClr val="FFFFFF"/>
                </a:solidFill>
                <a:latin typeface="Arial"/>
                <a:ea typeface="Arial"/>
                <a:cs typeface="Arial"/>
                <a:sym typeface="Arial"/>
              </a:rPr>
              <a:t>Christmas Menu  </a:t>
            </a:r>
            <a:endParaRPr/>
          </a:p>
        </p:txBody>
      </p:sp>
      <p:sp>
        <p:nvSpPr>
          <p:cNvPr id="96" name="Google Shape;96;p2"/>
          <p:cNvSpPr/>
          <p:nvPr/>
        </p:nvSpPr>
        <p:spPr>
          <a:xfrm>
            <a:off x="1" y="1004916"/>
            <a:ext cx="4522123" cy="104644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0" i="0" lang="en-GB" sz="1400" u="none" cap="none" strike="noStrike">
                <a:solidFill>
                  <a:schemeClr val="dk1"/>
                </a:solidFill>
                <a:latin typeface="Times New Roman"/>
                <a:ea typeface="Times New Roman"/>
                <a:cs typeface="Times New Roman"/>
                <a:sym typeface="Times New Roman"/>
              </a:rPr>
              <a:t>- Appetizers -</a:t>
            </a:r>
            <a:endParaRPr/>
          </a:p>
          <a:p>
            <a:pPr indent="0" lvl="0" marL="0" marR="0" rtl="0" algn="just">
              <a:spcBef>
                <a:spcPts val="0"/>
              </a:spcBef>
              <a:spcAft>
                <a:spcPts val="0"/>
              </a:spcAft>
              <a:buNone/>
            </a:pPr>
            <a:r>
              <a:rPr b="0" i="0" lang="en-GB" sz="1200" u="none" cap="none" strike="noStrike">
                <a:solidFill>
                  <a:schemeClr val="dk1"/>
                </a:solidFill>
                <a:latin typeface="Times New Roman"/>
                <a:ea typeface="Times New Roman"/>
                <a:cs typeface="Times New Roman"/>
                <a:sym typeface="Times New Roman"/>
              </a:rPr>
              <a:t>Cream of mushroom soup with truffle oil - £6.50</a:t>
            </a:r>
            <a:endParaRPr/>
          </a:p>
          <a:p>
            <a:pPr indent="0" lvl="0" marL="0" marR="0" rtl="0" algn="just">
              <a:spcBef>
                <a:spcPts val="0"/>
              </a:spcBef>
              <a:spcAft>
                <a:spcPts val="0"/>
              </a:spcAft>
              <a:buNone/>
            </a:pPr>
            <a:r>
              <a:rPr b="0" i="0" lang="en-GB" sz="1200" u="none" cap="none" strike="noStrike">
                <a:solidFill>
                  <a:schemeClr val="dk1"/>
                </a:solidFill>
                <a:latin typeface="Times New Roman"/>
                <a:ea typeface="Times New Roman"/>
                <a:cs typeface="Times New Roman"/>
                <a:sym typeface="Times New Roman"/>
              </a:rPr>
              <a:t>Shrimp cocktail with Marie Rose sauce - £7.50</a:t>
            </a:r>
            <a:endParaRPr/>
          </a:p>
          <a:p>
            <a:pPr indent="0" lvl="0" marL="0" marR="0" rtl="0" algn="just">
              <a:spcBef>
                <a:spcPts val="0"/>
              </a:spcBef>
              <a:spcAft>
                <a:spcPts val="0"/>
              </a:spcAft>
              <a:buNone/>
            </a:pPr>
            <a:r>
              <a:rPr b="0" i="0" lang="en-GB" sz="1200" u="none" cap="none" strike="noStrike">
                <a:solidFill>
                  <a:schemeClr val="dk1"/>
                </a:solidFill>
                <a:latin typeface="Times New Roman"/>
                <a:ea typeface="Times New Roman"/>
                <a:cs typeface="Times New Roman"/>
                <a:sym typeface="Times New Roman"/>
              </a:rPr>
              <a:t>Classic Caesar salad with grilled chicken - £8.00</a:t>
            </a:r>
            <a:endParaRPr/>
          </a:p>
          <a:p>
            <a:pPr indent="0" lvl="0" marL="0" marR="0" rtl="0" algn="just">
              <a:spcBef>
                <a:spcPts val="0"/>
              </a:spcBef>
              <a:spcAft>
                <a:spcPts val="0"/>
              </a:spcAft>
              <a:buNone/>
            </a:pPr>
            <a:r>
              <a:rPr b="0" i="0" lang="en-GB" sz="1200" u="none" cap="none" strike="noStrike">
                <a:solidFill>
                  <a:schemeClr val="dk1"/>
                </a:solidFill>
                <a:latin typeface="Times New Roman"/>
                <a:ea typeface="Times New Roman"/>
                <a:cs typeface="Times New Roman"/>
                <a:sym typeface="Times New Roman"/>
              </a:rPr>
              <a:t>Baked camembert with cranberry sauce and toasted sourdough - £9.00</a:t>
            </a:r>
            <a:endParaRPr b="0" i="0" sz="1200" u="none" cap="none" strike="noStrike">
              <a:solidFill>
                <a:schemeClr val="dk1"/>
              </a:solidFill>
              <a:latin typeface="Times New Roman"/>
              <a:ea typeface="Times New Roman"/>
              <a:cs typeface="Times New Roman"/>
              <a:sym typeface="Times New Roman"/>
            </a:endParaRPr>
          </a:p>
        </p:txBody>
      </p:sp>
      <p:sp>
        <p:nvSpPr>
          <p:cNvPr id="97" name="Google Shape;97;p2"/>
          <p:cNvSpPr/>
          <p:nvPr/>
        </p:nvSpPr>
        <p:spPr>
          <a:xfrm>
            <a:off x="259393" y="2898381"/>
            <a:ext cx="4204542" cy="178510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0" i="0" lang="en-GB" sz="1400" u="none" cap="none" strike="noStrike">
                <a:solidFill>
                  <a:schemeClr val="accent1"/>
                </a:solidFill>
                <a:latin typeface="Times New Roman"/>
                <a:ea typeface="Times New Roman"/>
                <a:cs typeface="Times New Roman"/>
                <a:sym typeface="Times New Roman"/>
              </a:rPr>
              <a:t>- Main courses -</a:t>
            </a:r>
            <a:endParaRPr/>
          </a:p>
          <a:p>
            <a:pPr indent="0" lvl="0" marL="0" marR="0" rtl="0" algn="just">
              <a:spcBef>
                <a:spcPts val="0"/>
              </a:spcBef>
              <a:spcAft>
                <a:spcPts val="0"/>
              </a:spcAft>
              <a:buNone/>
            </a:pPr>
            <a:r>
              <a:rPr b="0" i="0" lang="en-GB" sz="1200" u="none" cap="none" strike="noStrike">
                <a:solidFill>
                  <a:schemeClr val="dk1"/>
                </a:solidFill>
                <a:latin typeface="Times New Roman"/>
                <a:ea typeface="Times New Roman"/>
                <a:cs typeface="Times New Roman"/>
                <a:sym typeface="Times New Roman"/>
              </a:rPr>
              <a:t>Roast turkey with sage and onion stuffing, pigs in blankets, roasted vegetables, and cranberry sauce - £18.50</a:t>
            </a:r>
            <a:endParaRPr/>
          </a:p>
          <a:p>
            <a:pPr indent="0" lvl="0" marL="0" marR="0" rtl="0" algn="just">
              <a:spcBef>
                <a:spcPts val="0"/>
              </a:spcBef>
              <a:spcAft>
                <a:spcPts val="0"/>
              </a:spcAft>
              <a:buNone/>
            </a:pPr>
            <a:r>
              <a:rPr b="0" i="0" lang="en-GB" sz="1200" u="none" cap="none" strike="noStrike">
                <a:solidFill>
                  <a:schemeClr val="dk1"/>
                </a:solidFill>
                <a:latin typeface="Times New Roman"/>
                <a:ea typeface="Times New Roman"/>
                <a:cs typeface="Times New Roman"/>
                <a:sym typeface="Times New Roman"/>
              </a:rPr>
              <a:t>Beef Wellington with dauphinoise potatoes, honey-glazed carrots, and red wine jus - £23.50</a:t>
            </a:r>
            <a:endParaRPr/>
          </a:p>
          <a:p>
            <a:pPr indent="0" lvl="0" marL="0" marR="0" rtl="0" algn="just">
              <a:spcBef>
                <a:spcPts val="0"/>
              </a:spcBef>
              <a:spcAft>
                <a:spcPts val="0"/>
              </a:spcAft>
              <a:buNone/>
            </a:pPr>
            <a:r>
              <a:rPr b="0" i="0" lang="en-GB" sz="1200" u="none" cap="none" strike="noStrike">
                <a:solidFill>
                  <a:schemeClr val="dk1"/>
                </a:solidFill>
                <a:latin typeface="Times New Roman"/>
                <a:ea typeface="Times New Roman"/>
                <a:cs typeface="Times New Roman"/>
                <a:sym typeface="Times New Roman"/>
              </a:rPr>
              <a:t>Pan-seared salmon fillet with dill mashed potatoes, buttered green beans, and hollandaise sauce - £19.50</a:t>
            </a:r>
            <a:endParaRPr/>
          </a:p>
          <a:p>
            <a:pPr indent="0" lvl="0" marL="0" marR="0" rtl="0" algn="just">
              <a:spcBef>
                <a:spcPts val="0"/>
              </a:spcBef>
              <a:spcAft>
                <a:spcPts val="0"/>
              </a:spcAft>
              <a:buNone/>
            </a:pPr>
            <a:r>
              <a:rPr b="0" i="0" lang="en-GB" sz="1200" u="none" cap="none" strike="noStrike">
                <a:solidFill>
                  <a:schemeClr val="dk1"/>
                </a:solidFill>
                <a:latin typeface="Times New Roman"/>
                <a:ea typeface="Times New Roman"/>
                <a:cs typeface="Times New Roman"/>
                <a:sym typeface="Times New Roman"/>
              </a:rPr>
              <a:t>Mushroom and chestnut Wellington with roasted vegetables and mushroom gravy (vegetarian) - £16.50</a:t>
            </a:r>
            <a:endParaRPr b="0" i="0" sz="1200" u="none" cap="none" strike="noStrike">
              <a:solidFill>
                <a:schemeClr val="dk1"/>
              </a:solidFill>
              <a:latin typeface="Times New Roman"/>
              <a:ea typeface="Times New Roman"/>
              <a:cs typeface="Times New Roman"/>
              <a:sym typeface="Times New Roman"/>
            </a:endParaRPr>
          </a:p>
        </p:txBody>
      </p:sp>
      <p:sp>
        <p:nvSpPr>
          <p:cNvPr id="98" name="Google Shape;98;p2"/>
          <p:cNvSpPr/>
          <p:nvPr/>
        </p:nvSpPr>
        <p:spPr>
          <a:xfrm>
            <a:off x="4936820" y="989138"/>
            <a:ext cx="4969179" cy="104644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0" i="0" lang="en-GB" sz="1400" u="none" cap="none" strike="noStrike">
                <a:solidFill>
                  <a:srgbClr val="1F3864"/>
                </a:solidFill>
                <a:latin typeface="Times New Roman"/>
                <a:ea typeface="Times New Roman"/>
                <a:cs typeface="Times New Roman"/>
                <a:sym typeface="Times New Roman"/>
              </a:rPr>
              <a:t>- Desserts -</a:t>
            </a:r>
            <a:endParaRPr/>
          </a:p>
          <a:p>
            <a:pPr indent="0" lvl="0" marL="0" marR="0" rtl="0" algn="just">
              <a:spcBef>
                <a:spcPts val="0"/>
              </a:spcBef>
              <a:spcAft>
                <a:spcPts val="0"/>
              </a:spcAft>
              <a:buNone/>
            </a:pPr>
            <a:r>
              <a:rPr b="0" i="0" lang="en-GB" sz="1200" u="none" cap="none" strike="noStrike">
                <a:solidFill>
                  <a:schemeClr val="dk1"/>
                </a:solidFill>
                <a:latin typeface="Times New Roman"/>
                <a:ea typeface="Times New Roman"/>
                <a:cs typeface="Times New Roman"/>
                <a:sym typeface="Times New Roman"/>
              </a:rPr>
              <a:t>Christmas pudding with brandy sauce - £6.50</a:t>
            </a:r>
            <a:endParaRPr/>
          </a:p>
          <a:p>
            <a:pPr indent="0" lvl="0" marL="0" marR="0" rtl="0" algn="just">
              <a:spcBef>
                <a:spcPts val="0"/>
              </a:spcBef>
              <a:spcAft>
                <a:spcPts val="0"/>
              </a:spcAft>
              <a:buNone/>
            </a:pPr>
            <a:r>
              <a:rPr b="0" i="0" lang="en-GB" sz="1200" u="none" cap="none" strike="noStrike">
                <a:solidFill>
                  <a:schemeClr val="dk1"/>
                </a:solidFill>
                <a:latin typeface="Times New Roman"/>
                <a:ea typeface="Times New Roman"/>
                <a:cs typeface="Times New Roman"/>
                <a:sym typeface="Times New Roman"/>
              </a:rPr>
              <a:t>Chocolate Yule log with raspberry coulis - £7.50</a:t>
            </a:r>
            <a:endParaRPr/>
          </a:p>
          <a:p>
            <a:pPr indent="0" lvl="0" marL="0" marR="0" rtl="0" algn="just">
              <a:spcBef>
                <a:spcPts val="0"/>
              </a:spcBef>
              <a:spcAft>
                <a:spcPts val="0"/>
              </a:spcAft>
              <a:buNone/>
            </a:pPr>
            <a:r>
              <a:rPr b="0" i="0" lang="en-GB" sz="1200" u="none" cap="none" strike="noStrike">
                <a:solidFill>
                  <a:schemeClr val="dk1"/>
                </a:solidFill>
                <a:latin typeface="Times New Roman"/>
                <a:ea typeface="Times New Roman"/>
                <a:cs typeface="Times New Roman"/>
                <a:sym typeface="Times New Roman"/>
              </a:rPr>
              <a:t>Selection of artisan cheese with crackers, grapes, and chutney - £9.00</a:t>
            </a:r>
            <a:endParaRPr/>
          </a:p>
          <a:p>
            <a:pPr indent="0" lvl="0" marL="0" marR="0" rtl="0" algn="just">
              <a:spcBef>
                <a:spcPts val="0"/>
              </a:spcBef>
              <a:spcAft>
                <a:spcPts val="0"/>
              </a:spcAft>
              <a:buNone/>
            </a:pPr>
            <a:r>
              <a:rPr b="0" i="0" lang="en-GB" sz="1200" u="none" cap="none" strike="noStrike">
                <a:solidFill>
                  <a:schemeClr val="dk1"/>
                </a:solidFill>
                <a:latin typeface="Times New Roman"/>
                <a:ea typeface="Times New Roman"/>
                <a:cs typeface="Times New Roman"/>
                <a:sym typeface="Times New Roman"/>
              </a:rPr>
              <a:t>Festive trifle with custard, sherry-soaked sponge, and mixed berries - £8.50</a:t>
            </a:r>
            <a:endParaRPr b="0" i="0" sz="1200" u="none" cap="none" strike="noStrike">
              <a:solidFill>
                <a:schemeClr val="dk1"/>
              </a:solidFill>
              <a:latin typeface="Times New Roman"/>
              <a:ea typeface="Times New Roman"/>
              <a:cs typeface="Times New Roman"/>
              <a:sym typeface="Times New Roman"/>
            </a:endParaRPr>
          </a:p>
        </p:txBody>
      </p:sp>
      <p:sp>
        <p:nvSpPr>
          <p:cNvPr id="99" name="Google Shape;99;p2"/>
          <p:cNvSpPr/>
          <p:nvPr/>
        </p:nvSpPr>
        <p:spPr>
          <a:xfrm>
            <a:off x="5044972" y="2751861"/>
            <a:ext cx="4520330" cy="126188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i="0" lang="en-GB" sz="1600" u="none" cap="none" strike="noStrike">
                <a:solidFill>
                  <a:schemeClr val="accent5"/>
                </a:solidFill>
                <a:latin typeface="Times New Roman"/>
                <a:ea typeface="Times New Roman"/>
                <a:cs typeface="Times New Roman"/>
                <a:sym typeface="Times New Roman"/>
              </a:rPr>
              <a:t>- Drinks -</a:t>
            </a:r>
            <a:endParaRPr/>
          </a:p>
          <a:p>
            <a:pPr indent="0" lvl="0" marL="0" marR="0" rtl="0" algn="just">
              <a:spcBef>
                <a:spcPts val="0"/>
              </a:spcBef>
              <a:spcAft>
                <a:spcPts val="0"/>
              </a:spcAft>
              <a:buNone/>
            </a:pPr>
            <a:r>
              <a:rPr b="0" i="0" lang="en-GB" sz="1200" u="none" cap="none" strike="noStrike">
                <a:solidFill>
                  <a:schemeClr val="dk1"/>
                </a:solidFill>
                <a:latin typeface="Times New Roman"/>
                <a:ea typeface="Times New Roman"/>
                <a:cs typeface="Times New Roman"/>
                <a:sym typeface="Times New Roman"/>
              </a:rPr>
              <a:t>Glass of house red or white wine - £5.00</a:t>
            </a:r>
            <a:endParaRPr/>
          </a:p>
          <a:p>
            <a:pPr indent="0" lvl="0" marL="0" marR="0" rtl="0" algn="just">
              <a:spcBef>
                <a:spcPts val="0"/>
              </a:spcBef>
              <a:spcAft>
                <a:spcPts val="0"/>
              </a:spcAft>
              <a:buNone/>
            </a:pPr>
            <a:r>
              <a:rPr b="0" i="0" lang="en-GB" sz="1200" u="none" cap="none" strike="noStrike">
                <a:solidFill>
                  <a:schemeClr val="dk1"/>
                </a:solidFill>
                <a:latin typeface="Times New Roman"/>
                <a:ea typeface="Times New Roman"/>
                <a:cs typeface="Times New Roman"/>
                <a:sym typeface="Times New Roman"/>
              </a:rPr>
              <a:t>Pint of beer or cider - £4.50</a:t>
            </a:r>
            <a:endParaRPr/>
          </a:p>
          <a:p>
            <a:pPr indent="0" lvl="0" marL="0" marR="0" rtl="0" algn="just">
              <a:spcBef>
                <a:spcPts val="0"/>
              </a:spcBef>
              <a:spcAft>
                <a:spcPts val="0"/>
              </a:spcAft>
              <a:buNone/>
            </a:pPr>
            <a:r>
              <a:rPr b="0" i="0" lang="en-GB" sz="1200" u="none" cap="none" strike="noStrike">
                <a:solidFill>
                  <a:schemeClr val="dk1"/>
                </a:solidFill>
                <a:latin typeface="Times New Roman"/>
                <a:ea typeface="Times New Roman"/>
                <a:cs typeface="Times New Roman"/>
                <a:sym typeface="Times New Roman"/>
              </a:rPr>
              <a:t>Soft drinks - £3.00</a:t>
            </a:r>
            <a:endParaRPr/>
          </a:p>
          <a:p>
            <a:pPr indent="0" lvl="0" marL="0" marR="0" rtl="0" algn="just">
              <a:spcBef>
                <a:spcPts val="0"/>
              </a:spcBef>
              <a:spcAft>
                <a:spcPts val="0"/>
              </a:spcAft>
              <a:buNone/>
            </a:pPr>
            <a:r>
              <a:rPr b="0" i="0" lang="en-GB" sz="1200" u="none" cap="none" strike="noStrike">
                <a:solidFill>
                  <a:schemeClr val="dk1"/>
                </a:solidFill>
                <a:latin typeface="Times New Roman"/>
                <a:ea typeface="Times New Roman"/>
                <a:cs typeface="Times New Roman"/>
                <a:sym typeface="Times New Roman"/>
              </a:rPr>
              <a:t>Mulled wine or cider - £6.00</a:t>
            </a:r>
            <a:endParaRPr/>
          </a:p>
          <a:p>
            <a:pPr indent="0" lvl="0" marL="0" marR="0" rtl="0" algn="just">
              <a:spcBef>
                <a:spcPts val="0"/>
              </a:spcBef>
              <a:spcAft>
                <a:spcPts val="0"/>
              </a:spcAft>
              <a:buNone/>
            </a:pPr>
            <a:r>
              <a:rPr b="0" i="0" lang="en-GB" sz="1200" u="none" cap="none" strike="noStrike">
                <a:solidFill>
                  <a:schemeClr val="dk1"/>
                </a:solidFill>
                <a:latin typeface="Times New Roman"/>
                <a:ea typeface="Times New Roman"/>
                <a:cs typeface="Times New Roman"/>
                <a:sym typeface="Times New Roman"/>
              </a:rPr>
              <a:t>Festive cocktail (e.g., Christmas Cosmo) - £8.00</a:t>
            </a:r>
            <a:endParaRPr b="0" i="0" sz="1200" u="none" cap="none" strike="noStrike">
              <a:solidFill>
                <a:schemeClr val="dk1"/>
              </a:solidFill>
              <a:latin typeface="Times New Roman"/>
              <a:ea typeface="Times New Roman"/>
              <a:cs typeface="Times New Roman"/>
              <a:sym typeface="Times New Roman"/>
            </a:endParaRPr>
          </a:p>
        </p:txBody>
      </p:sp>
      <p:pic>
        <p:nvPicPr>
          <p:cNvPr id="100" name="Google Shape;100;p2"/>
          <p:cNvPicPr preferRelativeResize="0"/>
          <p:nvPr/>
        </p:nvPicPr>
        <p:blipFill rotWithShape="1">
          <a:blip r:embed="rId3">
            <a:alphaModFix/>
          </a:blip>
          <a:srcRect b="0" l="0" r="0" t="0"/>
          <a:stretch/>
        </p:blipFill>
        <p:spPr>
          <a:xfrm>
            <a:off x="1737360" y="19253"/>
            <a:ext cx="1421476" cy="870209"/>
          </a:xfrm>
          <a:prstGeom prst="rect">
            <a:avLst/>
          </a:prstGeom>
          <a:noFill/>
          <a:ln>
            <a:noFill/>
          </a:ln>
        </p:spPr>
      </p:pic>
      <p:pic>
        <p:nvPicPr>
          <p:cNvPr id="101" name="Google Shape;101;p2"/>
          <p:cNvPicPr preferRelativeResize="0"/>
          <p:nvPr/>
        </p:nvPicPr>
        <p:blipFill rotWithShape="1">
          <a:blip r:embed="rId4">
            <a:alphaModFix/>
          </a:blip>
          <a:srcRect b="0" l="0" r="0" t="0"/>
          <a:stretch/>
        </p:blipFill>
        <p:spPr>
          <a:xfrm>
            <a:off x="6411279" y="35031"/>
            <a:ext cx="1747769" cy="954107"/>
          </a:xfrm>
          <a:prstGeom prst="rect">
            <a:avLst/>
          </a:prstGeom>
          <a:noFill/>
          <a:ln>
            <a:noFill/>
          </a:ln>
        </p:spPr>
      </p:pic>
      <p:pic>
        <p:nvPicPr>
          <p:cNvPr id="102" name="Google Shape;102;p2"/>
          <p:cNvPicPr preferRelativeResize="0"/>
          <p:nvPr/>
        </p:nvPicPr>
        <p:blipFill rotWithShape="1">
          <a:blip r:embed="rId5">
            <a:alphaModFix/>
          </a:blip>
          <a:srcRect b="0" l="0" r="0" t="0"/>
          <a:stretch/>
        </p:blipFill>
        <p:spPr>
          <a:xfrm>
            <a:off x="3158837" y="1268852"/>
            <a:ext cx="1208550" cy="485133"/>
          </a:xfrm>
          <a:prstGeom prst="rect">
            <a:avLst/>
          </a:prstGeom>
          <a:noFill/>
          <a:ln>
            <a:noFill/>
          </a:ln>
        </p:spPr>
      </p:pic>
      <p:pic>
        <p:nvPicPr>
          <p:cNvPr id="103" name="Google Shape;103;p2"/>
          <p:cNvPicPr preferRelativeResize="0"/>
          <p:nvPr/>
        </p:nvPicPr>
        <p:blipFill rotWithShape="1">
          <a:blip r:embed="rId6">
            <a:alphaModFix/>
          </a:blip>
          <a:srcRect b="0" l="0" r="0" t="48972"/>
          <a:stretch/>
        </p:blipFill>
        <p:spPr>
          <a:xfrm>
            <a:off x="1" y="2215921"/>
            <a:ext cx="4367386" cy="702562"/>
          </a:xfrm>
          <a:prstGeom prst="rect">
            <a:avLst/>
          </a:prstGeom>
          <a:noFill/>
          <a:ln>
            <a:noFill/>
          </a:ln>
        </p:spPr>
      </p:pic>
      <p:sp>
        <p:nvSpPr>
          <p:cNvPr id="104" name="Google Shape;104;p2"/>
          <p:cNvSpPr/>
          <p:nvPr/>
        </p:nvSpPr>
        <p:spPr>
          <a:xfrm>
            <a:off x="259393" y="4838402"/>
            <a:ext cx="2184549" cy="1200329"/>
          </a:xfrm>
          <a:prstGeom prst="rect">
            <a:avLst/>
          </a:prstGeom>
          <a:noFill/>
          <a:ln>
            <a:noFill/>
          </a:ln>
        </p:spPr>
        <p:txBody>
          <a:bodyPr anchorCtr="0" anchor="t" bIns="45700" lIns="91425" spcFirstLastPara="1" rIns="91425" wrap="square" tIns="45700">
            <a:spAutoFit/>
          </a:bodyPr>
          <a:lstStyle/>
          <a:p>
            <a:pPr indent="0" lvl="0" marL="0" marR="0" rtl="0" algn="just">
              <a:spcBef>
                <a:spcPts val="0"/>
              </a:spcBef>
              <a:spcAft>
                <a:spcPts val="0"/>
              </a:spcAft>
              <a:buNone/>
            </a:pPr>
            <a:r>
              <a:rPr b="0" i="0" lang="en-GB" sz="1200" u="none" cap="none" strike="noStrike">
                <a:solidFill>
                  <a:schemeClr val="dk1"/>
                </a:solidFill>
                <a:latin typeface="Times New Roman"/>
                <a:ea typeface="Times New Roman"/>
                <a:cs typeface="Times New Roman"/>
                <a:sym typeface="Times New Roman"/>
              </a:rPr>
              <a:t>We will offer a 10% discount on bookings made before November 15th and a complimentary glass of Prosecco for groups of eight or more people.</a:t>
            </a:r>
            <a:endParaRPr b="0" i="0" sz="1200" u="none" cap="none" strike="noStrike">
              <a:solidFill>
                <a:schemeClr val="dk1"/>
              </a:solidFill>
              <a:latin typeface="Times New Roman"/>
              <a:ea typeface="Times New Roman"/>
              <a:cs typeface="Times New Roman"/>
              <a:sym typeface="Times New Roman"/>
            </a:endParaRPr>
          </a:p>
        </p:txBody>
      </p:sp>
      <p:pic>
        <p:nvPicPr>
          <p:cNvPr id="105" name="Google Shape;105;p2"/>
          <p:cNvPicPr preferRelativeResize="0"/>
          <p:nvPr/>
        </p:nvPicPr>
        <p:blipFill rotWithShape="1">
          <a:blip r:embed="rId7">
            <a:alphaModFix/>
          </a:blip>
          <a:srcRect b="0" l="0" r="0" t="0"/>
          <a:stretch/>
        </p:blipFill>
        <p:spPr>
          <a:xfrm>
            <a:off x="2601884" y="4912822"/>
            <a:ext cx="1616292" cy="1070266"/>
          </a:xfrm>
          <a:prstGeom prst="rect">
            <a:avLst/>
          </a:prstGeom>
          <a:noFill/>
          <a:ln>
            <a:noFill/>
          </a:ln>
        </p:spPr>
      </p:pic>
      <p:pic>
        <p:nvPicPr>
          <p:cNvPr id="106" name="Google Shape;106;p2"/>
          <p:cNvPicPr preferRelativeResize="0"/>
          <p:nvPr/>
        </p:nvPicPr>
        <p:blipFill rotWithShape="1">
          <a:blip r:embed="rId8">
            <a:alphaModFix/>
          </a:blip>
          <a:srcRect b="0" l="0" r="0" t="0"/>
          <a:stretch/>
        </p:blipFill>
        <p:spPr>
          <a:xfrm>
            <a:off x="8159048" y="1268852"/>
            <a:ext cx="1263955" cy="368756"/>
          </a:xfrm>
          <a:prstGeom prst="rect">
            <a:avLst/>
          </a:prstGeom>
          <a:noFill/>
          <a:ln>
            <a:noFill/>
          </a:ln>
        </p:spPr>
      </p:pic>
      <p:pic>
        <p:nvPicPr>
          <p:cNvPr id="107" name="Google Shape;107;p2"/>
          <p:cNvPicPr preferRelativeResize="0"/>
          <p:nvPr/>
        </p:nvPicPr>
        <p:blipFill rotWithShape="1">
          <a:blip r:embed="rId9">
            <a:alphaModFix/>
          </a:blip>
          <a:srcRect b="0" l="0" r="0" t="0"/>
          <a:stretch/>
        </p:blipFill>
        <p:spPr>
          <a:xfrm>
            <a:off x="4948424" y="2060017"/>
            <a:ext cx="4673478" cy="691844"/>
          </a:xfrm>
          <a:prstGeom prst="rect">
            <a:avLst/>
          </a:prstGeom>
          <a:noFill/>
          <a:ln>
            <a:noFill/>
          </a:ln>
        </p:spPr>
      </p:pic>
      <p:pic>
        <p:nvPicPr>
          <p:cNvPr id="108" name="Google Shape;108;p2"/>
          <p:cNvPicPr preferRelativeResize="0"/>
          <p:nvPr/>
        </p:nvPicPr>
        <p:blipFill rotWithShape="1">
          <a:blip r:embed="rId10">
            <a:alphaModFix/>
          </a:blip>
          <a:srcRect b="0" l="0" r="0" t="0"/>
          <a:stretch/>
        </p:blipFill>
        <p:spPr>
          <a:xfrm>
            <a:off x="7880463" y="3108961"/>
            <a:ext cx="1542539" cy="631766"/>
          </a:xfrm>
          <a:prstGeom prst="rect">
            <a:avLst/>
          </a:prstGeom>
          <a:noFill/>
          <a:ln>
            <a:noFill/>
          </a:ln>
        </p:spPr>
      </p:pic>
      <p:sp>
        <p:nvSpPr>
          <p:cNvPr id="109" name="Google Shape;109;p2"/>
          <p:cNvSpPr/>
          <p:nvPr/>
        </p:nvSpPr>
        <p:spPr>
          <a:xfrm>
            <a:off x="5122338" y="4097827"/>
            <a:ext cx="4198585" cy="507831"/>
          </a:xfrm>
          <a:prstGeom prst="rect">
            <a:avLst/>
          </a:prstGeom>
          <a:noFill/>
          <a:ln>
            <a:noFill/>
          </a:ln>
        </p:spPr>
        <p:txBody>
          <a:bodyPr anchorCtr="0" anchor="t" bIns="45700" lIns="91425" spcFirstLastPara="1" rIns="91425" wrap="square" tIns="45700">
            <a:spAutoFit/>
          </a:bodyPr>
          <a:lstStyle/>
          <a:p>
            <a:pPr indent="0" lvl="0" marL="0" marR="0" rtl="0" algn="just">
              <a:lnSpc>
                <a:spcPct val="150000"/>
              </a:lnSpc>
              <a:spcBef>
                <a:spcPts val="0"/>
              </a:spcBef>
              <a:spcAft>
                <a:spcPts val="0"/>
              </a:spcAft>
              <a:buNone/>
            </a:pPr>
            <a:r>
              <a:rPr b="0" i="0" lang="en-GB" sz="1800" u="none" cap="none" strike="noStrike">
                <a:solidFill>
                  <a:schemeClr val="accent1"/>
                </a:solidFill>
                <a:latin typeface="Times New Roman"/>
                <a:ea typeface="Times New Roman"/>
                <a:cs typeface="Times New Roman"/>
                <a:sym typeface="Times New Roman"/>
              </a:rPr>
              <a:t>Price per person: £40.00 (excluding drinks)</a:t>
            </a:r>
            <a:endParaRPr b="0" i="0" sz="1800" u="none" cap="none" strike="noStrike">
              <a:solidFill>
                <a:schemeClr val="accent1"/>
              </a:solidFill>
              <a:latin typeface="Times New Roman"/>
              <a:ea typeface="Times New Roman"/>
              <a:cs typeface="Times New Roman"/>
              <a:sym typeface="Times New Roman"/>
            </a:endParaRPr>
          </a:p>
        </p:txBody>
      </p:sp>
      <p:sp>
        <p:nvSpPr>
          <p:cNvPr id="110" name="Google Shape;110;p2"/>
          <p:cNvSpPr txBox="1"/>
          <p:nvPr/>
        </p:nvSpPr>
        <p:spPr>
          <a:xfrm>
            <a:off x="5760720" y="4614378"/>
            <a:ext cx="2601881"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GB" sz="1800" u="none" cap="none" strike="noStrike">
                <a:solidFill>
                  <a:schemeClr val="accent1"/>
                </a:solidFill>
                <a:latin typeface="Arial"/>
                <a:ea typeface="Arial"/>
                <a:cs typeface="Arial"/>
                <a:sym typeface="Arial"/>
              </a:rPr>
              <a:t>To Book please contact </a:t>
            </a:r>
            <a:endParaRPr sz="1800">
              <a:solidFill>
                <a:schemeClr val="accent1"/>
              </a:solidFill>
              <a:latin typeface="Arial"/>
              <a:ea typeface="Arial"/>
              <a:cs typeface="Arial"/>
              <a:sym typeface="Arial"/>
            </a:endParaRPr>
          </a:p>
        </p:txBody>
      </p:sp>
      <p:pic>
        <p:nvPicPr>
          <p:cNvPr id="111" name="Google Shape;111;p2"/>
          <p:cNvPicPr preferRelativeResize="0"/>
          <p:nvPr/>
        </p:nvPicPr>
        <p:blipFill rotWithShape="1">
          <a:blip r:embed="rId11">
            <a:alphaModFix/>
          </a:blip>
          <a:srcRect b="4767" l="52631" r="0" t="9075"/>
          <a:stretch/>
        </p:blipFill>
        <p:spPr>
          <a:xfrm>
            <a:off x="5122338" y="4997222"/>
            <a:ext cx="1421477" cy="901465"/>
          </a:xfrm>
          <a:prstGeom prst="rect">
            <a:avLst/>
          </a:prstGeom>
          <a:noFill/>
          <a:ln>
            <a:noFill/>
          </a:ln>
        </p:spPr>
      </p:pic>
      <p:pic>
        <p:nvPicPr>
          <p:cNvPr id="112" name="Google Shape;112;p2"/>
          <p:cNvPicPr preferRelativeResize="0"/>
          <p:nvPr/>
        </p:nvPicPr>
        <p:blipFill rotWithShape="1">
          <a:blip r:embed="rId12">
            <a:alphaModFix/>
          </a:blip>
          <a:srcRect b="0" l="0" r="0" t="0"/>
          <a:stretch/>
        </p:blipFill>
        <p:spPr>
          <a:xfrm>
            <a:off x="6729465" y="4994825"/>
            <a:ext cx="1437024" cy="906257"/>
          </a:xfrm>
          <a:prstGeom prst="rect">
            <a:avLst/>
          </a:prstGeom>
          <a:noFill/>
          <a:ln>
            <a:noFill/>
          </a:ln>
        </p:spPr>
      </p:pic>
      <p:pic>
        <p:nvPicPr>
          <p:cNvPr id="113" name="Google Shape;113;p2"/>
          <p:cNvPicPr preferRelativeResize="0"/>
          <p:nvPr/>
        </p:nvPicPr>
        <p:blipFill rotWithShape="1">
          <a:blip r:embed="rId13">
            <a:alphaModFix/>
          </a:blip>
          <a:srcRect b="0" l="0" r="0" t="0"/>
          <a:stretch/>
        </p:blipFill>
        <p:spPr>
          <a:xfrm>
            <a:off x="8514261" y="5001924"/>
            <a:ext cx="908741" cy="904702"/>
          </a:xfrm>
          <a:prstGeom prst="rect">
            <a:avLst/>
          </a:prstGeom>
          <a:noFill/>
          <a:ln>
            <a:noFill/>
          </a:ln>
        </p:spPr>
      </p:pic>
      <p:pic>
        <p:nvPicPr>
          <p:cNvPr id="114" name="Google Shape;114;p2"/>
          <p:cNvPicPr preferRelativeResize="0"/>
          <p:nvPr/>
        </p:nvPicPr>
        <p:blipFill rotWithShape="1">
          <a:blip r:embed="rId14">
            <a:alphaModFix/>
          </a:blip>
          <a:srcRect b="0" l="0" r="0" t="0"/>
          <a:stretch/>
        </p:blipFill>
        <p:spPr>
          <a:xfrm>
            <a:off x="7460" y="6005323"/>
            <a:ext cx="1905000" cy="893185"/>
          </a:xfrm>
          <a:prstGeom prst="rect">
            <a:avLst/>
          </a:prstGeom>
          <a:noFill/>
          <a:ln>
            <a:noFill/>
          </a:ln>
        </p:spPr>
      </p:pic>
      <p:pic>
        <p:nvPicPr>
          <p:cNvPr id="115" name="Google Shape;115;p2"/>
          <p:cNvPicPr preferRelativeResize="0"/>
          <p:nvPr/>
        </p:nvPicPr>
        <p:blipFill rotWithShape="1">
          <a:blip r:embed="rId15">
            <a:alphaModFix/>
          </a:blip>
          <a:srcRect b="0" l="0" r="0" t="0"/>
          <a:stretch/>
        </p:blipFill>
        <p:spPr>
          <a:xfrm>
            <a:off x="8215487" y="5971889"/>
            <a:ext cx="1690513" cy="859777"/>
          </a:xfrm>
          <a:prstGeom prst="rect">
            <a:avLst/>
          </a:prstGeom>
          <a:noFill/>
          <a:ln>
            <a:noFill/>
          </a:ln>
        </p:spPr>
      </p:pic>
      <p:pic>
        <p:nvPicPr>
          <p:cNvPr id="116" name="Google Shape;116;p2"/>
          <p:cNvPicPr preferRelativeResize="0"/>
          <p:nvPr/>
        </p:nvPicPr>
        <p:blipFill rotWithShape="1">
          <a:blip r:embed="rId16">
            <a:alphaModFix/>
          </a:blip>
          <a:srcRect b="0" l="0" r="0" t="0"/>
          <a:stretch/>
        </p:blipFill>
        <p:spPr>
          <a:xfrm>
            <a:off x="8628889" y="-52698"/>
            <a:ext cx="1384067" cy="727751"/>
          </a:xfrm>
          <a:prstGeom prst="rect">
            <a:avLst/>
          </a:prstGeom>
          <a:noFill/>
          <a:ln>
            <a:noFill/>
          </a:ln>
        </p:spPr>
      </p:pic>
      <p:pic>
        <p:nvPicPr>
          <p:cNvPr id="117" name="Google Shape;117;p2"/>
          <p:cNvPicPr preferRelativeResize="0"/>
          <p:nvPr/>
        </p:nvPicPr>
        <p:blipFill rotWithShape="1">
          <a:blip r:embed="rId17">
            <a:alphaModFix/>
          </a:blip>
          <a:srcRect b="703" l="17164" r="16415" t="0"/>
          <a:stretch/>
        </p:blipFill>
        <p:spPr>
          <a:xfrm>
            <a:off x="-150478" y="-69328"/>
            <a:ext cx="1652918" cy="958790"/>
          </a:xfrm>
          <a:prstGeom prst="rect">
            <a:avLst/>
          </a:prstGeom>
          <a:noFill/>
          <a:ln>
            <a:noFill/>
          </a:ln>
        </p:spPr>
      </p:pic>
      <p:pic>
        <p:nvPicPr>
          <p:cNvPr id="118" name="Google Shape;118;p2"/>
          <p:cNvPicPr preferRelativeResize="0"/>
          <p:nvPr/>
        </p:nvPicPr>
        <p:blipFill rotWithShape="1">
          <a:blip r:embed="rId18">
            <a:alphaModFix/>
          </a:blip>
          <a:srcRect b="0" l="0" r="0" t="0"/>
          <a:stretch/>
        </p:blipFill>
        <p:spPr>
          <a:xfrm>
            <a:off x="3562869" y="6038731"/>
            <a:ext cx="3295650" cy="79293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3" name="Shape 123"/>
        <p:cNvGrpSpPr/>
        <p:nvPr/>
      </p:nvGrpSpPr>
      <p:grpSpPr>
        <a:xfrm>
          <a:off x="0" y="0"/>
          <a:ext cx="0" cy="0"/>
          <a:chOff x="0" y="0"/>
          <a:chExt cx="0" cy="0"/>
        </a:xfrm>
      </p:grpSpPr>
      <p:sp>
        <p:nvSpPr>
          <p:cNvPr id="124" name="Google Shape;124;p3"/>
          <p:cNvSpPr txBox="1"/>
          <p:nvPr>
            <p:ph type="title"/>
          </p:nvPr>
        </p:nvSpPr>
        <p:spPr>
          <a:xfrm>
            <a:off x="681038" y="365127"/>
            <a:ext cx="8543925" cy="1325563"/>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Arial"/>
              <a:buNone/>
            </a:pPr>
            <a:r>
              <a:rPr b="1" lang="en-GB"/>
              <a:t>References </a:t>
            </a:r>
            <a:endParaRPr b="1"/>
          </a:p>
        </p:txBody>
      </p:sp>
      <p:sp>
        <p:nvSpPr>
          <p:cNvPr id="125" name="Google Shape;125;p3"/>
          <p:cNvSpPr txBox="1"/>
          <p:nvPr>
            <p:ph idx="1" type="body"/>
          </p:nvPr>
        </p:nvSpPr>
        <p:spPr>
          <a:xfrm>
            <a:off x="681038" y="1825625"/>
            <a:ext cx="8543925" cy="4351338"/>
          </a:xfrm>
          <a:prstGeom prst="rect">
            <a:avLst/>
          </a:prstGeom>
          <a:noFill/>
          <a:ln>
            <a:noFill/>
          </a:ln>
        </p:spPr>
        <p:txBody>
          <a:bodyPr anchorCtr="0" anchor="t" bIns="45700" lIns="91425" spcFirstLastPara="1" rIns="91425" wrap="square" tIns="45700">
            <a:normAutofit fontScale="55000" lnSpcReduction="20000"/>
          </a:bodyPr>
          <a:lstStyle/>
          <a:p>
            <a:pPr indent="-228600" lvl="0" marL="228600" rtl="0" algn="just">
              <a:lnSpc>
                <a:spcPct val="90000"/>
              </a:lnSpc>
              <a:spcBef>
                <a:spcPts val="0"/>
              </a:spcBef>
              <a:spcAft>
                <a:spcPts val="0"/>
              </a:spcAft>
              <a:buClr>
                <a:schemeClr val="dk1"/>
              </a:buClr>
              <a:buSzPct val="100000"/>
              <a:buChar char="•"/>
            </a:pPr>
            <a:r>
              <a:rPr lang="en-GB"/>
              <a:t>Addison-Akotoye, E. and Amenumey, E.K. (2017). Menu planners’ adherence to nutritional guidelines in menu planning in Osu, Ghana. </a:t>
            </a:r>
            <a:r>
              <a:rPr i="1" lang="en-GB"/>
              <a:t>Oguaa Journal of Social Sciences</a:t>
            </a:r>
            <a:r>
              <a:rPr lang="en-GB"/>
              <a:t>, 8(1), pp.74–89. doi:https://doi.org/10.47963/joss.v8i1.310.</a:t>
            </a:r>
            <a:endParaRPr/>
          </a:p>
          <a:p>
            <a:pPr indent="-228600" lvl="0" marL="228600" rtl="0" algn="just">
              <a:lnSpc>
                <a:spcPct val="90000"/>
              </a:lnSpc>
              <a:spcBef>
                <a:spcPts val="1000"/>
              </a:spcBef>
              <a:spcAft>
                <a:spcPts val="0"/>
              </a:spcAft>
              <a:buClr>
                <a:schemeClr val="dk1"/>
              </a:buClr>
              <a:buSzPct val="100000"/>
              <a:buChar char="•"/>
            </a:pPr>
            <a:r>
              <a:rPr lang="en-GB"/>
              <a:t>Cousins, J.A. and Weekes, S. (2020). </a:t>
            </a:r>
            <a:r>
              <a:rPr i="1" lang="en-GB"/>
              <a:t>Food and beverage service.</a:t>
            </a:r>
            <a:r>
              <a:rPr lang="en-GB"/>
              <a:t> 9th ed. London: Hodder Education.</a:t>
            </a:r>
            <a:endParaRPr/>
          </a:p>
          <a:p>
            <a:pPr indent="-228600" lvl="0" marL="228600" rtl="0" algn="just">
              <a:lnSpc>
                <a:spcPct val="90000"/>
              </a:lnSpc>
              <a:spcBef>
                <a:spcPts val="1000"/>
              </a:spcBef>
              <a:spcAft>
                <a:spcPts val="0"/>
              </a:spcAft>
              <a:buClr>
                <a:schemeClr val="dk1"/>
              </a:buClr>
              <a:buSzPct val="100000"/>
              <a:buChar char="•"/>
            </a:pPr>
            <a:r>
              <a:rPr lang="en-GB"/>
              <a:t>Davis, B., Lockwood, A., Alcott, P. and Pantelidis, I.S. (2018). </a:t>
            </a:r>
            <a:r>
              <a:rPr i="1" lang="en-GB"/>
              <a:t>Food and beverage management</a:t>
            </a:r>
            <a:r>
              <a:rPr lang="en-GB"/>
              <a:t>. 6th ed. London: Routledge.</a:t>
            </a:r>
            <a:endParaRPr/>
          </a:p>
          <a:p>
            <a:pPr indent="-228600" lvl="0" marL="228600" rtl="0" algn="just">
              <a:lnSpc>
                <a:spcPct val="90000"/>
              </a:lnSpc>
              <a:spcBef>
                <a:spcPts val="1000"/>
              </a:spcBef>
              <a:spcAft>
                <a:spcPts val="0"/>
              </a:spcAft>
              <a:buClr>
                <a:schemeClr val="dk1"/>
              </a:buClr>
              <a:buSzPct val="100000"/>
              <a:buChar char="•"/>
            </a:pPr>
            <a:r>
              <a:rPr lang="en-GB"/>
              <a:t>Johnston, R., Clark, G. and Shulver, M. (2012). </a:t>
            </a:r>
            <a:r>
              <a:rPr i="1" lang="en-GB"/>
              <a:t>Service operations management : improving service delivery</a:t>
            </a:r>
            <a:r>
              <a:rPr lang="en-GB"/>
              <a:t>. 5th ed. Harlow: Pearson.</a:t>
            </a:r>
            <a:endParaRPr/>
          </a:p>
          <a:p>
            <a:pPr indent="-228600" lvl="0" marL="228600" rtl="0" algn="just">
              <a:lnSpc>
                <a:spcPct val="90000"/>
              </a:lnSpc>
              <a:spcBef>
                <a:spcPts val="1000"/>
              </a:spcBef>
              <a:spcAft>
                <a:spcPts val="0"/>
              </a:spcAft>
              <a:buClr>
                <a:schemeClr val="dk1"/>
              </a:buClr>
              <a:buSzPct val="100000"/>
              <a:buChar char="•"/>
            </a:pPr>
            <a:r>
              <a:rPr lang="en-GB"/>
              <a:t>Manning, L. and Soon, J.M. (2016). Food Safety, Food Fraud, and Food Defense: A Fast Evolving Literature. </a:t>
            </a:r>
            <a:r>
              <a:rPr i="1" lang="en-GB"/>
              <a:t>Journal of Food Science</a:t>
            </a:r>
            <a:r>
              <a:rPr lang="en-GB"/>
              <a:t>, 81(4), pp.R823–R834. doi:https://doi.org/10.1111/1750-3841.13256.</a:t>
            </a:r>
            <a:endParaRPr/>
          </a:p>
          <a:p>
            <a:pPr indent="-228600" lvl="0" marL="228600" rtl="0" algn="just">
              <a:lnSpc>
                <a:spcPct val="90000"/>
              </a:lnSpc>
              <a:spcBef>
                <a:spcPts val="1000"/>
              </a:spcBef>
              <a:spcAft>
                <a:spcPts val="0"/>
              </a:spcAft>
              <a:buClr>
                <a:schemeClr val="dk1"/>
              </a:buClr>
              <a:buSzPct val="100000"/>
              <a:buChar char="•"/>
            </a:pPr>
            <a:r>
              <a:rPr lang="en-GB"/>
              <a:t>Motarjemi, Y. and Lelieveld, H. (2014). </a:t>
            </a:r>
            <a:r>
              <a:rPr i="1" lang="en-GB"/>
              <a:t>Food Safety Management : a Practical Guide for the Food Industry.</a:t>
            </a:r>
            <a:r>
              <a:rPr lang="en-GB"/>
              <a:t> Burlington: Elsevier Science.</a:t>
            </a:r>
            <a:endParaRPr/>
          </a:p>
          <a:p>
            <a:pPr indent="-228600" lvl="0" marL="228600" rtl="0" algn="just">
              <a:lnSpc>
                <a:spcPct val="90000"/>
              </a:lnSpc>
              <a:spcBef>
                <a:spcPts val="1000"/>
              </a:spcBef>
              <a:spcAft>
                <a:spcPts val="0"/>
              </a:spcAft>
              <a:buClr>
                <a:schemeClr val="dk1"/>
              </a:buClr>
              <a:buSzPct val="100000"/>
              <a:buChar char="•"/>
            </a:pPr>
            <a:r>
              <a:rPr lang="en-GB"/>
              <a:t>Preckshot, G.G. and Butner, D.N. (1988). Menu‐driven menu editor and associated menu system. </a:t>
            </a:r>
            <a:r>
              <a:rPr i="1" lang="en-GB"/>
              <a:t>Review of Scientific Instruments</a:t>
            </a:r>
            <a:r>
              <a:rPr lang="en-GB"/>
              <a:t>, 59(8), pp.1777–1779. doi:https://doi.org/10.1063/1.1140109.</a:t>
            </a:r>
            <a:endParaRPr/>
          </a:p>
          <a:p>
            <a:pPr indent="-228600" lvl="0" marL="228600" rtl="0" algn="just">
              <a:lnSpc>
                <a:spcPct val="90000"/>
              </a:lnSpc>
              <a:spcBef>
                <a:spcPts val="1000"/>
              </a:spcBef>
              <a:spcAft>
                <a:spcPts val="0"/>
              </a:spcAft>
              <a:buClr>
                <a:schemeClr val="dk1"/>
              </a:buClr>
              <a:buSzPct val="100000"/>
              <a:buChar char="•"/>
            </a:pPr>
            <a:r>
              <a:rPr lang="en-GB"/>
              <a:t>Timko, M. (2018). Exploring the Christmas Eve Menu in Lawrence Durrell’s Avignon Quintet. </a:t>
            </a:r>
            <a:r>
              <a:rPr i="1" lang="en-GB"/>
              <a:t>Gastronomica</a:t>
            </a:r>
            <a:r>
              <a:rPr lang="en-GB"/>
              <a:t>, 18(1), pp.27–43. doi:https://doi.org/10.1525/gfc.2018.18.1.27.</a:t>
            </a:r>
            <a:endParaRPr/>
          </a:p>
          <a:p>
            <a:pPr indent="-130810" lvl="0" marL="228600" rtl="0" algn="just">
              <a:lnSpc>
                <a:spcPct val="90000"/>
              </a:lnSpc>
              <a:spcBef>
                <a:spcPts val="1000"/>
              </a:spcBef>
              <a:spcAft>
                <a:spcPts val="0"/>
              </a:spcAft>
              <a:buClr>
                <a:schemeClr val="dk1"/>
              </a:buClr>
              <a:buSzPct val="100000"/>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2023-02-19T00:53:12Z</dcterms:created>
  <dc:creator>Microsoft account</dc:creator>
</cp:coreProperties>
</file>