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37"/>
  </p:notesMasterIdLst>
  <p:sldIdLst>
    <p:sldId id="256" r:id="rId2"/>
    <p:sldId id="349" r:id="rId3"/>
    <p:sldId id="356" r:id="rId4"/>
    <p:sldId id="355" r:id="rId5"/>
    <p:sldId id="357" r:id="rId6"/>
    <p:sldId id="350" r:id="rId7"/>
    <p:sldId id="291" r:id="rId8"/>
    <p:sldId id="351" r:id="rId9"/>
    <p:sldId id="352" r:id="rId10"/>
    <p:sldId id="353" r:id="rId11"/>
    <p:sldId id="327" r:id="rId12"/>
    <p:sldId id="328" r:id="rId13"/>
    <p:sldId id="329" r:id="rId14"/>
    <p:sldId id="330" r:id="rId15"/>
    <p:sldId id="331" r:id="rId16"/>
    <p:sldId id="332" r:id="rId17"/>
    <p:sldId id="333" r:id="rId18"/>
    <p:sldId id="334" r:id="rId19"/>
    <p:sldId id="335" r:id="rId20"/>
    <p:sldId id="358" r:id="rId21"/>
    <p:sldId id="336" r:id="rId22"/>
    <p:sldId id="337" r:id="rId23"/>
    <p:sldId id="338" r:id="rId24"/>
    <p:sldId id="339" r:id="rId25"/>
    <p:sldId id="340" r:id="rId26"/>
    <p:sldId id="341" r:id="rId27"/>
    <p:sldId id="342" r:id="rId28"/>
    <p:sldId id="354" r:id="rId29"/>
    <p:sldId id="343" r:id="rId30"/>
    <p:sldId id="344" r:id="rId31"/>
    <p:sldId id="345" r:id="rId32"/>
    <p:sldId id="347" r:id="rId33"/>
    <p:sldId id="348" r:id="rId34"/>
    <p:sldId id="317" r:id="rId35"/>
    <p:sldId id="346" r:id="rId3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136"/>
    <p:restoredTop sz="93214"/>
  </p:normalViewPr>
  <p:slideViewPr>
    <p:cSldViewPr>
      <p:cViewPr varScale="1">
        <p:scale>
          <a:sx n="75" d="100"/>
          <a:sy n="75" d="100"/>
        </p:scale>
        <p:origin x="777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9C064F-0370-D247-B415-835661827B91}" type="doc">
      <dgm:prSet loTypeId="urn:microsoft.com/office/officeart/2005/8/layout/chevron1" loCatId="" qsTypeId="urn:microsoft.com/office/officeart/2005/8/quickstyle/simple4" qsCatId="simple" csTypeId="urn:microsoft.com/office/officeart/2005/8/colors/accent1_2" csCatId="accent1" phldr="1"/>
      <dgm:spPr/>
    </dgm:pt>
    <dgm:pt modelId="{928B16E3-3899-F64E-916B-08849C4E6998}">
      <dgm:prSet phldrT="[Text]"/>
      <dgm:spPr/>
      <dgm:t>
        <a:bodyPr/>
        <a:lstStyle/>
        <a:p>
          <a:r>
            <a:rPr lang="en-GB" dirty="0" smtClean="0"/>
            <a:t>15000BC Use</a:t>
          </a:r>
          <a:r>
            <a:rPr lang="en-GB" baseline="0" dirty="0" smtClean="0"/>
            <a:t> of cave drawings with touch in</a:t>
          </a:r>
          <a:endParaRPr lang="en-GB" dirty="0"/>
        </a:p>
      </dgm:t>
    </dgm:pt>
    <dgm:pt modelId="{9140DC6A-066A-EE42-B264-0CD16B99DD66}" type="parTrans" cxnId="{21B5181A-D1F4-BD46-A2FB-8C1B31BE3957}">
      <dgm:prSet/>
      <dgm:spPr/>
      <dgm:t>
        <a:bodyPr/>
        <a:lstStyle/>
        <a:p>
          <a:endParaRPr lang="en-GB"/>
        </a:p>
      </dgm:t>
    </dgm:pt>
    <dgm:pt modelId="{86DD39FE-66CD-5746-AA46-96FD0A3DF096}" type="sibTrans" cxnId="{21B5181A-D1F4-BD46-A2FB-8C1B31BE3957}">
      <dgm:prSet/>
      <dgm:spPr/>
      <dgm:t>
        <a:bodyPr/>
        <a:lstStyle/>
        <a:p>
          <a:endParaRPr lang="en-GB"/>
        </a:p>
      </dgm:t>
    </dgm:pt>
    <dgm:pt modelId="{93EDB519-16FE-6F47-85CE-6B4A8B7043EE}">
      <dgm:prSet phldrT="[Text]"/>
      <dgm:spPr/>
      <dgm:t>
        <a:bodyPr/>
        <a:lstStyle/>
        <a:p>
          <a:r>
            <a:rPr lang="en-GB" dirty="0" smtClean="0"/>
            <a:t>3000BC Chinese documented massage</a:t>
          </a:r>
          <a:endParaRPr lang="en-GB" dirty="0"/>
        </a:p>
      </dgm:t>
    </dgm:pt>
    <dgm:pt modelId="{B18E74BE-3F48-E144-8558-A852F7B5E93C}" type="parTrans" cxnId="{072A2BBE-736F-CB4C-B0C7-E836F834C65A}">
      <dgm:prSet/>
      <dgm:spPr/>
      <dgm:t>
        <a:bodyPr/>
        <a:lstStyle/>
        <a:p>
          <a:endParaRPr lang="en-GB"/>
        </a:p>
      </dgm:t>
    </dgm:pt>
    <dgm:pt modelId="{22C61312-27AC-0B47-9479-65F8465F2BB0}" type="sibTrans" cxnId="{072A2BBE-736F-CB4C-B0C7-E836F834C65A}">
      <dgm:prSet/>
      <dgm:spPr/>
      <dgm:t>
        <a:bodyPr/>
        <a:lstStyle/>
        <a:p>
          <a:endParaRPr lang="en-GB"/>
        </a:p>
      </dgm:t>
    </dgm:pt>
    <dgm:pt modelId="{2A2DAEC1-0723-6945-B738-B93CF7C37061}">
      <dgm:prSet phldrT="[Text]"/>
      <dgm:spPr/>
      <dgm:t>
        <a:bodyPr/>
        <a:lstStyle/>
        <a:p>
          <a:r>
            <a:rPr lang="en-GB" dirty="0" smtClean="0"/>
            <a:t>1800BC</a:t>
          </a:r>
          <a:r>
            <a:rPr lang="en-GB" baseline="0" dirty="0" smtClean="0"/>
            <a:t> Hindu culture takes on massage</a:t>
          </a:r>
          <a:endParaRPr lang="en-GB" dirty="0"/>
        </a:p>
      </dgm:t>
    </dgm:pt>
    <dgm:pt modelId="{5D838DC4-3A75-194A-8724-8706A60E2EC5}" type="parTrans" cxnId="{90A9D7CB-0B51-774C-894C-FA6ACBC2369C}">
      <dgm:prSet/>
      <dgm:spPr/>
      <dgm:t>
        <a:bodyPr/>
        <a:lstStyle/>
        <a:p>
          <a:endParaRPr lang="en-GB"/>
        </a:p>
      </dgm:t>
    </dgm:pt>
    <dgm:pt modelId="{81B6A775-64C6-E648-A322-6CFA0606320B}" type="sibTrans" cxnId="{90A9D7CB-0B51-774C-894C-FA6ACBC2369C}">
      <dgm:prSet/>
      <dgm:spPr/>
      <dgm:t>
        <a:bodyPr/>
        <a:lstStyle/>
        <a:p>
          <a:endParaRPr lang="en-GB"/>
        </a:p>
      </dgm:t>
    </dgm:pt>
    <dgm:pt modelId="{B07E2B5E-EEF1-7B45-9589-41ED4A2B4751}" type="pres">
      <dgm:prSet presAssocID="{BB9C064F-0370-D247-B415-835661827B91}" presName="Name0" presStyleCnt="0">
        <dgm:presLayoutVars>
          <dgm:dir/>
          <dgm:animLvl val="lvl"/>
          <dgm:resizeHandles val="exact"/>
        </dgm:presLayoutVars>
      </dgm:prSet>
      <dgm:spPr/>
    </dgm:pt>
    <dgm:pt modelId="{2BC5C6B9-4029-464F-9117-36B7700229E1}" type="pres">
      <dgm:prSet presAssocID="{928B16E3-3899-F64E-916B-08849C4E6998}" presName="parTxOnly" presStyleLbl="node1" presStyleIdx="0" presStyleCnt="3" custLinFactY="-22047" custLinFactNeighborX="-710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B7E711-0430-AD44-BF1C-44E674D77AE0}" type="pres">
      <dgm:prSet presAssocID="{86DD39FE-66CD-5746-AA46-96FD0A3DF096}" presName="parTxOnlySpace" presStyleCnt="0"/>
      <dgm:spPr/>
    </dgm:pt>
    <dgm:pt modelId="{48E6B811-9251-4F47-A84F-17B033EEC834}" type="pres">
      <dgm:prSet presAssocID="{93EDB519-16FE-6F47-85CE-6B4A8B7043EE}" presName="parTxOnly" presStyleLbl="node1" presStyleIdx="1" presStyleCnt="3" custLinFactY="-22047" custLinFactNeighborX="-13558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773D63-BB97-DF41-BC52-56C07F859B74}" type="pres">
      <dgm:prSet presAssocID="{22C61312-27AC-0B47-9479-65F8465F2BB0}" presName="parTxOnlySpace" presStyleCnt="0"/>
      <dgm:spPr/>
    </dgm:pt>
    <dgm:pt modelId="{0CD60023-2F91-1049-A54B-ECC071475226}" type="pres">
      <dgm:prSet presAssocID="{2A2DAEC1-0723-6945-B738-B93CF7C37061}" presName="parTxOnly" presStyleLbl="node1" presStyleIdx="2" presStyleCnt="3" custLinFactY="-22047" custLinFactNeighborX="-6062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9ACAEBB-7027-CB4B-8998-D807D51215B6}" type="presOf" srcId="{2A2DAEC1-0723-6945-B738-B93CF7C37061}" destId="{0CD60023-2F91-1049-A54B-ECC071475226}" srcOrd="0" destOrd="0" presId="urn:microsoft.com/office/officeart/2005/8/layout/chevron1"/>
    <dgm:cxn modelId="{072A2BBE-736F-CB4C-B0C7-E836F834C65A}" srcId="{BB9C064F-0370-D247-B415-835661827B91}" destId="{93EDB519-16FE-6F47-85CE-6B4A8B7043EE}" srcOrd="1" destOrd="0" parTransId="{B18E74BE-3F48-E144-8558-A852F7B5E93C}" sibTransId="{22C61312-27AC-0B47-9479-65F8465F2BB0}"/>
    <dgm:cxn modelId="{3108B6E7-55D9-A54F-9C01-976312077035}" type="presOf" srcId="{928B16E3-3899-F64E-916B-08849C4E6998}" destId="{2BC5C6B9-4029-464F-9117-36B7700229E1}" srcOrd="0" destOrd="0" presId="urn:microsoft.com/office/officeart/2005/8/layout/chevron1"/>
    <dgm:cxn modelId="{07218933-E211-EC44-A2F7-A53EC5EC79FD}" type="presOf" srcId="{93EDB519-16FE-6F47-85CE-6B4A8B7043EE}" destId="{48E6B811-9251-4F47-A84F-17B033EEC834}" srcOrd="0" destOrd="0" presId="urn:microsoft.com/office/officeart/2005/8/layout/chevron1"/>
    <dgm:cxn modelId="{21B5181A-D1F4-BD46-A2FB-8C1B31BE3957}" srcId="{BB9C064F-0370-D247-B415-835661827B91}" destId="{928B16E3-3899-F64E-916B-08849C4E6998}" srcOrd="0" destOrd="0" parTransId="{9140DC6A-066A-EE42-B264-0CD16B99DD66}" sibTransId="{86DD39FE-66CD-5746-AA46-96FD0A3DF096}"/>
    <dgm:cxn modelId="{BC6F4E51-CC06-2C47-ACAB-07B9A283A25C}" type="presOf" srcId="{BB9C064F-0370-D247-B415-835661827B91}" destId="{B07E2B5E-EEF1-7B45-9589-41ED4A2B4751}" srcOrd="0" destOrd="0" presId="urn:microsoft.com/office/officeart/2005/8/layout/chevron1"/>
    <dgm:cxn modelId="{90A9D7CB-0B51-774C-894C-FA6ACBC2369C}" srcId="{BB9C064F-0370-D247-B415-835661827B91}" destId="{2A2DAEC1-0723-6945-B738-B93CF7C37061}" srcOrd="2" destOrd="0" parTransId="{5D838DC4-3A75-194A-8724-8706A60E2EC5}" sibTransId="{81B6A775-64C6-E648-A322-6CFA0606320B}"/>
    <dgm:cxn modelId="{A3A99938-DDEF-9643-89C0-F454DF5ED917}" type="presParOf" srcId="{B07E2B5E-EEF1-7B45-9589-41ED4A2B4751}" destId="{2BC5C6B9-4029-464F-9117-36B7700229E1}" srcOrd="0" destOrd="0" presId="urn:microsoft.com/office/officeart/2005/8/layout/chevron1"/>
    <dgm:cxn modelId="{D3175849-0B55-2B4B-8FF6-1A233B701C37}" type="presParOf" srcId="{B07E2B5E-EEF1-7B45-9589-41ED4A2B4751}" destId="{C2B7E711-0430-AD44-BF1C-44E674D77AE0}" srcOrd="1" destOrd="0" presId="urn:microsoft.com/office/officeart/2005/8/layout/chevron1"/>
    <dgm:cxn modelId="{DF6AEE74-3DDA-5243-95A0-8BF8A3C9DC8C}" type="presParOf" srcId="{B07E2B5E-EEF1-7B45-9589-41ED4A2B4751}" destId="{48E6B811-9251-4F47-A84F-17B033EEC834}" srcOrd="2" destOrd="0" presId="urn:microsoft.com/office/officeart/2005/8/layout/chevron1"/>
    <dgm:cxn modelId="{D7D5D91A-9DC8-F147-817B-ACE03E1EA720}" type="presParOf" srcId="{B07E2B5E-EEF1-7B45-9589-41ED4A2B4751}" destId="{C2773D63-BB97-DF41-BC52-56C07F859B74}" srcOrd="3" destOrd="0" presId="urn:microsoft.com/office/officeart/2005/8/layout/chevron1"/>
    <dgm:cxn modelId="{561984BD-F58A-6D4C-B95B-FF0168E940D0}" type="presParOf" srcId="{B07E2B5E-EEF1-7B45-9589-41ED4A2B4751}" destId="{0CD60023-2F91-1049-A54B-ECC071475226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9C064F-0370-D247-B415-835661827B91}" type="doc">
      <dgm:prSet loTypeId="urn:microsoft.com/office/officeart/2005/8/layout/chevron1" loCatId="" qsTypeId="urn:microsoft.com/office/officeart/2005/8/quickstyle/simple4" qsCatId="simple" csTypeId="urn:microsoft.com/office/officeart/2005/8/colors/accent1_2" csCatId="accent1" phldr="1"/>
      <dgm:spPr/>
    </dgm:pt>
    <dgm:pt modelId="{928B16E3-3899-F64E-916B-08849C4E6998}">
      <dgm:prSet phldrT="[Text]"/>
      <dgm:spPr/>
      <dgm:t>
        <a:bodyPr/>
        <a:lstStyle/>
        <a:p>
          <a:r>
            <a:rPr lang="en-GB" b="1" dirty="0" smtClean="0"/>
            <a:t>Julius</a:t>
          </a:r>
          <a:r>
            <a:rPr lang="en-GB" b="1" baseline="0" dirty="0" smtClean="0"/>
            <a:t> Caesar used massage for epilepsy 100BC </a:t>
          </a:r>
          <a:endParaRPr lang="en-GB" b="1" dirty="0"/>
        </a:p>
      </dgm:t>
    </dgm:pt>
    <dgm:pt modelId="{9140DC6A-066A-EE42-B264-0CD16B99DD66}" type="parTrans" cxnId="{21B5181A-D1F4-BD46-A2FB-8C1B31BE3957}">
      <dgm:prSet/>
      <dgm:spPr/>
      <dgm:t>
        <a:bodyPr/>
        <a:lstStyle/>
        <a:p>
          <a:endParaRPr lang="en-GB"/>
        </a:p>
      </dgm:t>
    </dgm:pt>
    <dgm:pt modelId="{86DD39FE-66CD-5746-AA46-96FD0A3DF096}" type="sibTrans" cxnId="{21B5181A-D1F4-BD46-A2FB-8C1B31BE3957}">
      <dgm:prSet/>
      <dgm:spPr/>
      <dgm:t>
        <a:bodyPr/>
        <a:lstStyle/>
        <a:p>
          <a:endParaRPr lang="en-GB"/>
        </a:p>
      </dgm:t>
    </dgm:pt>
    <dgm:pt modelId="{93EDB519-16FE-6F47-85CE-6B4A8B7043EE}">
      <dgm:prSet phldrT="[Text]"/>
      <dgm:spPr/>
      <dgm:t>
        <a:bodyPr/>
        <a:lstStyle/>
        <a:p>
          <a:r>
            <a:rPr lang="en-GB" b="1" dirty="0" smtClean="0"/>
            <a:t>26 times in the Bible is touch mentioned in relation to healing</a:t>
          </a:r>
          <a:endParaRPr lang="en-GB" b="1" dirty="0"/>
        </a:p>
      </dgm:t>
    </dgm:pt>
    <dgm:pt modelId="{B18E74BE-3F48-E144-8558-A852F7B5E93C}" type="parTrans" cxnId="{072A2BBE-736F-CB4C-B0C7-E836F834C65A}">
      <dgm:prSet/>
      <dgm:spPr/>
      <dgm:t>
        <a:bodyPr/>
        <a:lstStyle/>
        <a:p>
          <a:endParaRPr lang="en-GB"/>
        </a:p>
      </dgm:t>
    </dgm:pt>
    <dgm:pt modelId="{22C61312-27AC-0B47-9479-65F8465F2BB0}" type="sibTrans" cxnId="{072A2BBE-736F-CB4C-B0C7-E836F834C65A}">
      <dgm:prSet/>
      <dgm:spPr/>
      <dgm:t>
        <a:bodyPr/>
        <a:lstStyle/>
        <a:p>
          <a:endParaRPr lang="en-GB"/>
        </a:p>
      </dgm:t>
    </dgm:pt>
    <dgm:pt modelId="{2A2DAEC1-0723-6945-B738-B93CF7C37061}">
      <dgm:prSet phldrT="[Text]"/>
      <dgm:spPr/>
      <dgm:t>
        <a:bodyPr/>
        <a:lstStyle/>
        <a:p>
          <a:r>
            <a:rPr lang="en-GB" b="1" dirty="0" smtClean="0"/>
            <a:t>Japanese</a:t>
          </a:r>
          <a:r>
            <a:rPr lang="en-GB" b="1" baseline="0" dirty="0" smtClean="0"/>
            <a:t> and Chinese use massage in paediatric setting 1600AD</a:t>
          </a:r>
          <a:endParaRPr lang="en-GB" b="1" dirty="0"/>
        </a:p>
      </dgm:t>
    </dgm:pt>
    <dgm:pt modelId="{5D838DC4-3A75-194A-8724-8706A60E2EC5}" type="parTrans" cxnId="{90A9D7CB-0B51-774C-894C-FA6ACBC2369C}">
      <dgm:prSet/>
      <dgm:spPr/>
      <dgm:t>
        <a:bodyPr/>
        <a:lstStyle/>
        <a:p>
          <a:endParaRPr lang="en-GB"/>
        </a:p>
      </dgm:t>
    </dgm:pt>
    <dgm:pt modelId="{81B6A775-64C6-E648-A322-6CFA0606320B}" type="sibTrans" cxnId="{90A9D7CB-0B51-774C-894C-FA6ACBC2369C}">
      <dgm:prSet/>
      <dgm:spPr/>
      <dgm:t>
        <a:bodyPr/>
        <a:lstStyle/>
        <a:p>
          <a:endParaRPr lang="en-GB"/>
        </a:p>
      </dgm:t>
    </dgm:pt>
    <dgm:pt modelId="{B07E2B5E-EEF1-7B45-9589-41ED4A2B4751}" type="pres">
      <dgm:prSet presAssocID="{BB9C064F-0370-D247-B415-835661827B91}" presName="Name0" presStyleCnt="0">
        <dgm:presLayoutVars>
          <dgm:dir/>
          <dgm:animLvl val="lvl"/>
          <dgm:resizeHandles val="exact"/>
        </dgm:presLayoutVars>
      </dgm:prSet>
      <dgm:spPr/>
    </dgm:pt>
    <dgm:pt modelId="{2BC5C6B9-4029-464F-9117-36B7700229E1}" type="pres">
      <dgm:prSet presAssocID="{928B16E3-3899-F64E-916B-08849C4E6998}" presName="parTxOnly" presStyleLbl="node1" presStyleIdx="0" presStyleCnt="3" custLinFactY="-22047" custLinFactNeighborX="-710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B7E711-0430-AD44-BF1C-44E674D77AE0}" type="pres">
      <dgm:prSet presAssocID="{86DD39FE-66CD-5746-AA46-96FD0A3DF096}" presName="parTxOnlySpace" presStyleCnt="0"/>
      <dgm:spPr/>
    </dgm:pt>
    <dgm:pt modelId="{48E6B811-9251-4F47-A84F-17B033EEC834}" type="pres">
      <dgm:prSet presAssocID="{93EDB519-16FE-6F47-85CE-6B4A8B7043EE}" presName="parTxOnly" presStyleLbl="node1" presStyleIdx="1" presStyleCnt="3" custLinFactY="-22047" custLinFactNeighborX="-13558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773D63-BB97-DF41-BC52-56C07F859B74}" type="pres">
      <dgm:prSet presAssocID="{22C61312-27AC-0B47-9479-65F8465F2BB0}" presName="parTxOnlySpace" presStyleCnt="0"/>
      <dgm:spPr/>
    </dgm:pt>
    <dgm:pt modelId="{0CD60023-2F91-1049-A54B-ECC071475226}" type="pres">
      <dgm:prSet presAssocID="{2A2DAEC1-0723-6945-B738-B93CF7C37061}" presName="parTxOnly" presStyleLbl="node1" presStyleIdx="2" presStyleCnt="3" custLinFactY="-22047" custLinFactNeighborX="-6062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72A2BBE-736F-CB4C-B0C7-E836F834C65A}" srcId="{BB9C064F-0370-D247-B415-835661827B91}" destId="{93EDB519-16FE-6F47-85CE-6B4A8B7043EE}" srcOrd="1" destOrd="0" parTransId="{B18E74BE-3F48-E144-8558-A852F7B5E93C}" sibTransId="{22C61312-27AC-0B47-9479-65F8465F2BB0}"/>
    <dgm:cxn modelId="{B2D4F198-CF28-724B-92BC-0ECE66C09035}" type="presOf" srcId="{2A2DAEC1-0723-6945-B738-B93CF7C37061}" destId="{0CD60023-2F91-1049-A54B-ECC071475226}" srcOrd="0" destOrd="0" presId="urn:microsoft.com/office/officeart/2005/8/layout/chevron1"/>
    <dgm:cxn modelId="{09C0E14A-667C-2A49-B60F-9C7E5F628E77}" type="presOf" srcId="{93EDB519-16FE-6F47-85CE-6B4A8B7043EE}" destId="{48E6B811-9251-4F47-A84F-17B033EEC834}" srcOrd="0" destOrd="0" presId="urn:microsoft.com/office/officeart/2005/8/layout/chevron1"/>
    <dgm:cxn modelId="{21B5181A-D1F4-BD46-A2FB-8C1B31BE3957}" srcId="{BB9C064F-0370-D247-B415-835661827B91}" destId="{928B16E3-3899-F64E-916B-08849C4E6998}" srcOrd="0" destOrd="0" parTransId="{9140DC6A-066A-EE42-B264-0CD16B99DD66}" sibTransId="{86DD39FE-66CD-5746-AA46-96FD0A3DF096}"/>
    <dgm:cxn modelId="{0AA6050E-7E38-6142-87DE-CF2A0F3BB9FF}" type="presOf" srcId="{928B16E3-3899-F64E-916B-08849C4E6998}" destId="{2BC5C6B9-4029-464F-9117-36B7700229E1}" srcOrd="0" destOrd="0" presId="urn:microsoft.com/office/officeart/2005/8/layout/chevron1"/>
    <dgm:cxn modelId="{971A4C96-E69E-E846-976F-9AAC60ACF637}" type="presOf" srcId="{BB9C064F-0370-D247-B415-835661827B91}" destId="{B07E2B5E-EEF1-7B45-9589-41ED4A2B4751}" srcOrd="0" destOrd="0" presId="urn:microsoft.com/office/officeart/2005/8/layout/chevron1"/>
    <dgm:cxn modelId="{90A9D7CB-0B51-774C-894C-FA6ACBC2369C}" srcId="{BB9C064F-0370-D247-B415-835661827B91}" destId="{2A2DAEC1-0723-6945-B738-B93CF7C37061}" srcOrd="2" destOrd="0" parTransId="{5D838DC4-3A75-194A-8724-8706A60E2EC5}" sibTransId="{81B6A775-64C6-E648-A322-6CFA0606320B}"/>
    <dgm:cxn modelId="{D815857A-D27C-6F4C-9D9C-D399B7053AED}" type="presParOf" srcId="{B07E2B5E-EEF1-7B45-9589-41ED4A2B4751}" destId="{2BC5C6B9-4029-464F-9117-36B7700229E1}" srcOrd="0" destOrd="0" presId="urn:microsoft.com/office/officeart/2005/8/layout/chevron1"/>
    <dgm:cxn modelId="{7F7C3873-C0DD-C54A-8FF4-8DF74B9084AF}" type="presParOf" srcId="{B07E2B5E-EEF1-7B45-9589-41ED4A2B4751}" destId="{C2B7E711-0430-AD44-BF1C-44E674D77AE0}" srcOrd="1" destOrd="0" presId="urn:microsoft.com/office/officeart/2005/8/layout/chevron1"/>
    <dgm:cxn modelId="{3D8EE0BC-11A1-6D49-8D92-C6CFB0ABC469}" type="presParOf" srcId="{B07E2B5E-EEF1-7B45-9589-41ED4A2B4751}" destId="{48E6B811-9251-4F47-A84F-17B033EEC834}" srcOrd="2" destOrd="0" presId="urn:microsoft.com/office/officeart/2005/8/layout/chevron1"/>
    <dgm:cxn modelId="{25FB0AE3-648E-724D-B561-AC61A4A12A08}" type="presParOf" srcId="{B07E2B5E-EEF1-7B45-9589-41ED4A2B4751}" destId="{C2773D63-BB97-DF41-BC52-56C07F859B74}" srcOrd="3" destOrd="0" presId="urn:microsoft.com/office/officeart/2005/8/layout/chevron1"/>
    <dgm:cxn modelId="{8AB96CFA-E176-FE44-9328-B7151454E09C}" type="presParOf" srcId="{B07E2B5E-EEF1-7B45-9589-41ED4A2B4751}" destId="{0CD60023-2F91-1049-A54B-ECC071475226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9C064F-0370-D247-B415-835661827B91}" type="doc">
      <dgm:prSet loTypeId="urn:microsoft.com/office/officeart/2005/8/layout/chevron1" loCatId="" qsTypeId="urn:microsoft.com/office/officeart/2005/8/quickstyle/simple4" qsCatId="simple" csTypeId="urn:microsoft.com/office/officeart/2005/8/colors/accent1_2" csCatId="accent1" phldr="1"/>
      <dgm:spPr/>
    </dgm:pt>
    <dgm:pt modelId="{928B16E3-3899-F64E-916B-08849C4E6998}">
      <dgm:prSet phldrT="[Text]"/>
      <dgm:spPr/>
      <dgm:t>
        <a:bodyPr/>
        <a:lstStyle/>
        <a:p>
          <a:r>
            <a:rPr lang="en-GB" b="1" dirty="0" err="1" smtClean="0"/>
            <a:t>Tissot</a:t>
          </a:r>
          <a:r>
            <a:rPr lang="en-GB" b="1" dirty="0" smtClean="0"/>
            <a:t> 1700 recommends massage and exercise for various illnesses</a:t>
          </a:r>
          <a:endParaRPr lang="en-GB" b="1" dirty="0"/>
        </a:p>
      </dgm:t>
    </dgm:pt>
    <dgm:pt modelId="{9140DC6A-066A-EE42-B264-0CD16B99DD66}" type="parTrans" cxnId="{21B5181A-D1F4-BD46-A2FB-8C1B31BE3957}">
      <dgm:prSet/>
      <dgm:spPr/>
      <dgm:t>
        <a:bodyPr/>
        <a:lstStyle/>
        <a:p>
          <a:endParaRPr lang="en-GB"/>
        </a:p>
      </dgm:t>
    </dgm:pt>
    <dgm:pt modelId="{86DD39FE-66CD-5746-AA46-96FD0A3DF096}" type="sibTrans" cxnId="{21B5181A-D1F4-BD46-A2FB-8C1B31BE3957}">
      <dgm:prSet/>
      <dgm:spPr/>
      <dgm:t>
        <a:bodyPr/>
        <a:lstStyle/>
        <a:p>
          <a:endParaRPr lang="en-GB"/>
        </a:p>
      </dgm:t>
    </dgm:pt>
    <dgm:pt modelId="{93EDB519-16FE-6F47-85CE-6B4A8B7043EE}">
      <dgm:prSet phldrT="[Text]"/>
      <dgm:spPr/>
      <dgm:t>
        <a:bodyPr/>
        <a:lstStyle/>
        <a:p>
          <a:r>
            <a:rPr lang="en-GB" b="1" dirty="0" smtClean="0"/>
            <a:t>1800 Dr Graham produces books on history of massage</a:t>
          </a:r>
          <a:endParaRPr lang="en-GB" b="1" dirty="0"/>
        </a:p>
      </dgm:t>
    </dgm:pt>
    <dgm:pt modelId="{B18E74BE-3F48-E144-8558-A852F7B5E93C}" type="parTrans" cxnId="{072A2BBE-736F-CB4C-B0C7-E836F834C65A}">
      <dgm:prSet/>
      <dgm:spPr/>
      <dgm:t>
        <a:bodyPr/>
        <a:lstStyle/>
        <a:p>
          <a:endParaRPr lang="en-GB"/>
        </a:p>
      </dgm:t>
    </dgm:pt>
    <dgm:pt modelId="{22C61312-27AC-0B47-9479-65F8465F2BB0}" type="sibTrans" cxnId="{072A2BBE-736F-CB4C-B0C7-E836F834C65A}">
      <dgm:prSet/>
      <dgm:spPr/>
      <dgm:t>
        <a:bodyPr/>
        <a:lstStyle/>
        <a:p>
          <a:endParaRPr lang="en-GB"/>
        </a:p>
      </dgm:t>
    </dgm:pt>
    <dgm:pt modelId="{2A2DAEC1-0723-6945-B738-B93CF7C37061}">
      <dgm:prSet phldrT="[Text]"/>
      <dgm:spPr/>
      <dgm:t>
        <a:bodyPr/>
        <a:lstStyle/>
        <a:p>
          <a:r>
            <a:rPr lang="en-GB" dirty="0" smtClean="0"/>
            <a:t>1888 </a:t>
          </a:r>
          <a:r>
            <a:rPr lang="en-GB" dirty="0" err="1" smtClean="0"/>
            <a:t>Nissen’s</a:t>
          </a:r>
          <a:r>
            <a:rPr lang="en-GB" dirty="0" smtClean="0"/>
            <a:t> paper</a:t>
          </a:r>
          <a:r>
            <a:rPr lang="en-GB" baseline="0" dirty="0" smtClean="0"/>
            <a:t> on massage is published in medical journals </a:t>
          </a:r>
          <a:endParaRPr lang="en-GB" dirty="0"/>
        </a:p>
      </dgm:t>
    </dgm:pt>
    <dgm:pt modelId="{5D838DC4-3A75-194A-8724-8706A60E2EC5}" type="parTrans" cxnId="{90A9D7CB-0B51-774C-894C-FA6ACBC2369C}">
      <dgm:prSet/>
      <dgm:spPr/>
      <dgm:t>
        <a:bodyPr/>
        <a:lstStyle/>
        <a:p>
          <a:endParaRPr lang="en-GB"/>
        </a:p>
      </dgm:t>
    </dgm:pt>
    <dgm:pt modelId="{81B6A775-64C6-E648-A322-6CFA0606320B}" type="sibTrans" cxnId="{90A9D7CB-0B51-774C-894C-FA6ACBC2369C}">
      <dgm:prSet/>
      <dgm:spPr/>
      <dgm:t>
        <a:bodyPr/>
        <a:lstStyle/>
        <a:p>
          <a:endParaRPr lang="en-GB"/>
        </a:p>
      </dgm:t>
    </dgm:pt>
    <dgm:pt modelId="{B07E2B5E-EEF1-7B45-9589-41ED4A2B4751}" type="pres">
      <dgm:prSet presAssocID="{BB9C064F-0370-D247-B415-835661827B91}" presName="Name0" presStyleCnt="0">
        <dgm:presLayoutVars>
          <dgm:dir/>
          <dgm:animLvl val="lvl"/>
          <dgm:resizeHandles val="exact"/>
        </dgm:presLayoutVars>
      </dgm:prSet>
      <dgm:spPr/>
    </dgm:pt>
    <dgm:pt modelId="{2BC5C6B9-4029-464F-9117-36B7700229E1}" type="pres">
      <dgm:prSet presAssocID="{928B16E3-3899-F64E-916B-08849C4E6998}" presName="parTxOnly" presStyleLbl="node1" presStyleIdx="0" presStyleCnt="3" custLinFactY="-22047" custLinFactNeighborX="-710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B7E711-0430-AD44-BF1C-44E674D77AE0}" type="pres">
      <dgm:prSet presAssocID="{86DD39FE-66CD-5746-AA46-96FD0A3DF096}" presName="parTxOnlySpace" presStyleCnt="0"/>
      <dgm:spPr/>
    </dgm:pt>
    <dgm:pt modelId="{48E6B811-9251-4F47-A84F-17B033EEC834}" type="pres">
      <dgm:prSet presAssocID="{93EDB519-16FE-6F47-85CE-6B4A8B7043EE}" presName="parTxOnly" presStyleLbl="node1" presStyleIdx="1" presStyleCnt="3" custLinFactY="-22047" custLinFactNeighborX="-13558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773D63-BB97-DF41-BC52-56C07F859B74}" type="pres">
      <dgm:prSet presAssocID="{22C61312-27AC-0B47-9479-65F8465F2BB0}" presName="parTxOnlySpace" presStyleCnt="0"/>
      <dgm:spPr/>
    </dgm:pt>
    <dgm:pt modelId="{0CD60023-2F91-1049-A54B-ECC071475226}" type="pres">
      <dgm:prSet presAssocID="{2A2DAEC1-0723-6945-B738-B93CF7C37061}" presName="parTxOnly" presStyleLbl="node1" presStyleIdx="2" presStyleCnt="3" custLinFactY="-22047" custLinFactNeighborX="-6062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72A2BBE-736F-CB4C-B0C7-E836F834C65A}" srcId="{BB9C064F-0370-D247-B415-835661827B91}" destId="{93EDB519-16FE-6F47-85CE-6B4A8B7043EE}" srcOrd="1" destOrd="0" parTransId="{B18E74BE-3F48-E144-8558-A852F7B5E93C}" sibTransId="{22C61312-27AC-0B47-9479-65F8465F2BB0}"/>
    <dgm:cxn modelId="{5D63D2AC-445B-1840-A30E-C91D64BB483C}" type="presOf" srcId="{928B16E3-3899-F64E-916B-08849C4E6998}" destId="{2BC5C6B9-4029-464F-9117-36B7700229E1}" srcOrd="0" destOrd="0" presId="urn:microsoft.com/office/officeart/2005/8/layout/chevron1"/>
    <dgm:cxn modelId="{D24A4FD4-5F22-F24E-A01A-616E662B6637}" type="presOf" srcId="{2A2DAEC1-0723-6945-B738-B93CF7C37061}" destId="{0CD60023-2F91-1049-A54B-ECC071475226}" srcOrd="0" destOrd="0" presId="urn:microsoft.com/office/officeart/2005/8/layout/chevron1"/>
    <dgm:cxn modelId="{21B5181A-D1F4-BD46-A2FB-8C1B31BE3957}" srcId="{BB9C064F-0370-D247-B415-835661827B91}" destId="{928B16E3-3899-F64E-916B-08849C4E6998}" srcOrd="0" destOrd="0" parTransId="{9140DC6A-066A-EE42-B264-0CD16B99DD66}" sibTransId="{86DD39FE-66CD-5746-AA46-96FD0A3DF096}"/>
    <dgm:cxn modelId="{3B2847E2-3C07-7347-B1E3-F6FCC665103C}" type="presOf" srcId="{93EDB519-16FE-6F47-85CE-6B4A8B7043EE}" destId="{48E6B811-9251-4F47-A84F-17B033EEC834}" srcOrd="0" destOrd="0" presId="urn:microsoft.com/office/officeart/2005/8/layout/chevron1"/>
    <dgm:cxn modelId="{FE58DF5B-3C7E-4444-BDD4-7D3FB939CD1D}" type="presOf" srcId="{BB9C064F-0370-D247-B415-835661827B91}" destId="{B07E2B5E-EEF1-7B45-9589-41ED4A2B4751}" srcOrd="0" destOrd="0" presId="urn:microsoft.com/office/officeart/2005/8/layout/chevron1"/>
    <dgm:cxn modelId="{90A9D7CB-0B51-774C-894C-FA6ACBC2369C}" srcId="{BB9C064F-0370-D247-B415-835661827B91}" destId="{2A2DAEC1-0723-6945-B738-B93CF7C37061}" srcOrd="2" destOrd="0" parTransId="{5D838DC4-3A75-194A-8724-8706A60E2EC5}" sibTransId="{81B6A775-64C6-E648-A322-6CFA0606320B}"/>
    <dgm:cxn modelId="{005AC545-B14D-8746-A660-F3BEF0083082}" type="presParOf" srcId="{B07E2B5E-EEF1-7B45-9589-41ED4A2B4751}" destId="{2BC5C6B9-4029-464F-9117-36B7700229E1}" srcOrd="0" destOrd="0" presId="urn:microsoft.com/office/officeart/2005/8/layout/chevron1"/>
    <dgm:cxn modelId="{2EBC06C7-C8A1-9046-947F-0D90AD5FAD3A}" type="presParOf" srcId="{B07E2B5E-EEF1-7B45-9589-41ED4A2B4751}" destId="{C2B7E711-0430-AD44-BF1C-44E674D77AE0}" srcOrd="1" destOrd="0" presId="urn:microsoft.com/office/officeart/2005/8/layout/chevron1"/>
    <dgm:cxn modelId="{745AABC8-5C48-FC41-A9B6-08E53666172C}" type="presParOf" srcId="{B07E2B5E-EEF1-7B45-9589-41ED4A2B4751}" destId="{48E6B811-9251-4F47-A84F-17B033EEC834}" srcOrd="2" destOrd="0" presId="urn:microsoft.com/office/officeart/2005/8/layout/chevron1"/>
    <dgm:cxn modelId="{4BBC707C-5202-1B45-B94E-061CBD7A03B8}" type="presParOf" srcId="{B07E2B5E-EEF1-7B45-9589-41ED4A2B4751}" destId="{C2773D63-BB97-DF41-BC52-56C07F859B74}" srcOrd="3" destOrd="0" presId="urn:microsoft.com/office/officeart/2005/8/layout/chevron1"/>
    <dgm:cxn modelId="{4306B071-E25F-C54B-89BC-2F6B1C4A776E}" type="presParOf" srcId="{B07E2B5E-EEF1-7B45-9589-41ED4A2B4751}" destId="{0CD60023-2F91-1049-A54B-ECC071475226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9C064F-0370-D247-B415-835661827B91}" type="doc">
      <dgm:prSet loTypeId="urn:microsoft.com/office/officeart/2005/8/layout/chevron1" loCatId="" qsTypeId="urn:microsoft.com/office/officeart/2005/8/quickstyle/simple4" qsCatId="simple" csTypeId="urn:microsoft.com/office/officeart/2005/8/colors/accent1_2" csCatId="accent1" phldr="1"/>
      <dgm:spPr/>
    </dgm:pt>
    <dgm:pt modelId="{928B16E3-3899-F64E-916B-08849C4E6998}">
      <dgm:prSet phldrT="[Text]"/>
      <dgm:spPr/>
      <dgm:t>
        <a:bodyPr/>
        <a:lstStyle/>
        <a:p>
          <a:r>
            <a:rPr lang="en-GB" b="1" dirty="0" smtClean="0"/>
            <a:t>1894</a:t>
          </a:r>
          <a:r>
            <a:rPr lang="en-GB" b="1" baseline="0" dirty="0" smtClean="0"/>
            <a:t> Society of masseuses is formed</a:t>
          </a:r>
          <a:endParaRPr lang="en-GB" b="1" dirty="0"/>
        </a:p>
      </dgm:t>
    </dgm:pt>
    <dgm:pt modelId="{9140DC6A-066A-EE42-B264-0CD16B99DD66}" type="parTrans" cxnId="{21B5181A-D1F4-BD46-A2FB-8C1B31BE3957}">
      <dgm:prSet/>
      <dgm:spPr/>
      <dgm:t>
        <a:bodyPr/>
        <a:lstStyle/>
        <a:p>
          <a:endParaRPr lang="en-GB"/>
        </a:p>
      </dgm:t>
    </dgm:pt>
    <dgm:pt modelId="{86DD39FE-66CD-5746-AA46-96FD0A3DF096}" type="sibTrans" cxnId="{21B5181A-D1F4-BD46-A2FB-8C1B31BE3957}">
      <dgm:prSet/>
      <dgm:spPr/>
      <dgm:t>
        <a:bodyPr/>
        <a:lstStyle/>
        <a:p>
          <a:endParaRPr lang="en-GB"/>
        </a:p>
      </dgm:t>
    </dgm:pt>
    <dgm:pt modelId="{93EDB519-16FE-6F47-85CE-6B4A8B7043EE}">
      <dgm:prSet phldrT="[Text]"/>
      <dgm:spPr/>
      <dgm:t>
        <a:bodyPr/>
        <a:lstStyle/>
        <a:p>
          <a:r>
            <a:rPr lang="en-GB" b="1" dirty="0" smtClean="0"/>
            <a:t>1920 Chartered society of massage and gymnastics formed</a:t>
          </a:r>
          <a:endParaRPr lang="en-GB" b="1" dirty="0"/>
        </a:p>
      </dgm:t>
    </dgm:pt>
    <dgm:pt modelId="{B18E74BE-3F48-E144-8558-A852F7B5E93C}" type="parTrans" cxnId="{072A2BBE-736F-CB4C-B0C7-E836F834C65A}">
      <dgm:prSet/>
      <dgm:spPr/>
      <dgm:t>
        <a:bodyPr/>
        <a:lstStyle/>
        <a:p>
          <a:endParaRPr lang="en-GB"/>
        </a:p>
      </dgm:t>
    </dgm:pt>
    <dgm:pt modelId="{22C61312-27AC-0B47-9479-65F8465F2BB0}" type="sibTrans" cxnId="{072A2BBE-736F-CB4C-B0C7-E836F834C65A}">
      <dgm:prSet/>
      <dgm:spPr/>
      <dgm:t>
        <a:bodyPr/>
        <a:lstStyle/>
        <a:p>
          <a:endParaRPr lang="en-GB"/>
        </a:p>
      </dgm:t>
    </dgm:pt>
    <dgm:pt modelId="{2A2DAEC1-0723-6945-B738-B93CF7C37061}">
      <dgm:prSet phldrT="[Text]"/>
      <dgm:spPr/>
      <dgm:t>
        <a:bodyPr/>
        <a:lstStyle/>
        <a:p>
          <a:r>
            <a:rPr lang="en-GB" b="1" dirty="0" smtClean="0"/>
            <a:t>1990s Sports Massage in the</a:t>
          </a:r>
          <a:r>
            <a:rPr lang="en-GB" b="1" baseline="0" dirty="0" smtClean="0"/>
            <a:t> UK starts to gain more favour</a:t>
          </a:r>
          <a:endParaRPr lang="en-GB" b="1" dirty="0"/>
        </a:p>
      </dgm:t>
    </dgm:pt>
    <dgm:pt modelId="{5D838DC4-3A75-194A-8724-8706A60E2EC5}" type="parTrans" cxnId="{90A9D7CB-0B51-774C-894C-FA6ACBC2369C}">
      <dgm:prSet/>
      <dgm:spPr/>
      <dgm:t>
        <a:bodyPr/>
        <a:lstStyle/>
        <a:p>
          <a:endParaRPr lang="en-GB"/>
        </a:p>
      </dgm:t>
    </dgm:pt>
    <dgm:pt modelId="{81B6A775-64C6-E648-A322-6CFA0606320B}" type="sibTrans" cxnId="{90A9D7CB-0B51-774C-894C-FA6ACBC2369C}">
      <dgm:prSet/>
      <dgm:spPr/>
      <dgm:t>
        <a:bodyPr/>
        <a:lstStyle/>
        <a:p>
          <a:endParaRPr lang="en-GB"/>
        </a:p>
      </dgm:t>
    </dgm:pt>
    <dgm:pt modelId="{B07E2B5E-EEF1-7B45-9589-41ED4A2B4751}" type="pres">
      <dgm:prSet presAssocID="{BB9C064F-0370-D247-B415-835661827B91}" presName="Name0" presStyleCnt="0">
        <dgm:presLayoutVars>
          <dgm:dir/>
          <dgm:animLvl val="lvl"/>
          <dgm:resizeHandles val="exact"/>
        </dgm:presLayoutVars>
      </dgm:prSet>
      <dgm:spPr/>
    </dgm:pt>
    <dgm:pt modelId="{2BC5C6B9-4029-464F-9117-36B7700229E1}" type="pres">
      <dgm:prSet presAssocID="{928B16E3-3899-F64E-916B-08849C4E6998}" presName="parTxOnly" presStyleLbl="node1" presStyleIdx="0" presStyleCnt="3" custLinFactY="-22047" custLinFactNeighborX="-710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B7E711-0430-AD44-BF1C-44E674D77AE0}" type="pres">
      <dgm:prSet presAssocID="{86DD39FE-66CD-5746-AA46-96FD0A3DF096}" presName="parTxOnlySpace" presStyleCnt="0"/>
      <dgm:spPr/>
    </dgm:pt>
    <dgm:pt modelId="{48E6B811-9251-4F47-A84F-17B033EEC834}" type="pres">
      <dgm:prSet presAssocID="{93EDB519-16FE-6F47-85CE-6B4A8B7043EE}" presName="parTxOnly" presStyleLbl="node1" presStyleIdx="1" presStyleCnt="3" custLinFactY="-22047" custLinFactNeighborX="-13558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773D63-BB97-DF41-BC52-56C07F859B74}" type="pres">
      <dgm:prSet presAssocID="{22C61312-27AC-0B47-9479-65F8465F2BB0}" presName="parTxOnlySpace" presStyleCnt="0"/>
      <dgm:spPr/>
    </dgm:pt>
    <dgm:pt modelId="{0CD60023-2F91-1049-A54B-ECC071475226}" type="pres">
      <dgm:prSet presAssocID="{2A2DAEC1-0723-6945-B738-B93CF7C37061}" presName="parTxOnly" presStyleLbl="node1" presStyleIdx="2" presStyleCnt="3" custLinFactY="-22047" custLinFactNeighborX="-6062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69544C9-2858-3D45-B84A-4EBA8F4365E7}" type="presOf" srcId="{928B16E3-3899-F64E-916B-08849C4E6998}" destId="{2BC5C6B9-4029-464F-9117-36B7700229E1}" srcOrd="0" destOrd="0" presId="urn:microsoft.com/office/officeart/2005/8/layout/chevron1"/>
    <dgm:cxn modelId="{072A2BBE-736F-CB4C-B0C7-E836F834C65A}" srcId="{BB9C064F-0370-D247-B415-835661827B91}" destId="{93EDB519-16FE-6F47-85CE-6B4A8B7043EE}" srcOrd="1" destOrd="0" parTransId="{B18E74BE-3F48-E144-8558-A852F7B5E93C}" sibTransId="{22C61312-27AC-0B47-9479-65F8465F2BB0}"/>
    <dgm:cxn modelId="{2C4CE2A2-701B-9B48-B0A9-EC94EB3AD02F}" type="presOf" srcId="{BB9C064F-0370-D247-B415-835661827B91}" destId="{B07E2B5E-EEF1-7B45-9589-41ED4A2B4751}" srcOrd="0" destOrd="0" presId="urn:microsoft.com/office/officeart/2005/8/layout/chevron1"/>
    <dgm:cxn modelId="{02A3AF18-1152-6F43-AFB1-507851ECE524}" type="presOf" srcId="{93EDB519-16FE-6F47-85CE-6B4A8B7043EE}" destId="{48E6B811-9251-4F47-A84F-17B033EEC834}" srcOrd="0" destOrd="0" presId="urn:microsoft.com/office/officeart/2005/8/layout/chevron1"/>
    <dgm:cxn modelId="{21B5181A-D1F4-BD46-A2FB-8C1B31BE3957}" srcId="{BB9C064F-0370-D247-B415-835661827B91}" destId="{928B16E3-3899-F64E-916B-08849C4E6998}" srcOrd="0" destOrd="0" parTransId="{9140DC6A-066A-EE42-B264-0CD16B99DD66}" sibTransId="{86DD39FE-66CD-5746-AA46-96FD0A3DF096}"/>
    <dgm:cxn modelId="{90A9D7CB-0B51-774C-894C-FA6ACBC2369C}" srcId="{BB9C064F-0370-D247-B415-835661827B91}" destId="{2A2DAEC1-0723-6945-B738-B93CF7C37061}" srcOrd="2" destOrd="0" parTransId="{5D838DC4-3A75-194A-8724-8706A60E2EC5}" sibTransId="{81B6A775-64C6-E648-A322-6CFA0606320B}"/>
    <dgm:cxn modelId="{B8DC12F7-258B-B64D-9920-F11B11436D93}" type="presOf" srcId="{2A2DAEC1-0723-6945-B738-B93CF7C37061}" destId="{0CD60023-2F91-1049-A54B-ECC071475226}" srcOrd="0" destOrd="0" presId="urn:microsoft.com/office/officeart/2005/8/layout/chevron1"/>
    <dgm:cxn modelId="{C130BC9E-EA28-9241-8FCD-BE33106FD241}" type="presParOf" srcId="{B07E2B5E-EEF1-7B45-9589-41ED4A2B4751}" destId="{2BC5C6B9-4029-464F-9117-36B7700229E1}" srcOrd="0" destOrd="0" presId="urn:microsoft.com/office/officeart/2005/8/layout/chevron1"/>
    <dgm:cxn modelId="{D0FB55CE-501B-ED46-96D5-01F71F4043BB}" type="presParOf" srcId="{B07E2B5E-EEF1-7B45-9589-41ED4A2B4751}" destId="{C2B7E711-0430-AD44-BF1C-44E674D77AE0}" srcOrd="1" destOrd="0" presId="urn:microsoft.com/office/officeart/2005/8/layout/chevron1"/>
    <dgm:cxn modelId="{E15FBE53-558A-2040-A8DF-862FF9241518}" type="presParOf" srcId="{B07E2B5E-EEF1-7B45-9589-41ED4A2B4751}" destId="{48E6B811-9251-4F47-A84F-17B033EEC834}" srcOrd="2" destOrd="0" presId="urn:microsoft.com/office/officeart/2005/8/layout/chevron1"/>
    <dgm:cxn modelId="{BF4A3F0A-540E-EB4C-BCAA-B6D26128F070}" type="presParOf" srcId="{B07E2B5E-EEF1-7B45-9589-41ED4A2B4751}" destId="{C2773D63-BB97-DF41-BC52-56C07F859B74}" srcOrd="3" destOrd="0" presId="urn:microsoft.com/office/officeart/2005/8/layout/chevron1"/>
    <dgm:cxn modelId="{FEDB6A45-70F4-0842-829D-ACF36EF065A5}" type="presParOf" srcId="{B07E2B5E-EEF1-7B45-9589-41ED4A2B4751}" destId="{0CD60023-2F91-1049-A54B-ECC071475226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5C6B9-4029-464F-9117-36B7700229E1}">
      <dsp:nvSpPr>
        <dsp:cNvPr id="0" name=""/>
        <dsp:cNvSpPr/>
      </dsp:nvSpPr>
      <dsp:spPr>
        <a:xfrm>
          <a:off x="254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15000BC Use</a:t>
          </a:r>
          <a:r>
            <a:rPr lang="en-GB" sz="1500" kern="1200" baseline="0" dirty="0" smtClean="0"/>
            <a:t> of cave drawings with touch in</a:t>
          </a:r>
          <a:endParaRPr lang="en-GB" sz="1500" kern="1200" dirty="0"/>
        </a:p>
      </dsp:txBody>
      <dsp:txXfrm>
        <a:off x="460473" y="0"/>
        <a:ext cx="1380656" cy="920437"/>
      </dsp:txXfrm>
    </dsp:sp>
    <dsp:sp modelId="{48E6B811-9251-4F47-A84F-17B033EEC834}">
      <dsp:nvSpPr>
        <dsp:cNvPr id="0" name=""/>
        <dsp:cNvSpPr/>
      </dsp:nvSpPr>
      <dsp:spPr>
        <a:xfrm>
          <a:off x="2041674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3000BC Chinese documented massage</a:t>
          </a:r>
          <a:endParaRPr lang="en-GB" sz="1500" kern="1200" dirty="0"/>
        </a:p>
      </dsp:txBody>
      <dsp:txXfrm>
        <a:off x="2501893" y="0"/>
        <a:ext cx="1380656" cy="920437"/>
      </dsp:txXfrm>
    </dsp:sp>
    <dsp:sp modelId="{0CD60023-2F91-1049-A54B-ECC071475226}">
      <dsp:nvSpPr>
        <dsp:cNvPr id="0" name=""/>
        <dsp:cNvSpPr/>
      </dsp:nvSpPr>
      <dsp:spPr>
        <a:xfrm>
          <a:off x="4129906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1800BC</a:t>
          </a:r>
          <a:r>
            <a:rPr lang="en-GB" sz="1500" kern="1200" baseline="0" dirty="0" smtClean="0"/>
            <a:t> Hindu culture takes on massage</a:t>
          </a:r>
          <a:endParaRPr lang="en-GB" sz="1500" kern="1200" dirty="0"/>
        </a:p>
      </dsp:txBody>
      <dsp:txXfrm>
        <a:off x="4590125" y="0"/>
        <a:ext cx="1380656" cy="9204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5C6B9-4029-464F-9117-36B7700229E1}">
      <dsp:nvSpPr>
        <dsp:cNvPr id="0" name=""/>
        <dsp:cNvSpPr/>
      </dsp:nvSpPr>
      <dsp:spPr>
        <a:xfrm>
          <a:off x="254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Julius</a:t>
          </a:r>
          <a:r>
            <a:rPr lang="en-GB" sz="1200" b="1" kern="1200" baseline="0" dirty="0" smtClean="0"/>
            <a:t> Caesar used massage for epilepsy 100BC </a:t>
          </a:r>
          <a:endParaRPr lang="en-GB" sz="1200" b="1" kern="1200" dirty="0"/>
        </a:p>
      </dsp:txBody>
      <dsp:txXfrm>
        <a:off x="460473" y="0"/>
        <a:ext cx="1380656" cy="920437"/>
      </dsp:txXfrm>
    </dsp:sp>
    <dsp:sp modelId="{48E6B811-9251-4F47-A84F-17B033EEC834}">
      <dsp:nvSpPr>
        <dsp:cNvPr id="0" name=""/>
        <dsp:cNvSpPr/>
      </dsp:nvSpPr>
      <dsp:spPr>
        <a:xfrm>
          <a:off x="2041674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26 times in the Bible is touch mentioned in relation to healing</a:t>
          </a:r>
          <a:endParaRPr lang="en-GB" sz="1200" b="1" kern="1200" dirty="0"/>
        </a:p>
      </dsp:txBody>
      <dsp:txXfrm>
        <a:off x="2501893" y="0"/>
        <a:ext cx="1380656" cy="920437"/>
      </dsp:txXfrm>
    </dsp:sp>
    <dsp:sp modelId="{0CD60023-2F91-1049-A54B-ECC071475226}">
      <dsp:nvSpPr>
        <dsp:cNvPr id="0" name=""/>
        <dsp:cNvSpPr/>
      </dsp:nvSpPr>
      <dsp:spPr>
        <a:xfrm>
          <a:off x="4129906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Japanese</a:t>
          </a:r>
          <a:r>
            <a:rPr lang="en-GB" sz="1200" b="1" kern="1200" baseline="0" dirty="0" smtClean="0"/>
            <a:t> and Chinese use massage in paediatric setting 1600AD</a:t>
          </a:r>
          <a:endParaRPr lang="en-GB" sz="1200" b="1" kern="1200" dirty="0"/>
        </a:p>
      </dsp:txBody>
      <dsp:txXfrm>
        <a:off x="4590125" y="0"/>
        <a:ext cx="1380656" cy="9204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5C6B9-4029-464F-9117-36B7700229E1}">
      <dsp:nvSpPr>
        <dsp:cNvPr id="0" name=""/>
        <dsp:cNvSpPr/>
      </dsp:nvSpPr>
      <dsp:spPr>
        <a:xfrm>
          <a:off x="254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err="1" smtClean="0"/>
            <a:t>Tissot</a:t>
          </a:r>
          <a:r>
            <a:rPr lang="en-GB" sz="1200" b="1" kern="1200" dirty="0" smtClean="0"/>
            <a:t> 1700 recommends massage and exercise for various illnesses</a:t>
          </a:r>
          <a:endParaRPr lang="en-GB" sz="1200" b="1" kern="1200" dirty="0"/>
        </a:p>
      </dsp:txBody>
      <dsp:txXfrm>
        <a:off x="460473" y="0"/>
        <a:ext cx="1380656" cy="920437"/>
      </dsp:txXfrm>
    </dsp:sp>
    <dsp:sp modelId="{48E6B811-9251-4F47-A84F-17B033EEC834}">
      <dsp:nvSpPr>
        <dsp:cNvPr id="0" name=""/>
        <dsp:cNvSpPr/>
      </dsp:nvSpPr>
      <dsp:spPr>
        <a:xfrm>
          <a:off x="2041674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1800 Dr Graham produces books on history of massage</a:t>
          </a:r>
          <a:endParaRPr lang="en-GB" sz="1200" b="1" kern="1200" dirty="0"/>
        </a:p>
      </dsp:txBody>
      <dsp:txXfrm>
        <a:off x="2501893" y="0"/>
        <a:ext cx="1380656" cy="920437"/>
      </dsp:txXfrm>
    </dsp:sp>
    <dsp:sp modelId="{0CD60023-2F91-1049-A54B-ECC071475226}">
      <dsp:nvSpPr>
        <dsp:cNvPr id="0" name=""/>
        <dsp:cNvSpPr/>
      </dsp:nvSpPr>
      <dsp:spPr>
        <a:xfrm>
          <a:off x="4129906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1888 </a:t>
          </a:r>
          <a:r>
            <a:rPr lang="en-GB" sz="1200" kern="1200" dirty="0" err="1" smtClean="0"/>
            <a:t>Nissen’s</a:t>
          </a:r>
          <a:r>
            <a:rPr lang="en-GB" sz="1200" kern="1200" dirty="0" smtClean="0"/>
            <a:t> paper</a:t>
          </a:r>
          <a:r>
            <a:rPr lang="en-GB" sz="1200" kern="1200" baseline="0" dirty="0" smtClean="0"/>
            <a:t> on massage is published in medical journals </a:t>
          </a:r>
          <a:endParaRPr lang="en-GB" sz="1200" kern="1200" dirty="0"/>
        </a:p>
      </dsp:txBody>
      <dsp:txXfrm>
        <a:off x="4590125" y="0"/>
        <a:ext cx="1380656" cy="9204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5C6B9-4029-464F-9117-36B7700229E1}">
      <dsp:nvSpPr>
        <dsp:cNvPr id="0" name=""/>
        <dsp:cNvSpPr/>
      </dsp:nvSpPr>
      <dsp:spPr>
        <a:xfrm>
          <a:off x="254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1894</a:t>
          </a:r>
          <a:r>
            <a:rPr lang="en-GB" sz="1200" b="1" kern="1200" baseline="0" dirty="0" smtClean="0"/>
            <a:t> Society of masseuses is formed</a:t>
          </a:r>
          <a:endParaRPr lang="en-GB" sz="1200" b="1" kern="1200" dirty="0"/>
        </a:p>
      </dsp:txBody>
      <dsp:txXfrm>
        <a:off x="460473" y="0"/>
        <a:ext cx="1380656" cy="920437"/>
      </dsp:txXfrm>
    </dsp:sp>
    <dsp:sp modelId="{48E6B811-9251-4F47-A84F-17B033EEC834}">
      <dsp:nvSpPr>
        <dsp:cNvPr id="0" name=""/>
        <dsp:cNvSpPr/>
      </dsp:nvSpPr>
      <dsp:spPr>
        <a:xfrm>
          <a:off x="2041674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1920 Chartered society of massage and gymnastics formed</a:t>
          </a:r>
          <a:endParaRPr lang="en-GB" sz="1200" b="1" kern="1200" dirty="0"/>
        </a:p>
      </dsp:txBody>
      <dsp:txXfrm>
        <a:off x="2501893" y="0"/>
        <a:ext cx="1380656" cy="920437"/>
      </dsp:txXfrm>
    </dsp:sp>
    <dsp:sp modelId="{0CD60023-2F91-1049-A54B-ECC071475226}">
      <dsp:nvSpPr>
        <dsp:cNvPr id="0" name=""/>
        <dsp:cNvSpPr/>
      </dsp:nvSpPr>
      <dsp:spPr>
        <a:xfrm>
          <a:off x="4129906" y="0"/>
          <a:ext cx="2301093" cy="92043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006" tIns="16002" rIns="16002" bIns="16002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1990s Sports Massage in the</a:t>
          </a:r>
          <a:r>
            <a:rPr lang="en-GB" sz="1200" b="1" kern="1200" baseline="0" dirty="0" smtClean="0"/>
            <a:t> UK starts to gain more favour</a:t>
          </a:r>
          <a:endParaRPr lang="en-GB" sz="1200" b="1" kern="1200" dirty="0"/>
        </a:p>
      </dsp:txBody>
      <dsp:txXfrm>
        <a:off x="4590125" y="0"/>
        <a:ext cx="1380656" cy="9204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dirty="0" smtClean="0">
                <a:latin typeface="Arial" pitchFamily="34" charset="0"/>
              </a:rPr>
              <a:t>The resources that are available for the Mandatory units are: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itchFamily="34" charset="0"/>
              </a:rPr>
              <a:t>The mandatory units syllabus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itchFamily="34" charset="0"/>
              </a:rPr>
              <a:t>The mandatory units learner assessment record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itchFamily="34" charset="0"/>
              </a:rPr>
              <a:t>A learner manual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itchFamily="34" charset="0"/>
              </a:rPr>
              <a:t>Schemes of Work 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itchFamily="34" charset="0"/>
              </a:rPr>
              <a:t>Power point presentations</a:t>
            </a:r>
          </a:p>
          <a:p>
            <a:pPr eaLnBrk="1" hangingPunct="1">
              <a:buFontTx/>
              <a:buChar char="•"/>
            </a:pPr>
            <a:r>
              <a:rPr lang="en-US" dirty="0" smtClean="0">
                <a:latin typeface="Arial" pitchFamily="34" charset="0"/>
              </a:rPr>
              <a:t>And CYQ eLearning</a:t>
            </a:r>
          </a:p>
          <a:p>
            <a:pPr eaLnBrk="1" hangingPunct="1"/>
            <a:endParaRPr lang="en-US" dirty="0" smtClean="0">
              <a:latin typeface="Arial" pitchFamily="34" charset="0"/>
            </a:endParaRPr>
          </a:p>
          <a:p>
            <a:pPr eaLnBrk="1" hangingPunct="1"/>
            <a:r>
              <a:rPr lang="en-US" dirty="0" smtClean="0">
                <a:latin typeface="Arial" pitchFamily="34" charset="0"/>
              </a:rPr>
              <a:t>All resources can be ordered via the CYQ website www.cyq.org.uk</a:t>
            </a:r>
          </a:p>
          <a:p>
            <a:pPr eaLnBrk="1" hangingPunct="1"/>
            <a:r>
              <a:rPr lang="en-US" dirty="0" smtClean="0">
                <a:latin typeface="Arial" pitchFamily="34" charset="0"/>
              </a:rPr>
              <a:t>Although the majority are available as free downloads again accessed via the website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C8781E-C8FB-4BB2-9031-BC01DC2A3B69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580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</a:t>
            </a:r>
            <a:r>
              <a:rPr lang="en-GB" altLang="en-US" sz="4800" dirty="0" smtClean="0">
                <a:ea typeface="ＭＳ Ｐゴシック" charset="-128"/>
              </a:rPr>
              <a:t>– Intro to Module and Clinical Assessment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Responsibilities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Attendance (100%)</a:t>
            </a:r>
          </a:p>
          <a:p>
            <a:r>
              <a:rPr lang="en-GB" dirty="0" smtClean="0"/>
              <a:t>Condensed Timetable – Catch up on work from peers.  No extras will be provided</a:t>
            </a:r>
          </a:p>
          <a:p>
            <a:r>
              <a:rPr lang="en-GB" dirty="0" smtClean="0"/>
              <a:t>Reading -  Pre and Post subject</a:t>
            </a:r>
          </a:p>
          <a:p>
            <a:r>
              <a:rPr lang="en-GB" dirty="0" smtClean="0"/>
              <a:t>Communication – Formal </a:t>
            </a:r>
          </a:p>
          <a:p>
            <a:r>
              <a:rPr lang="en-GB" dirty="0" smtClean="0"/>
              <a:t>Mentoring – Book Tutorials</a:t>
            </a:r>
          </a:p>
          <a:p>
            <a:r>
              <a:rPr lang="en-GB" dirty="0" smtClean="0"/>
              <a:t>Develop professional practice</a:t>
            </a:r>
          </a:p>
          <a:p>
            <a:pPr lvl="1"/>
            <a:r>
              <a:rPr lang="en-GB" dirty="0" smtClean="0"/>
              <a:t>Ensure Dress Code is adhered to (see Additional Info)</a:t>
            </a:r>
          </a:p>
          <a:p>
            <a:pPr lvl="1"/>
            <a:r>
              <a:rPr lang="en-GB" dirty="0" smtClean="0"/>
              <a:t>No Food and Drink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60450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32656"/>
            <a:ext cx="7269480" cy="1325562"/>
          </a:xfrm>
        </p:spPr>
        <p:txBody>
          <a:bodyPr/>
          <a:lstStyle/>
          <a:p>
            <a:r>
              <a:rPr lang="en-GB" dirty="0" smtClean="0"/>
              <a:t>Module Overview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Semester One ONLY </a:t>
            </a:r>
            <a:r>
              <a:rPr lang="en-US" dirty="0"/>
              <a:t>Module </a:t>
            </a:r>
          </a:p>
          <a:p>
            <a:pPr lvl="1"/>
            <a:r>
              <a:rPr lang="en-US" dirty="0"/>
              <a:t>11 weeks to Christmas </a:t>
            </a:r>
          </a:p>
          <a:p>
            <a:r>
              <a:rPr lang="en-US" dirty="0" smtClean="0"/>
              <a:t>Two </a:t>
            </a:r>
            <a:r>
              <a:rPr lang="en-US" dirty="0"/>
              <a:t>taught session per week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2687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 Intro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Two Assessments </a:t>
            </a:r>
          </a:p>
          <a:p>
            <a:endParaRPr lang="en-US" dirty="0" smtClean="0"/>
          </a:p>
          <a:p>
            <a:r>
              <a:rPr lang="en-US" dirty="0" smtClean="0"/>
              <a:t>Assessment 1 (50%)</a:t>
            </a:r>
          </a:p>
          <a:p>
            <a:pPr lvl="1"/>
            <a:r>
              <a:rPr lang="en-US" dirty="0" smtClean="0"/>
              <a:t>Component 2 (2000 words) 6</a:t>
            </a:r>
            <a:r>
              <a:rPr lang="en-US" baseline="30000" dirty="0" smtClean="0"/>
              <a:t>th</a:t>
            </a:r>
            <a:r>
              <a:rPr lang="en-US" dirty="0" smtClean="0"/>
              <a:t> December</a:t>
            </a:r>
          </a:p>
          <a:p>
            <a:pPr lvl="1"/>
            <a:endParaRPr lang="en-US" dirty="0"/>
          </a:p>
          <a:p>
            <a:r>
              <a:rPr lang="en-US" dirty="0" smtClean="0"/>
              <a:t>Assessment 2 (50%)</a:t>
            </a:r>
          </a:p>
          <a:p>
            <a:pPr lvl="1"/>
            <a:r>
              <a:rPr lang="en-US" dirty="0" smtClean="0"/>
              <a:t>Practical Exam </a:t>
            </a:r>
            <a:endParaRPr lang="en-US" dirty="0"/>
          </a:p>
          <a:p>
            <a:pPr lvl="1"/>
            <a:r>
              <a:rPr lang="en-US" dirty="0" smtClean="0"/>
              <a:t>January Exam Period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13736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will I study?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Soft Tissue Techniques</a:t>
            </a:r>
          </a:p>
          <a:p>
            <a:pPr lvl="1"/>
            <a:r>
              <a:rPr lang="en-US" dirty="0" smtClean="0"/>
              <a:t>16 Effleurage Techniques</a:t>
            </a:r>
          </a:p>
          <a:p>
            <a:pPr lvl="1"/>
            <a:r>
              <a:rPr lang="en-US" dirty="0" smtClean="0"/>
              <a:t>Petrissage</a:t>
            </a:r>
          </a:p>
          <a:p>
            <a:pPr lvl="1"/>
            <a:r>
              <a:rPr lang="en-US" dirty="0" err="1" smtClean="0"/>
              <a:t>Tapotement</a:t>
            </a:r>
            <a:endParaRPr lang="en-US" dirty="0" smtClean="0"/>
          </a:p>
          <a:p>
            <a:pPr lvl="1"/>
            <a:r>
              <a:rPr lang="en-US" dirty="0" smtClean="0"/>
              <a:t>Other Soft Tissue Techniques</a:t>
            </a:r>
          </a:p>
          <a:p>
            <a:pPr lvl="1"/>
            <a:r>
              <a:rPr lang="en-US" dirty="0" smtClean="0"/>
              <a:t>Introduction to lengthening of soft tissues safely</a:t>
            </a:r>
            <a:endParaRPr lang="en-US" dirty="0"/>
          </a:p>
          <a:p>
            <a:r>
              <a:rPr lang="en-US" dirty="0" smtClean="0"/>
              <a:t>Associated Theory and Links to Professional Practice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70967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5876" y="908720"/>
            <a:ext cx="1512168" cy="781904"/>
          </a:xfrm>
        </p:spPr>
        <p:txBody>
          <a:bodyPr/>
          <a:lstStyle/>
          <a:p>
            <a:r>
              <a:rPr lang="en-GB" dirty="0" smtClean="0"/>
              <a:t>You?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7488832" cy="396044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2928" y="203867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0859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What is </a:t>
            </a:r>
            <a:r>
              <a:rPr lang="en-GB" altLang="en-US" smtClean="0"/>
              <a:t>Sports Therapy?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Background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Founded in 1990 by Graham Smith (Physiotherapist)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Growing rise in Sports and Leisure in society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Aims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Provide support for the industry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Immediate first aid to the sporting sector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smtClean="0"/>
              <a:t>Professional body for Sports Therapists</a:t>
            </a:r>
            <a:endParaRPr lang="en-GB" altLang="en-US" sz="2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of Massage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060848"/>
            <a:ext cx="3816423" cy="3672408"/>
          </a:xfrm>
        </p:spPr>
      </p:pic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939219" y="2060848"/>
            <a:ext cx="2977524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buFont typeface="Wingdings" pitchFamily="2" charset="2"/>
              <a:buChar char="n"/>
              <a:defRPr/>
            </a:pPr>
            <a:r>
              <a:rPr lang="en-US" dirty="0" smtClean="0"/>
              <a:t>Ancient Cultures</a:t>
            </a:r>
          </a:p>
          <a:p>
            <a:pPr fontAlgn="auto">
              <a:buFont typeface="Wingdings" pitchFamily="2" charset="2"/>
              <a:buChar char="n"/>
              <a:defRPr/>
            </a:pPr>
            <a:endParaRPr lang="en-US" dirty="0" smtClean="0"/>
          </a:p>
          <a:p>
            <a:pPr fontAlgn="auto">
              <a:buFont typeface="Wingdings" pitchFamily="2" charset="2"/>
              <a:buChar char="n"/>
              <a:defRPr/>
            </a:pPr>
            <a:r>
              <a:rPr lang="en-US" dirty="0" smtClean="0"/>
              <a:t>Touch</a:t>
            </a:r>
          </a:p>
          <a:p>
            <a:pPr fontAlgn="auto">
              <a:buFont typeface="Wingdings" pitchFamily="2" charset="2"/>
              <a:buChar char="n"/>
              <a:defRPr/>
            </a:pPr>
            <a:endParaRPr lang="en-US" dirty="0"/>
          </a:p>
          <a:p>
            <a:pPr fontAlgn="auto">
              <a:buFont typeface="Wingdings" pitchFamily="2" charset="2"/>
              <a:buChar char="n"/>
              <a:defRPr/>
            </a:pPr>
            <a:r>
              <a:rPr lang="en-US" dirty="0" smtClean="0"/>
              <a:t>Use of Oils/ Herbs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1279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of Massage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946150" y="2424223"/>
          <a:ext cx="6446838" cy="1744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946150" y="4077072"/>
          <a:ext cx="6446838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1649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of Massage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946150" y="2424223"/>
          <a:ext cx="6446838" cy="1744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946150" y="4077072"/>
          <a:ext cx="6446838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1902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Sports Massage is…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“…</a:t>
            </a:r>
            <a:r>
              <a:rPr lang="en-GB" dirty="0"/>
              <a:t>a form of massage involving the manipulation of </a:t>
            </a:r>
            <a:r>
              <a:rPr lang="en-GB" dirty="0" smtClean="0"/>
              <a:t>soft tissue </a:t>
            </a:r>
            <a:r>
              <a:rPr lang="en-GB" dirty="0"/>
              <a:t>to benefit a person engaged in regular </a:t>
            </a:r>
            <a:r>
              <a:rPr lang="en-GB" dirty="0" smtClean="0"/>
              <a:t>physical activity</a:t>
            </a:r>
            <a:r>
              <a:rPr lang="en-GB" dirty="0"/>
              <a:t>. It is designed to assist in correcting problems </a:t>
            </a:r>
            <a:r>
              <a:rPr lang="en-GB" dirty="0" smtClean="0"/>
              <a:t>and imbalances </a:t>
            </a:r>
            <a:r>
              <a:rPr lang="en-GB" dirty="0"/>
              <a:t>that are caused from repetitive and </a:t>
            </a:r>
            <a:r>
              <a:rPr lang="en-GB" dirty="0" smtClean="0"/>
              <a:t>strenuous activity </a:t>
            </a:r>
            <a:r>
              <a:rPr lang="en-GB" dirty="0"/>
              <a:t>and trauma</a:t>
            </a:r>
            <a:r>
              <a:rPr lang="en-GB" dirty="0" smtClean="0"/>
              <a:t>.” </a:t>
            </a:r>
            <a:r>
              <a:rPr lang="is-IS" dirty="0" smtClean="0"/>
              <a:t>(</a:t>
            </a:r>
            <a:r>
              <a:rPr lang="is-IS" dirty="0"/>
              <a:t>Paine, 2007, p2)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1902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Sports Massage is…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Based on variations of classical Swedish massage movements, including</a:t>
            </a:r>
          </a:p>
          <a:p>
            <a:r>
              <a:rPr lang="en-GB" dirty="0" smtClean="0"/>
              <a:t>Effleurage</a:t>
            </a:r>
            <a:endParaRPr lang="en-GB" dirty="0"/>
          </a:p>
          <a:p>
            <a:r>
              <a:rPr lang="en-GB" dirty="0" smtClean="0"/>
              <a:t>Petrissage</a:t>
            </a:r>
            <a:endParaRPr lang="en-GB" dirty="0"/>
          </a:p>
          <a:p>
            <a:r>
              <a:rPr lang="en-GB" dirty="0" err="1" smtClean="0"/>
              <a:t>Tapotement</a:t>
            </a:r>
            <a:endParaRPr lang="en-GB" dirty="0"/>
          </a:p>
          <a:p>
            <a:r>
              <a:rPr lang="en-GB" dirty="0" smtClean="0"/>
              <a:t>Compression</a:t>
            </a:r>
            <a:endParaRPr lang="en-GB" dirty="0"/>
          </a:p>
          <a:p>
            <a:r>
              <a:rPr lang="en-GB" dirty="0" smtClean="0"/>
              <a:t>Soft </a:t>
            </a:r>
            <a:r>
              <a:rPr lang="en-GB" dirty="0"/>
              <a:t>Tissue Release</a:t>
            </a:r>
          </a:p>
          <a:p>
            <a:r>
              <a:rPr lang="en-GB" dirty="0" smtClean="0"/>
              <a:t>Vibration</a:t>
            </a:r>
            <a:endParaRPr lang="en-GB" dirty="0"/>
          </a:p>
          <a:p>
            <a:r>
              <a:rPr lang="en-GB" dirty="0" smtClean="0"/>
              <a:t>Friction</a:t>
            </a:r>
            <a:endParaRPr lang="en-GB" dirty="0"/>
          </a:p>
          <a:p>
            <a:r>
              <a:rPr lang="en-GB" dirty="0" smtClean="0"/>
              <a:t>Stretching/MET </a:t>
            </a:r>
            <a:r>
              <a:rPr lang="en-GB" dirty="0"/>
              <a:t>techniques</a:t>
            </a:r>
          </a:p>
        </p:txBody>
      </p:sp>
    </p:spTree>
    <p:extLst>
      <p:ext uri="{BB962C8B-B14F-4D97-AF65-F5344CB8AC3E}">
        <p14:creationId xmlns:p14="http://schemas.microsoft.com/office/powerpoint/2010/main" val="8505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Professionalism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</a:t>
            </a:r>
            <a:r>
              <a:rPr lang="en-GB" dirty="0"/>
              <a:t>does ‘professional’ mean?</a:t>
            </a:r>
          </a:p>
          <a:p>
            <a:r>
              <a:rPr lang="en-GB" dirty="0" smtClean="0"/>
              <a:t>How </a:t>
            </a:r>
            <a:r>
              <a:rPr lang="en-GB" dirty="0"/>
              <a:t>can we portray ‘professionalism’?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1510" y="3207269"/>
            <a:ext cx="4432300" cy="295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51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Professionalism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Appearance</a:t>
            </a:r>
            <a:endParaRPr lang="en-GB" dirty="0"/>
          </a:p>
          <a:p>
            <a:r>
              <a:rPr lang="en-GB" dirty="0" smtClean="0"/>
              <a:t>Hygiene</a:t>
            </a:r>
            <a:endParaRPr lang="en-GB" dirty="0"/>
          </a:p>
          <a:p>
            <a:r>
              <a:rPr lang="en-GB" dirty="0" smtClean="0"/>
              <a:t>Set </a:t>
            </a:r>
            <a:r>
              <a:rPr lang="en-GB" dirty="0"/>
              <a:t>Up</a:t>
            </a:r>
          </a:p>
          <a:p>
            <a:r>
              <a:rPr lang="en-GB" dirty="0" smtClean="0"/>
              <a:t>Behaviour</a:t>
            </a:r>
            <a:endParaRPr lang="en-GB" dirty="0"/>
          </a:p>
          <a:p>
            <a:r>
              <a:rPr lang="en-GB" dirty="0" smtClean="0"/>
              <a:t>Legal </a:t>
            </a:r>
            <a:r>
              <a:rPr lang="en-GB" dirty="0"/>
              <a:t>responsibilities</a:t>
            </a:r>
          </a:p>
          <a:p>
            <a:r>
              <a:rPr lang="en-GB" dirty="0" smtClean="0"/>
              <a:t>Ethical </a:t>
            </a:r>
            <a:r>
              <a:rPr lang="en-GB" dirty="0"/>
              <a:t>Standards</a:t>
            </a:r>
            <a:r>
              <a:rPr lang="en-GB" dirty="0" smtClean="0"/>
              <a:t>’?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23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/>
          <a:lstStyle/>
          <a:p>
            <a:r>
              <a:rPr lang="en-GB" dirty="0" smtClean="0"/>
              <a:t>Appearance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46404" y="1453927"/>
            <a:ext cx="6446520" cy="435133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Uniform:</a:t>
            </a:r>
          </a:p>
          <a:p>
            <a:r>
              <a:rPr lang="en-GB" dirty="0" smtClean="0"/>
              <a:t>University </a:t>
            </a:r>
            <a:r>
              <a:rPr lang="en-GB" dirty="0"/>
              <a:t>Kit (OR blue/black tracksuit bottoms, white or blue polo shirt)</a:t>
            </a:r>
          </a:p>
          <a:p>
            <a:r>
              <a:rPr lang="en-GB" dirty="0" smtClean="0"/>
              <a:t>Long </a:t>
            </a:r>
            <a:r>
              <a:rPr lang="en-GB" dirty="0"/>
              <a:t>hair should be tied securely away from the face and short </a:t>
            </a:r>
            <a:r>
              <a:rPr lang="en-GB" dirty="0" smtClean="0"/>
              <a:t>hair should </a:t>
            </a:r>
            <a:r>
              <a:rPr lang="en-GB" dirty="0"/>
              <a:t>be of tidy appearance.</a:t>
            </a:r>
          </a:p>
          <a:p>
            <a:r>
              <a:rPr lang="en-GB" dirty="0" smtClean="0"/>
              <a:t>Jewellery </a:t>
            </a:r>
            <a:r>
              <a:rPr lang="en-GB" dirty="0"/>
              <a:t>– should be discrete. No rings, watches or bracelets </a:t>
            </a:r>
            <a:r>
              <a:rPr lang="en-GB" dirty="0" smtClean="0"/>
              <a:t>when performing </a:t>
            </a:r>
            <a:r>
              <a:rPr lang="en-GB" dirty="0"/>
              <a:t>any treatments or when in contact with a patient.</a:t>
            </a:r>
          </a:p>
          <a:p>
            <a:r>
              <a:rPr lang="en-GB" dirty="0" smtClean="0"/>
              <a:t>Body </a:t>
            </a:r>
            <a:r>
              <a:rPr lang="en-GB" dirty="0"/>
              <a:t>piercing – Only one stud earring can be worn. All visible </a:t>
            </a:r>
            <a:r>
              <a:rPr lang="en-GB" dirty="0" smtClean="0"/>
              <a:t>body piercings </a:t>
            </a:r>
            <a:r>
              <a:rPr lang="en-GB" dirty="0"/>
              <a:t>should be removed.</a:t>
            </a:r>
          </a:p>
          <a:p>
            <a:r>
              <a:rPr lang="en-GB" dirty="0" smtClean="0"/>
              <a:t>Footwear </a:t>
            </a:r>
            <a:r>
              <a:rPr lang="en-GB" dirty="0"/>
              <a:t>– trainers may be appropriate but should be in a </a:t>
            </a:r>
            <a:r>
              <a:rPr lang="en-GB" dirty="0" smtClean="0"/>
              <a:t>suitable condition </a:t>
            </a:r>
            <a:r>
              <a:rPr lang="en-GB" dirty="0"/>
              <a:t>befitting a professional. Flip flops or sandals are </a:t>
            </a:r>
            <a:r>
              <a:rPr lang="en-GB" dirty="0" smtClean="0"/>
              <a:t>not appropriate </a:t>
            </a:r>
            <a:r>
              <a:rPr lang="en-GB" dirty="0"/>
              <a:t>for practical session.</a:t>
            </a:r>
          </a:p>
        </p:txBody>
      </p:sp>
    </p:spTree>
    <p:extLst>
      <p:ext uri="{BB962C8B-B14F-4D97-AF65-F5344CB8AC3E}">
        <p14:creationId xmlns:p14="http://schemas.microsoft.com/office/powerpoint/2010/main" val="91714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/>
          <a:lstStyle/>
          <a:p>
            <a:r>
              <a:rPr lang="en-GB" dirty="0" smtClean="0"/>
              <a:t>Hygiene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46404" y="1628799"/>
            <a:ext cx="6446520" cy="4176465"/>
          </a:xfrm>
        </p:spPr>
        <p:txBody>
          <a:bodyPr>
            <a:normAutofit/>
          </a:bodyPr>
          <a:lstStyle/>
          <a:p>
            <a:r>
              <a:rPr lang="en-GB" smtClean="0"/>
              <a:t>Personal Clothing </a:t>
            </a:r>
            <a:r>
              <a:rPr lang="en-GB" dirty="0"/>
              <a:t>should be clean and ironed</a:t>
            </a:r>
          </a:p>
          <a:p>
            <a:r>
              <a:rPr lang="en-GB" dirty="0" smtClean="0"/>
              <a:t>Hands </a:t>
            </a:r>
            <a:r>
              <a:rPr lang="en-GB" dirty="0"/>
              <a:t>washed prior to every massage</a:t>
            </a:r>
          </a:p>
          <a:p>
            <a:r>
              <a:rPr lang="en-GB" dirty="0" smtClean="0"/>
              <a:t>Illness</a:t>
            </a:r>
            <a:r>
              <a:rPr lang="en-GB" dirty="0"/>
              <a:t>?</a:t>
            </a:r>
          </a:p>
          <a:p>
            <a:r>
              <a:rPr lang="en-GB" dirty="0"/>
              <a:t>Environmental:</a:t>
            </a:r>
          </a:p>
          <a:p>
            <a:r>
              <a:rPr lang="en-GB" dirty="0" smtClean="0"/>
              <a:t>Couch </a:t>
            </a:r>
            <a:r>
              <a:rPr lang="en-GB" dirty="0"/>
              <a:t>covers, towels and pillows must be </a:t>
            </a:r>
            <a:r>
              <a:rPr lang="en-GB" dirty="0" smtClean="0"/>
              <a:t>clean and regularly </a:t>
            </a:r>
            <a:r>
              <a:rPr lang="en-GB" dirty="0"/>
              <a:t>laundered.</a:t>
            </a:r>
          </a:p>
          <a:p>
            <a:r>
              <a:rPr lang="en-GB" dirty="0" smtClean="0"/>
              <a:t>Clean </a:t>
            </a:r>
            <a:r>
              <a:rPr lang="en-GB" dirty="0"/>
              <a:t>surfaces and facilities.</a:t>
            </a:r>
          </a:p>
        </p:txBody>
      </p:sp>
    </p:spTree>
    <p:extLst>
      <p:ext uri="{BB962C8B-B14F-4D97-AF65-F5344CB8AC3E}">
        <p14:creationId xmlns:p14="http://schemas.microsoft.com/office/powerpoint/2010/main" val="200641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/>
          <a:lstStyle/>
          <a:p>
            <a:r>
              <a:rPr lang="en-GB" dirty="0" smtClean="0"/>
              <a:t>Set-up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46404" y="1628799"/>
            <a:ext cx="6446520" cy="417646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Equipment:</a:t>
            </a:r>
          </a:p>
          <a:p>
            <a:r>
              <a:rPr lang="en-GB" dirty="0" smtClean="0"/>
              <a:t>Plinth </a:t>
            </a:r>
            <a:r>
              <a:rPr lang="en-GB" dirty="0"/>
              <a:t>is secure/correct height/clean</a:t>
            </a:r>
          </a:p>
          <a:p>
            <a:r>
              <a:rPr lang="en-GB" dirty="0" smtClean="0"/>
              <a:t>Have </a:t>
            </a:r>
            <a:r>
              <a:rPr lang="en-GB" dirty="0"/>
              <a:t>equipment at hand (Trolley)</a:t>
            </a:r>
          </a:p>
          <a:p>
            <a:r>
              <a:rPr lang="en-GB" dirty="0" smtClean="0"/>
              <a:t>Safety </a:t>
            </a:r>
            <a:r>
              <a:rPr lang="en-GB" dirty="0"/>
              <a:t>checks</a:t>
            </a:r>
          </a:p>
          <a:p>
            <a:r>
              <a:rPr lang="en-GB" dirty="0"/>
              <a:t>Environment:</a:t>
            </a:r>
          </a:p>
          <a:p>
            <a:r>
              <a:rPr lang="en-GB" dirty="0" smtClean="0"/>
              <a:t>Room </a:t>
            </a:r>
            <a:r>
              <a:rPr lang="en-GB" dirty="0"/>
              <a:t>size</a:t>
            </a:r>
          </a:p>
          <a:p>
            <a:r>
              <a:rPr lang="en-GB" dirty="0" smtClean="0"/>
              <a:t>Temperature</a:t>
            </a:r>
            <a:endParaRPr lang="en-GB" dirty="0"/>
          </a:p>
          <a:p>
            <a:r>
              <a:rPr lang="en-GB" dirty="0" smtClean="0"/>
              <a:t>Privacy</a:t>
            </a:r>
            <a:endParaRPr lang="en-GB" dirty="0"/>
          </a:p>
          <a:p>
            <a:r>
              <a:rPr lang="en-GB" dirty="0" smtClean="0"/>
              <a:t>Facilities </a:t>
            </a:r>
            <a:r>
              <a:rPr lang="en-GB" dirty="0"/>
              <a:t>(Access)</a:t>
            </a:r>
          </a:p>
          <a:p>
            <a:r>
              <a:rPr lang="en-GB" dirty="0" smtClean="0"/>
              <a:t>Chairs</a:t>
            </a:r>
            <a:r>
              <a:rPr lang="en-GB" dirty="0"/>
              <a:t>, wall hooks and hangers for clients belongings</a:t>
            </a:r>
          </a:p>
          <a:p>
            <a:r>
              <a:rPr lang="en-GB" dirty="0" smtClean="0"/>
              <a:t>Shelving </a:t>
            </a:r>
            <a:r>
              <a:rPr lang="en-GB" dirty="0"/>
              <a:t>for laundry items/ Laundry basket</a:t>
            </a:r>
          </a:p>
        </p:txBody>
      </p:sp>
    </p:spTree>
    <p:extLst>
      <p:ext uri="{BB962C8B-B14F-4D97-AF65-F5344CB8AC3E}">
        <p14:creationId xmlns:p14="http://schemas.microsoft.com/office/powerpoint/2010/main" val="1273648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/>
          <a:lstStyle/>
          <a:p>
            <a:r>
              <a:rPr lang="en-GB" dirty="0" smtClean="0"/>
              <a:t>Professional Behaviour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46404" y="1628799"/>
            <a:ext cx="6446520" cy="4176465"/>
          </a:xfrm>
        </p:spPr>
        <p:txBody>
          <a:bodyPr>
            <a:normAutofit/>
          </a:bodyPr>
          <a:lstStyle/>
          <a:p>
            <a:r>
              <a:rPr lang="en-GB" dirty="0"/>
              <a:t>Professional Behaviour</a:t>
            </a:r>
          </a:p>
          <a:p>
            <a:r>
              <a:rPr lang="en-GB" dirty="0" smtClean="0"/>
              <a:t>Appropriate </a:t>
            </a:r>
            <a:r>
              <a:rPr lang="en-GB" dirty="0"/>
              <a:t>language</a:t>
            </a:r>
          </a:p>
          <a:p>
            <a:r>
              <a:rPr lang="en-GB" dirty="0" smtClean="0"/>
              <a:t>Respectful </a:t>
            </a:r>
            <a:r>
              <a:rPr lang="en-GB" dirty="0"/>
              <a:t>(privacy)</a:t>
            </a:r>
          </a:p>
          <a:p>
            <a:r>
              <a:rPr lang="en-GB" dirty="0" smtClean="0"/>
              <a:t>Confidentiality </a:t>
            </a:r>
            <a:r>
              <a:rPr lang="en-GB" dirty="0"/>
              <a:t>(social media)</a:t>
            </a:r>
          </a:p>
          <a:p>
            <a:r>
              <a:rPr lang="en-GB" dirty="0" smtClean="0"/>
              <a:t>Personal </a:t>
            </a:r>
            <a:r>
              <a:rPr lang="en-GB" dirty="0"/>
              <a:t>interactions</a:t>
            </a:r>
          </a:p>
          <a:p>
            <a:r>
              <a:rPr lang="en-GB" dirty="0" smtClean="0"/>
              <a:t>Punctuality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71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/>
          <a:lstStyle/>
          <a:p>
            <a:r>
              <a:rPr lang="en-GB" dirty="0" smtClean="0"/>
              <a:t>Professional Behaviour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Time Keeping:</a:t>
            </a:r>
          </a:p>
          <a:p>
            <a:r>
              <a:rPr lang="en-GB" dirty="0" smtClean="0"/>
              <a:t>Appointments </a:t>
            </a:r>
            <a:r>
              <a:rPr lang="en-GB" dirty="0"/>
              <a:t>diary</a:t>
            </a:r>
          </a:p>
          <a:p>
            <a:r>
              <a:rPr lang="en-GB" dirty="0" smtClean="0"/>
              <a:t>Sufficient </a:t>
            </a:r>
            <a:r>
              <a:rPr lang="en-GB" dirty="0"/>
              <a:t>time between appointments</a:t>
            </a:r>
          </a:p>
          <a:p>
            <a:r>
              <a:rPr lang="en-GB" dirty="0" smtClean="0"/>
              <a:t>Record </a:t>
            </a:r>
            <a:r>
              <a:rPr lang="en-GB" dirty="0"/>
              <a:t>contact numbers: let them know if you’re </a:t>
            </a:r>
            <a:r>
              <a:rPr lang="en-GB" dirty="0" smtClean="0"/>
              <a:t>running late/ill/unforeseen </a:t>
            </a:r>
            <a:r>
              <a:rPr lang="en-GB" dirty="0"/>
              <a:t>changes</a:t>
            </a:r>
          </a:p>
          <a:p>
            <a:r>
              <a:rPr lang="en-GB" dirty="0" smtClean="0"/>
              <a:t>At </a:t>
            </a:r>
            <a:r>
              <a:rPr lang="en-GB" dirty="0"/>
              <a:t>event: event schedule/programme and co-ordinate</a:t>
            </a:r>
          </a:p>
        </p:txBody>
      </p:sp>
    </p:spTree>
    <p:extLst>
      <p:ext uri="{BB962C8B-B14F-4D97-AF65-F5344CB8AC3E}">
        <p14:creationId xmlns:p14="http://schemas.microsoft.com/office/powerpoint/2010/main" val="180933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have been tasked with setting up your own clinic.  Practically discuss in your groups: 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you are going to call your practice?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here you are going to work from?</a:t>
            </a:r>
          </a:p>
          <a:p>
            <a:pPr lvl="1"/>
            <a:r>
              <a:rPr lang="en-GB" dirty="0" smtClean="0"/>
              <a:t>What your clinic is going to be defined by (culture/ core areas)?</a:t>
            </a:r>
          </a:p>
          <a:p>
            <a:pPr lvl="1"/>
            <a:r>
              <a:rPr lang="en-GB" dirty="0" smtClean="0"/>
              <a:t>How you are going to adhere to hygiene responsibilities?</a:t>
            </a:r>
          </a:p>
          <a:p>
            <a:pPr lvl="1"/>
            <a:r>
              <a:rPr lang="en-GB" dirty="0" smtClean="0"/>
              <a:t>What your uniform will look like?</a:t>
            </a:r>
          </a:p>
          <a:p>
            <a:pPr lvl="1"/>
            <a:r>
              <a:rPr lang="en-GB" dirty="0" smtClean="0"/>
              <a:t>How will you log appointments?</a:t>
            </a:r>
          </a:p>
          <a:p>
            <a:pPr lvl="1"/>
            <a:r>
              <a:rPr lang="en-GB" dirty="0" smtClean="0"/>
              <a:t>What will you charge?</a:t>
            </a:r>
          </a:p>
          <a:p>
            <a:pPr lvl="1"/>
            <a:r>
              <a:rPr lang="en-GB" dirty="0" smtClean="0"/>
              <a:t>How will you manage social media?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822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/>
          <a:lstStyle/>
          <a:p>
            <a:r>
              <a:rPr lang="en-GB" dirty="0" smtClean="0"/>
              <a:t>Legal Responsibilities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Insurance:</a:t>
            </a:r>
          </a:p>
          <a:p>
            <a:pPr lvl="1"/>
            <a:r>
              <a:rPr lang="en-GB" dirty="0" smtClean="0"/>
              <a:t>Public Liability</a:t>
            </a:r>
          </a:p>
          <a:p>
            <a:pPr lvl="1"/>
            <a:r>
              <a:rPr lang="en-GB" dirty="0" smtClean="0"/>
              <a:t>Building/Owner Operator</a:t>
            </a:r>
          </a:p>
          <a:p>
            <a:pPr lvl="1"/>
            <a:r>
              <a:rPr lang="en-GB" dirty="0" smtClean="0"/>
              <a:t>Masseur</a:t>
            </a:r>
            <a:endParaRPr lang="en-GB" dirty="0"/>
          </a:p>
          <a:p>
            <a:pPr lvl="1"/>
            <a:r>
              <a:rPr lang="en-GB" dirty="0" smtClean="0"/>
              <a:t>Professional Indemnity</a:t>
            </a:r>
          </a:p>
          <a:p>
            <a:pPr lvl="1"/>
            <a:r>
              <a:rPr lang="en-GB" dirty="0" smtClean="0"/>
              <a:t>Governing </a:t>
            </a:r>
            <a:r>
              <a:rPr lang="en-GB" dirty="0"/>
              <a:t>body (SMA, </a:t>
            </a:r>
            <a:r>
              <a:rPr lang="en-GB" dirty="0" smtClean="0"/>
              <a:t>SST)</a:t>
            </a:r>
          </a:p>
          <a:p>
            <a:pPr lvl="1"/>
            <a:r>
              <a:rPr lang="en-GB" dirty="0" smtClean="0"/>
              <a:t>Additional</a:t>
            </a:r>
            <a:r>
              <a:rPr lang="en-GB" dirty="0"/>
              <a:t>: Travel, Car, Clinic/Equipment</a:t>
            </a:r>
          </a:p>
        </p:txBody>
      </p:sp>
    </p:spTree>
    <p:extLst>
      <p:ext uri="{BB962C8B-B14F-4D97-AF65-F5344CB8AC3E}">
        <p14:creationId xmlns:p14="http://schemas.microsoft.com/office/powerpoint/2010/main" val="1843701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/>
          <a:lstStyle/>
          <a:p>
            <a:r>
              <a:rPr lang="en-GB" dirty="0" smtClean="0"/>
              <a:t>Legal Responsibilities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2176263"/>
          </a:xfrm>
        </p:spPr>
        <p:txBody>
          <a:bodyPr/>
          <a:lstStyle/>
          <a:p>
            <a:r>
              <a:rPr lang="en-GB" dirty="0" smtClean="0"/>
              <a:t>Health </a:t>
            </a:r>
            <a:r>
              <a:rPr lang="en-GB" dirty="0"/>
              <a:t>and Safety at Work (HSE): </a:t>
            </a:r>
            <a:r>
              <a:rPr lang="en-GB" dirty="0" smtClean="0"/>
              <a:t>Clinic</a:t>
            </a:r>
          </a:p>
          <a:p>
            <a:pPr lvl="1"/>
            <a:r>
              <a:rPr lang="en-GB" dirty="0" smtClean="0"/>
              <a:t>Risk Assessment</a:t>
            </a:r>
          </a:p>
          <a:p>
            <a:pPr lvl="1"/>
            <a:r>
              <a:rPr lang="en-GB" dirty="0" smtClean="0"/>
              <a:t>Exits </a:t>
            </a:r>
            <a:r>
              <a:rPr lang="en-GB" dirty="0"/>
              <a:t>and Fire </a:t>
            </a:r>
            <a:r>
              <a:rPr lang="en-GB" dirty="0" smtClean="0"/>
              <a:t>escapes</a:t>
            </a:r>
          </a:p>
          <a:p>
            <a:pPr lvl="1"/>
            <a:r>
              <a:rPr lang="en-GB" dirty="0" smtClean="0"/>
              <a:t>1st </a:t>
            </a:r>
            <a:r>
              <a:rPr lang="en-GB" dirty="0"/>
              <a:t>Aid </a:t>
            </a:r>
            <a:r>
              <a:rPr lang="en-GB" dirty="0" smtClean="0"/>
              <a:t>procedures</a:t>
            </a:r>
          </a:p>
          <a:p>
            <a:pPr lvl="1"/>
            <a:r>
              <a:rPr lang="en-GB" dirty="0" smtClean="0"/>
              <a:t>Reporting </a:t>
            </a:r>
            <a:r>
              <a:rPr lang="en-GB" dirty="0"/>
              <a:t>of incident (1st aid or otherwise)</a:t>
            </a:r>
          </a:p>
        </p:txBody>
      </p:sp>
    </p:spTree>
    <p:extLst>
      <p:ext uri="{BB962C8B-B14F-4D97-AF65-F5344CB8AC3E}">
        <p14:creationId xmlns:p14="http://schemas.microsoft.com/office/powerpoint/2010/main" val="165310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Legal Responsibilities / Note Taking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325638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Clients </a:t>
            </a:r>
            <a:r>
              <a:rPr lang="en-GB" dirty="0"/>
              <a:t>Details (Name, Address, Telephone, DOB, </a:t>
            </a:r>
            <a:r>
              <a:rPr lang="en-GB" dirty="0" smtClean="0"/>
              <a:t>Occupation, Gender</a:t>
            </a:r>
            <a:r>
              <a:rPr lang="en-GB" dirty="0"/>
              <a:t>)</a:t>
            </a:r>
          </a:p>
          <a:p>
            <a:r>
              <a:rPr lang="en-GB" dirty="0" smtClean="0"/>
              <a:t>GP </a:t>
            </a:r>
            <a:r>
              <a:rPr lang="en-GB" dirty="0"/>
              <a:t>Details (Name, Address, Telephone)</a:t>
            </a:r>
          </a:p>
          <a:p>
            <a:r>
              <a:rPr lang="en-GB" dirty="0" smtClean="0"/>
              <a:t>Clients </a:t>
            </a:r>
            <a:r>
              <a:rPr lang="en-GB" dirty="0"/>
              <a:t>Sport, Level, Stage of Training</a:t>
            </a:r>
          </a:p>
          <a:p>
            <a:r>
              <a:rPr lang="en-GB" dirty="0" smtClean="0"/>
              <a:t>Contraindications</a:t>
            </a:r>
            <a:endParaRPr lang="en-GB" dirty="0"/>
          </a:p>
          <a:p>
            <a:r>
              <a:rPr lang="en-GB" dirty="0" smtClean="0"/>
              <a:t>Reason </a:t>
            </a:r>
            <a:r>
              <a:rPr lang="en-GB" dirty="0"/>
              <a:t>for Visit</a:t>
            </a:r>
          </a:p>
          <a:p>
            <a:r>
              <a:rPr lang="en-GB" dirty="0" smtClean="0"/>
              <a:t>Details </a:t>
            </a:r>
            <a:r>
              <a:rPr lang="en-GB" dirty="0"/>
              <a:t>of Specific Problem (pain, duration, frequency </a:t>
            </a:r>
            <a:r>
              <a:rPr lang="en-GB" dirty="0" smtClean="0"/>
              <a:t>or occurrence)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8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>
            <a:normAutofit/>
          </a:bodyPr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376043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Observations:</a:t>
            </a:r>
          </a:p>
          <a:p>
            <a:r>
              <a:rPr lang="en-GB" dirty="0" smtClean="0"/>
              <a:t>General</a:t>
            </a:r>
            <a:endParaRPr lang="en-GB" dirty="0"/>
          </a:p>
          <a:p>
            <a:pPr lvl="1"/>
            <a:r>
              <a:rPr lang="en-GB" dirty="0" smtClean="0"/>
              <a:t>Skin</a:t>
            </a:r>
            <a:r>
              <a:rPr lang="en-GB" dirty="0"/>
              <a:t>, Surgical Scars, Deformity, Posture, Lumps </a:t>
            </a:r>
            <a:r>
              <a:rPr lang="en-GB" dirty="0" err="1"/>
              <a:t>etc</a:t>
            </a:r>
            <a:endParaRPr lang="en-GB" dirty="0"/>
          </a:p>
          <a:p>
            <a:r>
              <a:rPr lang="en-GB" dirty="0" smtClean="0"/>
              <a:t>Specific</a:t>
            </a:r>
            <a:endParaRPr lang="en-GB" dirty="0"/>
          </a:p>
          <a:p>
            <a:pPr lvl="1"/>
            <a:r>
              <a:rPr lang="en-GB" dirty="0" smtClean="0"/>
              <a:t>Comparison </a:t>
            </a:r>
            <a:r>
              <a:rPr lang="en-GB" dirty="0"/>
              <a:t>with other side, numbness, P+N, Loss of Power, </a:t>
            </a:r>
            <a:r>
              <a:rPr lang="en-GB" dirty="0" smtClean="0"/>
              <a:t>Grip, </a:t>
            </a:r>
            <a:r>
              <a:rPr lang="en-GB" dirty="0" err="1" smtClean="0"/>
              <a:t>etc</a:t>
            </a:r>
            <a:endParaRPr lang="en-GB" dirty="0"/>
          </a:p>
          <a:p>
            <a:pPr lvl="1"/>
            <a:r>
              <a:rPr lang="en-GB" dirty="0" smtClean="0"/>
              <a:t>Palpation</a:t>
            </a:r>
            <a:endParaRPr lang="en-GB" dirty="0"/>
          </a:p>
          <a:p>
            <a:pPr lvl="1"/>
            <a:r>
              <a:rPr lang="en-GB" dirty="0" smtClean="0"/>
              <a:t>Temperature</a:t>
            </a:r>
            <a:r>
              <a:rPr lang="en-GB" dirty="0"/>
              <a:t>, </a:t>
            </a:r>
            <a:r>
              <a:rPr lang="en-GB" dirty="0" err="1"/>
              <a:t>Hypertonicity</a:t>
            </a:r>
            <a:r>
              <a:rPr lang="en-GB" dirty="0"/>
              <a:t> (muscle fasciculation </a:t>
            </a:r>
            <a:r>
              <a:rPr lang="en-GB" dirty="0" err="1"/>
              <a:t>etc</a:t>
            </a:r>
            <a:r>
              <a:rPr lang="en-GB" dirty="0"/>
              <a:t>), </a:t>
            </a:r>
            <a:r>
              <a:rPr lang="en-GB" dirty="0" smtClean="0"/>
              <a:t>Pain.</a:t>
            </a:r>
          </a:p>
          <a:p>
            <a:pPr lvl="1"/>
            <a:r>
              <a:rPr lang="en-GB" dirty="0" smtClean="0"/>
              <a:t>Movement</a:t>
            </a:r>
            <a:endParaRPr lang="en-GB" dirty="0"/>
          </a:p>
          <a:p>
            <a:pPr lvl="1"/>
            <a:r>
              <a:rPr lang="en-GB" dirty="0" smtClean="0"/>
              <a:t>Active </a:t>
            </a:r>
            <a:r>
              <a:rPr lang="en-GB" dirty="0"/>
              <a:t>ROM, Passive ROM and Resisted ROM</a:t>
            </a:r>
          </a:p>
        </p:txBody>
      </p:sp>
    </p:spTree>
    <p:extLst>
      <p:ext uri="{BB962C8B-B14F-4D97-AF65-F5344CB8AC3E}">
        <p14:creationId xmlns:p14="http://schemas.microsoft.com/office/powerpoint/2010/main" val="308424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03000"/>
          </a:xfrm>
        </p:spPr>
        <p:txBody>
          <a:bodyPr>
            <a:normAutofit/>
          </a:bodyPr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3760439"/>
          </a:xfrm>
        </p:spPr>
        <p:txBody>
          <a:bodyPr>
            <a:normAutofit/>
          </a:bodyPr>
          <a:lstStyle/>
          <a:p>
            <a:r>
              <a:rPr lang="en-GB" dirty="0" smtClean="0"/>
              <a:t>Proposed </a:t>
            </a:r>
            <a:r>
              <a:rPr lang="en-GB" dirty="0"/>
              <a:t>treatment</a:t>
            </a:r>
          </a:p>
          <a:p>
            <a:r>
              <a:rPr lang="en-GB" dirty="0" smtClean="0"/>
              <a:t>What </a:t>
            </a:r>
            <a:r>
              <a:rPr lang="en-GB" dirty="0"/>
              <a:t>do you propose to do?</a:t>
            </a:r>
          </a:p>
          <a:p>
            <a:r>
              <a:rPr lang="en-GB" dirty="0" smtClean="0"/>
              <a:t>Consent</a:t>
            </a:r>
            <a:r>
              <a:rPr lang="en-GB" dirty="0"/>
              <a:t>?</a:t>
            </a:r>
          </a:p>
          <a:p>
            <a:r>
              <a:rPr lang="en-GB" dirty="0" smtClean="0"/>
              <a:t>Aftercare </a:t>
            </a:r>
            <a:r>
              <a:rPr lang="en-GB" dirty="0"/>
              <a:t>advice</a:t>
            </a:r>
          </a:p>
          <a:p>
            <a:r>
              <a:rPr lang="en-GB" dirty="0" smtClean="0"/>
              <a:t>Immediate </a:t>
            </a:r>
            <a:r>
              <a:rPr lang="en-GB" dirty="0"/>
              <a:t>Client Feedback</a:t>
            </a:r>
          </a:p>
          <a:p>
            <a:r>
              <a:rPr lang="en-GB" dirty="0" smtClean="0"/>
              <a:t>Subsequent </a:t>
            </a:r>
            <a:r>
              <a:rPr lang="en-GB" dirty="0"/>
              <a:t>Client Feedback</a:t>
            </a:r>
          </a:p>
        </p:txBody>
      </p:sp>
    </p:spTree>
    <p:extLst>
      <p:ext uri="{BB962C8B-B14F-4D97-AF65-F5344CB8AC3E}">
        <p14:creationId xmlns:p14="http://schemas.microsoft.com/office/powerpoint/2010/main" val="111857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8"/>
          </a:xfrm>
        </p:spPr>
        <p:txBody>
          <a:bodyPr>
            <a:normAutofit/>
          </a:bodyPr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268760"/>
            <a:ext cx="6446520" cy="4752527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Writing </a:t>
            </a:r>
            <a:r>
              <a:rPr lang="en-GB" dirty="0"/>
              <a:t>is legible</a:t>
            </a:r>
          </a:p>
          <a:p>
            <a:r>
              <a:rPr lang="en-GB" dirty="0" smtClean="0"/>
              <a:t>Writing </a:t>
            </a:r>
            <a:r>
              <a:rPr lang="en-GB" dirty="0"/>
              <a:t>is in permanent ink</a:t>
            </a:r>
          </a:p>
          <a:p>
            <a:r>
              <a:rPr lang="en-GB" dirty="0" smtClean="0"/>
              <a:t>Record </a:t>
            </a:r>
            <a:r>
              <a:rPr lang="en-GB" dirty="0"/>
              <a:t>all entries within </a:t>
            </a:r>
            <a:r>
              <a:rPr lang="en-GB" dirty="0" smtClean="0"/>
              <a:t>24hours</a:t>
            </a:r>
          </a:p>
          <a:p>
            <a:r>
              <a:rPr lang="en-GB" dirty="0" smtClean="0"/>
              <a:t>Written in 3</a:t>
            </a:r>
            <a:r>
              <a:rPr lang="en-GB" baseline="30000" dirty="0" smtClean="0"/>
              <a:t>rd</a:t>
            </a:r>
            <a:r>
              <a:rPr lang="en-GB" dirty="0" smtClean="0"/>
              <a:t> person</a:t>
            </a:r>
            <a:endParaRPr lang="en-GB" dirty="0"/>
          </a:p>
          <a:p>
            <a:r>
              <a:rPr lang="en-GB" dirty="0" smtClean="0"/>
              <a:t>Don’t </a:t>
            </a:r>
            <a:r>
              <a:rPr lang="en-GB" dirty="0"/>
              <a:t>use correction fluid</a:t>
            </a:r>
          </a:p>
          <a:p>
            <a:r>
              <a:rPr lang="en-GB" dirty="0" smtClean="0"/>
              <a:t>Corrections </a:t>
            </a:r>
            <a:r>
              <a:rPr lang="en-GB" dirty="0"/>
              <a:t>should be crossed through and initialled</a:t>
            </a:r>
          </a:p>
          <a:p>
            <a:r>
              <a:rPr lang="en-GB" dirty="0" smtClean="0"/>
              <a:t>Use </a:t>
            </a:r>
            <a:r>
              <a:rPr lang="en-GB" dirty="0"/>
              <a:t>a clear logical format</a:t>
            </a:r>
          </a:p>
          <a:p>
            <a:r>
              <a:rPr lang="en-GB" dirty="0" smtClean="0"/>
              <a:t>Don’t </a:t>
            </a:r>
            <a:r>
              <a:rPr lang="en-GB" dirty="0"/>
              <a:t>make judgemental statements of a personal nature</a:t>
            </a:r>
          </a:p>
          <a:p>
            <a:r>
              <a:rPr lang="en-GB" dirty="0" smtClean="0"/>
              <a:t>Forms </a:t>
            </a:r>
            <a:r>
              <a:rPr lang="en-GB" dirty="0"/>
              <a:t>should be dated and initialled</a:t>
            </a:r>
          </a:p>
          <a:p>
            <a:r>
              <a:rPr lang="en-GB" dirty="0" smtClean="0"/>
              <a:t>Attendances </a:t>
            </a:r>
            <a:r>
              <a:rPr lang="en-GB" dirty="0"/>
              <a:t>should be initialled and dated</a:t>
            </a:r>
          </a:p>
          <a:p>
            <a:r>
              <a:rPr lang="en-GB" dirty="0" smtClean="0"/>
              <a:t>Make </a:t>
            </a:r>
            <a:r>
              <a:rPr lang="en-GB" dirty="0"/>
              <a:t>clear your full signature on each page of the </a:t>
            </a:r>
            <a:r>
              <a:rPr lang="en-GB" dirty="0" smtClean="0"/>
              <a:t>patients notes</a:t>
            </a:r>
            <a:endParaRPr lang="en-GB" dirty="0"/>
          </a:p>
          <a:p>
            <a:r>
              <a:rPr lang="en-GB" dirty="0" smtClean="0"/>
              <a:t>Record </a:t>
            </a:r>
            <a:r>
              <a:rPr lang="en-GB" dirty="0"/>
              <a:t>any advice you give to the patient</a:t>
            </a:r>
          </a:p>
        </p:txBody>
      </p:sp>
    </p:spTree>
    <p:extLst>
      <p:ext uri="{BB962C8B-B14F-4D97-AF65-F5344CB8AC3E}">
        <p14:creationId xmlns:p14="http://schemas.microsoft.com/office/powerpoint/2010/main" val="66843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8"/>
          </a:xfrm>
        </p:spPr>
        <p:txBody>
          <a:bodyPr>
            <a:normAutofit/>
          </a:bodyPr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6426" y="1052738"/>
            <a:ext cx="6446520" cy="512362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Notes </a:t>
            </a:r>
            <a:r>
              <a:rPr lang="en-GB" dirty="0"/>
              <a:t>should be</a:t>
            </a:r>
            <a:r>
              <a:rPr lang="en-GB" dirty="0" smtClean="0"/>
              <a:t>:  </a:t>
            </a:r>
            <a:r>
              <a:rPr lang="en-GB" dirty="0"/>
              <a:t>Treated as </a:t>
            </a:r>
            <a:r>
              <a:rPr lang="en-GB" dirty="0" smtClean="0"/>
              <a:t>confidential " </a:t>
            </a:r>
            <a:r>
              <a:rPr lang="en-GB" dirty="0"/>
              <a:t>Kept in secure </a:t>
            </a:r>
            <a:r>
              <a:rPr lang="en-GB" dirty="0" smtClean="0"/>
              <a:t>place Properly safeguard. Not </a:t>
            </a:r>
            <a:r>
              <a:rPr lang="en-GB" dirty="0"/>
              <a:t>accessible to third party</a:t>
            </a:r>
          </a:p>
          <a:p>
            <a:r>
              <a:rPr lang="en-GB" dirty="0" smtClean="0"/>
              <a:t>Computer </a:t>
            </a:r>
            <a:r>
              <a:rPr lang="en-GB" dirty="0"/>
              <a:t>files should </a:t>
            </a:r>
            <a:r>
              <a:rPr lang="en-GB" dirty="0" smtClean="0"/>
              <a:t>be password </a:t>
            </a:r>
            <a:r>
              <a:rPr lang="en-GB" dirty="0"/>
              <a:t>protected</a:t>
            </a:r>
          </a:p>
          <a:p>
            <a:r>
              <a:rPr lang="en-GB" dirty="0" smtClean="0"/>
              <a:t>Register </a:t>
            </a:r>
            <a:r>
              <a:rPr lang="en-GB" dirty="0"/>
              <a:t>your records </a:t>
            </a:r>
            <a:r>
              <a:rPr lang="en-GB" dirty="0" smtClean="0"/>
              <a:t>with the </a:t>
            </a:r>
            <a:r>
              <a:rPr lang="en-GB" dirty="0"/>
              <a:t>Protection </a:t>
            </a:r>
            <a:r>
              <a:rPr lang="en-GB" dirty="0" smtClean="0"/>
              <a:t>Act </a:t>
            </a:r>
          </a:p>
          <a:p>
            <a:r>
              <a:rPr lang="en-GB" dirty="0" smtClean="0"/>
              <a:t>Patients </a:t>
            </a:r>
            <a:r>
              <a:rPr lang="en-GB" dirty="0"/>
              <a:t>must have access </a:t>
            </a:r>
            <a:r>
              <a:rPr lang="en-GB" dirty="0" smtClean="0"/>
              <a:t>to records November 1991 </a:t>
            </a:r>
          </a:p>
          <a:p>
            <a:r>
              <a:rPr lang="en-GB" dirty="0" smtClean="0"/>
              <a:t>Professional Codes: </a:t>
            </a:r>
          </a:p>
          <a:p>
            <a:pPr lvl="1"/>
            <a:r>
              <a:rPr lang="en-GB" dirty="0" smtClean="0"/>
              <a:t>Kept </a:t>
            </a:r>
            <a:r>
              <a:rPr lang="en-GB" dirty="0"/>
              <a:t>for 7 years for </a:t>
            </a:r>
            <a:r>
              <a:rPr lang="en-GB" dirty="0" smtClean="0"/>
              <a:t>adults</a:t>
            </a:r>
          </a:p>
          <a:p>
            <a:pPr lvl="1"/>
            <a:r>
              <a:rPr lang="en-GB" dirty="0" smtClean="0"/>
              <a:t>For </a:t>
            </a:r>
            <a:r>
              <a:rPr lang="en-GB" dirty="0"/>
              <a:t>children, keep until </a:t>
            </a:r>
            <a:r>
              <a:rPr lang="en-GB" dirty="0" smtClean="0"/>
              <a:t>the child </a:t>
            </a:r>
            <a:r>
              <a:rPr lang="en-GB" dirty="0"/>
              <a:t>is 21 years</a:t>
            </a:r>
          </a:p>
          <a:p>
            <a:r>
              <a:rPr lang="en-GB" dirty="0" smtClean="0"/>
              <a:t>Legal Profession:</a:t>
            </a:r>
          </a:p>
          <a:p>
            <a:pPr lvl="1"/>
            <a:r>
              <a:rPr lang="en-GB" dirty="0" smtClean="0"/>
              <a:t>Keep </a:t>
            </a:r>
            <a:r>
              <a:rPr lang="en-GB" dirty="0"/>
              <a:t>all client notes for </a:t>
            </a:r>
            <a:r>
              <a:rPr lang="en-GB" dirty="0" smtClean="0"/>
              <a:t>8 years</a:t>
            </a:r>
            <a:endParaRPr lang="en-GB" dirty="0"/>
          </a:p>
          <a:p>
            <a:pPr lvl="1"/>
            <a:r>
              <a:rPr lang="en-GB" dirty="0" smtClean="0"/>
              <a:t>Or </a:t>
            </a:r>
            <a:r>
              <a:rPr lang="en-GB" dirty="0"/>
              <a:t>up to the age of 25 </a:t>
            </a:r>
            <a:r>
              <a:rPr lang="en-GB" dirty="0" smtClean="0"/>
              <a:t>for children</a:t>
            </a:r>
            <a:endParaRPr lang="en-GB" dirty="0"/>
          </a:p>
          <a:p>
            <a:r>
              <a:rPr lang="en-GB" dirty="0" smtClean="0"/>
              <a:t>Dispose </a:t>
            </a:r>
            <a:r>
              <a:rPr lang="en-GB" dirty="0"/>
              <a:t>of notes by shredding</a:t>
            </a:r>
          </a:p>
        </p:txBody>
      </p:sp>
    </p:spTree>
    <p:extLst>
      <p:ext uri="{BB962C8B-B14F-4D97-AF65-F5344CB8AC3E}">
        <p14:creationId xmlns:p14="http://schemas.microsoft.com/office/powerpoint/2010/main" val="206730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8"/>
          </a:xfrm>
        </p:spPr>
        <p:txBody>
          <a:bodyPr>
            <a:normAutofit/>
          </a:bodyPr>
          <a:lstStyle/>
          <a:p>
            <a:r>
              <a:rPr lang="en-GB" dirty="0" smtClean="0"/>
              <a:t>Record Keeping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6426" y="1052738"/>
            <a:ext cx="6446520" cy="5123628"/>
          </a:xfrm>
        </p:spPr>
        <p:txBody>
          <a:bodyPr>
            <a:normAutofit/>
          </a:bodyPr>
          <a:lstStyle/>
          <a:p>
            <a:r>
              <a:rPr lang="en-GB" dirty="0" smtClean="0"/>
              <a:t>Other methods of notation: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SOAP notes</a:t>
            </a:r>
          </a:p>
          <a:p>
            <a:pPr lvl="2"/>
            <a:r>
              <a:rPr lang="en-GB" dirty="0" smtClean="0"/>
              <a:t>Subjective </a:t>
            </a:r>
          </a:p>
          <a:p>
            <a:pPr lvl="2"/>
            <a:r>
              <a:rPr lang="en-GB" dirty="0" smtClean="0"/>
              <a:t>Objective </a:t>
            </a:r>
          </a:p>
          <a:p>
            <a:pPr lvl="2"/>
            <a:r>
              <a:rPr lang="en-GB" dirty="0" smtClean="0"/>
              <a:t>Assessment</a:t>
            </a:r>
          </a:p>
          <a:p>
            <a:pPr lvl="2"/>
            <a:r>
              <a:rPr lang="en-GB" dirty="0" smtClean="0"/>
              <a:t>Plan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HIPS/HOPS notes</a:t>
            </a:r>
          </a:p>
          <a:p>
            <a:pPr lvl="2"/>
            <a:r>
              <a:rPr lang="en-GB" dirty="0" smtClean="0"/>
              <a:t>History</a:t>
            </a:r>
          </a:p>
          <a:p>
            <a:pPr lvl="2"/>
            <a:r>
              <a:rPr lang="en-GB" dirty="0" smtClean="0"/>
              <a:t>Observation/ Inspection</a:t>
            </a:r>
          </a:p>
          <a:p>
            <a:pPr lvl="2"/>
            <a:r>
              <a:rPr lang="en-GB" dirty="0" smtClean="0"/>
              <a:t>Palpation</a:t>
            </a:r>
          </a:p>
          <a:p>
            <a:pPr lvl="2"/>
            <a:r>
              <a:rPr lang="en-GB" dirty="0" smtClean="0"/>
              <a:t>Special Tests</a:t>
            </a:r>
          </a:p>
          <a:p>
            <a:pPr lvl="2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08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8"/>
          </a:xfrm>
        </p:spPr>
        <p:txBody>
          <a:bodyPr>
            <a:normAutofit/>
          </a:bodyPr>
          <a:lstStyle/>
          <a:p>
            <a:r>
              <a:rPr lang="en-GB" dirty="0" smtClean="0"/>
              <a:t>Ethical Considerations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6426" y="1052738"/>
            <a:ext cx="6446520" cy="512362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Informed Consent:</a:t>
            </a:r>
          </a:p>
          <a:p>
            <a:r>
              <a:rPr lang="en-GB" dirty="0" smtClean="0"/>
              <a:t>Make </a:t>
            </a:r>
            <a:r>
              <a:rPr lang="en-GB" dirty="0"/>
              <a:t>sure you have the patients consent for whatever form </a:t>
            </a:r>
            <a:r>
              <a:rPr lang="en-GB" dirty="0" smtClean="0"/>
              <a:t>of intervention </a:t>
            </a:r>
            <a:r>
              <a:rPr lang="en-GB" dirty="0"/>
              <a:t>you are going to use.</a:t>
            </a:r>
          </a:p>
          <a:p>
            <a:r>
              <a:rPr lang="en-GB" dirty="0" smtClean="0"/>
              <a:t>3 </a:t>
            </a:r>
            <a:r>
              <a:rPr lang="en-GB" dirty="0"/>
              <a:t>questions</a:t>
            </a:r>
          </a:p>
          <a:p>
            <a:r>
              <a:rPr lang="en-GB" dirty="0" smtClean="0"/>
              <a:t>Do </a:t>
            </a:r>
            <a:r>
              <a:rPr lang="en-GB" dirty="0"/>
              <a:t>you understand the treatment?</a:t>
            </a:r>
          </a:p>
          <a:p>
            <a:r>
              <a:rPr lang="en-GB" dirty="0" smtClean="0"/>
              <a:t>Do </a:t>
            </a:r>
            <a:r>
              <a:rPr lang="en-GB" dirty="0"/>
              <a:t>you have a questions?</a:t>
            </a:r>
          </a:p>
          <a:p>
            <a:r>
              <a:rPr lang="en-GB" dirty="0" smtClean="0"/>
              <a:t>Are </a:t>
            </a:r>
            <a:r>
              <a:rPr lang="en-GB" dirty="0"/>
              <a:t>you happy for me to proceed?</a:t>
            </a:r>
          </a:p>
          <a:p>
            <a:r>
              <a:rPr lang="en-GB" dirty="0" smtClean="0"/>
              <a:t>Ask </a:t>
            </a:r>
            <a:r>
              <a:rPr lang="en-GB" dirty="0"/>
              <a:t>the patient to sign</a:t>
            </a:r>
          </a:p>
          <a:p>
            <a:r>
              <a:rPr lang="en-GB" dirty="0" smtClean="0"/>
              <a:t>If </a:t>
            </a:r>
            <a:r>
              <a:rPr lang="en-GB" dirty="0"/>
              <a:t>patient has communication difficulties or does not understand </a:t>
            </a:r>
            <a:r>
              <a:rPr lang="en-GB" dirty="0" smtClean="0"/>
              <a:t>what is </a:t>
            </a:r>
            <a:r>
              <a:rPr lang="en-GB" dirty="0"/>
              <a:t>being proposed, then signed consent must be obtained from </a:t>
            </a:r>
            <a:r>
              <a:rPr lang="en-GB" dirty="0" smtClean="0"/>
              <a:t>the adult </a:t>
            </a:r>
            <a:r>
              <a:rPr lang="en-GB" dirty="0"/>
              <a:t>in charge</a:t>
            </a:r>
          </a:p>
          <a:p>
            <a:r>
              <a:rPr lang="en-GB" dirty="0" smtClean="0"/>
              <a:t>U-18 </a:t>
            </a:r>
            <a:r>
              <a:rPr lang="en-GB" dirty="0"/>
              <a:t>(England and Wales) or U-16 (Scotland) CHILD and </a:t>
            </a:r>
            <a:r>
              <a:rPr lang="en-GB" dirty="0" smtClean="0"/>
              <a:t>informed consent </a:t>
            </a:r>
            <a:r>
              <a:rPr lang="en-GB" dirty="0"/>
              <a:t>must be given by parent or guardian (CHILD PROTECTION)</a:t>
            </a:r>
          </a:p>
        </p:txBody>
      </p:sp>
    </p:spTree>
    <p:extLst>
      <p:ext uri="{BB962C8B-B14F-4D97-AF65-F5344CB8AC3E}">
        <p14:creationId xmlns:p14="http://schemas.microsoft.com/office/powerpoint/2010/main" val="848141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8"/>
          </a:xfrm>
        </p:spPr>
        <p:txBody>
          <a:bodyPr>
            <a:normAutofit/>
          </a:bodyPr>
          <a:lstStyle/>
          <a:p>
            <a:r>
              <a:rPr lang="en-GB" dirty="0" smtClean="0"/>
              <a:t>Ethical Standards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6426" y="1052738"/>
            <a:ext cx="6446520" cy="5123628"/>
          </a:xfrm>
        </p:spPr>
        <p:txBody>
          <a:bodyPr>
            <a:normAutofit/>
          </a:bodyPr>
          <a:lstStyle/>
          <a:p>
            <a:r>
              <a:rPr lang="en-GB" dirty="0"/>
              <a:t>Client protection (and practitioner): Chaperones</a:t>
            </a:r>
          </a:p>
          <a:p>
            <a:r>
              <a:rPr lang="en-GB" dirty="0" smtClean="0"/>
              <a:t>Most </a:t>
            </a:r>
            <a:r>
              <a:rPr lang="en-GB" dirty="0"/>
              <a:t>cases brought against practitioners ‘One on One’</a:t>
            </a:r>
          </a:p>
          <a:p>
            <a:r>
              <a:rPr lang="en-GB" dirty="0" smtClean="0"/>
              <a:t>Their </a:t>
            </a:r>
            <a:r>
              <a:rPr lang="en-GB" dirty="0"/>
              <a:t>word against yours!</a:t>
            </a:r>
          </a:p>
          <a:p>
            <a:r>
              <a:rPr lang="en-GB" dirty="0" smtClean="0"/>
              <a:t>Working </a:t>
            </a:r>
            <a:r>
              <a:rPr lang="en-GB" dirty="0"/>
              <a:t>with children (u18s): You must have a DBS.</a:t>
            </a:r>
          </a:p>
          <a:p>
            <a:r>
              <a:rPr lang="en-GB" dirty="0" smtClean="0"/>
              <a:t>Working </a:t>
            </a:r>
            <a:r>
              <a:rPr lang="en-GB" dirty="0"/>
              <a:t>with opposite gender</a:t>
            </a:r>
          </a:p>
          <a:p>
            <a:r>
              <a:rPr lang="en-GB" dirty="0" smtClean="0"/>
              <a:t>Sign </a:t>
            </a:r>
            <a:r>
              <a:rPr lang="en-GB" dirty="0"/>
              <a:t>explaining patient is welcome to invite a chaperone </a:t>
            </a:r>
            <a:r>
              <a:rPr lang="en-GB" dirty="0" smtClean="0"/>
              <a:t>to be </a:t>
            </a:r>
            <a:r>
              <a:rPr lang="en-GB" dirty="0"/>
              <a:t>present</a:t>
            </a:r>
          </a:p>
        </p:txBody>
      </p:sp>
    </p:spTree>
    <p:extLst>
      <p:ext uri="{BB962C8B-B14F-4D97-AF65-F5344CB8AC3E}">
        <p14:creationId xmlns:p14="http://schemas.microsoft.com/office/powerpoint/2010/main" val="47309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8"/>
          </a:xfrm>
        </p:spPr>
        <p:txBody>
          <a:bodyPr>
            <a:normAutofit/>
          </a:bodyPr>
          <a:lstStyle/>
          <a:p>
            <a:r>
              <a:rPr lang="en-GB" dirty="0" smtClean="0"/>
              <a:t>Ethical Standards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6426" y="1052738"/>
            <a:ext cx="6446520" cy="5123628"/>
          </a:xfrm>
        </p:spPr>
        <p:txBody>
          <a:bodyPr>
            <a:normAutofit/>
          </a:bodyPr>
          <a:lstStyle/>
          <a:p>
            <a:r>
              <a:rPr lang="en-GB" dirty="0"/>
              <a:t>Duty of care:</a:t>
            </a:r>
          </a:p>
          <a:p>
            <a:r>
              <a:rPr lang="en-GB" dirty="0" smtClean="0"/>
              <a:t>You </a:t>
            </a:r>
            <a:r>
              <a:rPr lang="en-GB" dirty="0"/>
              <a:t>have a duty of care toward any person that asks for </a:t>
            </a:r>
            <a:r>
              <a:rPr lang="en-GB" dirty="0" smtClean="0"/>
              <a:t>your help </a:t>
            </a:r>
            <a:r>
              <a:rPr lang="en-GB" dirty="0"/>
              <a:t>or advice</a:t>
            </a:r>
          </a:p>
          <a:p>
            <a:r>
              <a:rPr lang="en-GB" dirty="0" smtClean="0"/>
              <a:t>If </a:t>
            </a:r>
            <a:r>
              <a:rPr lang="en-GB" dirty="0"/>
              <a:t>someone asks you in an ‘out of business’ environment </a:t>
            </a:r>
            <a:r>
              <a:rPr lang="en-GB" dirty="0" smtClean="0"/>
              <a:t>you can </a:t>
            </a:r>
            <a:r>
              <a:rPr lang="en-GB" dirty="0"/>
              <a:t>still make notes .... however </a:t>
            </a:r>
            <a:r>
              <a:rPr lang="en-GB" dirty="0" smtClean="0"/>
              <a:t>....</a:t>
            </a:r>
          </a:p>
          <a:p>
            <a:r>
              <a:rPr lang="en-GB" dirty="0" smtClean="0"/>
              <a:t>Safest </a:t>
            </a:r>
            <a:r>
              <a:rPr lang="en-GB" dirty="0"/>
              <a:t>to say “sorry, I only consult at my practice”</a:t>
            </a:r>
          </a:p>
        </p:txBody>
      </p:sp>
    </p:spTree>
    <p:extLst>
      <p:ext uri="{BB962C8B-B14F-4D97-AF65-F5344CB8AC3E}">
        <p14:creationId xmlns:p14="http://schemas.microsoft.com/office/powerpoint/2010/main" val="154491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8"/>
          </a:xfrm>
        </p:spPr>
        <p:txBody>
          <a:bodyPr>
            <a:normAutofit/>
          </a:bodyPr>
          <a:lstStyle/>
          <a:p>
            <a:r>
              <a:rPr lang="en-GB" dirty="0" smtClean="0"/>
              <a:t>Draping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6426" y="1628800"/>
            <a:ext cx="6446520" cy="4547566"/>
          </a:xfrm>
        </p:spPr>
        <p:txBody>
          <a:bodyPr>
            <a:normAutofit/>
          </a:bodyPr>
          <a:lstStyle/>
          <a:p>
            <a:r>
              <a:rPr lang="en-GB" dirty="0" smtClean="0"/>
              <a:t>WHY</a:t>
            </a:r>
            <a:r>
              <a:rPr lang="en-GB" dirty="0"/>
              <a:t>? Protect modesty &amp; provide barrier</a:t>
            </a:r>
          </a:p>
          <a:p>
            <a:r>
              <a:rPr lang="en-GB" dirty="0" smtClean="0"/>
              <a:t>Back </a:t>
            </a:r>
            <a:r>
              <a:rPr lang="en-GB" dirty="0"/>
              <a:t>and shoulder</a:t>
            </a:r>
          </a:p>
          <a:p>
            <a:r>
              <a:rPr lang="en-GB" dirty="0" smtClean="0"/>
              <a:t>Hamstring</a:t>
            </a:r>
            <a:endParaRPr lang="en-GB" dirty="0"/>
          </a:p>
          <a:p>
            <a:r>
              <a:rPr lang="en-GB" dirty="0" err="1" smtClean="0"/>
              <a:t>Glutes</a:t>
            </a:r>
            <a:r>
              <a:rPr lang="en-GB" dirty="0" smtClean="0"/>
              <a:t> </a:t>
            </a:r>
            <a:r>
              <a:rPr lang="en-GB" dirty="0"/>
              <a:t>(Side-lie)</a:t>
            </a:r>
          </a:p>
          <a:p>
            <a:r>
              <a:rPr lang="en-GB" dirty="0" smtClean="0"/>
              <a:t>Adductors </a:t>
            </a:r>
            <a:r>
              <a:rPr lang="en-GB" dirty="0"/>
              <a:t>(Side lie)</a:t>
            </a:r>
          </a:p>
          <a:p>
            <a:r>
              <a:rPr lang="en-GB" dirty="0" smtClean="0"/>
              <a:t>Chest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19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8"/>
          </a:xfrm>
        </p:spPr>
        <p:txBody>
          <a:bodyPr>
            <a:normAutofit/>
          </a:bodyPr>
          <a:lstStyle/>
          <a:p>
            <a:r>
              <a:rPr lang="en-GB" dirty="0" smtClean="0"/>
              <a:t>Massage Mediums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6426" y="1628800"/>
            <a:ext cx="3557542" cy="454756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Lubricate clients skin:</a:t>
            </a:r>
          </a:p>
          <a:p>
            <a:r>
              <a:rPr lang="en-GB" dirty="0"/>
              <a:t>Mineral Oil (baby oil)</a:t>
            </a:r>
          </a:p>
          <a:p>
            <a:r>
              <a:rPr lang="en-GB" dirty="0" smtClean="0"/>
              <a:t>Low </a:t>
            </a:r>
            <a:r>
              <a:rPr lang="en-GB" dirty="0"/>
              <a:t>penetrative power</a:t>
            </a:r>
          </a:p>
          <a:p>
            <a:r>
              <a:rPr lang="en-GB" dirty="0" smtClean="0"/>
              <a:t>Poor </a:t>
            </a:r>
            <a:r>
              <a:rPr lang="en-GB" dirty="0"/>
              <a:t>carrier of essential oils</a:t>
            </a:r>
          </a:p>
          <a:p>
            <a:r>
              <a:rPr lang="en-GB" dirty="0"/>
              <a:t>Vegetable Oils (olive oil)</a:t>
            </a:r>
          </a:p>
          <a:p>
            <a:r>
              <a:rPr lang="en-GB" dirty="0" smtClean="0"/>
              <a:t>Fairly </a:t>
            </a:r>
            <a:r>
              <a:rPr lang="en-GB" dirty="0"/>
              <a:t>penetrative into the skin</a:t>
            </a:r>
          </a:p>
          <a:p>
            <a:r>
              <a:rPr lang="en-GB" dirty="0" smtClean="0"/>
              <a:t>Few </a:t>
            </a:r>
            <a:r>
              <a:rPr lang="en-GB" dirty="0"/>
              <a:t>allergic reactions</a:t>
            </a:r>
          </a:p>
          <a:p>
            <a:r>
              <a:rPr lang="en-GB" dirty="0" smtClean="0"/>
              <a:t>Good carrier of essential oils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716016" y="1604200"/>
            <a:ext cx="3499868" cy="376901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Essential Oils</a:t>
            </a:r>
          </a:p>
          <a:p>
            <a:r>
              <a:rPr lang="en-GB" dirty="0" smtClean="0"/>
              <a:t>Concentrated</a:t>
            </a:r>
            <a:r>
              <a:rPr lang="en-GB" dirty="0"/>
              <a:t>, non-greasy</a:t>
            </a:r>
          </a:p>
          <a:p>
            <a:r>
              <a:rPr lang="en-GB" dirty="0" smtClean="0"/>
              <a:t>Therapeutic </a:t>
            </a:r>
            <a:r>
              <a:rPr lang="en-GB" dirty="0"/>
              <a:t>property:</a:t>
            </a:r>
          </a:p>
          <a:p>
            <a:r>
              <a:rPr lang="en-GB" dirty="0"/>
              <a:t>emotional, physical </a:t>
            </a:r>
            <a:r>
              <a:rPr lang="en-GB" dirty="0" smtClean="0"/>
              <a:t>and spiritual</a:t>
            </a:r>
            <a:r>
              <a:rPr lang="en-GB" dirty="0"/>
              <a:t>.</a:t>
            </a:r>
          </a:p>
          <a:p>
            <a:r>
              <a:rPr lang="en-GB" dirty="0"/>
              <a:t>Lotion</a:t>
            </a:r>
          </a:p>
          <a:p>
            <a:r>
              <a:rPr lang="en-GB" dirty="0" smtClean="0"/>
              <a:t>Lightly </a:t>
            </a:r>
            <a:r>
              <a:rPr lang="en-GB" dirty="0"/>
              <a:t>Oiled</a:t>
            </a:r>
          </a:p>
          <a:p>
            <a:r>
              <a:rPr lang="en-GB" dirty="0"/>
              <a:t>Wax</a:t>
            </a:r>
          </a:p>
          <a:p>
            <a:r>
              <a:rPr lang="en-GB" dirty="0"/>
              <a:t>" Blend of bees wax and </a:t>
            </a:r>
            <a:r>
              <a:rPr lang="en-GB" dirty="0" smtClean="0"/>
              <a:t>natural vegetable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59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68591" y="764704"/>
            <a:ext cx="352839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smtClean="0">
                <a:solidFill>
                  <a:schemeClr val="accent1"/>
                </a:solidFill>
                <a:latin typeface="+mj-lt"/>
              </a:rPr>
              <a:t>Resources/ Library/ Online</a:t>
            </a:r>
          </a:p>
        </p:txBody>
      </p:sp>
      <p:sp>
        <p:nvSpPr>
          <p:cNvPr id="3" name="Rectangle 2"/>
          <p:cNvSpPr/>
          <p:nvPr/>
        </p:nvSpPr>
        <p:spPr>
          <a:xfrm>
            <a:off x="567563" y="2348880"/>
            <a:ext cx="662473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+mj-lt"/>
              </a:rPr>
              <a:t>Reading -  Journals/ Books</a:t>
            </a: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+mj-lt"/>
              </a:rPr>
              <a:t>Each other – Mentors/ Group development</a:t>
            </a: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+mj-lt"/>
              </a:rPr>
              <a:t>Your VLE</a:t>
            </a: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 smtClean="0">
                <a:latin typeface="+mj-lt"/>
              </a:rPr>
              <a:t>Podcasts</a:t>
            </a: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</a:pPr>
            <a:endParaRPr lang="en-GB" sz="2400" dirty="0" smtClean="0">
              <a:latin typeface="+mj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pitchFamily="34" charset="0"/>
              <a:buChar char="•"/>
            </a:pPr>
            <a:endParaRPr lang="en-GB" sz="2400" dirty="0" smtClean="0">
              <a:latin typeface="+mj-lt"/>
            </a:endParaRPr>
          </a:p>
          <a:p>
            <a:endParaRPr lang="en-GB" sz="2400" dirty="0" smtClean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44419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8"/>
          </a:xfrm>
        </p:spPr>
        <p:txBody>
          <a:bodyPr>
            <a:norm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6426" y="1628800"/>
            <a:ext cx="6446520" cy="4547566"/>
          </a:xfrm>
        </p:spPr>
        <p:txBody>
          <a:bodyPr>
            <a:normAutofit/>
          </a:bodyPr>
          <a:lstStyle/>
          <a:p>
            <a:r>
              <a:rPr lang="en-GB" dirty="0"/>
              <a:t>Paine, T. (2007). The complete guide to sports massage (</a:t>
            </a:r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ed</a:t>
            </a:r>
            <a:r>
              <a:rPr lang="en-GB" dirty="0"/>
              <a:t>.). London: Bloomsbury Publishing ltd.</a:t>
            </a:r>
          </a:p>
        </p:txBody>
      </p:sp>
    </p:spTree>
    <p:extLst>
      <p:ext uri="{BB962C8B-B14F-4D97-AF65-F5344CB8AC3E}">
        <p14:creationId xmlns:p14="http://schemas.microsoft.com/office/powerpoint/2010/main" val="77949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3105</TotalTime>
  <Words>1470</Words>
  <Application>Microsoft Office PowerPoint</Application>
  <PresentationFormat>On-screen Show (4:3)</PresentationFormat>
  <Paragraphs>275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ＭＳ Ｐゴシック</vt:lpstr>
      <vt:lpstr>Arial</vt:lpstr>
      <vt:lpstr>Calibri</vt:lpstr>
      <vt:lpstr>Century Schoolbook</vt:lpstr>
      <vt:lpstr>Wingdings</vt:lpstr>
      <vt:lpstr>Wingdings 2</vt:lpstr>
      <vt:lpstr>View</vt:lpstr>
      <vt:lpstr>INTRODUCION TO SPORTS THERAPY  Practical – Intro to Module and Clinical Assessment</vt:lpstr>
      <vt:lpstr>Your Responsibilities </vt:lpstr>
      <vt:lpstr>Module Overview </vt:lpstr>
      <vt:lpstr>Module Intro</vt:lpstr>
      <vt:lpstr>What will I study?</vt:lpstr>
      <vt:lpstr>You?</vt:lpstr>
      <vt:lpstr>PowerPoint Presentation</vt:lpstr>
      <vt:lpstr>History of Massage</vt:lpstr>
      <vt:lpstr>Timeline of Massage</vt:lpstr>
      <vt:lpstr>Timeline of Massage</vt:lpstr>
      <vt:lpstr>Sports Massage is…</vt:lpstr>
      <vt:lpstr>Sports Massage is…</vt:lpstr>
      <vt:lpstr>Professionalism</vt:lpstr>
      <vt:lpstr>Professionalism</vt:lpstr>
      <vt:lpstr>Appearance</vt:lpstr>
      <vt:lpstr>Hygiene</vt:lpstr>
      <vt:lpstr>Set-up</vt:lpstr>
      <vt:lpstr>Professional Behaviour</vt:lpstr>
      <vt:lpstr>Professional Behaviour</vt:lpstr>
      <vt:lpstr>Task</vt:lpstr>
      <vt:lpstr>Legal Responsibilities</vt:lpstr>
      <vt:lpstr>Legal Responsibilities</vt:lpstr>
      <vt:lpstr>Legal Responsibilities / Note Taking</vt:lpstr>
      <vt:lpstr>Assessment</vt:lpstr>
      <vt:lpstr>Assessment</vt:lpstr>
      <vt:lpstr>Record Keeping</vt:lpstr>
      <vt:lpstr>Record Keeping</vt:lpstr>
      <vt:lpstr>Record Keeping</vt:lpstr>
      <vt:lpstr>Ethical Considerations</vt:lpstr>
      <vt:lpstr>Ethical Standards</vt:lpstr>
      <vt:lpstr>Ethical Standards</vt:lpstr>
      <vt:lpstr>Draping</vt:lpstr>
      <vt:lpstr>Massage Mediums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62</cp:revision>
  <dcterms:created xsi:type="dcterms:W3CDTF">2016-09-15T12:23:08Z</dcterms:created>
  <dcterms:modified xsi:type="dcterms:W3CDTF">2019-09-29T18:18:14Z</dcterms:modified>
</cp:coreProperties>
</file>