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9" r:id="rId1"/>
  </p:sldMasterIdLst>
  <p:notesMasterIdLst>
    <p:notesMasterId r:id="rId10"/>
  </p:notesMasterIdLst>
  <p:sldIdLst>
    <p:sldId id="256" r:id="rId2"/>
    <p:sldId id="261" r:id="rId3"/>
    <p:sldId id="259" r:id="rId4"/>
    <p:sldId id="260" r:id="rId5"/>
    <p:sldId id="263" r:id="rId6"/>
    <p:sldId id="264" r:id="rId7"/>
    <p:sldId id="265" r:id="rId8"/>
    <p:sldId id="26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955"/>
    <p:restoredTop sz="79911"/>
  </p:normalViewPr>
  <p:slideViewPr>
    <p:cSldViewPr snapToGrid="0">
      <p:cViewPr varScale="1">
        <p:scale>
          <a:sx n="58" d="100"/>
          <a:sy n="58" d="100"/>
        </p:scale>
        <p:origin x="129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D9855F-E1E9-F94A-BB3C-A7FF2BAEFBE0}" type="datetimeFigureOut">
              <a:rPr lang="en-US" smtClean="0"/>
              <a:t>11/28/22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F1C603-6CE6-1F4C-BE9D-C8AB4C6747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247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Group Padlet https://</a:t>
            </a:r>
            <a:r>
              <a:rPr lang="en-US" dirty="0" err="1"/>
              <a:t>padlet.com</a:t>
            </a:r>
            <a:r>
              <a:rPr lang="en-US" dirty="0"/>
              <a:t>/dwilson267/56z3rc397dsu869d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F1C603-6CE6-1F4C-BE9D-C8AB4C6747B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888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story of Batik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F1C603-6CE6-1F4C-BE9D-C8AB4C6747B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2388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F1C603-6CE6-1F4C-BE9D-C8AB4C6747B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4380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story of Batik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F1C603-6CE6-1F4C-BE9D-C8AB4C6747B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1289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www.pinterest.co.uk</a:t>
            </a:r>
            <a:r>
              <a:rPr lang="en-US" dirty="0"/>
              <a:t>/daisybethan78/ba3-6008/</a:t>
            </a:r>
          </a:p>
          <a:p>
            <a:r>
              <a:rPr lang="en-US" dirty="0"/>
              <a:t>https://</a:t>
            </a:r>
            <a:r>
              <a:rPr lang="en-US" dirty="0" err="1"/>
              <a:t>www.pinterest.co.uk</a:t>
            </a:r>
            <a:r>
              <a:rPr lang="en-US" dirty="0"/>
              <a:t>/daisybethan78/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F1C603-6CE6-1F4C-BE9D-C8AB4C6747B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0997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F1C603-6CE6-1F4C-BE9D-C8AB4C6747B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839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story of Batik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F1C603-6CE6-1F4C-BE9D-C8AB4C6747B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7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F1C603-6CE6-1F4C-BE9D-C8AB4C6747B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63329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11/28/22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15501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11/28/22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6073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11/28/22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7419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11/28/22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04401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11/28/22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31381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11/28/22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2756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11/28/22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4562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11/28/22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252850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11/28/22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692700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11/28/22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72138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11/28/22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8925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11/28/22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71820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u1RW0uP4WqM?feature=oembed" TargetMode="External"/><Relationship Id="rId5" Type="http://schemas.openxmlformats.org/officeDocument/2006/relationships/image" Target="../media/image5.jpeg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BC377B7-18F1-42AD-A1DD-E1D6A5B27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1" descr="A blue abstract watercolor pattern on a white background">
            <a:extLst>
              <a:ext uri="{FF2B5EF4-FFF2-40B4-BE49-F238E27FC236}">
                <a16:creationId xmlns:a16="http://schemas.microsoft.com/office/drawing/2014/main" id="{59D3168C-CE7B-02AF-8118-7BEC8A39391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prstClr val="white"/>
            </a:duotone>
          </a:blip>
          <a:srcRect t="14644" b="1086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7A6105-D96D-746F-2E65-0F1EE53C606E}"/>
              </a:ext>
            </a:extLst>
          </p:cNvPr>
          <p:cNvSpPr txBox="1"/>
          <p:nvPr/>
        </p:nvSpPr>
        <p:spPr>
          <a:xfrm>
            <a:off x="155456" y="468351"/>
            <a:ext cx="7939256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noProof="0" dirty="0">
                <a:solidFill>
                  <a:schemeClr val="bg1"/>
                </a:solidFill>
              </a:rPr>
              <a:t>Nodau’r</a:t>
            </a:r>
            <a:r>
              <a:rPr lang="cy-GB" sz="2000" dirty="0">
                <a:solidFill>
                  <a:schemeClr val="bg1"/>
                </a:solidFill>
              </a:rPr>
              <a:t> sesiwn</a:t>
            </a:r>
            <a:r>
              <a:rPr lang="en-US" sz="2000" dirty="0">
                <a:solidFill>
                  <a:schemeClr val="bg1"/>
                </a:solidFill>
              </a:rPr>
              <a:t>:</a:t>
            </a:r>
          </a:p>
          <a:p>
            <a:endParaRPr lang="en-US" sz="2000" dirty="0">
              <a:solidFill>
                <a:schemeClr val="bg1"/>
              </a:solidFill>
            </a:endParaRPr>
          </a:p>
          <a:p>
            <a:r>
              <a:rPr lang="cy-GB" sz="2000" noProof="0" dirty="0">
                <a:solidFill>
                  <a:schemeClr val="bg1"/>
                </a:solidFill>
                <a:latin typeface="Franklin Gothic Medium" panose="020B0603020102020204" pitchFamily="34" charset="0"/>
              </a:rPr>
              <a:t>- datblygu eich dealltwriaeth o sut mae camau cynnydd yn cael eu defnyddio </a:t>
            </a:r>
            <a:r>
              <a:rPr lang="cy-GB" sz="2000" noProof="1">
                <a:solidFill>
                  <a:schemeClr val="bg1"/>
                </a:solidFill>
                <a:latin typeface="Franklin Gothic Medium" panose="020B0603020102020204" pitchFamily="34" charset="0"/>
              </a:rPr>
              <a:t>ym MDPh </a:t>
            </a:r>
            <a:r>
              <a:rPr lang="cy-GB" sz="2000" noProof="0" dirty="0">
                <a:solidFill>
                  <a:schemeClr val="bg1"/>
                </a:solidFill>
                <a:latin typeface="Franklin Gothic Medium" panose="020B0603020102020204" pitchFamily="34" charset="0"/>
              </a:rPr>
              <a:t>y Celfyddydau Mynegiannol</a:t>
            </a:r>
          </a:p>
          <a:p>
            <a:r>
              <a:rPr lang="cy-GB" sz="2000" noProof="0" dirty="0">
                <a:solidFill>
                  <a:schemeClr val="bg1"/>
                </a:solidFill>
                <a:latin typeface="Franklin Gothic Medium" panose="020B0603020102020204" pitchFamily="34" charset="0"/>
              </a:rPr>
              <a:t>- gallu defnyddio eich gwybodaeth am y Cwricwlwm i Gymru i lunio prosiectau’n seiliedig ar y celfyddydau</a:t>
            </a: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</a:rPr>
              <a:t>Session aims:</a:t>
            </a:r>
          </a:p>
          <a:p>
            <a:endParaRPr lang="en-US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- to develop your understanding of how progression steps are used within the Expressive Arts </a:t>
            </a:r>
            <a:r>
              <a:rPr lang="en-GB" sz="2000" dirty="0" err="1">
                <a:solidFill>
                  <a:schemeClr val="bg1"/>
                </a:solidFill>
              </a:rPr>
              <a:t>AoLE</a:t>
            </a:r>
            <a:endParaRPr lang="en-US" sz="2000" dirty="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</a:rPr>
              <a:t>- </a:t>
            </a:r>
            <a:r>
              <a:rPr lang="en-GB" sz="2000" dirty="0">
                <a:solidFill>
                  <a:schemeClr val="bg1"/>
                </a:solidFill>
              </a:rPr>
              <a:t>to be able to use your knowledge of the Curriculum for </a:t>
            </a:r>
          </a:p>
          <a:p>
            <a:r>
              <a:rPr lang="en-GB" sz="2000" dirty="0">
                <a:solidFill>
                  <a:schemeClr val="bg1"/>
                </a:solidFill>
              </a:rPr>
              <a:t>Wales to devise art-based projects</a:t>
            </a:r>
            <a:endParaRPr lang="en-US" sz="20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pic>
        <p:nvPicPr>
          <p:cNvPr id="8" name="Picture 7" descr="A picture containing fabric&#10;&#10;Description automatically generated">
            <a:extLst>
              <a:ext uri="{FF2B5EF4-FFF2-40B4-BE49-F238E27FC236}">
                <a16:creationId xmlns:a16="http://schemas.microsoft.com/office/drawing/2014/main" id="{58A76D28-7FBF-3964-D048-93DC509F2F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50168" y="-220124"/>
            <a:ext cx="3941812" cy="7078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7862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BC377B7-18F1-42AD-A1DD-E1D6A5B27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1" descr="A blue abstract watercolor pattern on a white background">
            <a:extLst>
              <a:ext uri="{FF2B5EF4-FFF2-40B4-BE49-F238E27FC236}">
                <a16:creationId xmlns:a16="http://schemas.microsoft.com/office/drawing/2014/main" id="{59D3168C-CE7B-02AF-8118-7BEC8A39391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prstClr val="white"/>
            </a:duotone>
          </a:blip>
          <a:srcRect t="14644" b="108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60CCDE6-43B2-1D54-FE6E-D3FBF3D05E15}"/>
              </a:ext>
            </a:extLst>
          </p:cNvPr>
          <p:cNvSpPr txBox="1"/>
          <p:nvPr/>
        </p:nvSpPr>
        <p:spPr>
          <a:xfrm>
            <a:off x="713678" y="446049"/>
            <a:ext cx="901018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>
                <a:solidFill>
                  <a:schemeClr val="bg1"/>
                </a:solidFill>
              </a:rPr>
              <a:t>Erbyn diwedd y wers heddiw fe fyddwch chi; </a:t>
            </a:r>
          </a:p>
          <a:p>
            <a:endParaRPr lang="cy-GB" sz="2400" dirty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r>
              <a:rPr lang="cy-GB" sz="2400" dirty="0">
                <a:solidFill>
                  <a:schemeClr val="bg1"/>
                </a:solidFill>
              </a:rPr>
              <a:t>Gwybod beth yw batik papur</a:t>
            </a:r>
          </a:p>
          <a:p>
            <a:pPr marL="285750" indent="-285750">
              <a:buFontTx/>
              <a:buChar char="-"/>
            </a:pPr>
            <a:r>
              <a:rPr lang="cy-GB" sz="2400" dirty="0">
                <a:solidFill>
                  <a:schemeClr val="bg1"/>
                </a:solidFill>
              </a:rPr>
              <a:t>Gallu gwneud batik papur </a:t>
            </a:r>
          </a:p>
          <a:p>
            <a:pPr marL="285750" indent="-285750">
              <a:buFontTx/>
              <a:buChar char="-"/>
            </a:pPr>
            <a:r>
              <a:rPr lang="cy-GB" sz="2400" dirty="0">
                <a:solidFill>
                  <a:schemeClr val="bg1"/>
                </a:solidFill>
              </a:rPr>
              <a:t>Deall y broses batik papur</a:t>
            </a:r>
          </a:p>
          <a:p>
            <a:endParaRPr lang="cy-GB" sz="2400" dirty="0">
              <a:solidFill>
                <a:schemeClr val="bg1"/>
              </a:solidFill>
            </a:endParaRPr>
          </a:p>
          <a:p>
            <a:r>
              <a:rPr lang="en-US" sz="2400" dirty="0">
                <a:solidFill>
                  <a:schemeClr val="bg1"/>
                </a:solidFill>
              </a:rPr>
              <a:t>By the end of today’s lesson you will;</a:t>
            </a:r>
          </a:p>
          <a:p>
            <a:endParaRPr lang="en-US" sz="2400" dirty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r>
              <a:rPr lang="en-US" sz="2400" dirty="0">
                <a:solidFill>
                  <a:schemeClr val="bg1"/>
                </a:solidFill>
              </a:rPr>
              <a:t>Know what a paper batik is</a:t>
            </a:r>
          </a:p>
          <a:p>
            <a:pPr marL="285750" indent="-285750">
              <a:buFontTx/>
              <a:buChar char="-"/>
            </a:pPr>
            <a:r>
              <a:rPr lang="en-US" sz="2400" dirty="0">
                <a:solidFill>
                  <a:schemeClr val="bg1"/>
                </a:solidFill>
              </a:rPr>
              <a:t>Be able to make a paper batik</a:t>
            </a:r>
          </a:p>
          <a:p>
            <a:pPr marL="285750" indent="-285750">
              <a:buFontTx/>
              <a:buChar char="-"/>
            </a:pPr>
            <a:r>
              <a:rPr lang="en-US" sz="2400" dirty="0">
                <a:solidFill>
                  <a:schemeClr val="bg1"/>
                </a:solidFill>
              </a:rPr>
              <a:t>Understand the paper batik process</a:t>
            </a:r>
          </a:p>
          <a:p>
            <a:pPr marL="285750" indent="-285750">
              <a:buFontTx/>
              <a:buChar char="-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9" name="Picture 8" descr="A picture containing text, sofa, pillow, fabric&#10;&#10;Description automatically generated">
            <a:extLst>
              <a:ext uri="{FF2B5EF4-FFF2-40B4-BE49-F238E27FC236}">
                <a16:creationId xmlns:a16="http://schemas.microsoft.com/office/drawing/2014/main" id="{1DBC6DEC-A1C0-BD9F-FFEA-A8770FD558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47120" y="0"/>
            <a:ext cx="4044860" cy="6909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1123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BC377B7-18F1-42AD-A1DD-E1D6A5B27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1" descr="A blue abstract watercolor pattern on a white background">
            <a:extLst>
              <a:ext uri="{FF2B5EF4-FFF2-40B4-BE49-F238E27FC236}">
                <a16:creationId xmlns:a16="http://schemas.microsoft.com/office/drawing/2014/main" id="{59D3168C-CE7B-02AF-8118-7BEC8A39391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prstClr val="white"/>
            </a:duotone>
          </a:blip>
          <a:srcRect t="14644" b="1086"/>
          <a:stretch/>
        </p:blipFill>
        <p:spPr>
          <a:xfrm>
            <a:off x="20" y="-203192"/>
            <a:ext cx="12553226" cy="706119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FDA9113-9AD4-9D18-728F-3EF5A4F4E458}"/>
              </a:ext>
            </a:extLst>
          </p:cNvPr>
          <p:cNvSpPr txBox="1"/>
          <p:nvPr/>
        </p:nvSpPr>
        <p:spPr>
          <a:xfrm>
            <a:off x="355600" y="609599"/>
            <a:ext cx="653626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>
                <a:solidFill>
                  <a:schemeClr val="bg1"/>
                </a:solidFill>
              </a:rPr>
              <a:t>Dechreuwr: </a:t>
            </a:r>
          </a:p>
          <a:p>
            <a:r>
              <a:rPr lang="cy-GB" sz="2800" dirty="0">
                <a:solidFill>
                  <a:schemeClr val="bg1"/>
                </a:solidFill>
              </a:rPr>
              <a:t>Chwilair geirfa allweddol (5 munud)</a:t>
            </a:r>
          </a:p>
          <a:p>
            <a:endParaRPr lang="cy-GB" sz="2800" dirty="0">
              <a:solidFill>
                <a:schemeClr val="bg1"/>
              </a:solidFill>
            </a:endParaRPr>
          </a:p>
          <a:p>
            <a:endParaRPr lang="cy-GB" sz="2800" dirty="0">
              <a:solidFill>
                <a:schemeClr val="bg1"/>
              </a:solidFill>
            </a:endParaRPr>
          </a:p>
          <a:p>
            <a:endParaRPr lang="cy-GB" sz="2800" dirty="0">
              <a:solidFill>
                <a:schemeClr val="bg1"/>
              </a:solidFill>
            </a:endParaRPr>
          </a:p>
          <a:p>
            <a:r>
              <a:rPr lang="en-US" sz="2800" dirty="0">
                <a:solidFill>
                  <a:schemeClr val="bg1"/>
                </a:solidFill>
              </a:rPr>
              <a:t>Starter:</a:t>
            </a:r>
          </a:p>
          <a:p>
            <a:r>
              <a:rPr lang="en-US" sz="2800" dirty="0">
                <a:solidFill>
                  <a:schemeClr val="bg1"/>
                </a:solidFill>
              </a:rPr>
              <a:t>Key vocabulary word search (5 minutes)</a:t>
            </a:r>
          </a:p>
          <a:p>
            <a:endParaRPr lang="en-US" sz="2800" dirty="0">
              <a:solidFill>
                <a:schemeClr val="bg1"/>
              </a:solidFill>
            </a:endParaRPr>
          </a:p>
          <a:p>
            <a:endParaRPr lang="en-US" sz="2800" dirty="0">
              <a:solidFill>
                <a:schemeClr val="bg1"/>
              </a:solidFill>
            </a:endParaRPr>
          </a:p>
        </p:txBody>
      </p:sp>
      <p:pic>
        <p:nvPicPr>
          <p:cNvPr id="8" name="Picture 7" descr="A group of birds in a tree&#10;&#10;Description automatically generated with medium confidence">
            <a:extLst>
              <a:ext uri="{FF2B5EF4-FFF2-40B4-BE49-F238E27FC236}">
                <a16:creationId xmlns:a16="http://schemas.microsoft.com/office/drawing/2014/main" id="{5240284C-DD9F-CD19-6D0A-8249AB8D06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12653" y="-203193"/>
            <a:ext cx="4334927" cy="7061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40705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BC377B7-18F1-42AD-A1DD-E1D6A5B27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1" descr="A blue abstract watercolor pattern on a white background">
            <a:extLst>
              <a:ext uri="{FF2B5EF4-FFF2-40B4-BE49-F238E27FC236}">
                <a16:creationId xmlns:a16="http://schemas.microsoft.com/office/drawing/2014/main" id="{59D3168C-CE7B-02AF-8118-7BEC8A39391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prstClr val="white"/>
            </a:duotone>
          </a:blip>
          <a:srcRect t="14644" b="1086"/>
          <a:stretch/>
        </p:blipFill>
        <p:spPr>
          <a:xfrm>
            <a:off x="20" y="-203191"/>
            <a:ext cx="12191980" cy="6857990"/>
          </a:xfrm>
          <a:prstGeom prst="rect">
            <a:avLst/>
          </a:prstGeom>
        </p:spPr>
      </p:pic>
      <p:pic>
        <p:nvPicPr>
          <p:cNvPr id="3" name="Online Media 2" descr="Batik Story">
            <a:hlinkClick r:id="" action="ppaction://media"/>
            <a:extLst>
              <a:ext uri="{FF2B5EF4-FFF2-40B4-BE49-F238E27FC236}">
                <a16:creationId xmlns:a16="http://schemas.microsoft.com/office/drawing/2014/main" id="{774727BB-2156-03E6-737B-B074B5010C7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847228" y="463444"/>
            <a:ext cx="10497543" cy="5931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651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" descr="A blue abstract watercolor pattern on a white background">
            <a:extLst>
              <a:ext uri="{FF2B5EF4-FFF2-40B4-BE49-F238E27FC236}">
                <a16:creationId xmlns:a16="http://schemas.microsoft.com/office/drawing/2014/main" id="{59D3168C-CE7B-02AF-8118-7BEC8A3939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644" b="108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1487AE3-C976-6DC4-A9AC-EB040532D68B}"/>
              </a:ext>
            </a:extLst>
          </p:cNvPr>
          <p:cNvSpPr txBox="1"/>
          <p:nvPr/>
        </p:nvSpPr>
        <p:spPr>
          <a:xfrm>
            <a:off x="223024" y="273623"/>
            <a:ext cx="5880343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>
                <a:solidFill>
                  <a:schemeClr val="bg1"/>
                </a:solidFill>
              </a:rPr>
              <a:t>Erbyn diwedd y wers heddiw fe fyddwch chi; </a:t>
            </a:r>
          </a:p>
          <a:p>
            <a:endParaRPr lang="cy-GB" sz="2400" dirty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r>
              <a:rPr lang="cy-GB" sz="2400" dirty="0">
                <a:solidFill>
                  <a:schemeClr val="bg1"/>
                </a:solidFill>
              </a:rPr>
              <a:t>Deall sut mae artistiaid yn cydweithio i greu gwaith celf </a:t>
            </a:r>
          </a:p>
          <a:p>
            <a:pPr marL="285750" indent="-285750">
              <a:buFontTx/>
              <a:buChar char="-"/>
            </a:pPr>
            <a:r>
              <a:rPr lang="cy-GB" sz="2400" dirty="0">
                <a:solidFill>
                  <a:schemeClr val="bg1"/>
                </a:solidFill>
              </a:rPr>
              <a:t>Gwybod sut y gellir defnyddio papur i wneud ategolion </a:t>
            </a:r>
          </a:p>
          <a:p>
            <a:pPr marL="285750" indent="-285750">
              <a:buFontTx/>
              <a:buChar char="-"/>
            </a:pPr>
            <a:r>
              <a:rPr lang="cy-GB" sz="2400" dirty="0">
                <a:solidFill>
                  <a:schemeClr val="bg1"/>
                </a:solidFill>
              </a:rPr>
              <a:t>Gallu trin papur i ffurfio ffurfiau tri dimensiwn</a:t>
            </a:r>
          </a:p>
          <a:p>
            <a:endParaRPr lang="cy-GB" sz="2400" dirty="0">
              <a:solidFill>
                <a:schemeClr val="bg1"/>
              </a:solidFill>
            </a:endParaRPr>
          </a:p>
          <a:p>
            <a:r>
              <a:rPr lang="en-US" sz="2400" dirty="0">
                <a:solidFill>
                  <a:schemeClr val="bg1"/>
                </a:solidFill>
              </a:rPr>
              <a:t>By the end of today’s lesson you will;</a:t>
            </a:r>
          </a:p>
          <a:p>
            <a:endParaRPr lang="en-US" sz="2400" dirty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r>
              <a:rPr lang="en-US" sz="2400" dirty="0">
                <a:solidFill>
                  <a:schemeClr val="bg1"/>
                </a:solidFill>
              </a:rPr>
              <a:t>Understand how artists work in collaboration to create art-work</a:t>
            </a:r>
          </a:p>
          <a:p>
            <a:pPr marL="285750" indent="-285750">
              <a:buFontTx/>
              <a:buChar char="-"/>
            </a:pPr>
            <a:r>
              <a:rPr lang="en-US" sz="2400" dirty="0">
                <a:solidFill>
                  <a:schemeClr val="bg1"/>
                </a:solidFill>
              </a:rPr>
              <a:t>Know how paper can be used to make accessories</a:t>
            </a:r>
          </a:p>
          <a:p>
            <a:pPr marL="285750" indent="-285750">
              <a:buFontTx/>
              <a:buChar char="-"/>
            </a:pPr>
            <a:r>
              <a:rPr lang="en-US" sz="2400" dirty="0">
                <a:solidFill>
                  <a:schemeClr val="bg1"/>
                </a:solidFill>
              </a:rPr>
              <a:t>Be able to manipulate paper to form three-dimensional forms</a:t>
            </a:r>
          </a:p>
          <a:p>
            <a:pPr marL="285750" indent="-285750">
              <a:buFontTx/>
              <a:buChar char="-"/>
            </a:pPr>
            <a:endParaRPr lang="en-US" dirty="0"/>
          </a:p>
        </p:txBody>
      </p:sp>
      <p:pic>
        <p:nvPicPr>
          <p:cNvPr id="3" name="Picture 2" descr="A picture containing bicycle, plant, compass, decorated&#10;&#10;Description automatically generated">
            <a:extLst>
              <a:ext uri="{FF2B5EF4-FFF2-40B4-BE49-F238E27FC236}">
                <a16:creationId xmlns:a16="http://schemas.microsoft.com/office/drawing/2014/main" id="{D95E9C55-F8C7-DFF7-DAA1-576F9D7578A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281" r="9171"/>
          <a:stretch/>
        </p:blipFill>
        <p:spPr>
          <a:xfrm>
            <a:off x="6288823" y="0"/>
            <a:ext cx="61261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7316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F7B9026-36AD-42E4-B172-8D68F3A33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1" descr="A blue abstract watercolor pattern on a white background">
            <a:extLst>
              <a:ext uri="{FF2B5EF4-FFF2-40B4-BE49-F238E27FC236}">
                <a16:creationId xmlns:a16="http://schemas.microsoft.com/office/drawing/2014/main" id="{59D3168C-CE7B-02AF-8118-7BEC8A3939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111" r="34718"/>
          <a:stretch/>
        </p:blipFill>
        <p:spPr>
          <a:xfrm>
            <a:off x="4184538" y="171716"/>
            <a:ext cx="3822924" cy="651456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65AB421-5D7D-7F84-2B20-18E9AF7C3D8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680" r="13703" b="-3"/>
          <a:stretch/>
        </p:blipFill>
        <p:spPr>
          <a:xfrm>
            <a:off x="4688631" y="1011982"/>
            <a:ext cx="2814737" cy="4834035"/>
          </a:xfrm>
          <a:prstGeom prst="rect">
            <a:avLst/>
          </a:prstGeom>
        </p:spPr>
      </p:pic>
      <p:pic>
        <p:nvPicPr>
          <p:cNvPr id="6" name="Picture 5" descr="A picture containing table, food, wooden, plastic&#10;&#10;Description automatically generated">
            <a:extLst>
              <a:ext uri="{FF2B5EF4-FFF2-40B4-BE49-F238E27FC236}">
                <a16:creationId xmlns:a16="http://schemas.microsoft.com/office/drawing/2014/main" id="{5D9D26BB-CF89-A776-97C9-859C7A896AB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2398" b="-3"/>
          <a:stretch/>
        </p:blipFill>
        <p:spPr>
          <a:xfrm>
            <a:off x="8188032" y="171716"/>
            <a:ext cx="3799007" cy="6514565"/>
          </a:xfrm>
          <a:prstGeom prst="rect">
            <a:avLst/>
          </a:prstGeom>
        </p:spPr>
      </p:pic>
      <p:pic>
        <p:nvPicPr>
          <p:cNvPr id="11" name="Picture 10" descr="A bouquet of colorful flowers&#10;&#10;Description automatically generated with medium confidence">
            <a:extLst>
              <a:ext uri="{FF2B5EF4-FFF2-40B4-BE49-F238E27FC236}">
                <a16:creationId xmlns:a16="http://schemas.microsoft.com/office/drawing/2014/main" id="{548157F8-5774-15DC-EA7E-31F0377C69C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38" y="171715"/>
            <a:ext cx="3605963" cy="6520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21822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F7B9026-36AD-42E4-B172-8D68F3A33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1" descr="A blue abstract watercolor pattern on a white background">
            <a:extLst>
              <a:ext uri="{FF2B5EF4-FFF2-40B4-BE49-F238E27FC236}">
                <a16:creationId xmlns:a16="http://schemas.microsoft.com/office/drawing/2014/main" id="{59D3168C-CE7B-02AF-8118-7BEC8A3939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111" r="34718"/>
          <a:stretch/>
        </p:blipFill>
        <p:spPr>
          <a:xfrm>
            <a:off x="4083769" y="-125776"/>
            <a:ext cx="4098269" cy="6983775"/>
          </a:xfrm>
          <a:prstGeom prst="rect">
            <a:avLst/>
          </a:prstGeom>
        </p:spPr>
      </p:pic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6386C8EF-A04C-20A6-15A0-B83BBF6238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7236" y="1181099"/>
            <a:ext cx="3217528" cy="3957757"/>
          </a:xfrm>
          <a:prstGeom prst="rect">
            <a:avLst/>
          </a:prstGeom>
        </p:spPr>
      </p:pic>
      <p:pic>
        <p:nvPicPr>
          <p:cNvPr id="7" name="Picture 6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CDF29F5A-5B36-AB38-4612-DBDFDDE4810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7701"/>
          <a:stretch/>
        </p:blipFill>
        <p:spPr>
          <a:xfrm>
            <a:off x="8298604" y="511869"/>
            <a:ext cx="3612041" cy="5162100"/>
          </a:xfrm>
          <a:prstGeom prst="rect">
            <a:avLst/>
          </a:prstGeom>
        </p:spPr>
      </p:pic>
      <p:pic>
        <p:nvPicPr>
          <p:cNvPr id="10" name="Picture 9" descr="A picture containing person, wall, indoor, child&#10;&#10;Description automatically generated">
            <a:extLst>
              <a:ext uri="{FF2B5EF4-FFF2-40B4-BE49-F238E27FC236}">
                <a16:creationId xmlns:a16="http://schemas.microsoft.com/office/drawing/2014/main" id="{ED3205DD-4A18-A6FC-3827-58BA378D6E2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905" r="10722"/>
          <a:stretch/>
        </p:blipFill>
        <p:spPr>
          <a:xfrm>
            <a:off x="106778" y="588589"/>
            <a:ext cx="3860425" cy="5202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2043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F7B9026-36AD-42E4-B172-8D68F3A33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1" descr="A blue abstract watercolor pattern on a white background">
            <a:extLst>
              <a:ext uri="{FF2B5EF4-FFF2-40B4-BE49-F238E27FC236}">
                <a16:creationId xmlns:a16="http://schemas.microsoft.com/office/drawing/2014/main" id="{59D3168C-CE7B-02AF-8118-7BEC8A3939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111" r="34718"/>
          <a:stretch/>
        </p:blipFill>
        <p:spPr>
          <a:xfrm>
            <a:off x="8092207" y="0"/>
            <a:ext cx="4098269" cy="698377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75AB319-5981-8D38-AADE-B2BDF841DAC8}"/>
              </a:ext>
            </a:extLst>
          </p:cNvPr>
          <p:cNvSpPr txBox="1"/>
          <p:nvPr/>
        </p:nvSpPr>
        <p:spPr>
          <a:xfrm>
            <a:off x="780585" y="1271239"/>
            <a:ext cx="646770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Homework: </a:t>
            </a:r>
          </a:p>
          <a:p>
            <a:r>
              <a:rPr lang="en-US" sz="2400" dirty="0"/>
              <a:t>Using your paper batik, make an accessory to wear for your session with Meryl on 8</a:t>
            </a:r>
            <a:r>
              <a:rPr lang="en-US" sz="2400" baseline="30000" dirty="0"/>
              <a:t>th</a:t>
            </a:r>
            <a:r>
              <a:rPr lang="en-US" sz="2400" dirty="0"/>
              <a:t> December. Please wear black clothing only along with your accessory/accessories</a:t>
            </a:r>
          </a:p>
          <a:p>
            <a:endParaRPr lang="en-US" sz="2400" dirty="0"/>
          </a:p>
          <a:p>
            <a:r>
              <a:rPr lang="cy-GB" sz="2400" dirty="0"/>
              <a:t>Gwaith Cartref: </a:t>
            </a:r>
          </a:p>
          <a:p>
            <a:r>
              <a:rPr lang="cy-GB" sz="2400" dirty="0"/>
              <a:t>Gan ddefnyddio eich batik papur, gwnewch affeithiwr i'w wisgo ar gyfer eich sesiwn gyda Meryl ar 8 Rhagfyr. Gwisgwch ddillad du yn unig ynghyd â'ch affeithiwr/ategolion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55100352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AnalogousFromDarkSeedLeftStep">
      <a:dk1>
        <a:srgbClr val="000000"/>
      </a:dk1>
      <a:lt1>
        <a:srgbClr val="FFFFFF"/>
      </a:lt1>
      <a:dk2>
        <a:srgbClr val="1B2830"/>
      </a:dk2>
      <a:lt2>
        <a:srgbClr val="F1F3F0"/>
      </a:lt2>
      <a:accent1>
        <a:srgbClr val="A629E7"/>
      </a:accent1>
      <a:accent2>
        <a:srgbClr val="592FD9"/>
      </a:accent2>
      <a:accent3>
        <a:srgbClr val="294AE7"/>
      </a:accent3>
      <a:accent4>
        <a:srgbClr val="1787D5"/>
      </a:accent4>
      <a:accent5>
        <a:srgbClr val="22BFBE"/>
      </a:accent5>
      <a:accent6>
        <a:srgbClr val="16C67B"/>
      </a:accent6>
      <a:hlink>
        <a:srgbClr val="3897A9"/>
      </a:hlink>
      <a:folHlink>
        <a:srgbClr val="7F7F7F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335</Words>
  <Application>Microsoft Macintosh PowerPoint</Application>
  <PresentationFormat>Widescreen</PresentationFormat>
  <Paragraphs>59</Paragraphs>
  <Slides>8</Slides>
  <Notes>8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Franklin Gothic Demi Cond</vt:lpstr>
      <vt:lpstr>Franklin Gothic Medium</vt:lpstr>
      <vt:lpstr>Wingdings</vt:lpstr>
      <vt:lpstr>JuxtaposeVTI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Lesley Prendergast</dc:creator>
  <cp:lastModifiedBy>Lesley Prendergast</cp:lastModifiedBy>
  <cp:revision>2</cp:revision>
  <dcterms:created xsi:type="dcterms:W3CDTF">2022-11-28T08:33:45Z</dcterms:created>
  <dcterms:modified xsi:type="dcterms:W3CDTF">2022-11-28T14:56:58Z</dcterms:modified>
</cp:coreProperties>
</file>