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122"/>
    <p:restoredTop sz="94651"/>
  </p:normalViewPr>
  <p:slideViewPr>
    <p:cSldViewPr>
      <p:cViewPr varScale="1">
        <p:scale>
          <a:sx n="148" d="100"/>
          <a:sy n="148" d="100"/>
        </p:scale>
        <p:origin x="256" y="1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A61B6D-6379-4DA8-A5C9-262191233370}" type="datetimeFigureOut">
              <a:rPr lang="en-IN" smtClean="0"/>
              <a:t>28/10/23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0312B29-70D2-40C1-8732-BBCD2FA7A4DC}" type="slidenum">
              <a:rPr lang="en-IN" smtClean="0"/>
              <a:t>‹#›</a:t>
            </a:fld>
            <a:endParaRPr lang="en-IN"/>
          </a:p>
        </p:txBody>
      </p:sp>
    </p:spTree>
    <p:extLst>
      <p:ext uri="{BB962C8B-B14F-4D97-AF65-F5344CB8AC3E}">
        <p14:creationId xmlns:p14="http://schemas.microsoft.com/office/powerpoint/2010/main" val="16710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concept of 360-degree feedback is also considered a multi-ratter feedback strategy, as it leverages processes such as multi-level employee feedback collection.  In this strategy, organisational stakeholder groups ranging from managers to customers, ground-level employees and so on are brought under the umbrella of consideration.  The 360-degree feedback concept holds significance in the stakeholder group's identification of strengths and weaknesses as well as helping to address areas for improvement.</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2</a:t>
            </a:fld>
            <a:endParaRPr lang="en-IN"/>
          </a:p>
        </p:txBody>
      </p:sp>
    </p:spTree>
    <p:extLst>
      <p:ext uri="{BB962C8B-B14F-4D97-AF65-F5344CB8AC3E}">
        <p14:creationId xmlns:p14="http://schemas.microsoft.com/office/powerpoint/2010/main" val="16889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360-degree feedback and strategy play a significant role in defining any organisational context performance method that helps to incorporate all stakeholders related to the position and weaknesses from their perspectives.  This strategy is used to maintain the flexibility and effectiveness of the performance management process in the context of education.  </a:t>
            </a:r>
            <a:r>
              <a:rPr lang="en-GB" sz="1200" kern="1200" dirty="0">
                <a:solidFill>
                  <a:schemeClr val="tx1"/>
                </a:solidFill>
                <a:effectLst/>
                <a:latin typeface="+mn-lt"/>
                <a:ea typeface="+mn-ea"/>
                <a:cs typeface="+mn-cs"/>
              </a:rPr>
              <a:t>This focuses on Strengths and Weaknesses analysis of all employees and employers in the organisational context.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3</a:t>
            </a:fld>
            <a:endParaRPr lang="en-IN"/>
          </a:p>
        </p:txBody>
      </p:sp>
    </p:spTree>
    <p:extLst>
      <p:ext uri="{BB962C8B-B14F-4D97-AF65-F5344CB8AC3E}">
        <p14:creationId xmlns:p14="http://schemas.microsoft.com/office/powerpoint/2010/main" val="3167730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Three Sixty Degrees helps employees receive feedback through feedback support, peace of mind, self-assessment, supervisor and so on.  At the same time, employees can identify their strengths and weaknesses through self-reflection, which helps them, identify blind spots and shape personal and professional improvement and growth.</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4</a:t>
            </a:fld>
            <a:endParaRPr lang="en-IN"/>
          </a:p>
        </p:txBody>
      </p:sp>
    </p:spTree>
    <p:extLst>
      <p:ext uri="{BB962C8B-B14F-4D97-AF65-F5344CB8AC3E}">
        <p14:creationId xmlns:p14="http://schemas.microsoft.com/office/powerpoint/2010/main" val="3771057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360 degree feedback in the context of UWTSD helps the management authority to obtain comprehensive feedback from team members which also helps in effective communication strategy adaptation to improve overall employee welding.  At the same time, this process provides opportunities for employees to self-assess which helps employees to develop and improve the workplace in the organisation.  In addition, since the 360-degree feed bag provides opportunities for self-reflection to employees, it is the professional development of employees in the context of UWTSD.</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5</a:t>
            </a:fld>
            <a:endParaRPr lang="en-IN"/>
          </a:p>
        </p:txBody>
      </p:sp>
    </p:spTree>
    <p:extLst>
      <p:ext uri="{BB962C8B-B14F-4D97-AF65-F5344CB8AC3E}">
        <p14:creationId xmlns:p14="http://schemas.microsoft.com/office/powerpoint/2010/main" val="147339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Employing 360 feedback helps individuals and organisations take action on workplace performance management to improve effective decision-making and development opportunities.  In addition, since this strategy helps the organisation or employer to identify leadership potential, it can directly foster the integration of personalised development plans in the workplace.</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6</a:t>
            </a:fld>
            <a:endParaRPr lang="en-IN"/>
          </a:p>
        </p:txBody>
      </p:sp>
    </p:spTree>
    <p:extLst>
      <p:ext uri="{BB962C8B-B14F-4D97-AF65-F5344CB8AC3E}">
        <p14:creationId xmlns:p14="http://schemas.microsoft.com/office/powerpoint/2010/main" val="1808603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Employers at UWTSD use 360-degree feedback for the identification of high-potential employees, which is important in building an understanding of employees' skills and potential for leadership roles.  In addition, since this feedback process helps employees gather information about additional support and development at Workless, it is also important to assist the employing organisation in potential development planning.</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7</a:t>
            </a:fld>
            <a:endParaRPr lang="en-IN"/>
          </a:p>
        </p:txBody>
      </p:sp>
    </p:spTree>
    <p:extLst>
      <p:ext uri="{BB962C8B-B14F-4D97-AF65-F5344CB8AC3E}">
        <p14:creationId xmlns:p14="http://schemas.microsoft.com/office/powerpoint/2010/main" val="3278472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360-degree feedback provides opportunities for employees to be aware of personal weaknesses that facilitate professional and personal growth.  At the same time, this self-awareness helps employees to formulate and achieve development targets in specific areas for improvement.  Also, this feedback strategy provides benefits to employees to achieve career advancement by taking on more responsibilities.</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8</a:t>
            </a:fld>
            <a:endParaRPr lang="en-IN"/>
          </a:p>
        </p:txBody>
      </p:sp>
    </p:spTree>
    <p:extLst>
      <p:ext uri="{BB962C8B-B14F-4D97-AF65-F5344CB8AC3E}">
        <p14:creationId xmlns:p14="http://schemas.microsoft.com/office/powerpoint/2010/main" val="15630859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Feedback strategies help employees realise their self-potential, which is capable of providing benefits in improving their performance.  At the same time, UWTSD's contest provides employees with the opportunity to track progress in achieving specific Gold of Improvement through the pursuit of the 360 Degrees.</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9</a:t>
            </a:fld>
            <a:endParaRPr lang="en-IN"/>
          </a:p>
        </p:txBody>
      </p:sp>
    </p:spTree>
    <p:extLst>
      <p:ext uri="{BB962C8B-B14F-4D97-AF65-F5344CB8AC3E}">
        <p14:creationId xmlns:p14="http://schemas.microsoft.com/office/powerpoint/2010/main" val="1660624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360 Degrees helps recruiters build more collaborative and improved team dynamics.  Mainly this feedback strategy helps the employing entity in the identification and mitigation of interpersonal and communication-related issues in the workplace which can also facilitate overall organisational performance management and improvement.  Also, since this strategy helps the employer entity in terms of talent retention, it can provide benefits to employers in achieving employee engagement in the future.</a:t>
            </a:r>
          </a:p>
        </p:txBody>
      </p:sp>
      <p:sp>
        <p:nvSpPr>
          <p:cNvPr id="4" name="Slide Number Placeholder 3"/>
          <p:cNvSpPr>
            <a:spLocks noGrp="1"/>
          </p:cNvSpPr>
          <p:nvPr>
            <p:ph type="sldNum" sz="quarter" idx="10"/>
          </p:nvPr>
        </p:nvSpPr>
        <p:spPr/>
        <p:txBody>
          <a:bodyPr/>
          <a:lstStyle/>
          <a:p>
            <a:fld id="{F0312B29-70D2-40C1-8732-BBCD2FA7A4DC}" type="slidenum">
              <a:rPr lang="en-IN" smtClean="0"/>
              <a:t>10</a:t>
            </a:fld>
            <a:endParaRPr lang="en-IN"/>
          </a:p>
        </p:txBody>
      </p:sp>
    </p:spTree>
    <p:extLst>
      <p:ext uri="{BB962C8B-B14F-4D97-AF65-F5344CB8AC3E}">
        <p14:creationId xmlns:p14="http://schemas.microsoft.com/office/powerpoint/2010/main" val="1473588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Processes such as 360-degree feedback in the context of UWTSD provide opportunities for the development of potential employees with benefits in achieving overall organisation efficiency.  At the same time, since this feedback strategy helps to adopt a solution approach by early identifying workplace communication issues or the potential for relevant conflict among employees, its use benefits the UWTSD organisation in building a productive and positive work environment. </a:t>
            </a:r>
          </a:p>
          <a:p>
            <a:br>
              <a:rPr lang="en-IN" sz="1200" kern="1200" dirty="0">
                <a:solidFill>
                  <a:schemeClr val="tx1"/>
                </a:solidFill>
                <a:effectLst/>
                <a:latin typeface="+mn-lt"/>
                <a:ea typeface="+mn-ea"/>
                <a:cs typeface="+mn-cs"/>
              </a:rPr>
            </a:br>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11</a:t>
            </a:fld>
            <a:endParaRPr lang="en-IN"/>
          </a:p>
        </p:txBody>
      </p:sp>
    </p:spTree>
    <p:extLst>
      <p:ext uri="{BB962C8B-B14F-4D97-AF65-F5344CB8AC3E}">
        <p14:creationId xmlns:p14="http://schemas.microsoft.com/office/powerpoint/2010/main" val="1667806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Although the 360-degree feedback strategy can provide multiple benefits to the organisational context, it is accompanied by various issues and integrations that may hinder the implementation of this strategy in achieving flexibility.  Since feedback consists of the personal perspectives and values of the provider and recipient, privacy and confidentiality play a crucial role that can be challenging to maintain.  Also, since feedback can be manipulative, issues such as honesty and accuracy can arise, which can hinder the success of strategy implementation.</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12</a:t>
            </a:fld>
            <a:endParaRPr lang="en-IN"/>
          </a:p>
        </p:txBody>
      </p:sp>
    </p:spTree>
    <p:extLst>
      <p:ext uri="{BB962C8B-B14F-4D97-AF65-F5344CB8AC3E}">
        <p14:creationId xmlns:p14="http://schemas.microsoft.com/office/powerpoint/2010/main" val="42015303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Since the large organisational context of higher education requires a lot of employee feedback to ensure overall organisational improvement, the implementation of 360-degree feedback may raise issues such as confidentiality.  Mitigation strategies such as anonymity can be followed to address such issues, but there remains the potential for issues of fairness and equality as well as effectiveness in its use.</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13</a:t>
            </a:fld>
            <a:endParaRPr lang="en-IN"/>
          </a:p>
        </p:txBody>
      </p:sp>
    </p:spTree>
    <p:extLst>
      <p:ext uri="{BB962C8B-B14F-4D97-AF65-F5344CB8AC3E}">
        <p14:creationId xmlns:p14="http://schemas.microsoft.com/office/powerpoint/2010/main" val="107762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balance and equity of feedback must be assessed for potential issues in the implementation of 360-degree feedback.  It also needs to focus on potential issues in aspects like time compliance, legal considerations, leadership support time, the feedback action plan, and so on to achieve successful implementation of 360-degree feedback.</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14</a:t>
            </a:fld>
            <a:endParaRPr lang="en-IN"/>
          </a:p>
        </p:txBody>
      </p:sp>
    </p:spTree>
    <p:extLst>
      <p:ext uri="{BB962C8B-B14F-4D97-AF65-F5344CB8AC3E}">
        <p14:creationId xmlns:p14="http://schemas.microsoft.com/office/powerpoint/2010/main" val="4030549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360-degree feedback is a crucial concept that can help foster the well-being of both employers and employees in the organisational context.</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15</a:t>
            </a:fld>
            <a:endParaRPr lang="en-IN"/>
          </a:p>
        </p:txBody>
      </p:sp>
    </p:spTree>
    <p:extLst>
      <p:ext uri="{BB962C8B-B14F-4D97-AF65-F5344CB8AC3E}">
        <p14:creationId xmlns:p14="http://schemas.microsoft.com/office/powerpoint/2010/main" val="18973276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Aguinis, H. and Burgi-Tian, J. (2020). Measuring performance during crises and beyond The Performance Promoter Score. </a:t>
            </a:r>
            <a:r>
              <a:rPr lang="en-IN" sz="1200" i="1" kern="1200" dirty="0">
                <a:solidFill>
                  <a:schemeClr val="tx1"/>
                </a:solidFill>
                <a:effectLst/>
                <a:latin typeface="+mn-lt"/>
                <a:ea typeface="+mn-ea"/>
                <a:cs typeface="+mn-cs"/>
              </a:rPr>
              <a:t>Business Horizons</a:t>
            </a:r>
            <a:r>
              <a:rPr lang="en-IN" sz="1200" kern="1200" dirty="0">
                <a:solidFill>
                  <a:schemeClr val="tx1"/>
                </a:solidFill>
                <a:effectLst/>
                <a:latin typeface="+mn-lt"/>
                <a:ea typeface="+mn-ea"/>
                <a:cs typeface="+mn-cs"/>
              </a:rPr>
              <a:t>, [online] 64(1).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://doi.org/10.1016/j.bushor.2020.09.001.</a:t>
            </a:r>
          </a:p>
          <a:p>
            <a:r>
              <a:rPr lang="en-IN" sz="1200" kern="1200" dirty="0">
                <a:solidFill>
                  <a:schemeClr val="tx1"/>
                </a:solidFill>
                <a:effectLst/>
                <a:latin typeface="+mn-lt"/>
                <a:ea typeface="+mn-ea"/>
                <a:cs typeface="+mn-cs"/>
              </a:rPr>
              <a:t>Ahamad, F., Saini, G.K. and Jawahar, I.M. (2022). Interactive influence of work–life balance benefits, employee recommendation, and job attributes on employer attractiveness and job pursuit intentions: two experiments. </a:t>
            </a:r>
            <a:r>
              <a:rPr lang="en-IN" sz="1200" i="1" kern="1200" dirty="0">
                <a:solidFill>
                  <a:schemeClr val="tx1"/>
                </a:solidFill>
                <a:effectLst/>
                <a:latin typeface="+mn-lt"/>
                <a:ea typeface="+mn-ea"/>
                <a:cs typeface="+mn-cs"/>
              </a:rPr>
              <a:t>Asian Business &amp; Management</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://doi.org/10.1057/s41291-022-00184-4.</a:t>
            </a:r>
          </a:p>
          <a:p>
            <a:r>
              <a:rPr lang="en-IN" sz="1200" kern="1200" dirty="0">
                <a:solidFill>
                  <a:schemeClr val="tx1"/>
                </a:solidFill>
                <a:effectLst/>
                <a:latin typeface="+mn-lt"/>
                <a:ea typeface="+mn-ea"/>
                <a:cs typeface="+mn-cs"/>
              </a:rPr>
              <a:t>Ángeles López-Cabarcos, M., Vázquez-Rodríguez, P. and Quiñoá-Piñeiro, L.M. (2022). An approach to employees’ job performance through work environmental variables and leadership behaviours. </a:t>
            </a:r>
            <a:r>
              <a:rPr lang="en-IN" sz="1200" i="1" kern="1200" dirty="0">
                <a:solidFill>
                  <a:schemeClr val="tx1"/>
                </a:solidFill>
                <a:effectLst/>
                <a:latin typeface="+mn-lt"/>
                <a:ea typeface="+mn-ea"/>
                <a:cs typeface="+mn-cs"/>
              </a:rPr>
              <a:t>Journal of Business Research</a:t>
            </a:r>
            <a:r>
              <a:rPr lang="en-IN" sz="1200" kern="1200" dirty="0">
                <a:solidFill>
                  <a:schemeClr val="tx1"/>
                </a:solidFill>
                <a:effectLst/>
                <a:latin typeface="+mn-lt"/>
                <a:ea typeface="+mn-ea"/>
                <a:cs typeface="+mn-cs"/>
              </a:rPr>
              <a:t>, [online] 140(140), pp.361–369.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://doi.org/10.1016/j.jbusres.2021.11.006.</a:t>
            </a:r>
          </a:p>
          <a:p>
            <a:r>
              <a:rPr lang="en-IN" sz="1200" kern="1200" dirty="0">
                <a:solidFill>
                  <a:schemeClr val="tx1"/>
                </a:solidFill>
                <a:effectLst/>
                <a:latin typeface="+mn-lt"/>
                <a:ea typeface="+mn-ea"/>
                <a:cs typeface="+mn-cs"/>
              </a:rPr>
              <a:t>Bani Issa, W., Al </a:t>
            </a:r>
            <a:r>
              <a:rPr lang="en-IN" sz="1200" kern="1200" dirty="0" err="1">
                <a:solidFill>
                  <a:schemeClr val="tx1"/>
                </a:solidFill>
                <a:effectLst/>
                <a:latin typeface="+mn-lt"/>
                <a:ea typeface="+mn-ea"/>
                <a:cs typeface="+mn-cs"/>
              </a:rPr>
              <a:t>Akour</a:t>
            </a:r>
            <a:r>
              <a:rPr lang="en-IN" sz="1200" kern="1200" dirty="0">
                <a:solidFill>
                  <a:schemeClr val="tx1"/>
                </a:solidFill>
                <a:effectLst/>
                <a:latin typeface="+mn-lt"/>
                <a:ea typeface="+mn-ea"/>
                <a:cs typeface="+mn-cs"/>
              </a:rPr>
              <a:t>, I., Ibrahim, A., </a:t>
            </a:r>
            <a:r>
              <a:rPr lang="en-IN" sz="1200" kern="1200" dirty="0" err="1">
                <a:solidFill>
                  <a:schemeClr val="tx1"/>
                </a:solidFill>
                <a:effectLst/>
                <a:latin typeface="+mn-lt"/>
                <a:ea typeface="+mn-ea"/>
                <a:cs typeface="+mn-cs"/>
              </a:rPr>
              <a:t>Almarzouqi</a:t>
            </a:r>
            <a:r>
              <a:rPr lang="en-IN" sz="1200" kern="1200" dirty="0">
                <a:solidFill>
                  <a:schemeClr val="tx1"/>
                </a:solidFill>
                <a:effectLst/>
                <a:latin typeface="+mn-lt"/>
                <a:ea typeface="+mn-ea"/>
                <a:cs typeface="+mn-cs"/>
              </a:rPr>
              <a:t>, A., Abbas, S., </a:t>
            </a:r>
            <a:r>
              <a:rPr lang="en-IN" sz="1200" kern="1200" dirty="0" err="1">
                <a:solidFill>
                  <a:schemeClr val="tx1"/>
                </a:solidFill>
                <a:effectLst/>
                <a:latin typeface="+mn-lt"/>
                <a:ea typeface="+mn-ea"/>
                <a:cs typeface="+mn-cs"/>
              </a:rPr>
              <a:t>Hisham</a:t>
            </a:r>
            <a:r>
              <a:rPr lang="en-IN" sz="1200" kern="1200" dirty="0">
                <a:solidFill>
                  <a:schemeClr val="tx1"/>
                </a:solidFill>
                <a:effectLst/>
                <a:latin typeface="+mn-lt"/>
                <a:ea typeface="+mn-ea"/>
                <a:cs typeface="+mn-cs"/>
              </a:rPr>
              <a:t>, F. and Griffiths, J. (2020). Privacy, confidentiality, security and patient safety concerns about electronic health records. </a:t>
            </a:r>
            <a:r>
              <a:rPr lang="en-IN" sz="1200" i="1" kern="1200" dirty="0">
                <a:solidFill>
                  <a:schemeClr val="tx1"/>
                </a:solidFill>
                <a:effectLst/>
                <a:latin typeface="+mn-lt"/>
                <a:ea typeface="+mn-ea"/>
                <a:cs typeface="+mn-cs"/>
              </a:rPr>
              <a:t>International Nursing Review</a:t>
            </a:r>
            <a:r>
              <a:rPr lang="en-IN" sz="1200" kern="1200" dirty="0">
                <a:solidFill>
                  <a:schemeClr val="tx1"/>
                </a:solidFill>
                <a:effectLst/>
                <a:latin typeface="+mn-lt"/>
                <a:ea typeface="+mn-ea"/>
                <a:cs typeface="+mn-cs"/>
              </a:rPr>
              <a:t>, [online] 67(2), pp.218–230.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://doi.org/10.1111/inr.12585.</a:t>
            </a:r>
          </a:p>
          <a:p>
            <a:r>
              <a:rPr lang="en-IN" sz="1200" kern="1200" dirty="0">
                <a:solidFill>
                  <a:schemeClr val="tx1"/>
                </a:solidFill>
                <a:effectLst/>
                <a:latin typeface="+mn-lt"/>
                <a:ea typeface="+mn-ea"/>
                <a:cs typeface="+mn-cs"/>
              </a:rPr>
              <a:t>Cheng, T.-F. and Wu, H.-C. (2019). A follow-up study on vocational high school principals' opinions about 360-degree evaluation feedback and their leadership effectiveness and behaviour change. </a:t>
            </a:r>
            <a:r>
              <a:rPr lang="en-IN" sz="1200" i="1" kern="1200" dirty="0">
                <a:solidFill>
                  <a:schemeClr val="tx1"/>
                </a:solidFill>
                <a:effectLst/>
                <a:latin typeface="+mn-lt"/>
                <a:ea typeface="+mn-ea"/>
                <a:cs typeface="+mn-cs"/>
              </a:rPr>
              <a:t>Asia Pacific Education Review</a:t>
            </a:r>
            <a:r>
              <a:rPr lang="en-IN" sz="1200" kern="1200" dirty="0">
                <a:solidFill>
                  <a:schemeClr val="tx1"/>
                </a:solidFill>
                <a:effectLst/>
                <a:latin typeface="+mn-lt"/>
                <a:ea typeface="+mn-ea"/>
                <a:cs typeface="+mn-cs"/>
              </a:rPr>
              <a:t>, [online] 21(1), pp.65–81.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://doi.org/10.1007/s12564-019-09608-x.</a:t>
            </a:r>
          </a:p>
          <a:p>
            <a:r>
              <a:rPr lang="en-IN" sz="1200" kern="1200" dirty="0">
                <a:solidFill>
                  <a:schemeClr val="tx1"/>
                </a:solidFill>
                <a:effectLst/>
                <a:latin typeface="+mn-lt"/>
                <a:ea typeface="+mn-ea"/>
                <a:cs typeface="+mn-cs"/>
              </a:rPr>
              <a:t>Ciuriak, D. and Ptashkina, M. (2021). </a:t>
            </a:r>
            <a:r>
              <a:rPr lang="en-IN" sz="1200" i="1" kern="1200" dirty="0">
                <a:solidFill>
                  <a:schemeClr val="tx1"/>
                </a:solidFill>
                <a:effectLst/>
                <a:latin typeface="+mn-lt"/>
                <a:ea typeface="+mn-ea"/>
                <a:cs typeface="+mn-cs"/>
              </a:rPr>
              <a:t>Quantifying Trade Secret Theft: Policy Implications</a:t>
            </a:r>
            <a:r>
              <a:rPr lang="en-IN" sz="1200" kern="1200" dirty="0">
                <a:solidFill>
                  <a:schemeClr val="tx1"/>
                </a:solidFill>
                <a:effectLst/>
                <a:latin typeface="+mn-lt"/>
                <a:ea typeface="+mn-ea"/>
                <a:cs typeface="+mn-cs"/>
              </a:rPr>
              <a:t>. [online] papers.ssrn.com. Available at: https://papers.ssrn.com/sol3/papers.cfm?abstract_id=3706511.</a:t>
            </a:r>
          </a:p>
          <a:p>
            <a:r>
              <a:rPr lang="en-IN" sz="1200" kern="1200" dirty="0">
                <a:solidFill>
                  <a:schemeClr val="tx1"/>
                </a:solidFill>
                <a:effectLst/>
                <a:latin typeface="+mn-lt"/>
                <a:ea typeface="+mn-ea"/>
                <a:cs typeface="+mn-cs"/>
              </a:rPr>
              <a:t>Hieker, C. and Pringle, J. (2021). </a:t>
            </a:r>
            <a:r>
              <a:rPr lang="en-IN" sz="1200" i="1" kern="1200" dirty="0">
                <a:solidFill>
                  <a:schemeClr val="tx1"/>
                </a:solidFill>
                <a:effectLst/>
                <a:latin typeface="+mn-lt"/>
                <a:ea typeface="+mn-ea"/>
                <a:cs typeface="+mn-cs"/>
              </a:rPr>
              <a:t>The Future of Leadership Development</a:t>
            </a:r>
            <a:r>
              <a:rPr lang="en-IN" sz="1200" kern="1200" dirty="0">
                <a:solidFill>
                  <a:schemeClr val="tx1"/>
                </a:solidFill>
                <a:effectLst/>
                <a:latin typeface="+mn-lt"/>
                <a:ea typeface="+mn-ea"/>
                <a:cs typeface="+mn-cs"/>
              </a:rPr>
              <a:t>. Cham: Springer International Publishing.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://doi.org/10.1007/978-3-030-53544-5.</a:t>
            </a:r>
          </a:p>
          <a:p>
            <a:r>
              <a:rPr lang="en-IN" sz="1200" kern="1200" dirty="0">
                <a:solidFill>
                  <a:schemeClr val="tx1"/>
                </a:solidFill>
                <a:effectLst/>
                <a:latin typeface="+mn-lt"/>
                <a:ea typeface="+mn-ea"/>
                <a:cs typeface="+mn-cs"/>
              </a:rPr>
              <a:t>King, R., Taylor, B., </a:t>
            </a:r>
            <a:r>
              <a:rPr lang="en-IN" sz="1200" kern="1200" dirty="0" err="1">
                <a:solidFill>
                  <a:schemeClr val="tx1"/>
                </a:solidFill>
                <a:effectLst/>
                <a:latin typeface="+mn-lt"/>
                <a:ea typeface="+mn-ea"/>
                <a:cs typeface="+mn-cs"/>
              </a:rPr>
              <a:t>Talpur</a:t>
            </a:r>
            <a:r>
              <a:rPr lang="en-IN" sz="1200" kern="1200" dirty="0">
                <a:solidFill>
                  <a:schemeClr val="tx1"/>
                </a:solidFill>
                <a:effectLst/>
                <a:latin typeface="+mn-lt"/>
                <a:ea typeface="+mn-ea"/>
                <a:cs typeface="+mn-cs"/>
              </a:rPr>
              <a:t>, A., Jackson, C., Manley, K., Ashby, N., </a:t>
            </a:r>
            <a:r>
              <a:rPr lang="en-IN" sz="1200" kern="1200" dirty="0" err="1">
                <a:solidFill>
                  <a:schemeClr val="tx1"/>
                </a:solidFill>
                <a:effectLst/>
                <a:latin typeface="+mn-lt"/>
                <a:ea typeface="+mn-ea"/>
                <a:cs typeface="+mn-cs"/>
              </a:rPr>
              <a:t>Tod</a:t>
            </a:r>
            <a:r>
              <a:rPr lang="en-IN" sz="1200" kern="1200" dirty="0">
                <a:solidFill>
                  <a:schemeClr val="tx1"/>
                </a:solidFill>
                <a:effectLst/>
                <a:latin typeface="+mn-lt"/>
                <a:ea typeface="+mn-ea"/>
                <a:cs typeface="+mn-cs"/>
              </a:rPr>
              <a:t>, A., Ryan, T., Wood, E., </a:t>
            </a:r>
            <a:r>
              <a:rPr lang="en-IN" sz="1200" kern="1200" dirty="0" err="1">
                <a:solidFill>
                  <a:schemeClr val="tx1"/>
                </a:solidFill>
                <a:effectLst/>
                <a:latin typeface="+mn-lt"/>
                <a:ea typeface="+mn-ea"/>
                <a:cs typeface="+mn-cs"/>
              </a:rPr>
              <a:t>Senek</a:t>
            </a:r>
            <a:r>
              <a:rPr lang="en-IN" sz="1200" kern="1200" dirty="0">
                <a:solidFill>
                  <a:schemeClr val="tx1"/>
                </a:solidFill>
                <a:effectLst/>
                <a:latin typeface="+mn-lt"/>
                <a:ea typeface="+mn-ea"/>
                <a:cs typeface="+mn-cs"/>
              </a:rPr>
              <a:t>, M. and Robertson, S. (2020). Factors that optimise the impact of continuing professional development in nursing: A rapid evidence review. </a:t>
            </a:r>
            <a:r>
              <a:rPr lang="en-IN" sz="1200" i="1" kern="1200" dirty="0">
                <a:solidFill>
                  <a:schemeClr val="tx1"/>
                </a:solidFill>
                <a:effectLst/>
                <a:latin typeface="+mn-lt"/>
                <a:ea typeface="+mn-ea"/>
                <a:cs typeface="+mn-cs"/>
              </a:rPr>
              <a:t>Nurse Education Today</a:t>
            </a:r>
            <a:r>
              <a:rPr lang="en-IN" sz="1200" kern="1200" dirty="0">
                <a:solidFill>
                  <a:schemeClr val="tx1"/>
                </a:solidFill>
                <a:effectLst/>
                <a:latin typeface="+mn-lt"/>
                <a:ea typeface="+mn-ea"/>
                <a:cs typeface="+mn-cs"/>
              </a:rPr>
              <a:t>, 98(2), p.104652.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://doi.org/10.1016/j.nedt.2020.104652.</a:t>
            </a:r>
          </a:p>
          <a:p>
            <a:r>
              <a:rPr lang="en-IN" sz="1200" kern="1200" dirty="0">
                <a:solidFill>
                  <a:schemeClr val="tx1"/>
                </a:solidFill>
                <a:effectLst/>
                <a:latin typeface="+mn-lt"/>
                <a:ea typeface="+mn-ea"/>
                <a:cs typeface="+mn-cs"/>
              </a:rPr>
              <a:t>Murphy, K.R. (2019). Performance Evaluation Will Not Die, But It Should. </a:t>
            </a:r>
            <a:r>
              <a:rPr lang="en-IN" sz="1200" i="1" kern="1200" dirty="0">
                <a:solidFill>
                  <a:schemeClr val="tx1"/>
                </a:solidFill>
                <a:effectLst/>
                <a:latin typeface="+mn-lt"/>
                <a:ea typeface="+mn-ea"/>
                <a:cs typeface="+mn-cs"/>
              </a:rPr>
              <a:t>Human Resource Management Journal</a:t>
            </a:r>
            <a:r>
              <a:rPr lang="en-IN" sz="1200" kern="1200" dirty="0">
                <a:solidFill>
                  <a:schemeClr val="tx1"/>
                </a:solidFill>
                <a:effectLst/>
                <a:latin typeface="+mn-lt"/>
                <a:ea typeface="+mn-ea"/>
                <a:cs typeface="+mn-cs"/>
              </a:rPr>
              <a:t>, [online] 30(1), pp.13–31.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://doi.org/10.1111/1748-8583.12259.</a:t>
            </a:r>
          </a:p>
          <a:p>
            <a:r>
              <a:rPr lang="en-IN" sz="1200" kern="1200" dirty="0">
                <a:solidFill>
                  <a:schemeClr val="tx1"/>
                </a:solidFill>
                <a:effectLst/>
                <a:latin typeface="+mn-lt"/>
                <a:ea typeface="+mn-ea"/>
                <a:cs typeface="+mn-cs"/>
              </a:rPr>
              <a:t>Panadero, E. and Lipnevich, A. (2021). A review of feedback typologies and models: Towards an integrative model of feedback elements. </a:t>
            </a:r>
            <a:r>
              <a:rPr lang="en-IN" sz="1200" i="1" kern="1200" dirty="0">
                <a:solidFill>
                  <a:schemeClr val="tx1"/>
                </a:solidFill>
                <a:effectLst/>
                <a:latin typeface="+mn-lt"/>
                <a:ea typeface="+mn-ea"/>
                <a:cs typeface="+mn-cs"/>
              </a:rPr>
              <a:t>Educational Research Review</a:t>
            </a:r>
            <a:r>
              <a:rPr lang="en-IN" sz="1200" kern="1200" dirty="0">
                <a:solidFill>
                  <a:schemeClr val="tx1"/>
                </a:solidFill>
                <a:effectLst/>
                <a:latin typeface="+mn-lt"/>
                <a:ea typeface="+mn-ea"/>
                <a:cs typeface="+mn-cs"/>
              </a:rPr>
              <a:t>, [online] 35, p.100416. </a:t>
            </a:r>
            <a:r>
              <a:rPr lang="en-IN" sz="1200" kern="1200" dirty="0" err="1">
                <a:solidFill>
                  <a:schemeClr val="tx1"/>
                </a:solidFill>
                <a:effectLst/>
                <a:latin typeface="+mn-lt"/>
                <a:ea typeface="+mn-ea"/>
                <a:cs typeface="+mn-cs"/>
              </a:rPr>
              <a:t>doi:https</a:t>
            </a:r>
            <a:r>
              <a:rPr lang="en-IN" sz="1200" kern="1200" dirty="0">
                <a:solidFill>
                  <a:schemeClr val="tx1"/>
                </a:solidFill>
                <a:effectLst/>
                <a:latin typeface="+mn-lt"/>
                <a:ea typeface="+mn-ea"/>
                <a:cs typeface="+mn-cs"/>
              </a:rPr>
              <a:t>://doi.org/10.1016/j.edurev.2021.100416.</a:t>
            </a:r>
          </a:p>
          <a:p>
            <a:endParaRPr lang="en-IN" dirty="0"/>
          </a:p>
        </p:txBody>
      </p:sp>
      <p:sp>
        <p:nvSpPr>
          <p:cNvPr id="4" name="Slide Number Placeholder 3"/>
          <p:cNvSpPr>
            <a:spLocks noGrp="1"/>
          </p:cNvSpPr>
          <p:nvPr>
            <p:ph type="sldNum" sz="quarter" idx="10"/>
          </p:nvPr>
        </p:nvSpPr>
        <p:spPr/>
        <p:txBody>
          <a:bodyPr/>
          <a:lstStyle/>
          <a:p>
            <a:fld id="{F0312B29-70D2-40C1-8732-BBCD2FA7A4DC}" type="slidenum">
              <a:rPr lang="en-IN" smtClean="0"/>
              <a:t>16</a:t>
            </a:fld>
            <a:endParaRPr lang="en-IN"/>
          </a:p>
        </p:txBody>
      </p:sp>
    </p:spTree>
    <p:extLst>
      <p:ext uri="{BB962C8B-B14F-4D97-AF65-F5344CB8AC3E}">
        <p14:creationId xmlns:p14="http://schemas.microsoft.com/office/powerpoint/2010/main" val="3223520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7DB3E0BA-B249-43F5-839D-0B455305A116}" type="datetimeFigureOut">
              <a:rPr lang="en-IN" smtClean="0"/>
              <a:t>28/10/23</a:t>
            </a:fld>
            <a:endParaRPr lang="en-IN"/>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IN"/>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EAD22E83-8084-4B76-A351-D339E5AE1314}"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7DB3E0BA-B249-43F5-839D-0B455305A116}" type="datetimeFigureOut">
              <a:rPr lang="en-IN" smtClean="0"/>
              <a:t>28/10/23</a:t>
            </a:fld>
            <a:endParaRPr lang="en-IN"/>
          </a:p>
        </p:txBody>
      </p:sp>
      <p:sp>
        <p:nvSpPr>
          <p:cNvPr id="9" name="Slide Number Placeholder 8"/>
          <p:cNvSpPr>
            <a:spLocks noGrp="1"/>
          </p:cNvSpPr>
          <p:nvPr>
            <p:ph type="sldNum" sz="quarter" idx="15"/>
          </p:nvPr>
        </p:nvSpPr>
        <p:spPr/>
        <p:txBody>
          <a:bodyPr rtlCol="0"/>
          <a:lstStyle/>
          <a:p>
            <a:fld id="{EAD22E83-8084-4B76-A351-D339E5AE1314}"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7DB3E0BA-B249-43F5-839D-0B455305A116}" type="datetimeFigureOut">
              <a:rPr lang="en-IN" smtClean="0"/>
              <a:t>28/10/23</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EAD22E83-8084-4B76-A351-D339E5AE1314}"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7DB3E0BA-B249-43F5-839D-0B455305A116}" type="datetimeFigureOut">
              <a:rPr lang="en-IN" smtClean="0"/>
              <a:t>28/10/23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AD22E83-8084-4B76-A351-D339E5AE1314}"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7DB3E0BA-B249-43F5-839D-0B455305A116}" type="datetimeFigureOut">
              <a:rPr lang="en-IN" smtClean="0"/>
              <a:t>28/10/23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AD22E83-8084-4B76-A351-D339E5AE1314}"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7DB3E0BA-B249-43F5-839D-0B455305A116}" type="datetimeFigureOut">
              <a:rPr lang="en-IN" smtClean="0"/>
              <a:t>28/10/23</a:t>
            </a:fld>
            <a:endParaRPr lang="en-IN"/>
          </a:p>
        </p:txBody>
      </p:sp>
      <p:sp>
        <p:nvSpPr>
          <p:cNvPr id="7" name="Slide Number Placeholder 6"/>
          <p:cNvSpPr>
            <a:spLocks noGrp="1"/>
          </p:cNvSpPr>
          <p:nvPr>
            <p:ph type="sldNum" sz="quarter" idx="11"/>
          </p:nvPr>
        </p:nvSpPr>
        <p:spPr/>
        <p:txBody>
          <a:bodyPr rtlCol="0"/>
          <a:lstStyle/>
          <a:p>
            <a:fld id="{EAD22E83-8084-4B76-A351-D339E5AE1314}"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3E0BA-B249-43F5-839D-0B455305A116}" type="datetimeFigureOut">
              <a:rPr lang="en-IN" smtClean="0"/>
              <a:t>28/10/23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AD22E83-8084-4B76-A351-D339E5AE1314}"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7DB3E0BA-B249-43F5-839D-0B455305A116}" type="datetimeFigureOut">
              <a:rPr lang="en-IN" smtClean="0"/>
              <a:t>28/10/23</a:t>
            </a:fld>
            <a:endParaRPr lang="en-IN"/>
          </a:p>
        </p:txBody>
      </p:sp>
      <p:sp>
        <p:nvSpPr>
          <p:cNvPr id="22" name="Slide Number Placeholder 21"/>
          <p:cNvSpPr>
            <a:spLocks noGrp="1"/>
          </p:cNvSpPr>
          <p:nvPr>
            <p:ph type="sldNum" sz="quarter" idx="15"/>
          </p:nvPr>
        </p:nvSpPr>
        <p:spPr/>
        <p:txBody>
          <a:bodyPr rtlCol="0"/>
          <a:lstStyle/>
          <a:p>
            <a:fld id="{EAD22E83-8084-4B76-A351-D339E5AE1314}"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7DB3E0BA-B249-43F5-839D-0B455305A116}" type="datetimeFigureOut">
              <a:rPr lang="en-IN" smtClean="0"/>
              <a:t>28/10/23</a:t>
            </a:fld>
            <a:endParaRPr lang="en-IN"/>
          </a:p>
        </p:txBody>
      </p:sp>
      <p:sp>
        <p:nvSpPr>
          <p:cNvPr id="18" name="Slide Number Placeholder 17"/>
          <p:cNvSpPr>
            <a:spLocks noGrp="1"/>
          </p:cNvSpPr>
          <p:nvPr>
            <p:ph type="sldNum" sz="quarter" idx="11"/>
          </p:nvPr>
        </p:nvSpPr>
        <p:spPr/>
        <p:txBody>
          <a:bodyPr rtlCol="0"/>
          <a:lstStyle/>
          <a:p>
            <a:fld id="{EAD22E83-8084-4B76-A351-D339E5AE1314}"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DB3E0BA-B249-43F5-839D-0B455305A116}" type="datetimeFigureOut">
              <a:rPr lang="en-IN" smtClean="0"/>
              <a:t>28/10/23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D22E83-8084-4B76-A351-D339E5AE1314}"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DB3E0BA-B249-43F5-839D-0B455305A116}" type="datetimeFigureOut">
              <a:rPr lang="en-IN" smtClean="0"/>
              <a:t>28/10/23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D22E83-8084-4B76-A351-D339E5AE1314}"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7DB3E0BA-B249-43F5-839D-0B455305A116}" type="datetimeFigureOut">
              <a:rPr lang="en-IN" smtClean="0"/>
              <a:t>28/10/23</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EAD22E83-8084-4B76-A351-D339E5AE1314}"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hyperlink" Target="https://papers.ssrn.com/sol3/papers.cfm?abstract_id=370651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dirty="0"/>
              <a:t>DEVELOPING RELATIONSHIP AND WORKPLACE </a:t>
            </a:r>
          </a:p>
        </p:txBody>
      </p:sp>
      <p:sp>
        <p:nvSpPr>
          <p:cNvPr id="3" name="Subtitle 2"/>
          <p:cNvSpPr>
            <a:spLocks noGrp="1"/>
          </p:cNvSpPr>
          <p:nvPr>
            <p:ph type="subTitle" idx="1"/>
          </p:nvPr>
        </p:nvSpPr>
        <p:spPr/>
        <p:txBody>
          <a:bodyPr>
            <a:normAutofit/>
          </a:bodyPr>
          <a:lstStyle/>
          <a:p>
            <a:r>
              <a:rPr lang="en-IN" sz="1600" dirty="0"/>
              <a:t>Module Code: BMSW5102</a:t>
            </a:r>
          </a:p>
          <a:p>
            <a:r>
              <a:rPr lang="en-IN" sz="1600" dirty="0"/>
              <a:t>Elvis </a:t>
            </a:r>
            <a:r>
              <a:rPr lang="en-IN" sz="1600" dirty="0" err="1"/>
              <a:t>Liviu</a:t>
            </a:r>
            <a:r>
              <a:rPr lang="en-IN" sz="1600" dirty="0"/>
              <a:t> </a:t>
            </a:r>
            <a:r>
              <a:rPr lang="en-IN" sz="1600" dirty="0" err="1"/>
              <a:t>Nassiri</a:t>
            </a:r>
            <a:r>
              <a:rPr lang="en-IN" sz="1600" dirty="0"/>
              <a:t> Basti</a:t>
            </a:r>
          </a:p>
          <a:p>
            <a:r>
              <a:rPr lang="en-IN" sz="1600" dirty="0"/>
              <a:t>Student Number: 2112789</a:t>
            </a:r>
          </a:p>
          <a:p>
            <a:r>
              <a:rPr lang="en-IN" sz="1600" dirty="0"/>
              <a:t>Lecturer: Ehsan </a:t>
            </a:r>
            <a:r>
              <a:rPr lang="en-IN" sz="1600" dirty="0" err="1"/>
              <a:t>Khajeh</a:t>
            </a:r>
            <a:endParaRPr lang="en-IN" sz="1600" dirty="0"/>
          </a:p>
          <a:p>
            <a:endParaRPr lang="en-IN" sz="1600" dirty="0"/>
          </a:p>
        </p:txBody>
      </p:sp>
      <p:pic>
        <p:nvPicPr>
          <p:cNvPr id="4" name="Picture 3">
            <a:extLst>
              <a:ext uri="{FF2B5EF4-FFF2-40B4-BE49-F238E27FC236}">
                <a16:creationId xmlns:a16="http://schemas.microsoft.com/office/drawing/2014/main" id="{E8B80FF5-9EE3-1192-F38E-943D226BB3C7}"/>
              </a:ext>
            </a:extLst>
          </p:cNvPr>
          <p:cNvPicPr/>
          <p:nvPr/>
        </p:nvPicPr>
        <p:blipFill>
          <a:blip r:embed="rId2"/>
          <a:srcRect/>
          <a:stretch>
            <a:fillRect/>
          </a:stretch>
        </p:blipFill>
        <p:spPr>
          <a:xfrm>
            <a:off x="7740352" y="34794"/>
            <a:ext cx="1214438" cy="674894"/>
          </a:xfrm>
          <a:prstGeom prst="rect">
            <a:avLst/>
          </a:prstGeom>
          <a:ln/>
        </p:spPr>
      </p:pic>
    </p:spTree>
    <p:extLst>
      <p:ext uri="{BB962C8B-B14F-4D97-AF65-F5344CB8AC3E}">
        <p14:creationId xmlns:p14="http://schemas.microsoft.com/office/powerpoint/2010/main" val="2042792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p>
        </p:txBody>
      </p:sp>
      <p:sp>
        <p:nvSpPr>
          <p:cNvPr id="3" name="Content Placeholder 2"/>
          <p:cNvSpPr>
            <a:spLocks noGrp="1"/>
          </p:cNvSpPr>
          <p:nvPr>
            <p:ph sz="quarter" idx="1"/>
          </p:nvPr>
        </p:nvSpPr>
        <p:spPr>
          <a:xfrm>
            <a:off x="457200" y="1700808"/>
            <a:ext cx="3754760" cy="4773144"/>
          </a:xfrm>
        </p:spPr>
        <p:txBody>
          <a:bodyPr>
            <a:normAutofit fontScale="92500" lnSpcReduction="20000"/>
          </a:bodyPr>
          <a:lstStyle/>
          <a:p>
            <a:pPr lvl="0"/>
            <a:r>
              <a:rPr lang="en-IN" dirty="0"/>
              <a:t>Professor Marshall Goldsmith (2003) introduced the concept of 360-degree feedback</a:t>
            </a:r>
            <a:r>
              <a:rPr lang="en-IN" dirty="0">
                <a:solidFill>
                  <a:srgbClr val="FF0000"/>
                </a:solidFill>
              </a:rPr>
              <a:t> </a:t>
            </a:r>
            <a:r>
              <a:rPr lang="en-IN" dirty="0"/>
              <a:t>(</a:t>
            </a:r>
            <a:r>
              <a:rPr lang="en-GB" b="0" i="0" dirty="0">
                <a:solidFill>
                  <a:srgbClr val="222222"/>
                </a:solidFill>
                <a:effectLst/>
                <a:latin typeface="Arial" panose="020B0604020202020204" pitchFamily="34" charset="0"/>
              </a:rPr>
              <a:t>Donovan, T., 2006</a:t>
            </a:r>
            <a:r>
              <a:rPr lang="en-IN" dirty="0"/>
              <a:t>). </a:t>
            </a:r>
          </a:p>
          <a:p>
            <a:pPr lvl="0"/>
            <a:r>
              <a:rPr lang="en-IN" dirty="0"/>
              <a:t>This feedback strategy mainly helps identify any organisation’s human resource weaknesses and strengths. </a:t>
            </a:r>
          </a:p>
          <a:p>
            <a:pPr lvl="0"/>
            <a:r>
              <a:rPr lang="en-IN" dirty="0"/>
              <a:t>360-degree feedback strategy makes it possible for each employee to obtain feedback from other employees at all levels </a:t>
            </a:r>
            <a:r>
              <a:rPr lang="en-IN" sz="2100" dirty="0">
                <a:latin typeface="Arial" panose="020B0604020202020204" pitchFamily="34" charset="0"/>
                <a:cs typeface="Arial" panose="020B0604020202020204" pitchFamily="34" charset="0"/>
              </a:rPr>
              <a:t>(</a:t>
            </a:r>
            <a:r>
              <a:rPr lang="en-GB" sz="2100" b="0" i="0" dirty="0">
                <a:solidFill>
                  <a:srgbClr val="222222"/>
                </a:solidFill>
                <a:effectLst/>
                <a:latin typeface="Arial" panose="020B0604020202020204" pitchFamily="34" charset="0"/>
                <a:cs typeface="Arial" panose="020B0604020202020204" pitchFamily="34" charset="0"/>
              </a:rPr>
              <a:t>Antonioni, D., 1996</a:t>
            </a:r>
            <a:r>
              <a:rPr lang="en-IN" sz="2100" dirty="0">
                <a:latin typeface="Arial" panose="020B0604020202020204" pitchFamily="34" charset="0"/>
                <a:cs typeface="Arial" panose="020B0604020202020204" pitchFamily="34" charset="0"/>
              </a:rPr>
              <a:t>). </a:t>
            </a:r>
          </a:p>
        </p:txBody>
      </p:sp>
      <p:pic>
        <p:nvPicPr>
          <p:cNvPr id="1028" name="Picture 4" descr="Human Resource: Why Being A HR Is Most Underrated Job"/>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2564904"/>
            <a:ext cx="4060032" cy="20300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33F3D48-1034-8433-85E5-41F48CC52553}"/>
              </a:ext>
            </a:extLst>
          </p:cNvPr>
          <p:cNvPicPr/>
          <p:nvPr/>
        </p:nvPicPr>
        <p:blipFill>
          <a:blip r:embed="rId4"/>
          <a:srcRect/>
          <a:stretch>
            <a:fillRect/>
          </a:stretch>
        </p:blipFill>
        <p:spPr>
          <a:xfrm>
            <a:off x="7629525" y="7938"/>
            <a:ext cx="1057275" cy="533400"/>
          </a:xfrm>
          <a:prstGeom prst="rect">
            <a:avLst/>
          </a:prstGeom>
          <a:ln/>
        </p:spPr>
      </p:pic>
    </p:spTree>
    <p:extLst>
      <p:ext uri="{BB962C8B-B14F-4D97-AF65-F5344CB8AC3E}">
        <p14:creationId xmlns:p14="http://schemas.microsoft.com/office/powerpoint/2010/main" val="2921339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The concept of 360–degree feedback</a:t>
            </a:r>
          </a:p>
        </p:txBody>
      </p:sp>
      <p:sp>
        <p:nvSpPr>
          <p:cNvPr id="3" name="Content Placeholder 2"/>
          <p:cNvSpPr>
            <a:spLocks noGrp="1"/>
          </p:cNvSpPr>
          <p:nvPr>
            <p:ph sz="quarter" idx="1"/>
          </p:nvPr>
        </p:nvSpPr>
        <p:spPr>
          <a:xfrm>
            <a:off x="457200" y="1600200"/>
            <a:ext cx="4330824" cy="4873752"/>
          </a:xfrm>
        </p:spPr>
        <p:txBody>
          <a:bodyPr>
            <a:normAutofit fontScale="92500" lnSpcReduction="10000"/>
          </a:bodyPr>
          <a:lstStyle/>
          <a:p>
            <a:pPr lvl="0" algn="just"/>
            <a:r>
              <a:rPr lang="en-IN" dirty="0"/>
              <a:t>360-degree feedback is used as a traditional performance measurement and review tool (Murphy, 2019).</a:t>
            </a:r>
          </a:p>
          <a:p>
            <a:pPr lvl="0" algn="just"/>
            <a:r>
              <a:rPr lang="en-IN" dirty="0"/>
              <a:t>This concept can also be utilised as a stand-alone development tool for employee development. </a:t>
            </a:r>
          </a:p>
          <a:p>
            <a:pPr lvl="0" algn="just"/>
            <a:r>
              <a:rPr lang="en-IN" dirty="0"/>
              <a:t>For example, the 360-degree feedback concept is used in the context of education to maintain a good relationship between employee and employer. </a:t>
            </a:r>
          </a:p>
          <a:p>
            <a:pPr marL="0" indent="0" algn="just">
              <a:buNone/>
            </a:pPr>
            <a:endParaRPr lang="en-IN" dirty="0"/>
          </a:p>
        </p:txBody>
      </p:sp>
      <p:sp>
        <p:nvSpPr>
          <p:cNvPr id="4" name="AutoShape 2" descr="10 Functions of Human Resource Management - UpRais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5" name="AutoShape 4" descr="10 Functions of Human Resource Management - UpRais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6" descr="10 Functions of Human Resource Management - UpRais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7" name="AutoShape 8" descr="10 Functions of Human Resource Management - UpRais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8" name="AutoShape 10" descr="10 Functions of Human Resource Management - UpRaise"/>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9" name="AutoShape 12" descr="10 Functions of Human Resource Management - UpRaise"/>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10" name="AutoShape 14" descr="10 Functions of Human Resource Management - UpRaise"/>
          <p:cNvSpPr>
            <a:spLocks noChangeAspect="1" noChangeArrowheads="1"/>
          </p:cNvSpPr>
          <p:nvPr/>
        </p:nvSpPr>
        <p:spPr bwMode="auto">
          <a:xfrm>
            <a:off x="1069975" y="769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1" name="Picture 2" descr="What is 360 degree feedback?">
            <a:extLst>
              <a:ext uri="{FF2B5EF4-FFF2-40B4-BE49-F238E27FC236}">
                <a16:creationId xmlns:a16="http://schemas.microsoft.com/office/drawing/2014/main" id="{E3F468AA-19B5-244C-47B3-9D6DF66D10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326990"/>
            <a:ext cx="3466356" cy="302266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25B61DE-4854-DDD3-CC6E-AADD9C284C84}"/>
              </a:ext>
            </a:extLst>
          </p:cNvPr>
          <p:cNvPicPr/>
          <p:nvPr/>
        </p:nvPicPr>
        <p:blipFill>
          <a:blip r:embed="rId4"/>
          <a:srcRect/>
          <a:stretch>
            <a:fillRect/>
          </a:stretch>
        </p:blipFill>
        <p:spPr>
          <a:xfrm>
            <a:off x="7495122" y="7937"/>
            <a:ext cx="1214438" cy="674894"/>
          </a:xfrm>
          <a:prstGeom prst="rect">
            <a:avLst/>
          </a:prstGeom>
          <a:ln/>
        </p:spPr>
      </p:pic>
    </p:spTree>
    <p:extLst>
      <p:ext uri="{BB962C8B-B14F-4D97-AF65-F5344CB8AC3E}">
        <p14:creationId xmlns:p14="http://schemas.microsoft.com/office/powerpoint/2010/main" val="4226501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868" y="347218"/>
            <a:ext cx="7467600" cy="1143000"/>
          </a:xfrm>
        </p:spPr>
        <p:txBody>
          <a:bodyPr/>
          <a:lstStyle/>
          <a:p>
            <a:pPr algn="just"/>
            <a:r>
              <a:rPr lang="en-IN" b="1" dirty="0"/>
              <a:t>The importance of the concept to employees</a:t>
            </a:r>
          </a:p>
        </p:txBody>
      </p:sp>
      <p:sp>
        <p:nvSpPr>
          <p:cNvPr id="3" name="Content Placeholder 2"/>
          <p:cNvSpPr>
            <a:spLocks noGrp="1"/>
          </p:cNvSpPr>
          <p:nvPr>
            <p:ph sz="quarter" idx="1"/>
          </p:nvPr>
        </p:nvSpPr>
        <p:spPr>
          <a:xfrm>
            <a:off x="457200" y="1600200"/>
            <a:ext cx="4330824" cy="4873752"/>
          </a:xfrm>
        </p:spPr>
        <p:txBody>
          <a:bodyPr>
            <a:normAutofit fontScale="92500" lnSpcReduction="20000"/>
          </a:bodyPr>
          <a:lstStyle/>
          <a:p>
            <a:pPr lvl="0" algn="just"/>
            <a:r>
              <a:rPr lang="en-IN" dirty="0"/>
              <a:t>360-degree feedback helps employees gain a comprehensive assessment of their performance.</a:t>
            </a:r>
          </a:p>
          <a:p>
            <a:pPr lvl="0" algn="just"/>
            <a:r>
              <a:rPr lang="en-IN" dirty="0"/>
              <a:t>This strategy also supports employees in identifying blind spots in their performance through self-reflection.</a:t>
            </a:r>
          </a:p>
          <a:p>
            <a:pPr lvl="0" algn="just"/>
            <a:r>
              <a:rPr lang="en-IN" dirty="0"/>
              <a:t>Also, the significance of this feedback process is observed for fostering aspects such as relationship communication and development in the workforce. </a:t>
            </a:r>
          </a:p>
          <a:p>
            <a:pPr marL="0" lvl="0" indent="0" algn="just">
              <a:buNone/>
            </a:pPr>
            <a:r>
              <a:rPr lang="en-IN" sz="1400" dirty="0"/>
              <a:t>Source: </a:t>
            </a:r>
            <a:r>
              <a:rPr lang="en-IN" sz="1400" dirty="0" err="1"/>
              <a:t>Aguinis</a:t>
            </a:r>
            <a:r>
              <a:rPr lang="en-IN" sz="1400" dirty="0"/>
              <a:t> and </a:t>
            </a:r>
            <a:r>
              <a:rPr lang="en-IN" sz="1400" dirty="0" err="1"/>
              <a:t>Burgi</a:t>
            </a:r>
            <a:r>
              <a:rPr lang="en-IN" sz="1400" dirty="0"/>
              <a:t>-Tian, 2020</a:t>
            </a:r>
          </a:p>
        </p:txBody>
      </p:sp>
      <p:pic>
        <p:nvPicPr>
          <p:cNvPr id="3074" name="Picture 2" descr="What Are Information Systems in Human Resource Management? | KBI"/>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4396" y="2276872"/>
            <a:ext cx="3826155" cy="235946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BD9F5149-CA5E-6D9E-554A-EF8B74B2D3E5}"/>
              </a:ext>
            </a:extLst>
          </p:cNvPr>
          <p:cNvPicPr/>
          <p:nvPr/>
        </p:nvPicPr>
        <p:blipFill>
          <a:blip r:embed="rId4"/>
          <a:srcRect/>
          <a:stretch>
            <a:fillRect/>
          </a:stretch>
        </p:blipFill>
        <p:spPr>
          <a:xfrm>
            <a:off x="7600129" y="41473"/>
            <a:ext cx="1070422" cy="611489"/>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The importance of the concept to employees </a:t>
            </a:r>
          </a:p>
        </p:txBody>
      </p:sp>
      <p:sp>
        <p:nvSpPr>
          <p:cNvPr id="3" name="Content Placeholder 2"/>
          <p:cNvSpPr>
            <a:spLocks noGrp="1"/>
          </p:cNvSpPr>
          <p:nvPr>
            <p:ph sz="quarter" idx="1"/>
          </p:nvPr>
        </p:nvSpPr>
        <p:spPr>
          <a:xfrm>
            <a:off x="457200" y="1600200"/>
            <a:ext cx="4258816" cy="4873752"/>
          </a:xfrm>
        </p:spPr>
        <p:txBody>
          <a:bodyPr>
            <a:normAutofit fontScale="92500" lnSpcReduction="10000"/>
          </a:bodyPr>
          <a:lstStyle/>
          <a:p>
            <a:pPr lvl="0" algn="just"/>
            <a:r>
              <a:rPr lang="en-IN" dirty="0"/>
              <a:t>360-degree feedback helps in the improvement of individuals associated with the organisation in the organisational context (King et al., 2020).</a:t>
            </a:r>
          </a:p>
          <a:p>
            <a:pPr algn="just"/>
            <a:r>
              <a:rPr lang="en-IN" dirty="0"/>
              <a:t>The importance of this concept is also observed in the context of higher education</a:t>
            </a:r>
          </a:p>
          <a:p>
            <a:pPr algn="just"/>
            <a:r>
              <a:rPr lang="en-IN" dirty="0"/>
              <a:t> The organisation observed the importance of utilisation of 360-degree feedback for employee performance and motivation enhancement.</a:t>
            </a:r>
          </a:p>
        </p:txBody>
      </p:sp>
      <p:pic>
        <p:nvPicPr>
          <p:cNvPr id="4098" name="Picture 2" descr="Tales Of The Obvious: The Human Resources Depart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636912"/>
            <a:ext cx="3879438" cy="222349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3EE958C-196D-E21B-CE81-0A70E931FE9F}"/>
              </a:ext>
            </a:extLst>
          </p:cNvPr>
          <p:cNvPicPr/>
          <p:nvPr/>
        </p:nvPicPr>
        <p:blipFill>
          <a:blip r:embed="rId4"/>
          <a:srcRect/>
          <a:stretch>
            <a:fillRect/>
          </a:stretch>
        </p:blipFill>
        <p:spPr>
          <a:xfrm>
            <a:off x="7509532"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7447"/>
            <a:ext cx="7467600" cy="1143000"/>
          </a:xfrm>
        </p:spPr>
        <p:txBody>
          <a:bodyPr>
            <a:normAutofit/>
          </a:bodyPr>
          <a:lstStyle/>
          <a:p>
            <a:r>
              <a:rPr lang="en-IN" b="1" dirty="0"/>
              <a:t>The importance of the concept to employers</a:t>
            </a:r>
            <a:endParaRPr lang="en-IN" dirty="0"/>
          </a:p>
        </p:txBody>
      </p:sp>
      <p:sp>
        <p:nvSpPr>
          <p:cNvPr id="3" name="Content Placeholder 2"/>
          <p:cNvSpPr>
            <a:spLocks noGrp="1"/>
          </p:cNvSpPr>
          <p:nvPr>
            <p:ph sz="quarter" idx="1"/>
          </p:nvPr>
        </p:nvSpPr>
        <p:spPr>
          <a:xfrm>
            <a:off x="457200" y="1600200"/>
            <a:ext cx="4762872" cy="4873752"/>
          </a:xfrm>
        </p:spPr>
        <p:txBody>
          <a:bodyPr>
            <a:normAutofit fontScale="92500" lnSpcReduction="10000"/>
          </a:bodyPr>
          <a:lstStyle/>
          <a:p>
            <a:pPr lvl="0" algn="just"/>
            <a:r>
              <a:rPr lang="en-IN" dirty="0"/>
              <a:t>360-degree feedback holds significance for employees as well as employers (Ahamad, Saini and Jawahar, 2022). </a:t>
            </a:r>
          </a:p>
          <a:p>
            <a:pPr lvl="0" algn="just"/>
            <a:r>
              <a:rPr lang="en-IN" dirty="0"/>
              <a:t>This concept helps employers identify leadership potential along with performance management. </a:t>
            </a:r>
          </a:p>
          <a:p>
            <a:pPr lvl="0" algn="just"/>
            <a:r>
              <a:rPr lang="en-IN" dirty="0"/>
              <a:t>Also, through 360-degree feedback, opportunities are available for the improvement of team dynamics at the workplace as well as the creation of personalised development plans.</a:t>
            </a:r>
          </a:p>
        </p:txBody>
      </p:sp>
      <p:pic>
        <p:nvPicPr>
          <p:cNvPr id="5122" name="Picture 2" descr="Fundamental Ways Human Resources Adds Valu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924944"/>
            <a:ext cx="3067050" cy="14954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2A834A7-0F8B-E057-132E-A820A4D97968}"/>
              </a:ext>
            </a:extLst>
          </p:cNvPr>
          <p:cNvPicPr/>
          <p:nvPr/>
        </p:nvPicPr>
        <p:blipFill>
          <a:blip r:embed="rId4"/>
          <a:srcRect/>
          <a:stretch>
            <a:fillRect/>
          </a:stretch>
        </p:blipFill>
        <p:spPr>
          <a:xfrm>
            <a:off x="7472362"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0488" y="45068"/>
            <a:ext cx="7467600" cy="1143000"/>
          </a:xfrm>
        </p:spPr>
        <p:txBody>
          <a:bodyPr>
            <a:normAutofit/>
          </a:bodyPr>
          <a:lstStyle/>
          <a:p>
            <a:r>
              <a:rPr lang="en-IN" b="1" dirty="0"/>
              <a:t>The importance of the concept to employers</a:t>
            </a:r>
            <a:endParaRPr lang="en-IN" dirty="0"/>
          </a:p>
        </p:txBody>
      </p:sp>
      <p:sp>
        <p:nvSpPr>
          <p:cNvPr id="3" name="Content Placeholder 2"/>
          <p:cNvSpPr>
            <a:spLocks noGrp="1"/>
          </p:cNvSpPr>
          <p:nvPr>
            <p:ph sz="quarter" idx="1"/>
          </p:nvPr>
        </p:nvSpPr>
        <p:spPr>
          <a:xfrm>
            <a:off x="457200" y="1600200"/>
            <a:ext cx="4834880" cy="4873752"/>
          </a:xfrm>
        </p:spPr>
        <p:txBody>
          <a:bodyPr>
            <a:normAutofit fontScale="92500" lnSpcReduction="20000"/>
          </a:bodyPr>
          <a:lstStyle/>
          <a:p>
            <a:pPr lvl="0" algn="just"/>
            <a:r>
              <a:rPr lang="en-IN" dirty="0"/>
              <a:t>The importance of degree feedback also gains importance from recruiting perspective.</a:t>
            </a:r>
          </a:p>
          <a:p>
            <a:pPr lvl="0" algn="just"/>
            <a:r>
              <a:rPr lang="en-IN" dirty="0"/>
              <a:t>This process is integrated with the achievement of organisational objectives through the performance of employees in the context of the organisation.</a:t>
            </a:r>
          </a:p>
          <a:p>
            <a:pPr lvl="0" algn="just"/>
            <a:r>
              <a:rPr lang="en-IN" dirty="0"/>
              <a:t> Also, through 360-degree feedback, it becomes possible to build a positive and productive work environment in the context of the organisation (Ángeles López-Cabarcos, Vázquez-Rodríguez and Quiñoá-Piñeiro, 2022).</a:t>
            </a:r>
          </a:p>
          <a:p>
            <a:pPr marL="0" indent="0" algn="just">
              <a:buNone/>
            </a:pPr>
            <a:endParaRPr lang="en-IN" dirty="0"/>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1624" y="2132856"/>
            <a:ext cx="2973878" cy="265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5179F6C8-FB06-7D77-D274-28063B1298FB}"/>
              </a:ext>
            </a:extLst>
          </p:cNvPr>
          <p:cNvPicPr/>
          <p:nvPr/>
        </p:nvPicPr>
        <p:blipFill>
          <a:blip r:embed="rId4"/>
          <a:srcRect/>
          <a:stretch>
            <a:fillRect/>
          </a:stretch>
        </p:blipFill>
        <p:spPr>
          <a:xfrm>
            <a:off x="7507896" y="34794"/>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7467600" cy="1143000"/>
          </a:xfrm>
        </p:spPr>
        <p:txBody>
          <a:bodyPr>
            <a:normAutofit/>
          </a:bodyPr>
          <a:lstStyle/>
          <a:p>
            <a:r>
              <a:rPr lang="en-IN" b="1" dirty="0"/>
              <a:t>The benefits of its implementation to employees</a:t>
            </a:r>
            <a:endParaRPr lang="en-IN" dirty="0"/>
          </a:p>
        </p:txBody>
      </p:sp>
      <p:sp>
        <p:nvSpPr>
          <p:cNvPr id="3" name="Content Placeholder 2"/>
          <p:cNvSpPr>
            <a:spLocks noGrp="1"/>
          </p:cNvSpPr>
          <p:nvPr>
            <p:ph sz="quarter" idx="1"/>
          </p:nvPr>
        </p:nvSpPr>
        <p:spPr>
          <a:xfrm>
            <a:off x="457200" y="1600200"/>
            <a:ext cx="4330824" cy="4873752"/>
          </a:xfrm>
        </p:spPr>
        <p:txBody>
          <a:bodyPr/>
          <a:lstStyle/>
          <a:p>
            <a:pPr lvl="0" algn="just"/>
            <a:r>
              <a:rPr lang="en-IN" dirty="0"/>
              <a:t>360-degree feedback can provide diversified benefits to employees (Aguinis and Burgi-Tian, 2020).</a:t>
            </a:r>
          </a:p>
          <a:p>
            <a:pPr lvl="0" algn="just"/>
            <a:r>
              <a:rPr lang="en-IN" dirty="0"/>
              <a:t>Using this feedback helps employees achieve targeted development through self-awareness.</a:t>
            </a:r>
          </a:p>
          <a:p>
            <a:pPr lvl="0" algn="just"/>
            <a:r>
              <a:rPr lang="en-IN" dirty="0"/>
              <a:t>At the same time, through this strategy, employees get benefits in terms of their career advancement.</a:t>
            </a:r>
          </a:p>
        </p:txBody>
      </p:sp>
      <p:pic>
        <p:nvPicPr>
          <p:cNvPr id="7170" name="Picture 2" descr="10 Ways Tech Can Be Used for Good in Human Resources - Worke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924944"/>
            <a:ext cx="3564310" cy="20032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2154ECB-0C1F-026E-6EDB-A9078AD7D241}"/>
              </a:ext>
            </a:extLst>
          </p:cNvPr>
          <p:cNvPicPr/>
          <p:nvPr/>
        </p:nvPicPr>
        <p:blipFill>
          <a:blip r:embed="rId4"/>
          <a:srcRect/>
          <a:stretch>
            <a:fillRect/>
          </a:stretch>
        </p:blipFill>
        <p:spPr>
          <a:xfrm>
            <a:off x="7425550"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The benefits of its implementation to employees</a:t>
            </a:r>
            <a:endParaRPr lang="en-IN" dirty="0"/>
          </a:p>
        </p:txBody>
      </p:sp>
      <p:sp>
        <p:nvSpPr>
          <p:cNvPr id="3" name="Content Placeholder 2"/>
          <p:cNvSpPr>
            <a:spLocks noGrp="1"/>
          </p:cNvSpPr>
          <p:nvPr>
            <p:ph sz="quarter" idx="1"/>
          </p:nvPr>
        </p:nvSpPr>
        <p:spPr>
          <a:xfrm>
            <a:off x="457200" y="1600200"/>
            <a:ext cx="4186808" cy="4873752"/>
          </a:xfrm>
        </p:spPr>
        <p:txBody>
          <a:bodyPr>
            <a:normAutofit fontScale="92500" lnSpcReduction="20000"/>
          </a:bodyPr>
          <a:lstStyle/>
          <a:p>
            <a:pPr lvl="0" algn="just"/>
            <a:r>
              <a:rPr lang="en-IN" dirty="0"/>
              <a:t>360-degree feedback helps employees gain self-awareness of their strengths and weaknesses as well as areas for improvement within the organisations</a:t>
            </a:r>
            <a:endParaRPr lang="en-IN" dirty="0">
              <a:solidFill>
                <a:srgbClr val="FF0000"/>
              </a:solidFill>
            </a:endParaRPr>
          </a:p>
          <a:p>
            <a:pPr lvl="0" algn="just"/>
            <a:r>
              <a:rPr lang="en-IN" dirty="0"/>
              <a:t>Information gained through this strategy can provide support benefits for personal development plans (Ahamad, Saini and Jawahar, 2022).</a:t>
            </a:r>
          </a:p>
          <a:p>
            <a:pPr lvl="0" algn="just"/>
            <a:r>
              <a:rPr lang="en-IN" dirty="0"/>
              <a:t>This feedback strategy also provides opportunities for employees in goal setting for potential improvement for career advice.</a:t>
            </a:r>
          </a:p>
        </p:txBody>
      </p:sp>
      <p:pic>
        <p:nvPicPr>
          <p:cNvPr id="8194" name="Picture 2" descr="Human Resource Management (HRM) – Need, Opportunities and Care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398540"/>
            <a:ext cx="3700686" cy="232017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5C4C64D-A9A8-C7E8-C785-4C87E3860540}"/>
              </a:ext>
            </a:extLst>
          </p:cNvPr>
          <p:cNvPicPr/>
          <p:nvPr/>
        </p:nvPicPr>
        <p:blipFill>
          <a:blip r:embed="rId4"/>
          <a:srcRect/>
          <a:stretch>
            <a:fillRect/>
          </a:stretch>
        </p:blipFill>
        <p:spPr>
          <a:xfrm>
            <a:off x="7740352" y="34794"/>
            <a:ext cx="1008112" cy="657902"/>
          </a:xfrm>
          <a:prstGeom prst="rect">
            <a:avLst/>
          </a:prstGeom>
          <a:ln/>
        </p:spPr>
      </p:pic>
      <p:pic>
        <p:nvPicPr>
          <p:cNvPr id="5" name="Picture 4">
            <a:extLst>
              <a:ext uri="{FF2B5EF4-FFF2-40B4-BE49-F238E27FC236}">
                <a16:creationId xmlns:a16="http://schemas.microsoft.com/office/drawing/2014/main" id="{B6E98952-52AD-1388-18B5-55C5B6C5696E}"/>
              </a:ext>
            </a:extLst>
          </p:cNvPr>
          <p:cNvPicPr/>
          <p:nvPr/>
        </p:nvPicPr>
        <p:blipFill>
          <a:blip r:embed="rId4"/>
          <a:srcRect/>
          <a:stretch>
            <a:fillRect/>
          </a:stretch>
        </p:blipFill>
        <p:spPr>
          <a:xfrm>
            <a:off x="7693585" y="0"/>
            <a:ext cx="1008112" cy="657902"/>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The benefits of its implementation to employers</a:t>
            </a:r>
            <a:endParaRPr lang="en-IN" dirty="0"/>
          </a:p>
        </p:txBody>
      </p:sp>
      <p:sp>
        <p:nvSpPr>
          <p:cNvPr id="3" name="Content Placeholder 2"/>
          <p:cNvSpPr>
            <a:spLocks noGrp="1"/>
          </p:cNvSpPr>
          <p:nvPr>
            <p:ph sz="quarter" idx="1"/>
          </p:nvPr>
        </p:nvSpPr>
        <p:spPr>
          <a:xfrm>
            <a:off x="457200" y="1600200"/>
            <a:ext cx="3826768" cy="4873752"/>
          </a:xfrm>
        </p:spPr>
        <p:txBody>
          <a:bodyPr>
            <a:normAutofit fontScale="92500" lnSpcReduction="20000"/>
          </a:bodyPr>
          <a:lstStyle/>
          <a:p>
            <a:pPr lvl="0" algn="just"/>
            <a:r>
              <a:rPr lang="en-IN" dirty="0"/>
              <a:t>360-degree feedback provides benefits to employers in terms of enhancement of team dynamics in an organisational context.</a:t>
            </a:r>
          </a:p>
          <a:p>
            <a:pPr lvl="0" algn="just"/>
            <a:r>
              <a:rPr lang="en-IN" dirty="0"/>
              <a:t>The significance of this feedback strategy is also observed in the field of performance management (King et al., 2020).</a:t>
            </a:r>
          </a:p>
          <a:p>
            <a:pPr lvl="0" algn="just"/>
            <a:r>
              <a:rPr lang="en-IN" dirty="0"/>
              <a:t>This strategy also benefits employers in achieving employee engagement through talent retention. </a:t>
            </a:r>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1772816"/>
            <a:ext cx="4291955" cy="38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14626EDA-BCAB-33C1-015A-6AA24379B542}"/>
              </a:ext>
            </a:extLst>
          </p:cNvPr>
          <p:cNvPicPr/>
          <p:nvPr/>
        </p:nvPicPr>
        <p:blipFill>
          <a:blip r:embed="rId4"/>
          <a:srcRect/>
          <a:stretch>
            <a:fillRect/>
          </a:stretch>
        </p:blipFill>
        <p:spPr>
          <a:xfrm>
            <a:off x="7740352" y="34794"/>
            <a:ext cx="946448" cy="585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752" y="384048"/>
            <a:ext cx="7467600" cy="1143000"/>
          </a:xfrm>
        </p:spPr>
        <p:txBody>
          <a:bodyPr>
            <a:normAutofit/>
          </a:bodyPr>
          <a:lstStyle/>
          <a:p>
            <a:r>
              <a:rPr lang="en-IN" b="1" dirty="0"/>
              <a:t>The benefits of its implementation to employers</a:t>
            </a:r>
            <a:endParaRPr lang="en-IN" dirty="0"/>
          </a:p>
        </p:txBody>
      </p:sp>
      <p:sp>
        <p:nvSpPr>
          <p:cNvPr id="3" name="Content Placeholder 2"/>
          <p:cNvSpPr>
            <a:spLocks noGrp="1"/>
          </p:cNvSpPr>
          <p:nvPr>
            <p:ph sz="quarter" idx="1"/>
          </p:nvPr>
        </p:nvSpPr>
        <p:spPr>
          <a:xfrm>
            <a:off x="457200" y="1600200"/>
            <a:ext cx="4474840" cy="4873752"/>
          </a:xfrm>
        </p:spPr>
        <p:txBody>
          <a:bodyPr>
            <a:normAutofit fontScale="92500" lnSpcReduction="10000"/>
          </a:bodyPr>
          <a:lstStyle/>
          <a:p>
            <a:pPr lvl="0" algn="just"/>
            <a:r>
              <a:rPr lang="en-IN" dirty="0"/>
              <a:t>In the context of higher education, 360-degree feedback can facilitate the overall leadership of management.</a:t>
            </a:r>
          </a:p>
          <a:p>
            <a:pPr lvl="0" algn="just"/>
            <a:r>
              <a:rPr lang="en-IN" dirty="0"/>
              <a:t>This strategy helps to address potential conflicts and problems in the context of higher education</a:t>
            </a:r>
            <a:r>
              <a:rPr lang="en-IN" dirty="0">
                <a:solidFill>
                  <a:srgbClr val="FF0000"/>
                </a:solidFill>
              </a:rPr>
              <a:t> </a:t>
            </a:r>
            <a:r>
              <a:rPr lang="en-IN" dirty="0"/>
              <a:t>(Hieker and Pringle, 2021).</a:t>
            </a:r>
          </a:p>
          <a:p>
            <a:pPr lvl="0" algn="just"/>
            <a:r>
              <a:rPr lang="en-IN" dirty="0"/>
              <a:t>In addition, this feedback strategy also provides benefits in maintaining a positive and supportive environment in the workplace.</a:t>
            </a: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6463" y="2996952"/>
            <a:ext cx="3280817"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DCFCF505-1029-F0E4-9AFE-443DDC375DF1}"/>
              </a:ext>
            </a:extLst>
          </p:cNvPr>
          <p:cNvPicPr/>
          <p:nvPr/>
        </p:nvPicPr>
        <p:blipFill>
          <a:blip r:embed="rId4"/>
          <a:srcRect/>
          <a:stretch>
            <a:fillRect/>
          </a:stretch>
        </p:blipFill>
        <p:spPr>
          <a:xfrm>
            <a:off x="7460577" y="0"/>
            <a:ext cx="1214438" cy="674894"/>
          </a:xfrm>
          <a:prstGeom prst="rect">
            <a:avLst/>
          </a:prstGeom>
          <a:ln/>
        </p:spPr>
      </p:pic>
      <p:sp>
        <p:nvSpPr>
          <p:cNvPr id="5" name="Title 1">
            <a:extLst>
              <a:ext uri="{FF2B5EF4-FFF2-40B4-BE49-F238E27FC236}">
                <a16:creationId xmlns:a16="http://schemas.microsoft.com/office/drawing/2014/main" id="{5F8FE268-F100-C5FD-E9AC-606551EB177F}"/>
              </a:ext>
            </a:extLst>
          </p:cNvPr>
          <p:cNvSpPr txBox="1">
            <a:spLocks/>
          </p:cNvSpPr>
          <p:nvPr/>
        </p:nvSpPr>
        <p:spPr>
          <a:xfrm>
            <a:off x="436474" y="384048"/>
            <a:ext cx="7467600" cy="1143000"/>
          </a:xfrm>
          <a:prstGeom prst="rect">
            <a:avLst/>
          </a:prstGeom>
        </p:spPr>
        <p:txBody>
          <a:bodyPr vert="horz" anchor="b">
            <a:normAutofit/>
          </a:bodyPr>
          <a:lstStyle>
            <a:lvl1pPr algn="l" rtl="0" eaLnBrk="1" latinLnBrk="0" hangingPunct="1">
              <a:spcBef>
                <a:spcPct val="0"/>
              </a:spcBef>
              <a:buNone/>
              <a:defRPr kumimoji="0" sz="3000" b="0" kern="1200" cap="small" baseline="0">
                <a:solidFill>
                  <a:schemeClr val="tx2"/>
                </a:solidFill>
                <a:latin typeface="+mj-lt"/>
                <a:ea typeface="+mj-ea"/>
                <a:cs typeface="+mj-cs"/>
              </a:defRPr>
            </a:lvl1pPr>
          </a:lstStyle>
          <a:p>
            <a:endParaRPr lang="en-IN" dirty="0"/>
          </a:p>
        </p:txBody>
      </p:sp>
    </p:spTree>
    <p:extLst>
      <p:ext uri="{BB962C8B-B14F-4D97-AF65-F5344CB8AC3E}">
        <p14:creationId xmlns:p14="http://schemas.microsoft.com/office/powerpoint/2010/main" val="1845029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Key issues involved whilst implementing the concept</a:t>
            </a:r>
            <a:endParaRPr lang="en-IN" dirty="0"/>
          </a:p>
        </p:txBody>
      </p:sp>
      <p:sp>
        <p:nvSpPr>
          <p:cNvPr id="3" name="Content Placeholder 2"/>
          <p:cNvSpPr>
            <a:spLocks noGrp="1"/>
          </p:cNvSpPr>
          <p:nvPr>
            <p:ph sz="quarter" idx="1"/>
          </p:nvPr>
        </p:nvSpPr>
        <p:spPr>
          <a:xfrm>
            <a:off x="457200" y="1600200"/>
            <a:ext cx="4762872" cy="4873752"/>
          </a:xfrm>
        </p:spPr>
        <p:txBody>
          <a:bodyPr/>
          <a:lstStyle/>
          <a:p>
            <a:pPr lvl="0" algn="just"/>
            <a:r>
              <a:rPr lang="en-IN" dirty="0"/>
              <a:t>The concept of 360-degree feedback is more complex than its implementation in an organisational aspect.</a:t>
            </a:r>
          </a:p>
          <a:p>
            <a:pPr lvl="0" algn="just"/>
            <a:r>
              <a:rPr lang="en-IN" dirty="0"/>
              <a:t>Concerns such as data privacy and confidentiality may arise in this regard (Bani Issa et al., 2020). </a:t>
            </a:r>
          </a:p>
          <a:p>
            <a:pPr lvl="0" algn="just"/>
            <a:r>
              <a:rPr lang="en-IN" dirty="0"/>
              <a:t>The implementation of this feedback strategy has the potential for issues such as feedback loops.</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2348881"/>
            <a:ext cx="3148980" cy="2590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id="{B5EAD61E-8AF8-44A6-AF14-454D6937A45D}"/>
              </a:ext>
            </a:extLst>
          </p:cNvPr>
          <p:cNvPicPr/>
          <p:nvPr/>
        </p:nvPicPr>
        <p:blipFill>
          <a:blip r:embed="rId4"/>
          <a:srcRect/>
          <a:stretch>
            <a:fillRect/>
          </a:stretch>
        </p:blipFill>
        <p:spPr>
          <a:xfrm>
            <a:off x="7460577" y="17802"/>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Key issues involved whilst implementing the concept (Continued)</a:t>
            </a:r>
            <a:endParaRPr lang="en-IN" dirty="0"/>
          </a:p>
        </p:txBody>
      </p:sp>
      <p:sp>
        <p:nvSpPr>
          <p:cNvPr id="3" name="Content Placeholder 2"/>
          <p:cNvSpPr>
            <a:spLocks noGrp="1"/>
          </p:cNvSpPr>
          <p:nvPr>
            <p:ph sz="quarter" idx="1"/>
          </p:nvPr>
        </p:nvSpPr>
        <p:spPr>
          <a:xfrm>
            <a:off x="457200" y="1600200"/>
            <a:ext cx="4474840" cy="4873752"/>
          </a:xfrm>
        </p:spPr>
        <p:txBody>
          <a:bodyPr>
            <a:normAutofit fontScale="92500"/>
          </a:bodyPr>
          <a:lstStyle/>
          <a:p>
            <a:pPr lvl="0" algn="just"/>
            <a:r>
              <a:rPr lang="en-IN" dirty="0"/>
              <a:t>Maintaining confidentiality of feedback is more important in the context of higher education (Ciuriak and Ptashkina, 2021).</a:t>
            </a:r>
          </a:p>
          <a:p>
            <a:pPr lvl="0" algn="just"/>
            <a:r>
              <a:rPr lang="en-IN" dirty="0"/>
              <a:t>Decision-making on whether to leverage feedback anonymity can be more difficult when implementing 360-degree feedback.</a:t>
            </a:r>
          </a:p>
          <a:p>
            <a:pPr lvl="0" algn="just"/>
            <a:r>
              <a:rPr lang="en-IN" dirty="0"/>
              <a:t>Issues may arise in ensuring equality and fairness in the implementation of the feedback process.</a:t>
            </a:r>
          </a:p>
        </p:txBody>
      </p:sp>
      <p:pic>
        <p:nvPicPr>
          <p:cNvPr id="1026" name="Picture 2" descr="360 Degree Feedback: A Comprehensive Guide - AIHR">
            <a:extLst>
              <a:ext uri="{FF2B5EF4-FFF2-40B4-BE49-F238E27FC236}">
                <a16:creationId xmlns:a16="http://schemas.microsoft.com/office/drawing/2014/main" id="{EA1291E6-AA1F-1C7F-0F9A-D237CA9FF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1628187"/>
            <a:ext cx="3672408" cy="381703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D340E8FD-2E99-0548-5340-5EC5FCC636A7}"/>
              </a:ext>
            </a:extLst>
          </p:cNvPr>
          <p:cNvPicPr/>
          <p:nvPr/>
        </p:nvPicPr>
        <p:blipFill>
          <a:blip r:embed="rId4"/>
          <a:srcRect/>
          <a:stretch>
            <a:fillRect/>
          </a:stretch>
        </p:blipFill>
        <p:spPr>
          <a:xfrm>
            <a:off x="7460577"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The key issues to focus on whilst implementing 360–degree feedback</a:t>
            </a:r>
            <a:endParaRPr lang="en-IN" dirty="0"/>
          </a:p>
        </p:txBody>
      </p:sp>
      <p:sp>
        <p:nvSpPr>
          <p:cNvPr id="3" name="Content Placeholder 2"/>
          <p:cNvSpPr>
            <a:spLocks noGrp="1"/>
          </p:cNvSpPr>
          <p:nvPr>
            <p:ph sz="quarter" idx="1"/>
          </p:nvPr>
        </p:nvSpPr>
        <p:spPr>
          <a:xfrm>
            <a:off x="611560" y="1600200"/>
            <a:ext cx="4454152" cy="4873752"/>
          </a:xfrm>
        </p:spPr>
        <p:txBody>
          <a:bodyPr>
            <a:normAutofit fontScale="92500" lnSpcReduction="10000"/>
          </a:bodyPr>
          <a:lstStyle/>
          <a:p>
            <a:pPr lvl="0" algn="just"/>
            <a:r>
              <a:rPr lang="en-IN" dirty="0"/>
              <a:t>Feedback balance and fairness must be ensured in the implementation of 360 degrees (Cheng and Wu, 2019).</a:t>
            </a:r>
          </a:p>
          <a:p>
            <a:pPr lvl="0" algn="just"/>
            <a:r>
              <a:rPr lang="en-IN" dirty="0"/>
              <a:t>A focus should be placed on mitigating potential issues in the implementation of this strategy through action plans and timely feedback.</a:t>
            </a:r>
          </a:p>
          <a:p>
            <a:pPr lvl="0" algn="just"/>
            <a:r>
              <a:rPr lang="en-IN" dirty="0"/>
              <a:t>Aspects like leadership support, and legal and ethical compliance also need to be brought under concentration for 360-degree feedback implementation. </a:t>
            </a:r>
          </a:p>
        </p:txBody>
      </p:sp>
      <p:pic>
        <p:nvPicPr>
          <p:cNvPr id="13314" name="Picture 2" descr="Human Resource Management | Continuing Studies at UV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2780928"/>
            <a:ext cx="3535652" cy="192328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DA9FA8E-6F24-94DE-CC8C-3F24ECB8AD0F}"/>
              </a:ext>
            </a:extLst>
          </p:cNvPr>
          <p:cNvPicPr/>
          <p:nvPr/>
        </p:nvPicPr>
        <p:blipFill>
          <a:blip r:embed="rId4"/>
          <a:srcRect/>
          <a:stretch>
            <a:fillRect/>
          </a:stretch>
        </p:blipFill>
        <p:spPr>
          <a:xfrm>
            <a:off x="7460577"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p>
        </p:txBody>
      </p:sp>
      <p:sp>
        <p:nvSpPr>
          <p:cNvPr id="3" name="Content Placeholder 2"/>
          <p:cNvSpPr>
            <a:spLocks noGrp="1"/>
          </p:cNvSpPr>
          <p:nvPr>
            <p:ph sz="quarter" idx="1"/>
          </p:nvPr>
        </p:nvSpPr>
        <p:spPr>
          <a:xfrm>
            <a:off x="457200" y="1600200"/>
            <a:ext cx="4402832" cy="4873752"/>
          </a:xfrm>
        </p:spPr>
        <p:txBody>
          <a:bodyPr>
            <a:normAutofit lnSpcReduction="10000"/>
          </a:bodyPr>
          <a:lstStyle/>
          <a:p>
            <a:pPr lvl="0" algn="just"/>
            <a:r>
              <a:rPr lang="en-IN" dirty="0"/>
              <a:t>The concept of 360-degree feedback helps in employee improvement </a:t>
            </a:r>
          </a:p>
          <a:p>
            <a:pPr lvl="0" algn="just"/>
            <a:r>
              <a:rPr lang="en-IN" dirty="0"/>
              <a:t>This feedback helps parties in an organisational context to shape the organisational development of employers.</a:t>
            </a:r>
          </a:p>
          <a:p>
            <a:pPr lvl="0" algn="just"/>
            <a:r>
              <a:rPr lang="en-IN" dirty="0"/>
              <a:t>The importance of a 360-degree feedback strategy is observed in benefiting both employers and employees.</a:t>
            </a:r>
          </a:p>
          <a:p>
            <a:pPr marL="0" lvl="0" indent="0" algn="just">
              <a:buNone/>
            </a:pPr>
            <a:r>
              <a:rPr lang="en-IN" sz="1200" dirty="0"/>
              <a:t>      </a:t>
            </a:r>
          </a:p>
          <a:p>
            <a:pPr marL="0" lvl="0" indent="0" algn="just">
              <a:buNone/>
            </a:pPr>
            <a:r>
              <a:rPr lang="en-IN" sz="1200" dirty="0"/>
              <a:t>         Source: Panadero and </a:t>
            </a:r>
            <a:r>
              <a:rPr lang="en-IN" sz="1200" dirty="0" err="1"/>
              <a:t>Lipnevich</a:t>
            </a:r>
            <a:r>
              <a:rPr lang="en-IN" sz="1200" dirty="0"/>
              <a:t>, 2021</a:t>
            </a:r>
          </a:p>
        </p:txBody>
      </p:sp>
      <p:pic>
        <p:nvPicPr>
          <p:cNvPr id="14338" name="Picture 2" descr="Conclusion Images – Browse 1,170,923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420888"/>
            <a:ext cx="3780418" cy="252028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FEF47C0-EC48-D586-6C39-57393B3B988F}"/>
              </a:ext>
            </a:extLst>
          </p:cNvPr>
          <p:cNvPicPr/>
          <p:nvPr/>
        </p:nvPicPr>
        <p:blipFill>
          <a:blip r:embed="rId4"/>
          <a:srcRect/>
          <a:stretch>
            <a:fillRect/>
          </a:stretch>
        </p:blipFill>
        <p:spPr>
          <a:xfrm>
            <a:off x="7460577"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06090"/>
          </a:xfrm>
        </p:spPr>
        <p:txBody>
          <a:bodyPr/>
          <a:lstStyle/>
          <a:p>
            <a:r>
              <a:rPr lang="en-IN" b="1" dirty="0"/>
              <a:t>Reference List</a:t>
            </a:r>
            <a:endParaRPr lang="en-IN" dirty="0"/>
          </a:p>
        </p:txBody>
      </p:sp>
      <p:sp>
        <p:nvSpPr>
          <p:cNvPr id="3" name="Content Placeholder 2"/>
          <p:cNvSpPr>
            <a:spLocks noGrp="1"/>
          </p:cNvSpPr>
          <p:nvPr>
            <p:ph sz="quarter" idx="1"/>
          </p:nvPr>
        </p:nvSpPr>
        <p:spPr>
          <a:xfrm>
            <a:off x="457200" y="1600200"/>
            <a:ext cx="7715200" cy="5257800"/>
          </a:xfrm>
        </p:spPr>
        <p:txBody>
          <a:bodyPr>
            <a:normAutofit fontScale="47500" lnSpcReduction="20000"/>
          </a:bodyPr>
          <a:lstStyle/>
          <a:p>
            <a:r>
              <a:rPr lang="en-IN" dirty="0">
                <a:latin typeface="Arial" panose="020B0604020202020204" pitchFamily="34" charset="0"/>
                <a:cs typeface="Arial" panose="020B0604020202020204" pitchFamily="34" charset="0"/>
              </a:rPr>
              <a:t>Aguinis, H. and Burgi-Tian, J. (2020). Measuring performance during crises and beyond The Performance Promoter Score. </a:t>
            </a:r>
            <a:r>
              <a:rPr lang="en-IN" i="1" dirty="0">
                <a:latin typeface="Arial" panose="020B0604020202020204" pitchFamily="34" charset="0"/>
                <a:cs typeface="Arial" panose="020B0604020202020204" pitchFamily="34" charset="0"/>
              </a:rPr>
              <a:t>Business Horizons</a:t>
            </a:r>
            <a:r>
              <a:rPr lang="en-IN" dirty="0">
                <a:latin typeface="Arial" panose="020B0604020202020204" pitchFamily="34" charset="0"/>
                <a:cs typeface="Arial" panose="020B0604020202020204" pitchFamily="34" charset="0"/>
              </a:rPr>
              <a:t>, [online] 64(1).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://doi.org/10.1016/j.bushor.2020.09.001.</a:t>
            </a:r>
          </a:p>
          <a:p>
            <a:r>
              <a:rPr lang="en-IN" dirty="0">
                <a:latin typeface="Arial" panose="020B0604020202020204" pitchFamily="34" charset="0"/>
                <a:cs typeface="Arial" panose="020B0604020202020204" pitchFamily="34" charset="0"/>
              </a:rPr>
              <a:t>Ahamad, F., Saini, G.K. and Jawahar, I.M. (2022). Interactive influence of work–life balance benefits, employee recommendation, and job attributes on employer attractiveness and job pursuit intentions: two experiments. </a:t>
            </a:r>
            <a:r>
              <a:rPr lang="en-IN" i="1" dirty="0">
                <a:latin typeface="Arial" panose="020B0604020202020204" pitchFamily="34" charset="0"/>
                <a:cs typeface="Arial" panose="020B0604020202020204" pitchFamily="34" charset="0"/>
              </a:rPr>
              <a:t>Asian Business &amp; Management</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://doi.org/10.1057/s41291-022-00184-4.</a:t>
            </a:r>
          </a:p>
          <a:p>
            <a:r>
              <a:rPr lang="en-GB" b="0" i="0" dirty="0">
                <a:solidFill>
                  <a:srgbClr val="222222"/>
                </a:solidFill>
                <a:effectLst/>
                <a:latin typeface="Arial" panose="020B0604020202020204" pitchFamily="34" charset="0"/>
                <a:cs typeface="Arial" panose="020B0604020202020204" pitchFamily="34" charset="0"/>
              </a:rPr>
              <a:t>Antonioni, D., 1996. Designing an effective 360-degree appraisal feedback process. </a:t>
            </a:r>
            <a:r>
              <a:rPr lang="en-GB" b="0" i="1" dirty="0">
                <a:solidFill>
                  <a:srgbClr val="222222"/>
                </a:solidFill>
                <a:effectLst/>
                <a:latin typeface="Arial" panose="020B0604020202020204" pitchFamily="34" charset="0"/>
                <a:cs typeface="Arial" panose="020B0604020202020204" pitchFamily="34" charset="0"/>
              </a:rPr>
              <a:t>Organizational dynamics</a:t>
            </a:r>
            <a:r>
              <a:rPr lang="en-GB" b="0" i="0" dirty="0">
                <a:solidFill>
                  <a:srgbClr val="222222"/>
                </a:solidFill>
                <a:effectLst/>
                <a:latin typeface="Arial" panose="020B0604020202020204" pitchFamily="34" charset="0"/>
                <a:cs typeface="Arial" panose="020B0604020202020204" pitchFamily="34" charset="0"/>
              </a:rPr>
              <a:t>, </a:t>
            </a:r>
            <a:r>
              <a:rPr lang="en-GB" b="0" i="1" dirty="0">
                <a:solidFill>
                  <a:srgbClr val="222222"/>
                </a:solidFill>
                <a:effectLst/>
                <a:latin typeface="Arial" panose="020B0604020202020204" pitchFamily="34" charset="0"/>
                <a:cs typeface="Arial" panose="020B0604020202020204" pitchFamily="34" charset="0"/>
              </a:rPr>
              <a:t>25</a:t>
            </a:r>
            <a:r>
              <a:rPr lang="en-GB" b="0" i="0" dirty="0">
                <a:solidFill>
                  <a:srgbClr val="222222"/>
                </a:solidFill>
                <a:effectLst/>
                <a:latin typeface="Arial" panose="020B0604020202020204" pitchFamily="34" charset="0"/>
                <a:cs typeface="Arial" panose="020B0604020202020204" pitchFamily="34" charset="0"/>
              </a:rPr>
              <a:t>(2), pp.24-38.</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Ángeles López-Cabarcos, M., Vázquez-Rodríguez, P. and Quiñoá-Piñeiro, L.M. (2022). An approach to employees’ job performance through work environmental variables and leadership behaviours. </a:t>
            </a:r>
            <a:r>
              <a:rPr lang="en-IN" i="1" dirty="0">
                <a:latin typeface="Arial" panose="020B0604020202020204" pitchFamily="34" charset="0"/>
                <a:cs typeface="Arial" panose="020B0604020202020204" pitchFamily="34" charset="0"/>
              </a:rPr>
              <a:t>Journal of Business Research</a:t>
            </a:r>
            <a:r>
              <a:rPr lang="en-IN" dirty="0">
                <a:latin typeface="Arial" panose="020B0604020202020204" pitchFamily="34" charset="0"/>
                <a:cs typeface="Arial" panose="020B0604020202020204" pitchFamily="34" charset="0"/>
              </a:rPr>
              <a:t>, [online] 140(140), pp.361–369.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://doi.org/10.1016/j.jbusres.2021.11.006.</a:t>
            </a:r>
          </a:p>
          <a:p>
            <a:r>
              <a:rPr lang="en-IN" dirty="0">
                <a:latin typeface="Arial" panose="020B0604020202020204" pitchFamily="34" charset="0"/>
                <a:cs typeface="Arial" panose="020B0604020202020204" pitchFamily="34" charset="0"/>
              </a:rPr>
              <a:t>Bani Issa, W., Al </a:t>
            </a:r>
            <a:r>
              <a:rPr lang="en-IN" dirty="0" err="1">
                <a:latin typeface="Arial" panose="020B0604020202020204" pitchFamily="34" charset="0"/>
                <a:cs typeface="Arial" panose="020B0604020202020204" pitchFamily="34" charset="0"/>
              </a:rPr>
              <a:t>Akour</a:t>
            </a:r>
            <a:r>
              <a:rPr lang="en-IN" dirty="0">
                <a:latin typeface="Arial" panose="020B0604020202020204" pitchFamily="34" charset="0"/>
                <a:cs typeface="Arial" panose="020B0604020202020204" pitchFamily="34" charset="0"/>
              </a:rPr>
              <a:t>, I., Ibrahim, A., </a:t>
            </a:r>
            <a:r>
              <a:rPr lang="en-IN" dirty="0" err="1">
                <a:latin typeface="Arial" panose="020B0604020202020204" pitchFamily="34" charset="0"/>
                <a:cs typeface="Arial" panose="020B0604020202020204" pitchFamily="34" charset="0"/>
              </a:rPr>
              <a:t>Almarzouqi</a:t>
            </a:r>
            <a:r>
              <a:rPr lang="en-IN" dirty="0">
                <a:latin typeface="Arial" panose="020B0604020202020204" pitchFamily="34" charset="0"/>
                <a:cs typeface="Arial" panose="020B0604020202020204" pitchFamily="34" charset="0"/>
              </a:rPr>
              <a:t>, A., Abbas, S., </a:t>
            </a:r>
            <a:r>
              <a:rPr lang="en-IN" dirty="0" err="1">
                <a:latin typeface="Arial" panose="020B0604020202020204" pitchFamily="34" charset="0"/>
                <a:cs typeface="Arial" panose="020B0604020202020204" pitchFamily="34" charset="0"/>
              </a:rPr>
              <a:t>Hisham</a:t>
            </a:r>
            <a:r>
              <a:rPr lang="en-IN" dirty="0">
                <a:latin typeface="Arial" panose="020B0604020202020204" pitchFamily="34" charset="0"/>
                <a:cs typeface="Arial" panose="020B0604020202020204" pitchFamily="34" charset="0"/>
              </a:rPr>
              <a:t>, F. and Griffiths, J. (2020). Privacy, confidentiality, security and patient safety concerns about electronic health records. </a:t>
            </a:r>
            <a:r>
              <a:rPr lang="en-IN" i="1" dirty="0">
                <a:latin typeface="Arial" panose="020B0604020202020204" pitchFamily="34" charset="0"/>
                <a:cs typeface="Arial" panose="020B0604020202020204" pitchFamily="34" charset="0"/>
              </a:rPr>
              <a:t>International Nursing Review</a:t>
            </a:r>
            <a:r>
              <a:rPr lang="en-IN" dirty="0">
                <a:latin typeface="Arial" panose="020B0604020202020204" pitchFamily="34" charset="0"/>
                <a:cs typeface="Arial" panose="020B0604020202020204" pitchFamily="34" charset="0"/>
              </a:rPr>
              <a:t>, [online] 67(2), pp.218–230.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://doi.org/10.1111/inr.12585.</a:t>
            </a:r>
          </a:p>
          <a:p>
            <a:r>
              <a:rPr lang="en-IN" dirty="0">
                <a:latin typeface="Arial" panose="020B0604020202020204" pitchFamily="34" charset="0"/>
                <a:cs typeface="Arial" panose="020B0604020202020204" pitchFamily="34" charset="0"/>
              </a:rPr>
              <a:t>Cheng, T.-F. and Wu, H.-C. (2019). A follow-up study on vocational high school principals' opinions about 360-degree evaluation feedback and their leadership effectiveness and behaviour change. </a:t>
            </a:r>
            <a:r>
              <a:rPr lang="en-IN" i="1" dirty="0">
                <a:latin typeface="Arial" panose="020B0604020202020204" pitchFamily="34" charset="0"/>
                <a:cs typeface="Arial" panose="020B0604020202020204" pitchFamily="34" charset="0"/>
              </a:rPr>
              <a:t>Asia Pacific Education Review</a:t>
            </a:r>
            <a:r>
              <a:rPr lang="en-IN" dirty="0">
                <a:latin typeface="Arial" panose="020B0604020202020204" pitchFamily="34" charset="0"/>
                <a:cs typeface="Arial" panose="020B0604020202020204" pitchFamily="34" charset="0"/>
              </a:rPr>
              <a:t>, [online] 21(1), pp.65–81.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://doi.org/10.1007/s12564-019-09608-x.</a:t>
            </a:r>
          </a:p>
          <a:p>
            <a:r>
              <a:rPr lang="en-IN" dirty="0">
                <a:latin typeface="Arial" panose="020B0604020202020204" pitchFamily="34" charset="0"/>
                <a:cs typeface="Arial" panose="020B0604020202020204" pitchFamily="34" charset="0"/>
              </a:rPr>
              <a:t>Ciuriak, D. and Ptashkina, M. (2021). </a:t>
            </a:r>
            <a:r>
              <a:rPr lang="en-IN" i="1" dirty="0">
                <a:latin typeface="Arial" panose="020B0604020202020204" pitchFamily="34" charset="0"/>
                <a:cs typeface="Arial" panose="020B0604020202020204" pitchFamily="34" charset="0"/>
              </a:rPr>
              <a:t>Quantifying Trade Secret Theft: Policy Implications</a:t>
            </a:r>
            <a:r>
              <a:rPr lang="en-IN" dirty="0">
                <a:latin typeface="Arial" panose="020B0604020202020204" pitchFamily="34" charset="0"/>
                <a:cs typeface="Arial" panose="020B0604020202020204" pitchFamily="34" charset="0"/>
              </a:rPr>
              <a:t>. [online] papers.ssrn.com. Available at: </a:t>
            </a:r>
            <a:r>
              <a:rPr lang="en-IN" dirty="0">
                <a:latin typeface="Arial" panose="020B0604020202020204" pitchFamily="34" charset="0"/>
                <a:cs typeface="Arial" panose="020B0604020202020204" pitchFamily="34" charset="0"/>
                <a:hlinkClick r:id="rId3"/>
              </a:rPr>
              <a:t>https://papers.ssrn.com/sol3/papers.cfm?abstract_id=3706511</a:t>
            </a:r>
            <a:r>
              <a:rPr lang="en-IN" dirty="0">
                <a:latin typeface="Arial" panose="020B0604020202020204" pitchFamily="34" charset="0"/>
                <a:cs typeface="Arial" panose="020B0604020202020204" pitchFamily="34" charset="0"/>
              </a:rPr>
              <a:t>.</a:t>
            </a:r>
          </a:p>
          <a:p>
            <a:r>
              <a:rPr lang="en-GB" b="0" i="0" dirty="0">
                <a:solidFill>
                  <a:srgbClr val="222222"/>
                </a:solidFill>
                <a:effectLst/>
                <a:latin typeface="Arial" panose="020B0604020202020204" pitchFamily="34" charset="0"/>
              </a:rPr>
              <a:t>Donovan, T., 2006. </a:t>
            </a:r>
            <a:r>
              <a:rPr lang="en-GB" b="0" i="0" dirty="0" err="1">
                <a:solidFill>
                  <a:srgbClr val="222222"/>
                </a:solidFill>
                <a:effectLst/>
                <a:latin typeface="Arial" panose="020B0604020202020204" pitchFamily="34" charset="0"/>
              </a:rPr>
              <a:t>Dr.</a:t>
            </a:r>
            <a:r>
              <a:rPr lang="en-GB" b="0" i="0" dirty="0">
                <a:solidFill>
                  <a:srgbClr val="222222"/>
                </a:solidFill>
                <a:effectLst/>
                <a:latin typeface="Arial" panose="020B0604020202020204" pitchFamily="34" charset="0"/>
              </a:rPr>
              <a:t> Tim Donovan interviewing Marshall Goldsmith for the organization development journal. </a:t>
            </a:r>
            <a:r>
              <a:rPr lang="en-GB" b="0" i="1" dirty="0">
                <a:solidFill>
                  <a:srgbClr val="222222"/>
                </a:solidFill>
                <a:effectLst/>
                <a:latin typeface="Arial" panose="020B0604020202020204" pitchFamily="34" charset="0"/>
              </a:rPr>
              <a:t>Organization Development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24</a:t>
            </a:r>
            <a:r>
              <a:rPr lang="en-GB" b="0" i="0" dirty="0">
                <a:solidFill>
                  <a:srgbClr val="222222"/>
                </a:solidFill>
                <a:effectLst/>
                <a:latin typeface="Arial" panose="020B0604020202020204" pitchFamily="34" charset="0"/>
              </a:rPr>
              <a:t>(3), p.76.</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Hieker, C. and Pringle, J. (2021). </a:t>
            </a:r>
            <a:r>
              <a:rPr lang="en-IN" i="1" dirty="0">
                <a:latin typeface="Arial" panose="020B0604020202020204" pitchFamily="34" charset="0"/>
                <a:cs typeface="Arial" panose="020B0604020202020204" pitchFamily="34" charset="0"/>
              </a:rPr>
              <a:t>The Future of Leadership Development</a:t>
            </a:r>
            <a:r>
              <a:rPr lang="en-IN" dirty="0">
                <a:latin typeface="Arial" panose="020B0604020202020204" pitchFamily="34" charset="0"/>
                <a:cs typeface="Arial" panose="020B0604020202020204" pitchFamily="34" charset="0"/>
              </a:rPr>
              <a:t>. Cham: Springer International Publishing.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://doi.org/10.1007/978-3-030-53544-5.</a:t>
            </a:r>
          </a:p>
          <a:p>
            <a:r>
              <a:rPr lang="en-IN" dirty="0">
                <a:latin typeface="Arial" panose="020B0604020202020204" pitchFamily="34" charset="0"/>
                <a:cs typeface="Arial" panose="020B0604020202020204" pitchFamily="34" charset="0"/>
              </a:rPr>
              <a:t>King, R., Taylor, B., </a:t>
            </a:r>
            <a:r>
              <a:rPr lang="en-IN" dirty="0" err="1">
                <a:latin typeface="Arial" panose="020B0604020202020204" pitchFamily="34" charset="0"/>
                <a:cs typeface="Arial" panose="020B0604020202020204" pitchFamily="34" charset="0"/>
              </a:rPr>
              <a:t>Talpur</a:t>
            </a:r>
            <a:r>
              <a:rPr lang="en-IN" dirty="0">
                <a:latin typeface="Arial" panose="020B0604020202020204" pitchFamily="34" charset="0"/>
                <a:cs typeface="Arial" panose="020B0604020202020204" pitchFamily="34" charset="0"/>
              </a:rPr>
              <a:t>, A., Jackson, C., Manley, K., Ashby, N., </a:t>
            </a:r>
            <a:r>
              <a:rPr lang="en-IN" dirty="0" err="1">
                <a:latin typeface="Arial" panose="020B0604020202020204" pitchFamily="34" charset="0"/>
                <a:cs typeface="Arial" panose="020B0604020202020204" pitchFamily="34" charset="0"/>
              </a:rPr>
              <a:t>Tod</a:t>
            </a:r>
            <a:r>
              <a:rPr lang="en-IN" dirty="0">
                <a:latin typeface="Arial" panose="020B0604020202020204" pitchFamily="34" charset="0"/>
                <a:cs typeface="Arial" panose="020B0604020202020204" pitchFamily="34" charset="0"/>
              </a:rPr>
              <a:t>, A., Ryan, T., Wood, E., </a:t>
            </a:r>
            <a:r>
              <a:rPr lang="en-IN" dirty="0" err="1">
                <a:latin typeface="Arial" panose="020B0604020202020204" pitchFamily="34" charset="0"/>
                <a:cs typeface="Arial" panose="020B0604020202020204" pitchFamily="34" charset="0"/>
              </a:rPr>
              <a:t>Senek</a:t>
            </a:r>
            <a:r>
              <a:rPr lang="en-IN" dirty="0">
                <a:latin typeface="Arial" panose="020B0604020202020204" pitchFamily="34" charset="0"/>
                <a:cs typeface="Arial" panose="020B0604020202020204" pitchFamily="34" charset="0"/>
              </a:rPr>
              <a:t>, M. and Robertson, S. (2020). Factors that optimise the impact of continuing professional development in nursing: A rapid evidence review. </a:t>
            </a:r>
            <a:r>
              <a:rPr lang="en-IN" i="1" dirty="0">
                <a:latin typeface="Arial" panose="020B0604020202020204" pitchFamily="34" charset="0"/>
                <a:cs typeface="Arial" panose="020B0604020202020204" pitchFamily="34" charset="0"/>
              </a:rPr>
              <a:t>Nurse Education Today</a:t>
            </a:r>
            <a:r>
              <a:rPr lang="en-IN" dirty="0">
                <a:latin typeface="Arial" panose="020B0604020202020204" pitchFamily="34" charset="0"/>
                <a:cs typeface="Arial" panose="020B0604020202020204" pitchFamily="34" charset="0"/>
              </a:rPr>
              <a:t>, 98(2), p.104652.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://doi.org/10.1016/j.nedt.2020.104652.</a:t>
            </a:r>
          </a:p>
          <a:p>
            <a:r>
              <a:rPr lang="en-IN" dirty="0">
                <a:latin typeface="Arial" panose="020B0604020202020204" pitchFamily="34" charset="0"/>
                <a:cs typeface="Arial" panose="020B0604020202020204" pitchFamily="34" charset="0"/>
              </a:rPr>
              <a:t>Murphy, K.R. (2019). Performance Evaluation Will Not Die, But It Should. </a:t>
            </a:r>
            <a:r>
              <a:rPr lang="en-IN" i="1" dirty="0">
                <a:latin typeface="Arial" panose="020B0604020202020204" pitchFamily="34" charset="0"/>
                <a:cs typeface="Arial" panose="020B0604020202020204" pitchFamily="34" charset="0"/>
              </a:rPr>
              <a:t>Human Resource Management Journal</a:t>
            </a:r>
            <a:r>
              <a:rPr lang="en-IN" dirty="0">
                <a:latin typeface="Arial" panose="020B0604020202020204" pitchFamily="34" charset="0"/>
                <a:cs typeface="Arial" panose="020B0604020202020204" pitchFamily="34" charset="0"/>
              </a:rPr>
              <a:t>, [online] 30(1), pp.13–31.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://doi.org/10.1111/1748-8583.12259.</a:t>
            </a:r>
          </a:p>
          <a:p>
            <a:r>
              <a:rPr lang="en-IN" dirty="0">
                <a:latin typeface="Arial" panose="020B0604020202020204" pitchFamily="34" charset="0"/>
                <a:cs typeface="Arial" panose="020B0604020202020204" pitchFamily="34" charset="0"/>
              </a:rPr>
              <a:t>Panadero, E. and Lipnevich, A. (2021). A review of feedback typologies and models: Towards an integrative model of feedback elements. </a:t>
            </a:r>
            <a:r>
              <a:rPr lang="en-IN" i="1" dirty="0">
                <a:latin typeface="Arial" panose="020B0604020202020204" pitchFamily="34" charset="0"/>
                <a:cs typeface="Arial" panose="020B0604020202020204" pitchFamily="34" charset="0"/>
              </a:rPr>
              <a:t>Educational Research Review</a:t>
            </a:r>
            <a:r>
              <a:rPr lang="en-IN" dirty="0">
                <a:latin typeface="Arial" panose="020B0604020202020204" pitchFamily="34" charset="0"/>
                <a:cs typeface="Arial" panose="020B0604020202020204" pitchFamily="34" charset="0"/>
              </a:rPr>
              <a:t>, [online] 35, p.100416. </a:t>
            </a:r>
            <a:r>
              <a:rPr lang="en-IN" dirty="0" err="1">
                <a:latin typeface="Arial" panose="020B0604020202020204" pitchFamily="34" charset="0"/>
                <a:cs typeface="Arial" panose="020B0604020202020204" pitchFamily="34" charset="0"/>
              </a:rPr>
              <a:t>doi:https</a:t>
            </a:r>
            <a:r>
              <a:rPr lang="en-IN" dirty="0">
                <a:latin typeface="Arial" panose="020B0604020202020204" pitchFamily="34" charset="0"/>
                <a:cs typeface="Arial" panose="020B0604020202020204" pitchFamily="34" charset="0"/>
              </a:rPr>
              <a:t>://doi.org/10.1016/j.edurev.2021.100416.</a:t>
            </a:r>
          </a:p>
          <a:p>
            <a:endParaRPr lang="en-IN"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13B677C-B4B1-4CCA-EE86-413711B3FEF3}"/>
              </a:ext>
            </a:extLst>
          </p:cNvPr>
          <p:cNvPicPr/>
          <p:nvPr/>
        </p:nvPicPr>
        <p:blipFill>
          <a:blip r:embed="rId4"/>
          <a:srcRect/>
          <a:stretch>
            <a:fillRect/>
          </a:stretch>
        </p:blipFill>
        <p:spPr>
          <a:xfrm>
            <a:off x="7460577"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4 Better Ways to Say &quot;Thank You&quot; | Inc.com"/>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bwMode="auto">
          <a:xfrm>
            <a:off x="755576" y="1268760"/>
            <a:ext cx="7467600" cy="420052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20E4F65-41BB-57FE-5CE1-BBE133211E04}"/>
              </a:ext>
            </a:extLst>
          </p:cNvPr>
          <p:cNvPicPr/>
          <p:nvPr/>
        </p:nvPicPr>
        <p:blipFill>
          <a:blip r:embed="rId3"/>
          <a:srcRect/>
          <a:stretch>
            <a:fillRect/>
          </a:stretch>
        </p:blipFill>
        <p:spPr>
          <a:xfrm>
            <a:off x="7460577" y="0"/>
            <a:ext cx="1214438" cy="674894"/>
          </a:xfrm>
          <a:prstGeom prst="rect">
            <a:avLst/>
          </a:prstGeom>
          <a:ln/>
        </p:spPr>
      </p:pic>
    </p:spTree>
    <p:extLst>
      <p:ext uri="{BB962C8B-B14F-4D97-AF65-F5344CB8AC3E}">
        <p14:creationId xmlns:p14="http://schemas.microsoft.com/office/powerpoint/2010/main" val="1845029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Horizon">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0</TotalTime>
  <Words>3034</Words>
  <Application>Microsoft Macintosh PowerPoint</Application>
  <PresentationFormat>On-screen Show (4:3)</PresentationFormat>
  <Paragraphs>118</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Schoolbook</vt:lpstr>
      <vt:lpstr>Wingdings</vt:lpstr>
      <vt:lpstr>Wingdings 2</vt:lpstr>
      <vt:lpstr>Oriel</vt:lpstr>
      <vt:lpstr>DEVELOPING RELATIONSHIP AND WORKPLACE </vt:lpstr>
      <vt:lpstr>Introduction</vt:lpstr>
      <vt:lpstr>The concept of 360–degree feedback</vt:lpstr>
      <vt:lpstr>The importance of the concept to employees</vt:lpstr>
      <vt:lpstr>The importance of the concept to employees </vt:lpstr>
      <vt:lpstr>The importance of the concept to employers</vt:lpstr>
      <vt:lpstr>The importance of the concept to employers</vt:lpstr>
      <vt:lpstr>The benefits of its implementation to employees</vt:lpstr>
      <vt:lpstr>The benefits of its implementation to employees</vt:lpstr>
      <vt:lpstr>The benefits of its implementation to employers</vt:lpstr>
      <vt:lpstr>The benefits of its implementation to employers</vt:lpstr>
      <vt:lpstr>Key issues involved whilst implementing the concept</vt:lpstr>
      <vt:lpstr>Key issues involved whilst implementing the concept (Continued)</vt:lpstr>
      <vt:lpstr>The key issues to focus on whilst implementing 360–degree feedback</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2023-10-25T09:04:24Z</dcterms:created>
  <dcterms:modified xsi:type="dcterms:W3CDTF">2023-10-30T09:10:47Z</dcterms:modified>
</cp:coreProperties>
</file>