
<file path=[Content_Types].xml><?xml version="1.0" encoding="utf-8"?>
<Types xmlns="http://schemas.openxmlformats.org/package/2006/content-types">
  <Default Extension="rels" ContentType="application/vnd.openxmlformats-package.relationships+xml"/>
  <Default Extension="xml" ContentType="applicatio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2"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9144000" cy="5143500"/>
  <p:notesSz cx="6857895" cy="9143861"/>
  <p:kinsoku lang="zh-CN" invalStChars="!%),.:;?]}¨·ˇˉ་―‖’”…‰∶、。〃々〉》」』】〕〗！＂＇％），．：；？］｀｜｝～￠" invalEndChars="([{·‘“〈《「『【〔〖（．［｛￡￥"/>
  <p:defaultTextStyle>
    <a:defPPr>
      <a:defRPr lang="zh-CN"/>
    </a:defPPr>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6662" autoAdjust="0"/>
    <p:restoredTop sz="100000" autoAdjust="0"/>
  </p:normalViewPr>
  <p:slideViewPr>
    <p:cSldViewPr snapToGrid="0">
      <p:cViewPr varScale="1">
        <p:scale>
          <a:sx n="112" d="100"/>
          <a:sy n="112" d="100"/>
        </p:scale>
        <p:origin x="0" y="0"/>
      </p:cViewPr>
      <p:guideLst>
        <p:guide orient="horz" pos="1616"/>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5" name="对象"/>
          <p:cNvSpPr>
            <a:spLocks noGrp="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w="9525" cmpd="sng" cap="flat">
            <a:solidFill>
              <a:srgbClr val="000000"/>
            </a:solidFill>
            <a:prstDash val="solid"/>
            <a:round/>
          </a:ln>
        </p:spPr>
      </p:sp>
      <p:sp>
        <p:nvSpPr>
          <p:cNvPr id="6" name="文本框"/>
          <p:cNvSpPr>
            <a:spLocks noGrp="1"/>
          </p:cNvSpPr>
          <p:nvPr>
            <p:ph type="body" idx="1"/>
          </p:nvPr>
        </p:nvSpPr>
        <p:spPr>
          <a:xfrm rot="0">
            <a:off x="685800" y="4343400"/>
            <a:ext cx="5486400" cy="4114800"/>
          </a:xfrm>
          <a:prstGeom prst="rect"/>
          <a:noFill/>
          <a:ln w="12700" cmpd="sng" cap="flat">
            <a:noFill/>
            <a:prstDash val="solid"/>
            <a:round/>
          </a:ln>
        </p:spPr>
        <p:txBody>
          <a:bodyPr vert="horz" wrap="square" lIns="91425" tIns="91425" rIns="91425" bIns="91425" anchor="t" anchorCtr="0">
            <a:prstTxWarp prst="textNoShape"/>
          </a:bodyPr>
          <a:lstStyle/>
          <a:p>
            <a:pPr marL="457200" indent="-298450">
              <a:spcBef>
                <a:spcPts val="0"/>
              </a:spcBef>
              <a:spcAft>
                <a:spcPts val="0"/>
              </a:spcAft>
              <a:buSzPts val="1100"/>
              <a:buFont typeface="Droid Sans" pitchFamily="0" charset="0"/>
              <a:buChar char="●"/>
            </a:pPr>
            <a:endParaRPr lang="zh-CN" altLang="en-US"/>
          </a:p>
        </p:txBody>
      </p:sp>
    </p:spTree>
    <p:extLst>
      <p:ext uri="{BB962C8B-B14F-4D97-AF65-F5344CB8AC3E}">
        <p14:creationId xmlns:p14="http://schemas.microsoft.com/office/powerpoint/2010/main" val="1225294722"/>
      </p:ext>
    </p:extLst>
  </p:cSld>
  <p:clrMap bg1="lt1" tx1="dk1" bg2="lt2" tx2="dk2" accent1="accent1" accent2="accent2" accent3="accent3" accent4="accent4" accent5="accent5" accent6="accent6" hlink="hlink" folHlink="folHlink"/>
  <p:hf sldNum="1" hdr="0" ftr="0" dt="0"/>
  <p:notesStyle>
    <a:lvl1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1pPr>
    <a:lvl2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2pPr>
    <a:lvl3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3pPr>
    <a:lvl4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4pPr>
    <a:lvl5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5pPr>
    <a:lvl6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6pPr>
    <a:lvl7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7pPr>
    <a:lvl8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8pPr>
    <a:lvl9pPr marL="0" indent="0" algn="l" defTabSz="914400" fontAlgn="auto" hangingPunct="1">
      <a:lnSpc>
        <a:spcPct val="100000"/>
      </a:lnSpc>
      <a:spcBef>
        <a:spcPts val="0"/>
      </a:spcBef>
      <a:spcAft>
        <a:spcPts val="0"/>
      </a:spcAft>
      <a:buNone/>
      <a:defRPr sz="1400" b="0" i="0" u="none" strike="noStrike" kern="0" cap="none" spc="0" baseline="0">
        <a:solidFill>
          <a:srgbClr val="000000"/>
        </a:solidFill>
        <a:latin typeface="Arial" pitchFamily="0" charset="0"/>
        <a:ea typeface="Arial" pitchFamily="0" charset="0"/>
        <a:cs typeface="Arial"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17" name="对象"/>
          <p:cNvSpPr>
            <a:spLocks noGrp="1"/>
          </p:cNvSpPr>
          <p:nvPr>
            <p:ph type="sldImg" idx="2"/>
          </p:nvPr>
        </p:nvSpPr>
        <p:spPr>
          <a:xfrm rot="0">
            <a:off x="381299" y="685800"/>
            <a:ext cx="6096075"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1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1173899755"/>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34"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global business environment refers to the conditions in different countries that are beyond the control of an organization’s home environment and affect decision-making regarding resources and capabilities. After the pandemic the business landscape across the globe has seen numerous obstacles. Various companies continue to grapple with the process of transiting from the effects of the Covid-19 pandemic to a more stable and secure condition. </a:t>
            </a:r>
            <a:endParaRPr lang="zh-CN" altLang="en-US"/>
          </a:p>
        </p:txBody>
      </p:sp>
    </p:spTree>
    <p:extLst>
      <p:ext uri="{BB962C8B-B14F-4D97-AF65-F5344CB8AC3E}">
        <p14:creationId xmlns:p14="http://schemas.microsoft.com/office/powerpoint/2010/main" val="1836276720"/>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38"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39"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Tesco is well reputed british multinational grocery and general merchandise based in United Kingdom. Jack Cohen is the founder of Tesco in the year 1919 as a group of stalls in London market. It functions in various countries and is well known for providing excellent customer service.</a:t>
            </a:r>
            <a:endParaRPr lang="zh-CN" altLang="en-US"/>
          </a:p>
        </p:txBody>
      </p:sp>
    </p:spTree>
    <p:extLst>
      <p:ext uri="{BB962C8B-B14F-4D97-AF65-F5344CB8AC3E}">
        <p14:creationId xmlns:p14="http://schemas.microsoft.com/office/powerpoint/2010/main" val="1282178286"/>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42"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3"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Post pandemic Tesco has faced a market failure because of various reasons. THis market failure negatively impacted the overall performance and position of the company. The economic stability of this company has been disrupted by this failure. Moreover, major employees of this company loses their jobs because of the lay off.</a:t>
            </a:r>
            <a:endParaRPr lang="zh-CN" altLang="en-US"/>
          </a:p>
        </p:txBody>
      </p:sp>
    </p:spTree>
    <p:extLst>
      <p:ext uri="{BB962C8B-B14F-4D97-AF65-F5344CB8AC3E}">
        <p14:creationId xmlns:p14="http://schemas.microsoft.com/office/powerpoint/2010/main" val="2032557025"/>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46"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47"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The decline of the profit was primarily due to the coronavirus pandemic which resulted in additional costs amounting to approximately </a:t>
            </a:r>
            <a:r>
              <a:rPr lang="en-US" altLang="zh-CN" sz="1200">
                <a:solidFill>
                  <a:srgbClr val="121212"/>
                </a:solidFill>
                <a:latin typeface="Times New Roman" pitchFamily="0" charset="0"/>
                <a:ea typeface="Times New Roman" pitchFamily="0" charset="0"/>
                <a:cs typeface="Times New Roman" pitchFamily="0" charset="0"/>
                <a:sym typeface="Times New Roman" pitchFamily="0" charset="0"/>
              </a:rPr>
              <a:t>£</a:t>
            </a: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900m. Despite this loss Tesco still gain a slight increment.</a:t>
            </a:r>
            <a:endParaRPr lang="zh-CN" altLang="en-US"/>
          </a:p>
        </p:txBody>
      </p:sp>
    </p:spTree>
    <p:extLst>
      <p:ext uri="{BB962C8B-B14F-4D97-AF65-F5344CB8AC3E}">
        <p14:creationId xmlns:p14="http://schemas.microsoft.com/office/powerpoint/2010/main" val="1436470075"/>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50"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51"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After the pandemic various changes happened in the worldwide business environment. One of the most important factors is the change in customer behavior.</a:t>
            </a:r>
            <a:endParaRPr lang="zh-CN" altLang="en-US"/>
          </a:p>
        </p:txBody>
      </p:sp>
    </p:spTree>
    <p:extLst>
      <p:ext uri="{BB962C8B-B14F-4D97-AF65-F5344CB8AC3E}">
        <p14:creationId xmlns:p14="http://schemas.microsoft.com/office/powerpoint/2010/main" val="1241352450"/>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54"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55"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457200" indent="0" algn="l">
              <a:lnSpc>
                <a:spcPct val="115000"/>
              </a:lnSpc>
              <a:spcBef>
                <a:spcPts val="0"/>
              </a:spcBef>
              <a:spcAft>
                <a:spcPts val="0"/>
              </a:spcAft>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To adjust with the new changes Tesco has implemented various AI tools to effectively manage the internal and external business.</a:t>
            </a:r>
            <a:endParaRPr lang="zh-CN" altLang="en-US"/>
          </a:p>
        </p:txBody>
      </p:sp>
    </p:spTree>
    <p:extLst>
      <p:ext uri="{BB962C8B-B14F-4D97-AF65-F5344CB8AC3E}">
        <p14:creationId xmlns:p14="http://schemas.microsoft.com/office/powerpoint/2010/main" val="312879583"/>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63"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64"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pPr marL="0" indent="0" algn="l">
              <a:lnSpc>
                <a:spcPct val="115000"/>
              </a:lnSpc>
              <a:spcBef>
                <a:spcPts val="0"/>
              </a:spcBef>
              <a:spcAft>
                <a:spcPts val="0"/>
              </a:spcAft>
            </a:pPr>
            <a:r>
              <a:rPr lang="en-US" altLang="zh-CN" sz="1200">
                <a:solidFill>
                  <a:srgbClr val="000000"/>
                </a:solidFill>
                <a:latin typeface="Times New Roman" pitchFamily="0" charset="0"/>
                <a:ea typeface="Times New Roman" pitchFamily="0" charset="0"/>
                <a:cs typeface="Times New Roman" pitchFamily="0" charset="0"/>
                <a:sym typeface="Times New Roman" pitchFamily="0" charset="0"/>
              </a:rPr>
              <a:t>Tesco utilizes various competitive approaches to stand out and differentiate itself in the competitive market and acquire competitive advantages. The strategies like price leadership, product differentiation and utilization of both offline and online stores helped Tesco to maintain its reputation in the market and build trust and loyalty of customers.</a:t>
            </a:r>
            <a:endParaRPr lang="zh-CN" altLang="en-US"/>
          </a:p>
        </p:txBody>
      </p:sp>
    </p:spTree>
    <p:extLst>
      <p:ext uri="{BB962C8B-B14F-4D97-AF65-F5344CB8AC3E}">
        <p14:creationId xmlns:p14="http://schemas.microsoft.com/office/powerpoint/2010/main" val="813602413"/>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67" name="对象"/>
          <p:cNvSpPr>
            <a:spLocks noGrp="1"/>
          </p:cNvSpPr>
          <p:nvPr>
            <p:ph type="sldImg" idx="2"/>
          </p:nvPr>
        </p:nvSpPr>
        <p:spPr>
          <a:xfrm rot="0">
            <a:off x="381299" y="685800"/>
            <a:ext cx="6096000" cy="3429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noFill/>
          <a:ln cmpd="sng" cap="flat">
            <a:noFill/>
            <a:prstDash val="solid"/>
            <a:miter/>
          </a:ln>
        </p:spPr>
      </p:sp>
      <p:sp>
        <p:nvSpPr>
          <p:cNvPr id="68" name="文本框"/>
          <p:cNvSpPr>
            <a:spLocks noGrp="1"/>
          </p:cNvSpPr>
          <p:nvPr>
            <p:ph type="body" idx="1"/>
          </p:nvPr>
        </p:nvSpPr>
        <p:spPr>
          <a:xfrm rot="0">
            <a:off x="685800" y="4343400"/>
            <a:ext cx="5486400" cy="4114800"/>
          </a:xfrm>
          <a:prstGeom prst="rect"/>
          <a:noFill/>
          <a:ln w="12700" cmpd="sng" cap="flat">
            <a:noFill/>
            <a:prstDash val="solid"/>
            <a:miter/>
          </a:ln>
        </p:spPr>
        <p:txBody>
          <a:bodyPr vert="horz" wrap="square" lIns="91425" tIns="91425" rIns="91425" bIns="91425" anchor="t" anchorCtr="0">
            <a:prstTxWarp prst="textNoShape"/>
          </a:bodyPr>
          <a:lstStyle/>
          <a:p>
            <a:endParaRPr lang="zh-CN" altLang="en-US"/>
          </a:p>
        </p:txBody>
      </p:sp>
    </p:spTree>
    <p:extLst>
      <p:ext uri="{BB962C8B-B14F-4D97-AF65-F5344CB8AC3E}">
        <p14:creationId xmlns:p14="http://schemas.microsoft.com/office/powerpoint/2010/main" val="925467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rgbClr val="2A3990"/>
        </a:solidFill>
      </p:bgPr>
    </p:bg>
    <p:spTree>
      <p:nvGrpSpPr>
        <p:cNvPr id="1" name=""/>
        <p:cNvGrpSpPr/>
        <p:nvPr/>
      </p:nvGrpSpPr>
      <p:grpSpPr>
        <a:xfrm>
          <a:off x="0" y="0"/>
          <a:ext cx="0" cy="0"/>
          <a:chOff x="0" y="0"/>
          <a:chExt cx="0" cy="0"/>
        </a:xfrm>
      </p:grpSpPr>
      <p:grpSp>
        <p:nvGrpSpPr>
          <p:cNvPr id="12" name="组合"/>
          <p:cNvGrpSpPr>
            <a:grpSpLocks/>
          </p:cNvGrpSpPr>
          <p:nvPr/>
        </p:nvGrpSpPr>
        <p:grpSpPr>
          <a:xfrm>
            <a:off x="6098378" y="5"/>
            <a:ext cx="3045623" cy="2030570"/>
            <a:chOff x="6098378" y="5"/>
            <a:chExt cx="3045623" cy="2030570"/>
          </a:xfrm>
        </p:grpSpPr>
        <p:sp>
          <p:nvSpPr>
            <p:cNvPr id="7" name="矩形"/>
            <p:cNvSpPr>
              <a:spLocks/>
            </p:cNvSpPr>
            <p:nvPr/>
          </p:nvSpPr>
          <p:spPr>
            <a:xfrm rot="0">
              <a:off x="8128803" y="16"/>
              <a:ext cx="1015198" cy="1015200"/>
            </a:xfrm>
            <a:prstGeom prst="rect"/>
            <a:solidFill>
              <a:schemeClr val="accent1"/>
            </a:solidFill>
            <a:ln w="12700" cmpd="sng" cap="flat">
              <a:noFill/>
              <a:prstDash val="solid"/>
              <a:round/>
            </a:ln>
          </p:spPr>
        </p:sp>
        <p:sp>
          <p:nvSpPr>
            <p:cNvPr id="8" name="右三角"/>
            <p:cNvSpPr>
              <a:spLocks/>
            </p:cNvSpPr>
            <p:nvPr/>
          </p:nvSpPr>
          <p:spPr>
            <a:xfrm flipH="1" rot="0">
              <a:off x="7113463" y="5"/>
              <a:ext cx="1015198" cy="1015200"/>
            </a:xfrm>
            <a:prstGeom prst="rtTriangle"/>
            <a:solidFill>
              <a:schemeClr val="accent2"/>
            </a:solidFill>
            <a:ln w="12700" cmpd="sng" cap="flat">
              <a:noFill/>
              <a:prstDash val="solid"/>
              <a:round/>
            </a:ln>
          </p:spPr>
        </p:sp>
        <p:sp>
          <p:nvSpPr>
            <p:cNvPr id="9" name="右三角"/>
            <p:cNvSpPr>
              <a:spLocks/>
            </p:cNvSpPr>
            <p:nvPr/>
          </p:nvSpPr>
          <p:spPr>
            <a:xfrm flipH="1" rot="10800000">
              <a:off x="7113587" y="107"/>
              <a:ext cx="1015198" cy="1015200"/>
            </a:xfrm>
            <a:prstGeom prst="rtTriangle"/>
            <a:solidFill>
              <a:schemeClr val="accent6"/>
            </a:solidFill>
            <a:ln w="12700" cmpd="sng" cap="flat">
              <a:noFill/>
              <a:prstDash val="solid"/>
              <a:round/>
            </a:ln>
          </p:spPr>
        </p:sp>
        <p:sp>
          <p:nvSpPr>
            <p:cNvPr id="10" name="右三角"/>
            <p:cNvSpPr>
              <a:spLocks/>
            </p:cNvSpPr>
            <p:nvPr/>
          </p:nvSpPr>
          <p:spPr>
            <a:xfrm rot="10800000">
              <a:off x="6098378" y="96"/>
              <a:ext cx="1015198" cy="1015200"/>
            </a:xfrm>
            <a:prstGeom prst="rtTriangle"/>
            <a:solidFill>
              <a:schemeClr val="accent1"/>
            </a:solidFill>
            <a:ln w="12700" cmpd="sng" cap="flat">
              <a:noFill/>
              <a:prstDash val="solid"/>
              <a:round/>
            </a:ln>
          </p:spPr>
        </p:sp>
        <p:sp>
          <p:nvSpPr>
            <p:cNvPr id="11" name="右三角"/>
            <p:cNvSpPr>
              <a:spLocks/>
            </p:cNvSpPr>
            <p:nvPr/>
          </p:nvSpPr>
          <p:spPr>
            <a:xfrm rot="10800000">
              <a:off x="8128788" y="1015375"/>
              <a:ext cx="1015198" cy="1015200"/>
            </a:xfrm>
            <a:prstGeom prst="rtTriangle"/>
            <a:solidFill>
              <a:schemeClr val="accent6"/>
            </a:solidFill>
            <a:ln w="12700" cmpd="sng" cap="flat">
              <a:noFill/>
              <a:prstDash val="solid"/>
              <a:round/>
            </a:ln>
          </p:spPr>
        </p:sp>
      </p:grpSp>
      <p:sp>
        <p:nvSpPr>
          <p:cNvPr id="13" name="文本框"/>
          <p:cNvSpPr>
            <a:spLocks noGrp="1"/>
          </p:cNvSpPr>
          <p:nvPr>
            <p:ph type="ctrTitle"/>
          </p:nvPr>
        </p:nvSpPr>
        <p:spPr>
          <a:xfrm rot="0">
            <a:off x="598100" y="1775222"/>
            <a:ext cx="8222100" cy="838800"/>
          </a:xfrm>
          <a:prstGeom prst="rect"/>
          <a:noFill/>
          <a:ln w="12700" cmpd="sng" cap="flat">
            <a:noFill/>
            <a:prstDash val="solid"/>
            <a:round/>
          </a:ln>
        </p:spPr>
        <p:txBody>
          <a:bodyPr vert="horz" wrap="square" lIns="91440" tIns="45720" rIns="91440" bIns="45720" anchor="b"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Lucida Sans" pitchFamily="0" charset="0"/>
            </a:endParaRPr>
          </a:p>
        </p:txBody>
      </p:sp>
      <p:sp>
        <p:nvSpPr>
          <p:cNvPr id="14" name="文本框"/>
          <p:cNvSpPr>
            <a:spLocks noGrp="1"/>
          </p:cNvSpPr>
          <p:nvPr>
            <p:ph type="subTitle" idx="1"/>
          </p:nvPr>
        </p:nvSpPr>
        <p:spPr>
          <a:xfrm rot="0">
            <a:off x="598088" y="2715912"/>
            <a:ext cx="8222100" cy="432900"/>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endParaRPr lang="zh-CN" altLang="en-US" sz="1400" b="0" i="0" u="none" strike="noStrike" kern="0" cap="none" spc="0" baseline="0">
              <a:solidFill>
                <a:srgbClr val="000000"/>
              </a:solidFill>
              <a:latin typeface="Arial" pitchFamily="0" charset="0"/>
              <a:ea typeface="Arial" pitchFamily="0" charset="0"/>
              <a:cs typeface="Lucida Sans" pitchFamily="0" charset="0"/>
            </a:endParaRPr>
          </a:p>
        </p:txBody>
      </p:sp>
      <p:sp>
        <p:nvSpPr>
          <p:cNvPr id="15" name="文本框"/>
          <p:cNvSpPr>
            <a:spLocks noGrp="1"/>
          </p:cNvSpPr>
          <p:nvPr>
            <p:ph type="sldNum"/>
          </p:nvPr>
        </p:nvSpPr>
        <p:spPr>
          <a:xfrm rot="0">
            <a:off x="8460431" y="4651190"/>
            <a:ext cx="548700" cy="393600"/>
          </a:xfrm>
          <a:prstGeom prst="rect"/>
          <a:noFill/>
          <a:ln w="12700" cmpd="sng" cap="flat">
            <a:noFill/>
            <a:prstDash val="solid"/>
            <a:round/>
          </a:ln>
        </p:spPr>
        <p:txBody>
          <a:bodyPr vert="horz" wrap="square" lIns="91425" tIns="91425" rIns="91425" bIns="91425"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b="0" i="0" u="none" strike="noStrike" kern="0" cap="none" spc="0" baseline="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602201948"/>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99325321"/>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136004709"/>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78648508"/>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387060081"/>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663494768"/>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35564257"/>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93925652"/>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54556363"/>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585690533"/>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16075405"/>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rgbClr val="FFFFFF"/>
        </a:solidFill>
      </p:bgPr>
    </p:bg>
    <p:spTree>
      <p:nvGrpSpPr>
        <p:cNvPr id="1" name=""/>
        <p:cNvGrpSpPr/>
        <p:nvPr/>
      </p:nvGrpSpPr>
      <p:grpSpPr>
        <a:xfrm xmlns:a="http://schemas.openxmlformats.org/drawingml/2006/main">
          <a:off x="0" y="0"/>
          <a:ext cx="0" cy="0"/>
          <a:chOff x="0" y="0"/>
          <a:chExt cx="0" cy="0"/>
        </a:xfrm>
      </p:grpSpPr>
      <p:sp>
        <p:nvSpPr>
          <p:cNvPr id="19" name="文本框"/>
          <p:cNvSpPr>
            <a:spLocks xmlns:a="http://schemas.openxmlformats.org/drawingml/2006/main" noGrp="1"/>
          </p:cNvSpPr>
          <p:nvPr>
            <p:ph type="title"/>
          </p:nvPr>
        </p:nvSpPr>
        <p:spPr>
          <a:xfrm xmlns:a="http://schemas.openxmlformats.org/drawingml/2006/main" rot="0">
            <a:off x="311700" y="410000"/>
            <a:ext cx="8520600" cy="6078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zh-CN" altLang="en-US"/>
              <a:t>单击此处编辑母版标题样式</a:t>
            </a:r>
            <a:endParaRPr lang="zh-CN" altLang="en-US"/>
          </a:p>
        </p:txBody>
      </p:sp>
      <p:sp>
        <p:nvSpPr>
          <p:cNvPr id="20" name="文本框"/>
          <p:cNvSpPr>
            <a:spLocks xmlns:a="http://schemas.openxmlformats.org/drawingml/2006/main" noGrp="1"/>
          </p:cNvSpPr>
          <p:nvPr>
            <p:ph type="body" idx="1"/>
          </p:nvPr>
        </p:nvSpPr>
        <p:spPr>
          <a:xfrm xmlns:a="http://schemas.openxmlformats.org/drawingml/2006/main" rot="0">
            <a:off x="311700" y="1229875"/>
            <a:ext cx="8520600" cy="33390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zh-CN" altLang="en-US"/>
              <a:t>单击此处编辑母版文本样式</a:t>
            </a:r>
            <a:endParaRPr lang="en-US" altLang="zh-CN"/>
          </a:p>
          <a:p xmlns:a="http://schemas.openxmlformats.org/drawingml/2006/main">
            <a:pPr lvl="1"/>
            <a:r>
              <a:rPr lang="zh-CN" altLang="en-US"/>
              <a:t>第二级</a:t>
            </a:r>
            <a:endParaRPr lang="en-US" altLang="zh-CN"/>
          </a:p>
          <a:p xmlns:a="http://schemas.openxmlformats.org/drawingml/2006/main">
            <a:pPr lvl="2"/>
            <a:r>
              <a:rPr lang="zh-CN" altLang="en-US"/>
              <a:t>第三级</a:t>
            </a:r>
            <a:endParaRPr lang="en-US" altLang="zh-CN"/>
          </a:p>
          <a:p xmlns:a="http://schemas.openxmlformats.org/drawingml/2006/main">
            <a:pPr lvl="3"/>
            <a:r>
              <a:rPr lang="zh-CN" altLang="en-US"/>
              <a:t>第四级</a:t>
            </a:r>
            <a:endParaRPr lang="en-US" altLang="zh-CN"/>
          </a:p>
          <a:p xmlns:a="http://schemas.openxmlformats.org/drawingml/2006/main">
            <a:pPr lvl="4"/>
            <a:r>
              <a:rPr lang="zh-CN" altLang="en-US"/>
              <a:t>第五级</a:t>
            </a:r>
            <a:endParaRPr lang="zh-CN" altLang="en-US"/>
          </a:p>
        </p:txBody>
      </p:sp>
      <p:sp>
        <p:nvSpPr>
          <p:cNvPr id="21" name="文本框"/>
          <p:cNvSpPr>
            <a:spLocks xmlns:a="http://schemas.openxmlformats.org/drawingml/2006/main" noGrp="1"/>
          </p:cNvSpPr>
          <p:nvPr>
            <p:ph type="sldNum"/>
          </p:nvPr>
        </p:nvSpPr>
        <p:spPr>
          <a:xfrm xmlns:a="http://schemas.openxmlformats.org/drawingml/2006/main" rot="0">
            <a:off x="8460431" y="4651190"/>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fld id="{CAD2D6BD-DE1B-4B5F-8B41-2702339687B9}" type="slidenum">
              <a:rPr lang="en-US" altLang="zh-CN" sz="1400" b="0" i="0" u="none" strike="noStrike" kern="0" cap="none" spc="0" baseline="0">
                <a:solidFill>
                  <a:srgbClr val="000000"/>
                </a:solidFill>
                <a:latin typeface="Arial" pitchFamily="0" charset="0"/>
                <a:ea typeface="Arial" pitchFamily="0" charset="0"/>
                <a:cs typeface="Arial" pitchFamily="0" charset="0"/>
              </a:rPr>
              <a:t>&lt;#&gt;</a:t>
            </a:fld>
            <a:endParaRPr lang="zh-CN" altLang="en-US">
              <a:latin typeface="Arial" pitchFamily="0" charset="0"/>
              <a:ea typeface="Arial" pitchFamily="0" charset="0"/>
              <a:cs typeface="Arial" pitchFamily="0" charset="0"/>
            </a:endParaRPr>
          </a:p>
        </p:txBody>
      </p:sp>
    </p:spTree>
    <p:extLst>
      <p:ext uri="{BB962C8B-B14F-4D97-AF65-F5344CB8AC3E}">
        <p14:creationId xmlns:p14="http://schemas.microsoft.com/office/powerpoint/2010/main" val="1341805512"/>
      </p:ext>
    </p:extLst>
  </p:cSld>
  <p:clrMapOvr>
    <a:masterClrMapping xmlns:a="http://schemas.openxmlformats.org/drawingml/2006/main"/>
  </p:clrMapOvr>
</p:sldLayout>
</file>

<file path=ppt/slideLayouts/slideLayout13.xml><?xml version="1.0" encoding="utf-8"?>
<p:sldLayout xmlns:p="http://schemas.openxmlformats.org/presentationml/2006/main" showMasterSp="0" preserve="1">
  <p:cSld name="自定义版式">
    <p:bg>
      <p:bgPr>
        <a:solidFill xmlns:a="http://schemas.openxmlformats.org/drawingml/2006/main">
          <a:srgbClr val="FFFFFF"/>
        </a:solidFill>
      </p:bgPr>
    </p:bg>
    <p:spTree>
      <p:nvGrpSpPr>
        <p:cNvPr id="1" name=""/>
        <p:cNvGrpSpPr/>
        <p:nvPr/>
      </p:nvGrpSpPr>
      <p:grpSpPr>
        <a:xfrm xmlns:a="http://schemas.openxmlformats.org/drawingml/2006/main">
          <a:off x="0" y="0"/>
          <a:ext cx="0" cy="0"/>
          <a:chOff x="0" y="0"/>
          <a:chExt cx="0" cy="0"/>
        </a:xfrm>
      </p:grpSpPr>
      <p:grpSp>
        <p:nvGrpSpPr>
          <p:cNvPr id="28" name="组合"/>
          <p:cNvGrpSpPr>
            <a:grpSpLocks xmlns:a="http://schemas.openxmlformats.org/drawingml/2006/main"/>
          </p:cNvGrpSpPr>
          <p:nvPr/>
        </p:nvGrpSpPr>
        <p:grpSpPr>
          <a:xfrm xmlns:a="http://schemas.openxmlformats.org/drawingml/2006/main">
            <a:off x="0" y="3903669"/>
            <a:ext cx="9144000" cy="1239922"/>
            <a:chOff x="0" y="3903669"/>
            <a:chExt cx="9144000" cy="1239922"/>
          </a:xfrm>
        </p:grpSpPr>
        <p:sp>
          <p:nvSpPr>
            <p:cNvPr id="23" name="右三角"/>
            <p:cNvSpPr>
              <a:spLocks xmlns:a="http://schemas.openxmlformats.org/drawingml/2006/main"/>
            </p:cNvSpPr>
            <p:nvPr/>
          </p:nvSpPr>
          <p:spPr>
            <a:xfrm xmlns:a="http://schemas.openxmlformats.org/drawingml/2006/main" rot="0">
              <a:off x="8154895" y="3903669"/>
              <a:ext cx="989100" cy="987899"/>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sp>
        <p:sp>
          <p:nvSpPr>
            <p:cNvPr id="24" name="右三角"/>
            <p:cNvSpPr>
              <a:spLocks xmlns:a="http://schemas.openxmlformats.org/drawingml/2006/main"/>
            </p:cNvSpPr>
            <p:nvPr/>
          </p:nvSpPr>
          <p:spPr>
            <a:xfrm xmlns:a="http://schemas.openxmlformats.org/drawingml/2006/main" flipH="1" rot="0">
              <a:off x="6181163" y="3903669"/>
              <a:ext cx="989100" cy="987899"/>
            </a:xfrm>
            <a:prstGeom xmlns:a="http://schemas.openxmlformats.org/drawingml/2006/main" prst="rtTriangle"/>
            <a:solidFill xmlns:a="http://schemas.openxmlformats.org/drawingml/2006/main">
              <a:schemeClr val="accent5"/>
            </a:solidFill>
            <a:ln xmlns:a="http://schemas.openxmlformats.org/drawingml/2006/main" w="12700" cmpd="sng" cap="flat">
              <a:noFill/>
              <a:prstDash val="solid"/>
              <a:round/>
            </a:ln>
          </p:spPr>
        </p:sp>
        <p:sp>
          <p:nvSpPr>
            <p:cNvPr id="25" name="矩形"/>
            <p:cNvSpPr>
              <a:spLocks xmlns:a="http://schemas.openxmlformats.org/drawingml/2006/main"/>
            </p:cNvSpPr>
            <p:nvPr/>
          </p:nvSpPr>
          <p:spPr>
            <a:xfrm xmlns:a="http://schemas.openxmlformats.org/drawingml/2006/main" rot="0">
              <a:off x="7170274" y="3903669"/>
              <a:ext cx="989100" cy="987899"/>
            </a:xfrm>
            <a:prstGeom xmlns:a="http://schemas.openxmlformats.org/drawingml/2006/main" prst="rect"/>
            <a:solidFill xmlns:a="http://schemas.openxmlformats.org/drawingml/2006/main">
              <a:schemeClr val="accent4"/>
            </a:solidFill>
            <a:ln xmlns:a="http://schemas.openxmlformats.org/drawingml/2006/main" w="12700" cmpd="sng" cap="flat">
              <a:noFill/>
              <a:prstDash val="solid"/>
              <a:round/>
            </a:ln>
          </p:spPr>
        </p:sp>
        <p:sp>
          <p:nvSpPr>
            <p:cNvPr id="26" name="右三角"/>
            <p:cNvSpPr>
              <a:spLocks xmlns:a="http://schemas.openxmlformats.org/drawingml/2006/main"/>
            </p:cNvSpPr>
            <p:nvPr/>
          </p:nvSpPr>
          <p:spPr>
            <a:xfrm xmlns:a="http://schemas.openxmlformats.org/drawingml/2006/main" rot="10800000">
              <a:off x="8154757" y="3903682"/>
              <a:ext cx="989100" cy="987899"/>
            </a:xfrm>
            <a:prstGeom xmlns:a="http://schemas.openxmlformats.org/drawingml/2006/main" prst="rtTriangle"/>
            <a:solidFill xmlns:a="http://schemas.openxmlformats.org/drawingml/2006/main">
              <a:schemeClr val="accent3"/>
            </a:solidFill>
            <a:ln xmlns:a="http://schemas.openxmlformats.org/drawingml/2006/main" w="12700" cmpd="sng" cap="flat">
              <a:noFill/>
              <a:prstDash val="solid"/>
              <a:round/>
            </a:ln>
          </p:spPr>
        </p:sp>
        <p:sp>
          <p:nvSpPr>
            <p:cNvPr id="27" name="矩形"/>
            <p:cNvSpPr>
              <a:spLocks xmlns:a="http://schemas.openxmlformats.org/drawingml/2006/main"/>
            </p:cNvSpPr>
            <p:nvPr/>
          </p:nvSpPr>
          <p:spPr>
            <a:xfrm xmlns:a="http://schemas.openxmlformats.org/drawingml/2006/main" rot="0">
              <a:off x="0" y="4891594"/>
              <a:ext cx="9144000" cy="251998"/>
            </a:xfrm>
            <a:prstGeom xmlns:a="http://schemas.openxmlformats.org/drawingml/2006/main" prst="rect"/>
            <a:solidFill xmlns:a="http://schemas.openxmlformats.org/drawingml/2006/main">
              <a:srgbClr val="2A3990"/>
            </a:solidFill>
            <a:ln xmlns:a="http://schemas.openxmlformats.org/drawingml/2006/main" w="12700" cmpd="sng" cap="flat">
              <a:noFill/>
              <a:prstDash val="solid"/>
              <a:round/>
            </a:ln>
          </p:spPr>
        </p:sp>
      </p:grpSp>
      <p:sp>
        <p:nvSpPr>
          <p:cNvPr id="29" name="文本框"/>
          <p:cNvSpPr>
            <a:spLocks xmlns:a="http://schemas.openxmlformats.org/drawingml/2006/main" noGrp="1"/>
          </p:cNvSpPr>
          <p:nvPr>
            <p:ph type="title"/>
          </p:nvPr>
        </p:nvSpPr>
        <p:spPr>
          <a:xfrm xmlns:a="http://schemas.openxmlformats.org/drawingml/2006/main" rot="0">
            <a:off x="311700" y="410000"/>
            <a:ext cx="8520600" cy="6078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a:spcBef>
                <a:spcPts val="0"/>
              </a:spcBef>
              <a:spcAft>
                <a:spcPts val="0"/>
              </a:spcAft>
            </a:pPr>
            <a:endParaRPr lang="zh-CN" altLang="en-US"/>
          </a:p>
        </p:txBody>
      </p:sp>
      <p:sp>
        <p:nvSpPr>
          <p:cNvPr id="30" name="文本框"/>
          <p:cNvSpPr>
            <a:spLocks xmlns:a="http://schemas.openxmlformats.org/drawingml/2006/main" noGrp="1"/>
          </p:cNvSpPr>
          <p:nvPr>
            <p:ph type="body" idx="1"/>
          </p:nvPr>
        </p:nvSpPr>
        <p:spPr>
          <a:xfrm xmlns:a="http://schemas.openxmlformats.org/drawingml/2006/main" rot="0">
            <a:off x="311700" y="1229875"/>
            <a:ext cx="8520600" cy="33390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t" anchorCtr="0">
            <a:prstTxWarp prst="textNoShape"/>
          </a:bodyPr>
          <a:lstStyle xmlns:a="http://schemas.openxmlformats.org/drawingml/2006/main"/>
          <a:p xmlns:a="http://schemas.openxmlformats.org/drawingml/2006/main">
            <a:pPr marL="457200" indent="-342900">
              <a:spcBef>
                <a:spcPts val="0"/>
              </a:spcBef>
              <a:spcAft>
                <a:spcPts val="0"/>
              </a:spcAft>
              <a:buSzPts val="1800"/>
              <a:buFont typeface="Droid Sans" pitchFamily="0" charset="0"/>
              <a:buChar char="●"/>
            </a:pPr>
            <a:endParaRPr lang="zh-CN" altLang="en-US"/>
          </a:p>
        </p:txBody>
      </p:sp>
      <p:sp>
        <p:nvSpPr>
          <p:cNvPr id="31" name="文本框"/>
          <p:cNvSpPr>
            <a:spLocks xmlns:a="http://schemas.openxmlformats.org/drawingml/2006/main" noGrp="1"/>
          </p:cNvSpPr>
          <p:nvPr>
            <p:ph type="sldNum"/>
          </p:nvPr>
        </p:nvSpPr>
        <p:spPr>
          <a:xfrm xmlns:a="http://schemas.openxmlformats.org/drawingml/2006/main" rot="0">
            <a:off x="8460431" y="4651190"/>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25" tIns="91425" rIns="91425" bIns="91425" anchor="ctr" anchorCtr="0">
            <a:prstTxWarp prst="textNoShape"/>
          </a:bodyPr>
          <a:lstStyle xmlns:a="http://schemas.openxmlformats.org/drawingml/2006/main"/>
          <a:p xmlns:a="http://schemas.openxmlformats.org/drawingml/2006/main">
            <a:pPr marL="0" indent="0" algn="r">
              <a:spcBef>
                <a:spcPts val="0"/>
              </a:spcBef>
              <a:spcAft>
                <a:spcPts val="0"/>
              </a:spcAft>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798179882"/>
      </p:ext>
    </p:extLst>
  </p:cSld>
  <p:clrMapOvr>
    <a:masterClrMapping xmlns:a="http://schemas.openxmlformats.org/drawingml/2006/main"/>
  </p:clrMapOvr>
</p:sldLayout>
</file>

<file path=ppt/slideLayouts/slideLayout14.xml><?xml version="1.0" encoding="utf-8"?>
<p:sldLayout xmlns:p="http://schemas.openxmlformats.org/presentationml/2006/main" showMasterSp="0" preserve="1">
  <p:cSld name="自定义版式">
    <p:bg>
      <p:bgPr>
        <a:solidFill xmlns:a="http://schemas.openxmlformats.org/drawingml/2006/main">
          <a:srgbClr val="FFFFFF"/>
        </a:solidFill>
      </p:bgPr>
    </p:bg>
    <p:spTree>
      <p:nvGrpSpPr>
        <p:cNvPr id="1" name=""/>
        <p:cNvGrpSpPr/>
        <p:nvPr/>
      </p:nvGrpSpPr>
      <p:grpSpPr>
        <a:xfrm xmlns:a="http://schemas.openxmlformats.org/drawingml/2006/main">
          <a:off x="0" y="0"/>
          <a:ext cx="0" cy="0"/>
          <a:chOff x="0" y="0"/>
          <a:chExt cx="0" cy="0"/>
        </a:xfrm>
      </p:grpSpPr>
      <p:sp>
        <p:nvSpPr>
          <p:cNvPr id="56" name="文本框"/>
          <p:cNvSpPr>
            <a:spLocks xmlns:a="http://schemas.openxmlformats.org/drawingml/2006/main" noGrp="1"/>
          </p:cNvSpPr>
          <p:nvPr>
            <p:ph type="title"/>
          </p:nvPr>
        </p:nvSpPr>
        <p:spPr>
          <a:xfrm xmlns:a="http://schemas.openxmlformats.org/drawingml/2006/main" rot="0">
            <a:off x="311700" y="410000"/>
            <a:ext cx="8520600" cy="6078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zh-CN" altLang="en-US"/>
              <a:t>单击此处编辑母版标题样式</a:t>
            </a:r>
            <a:endParaRPr lang="zh-CN" altLang="en-US"/>
          </a:p>
        </p:txBody>
      </p:sp>
      <p:sp>
        <p:nvSpPr>
          <p:cNvPr id="57" name="文本框"/>
          <p:cNvSpPr>
            <a:spLocks xmlns:a="http://schemas.openxmlformats.org/drawingml/2006/main" noGrp="1"/>
          </p:cNvSpPr>
          <p:nvPr>
            <p:ph type="body" idx="1"/>
          </p:nvPr>
        </p:nvSpPr>
        <p:spPr>
          <a:xfrm xmlns:a="http://schemas.openxmlformats.org/drawingml/2006/main" rot="0">
            <a:off x="311700" y="1229875"/>
            <a:ext cx="8520600" cy="33390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40" tIns="45720" rIns="91440" bIns="45720" anchor="t" anchorCtr="0">
            <a:prstTxWarp prst="textNoShape"/>
          </a:bodyPr>
          <a:lstStyle xmlns:a="http://schemas.openxmlformats.org/drawingml/2006/main"/>
          <a:p xmlns:a="http://schemas.openxmlformats.org/drawingml/2006/main">
            <a:r>
              <a:rPr lang="zh-CN" altLang="en-US"/>
              <a:t>单击此处编辑母版文本样式</a:t>
            </a:r>
            <a:endParaRPr lang="en-US" altLang="zh-CN"/>
          </a:p>
          <a:p xmlns:a="http://schemas.openxmlformats.org/drawingml/2006/main">
            <a:pPr lvl="1"/>
            <a:r>
              <a:rPr lang="zh-CN" altLang="en-US"/>
              <a:t>第二级</a:t>
            </a:r>
            <a:endParaRPr lang="en-US" altLang="zh-CN"/>
          </a:p>
          <a:p xmlns:a="http://schemas.openxmlformats.org/drawingml/2006/main">
            <a:pPr lvl="2"/>
            <a:r>
              <a:rPr lang="zh-CN" altLang="en-US"/>
              <a:t>第三级</a:t>
            </a:r>
            <a:endParaRPr lang="en-US" altLang="zh-CN"/>
          </a:p>
          <a:p xmlns:a="http://schemas.openxmlformats.org/drawingml/2006/main">
            <a:pPr lvl="3"/>
            <a:r>
              <a:rPr lang="zh-CN" altLang="en-US"/>
              <a:t>第四级</a:t>
            </a:r>
            <a:endParaRPr lang="en-US" altLang="zh-CN"/>
          </a:p>
          <a:p xmlns:a="http://schemas.openxmlformats.org/drawingml/2006/main">
            <a:pPr lvl="4"/>
            <a:r>
              <a:rPr lang="zh-CN" altLang="en-US"/>
              <a:t>第五级</a:t>
            </a:r>
            <a:endParaRPr lang="zh-CN" altLang="en-US"/>
          </a:p>
        </p:txBody>
      </p:sp>
      <p:sp>
        <p:nvSpPr>
          <p:cNvPr id="58" name="文本框"/>
          <p:cNvSpPr>
            <a:spLocks xmlns:a="http://schemas.openxmlformats.org/drawingml/2006/main" noGrp="1"/>
          </p:cNvSpPr>
          <p:nvPr>
            <p:ph type="sldNum"/>
          </p:nvPr>
        </p:nvSpPr>
        <p:spPr>
          <a:xfrm xmlns:a="http://schemas.openxmlformats.org/drawingml/2006/main" rot="0">
            <a:off x="8460431" y="4651190"/>
            <a:ext cx="548700" cy="393600"/>
          </a:xfrm>
          <a:prstGeom xmlns:a="http://schemas.openxmlformats.org/drawingml/2006/main" prst="rect"/>
          <a:noFill xmlns:a="http://schemas.openxmlformats.org/drawingml/2006/main"/>
          <a:ln xmlns:a="http://schemas.openxmlformats.org/drawingml/2006/main" w="12700" cmpd="sng" cap="flat">
            <a:noFill/>
            <a:prstDash val="solid"/>
            <a:round/>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fld id="{CAD2D6BD-DE1B-4B5F-8B41-2702339687B9}" type="slidenum">
              <a:rPr lang="en-US" altLang="zh-CN" sz="1400" b="0" i="0" u="none" strike="noStrike" kern="0" cap="none" spc="0" baseline="0">
                <a:solidFill>
                  <a:srgbClr val="000000"/>
                </a:solidFill>
                <a:latin typeface="Arial" pitchFamily="0" charset="0"/>
                <a:ea typeface="Arial" pitchFamily="0" charset="0"/>
                <a:cs typeface="Arial" pitchFamily="0" charset="0"/>
              </a:rPr>
              <a:t>&lt;#&gt;</a:t>
            </a:fld>
            <a:endParaRPr lang="zh-CN" altLang="en-US">
              <a:latin typeface="Arial" pitchFamily="0" charset="0"/>
              <a:ea typeface="Arial" pitchFamily="0" charset="0"/>
              <a:cs typeface="Arial" pitchFamily="0" charset="0"/>
            </a:endParaRPr>
          </a:p>
        </p:txBody>
      </p:sp>
    </p:spTree>
    <p:extLst>
      <p:ext uri="{BB962C8B-B14F-4D97-AF65-F5344CB8AC3E}">
        <p14:creationId xmlns:p14="http://schemas.microsoft.com/office/powerpoint/2010/main" val="1457507959"/>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a:spcBef>
                <a:spcPts val="0"/>
              </a:spcBef>
              <a:spcAft>
                <a:spcPts val="0"/>
              </a:spcAft>
            </a:pPr>
            <a:endParaRPr lang="zh-CN" altLang="en-US"/>
          </a:p>
        </p:txBody>
      </p:sp>
      <p:sp>
        <p:nvSpPr>
          <p:cNvPr id="3"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nSpc>
                <a:spcPct val="115000"/>
              </a:lnSpc>
              <a:spcBef>
                <a:spcPts val="0"/>
              </a:spcBef>
              <a:spcAft>
                <a:spcPts val="0"/>
              </a:spcAft>
              <a:buClr>
                <a:srgbClr val="434343"/>
              </a:buClr>
              <a:buSzPts val="1800"/>
              <a:buFont typeface="Roboto" pitchFamily="0" charset="0"/>
              <a:buChar char="●"/>
            </a:pPr>
            <a:endParaRPr lang="zh-CN" altLang="en-US"/>
          </a:p>
        </p:txBody>
      </p:sp>
      <p:sp>
        <p:nvSpPr>
          <p:cNvPr id="4" name="文本框"/>
          <p:cNvSpPr>
            <a:spLocks noGrp="1"/>
          </p:cNvSpPr>
          <p:nvPr>
            <p:ph type="sldNum"/>
          </p:nvPr>
        </p:nvSpPr>
        <p:spPr>
          <a:xfrm rot="0">
            <a:off x="8460431" y="4651190"/>
            <a:ext cx="548700" cy="393600"/>
          </a:xfrm>
          <a:prstGeom prst="rect"/>
          <a:noFill/>
          <a:ln w="12700" cmpd="sng" cap="flat">
            <a:noFill/>
            <a:prstDash val="solid"/>
            <a:round/>
          </a:ln>
        </p:spPr>
        <p:txBody>
          <a:bodyPr vert="horz" wrap="square" lIns="91425" tIns="91425" rIns="91425" bIns="91425" anchor="ctr" anchorCtr="0">
            <a:prstTxWarp prst="textNoShape"/>
          </a:bodyPr>
          <a:lstStyle/>
          <a:p>
            <a:pPr marL="0" indent="0" algn="r">
              <a:spcBef>
                <a:spcPts val="0"/>
              </a:spcBef>
              <a:spcAft>
                <a:spcPts val="0"/>
              </a:spcAft>
            </a:pPr>
            <a:fld id="{CAD2D6BD-DE1B-4B5F-8B41-2702339687B9}" type="slidenum">
              <a:rPr lang="en-US" altLang="zh-CN" sz="1000" b="0" i="0" u="none" strike="noStrike" kern="0" cap="none" spc="0" baseline="0">
                <a:solidFill>
                  <a:srgbClr val="FFFFFF"/>
                </a:solidFill>
                <a:latin typeface="Roboto" pitchFamily="0" charset="0"/>
                <a:ea typeface="Roboto" pitchFamily="0" charset="0"/>
                <a:cs typeface="Roboto" pitchFamily="0" charset="0"/>
                <a:sym typeface="Roboto" pitchFamily="0" charset="0"/>
              </a:rPr>
              <a:t>&lt;#&gt;</a:t>
            </a:fld>
            <a:endParaRPr lang="zh-CN" altLang="en-US" sz="1000">
              <a:solidFill>
                <a:srgbClr val="FFFFFF"/>
              </a:solidFill>
              <a:latin typeface="Roboto" pitchFamily="0" charset="0"/>
              <a:ea typeface="Roboto" pitchFamily="0" charset="0"/>
              <a:cs typeface="Roboto" pitchFamily="0" charset="0"/>
              <a:sym typeface="Roboto" pitchFamily="0" charset="0"/>
            </a:endParaRPr>
          </a:p>
        </p:txBody>
      </p:sp>
    </p:spTree>
    <p:extLst>
      <p:ext uri="{BB962C8B-B14F-4D97-AF65-F5344CB8AC3E}">
        <p14:creationId xmlns:p14="http://schemas.microsoft.com/office/powerpoint/2010/main" val="1112275615"/>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p:titleStyle>
    <p:bodyStyle>
      <a:lvl1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1pPr>
      <a:lvl2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2pPr>
      <a:lvl3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3pPr>
      <a:lvl4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4pPr>
      <a:lvl5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5pPr>
      <a:lvl6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6pPr>
      <a:lvl7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7pPr>
      <a:lvl8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8pPr>
      <a:lvl9pPr algn="l" defTabSz="914400" fontAlgn="auto" hangingPunct="1">
        <a:lnSpc>
          <a:spcPct val="100000"/>
        </a:lnSpc>
        <a:spcBef>
          <a:spcPts val="0"/>
        </a:spcBef>
        <a:spcAft>
          <a:spcPts val="0"/>
        </a:spcAft>
        <a:buNone/>
        <a:defRPr sz="1400" b="0" i="0" u="none" strike="noStrike" cap="none">
          <a:solidFill>
            <a:srgbClr val="000000"/>
          </a:solidFill>
          <a:latin typeface="Arial" pitchFamily="0" charset="0"/>
          <a:ea typeface="Arial" pitchFamily="0" charset="0"/>
          <a:cs typeface="Arial"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hyperlink" Target="https://ejournal.aibpmjournals.com/index.php/JCDA/article/download/807/772" TargetMode="External"/><Relationship Id="rId2" Type="http://schemas.openxmlformats.org/officeDocument/2006/relationships/slideLayout" Target="../slideLayouts/slideLayout13.xml"/><Relationship Id="rId3" Type="http://schemas.openxmlformats.org/officeDocument/2006/relationships/notesSlide" Target="../notesSlides/notesSlide12.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rgbClr val="2A3990"/>
        </a:solidFill>
      </p:bgPr>
    </p:bg>
    <p:spTree>
      <p:nvGrpSpPr>
        <p:cNvPr id="1" name=""/>
        <p:cNvGrpSpPr/>
        <p:nvPr/>
      </p:nvGrpSpPr>
      <p:grpSpPr>
        <a:xfrm>
          <a:off x="0" y="0"/>
          <a:ext cx="0" cy="0"/>
          <a:chOff x="0" y="0"/>
          <a:chExt cx="0" cy="0"/>
        </a:xfrm>
      </p:grpSpPr>
      <p:sp>
        <p:nvSpPr>
          <p:cNvPr id="16" name="文本框"/>
          <p:cNvSpPr>
            <a:spLocks noGrp="1"/>
          </p:cNvSpPr>
          <p:nvPr>
            <p:ph type="ctrTitle"/>
          </p:nvPr>
        </p:nvSpPr>
        <p:spPr>
          <a:xfrm rot="0">
            <a:off x="460950" y="2879397"/>
            <a:ext cx="8222101" cy="838800"/>
          </a:xfrm>
          <a:prstGeom prst="rect"/>
          <a:noFill/>
          <a:ln w="12700" cmpd="sng" cap="flat">
            <a:noFill/>
            <a:prstDash val="solid"/>
            <a:round/>
          </a:ln>
        </p:spPr>
        <p:txBody>
          <a:bodyPr vert="horz" wrap="square" lIns="91425" tIns="91425" rIns="91425" bIns="91425" anchor="b" anchorCtr="0">
            <a:prstTxWarp prst="textNoShape"/>
          </a:bodyPr>
          <a:lstStyle/>
          <a:p>
            <a:pPr marL="0" indent="0" algn="ctr">
              <a:lnSpc>
                <a:spcPct val="100000"/>
              </a:lnSpc>
              <a:spcBef>
                <a:spcPts val="0"/>
              </a:spcBef>
              <a:spcAft>
                <a:spcPts val="0"/>
              </a:spcAft>
              <a:buNone/>
            </a:pPr>
            <a:r>
              <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rPr>
              <a:t>A Critical Analysis of the Global</a:t>
            </a:r>
            <a:endPar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00000"/>
              </a:lnSpc>
              <a:spcBef>
                <a:spcPts val="0"/>
              </a:spcBef>
              <a:spcAft>
                <a:spcPts val="0"/>
              </a:spcAft>
              <a:buNone/>
            </a:pPr>
            <a:r>
              <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rPr>
              <a:t>Business Environment - Post Pandemic</a:t>
            </a:r>
            <a:endParaRPr lang="en-US" altLang="zh-CN"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endParaRPr>
          </a:p>
          <a:p>
            <a:pPr marL="0" indent="0" algn="ctr">
              <a:lnSpc>
                <a:spcPct val="100000"/>
              </a:lnSpc>
              <a:spcBef>
                <a:spcPts val="0"/>
              </a:spcBef>
              <a:spcAft>
                <a:spcPts val="0"/>
              </a:spcAft>
              <a:buNone/>
            </a:pPr>
            <a:endParaRPr lang="zh-CN" altLang="en-US" sz="3800" b="0" i="0" u="none" strike="noStrike" kern="0" cap="none" spc="0" baseline="0">
              <a:solidFill>
                <a:srgbClr val="FFFFFF"/>
              </a:solidFill>
              <a:latin typeface="Times New Roman" pitchFamily="0" charset="0"/>
              <a:ea typeface="Times New Roman" pitchFamily="0" charset="0"/>
              <a:cs typeface="Times New Roman" pitchFamily="0" charset="0"/>
              <a:sym typeface="Times New Roman" pitchFamily="0" charset="0"/>
            </a:endParaRPr>
          </a:p>
        </p:txBody>
      </p:sp>
    </p:spTree>
    <p:extLst>
      <p:ext uri="{BB962C8B-B14F-4D97-AF65-F5344CB8AC3E}">
        <p14:creationId xmlns:p14="http://schemas.microsoft.com/office/powerpoint/2010/main" val="1096377728"/>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22"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0" indent="0" algn="ctr">
              <a:lnSpc>
                <a:spcPct val="100000"/>
              </a:lnSpc>
              <a:spcBef>
                <a:spcPts val="0"/>
              </a:spcBef>
              <a:spcAft>
                <a:spcPts val="0"/>
              </a:spcAft>
              <a:buNone/>
            </a:pPr>
            <a:endParaRPr lang="en-US" altLang="zh-CN" sz="2200" b="0" i="0" u="none" strike="noStrike" kern="0" cap="none" spc="0" baseline="0">
              <a:solidFill>
                <a:srgbClr val="000000"/>
              </a:solidFill>
              <a:latin typeface="Arial" pitchFamily="0" charset="0"/>
              <a:ea typeface="Arial" pitchFamily="0" charset="0"/>
              <a:cs typeface="Lucida Sans" pitchFamily="0" charset="0"/>
            </a:endParaRPr>
          </a:p>
          <a:p>
            <a:pPr marL="0" indent="0" algn="ctr">
              <a:lnSpc>
                <a:spcPct val="100000"/>
              </a:lnSpc>
              <a:spcBef>
                <a:spcPts val="0"/>
              </a:spcBef>
              <a:spcAft>
                <a:spcPts val="0"/>
              </a:spcAft>
              <a:buNone/>
            </a:pPr>
            <a:endParaRPr lang="en-US" altLang="zh-CN" sz="2200" b="0" i="0" u="none" strike="noStrike" kern="0" cap="none" spc="0" baseline="0">
              <a:solidFill>
                <a:srgbClr val="000000"/>
              </a:solidFill>
              <a:latin typeface="Arial" pitchFamily="0" charset="0"/>
              <a:ea typeface="Arial" pitchFamily="0" charset="0"/>
              <a:cs typeface="Lucida Sans" pitchFamily="0" charset="0"/>
            </a:endParaRPr>
          </a:p>
          <a:p>
            <a:pPr marL="0" indent="0" algn="ctr">
              <a:lnSpc>
                <a:spcPct val="100000"/>
              </a:lnSpc>
              <a:spcBef>
                <a:spcPts val="0"/>
              </a:spcBef>
              <a:spcAft>
                <a:spcPts val="0"/>
              </a:spcAft>
              <a:buNone/>
            </a:pPr>
            <a:r>
              <a:rPr lang="en-US" altLang="zh-CN" sz="2200" b="0" i="0" u="none" strike="noStrike" kern="0" cap="none" spc="0" baseline="0">
                <a:solidFill>
                  <a:srgbClr val="000000"/>
                </a:solidFill>
                <a:latin typeface="Arial" pitchFamily="0" charset="0"/>
                <a:ea typeface="Arial" pitchFamily="0" charset="0"/>
                <a:cs typeface="Lucida Sans" pitchFamily="0" charset="0"/>
              </a:rPr>
              <a:t>module code :- LLLCMB7001</a:t>
            </a:r>
            <a:endParaRPr lang="en-US" altLang="zh-CN" sz="2200" b="0" i="0" u="none" strike="noStrike" kern="0" cap="none" spc="0" baseline="0">
              <a:solidFill>
                <a:srgbClr val="000000"/>
              </a:solidFill>
              <a:latin typeface="Arial" pitchFamily="0" charset="0"/>
              <a:ea typeface="Arial" pitchFamily="0" charset="0"/>
              <a:cs typeface="Lucida Sans" pitchFamily="0" charset="0"/>
            </a:endParaRPr>
          </a:p>
          <a:p>
            <a:pPr marL="0" indent="0" algn="ctr">
              <a:lnSpc>
                <a:spcPct val="100000"/>
              </a:lnSpc>
              <a:spcBef>
                <a:spcPts val="0"/>
              </a:spcBef>
              <a:spcAft>
                <a:spcPts val="0"/>
              </a:spcAft>
              <a:buNone/>
            </a:pPr>
            <a:r>
              <a:rPr lang="en-US" altLang="zh-CN" sz="2200" b="0" i="0" u="none" strike="noStrike" kern="0" cap="none" spc="0" baseline="0">
                <a:solidFill>
                  <a:srgbClr val="000000"/>
                </a:solidFill>
                <a:latin typeface="Arial" pitchFamily="0" charset="0"/>
                <a:ea typeface="Arial" pitchFamily="0" charset="0"/>
                <a:cs typeface="Lucida Sans" pitchFamily="0" charset="0"/>
              </a:rPr>
              <a:t>Subject :- Marketing Management </a:t>
            </a:r>
            <a:endParaRPr lang="en-US" altLang="zh-CN" sz="2200" b="0" i="0" u="none" strike="noStrike" kern="0" cap="none" spc="0" baseline="0">
              <a:solidFill>
                <a:srgbClr val="000000"/>
              </a:solidFill>
              <a:latin typeface="Arial" pitchFamily="0" charset="0"/>
              <a:ea typeface="Arial" pitchFamily="0" charset="0"/>
              <a:cs typeface="Lucida Sans" pitchFamily="0" charset="0"/>
            </a:endParaRPr>
          </a:p>
          <a:p>
            <a:pPr marL="0" indent="0" algn="ctr">
              <a:lnSpc>
                <a:spcPct val="100000"/>
              </a:lnSpc>
              <a:spcBef>
                <a:spcPts val="0"/>
              </a:spcBef>
              <a:spcAft>
                <a:spcPts val="0"/>
              </a:spcAft>
              <a:buNone/>
            </a:pPr>
            <a:r>
              <a:rPr lang="en-US" altLang="zh-CN" sz="2200" b="0" i="0" u="none" strike="noStrike" kern="0" cap="none" spc="0" baseline="0">
                <a:solidFill>
                  <a:srgbClr val="000000"/>
                </a:solidFill>
                <a:latin typeface="Arial" pitchFamily="0" charset="0"/>
                <a:ea typeface="Arial" pitchFamily="0" charset="0"/>
                <a:cs typeface="Lucida Sans" pitchFamily="0" charset="0"/>
              </a:rPr>
              <a:t>Name :- Nihar shah </a:t>
            </a:r>
            <a:endParaRPr lang="en-US" altLang="zh-CN" sz="2200" b="0" i="0" u="none" strike="noStrike" kern="0" cap="none" spc="0" baseline="0">
              <a:solidFill>
                <a:srgbClr val="000000"/>
              </a:solidFill>
              <a:latin typeface="Arial" pitchFamily="0" charset="0"/>
              <a:ea typeface="Arial" pitchFamily="0" charset="0"/>
              <a:cs typeface="Lucida Sans" pitchFamily="0" charset="0"/>
            </a:endParaRPr>
          </a:p>
          <a:p>
            <a:pPr marL="0" indent="0" algn="ctr">
              <a:lnSpc>
                <a:spcPct val="100000"/>
              </a:lnSpc>
              <a:spcBef>
                <a:spcPts val="0"/>
              </a:spcBef>
              <a:spcAft>
                <a:spcPts val="0"/>
              </a:spcAft>
              <a:buNone/>
            </a:pPr>
            <a:r>
              <a:rPr lang="en-US" altLang="zh-CN" sz="2200" b="0" i="0" u="none" strike="noStrike" kern="0" cap="none" spc="0" baseline="0">
                <a:solidFill>
                  <a:srgbClr val="000000"/>
                </a:solidFill>
                <a:latin typeface="Arial" pitchFamily="0" charset="0"/>
                <a:ea typeface="Arial" pitchFamily="0" charset="0"/>
                <a:cs typeface="Lucida Sans" pitchFamily="0" charset="0"/>
              </a:rPr>
              <a:t>Student ID :- 2237234</a:t>
            </a:r>
            <a:endParaRPr lang="zh-CN" altLang="en-US" sz="22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981995745"/>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32" name="文本框"/>
          <p:cNvSpPr>
            <a:spLocks noGrp="1"/>
          </p:cNvSpPr>
          <p:nvPr>
            <p:ph type="title"/>
          </p:nvPr>
        </p:nvSpPr>
        <p:spPr>
          <a:xfrm rot="0">
            <a:off x="1635655" y="695744"/>
            <a:ext cx="8520601" cy="607799"/>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0" i="0" u="none" strike="noStrike" kern="0" cap="none" spc="0" baseline="0">
                <a:solidFill>
                  <a:srgbClr val="000000"/>
                </a:solidFill>
                <a:latin typeface="Arial" pitchFamily="0" charset="0"/>
                <a:ea typeface="Arial" pitchFamily="0" charset="0"/>
                <a:cs typeface="Lucida Sans" pitchFamily="0" charset="0"/>
              </a:rPr>
              <a:t>Introduction</a:t>
            </a:r>
            <a:endParaRPr lang="zh-CN" altLang="en-US" sz="2400" b="0" i="0" u="none" strike="noStrike" kern="0" cap="none" spc="0" baseline="0">
              <a:solidFill>
                <a:srgbClr val="000000"/>
              </a:solidFill>
              <a:latin typeface="Arial" pitchFamily="0" charset="0"/>
              <a:ea typeface="Arial" pitchFamily="0" charset="0"/>
              <a:cs typeface="Lucida Sans" pitchFamily="0" charset="0"/>
            </a:endParaRPr>
          </a:p>
        </p:txBody>
      </p:sp>
      <p:sp>
        <p:nvSpPr>
          <p:cNvPr id="33" name="文本框"/>
          <p:cNvSpPr>
            <a:spLocks noGrp="1"/>
          </p:cNvSpPr>
          <p:nvPr>
            <p:ph type="body" idx="1"/>
          </p:nvPr>
        </p:nvSpPr>
        <p:spPr>
          <a:xfrm rot="0">
            <a:off x="606970" y="1725167"/>
            <a:ext cx="8520601"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Global Business environment includes conditions in different countries that affect decision-making for organizations.</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It consists of the external environment and the internal environment.</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multinational companies operate in various regions worldwide and they need to be familiar with various result regulations and cultures of other regions to effectively enhance their business globally.</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42900" algn="l">
              <a:lnSpc>
                <a:spcPct val="100000"/>
              </a:lnSpc>
              <a:spcBef>
                <a:spcPts val="0"/>
              </a:spcBef>
              <a:spcAft>
                <a:spcPts val="0"/>
              </a:spcAft>
              <a:buClr>
                <a:srgbClr val="000000"/>
              </a:buClr>
              <a:buSzPts val="18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However, post pandemic the changing global business environment is creating a challenging situation for organizations.</a:t>
            </a:r>
            <a:endParaRPr lang="zh-CN" altLang="en-US"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p:txBody>
      </p:sp>
    </p:spTree>
    <p:extLst>
      <p:ext uri="{BB962C8B-B14F-4D97-AF65-F5344CB8AC3E}">
        <p14:creationId xmlns:p14="http://schemas.microsoft.com/office/powerpoint/2010/main" val="1504487050"/>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36" name="文本框"/>
          <p:cNvSpPr>
            <a:spLocks noGrp="1"/>
          </p:cNvSpPr>
          <p:nvPr>
            <p:ph type="title"/>
          </p:nvPr>
        </p:nvSpPr>
        <p:spPr>
          <a:xfrm rot="0">
            <a:off x="1359434" y="543347"/>
            <a:ext cx="8520601" cy="607799"/>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Background</a:t>
            </a:r>
            <a:endParaRPr lang="zh-CN" altLang="en-US" sz="2400" b="0" i="0" u="none" strike="noStrike" kern="0" cap="none" spc="0" baseline="0">
              <a:solidFill>
                <a:srgbClr val="000000"/>
              </a:solidFill>
              <a:latin typeface="Arial" pitchFamily="0" charset="0"/>
              <a:ea typeface="Arial" pitchFamily="0" charset="0"/>
              <a:cs typeface="Lucida Sans" pitchFamily="0" charset="0"/>
            </a:endParaRPr>
          </a:p>
        </p:txBody>
      </p:sp>
      <p:sp>
        <p:nvSpPr>
          <p:cNvPr id="37" name="文本框"/>
          <p:cNvSpPr>
            <a:spLocks noGrp="1"/>
          </p:cNvSpPr>
          <p:nvPr>
            <p:ph type="body" idx="1"/>
          </p:nvPr>
        </p:nvSpPr>
        <p:spPr>
          <a:xfrm rot="0">
            <a:off x="-355039" y="1420371"/>
            <a:ext cx="8520601"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is one of the biggest and most reputed multinational grocery and general merchandise company in the United Kingdom.</a:t>
            </a:r>
            <a:endPar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It was established in 1919  by Jack Cohen as market stall in London (</a:t>
            </a:r>
            <a:r>
              <a:rPr lang="en-US" altLang="zh-CN" sz="19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Rosnizam </a:t>
            </a:r>
            <a:r>
              <a:rPr lang="en-US" altLang="zh-CN" sz="1900" b="0" i="1"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et al. </a:t>
            </a:r>
            <a:r>
              <a:rPr lang="en-US" altLang="zh-CN" sz="19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2020).</a:t>
            </a:r>
            <a:endPar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functions in various countries and provides wide range of products involving groceries, electronics, and economic services.</a:t>
            </a:r>
            <a:endPar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Famous for its excellent customer service and competitive costing</a:t>
            </a:r>
            <a:endPar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9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Consistently works on adaptation and innovation for meeting customer expectations and latest trends in market.</a:t>
            </a:r>
            <a:endParaRPr lang="zh-CN" altLang="en-US" sz="19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1155869956"/>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40" name="文本框"/>
          <p:cNvSpPr>
            <a:spLocks noGrp="1"/>
          </p:cNvSpPr>
          <p:nvPr>
            <p:ph type="title"/>
          </p:nvPr>
        </p:nvSpPr>
        <p:spPr>
          <a:xfrm rot="0">
            <a:off x="387898" y="381424"/>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1"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Impact of market failure in Tesco</a:t>
            </a:r>
            <a:endParaRPr lang="zh-CN" altLang="en-US" sz="2400" b="0" i="0" u="none" strike="noStrike" kern="0" cap="none" spc="0" baseline="0">
              <a:solidFill>
                <a:srgbClr val="000000"/>
              </a:solidFill>
              <a:latin typeface="Arial" pitchFamily="0" charset="0"/>
              <a:ea typeface="Arial" pitchFamily="0" charset="0"/>
              <a:cs typeface="Lucida Sans" pitchFamily="0" charset="0"/>
            </a:endParaRPr>
          </a:p>
        </p:txBody>
      </p:sp>
      <p:sp>
        <p:nvSpPr>
          <p:cNvPr id="41"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Market failure is when the distribution of goods and services within a free market is ineffective from an economic perspective.</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failure often arises from individuals prioritizing immediate profits over long term stability.</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has faced market failure because of the Covid-19 pandemic.</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Market failure has resulted in supply chain disruption, joblessness of the employees and that has affected the total competitive landscape of the company.</a:t>
            </a:r>
            <a:endParaRPr lang="zh-CN" altLang="en-US" sz="20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1375999350"/>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44"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Challenges faced by Tesco post pandemic:</a:t>
            </a:r>
            <a:endParaRPr lang="zh-CN" altLang="en-US" sz="2400" b="0" i="0" u="none" strike="noStrike" kern="0" cap="none" spc="0" baseline="0">
              <a:solidFill>
                <a:srgbClr val="000000"/>
              </a:solidFill>
              <a:latin typeface="Arial" pitchFamily="0" charset="0"/>
              <a:ea typeface="Arial" pitchFamily="0" charset="0"/>
              <a:cs typeface="Lucida Sans" pitchFamily="0" charset="0"/>
            </a:endParaRPr>
          </a:p>
        </p:txBody>
      </p:sp>
      <p:sp>
        <p:nvSpPr>
          <p:cNvPr id="45"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endParaRPr lang="en-US" altLang="zh-CN" sz="20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experienced a significant decline in profits, falling by nearly 20% to </a:t>
            </a:r>
            <a:r>
              <a:rPr lang="en-US" altLang="zh-CN" sz="20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£825m last year due to the Covid pandemic.</a:t>
            </a:r>
            <a:endParaRPr lang="en-US" altLang="zh-CN" sz="20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121212"/>
              </a:buClr>
              <a:buSzPts val="1200"/>
              <a:buFont typeface="Times New Roman" pitchFamily="0" charset="0"/>
              <a:buChar char="●"/>
            </a:pPr>
            <a:r>
              <a:rPr lang="en-US" altLang="zh-CN" sz="20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Despite the profit decline, Tesco, the largest retailer in the UK, managed to attract customers away from its competitors.</a:t>
            </a:r>
            <a:endParaRPr lang="en-US" altLang="zh-CN" sz="20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121212"/>
              </a:buClr>
              <a:buSzPts val="1200"/>
              <a:buFont typeface="Times New Roman" pitchFamily="0" charset="0"/>
              <a:buChar char="●"/>
            </a:pPr>
            <a:r>
              <a:rPr lang="en-US" altLang="zh-CN" sz="20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The company’s overall sales increased by slightly over 7%.</a:t>
            </a:r>
            <a:endParaRPr lang="en-US" altLang="zh-CN" sz="20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121212"/>
              </a:buClr>
              <a:buSzPts val="1200"/>
              <a:buFont typeface="Times New Roman" pitchFamily="0" charset="0"/>
              <a:buChar char="●"/>
            </a:pPr>
            <a:r>
              <a:rPr lang="en-US" altLang="zh-CN" sz="2000" b="0" i="0" u="none" strike="noStrike" kern="0" cap="none" spc="0" baseline="0">
                <a:solidFill>
                  <a:srgbClr val="121212"/>
                </a:solidFill>
                <a:latin typeface="Times New Roman" pitchFamily="0" charset="0"/>
                <a:ea typeface="Times New Roman" pitchFamily="0" charset="0"/>
                <a:cs typeface="Times New Roman" pitchFamily="0" charset="0"/>
                <a:sym typeface="Times New Roman" pitchFamily="0" charset="0"/>
              </a:rPr>
              <a:t>Tesco has faced inefficiency in the supply chain due to the Covid-19 pandemic.</a:t>
            </a:r>
            <a:endParaRPr lang="zh-CN" altLang="en-US" sz="20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1736195019"/>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48" name="文本框"/>
          <p:cNvSpPr>
            <a:spLocks noGrp="1"/>
          </p:cNvSpPr>
          <p:nvPr>
            <p:ph type="title"/>
          </p:nvPr>
        </p:nvSpPr>
        <p:spPr>
          <a:xfrm rot="0">
            <a:off x="597445" y="571922"/>
            <a:ext cx="8520601"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3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Identified Key business factors for Market failure:</a:t>
            </a:r>
            <a:endParaRPr lang="zh-CN" altLang="en-US" sz="2300" b="0" i="0" u="none" strike="noStrike" kern="0" cap="none" spc="0" baseline="0">
              <a:solidFill>
                <a:srgbClr val="000000"/>
              </a:solidFill>
              <a:latin typeface="Arial" pitchFamily="0" charset="0"/>
              <a:ea typeface="Arial" pitchFamily="0" charset="0"/>
              <a:cs typeface="Lucida Sans" pitchFamily="0" charset="0"/>
            </a:endParaRPr>
          </a:p>
        </p:txBody>
      </p:sp>
      <p:sp>
        <p:nvSpPr>
          <p:cNvPr id="49" name="文本框"/>
          <p:cNvSpPr>
            <a:spLocks noGrp="1"/>
          </p:cNvSpPr>
          <p:nvPr>
            <p:ph type="body" idx="1"/>
          </p:nvPr>
        </p:nvSpPr>
        <p:spPr>
          <a:xfrm rot="0">
            <a:off x="187875" y="1363222"/>
            <a:ext cx="8520601"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8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post Covid-19 pandemic global business has witnessed a huge change in customer behavior</a:t>
            </a:r>
            <a:endParaRPr lang="en-US" altLang="zh-CN" sz="1800" b="0" i="0" u="none" strike="noStrike" kern="0" cap="none" spc="0" baseline="0">
              <a:solidFill>
                <a:srgbClr val="000000"/>
              </a:solidFill>
              <a:latin typeface="Times New Roman" pitchFamily="0" charset="0"/>
              <a:ea typeface="Times New Roman" pitchFamily="0" charset="0"/>
              <a:cs typeface="Times New Roman" pitchFamily="0" charset="0"/>
            </a:endParaRPr>
          </a:p>
          <a:p>
            <a:pPr marL="152400" indent="0" algn="l">
              <a:lnSpc>
                <a:spcPct val="100000"/>
              </a:lnSpc>
              <a:spcBef>
                <a:spcPts val="0"/>
              </a:spcBef>
              <a:spcAft>
                <a:spcPts val="0"/>
              </a:spcAft>
              <a:buNone/>
            </a:pPr>
            <a:endParaRPr lang="en-US" altLang="zh-CN" sz="1800" b="0" i="0" u="none" strike="noStrike" kern="0" cap="none" spc="0" baseline="0">
              <a:solidFill>
                <a:srgbClr val="000000"/>
              </a:solidFill>
              <a:latin typeface="Times New Roman" pitchFamily="0" charset="0"/>
              <a:ea typeface="Times New Roman" pitchFamily="0" charset="0"/>
              <a:cs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1800" b="0" i="0" u="none" strike="noStrike" kern="0" cap="none" spc="0" baseline="0">
                <a:solidFill>
                  <a:srgbClr val="000000"/>
                </a:solidFill>
                <a:latin typeface="Times New Roman" pitchFamily="0" charset="0"/>
                <a:ea typeface="Times New Roman" pitchFamily="0" charset="0"/>
                <a:cs typeface="Times New Roman" pitchFamily="0" charset="0"/>
              </a:rPr>
              <a:t>Tesco's profitability has decreased as a result of the emergence of various retail businesses thanks to e-commerce platforms. </a:t>
            </a:r>
            <a:endParaRPr lang="en-US" altLang="zh-CN" sz="1800" b="0" i="0" u="none" strike="noStrike" kern="0" cap="none" spc="0" baseline="0">
              <a:solidFill>
                <a:srgbClr val="000000"/>
              </a:solidFill>
              <a:latin typeface="Times New Roman" pitchFamily="0" charset="0"/>
              <a:ea typeface="Times New Roman" pitchFamily="0" charset="0"/>
              <a:cs typeface="Times New Roman" pitchFamily="0" charset="0"/>
            </a:endParaRPr>
          </a:p>
          <a:p>
            <a:pPr marL="152400" indent="0" algn="l">
              <a:lnSpc>
                <a:spcPct val="100000"/>
              </a:lnSpc>
              <a:spcBef>
                <a:spcPts val="0"/>
              </a:spcBef>
              <a:spcAft>
                <a:spcPts val="0"/>
              </a:spcAft>
              <a:buNone/>
            </a:pPr>
            <a:endParaRPr lang="en-US" altLang="zh-CN" sz="1800" b="0" i="0" u="none" strike="noStrike" kern="0" cap="none" spc="0" baseline="0">
              <a:solidFill>
                <a:srgbClr val="000000"/>
              </a:solidFill>
              <a:latin typeface="Times New Roman" pitchFamily="0" charset="0"/>
              <a:ea typeface="Times New Roman" pitchFamily="0" charset="0"/>
              <a:cs typeface="Times New Roman" pitchFamily="0" charset="0"/>
            </a:endParaRPr>
          </a:p>
          <a:p>
            <a:pPr marL="152400" indent="0" algn="l">
              <a:lnSpc>
                <a:spcPct val="100000"/>
              </a:lnSpc>
              <a:spcBef>
                <a:spcPts val="0"/>
              </a:spcBef>
              <a:spcAft>
                <a:spcPts val="0"/>
              </a:spcAft>
              <a:buFont typeface="Droid Sans" pitchFamily="0" charset="0"/>
              <a:buChar char="●"/>
            </a:pPr>
            <a:r>
              <a:rPr lang="en-US" altLang="zh-CN" sz="1800" b="0" i="0" u="none" strike="noStrike" kern="0" cap="none" spc="0" baseline="0">
                <a:solidFill>
                  <a:srgbClr val="000000"/>
                </a:solidFill>
                <a:latin typeface="Arial" pitchFamily="0" charset="0"/>
                <a:ea typeface="Arial" pitchFamily="0" charset="0"/>
                <a:cs typeface="Lucida Sans" pitchFamily="0" charset="0"/>
              </a:rPr>
              <a:t>     Tesco is one example of a conventional store that has been less demand for retail products due to the growth of the e-commerce sector. </a:t>
            </a:r>
            <a:endParaRPr lang="zh-CN" altLang="en-US" sz="18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1973735463"/>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52" name="文本框"/>
          <p:cNvSpPr>
            <a:spLocks noGrp="1"/>
          </p:cNvSpPr>
          <p:nvPr>
            <p:ph type="title"/>
          </p:nvPr>
        </p:nvSpPr>
        <p:spPr>
          <a:xfrm rot="0">
            <a:off x="311700" y="37152"/>
            <a:ext cx="8520600" cy="304383"/>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Allocated resources of Tesco to cope up with current Challenges:</a:t>
            </a:r>
            <a:endParaRPr lang="zh-CN" altLang="en-US" sz="2400" b="0" i="0" u="none" strike="noStrike" kern="0" cap="none" spc="0" baseline="0">
              <a:solidFill>
                <a:srgbClr val="000000"/>
              </a:solidFill>
              <a:latin typeface="Arial" pitchFamily="0" charset="0"/>
              <a:ea typeface="Arial" pitchFamily="0" charset="0"/>
              <a:cs typeface="Lucida Sans" pitchFamily="0" charset="0"/>
            </a:endParaRPr>
          </a:p>
        </p:txBody>
      </p:sp>
      <p:sp>
        <p:nvSpPr>
          <p:cNvPr id="53" name="文本框"/>
          <p:cNvSpPr>
            <a:spLocks noGrp="1"/>
          </p:cNvSpPr>
          <p:nvPr>
            <p:ph type="body" idx="1"/>
          </p:nvPr>
        </p:nvSpPr>
        <p:spPr>
          <a:xfrm rot="0">
            <a:off x="64052" y="1439421"/>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has implemented various strategies and technologies to align with the needs of the customers post pandemic.</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endParaRPr>
          </a:p>
          <a:p>
            <a:pPr marL="152400" indent="0" algn="l">
              <a:lnSpc>
                <a:spcPct val="100000"/>
              </a:lnSpc>
              <a:spcBef>
                <a:spcPts val="0"/>
              </a:spcBef>
              <a:spcAft>
                <a:spcPts val="0"/>
              </a:spcAft>
              <a:buNone/>
            </a:pP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endParaRPr>
          </a:p>
          <a:p>
            <a:pPr marL="152400" indent="0" algn="l">
              <a:lnSpc>
                <a:spcPct val="100000"/>
              </a:lnSpc>
              <a:spcBef>
                <a:spcPts val="0"/>
              </a:spcBef>
              <a:spcAft>
                <a:spcPts val="0"/>
              </a:spcAft>
              <a:buFont typeface="Droid Sans" pitchFamily="0" charset="0"/>
              <a:buChar char="●"/>
            </a:pPr>
            <a:r>
              <a:rPr lang="en-US" altLang="zh-CN" sz="2000" b="0" i="0" u="none" strike="noStrike" kern="0" cap="none" spc="0" baseline="0">
                <a:solidFill>
                  <a:srgbClr val="000000"/>
                </a:solidFill>
                <a:latin typeface="Arial" pitchFamily="0" charset="0"/>
                <a:ea typeface="Arial" pitchFamily="0" charset="0"/>
                <a:cs typeface="Lucida Sans" pitchFamily="0" charset="0"/>
              </a:rPr>
              <a:t>  To distribute it's resources, the Tesco marketing team it's focused to big data and cloud computing. </a:t>
            </a:r>
            <a:endParaRPr lang="zh-CN" altLang="en-US" sz="20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1334406629"/>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69" name="文本框"/>
          <p:cNvSpPr>
            <a:spLocks noGrp="1"/>
          </p:cNvSpPr>
          <p:nvPr>
            <p:ph type="title"/>
          </p:nvPr>
        </p:nvSpPr>
        <p:spPr>
          <a:xfrm rot="0">
            <a:off x="321224"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r>
              <a:rPr lang="en-US" altLang="zh-CN" sz="2400" b="1"/>
              <a:t>green marketing strategy used by Tesco to withstand the challenges </a:t>
            </a:r>
            <a:endParaRPr lang="zh-CN" altLang="en-US" sz="2400" b="1"/>
          </a:p>
        </p:txBody>
      </p:sp>
      <p:sp>
        <p:nvSpPr>
          <p:cNvPr id="70" name="文本框"/>
          <p:cNvSpPr>
            <a:spLocks noGrp="1"/>
          </p:cNvSpPr>
          <p:nvPr>
            <p:ph type="body" idx="1"/>
          </p:nvPr>
        </p:nvSpPr>
        <p:spPr>
          <a:xfrm rot="0">
            <a:off x="340274" y="1410847"/>
            <a:ext cx="8520600" cy="3339000"/>
          </a:xfrm>
          <a:prstGeom prst="rect"/>
          <a:noFill/>
          <a:ln w="12700" cmpd="sng" cap="flat">
            <a:noFill/>
            <a:prstDash val="solid"/>
            <a:round/>
          </a:ln>
        </p:spPr>
        <p:txBody>
          <a:bodyPr vert="horz" wrap="square" lIns="91425" tIns="91425" rIns="91425" bIns="91425" anchor="t" anchorCtr="0">
            <a:prstTxWarp prst="textNoShape"/>
          </a:bodyPr>
          <a:lstStyle/>
          <a:p>
            <a:pPr>
              <a:buFont typeface="Droid Sans" pitchFamily="0" charset="0"/>
              <a:buChar char="●"/>
            </a:pPr>
            <a:r>
              <a:rPr lang="en-US" altLang="zh-CN" sz="2000"/>
              <a:t> Tesco is working to cut it's emmisions of greenhouse gases band increases energy efficiency. by 2050, the corporation wants to operate with a net zero carbon footprint. </a:t>
            </a:r>
            <a:endParaRPr lang="en-US" altLang="zh-CN" sz="2000"/>
          </a:p>
          <a:p>
            <a:pPr>
              <a:buFont typeface="Droid Sans" pitchFamily="0" charset="0"/>
              <a:buChar char="●"/>
            </a:pPr>
            <a:r>
              <a:rPr lang="en-US" altLang="zh-CN" sz="2000"/>
              <a:t>Tesco is dedicated to cutting waste across all aspects of its business, from supply network to retail space. </a:t>
            </a:r>
            <a:endParaRPr lang="en-US" altLang="zh-CN" sz="2000"/>
          </a:p>
          <a:p>
            <a:pPr>
              <a:buFont typeface="Droid Sans" pitchFamily="0" charset="0"/>
              <a:buChar char="●"/>
            </a:pPr>
            <a:r>
              <a:rPr lang="en-US" altLang="zh-CN" sz="2000"/>
              <a:t>Tesco is dedicated to purchasing goods from vendors who uphold strict moral and environmental criteria.  the business collaborates with suppliers to ensure that their goods are made in an ethical manner.</a:t>
            </a:r>
            <a:endParaRPr lang="zh-CN" altLang="en-US" sz="2000"/>
          </a:p>
        </p:txBody>
      </p:sp>
    </p:spTree>
    <p:extLst>
      <p:ext uri="{BB962C8B-B14F-4D97-AF65-F5344CB8AC3E}">
        <p14:creationId xmlns:p14="http://schemas.microsoft.com/office/powerpoint/2010/main" val="578082055"/>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59" name="文本框"/>
          <p:cNvSpPr>
            <a:spLocks noGrp="1"/>
          </p:cNvSpPr>
          <p:nvPr>
            <p:ph type="title"/>
          </p:nvPr>
        </p:nvSpPr>
        <p:spPr>
          <a:xfrm rot="0">
            <a:off x="340273" y="419524"/>
            <a:ext cx="8520600" cy="607799"/>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2400" b="1" i="0" u="none" strike="noStrike" kern="0" cap="none" spc="0" baseline="0">
                <a:solidFill>
                  <a:srgbClr val="000000"/>
                </a:solidFill>
                <a:latin typeface="Arial" pitchFamily="0" charset="0"/>
                <a:ea typeface="Arial" pitchFamily="0" charset="0"/>
                <a:cs typeface="Lucida Sans" pitchFamily="0" charset="0"/>
              </a:rPr>
              <a:t>CSR strategies considered by Tesco to thrive in its business environment </a:t>
            </a:r>
            <a:endParaRPr lang="zh-CN" altLang="en-US" sz="2400" b="1" i="0" u="none" strike="noStrike" kern="0" cap="none" spc="0" baseline="0">
              <a:solidFill>
                <a:srgbClr val="000000"/>
              </a:solidFill>
              <a:latin typeface="Arial" pitchFamily="0" charset="0"/>
              <a:ea typeface="Arial" pitchFamily="0" charset="0"/>
              <a:cs typeface="Lucida Sans" pitchFamily="0" charset="0"/>
            </a:endParaRPr>
          </a:p>
        </p:txBody>
      </p:sp>
      <p:sp>
        <p:nvSpPr>
          <p:cNvPr id="60" name="文本框"/>
          <p:cNvSpPr>
            <a:spLocks noGrp="1"/>
          </p:cNvSpPr>
          <p:nvPr>
            <p:ph type="body" idx="1"/>
          </p:nvPr>
        </p:nvSpPr>
        <p:spPr>
          <a:xfrm rot="0">
            <a:off x="321224" y="2115686"/>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Font typeface="Droid Sans" pitchFamily="0" charset="0"/>
              <a:buChar char="●"/>
            </a:pPr>
            <a:r>
              <a:rPr lang="en-US" altLang="zh-CN" sz="2000" b="0" i="0" u="none" strike="noStrike" kern="0" cap="none" spc="0" baseline="0">
                <a:solidFill>
                  <a:srgbClr val="000000"/>
                </a:solidFill>
                <a:latin typeface="Arial" pitchFamily="0" charset="0"/>
                <a:ea typeface="Arial" pitchFamily="0" charset="0"/>
                <a:cs typeface="Lucida Sans" pitchFamily="0" charset="0"/>
              </a:rPr>
              <a:t> Tesco promotes environmental issues through a training program to raise sufficient knowledge of the issue and enable the business to fully realise its operational effectiveness efforts. </a:t>
            </a:r>
            <a:endParaRPr lang="zh-CN" altLang="en-US" sz="20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1090896985"/>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61" name="文本框"/>
          <p:cNvSpPr>
            <a:spLocks noGrp="1"/>
          </p:cNvSpPr>
          <p:nvPr>
            <p:ph type="title"/>
          </p:nvPr>
        </p:nvSpPr>
        <p:spPr>
          <a:xfrm rot="0">
            <a:off x="311700" y="419524"/>
            <a:ext cx="8520600" cy="607799"/>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15000"/>
              </a:lnSpc>
              <a:spcBef>
                <a:spcPts val="0"/>
              </a:spcBef>
              <a:spcAft>
                <a:spcPts val="0"/>
              </a:spcAft>
              <a:buNone/>
            </a:pPr>
            <a:r>
              <a:rPr lang="en-US" altLang="zh-CN" sz="2400" b="1"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Developing an effective competitive strategy for  Tesco:</a:t>
            </a:r>
            <a:endParaRPr lang="zh-CN" altLang="en-US" sz="2400" b="0" i="0" u="none" strike="noStrike" kern="0" cap="none" spc="0" baseline="0">
              <a:solidFill>
                <a:srgbClr val="000000"/>
              </a:solidFill>
              <a:latin typeface="Arial" pitchFamily="0" charset="0"/>
              <a:ea typeface="Arial" pitchFamily="0" charset="0"/>
              <a:cs typeface="Lucida Sans" pitchFamily="0" charset="0"/>
            </a:endParaRPr>
          </a:p>
        </p:txBody>
      </p:sp>
      <p:sp>
        <p:nvSpPr>
          <p:cNvPr id="62"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uses price leadership strategy and draws attention to price effectivity and functional efficiency to provide best competitive prices.</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The british multinational retailer also focuses on product differentiation by offering multiple range of items, involving self-brand and exclusive lines, and continuous efforts towards innovation and product standards.</a:t>
            </a:r>
            <a:endPar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endParaRPr>
          </a:p>
          <a:p>
            <a:pPr marL="457200" indent="-304800" algn="l">
              <a:lnSpc>
                <a:spcPct val="100000"/>
              </a:lnSpc>
              <a:spcBef>
                <a:spcPts val="0"/>
              </a:spcBef>
              <a:spcAft>
                <a:spcPts val="0"/>
              </a:spcAft>
              <a:buClr>
                <a:srgbClr val="000000"/>
              </a:buClr>
              <a:buSzPts val="1200"/>
              <a:buFont typeface="Times New Roman" pitchFamily="0" charset="0"/>
              <a:buChar char="●"/>
            </a:pPr>
            <a:r>
              <a:rPr lang="en-US" altLang="zh-CN" sz="2000" b="0" i="0" u="none" strike="noStrike" kern="0" cap="none" spc="0" baseline="0">
                <a:solidFill>
                  <a:srgbClr val="000000"/>
                </a:solidFill>
                <a:latin typeface="Times New Roman" pitchFamily="0" charset="0"/>
                <a:ea typeface="Times New Roman" pitchFamily="0" charset="0"/>
                <a:cs typeface="Times New Roman" pitchFamily="0" charset="0"/>
                <a:sym typeface="Times New Roman" pitchFamily="0" charset="0"/>
              </a:rPr>
              <a:t>Tesco employs multi platform trading by using both brick and mortar stores and online channels for reaching maximum customers and offering best shopping experiences.</a:t>
            </a:r>
            <a:endParaRPr lang="zh-CN" altLang="en-US" sz="20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782078840"/>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rgbClr val="FFFFFF"/>
        </a:solidFill>
      </p:bgPr>
    </p:bg>
    <p:spTree>
      <p:nvGrpSpPr>
        <p:cNvPr id="1" name=""/>
        <p:cNvGrpSpPr/>
        <p:nvPr/>
      </p:nvGrpSpPr>
      <p:grpSpPr>
        <a:xfrm>
          <a:off x="0" y="0"/>
          <a:ext cx="0" cy="0"/>
          <a:chOff x="0" y="0"/>
          <a:chExt cx="0" cy="0"/>
        </a:xfrm>
      </p:grpSpPr>
      <p:sp>
        <p:nvSpPr>
          <p:cNvPr id="65" name="文本框"/>
          <p:cNvSpPr>
            <a:spLocks noGrp="1"/>
          </p:cNvSpPr>
          <p:nvPr>
            <p:ph type="title"/>
          </p:nvPr>
        </p:nvSpPr>
        <p:spPr>
          <a:xfrm rot="0">
            <a:off x="311700" y="410000"/>
            <a:ext cx="8520600" cy="6078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300" b="0" i="0" u="none" strike="noStrike" kern="0" cap="none" spc="0" baseline="0">
                <a:solidFill>
                  <a:srgbClr val="000000"/>
                </a:solidFill>
                <a:latin typeface="Arial" pitchFamily="0" charset="0"/>
                <a:ea typeface="Arial" pitchFamily="0" charset="0"/>
                <a:cs typeface="Lucida Sans" pitchFamily="0" charset="0"/>
              </a:rPr>
              <a:t>References</a:t>
            </a:r>
            <a:endParaRPr lang="zh-CN" altLang="en-US" sz="1300" b="0" i="0" u="none" strike="noStrike" kern="0" cap="none" spc="0" baseline="0">
              <a:solidFill>
                <a:srgbClr val="000000"/>
              </a:solidFill>
              <a:latin typeface="Arial" pitchFamily="0" charset="0"/>
              <a:ea typeface="Arial" pitchFamily="0" charset="0"/>
              <a:cs typeface="Lucida Sans" pitchFamily="0" charset="0"/>
            </a:endParaRPr>
          </a:p>
        </p:txBody>
      </p:sp>
      <p:sp>
        <p:nvSpPr>
          <p:cNvPr id="66" name="文本框"/>
          <p:cNvSpPr>
            <a:spLocks noGrp="1"/>
          </p:cNvSpPr>
          <p:nvPr>
            <p:ph type="body" idx="1"/>
          </p:nvPr>
        </p:nvSpPr>
        <p:spPr>
          <a:xfrm rot="0">
            <a:off x="311700" y="1229875"/>
            <a:ext cx="8520600" cy="3339000"/>
          </a:xfrm>
          <a:prstGeom prst="rect"/>
          <a:noFill/>
          <a:ln w="12700" cmpd="sng" cap="flat">
            <a:noFill/>
            <a:prstDash val="solid"/>
            <a:round/>
          </a:ln>
        </p:spPr>
        <p:txBody>
          <a:bodyPr vert="horz" wrap="square" lIns="91425" tIns="91425" rIns="91425" bIns="91425" anchor="t" anchorCtr="0">
            <a:prstTxWarp prst="textNoShape"/>
          </a:bodyPr>
          <a:lstStyle/>
          <a:p>
            <a:pPr marL="0" indent="0" algn="l">
              <a:lnSpc>
                <a:spcPct val="100000"/>
              </a:lnSpc>
              <a:spcBef>
                <a:spcPts val="0"/>
              </a:spcBef>
              <a:spcAft>
                <a:spcPts val="0"/>
              </a:spcAft>
              <a:buNone/>
            </a:pP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Rosnizam, M.R.A.B., Kee, D.M.H., Akhir, M.E.H.B.M., Shahqira, M., Yusoff, M.A.H.B.M., Budiman, R.S. and Alajmi, A.M., 2020. Market opportunities and challenges: A case study of Tesco. </a:t>
            </a:r>
            <a:r>
              <a:rPr lang="en-US" altLang="zh-CN" sz="1200" b="0" i="1"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Journal of the community development in Asia</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 </a:t>
            </a:r>
            <a:r>
              <a:rPr lang="en-US" altLang="zh-CN" sz="1200" b="0" i="1"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3</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(2), pp.18-27. Available at: </a:t>
            </a:r>
            <a:r>
              <a:rPr lang="en-US" altLang="zh-CN" sz="1200" b="0" i="0" u="sng" strike="noStrike" kern="0" cap="none" spc="0" baseline="0">
                <a:solidFill>
                  <a:srgbClr val="1155CC"/>
                </a:solidFill>
                <a:latin typeface="Times New Roman" pitchFamily="0" charset="0"/>
                <a:ea typeface="Times New Roman" pitchFamily="0" charset="0"/>
                <a:cs typeface="Times New Roman" pitchFamily="0" charset="0"/>
                <a:sym typeface="Times New Roman" pitchFamily="0" charset="0"/>
                <a:hlinkClick r:id="rId1"/>
              </a:rPr>
              <a:t>https://ejournal.aibpmjournals.com/index.php/JCDA/article/download/807/772</a:t>
            </a:r>
            <a:r>
              <a:rPr lang="en-US" altLang="zh-CN" sz="1200" b="0" i="0" u="none" strike="noStrike" kern="0" cap="none" spc="0" baseline="0">
                <a:solidFill>
                  <a:srgbClr val="222222"/>
                </a:solidFill>
                <a:latin typeface="Times New Roman" pitchFamily="0" charset="0"/>
                <a:ea typeface="Times New Roman" pitchFamily="0" charset="0"/>
                <a:cs typeface="Times New Roman" pitchFamily="0" charset="0"/>
                <a:sym typeface="Times New Roman" pitchFamily="0" charset="0"/>
              </a:rPr>
              <a:t> (Accessed on 10th July 2023)</a:t>
            </a:r>
            <a:endParaRPr lang="zh-CN" altLang="en-US" sz="1400" b="0" i="0" u="none" strike="noStrike" kern="0" cap="none" spc="0" baseline="0">
              <a:solidFill>
                <a:srgbClr val="000000"/>
              </a:solidFill>
              <a:latin typeface="Arial" pitchFamily="0" charset="0"/>
              <a:ea typeface="Arial" pitchFamily="0" charset="0"/>
              <a:cs typeface="Lucida Sans" pitchFamily="0" charset="0"/>
            </a:endParaRPr>
          </a:p>
        </p:txBody>
      </p:sp>
    </p:spTree>
    <p:extLst>
      <p:ext uri="{BB962C8B-B14F-4D97-AF65-F5344CB8AC3E}">
        <p14:creationId xmlns:p14="http://schemas.microsoft.com/office/powerpoint/2010/main" val="922022509"/>
      </p:ext>
    </p:extLst>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999999"/>
      </a:dk2>
      <a:lt2>
        <a:srgbClr val="434343"/>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Geometric">
      <a:majorFont>
        <a:latin typeface=""/>
        <a:ea typeface=""/>
        <a:cs typeface=""/>
      </a:majorFont>
      <a:minorFont>
        <a:latin typeface=""/>
        <a:ea typeface=""/>
        <a:cs typeface=""/>
      </a:minorFont>
    </a:fontScheme>
    <a:fmtScheme name="Geometric">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F3F3F3"/>
      </a:dk2>
      <a:lt2>
        <a:srgbClr val="158158"/>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31</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0</cp:revision>
  <dcterms:modified xsi:type="dcterms:W3CDTF">2023-07-10T03:54:11Z</dcterms:modified>
</cp:coreProperties>
</file>